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mv" ContentType="video/x-ms-wmv"/>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notesSlides/notesSlide4.xml" ContentType="application/vnd.openxmlformats-officedocument.presentationml.notesSlide+xml"/>
  <Override PartName="/ppt/tags/tag18.xml" ContentType="application/vnd.openxmlformats-officedocument.presentationml.tags+xml"/>
  <Override PartName="/ppt/notesSlides/notesSlide5.xml" ContentType="application/vnd.openxmlformats-officedocument.presentationml.notesSlide+xml"/>
  <Override PartName="/ppt/tags/tag19.xml" ContentType="application/vnd.openxmlformats-officedocument.presentationml.tags+xml"/>
  <Override PartName="/ppt/notesSlides/notesSlide6.xml" ContentType="application/vnd.openxmlformats-officedocument.presentationml.notesSlide+xml"/>
  <Override PartName="/ppt/tags/tag20.xml" ContentType="application/vnd.openxmlformats-officedocument.presentationml.tags+xml"/>
  <Override PartName="/ppt/notesSlides/notesSlide7.xml" ContentType="application/vnd.openxmlformats-officedocument.presentationml.notesSlide+xml"/>
  <Override PartName="/ppt/tags/tag21.xml" ContentType="application/vnd.openxmlformats-officedocument.presentationml.tags+xml"/>
  <Override PartName="/ppt/notesSlides/notesSlide8.xml" ContentType="application/vnd.openxmlformats-officedocument.presentationml.notesSlide+xml"/>
  <Override PartName="/ppt/tags/tag22.xml" ContentType="application/vnd.openxmlformats-officedocument.presentationml.tags+xml"/>
  <Override PartName="/ppt/notesSlides/notesSlide9.xml" ContentType="application/vnd.openxmlformats-officedocument.presentationml.notesSlide+xml"/>
  <Override PartName="/ppt/tags/tag23.xml" ContentType="application/vnd.openxmlformats-officedocument.presentationml.tags+xml"/>
  <Override PartName="/ppt/notesSlides/notesSlide10.xml" ContentType="application/vnd.openxmlformats-officedocument.presentationml.notesSlide+xml"/>
  <Override PartName="/ppt/tags/tag24.xml" ContentType="application/vnd.openxmlformats-officedocument.presentationml.tags+xml"/>
  <Override PartName="/ppt/notesSlides/notesSlide11.xml" ContentType="application/vnd.openxmlformats-officedocument.presentationml.notesSlide+xml"/>
  <Override PartName="/ppt/tags/tag25.xml" ContentType="application/vnd.openxmlformats-officedocument.presentationml.tags+xml"/>
  <Override PartName="/ppt/notesSlides/notesSlide12.xml" ContentType="application/vnd.openxmlformats-officedocument.presentationml.notesSlide+xml"/>
  <Override PartName="/ppt/tags/tag26.xml" ContentType="application/vnd.openxmlformats-officedocument.presentationml.tags+xml"/>
  <Override PartName="/ppt/notesSlides/notesSlide13.xml" ContentType="application/vnd.openxmlformats-officedocument.presentationml.notesSlide+xml"/>
  <Override PartName="/ppt/tags/tag27.xml" ContentType="application/vnd.openxmlformats-officedocument.presentationml.tags+xml"/>
  <Override PartName="/ppt/notesSlides/notesSlide14.xml" ContentType="application/vnd.openxmlformats-officedocument.presentationml.notesSlide+xml"/>
  <Override PartName="/ppt/tags/tag28.xml" ContentType="application/vnd.openxmlformats-officedocument.presentationml.tags+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75" r:id="rId5"/>
  </p:sldMasterIdLst>
  <p:notesMasterIdLst>
    <p:notesMasterId r:id="rId22"/>
  </p:notesMasterIdLst>
  <p:handoutMasterIdLst>
    <p:handoutMasterId r:id="rId23"/>
  </p:handoutMasterIdLst>
  <p:sldIdLst>
    <p:sldId id="297" r:id="rId6"/>
    <p:sldId id="299" r:id="rId7"/>
    <p:sldId id="300" r:id="rId8"/>
    <p:sldId id="262" r:id="rId9"/>
    <p:sldId id="264" r:id="rId10"/>
    <p:sldId id="295" r:id="rId11"/>
    <p:sldId id="266" r:id="rId12"/>
    <p:sldId id="267" r:id="rId13"/>
    <p:sldId id="269" r:id="rId14"/>
    <p:sldId id="270" r:id="rId15"/>
    <p:sldId id="272" r:id="rId16"/>
    <p:sldId id="273" r:id="rId17"/>
    <p:sldId id="274" r:id="rId18"/>
    <p:sldId id="276" r:id="rId19"/>
    <p:sldId id="293" r:id="rId20"/>
    <p:sldId id="287" r:id="rId21"/>
  </p:sldIdLst>
  <p:sldSz cx="9144000" cy="6858000" type="screen4x3"/>
  <p:notesSz cx="6985000" cy="9283700"/>
  <p:custDataLst>
    <p:tags r:id="rId2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4021019-F026-454D-AA44-3CA4CA5A85B8}">
          <p14:sldIdLst>
            <p14:sldId id="297"/>
            <p14:sldId id="299"/>
            <p14:sldId id="300"/>
            <p14:sldId id="262"/>
            <p14:sldId id="264"/>
            <p14:sldId id="295"/>
            <p14:sldId id="266"/>
            <p14:sldId id="267"/>
            <p14:sldId id="269"/>
            <p14:sldId id="270"/>
            <p14:sldId id="272"/>
            <p14:sldId id="273"/>
            <p14:sldId id="274"/>
            <p14:sldId id="276"/>
            <p14:sldId id="293"/>
            <p14:sldId id="28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7" autoAdjust="0"/>
    <p:restoredTop sz="81829" autoAdjust="0"/>
  </p:normalViewPr>
  <p:slideViewPr>
    <p:cSldViewPr snapToGrid="0">
      <p:cViewPr varScale="1">
        <p:scale>
          <a:sx n="91" d="100"/>
          <a:sy n="91" d="100"/>
        </p:scale>
        <p:origin x="-1476" y="-108"/>
      </p:cViewPr>
      <p:guideLst>
        <p:guide orient="horz" pos="2160"/>
        <p:guide pos="2880"/>
      </p:guideLst>
    </p:cSldViewPr>
  </p:slideViewPr>
  <p:outlineViewPr>
    <p:cViewPr>
      <p:scale>
        <a:sx n="33" d="100"/>
        <a:sy n="33" d="100"/>
      </p:scale>
      <p:origin x="18"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gs" Target="tags/tag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p:cNvSpPr txBox="1">
            <a:spLocks noGrp="1"/>
          </p:cNvSpPr>
          <p:nvPr>
            <p:ph type="hdr" sz="quarter"/>
          </p:nvPr>
        </p:nvSpPr>
        <p:spPr>
          <a:xfrm>
            <a:off x="0" y="0"/>
            <a:ext cx="3026833" cy="464185"/>
          </a:xfrm>
          <a:prstGeom prst="rect">
            <a:avLst/>
          </a:prstGeom>
          <a:noFill/>
          <a:ln>
            <a:noFill/>
          </a:ln>
        </p:spPr>
        <p:txBody>
          <a:bodyPr vert="horz" wrap="square" lIns="92958" tIns="46479" rIns="92958" bIns="46479" anchor="t"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
        <p:nvSpPr>
          <p:cNvPr id="3" name="Date Placeholder 2"/>
          <p:cNvSpPr txBox="1">
            <a:spLocks noGrp="1"/>
          </p:cNvSpPr>
          <p:nvPr>
            <p:ph type="dt" sz="quarter" idx="1"/>
          </p:nvPr>
        </p:nvSpPr>
        <p:spPr>
          <a:xfrm>
            <a:off x="3956545" y="0"/>
            <a:ext cx="3026833" cy="464185"/>
          </a:xfrm>
          <a:prstGeom prst="rect">
            <a:avLst/>
          </a:prstGeom>
          <a:noFill/>
          <a:ln>
            <a:noFill/>
          </a:ln>
        </p:spPr>
        <p:txBody>
          <a:bodyPr vert="horz" wrap="square" lIns="92958" tIns="46479" rIns="92958" bIns="46479" anchor="t" anchorCtr="0" compatLnSpc="1"/>
          <a:lstStyle/>
          <a:p>
            <a:pPr algn="r" defTabSz="929579">
              <a:defRPr sz="1800" b="0" i="0" u="none" strike="noStrike" kern="0" cap="none" spc="0" baseline="0">
                <a:solidFill>
                  <a:srgbClr val="000000"/>
                </a:solidFill>
                <a:uFillTx/>
              </a:defRPr>
            </a:pPr>
            <a:fld id="{27DEB736-0383-45A0-BEE2-A0E65CBDB372}" type="datetime1">
              <a:rPr lang="en-US" sz="1200">
                <a:solidFill>
                  <a:srgbClr val="000000"/>
                </a:solidFill>
                <a:latin typeface="Calibri"/>
              </a:rPr>
              <a:pPr algn="r" defTabSz="929579">
                <a:defRPr sz="1800" b="0" i="0" u="none" strike="noStrike" kern="0" cap="none" spc="0" baseline="0">
                  <a:solidFill>
                    <a:srgbClr val="000000"/>
                  </a:solidFill>
                  <a:uFillTx/>
                </a:defRPr>
              </a:pPr>
              <a:t>8/26/2014</a:t>
            </a:fld>
            <a:endParaRPr lang="en-US" sz="1200">
              <a:solidFill>
                <a:srgbClr val="000000"/>
              </a:solidFill>
              <a:latin typeface="Calibri"/>
            </a:endParaRPr>
          </a:p>
        </p:txBody>
      </p:sp>
      <p:sp>
        <p:nvSpPr>
          <p:cNvPr id="4" name="Footer Placeholder 3"/>
          <p:cNvSpPr txBox="1">
            <a:spLocks noGrp="1"/>
          </p:cNvSpPr>
          <p:nvPr>
            <p:ph type="ftr" sz="quarter" idx="2"/>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
        <p:nvSpPr>
          <p:cNvPr id="5" name="Slide Number Placeholder 4"/>
          <p:cNvSpPr txBox="1">
            <a:spLocks noGrp="1"/>
          </p:cNvSpPr>
          <p:nvPr>
            <p:ph type="sldNum" sz="quarter" idx="3"/>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34CEA436-A236-4FF3-8B3A-5E56D46899EF}" type="slidenum">
              <a:rPr/>
              <a:pPr algn="r" defTabSz="929579">
                <a:defRPr sz="1800" b="0" i="0" u="none" strike="noStrike" kern="0" cap="none" spc="0" baseline="0">
                  <a:solidFill>
                    <a:srgbClr val="000000"/>
                  </a:solidFill>
                  <a:uFillTx/>
                </a:defRPr>
              </a:pPr>
              <a:t>‹#›</a:t>
            </a:fld>
            <a:endParaRPr lang="en-US" sz="1200">
              <a:solidFill>
                <a:srgbClr val="000000"/>
              </a:solidFill>
              <a:latin typeface="Calibri"/>
            </a:endParaRPr>
          </a:p>
        </p:txBody>
      </p:sp>
    </p:spTree>
    <p:extLst>
      <p:ext uri="{BB962C8B-B14F-4D97-AF65-F5344CB8AC3E}">
        <p14:creationId xmlns:p14="http://schemas.microsoft.com/office/powerpoint/2010/main" val="18728842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p:cNvSpPr txBox="1">
            <a:spLocks noGrp="1"/>
          </p:cNvSpPr>
          <p:nvPr>
            <p:ph type="hdr" sz="quarter"/>
          </p:nvPr>
        </p:nvSpPr>
        <p:spPr>
          <a:xfrm>
            <a:off x="0" y="0"/>
            <a:ext cx="3026833" cy="464185"/>
          </a:xfrm>
          <a:prstGeom prst="rect">
            <a:avLst/>
          </a:prstGeom>
          <a:noFill/>
          <a:ln>
            <a:noFill/>
          </a:ln>
        </p:spPr>
        <p:txBody>
          <a:bodyPr vert="horz" wrap="square" lIns="92958" tIns="46479" rIns="92958" bIns="46479" anchor="t" anchorCtr="0" compatLnSpc="1"/>
          <a:lstStyle>
            <a:lvl1pPr marL="0" marR="0" lvl="0" indent="0" algn="l" defTabSz="929579"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stStyle>
          <a:p>
            <a:pPr lvl="0"/>
            <a:endParaRPr lang="en-US"/>
          </a:p>
        </p:txBody>
      </p:sp>
      <p:sp>
        <p:nvSpPr>
          <p:cNvPr id="3" name="Date Placeholder 2"/>
          <p:cNvSpPr txBox="1">
            <a:spLocks noGrp="1"/>
          </p:cNvSpPr>
          <p:nvPr>
            <p:ph type="dt" idx="1"/>
          </p:nvPr>
        </p:nvSpPr>
        <p:spPr>
          <a:xfrm>
            <a:off x="3956545" y="0"/>
            <a:ext cx="3026833" cy="464185"/>
          </a:xfrm>
          <a:prstGeom prst="rect">
            <a:avLst/>
          </a:prstGeom>
          <a:noFill/>
          <a:ln>
            <a:noFill/>
          </a:ln>
        </p:spPr>
        <p:txBody>
          <a:bodyPr vert="horz" wrap="square" lIns="92958" tIns="46479" rIns="92958" bIns="46479" anchor="t" anchorCtr="0" compatLnSpc="1"/>
          <a:lstStyle>
            <a:lvl1pPr marL="0" marR="0" lvl="0" indent="0" algn="r" defTabSz="929579"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stStyle>
          <a:p>
            <a:pPr lvl="0"/>
            <a:fld id="{965FAE96-6DD8-4192-A864-E20587070286}" type="datetime1">
              <a:rPr lang="en-US"/>
              <a:pPr lvl="0"/>
              <a:t>8/26/2014</a:t>
            </a:fld>
            <a:endParaRPr lang="en-US"/>
          </a:p>
        </p:txBody>
      </p:sp>
      <p:sp>
        <p:nvSpPr>
          <p:cNvPr id="4" name="Slide Image Placeholder 3"/>
          <p:cNvSpPr>
            <a:spLocks noGrp="1" noRot="1" noChangeAspect="1"/>
          </p:cNvSpPr>
          <p:nvPr>
            <p:ph type="sldImg" idx="2"/>
          </p:nvPr>
        </p:nvSpPr>
        <p:spPr>
          <a:xfrm>
            <a:off x="1171575" y="696913"/>
            <a:ext cx="4641850" cy="3481387"/>
          </a:xfrm>
          <a:prstGeom prst="rect">
            <a:avLst/>
          </a:prstGeom>
          <a:noFill/>
          <a:ln w="12701">
            <a:solidFill>
              <a:srgbClr val="000000"/>
            </a:solidFill>
            <a:prstDash val="solid"/>
          </a:ln>
        </p:spPr>
      </p:sp>
      <p:sp>
        <p:nvSpPr>
          <p:cNvPr id="5" name="Notes Placeholder 4"/>
          <p:cNvSpPr txBox="1">
            <a:spLocks noGrp="1"/>
          </p:cNvSpPr>
          <p:nvPr>
            <p:ph type="body" sz="quarter" idx="3"/>
          </p:nvPr>
        </p:nvSpPr>
        <p:spPr>
          <a:xfrm>
            <a:off x="698500" y="4409758"/>
            <a:ext cx="5588000" cy="4177665"/>
          </a:xfrm>
          <a:prstGeom prst="rect">
            <a:avLst/>
          </a:prstGeom>
          <a:noFill/>
          <a:ln>
            <a:noFill/>
          </a:ln>
        </p:spPr>
        <p:txBody>
          <a:bodyPr vert="horz" wrap="square" lIns="92958" tIns="46479" rIns="92958" bIns="46479" anchor="t" anchorCtr="0" compatLnSpc="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txBox="1">
            <a:spLocks noGrp="1"/>
          </p:cNvSpPr>
          <p:nvPr>
            <p:ph type="ftr" sz="quarter" idx="4"/>
          </p:nvPr>
        </p:nvSpPr>
        <p:spPr>
          <a:xfrm>
            <a:off x="0" y="8817899"/>
            <a:ext cx="3026833" cy="464185"/>
          </a:xfrm>
          <a:prstGeom prst="rect">
            <a:avLst/>
          </a:prstGeom>
          <a:noFill/>
          <a:ln>
            <a:noFill/>
          </a:ln>
        </p:spPr>
        <p:txBody>
          <a:bodyPr vert="horz" wrap="square" lIns="92958" tIns="46479" rIns="92958" bIns="46479" anchor="b" anchorCtr="0" compatLnSpc="1"/>
          <a:lstStyle>
            <a:lvl1pPr marL="0" marR="0" lvl="0" indent="0" algn="l" defTabSz="929579"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stStyle>
          <a:p>
            <a:pPr lvl="0"/>
            <a:endParaRPr lang="en-US"/>
          </a:p>
        </p:txBody>
      </p:sp>
      <p:sp>
        <p:nvSpPr>
          <p:cNvPr id="7" name="Slide Number Placeholder 6"/>
          <p:cNvSpPr txBox="1">
            <a:spLocks noGrp="1"/>
          </p:cNvSpPr>
          <p:nvPr>
            <p:ph type="sldNum" sz="quarter" idx="5"/>
          </p:nvPr>
        </p:nvSpPr>
        <p:spPr>
          <a:xfrm>
            <a:off x="3956545" y="8817899"/>
            <a:ext cx="3026833" cy="464185"/>
          </a:xfrm>
          <a:prstGeom prst="rect">
            <a:avLst/>
          </a:prstGeom>
          <a:noFill/>
          <a:ln>
            <a:noFill/>
          </a:ln>
        </p:spPr>
        <p:txBody>
          <a:bodyPr vert="horz" wrap="square" lIns="92958" tIns="46479" rIns="92958" bIns="46479" anchor="b" anchorCtr="0" compatLnSpc="1"/>
          <a:lstStyle>
            <a:lvl1pPr marL="0" marR="0" lvl="0" indent="0" algn="r" defTabSz="929579"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stStyle>
          <a:p>
            <a:pPr lvl="0"/>
            <a:fld id="{CA5D5D35-E9B4-4D45-8FF6-6B9150A653DE}" type="slidenum">
              <a:rPr/>
              <a:pPr lvl="0"/>
              <a:t>‹#›</a:t>
            </a:fld>
            <a:endParaRPr lang="en-US"/>
          </a:p>
        </p:txBody>
      </p:sp>
    </p:spTree>
    <p:extLst>
      <p:ext uri="{BB962C8B-B14F-4D97-AF65-F5344CB8AC3E}">
        <p14:creationId xmlns:p14="http://schemas.microsoft.com/office/powerpoint/2010/main" val="558327771"/>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400"/>
      </a:spcBef>
      <a:spcAft>
        <a:spcPts val="0"/>
      </a:spcAft>
      <a:buNone/>
      <a:tabLst/>
      <a:defRPr lang="en-US" sz="1200" b="0" i="0" u="none" strike="noStrike" kern="1200" cap="none" spc="0" baseline="0">
        <a:solidFill>
          <a:srgbClr val="000000"/>
        </a:solidFill>
        <a:uFillTx/>
        <a:latin typeface="Calibri"/>
      </a:defRPr>
    </a:lvl1pPr>
    <a:lvl2pPr marL="457200" marR="0" lvl="1" indent="0" algn="l" defTabSz="914400" rtl="0" fontAlgn="auto" hangingPunct="1">
      <a:lnSpc>
        <a:spcPct val="100000"/>
      </a:lnSpc>
      <a:spcBef>
        <a:spcPts val="400"/>
      </a:spcBef>
      <a:spcAft>
        <a:spcPts val="0"/>
      </a:spcAft>
      <a:buNone/>
      <a:tabLst/>
      <a:defRPr lang="en-US" sz="1200" b="0" i="0" u="none" strike="noStrike" kern="1200" cap="none" spc="0" baseline="0">
        <a:solidFill>
          <a:srgbClr val="000000"/>
        </a:solidFill>
        <a:uFillTx/>
        <a:latin typeface="Calibri"/>
      </a:defRPr>
    </a:lvl2pPr>
    <a:lvl3pPr marL="914400" marR="0" lvl="2" indent="0" algn="l" defTabSz="914400" rtl="0" fontAlgn="auto" hangingPunct="1">
      <a:lnSpc>
        <a:spcPct val="100000"/>
      </a:lnSpc>
      <a:spcBef>
        <a:spcPts val="400"/>
      </a:spcBef>
      <a:spcAft>
        <a:spcPts val="0"/>
      </a:spcAft>
      <a:buNone/>
      <a:tabLst/>
      <a:defRPr lang="en-US" sz="1200" b="0" i="0" u="none" strike="noStrike" kern="1200" cap="none" spc="0" baseline="0">
        <a:solidFill>
          <a:srgbClr val="000000"/>
        </a:solidFill>
        <a:uFillTx/>
        <a:latin typeface="Calibri"/>
      </a:defRPr>
    </a:lvl3pPr>
    <a:lvl4pPr marL="1371600" marR="0" lvl="3" indent="0" algn="l" defTabSz="914400" rtl="0" fontAlgn="auto" hangingPunct="1">
      <a:lnSpc>
        <a:spcPct val="100000"/>
      </a:lnSpc>
      <a:spcBef>
        <a:spcPts val="400"/>
      </a:spcBef>
      <a:spcAft>
        <a:spcPts val="0"/>
      </a:spcAft>
      <a:buNone/>
      <a:tabLst/>
      <a:defRPr lang="en-US" sz="1200" b="0" i="0" u="none" strike="noStrike" kern="1200" cap="none" spc="0" baseline="0">
        <a:solidFill>
          <a:srgbClr val="000000"/>
        </a:solidFill>
        <a:uFillTx/>
        <a:latin typeface="Calibri"/>
      </a:defRPr>
    </a:lvl4pPr>
    <a:lvl5pPr marL="1828800" marR="0" lvl="4" indent="0" algn="l" defTabSz="914400" rtl="0" fontAlgn="auto" hangingPunct="1">
      <a:lnSpc>
        <a:spcPct val="100000"/>
      </a:lnSpc>
      <a:spcBef>
        <a:spcPts val="400"/>
      </a:spcBef>
      <a:spcAft>
        <a:spcPts val="0"/>
      </a:spcAft>
      <a:buNone/>
      <a:tabLst/>
      <a:defRPr lang="en-US" sz="1200" b="0" i="0" u="none" strike="noStrike" kern="1200" cap="none" spc="0" baseline="0">
        <a:solidFill>
          <a:srgbClr val="000000"/>
        </a:solidFill>
        <a:uFillTx/>
        <a:latin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distribution partners, the alliance has combined a leading, specified anchor brand (Simpson Strong-Tie) and the leading brand of drills and accessories that is most preferred by professionals (Bosch) into customizable merchandising units tailored to the needs of each location. To drive new business to our alliance distribution partners and enable them to compete with direct sellers, we offer:</a:t>
            </a:r>
          </a:p>
          <a:p>
            <a:pPr lvl="1"/>
            <a:r>
              <a:rPr lang="en-US" dirty="0" smtClean="0"/>
              <a:t>Training to sell against, compete and take market share from direct sellers</a:t>
            </a:r>
          </a:p>
          <a:p>
            <a:pPr lvl="1"/>
            <a:r>
              <a:rPr lang="en-US" dirty="0" smtClean="0"/>
              <a:t>Performance of joint sales calls with distributors to position them as a one-stop shop for end users</a:t>
            </a:r>
          </a:p>
          <a:p>
            <a:pPr lvl="1"/>
            <a:r>
              <a:rPr lang="en-US" dirty="0" smtClean="0"/>
              <a:t>Independent and joint end-user calls to drive business to alliance distribution partners</a:t>
            </a:r>
          </a:p>
          <a:p>
            <a:pPr lvl="1"/>
            <a:r>
              <a:rPr lang="en-US" dirty="0" smtClean="0"/>
              <a:t>Independent </a:t>
            </a:r>
            <a:r>
              <a:rPr lang="en-US" dirty="0" err="1" smtClean="0"/>
              <a:t>specifier</a:t>
            </a:r>
            <a:r>
              <a:rPr lang="en-US" smtClean="0"/>
              <a:t> calls to obtain product specification and submittal acceptance</a:t>
            </a:r>
          </a:p>
          <a:p>
            <a:endParaRPr lang="en-US"/>
          </a:p>
        </p:txBody>
      </p:sp>
      <p:sp>
        <p:nvSpPr>
          <p:cNvPr id="4" name="Slide Number Placeholder 3"/>
          <p:cNvSpPr>
            <a:spLocks noGrp="1"/>
          </p:cNvSpPr>
          <p:nvPr>
            <p:ph type="sldNum" sz="quarter" idx="10"/>
          </p:nvPr>
        </p:nvSpPr>
        <p:spPr/>
        <p:txBody>
          <a:bodyPr/>
          <a:lstStyle/>
          <a:p>
            <a:pPr lvl="0"/>
            <a:fld id="{CA5D5D35-E9B4-4D45-8FF6-6B9150A653DE}" type="slidenum">
              <a:rPr lang="en-US" smtClean="0"/>
              <a:pPr lvl="0"/>
              <a:t>2</a:t>
            </a:fld>
            <a:endParaRPr lang="en-US"/>
          </a:p>
        </p:txBody>
      </p:sp>
    </p:spTree>
    <p:extLst>
      <p:ext uri="{BB962C8B-B14F-4D97-AF65-F5344CB8AC3E}">
        <p14:creationId xmlns:p14="http://schemas.microsoft.com/office/powerpoint/2010/main" val="1472645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ln w="12701">
            <a:solidFill>
              <a:srgbClr val="000000"/>
            </a:solidFill>
            <a:prstDash val="solid"/>
            <a:miter/>
          </a:ln>
        </p:spPr>
      </p:sp>
      <p:sp>
        <p:nvSpPr>
          <p:cNvPr id="3" name="Notes Placeholder 2"/>
          <p:cNvSpPr txBox="1">
            <a:spLocks noGrp="1"/>
          </p:cNvSpPr>
          <p:nvPr>
            <p:ph type="body" sz="quarter" idx="1"/>
          </p:nvPr>
        </p:nvSpPr>
        <p:spPr/>
        <p:txBody>
          <a:bodyPr/>
          <a:lstStyle/>
          <a:p>
            <a:pPr marL="0" marR="0" lvl="0" indent="0" algn="l" defTabSz="914400" rtl="0" fontAlgn="auto" hangingPunct="1">
              <a:lnSpc>
                <a:spcPct val="100000"/>
              </a:lnSpc>
              <a:spcBef>
                <a:spcPts val="400"/>
              </a:spcBef>
              <a:spcAft>
                <a:spcPts val="0"/>
              </a:spcAft>
              <a:buNone/>
              <a:tabLst/>
              <a:defRPr sz="1800" b="0" i="0" u="none" strike="noStrike" kern="0" cap="none" spc="0" baseline="0">
                <a:solidFill>
                  <a:srgbClr val="000000"/>
                </a:solidFill>
                <a:uFillTx/>
              </a:defRPr>
            </a:pPr>
            <a:r>
              <a:rPr lang="en-US" sz="1800" b="0" i="0" u="none" strike="noStrike" kern="1200" cap="none" spc="0" baseline="0" dirty="0" smtClean="0">
                <a:solidFill>
                  <a:srgbClr val="000000"/>
                </a:solidFill>
                <a:uFillTx/>
                <a:latin typeface="Bosch Office Sans"/>
              </a:rPr>
              <a:t>Simpson has Field Engineers dedicated to ensuring Simpson anchors are in the spec and on the job. Bosch and Simpson will help your sales force convert specs to sales.</a:t>
            </a:r>
          </a:p>
          <a:p>
            <a:endParaRPr lang="en-US" dirty="0"/>
          </a:p>
        </p:txBody>
      </p:sp>
      <p:sp>
        <p:nvSpPr>
          <p:cNvPr id="4" name="Slide Number Placeholder 3"/>
          <p:cNvSpPr txBox="1"/>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11B46D37-6327-4F44-B686-8D1EF656CEFC}" type="slidenum">
              <a:rPr/>
              <a:pPr algn="r" defTabSz="929579">
                <a:defRPr sz="1800" b="0" i="0" u="none" strike="noStrike" kern="0" cap="none" spc="0" baseline="0">
                  <a:solidFill>
                    <a:srgbClr val="000000"/>
                  </a:solidFill>
                  <a:uFillTx/>
                </a:defRPr>
              </a:pPr>
              <a:t>11</a:t>
            </a:fld>
            <a:endParaRPr lang="en-US" sz="1200">
              <a:solidFill>
                <a:srgbClr val="000000"/>
              </a:solidFill>
              <a:latin typeface="Calibri"/>
            </a:endParaRPr>
          </a:p>
        </p:txBody>
      </p:sp>
      <p:sp>
        <p:nvSpPr>
          <p:cNvPr id="5" name="Footer Placeholder 4"/>
          <p:cNvSpPr txBox="1"/>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ln w="12701">
            <a:solidFill>
              <a:srgbClr val="000000"/>
            </a:solidFill>
            <a:prstDash val="solid"/>
            <a:miter/>
          </a:ln>
        </p:spPr>
      </p:sp>
      <p:sp>
        <p:nvSpPr>
          <p:cNvPr id="3" name="Notes Placeholder 2"/>
          <p:cNvSpPr txBox="1">
            <a:spLocks noGrp="1"/>
          </p:cNvSpPr>
          <p:nvPr>
            <p:ph type="body" sz="quarter" idx="1"/>
          </p:nvPr>
        </p:nvSpPr>
        <p:spPr/>
        <p:txBody>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lang="en-US" sz="1200" b="0" i="0" u="none" strike="noStrike" kern="1200" cap="none" spc="0" baseline="0" dirty="0" smtClean="0">
                <a:solidFill>
                  <a:srgbClr val="000000"/>
                </a:solidFill>
                <a:uFillTx/>
                <a:latin typeface="Calibri"/>
              </a:rPr>
              <a:t>Simpson has a complete product mix to compete directly with Hilti on all projects</a:t>
            </a:r>
            <a:r>
              <a:rPr lang="en-US" sz="1200" b="0" i="0" u="none" strike="noStrike" kern="1200" cap="none" spc="0" baseline="0" dirty="0">
                <a:solidFill>
                  <a:srgbClr val="000000"/>
                </a:solidFill>
                <a:uFillTx/>
                <a:latin typeface="Calibri"/>
              </a:rPr>
              <a:t>.</a:t>
            </a:r>
            <a:endParaRPr lang="en-US" sz="1200" b="0" i="0" u="none" strike="noStrike" kern="1200" cap="none" spc="0" baseline="0" dirty="0" smtClean="0">
              <a:solidFill>
                <a:srgbClr val="000000"/>
              </a:solidFill>
              <a:uFillTx/>
              <a:latin typeface="Calibri"/>
            </a:endParaRPr>
          </a:p>
        </p:txBody>
      </p:sp>
      <p:sp>
        <p:nvSpPr>
          <p:cNvPr id="4" name="Slide Number Placeholder 3"/>
          <p:cNvSpPr txBox="1"/>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84F2AB48-8699-466E-91B4-D85F4F41F20B}" type="slidenum">
              <a:rPr/>
              <a:pPr algn="r" defTabSz="929579">
                <a:defRPr sz="1800" b="0" i="0" u="none" strike="noStrike" kern="0" cap="none" spc="0" baseline="0">
                  <a:solidFill>
                    <a:srgbClr val="000000"/>
                  </a:solidFill>
                  <a:uFillTx/>
                </a:defRPr>
              </a:pPr>
              <a:t>12</a:t>
            </a:fld>
            <a:endParaRPr lang="en-US" sz="1200">
              <a:solidFill>
                <a:srgbClr val="000000"/>
              </a:solidFill>
              <a:latin typeface="Calibri"/>
            </a:endParaRPr>
          </a:p>
        </p:txBody>
      </p:sp>
      <p:sp>
        <p:nvSpPr>
          <p:cNvPr id="5" name="Footer Placeholder 4"/>
          <p:cNvSpPr txBox="1"/>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ln w="12701">
            <a:solidFill>
              <a:srgbClr val="000000"/>
            </a:solidFill>
            <a:prstDash val="solid"/>
            <a:miter/>
          </a:ln>
        </p:spPr>
      </p:sp>
      <p:sp>
        <p:nvSpPr>
          <p:cNvPr id="3" name="Notes Placeholder 2"/>
          <p:cNvSpPr txBox="1">
            <a:spLocks noGrp="1"/>
          </p:cNvSpPr>
          <p:nvPr>
            <p:ph type="body" sz="quarter" idx="1"/>
          </p:nvPr>
        </p:nvSpPr>
        <p:spPr/>
        <p:txBody>
          <a:bodyPr/>
          <a:lstStyle/>
          <a:p>
            <a:endParaRPr lang="en-US"/>
          </a:p>
        </p:txBody>
      </p:sp>
      <p:sp>
        <p:nvSpPr>
          <p:cNvPr id="4" name="Slide Number Placeholder 3"/>
          <p:cNvSpPr txBox="1"/>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F7F2E6BF-1FD1-4753-B20A-50D42E781106}" type="slidenum">
              <a:rPr/>
              <a:pPr algn="r" defTabSz="929579">
                <a:defRPr sz="1800" b="0" i="0" u="none" strike="noStrike" kern="0" cap="none" spc="0" baseline="0">
                  <a:solidFill>
                    <a:srgbClr val="000000"/>
                  </a:solidFill>
                  <a:uFillTx/>
                </a:defRPr>
              </a:pPr>
              <a:t>13</a:t>
            </a:fld>
            <a:endParaRPr lang="en-US" sz="1200">
              <a:solidFill>
                <a:srgbClr val="000000"/>
              </a:solidFill>
              <a:latin typeface="Calibri"/>
            </a:endParaRPr>
          </a:p>
        </p:txBody>
      </p:sp>
      <p:sp>
        <p:nvSpPr>
          <p:cNvPr id="5" name="Footer Placeholder 4"/>
          <p:cNvSpPr txBox="1"/>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ln w="12701">
            <a:solidFill>
              <a:srgbClr val="000000"/>
            </a:solidFill>
            <a:prstDash val="solid"/>
            <a:miter/>
          </a:ln>
        </p:spPr>
      </p:sp>
      <p:sp>
        <p:nvSpPr>
          <p:cNvPr id="3" name="Notes Placeholder 2"/>
          <p:cNvSpPr txBox="1">
            <a:spLocks noGrp="1"/>
          </p:cNvSpPr>
          <p:nvPr>
            <p:ph type="body" sz="quarter" idx="1"/>
          </p:nvPr>
        </p:nvSpPr>
        <p:spPr/>
        <p:txBody>
          <a:bodyPr/>
          <a:lstStyle/>
          <a:p>
            <a:pPr marL="234945" marR="0" lvl="1" indent="-234945" algn="l" defTabSz="914400" rtl="0" eaLnBrk="1" fontAlgn="auto" latinLnBrk="0" hangingPunct="0">
              <a:lnSpc>
                <a:spcPct val="111000"/>
              </a:lnSpc>
              <a:spcBef>
                <a:spcPts val="0"/>
              </a:spcBef>
              <a:spcAft>
                <a:spcPts val="0"/>
              </a:spcAft>
              <a:buClrTx/>
              <a:buSzTx/>
              <a:buFontTx/>
              <a:buNone/>
              <a:tabLst>
                <a:tab pos="236537" algn="l"/>
              </a:tabLst>
              <a:defRPr sz="1800" b="0" i="0" u="none" strike="noStrike" kern="0" cap="none" spc="0" baseline="0">
                <a:solidFill>
                  <a:srgbClr val="000000"/>
                </a:solidFill>
                <a:uFillTx/>
              </a:defRPr>
            </a:pPr>
            <a:r>
              <a:rPr lang="en-US" sz="1800" b="0" i="0" u="none" strike="noStrike" kern="1200" cap="none" spc="0" baseline="0" dirty="0" smtClean="0">
                <a:solidFill>
                  <a:srgbClr val="000000"/>
                </a:solidFill>
                <a:uFillTx/>
                <a:latin typeface="Arial Black" pitchFamily="34"/>
              </a:rPr>
              <a:t>With the </a:t>
            </a:r>
            <a:r>
              <a:rPr lang="en-US" sz="1800" dirty="0" smtClean="0">
                <a:latin typeface="Arial Black" pitchFamily="34"/>
                <a:cs typeface="Arial"/>
              </a:rPr>
              <a:t>Alliance Customer Loyalty Program, y</a:t>
            </a:r>
            <a:r>
              <a:rPr lang="en-US" sz="1800" b="0" i="0" u="none" strike="noStrike" kern="1200" cap="none" spc="0" baseline="0" dirty="0" smtClean="0">
                <a:solidFill>
                  <a:srgbClr val="000000"/>
                </a:solidFill>
                <a:uFillTx/>
                <a:latin typeface="Arial Black" pitchFamily="34"/>
              </a:rPr>
              <a:t>our customers are rewarded for their loyalty to you, Bosch and Simpson.</a:t>
            </a:r>
            <a:endParaRPr lang="en-US" sz="1800" b="0" i="0" u="none" strike="noStrike" kern="1200" cap="none" spc="0" baseline="0" dirty="0" smtClean="0">
              <a:solidFill>
                <a:srgbClr val="000000"/>
              </a:solidFill>
              <a:uFillTx/>
              <a:latin typeface="Bosch Office Sans"/>
            </a:endParaRPr>
          </a:p>
          <a:p>
            <a:pPr marL="285750" marR="0" lvl="0" indent="-285750" algn="l" defTabSz="914400" rtl="0" fontAlgn="auto" hangingPunct="0">
              <a:lnSpc>
                <a:spcPct val="111000"/>
              </a:lnSpc>
              <a:spcBef>
                <a:spcPts val="0"/>
              </a:spcBef>
              <a:spcAft>
                <a:spcPts val="0"/>
              </a:spcAft>
              <a:buClr>
                <a:srgbClr val="3A5A82"/>
              </a:buClr>
              <a:buSzPct val="65000"/>
              <a:buFont typeface="Arial" panose="020B0604020202020204" pitchFamily="34" charset="0"/>
              <a:buChar char="•"/>
              <a:tabLst/>
              <a:defRPr sz="1800" b="0" i="0" u="none" strike="noStrike" kern="0" cap="none" spc="0" baseline="0">
                <a:solidFill>
                  <a:srgbClr val="000000"/>
                </a:solidFill>
                <a:uFillTx/>
              </a:defRPr>
            </a:pPr>
            <a:r>
              <a:rPr lang="en-US" sz="1800" b="0" i="0" u="none" strike="noStrike" kern="1200" cap="none" spc="0" baseline="0" dirty="0" smtClean="0">
                <a:solidFill>
                  <a:srgbClr val="000000"/>
                </a:solidFill>
                <a:uFillTx/>
                <a:latin typeface="Bosch Office Sans"/>
              </a:rPr>
              <a:t>Customers earn award credits for purchasing Bosch and Simpson products from you</a:t>
            </a:r>
          </a:p>
          <a:p>
            <a:pPr marL="285750" marR="0" lvl="0" indent="-285750" algn="l" defTabSz="914400" rtl="0" fontAlgn="auto" hangingPunct="0">
              <a:lnSpc>
                <a:spcPct val="111000"/>
              </a:lnSpc>
              <a:spcBef>
                <a:spcPts val="0"/>
              </a:spcBef>
              <a:spcAft>
                <a:spcPts val="0"/>
              </a:spcAft>
              <a:buClr>
                <a:srgbClr val="3A5A82"/>
              </a:buClr>
              <a:buSzPct val="65000"/>
              <a:buFont typeface="Arial" panose="020B0604020202020204" pitchFamily="34" charset="0"/>
              <a:buChar char="•"/>
              <a:tabLst/>
              <a:defRPr sz="1800" b="0" i="0" u="none" strike="noStrike" kern="0" cap="none" spc="0" baseline="0">
                <a:solidFill>
                  <a:srgbClr val="000000"/>
                </a:solidFill>
                <a:uFillTx/>
              </a:defRPr>
            </a:pPr>
            <a:r>
              <a:rPr lang="en-US" sz="1800" b="0" i="0" u="none" strike="noStrike" kern="1200" cap="none" spc="0" baseline="0" dirty="0" smtClean="0">
                <a:solidFill>
                  <a:srgbClr val="000000"/>
                </a:solidFill>
                <a:uFillTx/>
                <a:latin typeface="Bosch Office Sans"/>
              </a:rPr>
              <a:t>No cap to the rewards, the more they buy the more they earn</a:t>
            </a:r>
          </a:p>
          <a:p>
            <a:pPr marL="285750" marR="0" lvl="0" indent="-285750" algn="l" defTabSz="914400" rtl="0" fontAlgn="auto" hangingPunct="0">
              <a:lnSpc>
                <a:spcPct val="111000"/>
              </a:lnSpc>
              <a:spcBef>
                <a:spcPts val="0"/>
              </a:spcBef>
              <a:spcAft>
                <a:spcPts val="0"/>
              </a:spcAft>
              <a:buClr>
                <a:srgbClr val="3A5A82"/>
              </a:buClr>
              <a:buSzPct val="65000"/>
              <a:buFont typeface="Arial" panose="020B0604020202020204" pitchFamily="34" charset="0"/>
              <a:buChar char="•"/>
              <a:tabLst/>
              <a:defRPr sz="1800" b="0" i="0" u="none" strike="noStrike" kern="0" cap="none" spc="0" baseline="0">
                <a:solidFill>
                  <a:srgbClr val="000000"/>
                </a:solidFill>
                <a:uFillTx/>
              </a:defRPr>
            </a:pPr>
            <a:r>
              <a:rPr lang="en-US" sz="1800" b="0" i="0" u="none" strike="noStrike" kern="1200" cap="none" spc="0" baseline="0" dirty="0" smtClean="0">
                <a:solidFill>
                  <a:srgbClr val="000000"/>
                </a:solidFill>
                <a:uFillTx/>
                <a:latin typeface="Bosch Office Sans"/>
              </a:rPr>
              <a:t>Strengthen your relationships with key customers</a:t>
            </a:r>
          </a:p>
        </p:txBody>
      </p:sp>
      <p:sp>
        <p:nvSpPr>
          <p:cNvPr id="4" name="Slide Number Placeholder 3"/>
          <p:cNvSpPr txBox="1"/>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13DCCF06-A3E3-4426-953D-1859F8BDC671}" type="slidenum">
              <a:rPr/>
              <a:pPr algn="r" defTabSz="929579">
                <a:defRPr sz="1800" b="0" i="0" u="none" strike="noStrike" kern="0" cap="none" spc="0" baseline="0">
                  <a:solidFill>
                    <a:srgbClr val="000000"/>
                  </a:solidFill>
                  <a:uFillTx/>
                </a:defRPr>
              </a:pPr>
              <a:t>14</a:t>
            </a:fld>
            <a:endParaRPr lang="en-US" sz="1200">
              <a:solidFill>
                <a:srgbClr val="000000"/>
              </a:solidFill>
              <a:latin typeface="Calibri"/>
            </a:endParaRPr>
          </a:p>
        </p:txBody>
      </p:sp>
      <p:sp>
        <p:nvSpPr>
          <p:cNvPr id="5" name="Footer Placeholder 4"/>
          <p:cNvSpPr txBox="1"/>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ln w="12701">
            <a:solidFill>
              <a:srgbClr val="000000"/>
            </a:solidFill>
            <a:prstDash val="solid"/>
            <a:miter/>
          </a:ln>
        </p:spPr>
      </p:sp>
      <p:sp>
        <p:nvSpPr>
          <p:cNvPr id="3" name="Notes Placeholder 2"/>
          <p:cNvSpPr txBox="1">
            <a:spLocks noGrp="1"/>
          </p:cNvSpPr>
          <p:nvPr>
            <p:ph type="body" sz="quarter" idx="1"/>
          </p:nvPr>
        </p:nvSpPr>
        <p:spPr/>
        <p:txBody>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lang="en-US" b="0" i="0" u="none" strike="noStrike" kern="1200" cap="none" spc="0" baseline="0" dirty="0" smtClean="0">
                <a:solidFill>
                  <a:srgbClr val="000000"/>
                </a:solidFill>
                <a:uFillTx/>
                <a:latin typeface="Arial Black" pitchFamily="34"/>
              </a:rPr>
              <a:t>Merchandising provides a strong and impactful presentation. </a:t>
            </a:r>
            <a:r>
              <a:rPr lang="en-US" sz="900" b="0" i="0" u="none" strike="noStrike" kern="1200" cap="none" spc="0" baseline="0" dirty="0" smtClean="0">
                <a:solidFill>
                  <a:srgbClr val="000000"/>
                </a:solidFill>
                <a:uFillTx/>
                <a:latin typeface="Calibri"/>
              </a:rPr>
              <a:t>Immediate recognition as a destination for concrete construction supplies</a:t>
            </a:r>
          </a:p>
          <a:p>
            <a:pPr marL="231772" marR="0" lvl="0" indent="-231772" algn="l" defTabSz="914400" rtl="0" fontAlgn="auto" hangingPunct="1">
              <a:lnSpc>
                <a:spcPct val="111000"/>
              </a:lnSpc>
              <a:spcBef>
                <a:spcPts val="0"/>
              </a:spcBef>
              <a:spcAft>
                <a:spcPts val="0"/>
              </a:spcAft>
              <a:buClr>
                <a:srgbClr val="425C8F"/>
              </a:buClr>
              <a:buSzPct val="65000"/>
              <a:buFont typeface="Wingdings" pitchFamily="2"/>
              <a:buChar char="è"/>
              <a:tabLst/>
              <a:defRPr sz="1800" b="0" i="0" u="none" strike="noStrike" kern="0" cap="none" spc="0" baseline="0">
                <a:solidFill>
                  <a:srgbClr val="000000"/>
                </a:solidFill>
                <a:uFillTx/>
              </a:defRPr>
            </a:pPr>
            <a:r>
              <a:rPr lang="en-US" b="0" i="0" u="none" strike="noStrike" kern="1200" cap="none" spc="0" baseline="0" dirty="0" smtClean="0">
                <a:solidFill>
                  <a:srgbClr val="000000"/>
                </a:solidFill>
                <a:uFillTx/>
                <a:latin typeface="Calibri"/>
              </a:rPr>
              <a:t>Merchandising provided at no cost with qualifying opening order</a:t>
            </a:r>
          </a:p>
          <a:p>
            <a:pPr marL="231772" marR="0" lvl="0" indent="-231772" algn="l" defTabSz="914400" rtl="0" fontAlgn="auto" hangingPunct="1">
              <a:lnSpc>
                <a:spcPct val="111000"/>
              </a:lnSpc>
              <a:spcBef>
                <a:spcPts val="0"/>
              </a:spcBef>
              <a:spcAft>
                <a:spcPts val="0"/>
              </a:spcAft>
              <a:buClr>
                <a:srgbClr val="425C8F"/>
              </a:buClr>
              <a:buSzPct val="65000"/>
              <a:buFont typeface="Wingdings" pitchFamily="2"/>
              <a:buChar char="è"/>
              <a:tabLst/>
              <a:defRPr sz="1800" b="0" i="0" u="none" strike="noStrike" kern="0" cap="none" spc="0" baseline="0">
                <a:solidFill>
                  <a:srgbClr val="000000"/>
                </a:solidFill>
                <a:uFillTx/>
              </a:defRPr>
            </a:pPr>
            <a:r>
              <a:rPr lang="en-US" b="0" i="0" u="none" strike="noStrike" kern="1200" cap="none" spc="0" baseline="0" dirty="0" smtClean="0">
                <a:solidFill>
                  <a:srgbClr val="000000"/>
                </a:solidFill>
                <a:uFillTx/>
                <a:latin typeface="Calibri"/>
              </a:rPr>
              <a:t>Easy for customer to select full system solutions</a:t>
            </a:r>
          </a:p>
          <a:p>
            <a:pPr marL="231772" marR="0" lvl="0" indent="-231772" algn="l" defTabSz="914400" rtl="0" fontAlgn="auto" hangingPunct="1">
              <a:lnSpc>
                <a:spcPct val="111000"/>
              </a:lnSpc>
              <a:spcBef>
                <a:spcPts val="0"/>
              </a:spcBef>
              <a:spcAft>
                <a:spcPts val="0"/>
              </a:spcAft>
              <a:buClr>
                <a:srgbClr val="425C8F"/>
              </a:buClr>
              <a:buSzPct val="65000"/>
              <a:buFont typeface="Wingdings" pitchFamily="2"/>
              <a:buChar char="è"/>
              <a:tabLst/>
              <a:defRPr sz="1800" b="0" i="0" u="none" strike="noStrike" kern="0" cap="none" spc="0" baseline="0">
                <a:solidFill>
                  <a:srgbClr val="000000"/>
                </a:solidFill>
                <a:uFillTx/>
              </a:defRPr>
            </a:pPr>
            <a:r>
              <a:rPr lang="en-US" b="0" i="0" u="none" strike="noStrike" kern="1200" cap="none" spc="0" baseline="0" dirty="0" smtClean="0">
                <a:solidFill>
                  <a:srgbClr val="000000"/>
                </a:solidFill>
                <a:uFillTx/>
                <a:latin typeface="Calibri"/>
              </a:rPr>
              <a:t>Signage to help the user select the right products for their application</a:t>
            </a:r>
            <a:endParaRPr lang="en-US" sz="1200" b="0" i="0" u="none" strike="noStrike" kern="1200" cap="none" spc="0" baseline="0" dirty="0" smtClean="0">
              <a:solidFill>
                <a:srgbClr val="000000"/>
              </a:solidFill>
              <a:uFillTx/>
              <a:latin typeface="Arial Black" pitchFamily="34"/>
            </a:endParaRPr>
          </a:p>
          <a:p>
            <a:pPr marL="0" marR="0" lvl="0" indent="0" algn="l" defTabSz="914400" rtl="0" eaLnBrk="1" fontAlgn="auto" latinLnBrk="0" hangingPunct="1">
              <a:lnSpc>
                <a:spcPct val="100000"/>
              </a:lnSpc>
              <a:spcBef>
                <a:spcPts val="400"/>
              </a:spcBef>
              <a:spcAft>
                <a:spcPts val="0"/>
              </a:spcAft>
              <a:buClrTx/>
              <a:buSzTx/>
              <a:buFontTx/>
              <a:buNone/>
              <a:tabLst/>
              <a:defRPr/>
            </a:pPr>
            <a:endParaRPr lang="en-US" sz="1200" b="0" i="0" u="none" strike="noStrike" kern="1200" cap="none" spc="0" baseline="0" dirty="0" smtClean="0">
              <a:solidFill>
                <a:srgbClr val="000000"/>
              </a:solidFill>
              <a:uFillTx/>
              <a:latin typeface="Arial Black" pitchFamily="34"/>
            </a:endParaRPr>
          </a:p>
          <a:p>
            <a:pPr marL="0" marR="0" lvl="0" indent="0" algn="l" defTabSz="914400" rtl="0" eaLnBrk="1" fontAlgn="auto" latinLnBrk="0" hangingPunct="1">
              <a:lnSpc>
                <a:spcPct val="100000"/>
              </a:lnSpc>
              <a:spcBef>
                <a:spcPts val="400"/>
              </a:spcBef>
              <a:spcAft>
                <a:spcPts val="0"/>
              </a:spcAft>
              <a:buClrTx/>
              <a:buSzTx/>
              <a:buFontTx/>
              <a:buNone/>
              <a:tabLst/>
              <a:defRPr/>
            </a:pPr>
            <a:r>
              <a:rPr lang="en-US" sz="1200" b="0" i="0" u="none" strike="noStrike" kern="1200" cap="none" spc="0" baseline="0" dirty="0" smtClean="0">
                <a:solidFill>
                  <a:srgbClr val="000000"/>
                </a:solidFill>
                <a:uFillTx/>
                <a:latin typeface="Arial Black" pitchFamily="34"/>
              </a:rPr>
              <a:t>Alliance promotions available to help drive </a:t>
            </a:r>
            <a:r>
              <a:rPr lang="en-US" sz="1200" b="0" i="0" u="none" strike="noStrike" kern="0" cap="none" spc="0" baseline="0" dirty="0" smtClean="0">
                <a:solidFill>
                  <a:srgbClr val="000000"/>
                </a:solidFill>
                <a:uFillTx/>
                <a:latin typeface="Arial Black" pitchFamily="34"/>
              </a:rPr>
              <a:t>product sell through with users</a:t>
            </a:r>
          </a:p>
          <a:p>
            <a:pPr marL="0" marR="0" lvl="0" indent="0" algn="l" defTabSz="914400" rtl="0" eaLnBrk="1" fontAlgn="auto" latinLnBrk="0" hangingPunct="1">
              <a:lnSpc>
                <a:spcPct val="100000"/>
              </a:lnSpc>
              <a:spcBef>
                <a:spcPts val="400"/>
              </a:spcBef>
              <a:spcAft>
                <a:spcPts val="0"/>
              </a:spcAft>
              <a:buClrTx/>
              <a:buSzTx/>
              <a:buFontTx/>
              <a:buNone/>
              <a:tabLst/>
              <a:defRPr/>
            </a:pPr>
            <a:endParaRPr lang="en-US" sz="1200" b="0" i="0" u="none" strike="noStrike" kern="0" cap="none" spc="0" baseline="0" dirty="0" smtClean="0">
              <a:solidFill>
                <a:srgbClr val="000000"/>
              </a:solidFill>
              <a:uFillTx/>
              <a:latin typeface="Arial Black" pitchFamily="34"/>
            </a:endParaRPr>
          </a:p>
          <a:p>
            <a:pPr marL="0" marR="0" lvl="0" indent="0" algn="l" defTabSz="914400" rtl="0" eaLnBrk="1" fontAlgn="auto" latinLnBrk="0" hangingPunct="1">
              <a:lnSpc>
                <a:spcPct val="100000"/>
              </a:lnSpc>
              <a:spcBef>
                <a:spcPts val="400"/>
              </a:spcBef>
              <a:spcAft>
                <a:spcPts val="0"/>
              </a:spcAft>
              <a:buClrTx/>
              <a:buSzTx/>
              <a:buFontTx/>
              <a:buNone/>
              <a:tabLst/>
              <a:defRPr/>
            </a:pPr>
            <a:r>
              <a:rPr lang="en-US" sz="1200" b="0" i="0" u="none" strike="noStrike" kern="1200" cap="none" spc="0" baseline="0" dirty="0" smtClean="0">
                <a:solidFill>
                  <a:srgbClr val="000000"/>
                </a:solidFill>
                <a:uFillTx/>
                <a:latin typeface="Arial Black" pitchFamily="34"/>
              </a:rPr>
              <a:t>Training: </a:t>
            </a:r>
            <a:r>
              <a:rPr lang="en-US" sz="1200" b="0" i="0" u="none" strike="noStrike" kern="1200" cap="none" spc="0" baseline="0" dirty="0" smtClean="0">
                <a:solidFill>
                  <a:srgbClr val="000000"/>
                </a:solidFill>
                <a:uFillTx/>
                <a:latin typeface="Calibri"/>
              </a:rPr>
              <a:t>Gives you the confidence to sell the complete system. </a:t>
            </a:r>
            <a:r>
              <a:rPr lang="en-US" sz="1200" b="0" i="0" u="none" strike="noStrike" kern="1200" cap="none" spc="0" baseline="0" dirty="0" smtClean="0">
                <a:solidFill>
                  <a:srgbClr val="000000"/>
                </a:solidFill>
                <a:uFillTx/>
                <a:latin typeface="Arial Black" pitchFamily="34"/>
              </a:rPr>
              <a:t>Partners have an opportunity to participate in two ways:</a:t>
            </a:r>
          </a:p>
          <a:p>
            <a:pPr marL="109535" marR="0" lvl="0" indent="-109535"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1" i="0" u="none" strike="noStrike" kern="1200" cap="none" spc="0" baseline="0" dirty="0" smtClean="0">
                <a:solidFill>
                  <a:srgbClr val="000000"/>
                </a:solidFill>
                <a:uFillTx/>
                <a:latin typeface="Calibri"/>
              </a:rPr>
              <a:t>Mobile Training:</a:t>
            </a:r>
          </a:p>
          <a:p>
            <a:pPr marL="109535" marR="0" lvl="0" indent="-109535" algn="l" defTabSz="914400" rtl="0" fontAlgn="auto" hangingPunct="0">
              <a:lnSpc>
                <a:spcPct val="100000"/>
              </a:lnSpc>
              <a:spcBef>
                <a:spcPts val="1100"/>
              </a:spcBef>
              <a:spcAft>
                <a:spcPts val="0"/>
              </a:spcAft>
              <a:buClr>
                <a:srgbClr val="425C8F"/>
              </a:buClr>
              <a:buSzPct val="75000"/>
              <a:buFont typeface="Wingdings" pitchFamily="2"/>
              <a:buChar char="è"/>
              <a:tabLst/>
              <a:defRPr sz="1800" b="0" i="0" u="none" strike="noStrike" kern="0" cap="none" spc="0" baseline="0">
                <a:solidFill>
                  <a:srgbClr val="000000"/>
                </a:solidFill>
                <a:uFillTx/>
              </a:defRPr>
            </a:pPr>
            <a:r>
              <a:rPr lang="en-US" sz="1200" b="0" i="0" u="none" strike="noStrike" kern="1200" cap="none" spc="0" baseline="0" dirty="0" smtClean="0">
                <a:solidFill>
                  <a:srgbClr val="000000"/>
                </a:solidFill>
                <a:uFillTx/>
                <a:latin typeface="Calibri"/>
              </a:rPr>
              <a:t> Bosch mobile training vehicles</a:t>
            </a:r>
          </a:p>
          <a:p>
            <a:pPr marL="109535" marR="0" lvl="0" indent="-109535" algn="l" defTabSz="914400" rtl="0" fontAlgn="auto" hangingPunct="0">
              <a:lnSpc>
                <a:spcPct val="100000"/>
              </a:lnSpc>
              <a:spcBef>
                <a:spcPts val="1100"/>
              </a:spcBef>
              <a:spcAft>
                <a:spcPts val="0"/>
              </a:spcAft>
              <a:buClr>
                <a:srgbClr val="425C8F"/>
              </a:buClr>
              <a:buSzPct val="75000"/>
              <a:buFont typeface="Wingdings" pitchFamily="2"/>
              <a:buChar char="è"/>
              <a:tabLst/>
              <a:defRPr sz="1800" b="0" i="0" u="none" strike="noStrike" kern="0" cap="none" spc="0" baseline="0">
                <a:solidFill>
                  <a:srgbClr val="000000"/>
                </a:solidFill>
                <a:uFillTx/>
              </a:defRPr>
            </a:pPr>
            <a:r>
              <a:rPr lang="en-US" sz="1200" b="0" i="0" u="none" strike="noStrike" kern="1200" cap="none" spc="0" baseline="0" dirty="0" smtClean="0">
                <a:solidFill>
                  <a:srgbClr val="000000"/>
                </a:solidFill>
                <a:uFillTx/>
                <a:latin typeface="Calibri"/>
              </a:rPr>
              <a:t> Focus on user applications</a:t>
            </a:r>
          </a:p>
          <a:p>
            <a:pPr marL="109535" marR="0" lvl="0" indent="-109535" algn="l" defTabSz="914400" rtl="0" fontAlgn="auto" hangingPunct="0">
              <a:lnSpc>
                <a:spcPct val="100000"/>
              </a:lnSpc>
              <a:spcBef>
                <a:spcPts val="1100"/>
              </a:spcBef>
              <a:spcAft>
                <a:spcPts val="0"/>
              </a:spcAft>
              <a:buClr>
                <a:srgbClr val="425C8F"/>
              </a:buClr>
              <a:buSzPct val="75000"/>
              <a:buFont typeface="Wingdings" pitchFamily="2"/>
              <a:buChar char="è"/>
              <a:tabLst/>
              <a:defRPr sz="1800" b="0" i="0" u="none" strike="noStrike" kern="0" cap="none" spc="0" baseline="0">
                <a:solidFill>
                  <a:srgbClr val="000000"/>
                </a:solidFill>
                <a:uFillTx/>
              </a:defRPr>
            </a:pPr>
            <a:r>
              <a:rPr lang="en-US" sz="1200" b="0" i="0" u="none" strike="noStrike" kern="1200" cap="none" spc="0" baseline="0" dirty="0" smtClean="0">
                <a:solidFill>
                  <a:srgbClr val="000000"/>
                </a:solidFill>
                <a:uFillTx/>
                <a:latin typeface="Calibri"/>
              </a:rPr>
              <a:t> Flexible schedule</a:t>
            </a:r>
          </a:p>
          <a:p>
            <a:pPr marL="0" marR="0" lvl="0" indent="0" algn="l" defTabSz="914400" rtl="0" eaLnBrk="1" fontAlgn="auto" latinLnBrk="0" hangingPunct="1">
              <a:lnSpc>
                <a:spcPct val="100000"/>
              </a:lnSpc>
              <a:spcBef>
                <a:spcPts val="400"/>
              </a:spcBef>
              <a:spcAft>
                <a:spcPts val="0"/>
              </a:spcAft>
              <a:buClrTx/>
              <a:buSzTx/>
              <a:buFontTx/>
              <a:buNone/>
              <a:tabLst/>
              <a:defRPr/>
            </a:pPr>
            <a:endParaRPr lang="en-US" sz="1200" b="0" i="0" u="none" strike="noStrike" kern="1200" cap="none" spc="0" baseline="0" dirty="0" smtClean="0">
              <a:solidFill>
                <a:srgbClr val="000000"/>
              </a:solidFill>
              <a:uFillTx/>
              <a:latin typeface="Arial Black" pitchFamily="34"/>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1" i="0" u="none" strike="noStrike" kern="1200" cap="none" spc="0" baseline="0" dirty="0" smtClean="0">
                <a:solidFill>
                  <a:srgbClr val="000000"/>
                </a:solidFill>
                <a:uFillTx/>
                <a:latin typeface="Calibri"/>
              </a:rPr>
              <a:t>Facility Training:</a:t>
            </a:r>
          </a:p>
          <a:p>
            <a:pPr marL="0" marR="0" lvl="0" indent="0" algn="l" defTabSz="914400" rtl="0" fontAlgn="auto" hangingPunct="0">
              <a:lnSpc>
                <a:spcPct val="100000"/>
              </a:lnSpc>
              <a:spcBef>
                <a:spcPts val="1100"/>
              </a:spcBef>
              <a:spcAft>
                <a:spcPts val="0"/>
              </a:spcAft>
              <a:buClr>
                <a:srgbClr val="425C8F"/>
              </a:buClr>
              <a:buSzPct val="75000"/>
              <a:buFont typeface="Wingdings" pitchFamily="2"/>
              <a:buChar char="è"/>
              <a:tabLst/>
              <a:defRPr sz="1800" b="0" i="0" u="none" strike="noStrike" kern="0" cap="none" spc="0" baseline="0">
                <a:solidFill>
                  <a:srgbClr val="000000"/>
                </a:solidFill>
                <a:uFillTx/>
              </a:defRPr>
            </a:pPr>
            <a:r>
              <a:rPr lang="en-US" sz="1200" b="0" i="0" u="none" strike="noStrike" kern="1200" cap="none" spc="0" baseline="0" dirty="0" smtClean="0">
                <a:solidFill>
                  <a:srgbClr val="000000"/>
                </a:solidFill>
                <a:uFillTx/>
                <a:latin typeface="Calibri"/>
              </a:rPr>
              <a:t> Facilities around the country</a:t>
            </a:r>
          </a:p>
          <a:p>
            <a:pPr marL="0" marR="0" lvl="0" indent="0" algn="l" defTabSz="914400" rtl="0" fontAlgn="auto" hangingPunct="0">
              <a:lnSpc>
                <a:spcPct val="100000"/>
              </a:lnSpc>
              <a:spcBef>
                <a:spcPts val="1100"/>
              </a:spcBef>
              <a:spcAft>
                <a:spcPts val="0"/>
              </a:spcAft>
              <a:buClr>
                <a:srgbClr val="425C8F"/>
              </a:buClr>
              <a:buSzPct val="75000"/>
              <a:buFont typeface="Wingdings" pitchFamily="2"/>
              <a:buChar char="è"/>
              <a:tabLst/>
              <a:defRPr sz="1800" b="0" i="0" u="none" strike="noStrike" kern="0" cap="none" spc="0" baseline="0">
                <a:solidFill>
                  <a:srgbClr val="000000"/>
                </a:solidFill>
                <a:uFillTx/>
              </a:defRPr>
            </a:pPr>
            <a:r>
              <a:rPr lang="en-US" sz="1200" b="0" i="0" u="none" strike="noStrike" kern="1200" cap="none" spc="0" baseline="0" dirty="0" smtClean="0">
                <a:solidFill>
                  <a:srgbClr val="000000"/>
                </a:solidFill>
                <a:uFillTx/>
                <a:latin typeface="Calibri"/>
              </a:rPr>
              <a:t> Complete hands on training</a:t>
            </a:r>
          </a:p>
          <a:p>
            <a:pPr marL="0" marR="0" lvl="0" indent="0" algn="l" defTabSz="914400" rtl="0" fontAlgn="auto" hangingPunct="0">
              <a:lnSpc>
                <a:spcPct val="100000"/>
              </a:lnSpc>
              <a:spcBef>
                <a:spcPts val="1100"/>
              </a:spcBef>
              <a:spcAft>
                <a:spcPts val="0"/>
              </a:spcAft>
              <a:buClr>
                <a:srgbClr val="425C8F"/>
              </a:buClr>
              <a:buSzPct val="75000"/>
              <a:buFont typeface="Wingdings" pitchFamily="2"/>
              <a:buChar char="è"/>
              <a:tabLst/>
              <a:defRPr sz="1800" b="0" i="0" u="none" strike="noStrike" kern="0" cap="none" spc="0" baseline="0">
                <a:solidFill>
                  <a:srgbClr val="000000"/>
                </a:solidFill>
                <a:uFillTx/>
              </a:defRPr>
            </a:pPr>
            <a:r>
              <a:rPr lang="en-US" sz="1200" b="0" i="0" u="none" strike="noStrike" kern="1200" cap="none" spc="0" baseline="0" dirty="0" smtClean="0">
                <a:solidFill>
                  <a:srgbClr val="000000"/>
                </a:solidFill>
                <a:uFillTx/>
                <a:latin typeface="Calibri"/>
              </a:rPr>
              <a:t> Selling systems and against Hilti</a:t>
            </a:r>
          </a:p>
          <a:p>
            <a:pPr marL="0" marR="0" lvl="0" indent="0" algn="l" defTabSz="914400" rtl="0" eaLnBrk="1" fontAlgn="auto" latinLnBrk="0" hangingPunct="1">
              <a:lnSpc>
                <a:spcPct val="100000"/>
              </a:lnSpc>
              <a:spcBef>
                <a:spcPts val="400"/>
              </a:spcBef>
              <a:spcAft>
                <a:spcPts val="0"/>
              </a:spcAft>
              <a:buClrTx/>
              <a:buSzTx/>
              <a:buFontTx/>
              <a:buNone/>
              <a:tabLst/>
              <a:defRPr/>
            </a:pPr>
            <a:endParaRPr lang="en-US" sz="1200" b="0" i="0" u="none" strike="noStrike" kern="1200" cap="none" spc="0" baseline="0" dirty="0" smtClean="0">
              <a:solidFill>
                <a:srgbClr val="000000"/>
              </a:solidFill>
              <a:uFillTx/>
              <a:latin typeface="Arial Black" pitchFamily="34"/>
            </a:endParaRPr>
          </a:p>
          <a:p>
            <a:pPr marL="0" marR="0" lvl="0" indent="0" algn="l" defTabSz="914400" rtl="0" eaLnBrk="1" fontAlgn="auto" latinLnBrk="0" hangingPunct="1">
              <a:lnSpc>
                <a:spcPct val="100000"/>
              </a:lnSpc>
              <a:spcBef>
                <a:spcPts val="400"/>
              </a:spcBef>
              <a:spcAft>
                <a:spcPts val="0"/>
              </a:spcAft>
              <a:buClrTx/>
              <a:buSzTx/>
              <a:buFontTx/>
              <a:buNone/>
              <a:tabLst/>
              <a:defRPr/>
            </a:pPr>
            <a:r>
              <a:rPr lang="en-US" sz="1200" b="0" i="0" u="none" strike="noStrike" kern="1200" cap="none" spc="0" baseline="0" dirty="0" smtClean="0">
                <a:solidFill>
                  <a:srgbClr val="000000"/>
                </a:solidFill>
                <a:uFillTx/>
                <a:latin typeface="Bosch Office Sans"/>
              </a:rPr>
              <a:t>Full alliance</a:t>
            </a:r>
            <a:r>
              <a:rPr lang="en-US" sz="1200" b="0" i="0" u="none" strike="noStrike" kern="1200" cap="none" spc="0" dirty="0" smtClean="0">
                <a:solidFill>
                  <a:srgbClr val="000000"/>
                </a:solidFill>
                <a:uFillTx/>
                <a:latin typeface="Bosch Office Sans"/>
              </a:rPr>
              <a:t> partner program details (such as rebates and special</a:t>
            </a:r>
            <a:r>
              <a:rPr lang="en-US" sz="1200" b="0" i="0" u="none" strike="noStrike" kern="1200" cap="none" spc="0" baseline="0" dirty="0" smtClean="0">
                <a:solidFill>
                  <a:srgbClr val="000000"/>
                </a:solidFill>
                <a:uFillTx/>
                <a:latin typeface="Bosch Office Sans"/>
              </a:rPr>
              <a:t> pricing) </a:t>
            </a:r>
            <a:r>
              <a:rPr lang="en-US" sz="1200" b="0" i="0" u="none" strike="noStrike" kern="1200" cap="none" spc="0" dirty="0" smtClean="0">
                <a:solidFill>
                  <a:srgbClr val="000000"/>
                </a:solidFill>
                <a:uFillTx/>
                <a:latin typeface="Bosch Office Sans"/>
              </a:rPr>
              <a:t>can be described separately. Contact your Simpson Strong-Tie or Bosch rep to get started.</a:t>
            </a:r>
            <a:endParaRPr lang="en-US" sz="1200" b="0" i="0" u="none" strike="noStrike" kern="1200" cap="none" spc="0" baseline="0" dirty="0" smtClean="0">
              <a:solidFill>
                <a:srgbClr val="000000"/>
              </a:solidFill>
              <a:uFillTx/>
              <a:latin typeface="Bosch Office Sans"/>
            </a:endParaRPr>
          </a:p>
        </p:txBody>
      </p:sp>
      <p:sp>
        <p:nvSpPr>
          <p:cNvPr id="4" name="Slide Number Placeholder 3"/>
          <p:cNvSpPr txBox="1"/>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C4641417-6E5C-48CD-860D-0FF00339626D}" type="slidenum">
              <a:rPr/>
              <a:pPr algn="r" defTabSz="929579">
                <a:defRPr sz="1800" b="0" i="0" u="none" strike="noStrike" kern="0" cap="none" spc="0" baseline="0">
                  <a:solidFill>
                    <a:srgbClr val="000000"/>
                  </a:solidFill>
                  <a:uFillTx/>
                </a:defRPr>
              </a:pPr>
              <a:t>15</a:t>
            </a:fld>
            <a:endParaRPr lang="en-US" sz="1200">
              <a:solidFill>
                <a:srgbClr val="000000"/>
              </a:solidFill>
              <a:latin typeface="Calibri"/>
            </a:endParaRPr>
          </a:p>
        </p:txBody>
      </p:sp>
      <p:sp>
        <p:nvSpPr>
          <p:cNvPr id="5" name="Footer Placeholder 4"/>
          <p:cNvSpPr txBox="1"/>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Are there any questions?</a:t>
            </a:r>
            <a:endParaRPr lang="en-US" dirty="0"/>
          </a:p>
        </p:txBody>
      </p:sp>
      <p:sp>
        <p:nvSpPr>
          <p:cNvPr id="4" name="Slide Number Placeholder 3"/>
          <p:cNvSpPr>
            <a:spLocks noGrp="1"/>
          </p:cNvSpPr>
          <p:nvPr>
            <p:ph type="sldNum" sz="quarter" idx="10"/>
          </p:nvPr>
        </p:nvSpPr>
        <p:spPr/>
        <p:txBody>
          <a:bodyPr/>
          <a:lstStyle/>
          <a:p>
            <a:pPr lvl="0"/>
            <a:fld id="{CA5D5D35-E9B4-4D45-8FF6-6B9150A653DE}" type="slidenum">
              <a:rPr lang="en-US" smtClean="0"/>
              <a:pPr lvl="0"/>
              <a:t>16</a:t>
            </a:fld>
            <a:endParaRPr lang="en-US"/>
          </a:p>
        </p:txBody>
      </p:sp>
    </p:spTree>
    <p:extLst>
      <p:ext uri="{BB962C8B-B14F-4D97-AF65-F5344CB8AC3E}">
        <p14:creationId xmlns:p14="http://schemas.microsoft.com/office/powerpoint/2010/main" val="27276552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cap="none" spc="0" baseline="0" dirty="0" smtClean="0">
                <a:solidFill>
                  <a:srgbClr val="000000"/>
                </a:solidFill>
                <a:effectLst/>
                <a:uFillTx/>
                <a:latin typeface="Calibri"/>
              </a:rPr>
              <a:t>For contractors, we offer efficient time-saving systems for concrete and masonry applications, designed to reduce overall installed cost and maximize productivity. Through the alliance, contractors have direct access to Bosch and Simpson Strong-Tie field representatives who can offer technical support and consultation on custom system solutions based on need. A nationwide network of alliance distribution partners allows the contractor to efficiently source their products in a single stop.</a:t>
            </a:r>
            <a:endParaRPr lang="en-US" dirty="0"/>
          </a:p>
        </p:txBody>
      </p:sp>
      <p:sp>
        <p:nvSpPr>
          <p:cNvPr id="4" name="Slide Number Placeholder 3"/>
          <p:cNvSpPr>
            <a:spLocks noGrp="1"/>
          </p:cNvSpPr>
          <p:nvPr>
            <p:ph type="sldNum" sz="quarter" idx="10"/>
          </p:nvPr>
        </p:nvSpPr>
        <p:spPr/>
        <p:txBody>
          <a:bodyPr/>
          <a:lstStyle/>
          <a:p>
            <a:pPr lvl="0"/>
            <a:fld id="{CA5D5D35-E9B4-4D45-8FF6-6B9150A653DE}" type="slidenum">
              <a:rPr lang="en-US" smtClean="0"/>
              <a:pPr lvl="0"/>
              <a:t>3</a:t>
            </a:fld>
            <a:endParaRPr lang="en-US"/>
          </a:p>
        </p:txBody>
      </p:sp>
    </p:spTree>
    <p:extLst>
      <p:ext uri="{BB962C8B-B14F-4D97-AF65-F5344CB8AC3E}">
        <p14:creationId xmlns:p14="http://schemas.microsoft.com/office/powerpoint/2010/main" val="4138235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ln w="12701">
            <a:solidFill>
              <a:srgbClr val="000000"/>
            </a:solidFill>
            <a:prstDash val="solid"/>
            <a:miter/>
          </a:ln>
        </p:spPr>
      </p:sp>
      <p:sp>
        <p:nvSpPr>
          <p:cNvPr id="3" name="Notes Placeholder 2"/>
          <p:cNvSpPr txBox="1">
            <a:spLocks noGrp="1"/>
          </p:cNvSpPr>
          <p:nvPr>
            <p:ph type="body" sz="quarter" idx="1"/>
          </p:nvPr>
        </p:nvSpPr>
        <p:spPr/>
        <p:txBody>
          <a:bodyPr/>
          <a:lstStyle/>
          <a:p>
            <a:r>
              <a:rPr lang="en-US" dirty="0" smtClean="0"/>
              <a:t>Now let’s get into the value proposition</a:t>
            </a:r>
            <a:r>
              <a:rPr lang="en-US" baseline="0" dirty="0" smtClean="0"/>
              <a:t> for the alliance. The alliance will allow you to compete with Hilti on many new fronts, and provide more to you and your customers than Hilti can. The key areas of differentiate are:</a:t>
            </a:r>
          </a:p>
          <a:p>
            <a:pPr marL="171450" indent="-171450">
              <a:buFont typeface="Arial" panose="020B0604020202020204" pitchFamily="34" charset="0"/>
              <a:buChar char="•"/>
            </a:pPr>
            <a:r>
              <a:rPr lang="en-US" baseline="0" dirty="0" smtClean="0"/>
              <a:t>One-stop shop</a:t>
            </a:r>
          </a:p>
          <a:p>
            <a:pPr marL="171450" indent="-171450">
              <a:buFont typeface="Arial" panose="020B0604020202020204" pitchFamily="34" charset="0"/>
              <a:buChar char="•"/>
            </a:pPr>
            <a:r>
              <a:rPr lang="en-US" baseline="0" dirty="0" smtClean="0"/>
              <a:t>Application expertise</a:t>
            </a:r>
          </a:p>
          <a:p>
            <a:pPr marL="171450" indent="-171450">
              <a:buFont typeface="Arial" panose="020B0604020202020204" pitchFamily="34" charset="0"/>
              <a:buChar char="•"/>
            </a:pPr>
            <a:r>
              <a:rPr lang="en-US" baseline="0" dirty="0" smtClean="0"/>
              <a:t>End to end product solutions</a:t>
            </a:r>
          </a:p>
          <a:p>
            <a:pPr marL="171450" indent="-171450">
              <a:buFont typeface="Arial" panose="020B0604020202020204" pitchFamily="34" charset="0"/>
              <a:buChar char="•"/>
            </a:pPr>
            <a:r>
              <a:rPr lang="en-US" baseline="0" dirty="0" smtClean="0"/>
              <a:t>Engineering and code compliance</a:t>
            </a:r>
          </a:p>
          <a:p>
            <a:pPr marL="171450" indent="-171450">
              <a:buFont typeface="Arial" panose="020B0604020202020204" pitchFamily="34" charset="0"/>
              <a:buChar char="•"/>
            </a:pPr>
            <a:r>
              <a:rPr lang="en-US" dirty="0" smtClean="0"/>
              <a:t>Alliance customer loyalty program</a:t>
            </a:r>
          </a:p>
          <a:p>
            <a:pPr marL="171450" indent="-171450">
              <a:buFont typeface="Arial" panose="020B0604020202020204" pitchFamily="34" charset="0"/>
              <a:buChar char="•"/>
            </a:pPr>
            <a:r>
              <a:rPr lang="en-US" dirty="0" smtClean="0"/>
              <a:t>Complete</a:t>
            </a:r>
            <a:r>
              <a:rPr lang="en-US" baseline="0" dirty="0" smtClean="0"/>
              <a:t> marketing program</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smtClean="0"/>
              <a:t>Let’s briefly cover these..</a:t>
            </a:r>
          </a:p>
        </p:txBody>
      </p:sp>
      <p:sp>
        <p:nvSpPr>
          <p:cNvPr id="4" name="Slide Number Placeholder 3"/>
          <p:cNvSpPr txBox="1"/>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091787F9-4E84-483C-8850-0F081E9E2646}" type="slidenum">
              <a:rPr/>
              <a:pPr algn="r" defTabSz="929579">
                <a:defRPr sz="1800" b="0" i="0" u="none" strike="noStrike" kern="0" cap="none" spc="0" baseline="0">
                  <a:solidFill>
                    <a:srgbClr val="000000"/>
                  </a:solidFill>
                  <a:uFillTx/>
                </a:defRPr>
              </a:pPr>
              <a:t>4</a:t>
            </a:fld>
            <a:endParaRPr lang="en-US" sz="1200">
              <a:solidFill>
                <a:srgbClr val="000000"/>
              </a:solidFill>
              <a:latin typeface="Calibri"/>
            </a:endParaRPr>
          </a:p>
        </p:txBody>
      </p:sp>
      <p:sp>
        <p:nvSpPr>
          <p:cNvPr id="5" name="Footer Placeholder 4"/>
          <p:cNvSpPr txBox="1"/>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ln w="12701">
            <a:solidFill>
              <a:srgbClr val="000000"/>
            </a:solidFill>
            <a:prstDash val="solid"/>
            <a:miter/>
          </a:ln>
        </p:spPr>
      </p:sp>
      <p:sp>
        <p:nvSpPr>
          <p:cNvPr id="3" name="Notes Placeholder 2"/>
          <p:cNvSpPr txBox="1">
            <a:spLocks noGrp="1"/>
          </p:cNvSpPr>
          <p:nvPr>
            <p:ph type="body" sz="quarter" idx="1"/>
          </p:nvPr>
        </p:nvSpPr>
        <p:spPr/>
        <p:txBody>
          <a:bodyPr/>
          <a:lstStyle/>
          <a:p>
            <a:pPr marL="0" marR="0" indent="0" algn="l" defTabSz="914400" rtl="0" eaLnBrk="1" fontAlgn="auto" latinLnBrk="0" hangingPunct="1">
              <a:lnSpc>
                <a:spcPct val="100000"/>
              </a:lnSpc>
              <a:spcBef>
                <a:spcPts val="400"/>
              </a:spcBef>
              <a:spcAft>
                <a:spcPts val="0"/>
              </a:spcAft>
              <a:buClrTx/>
              <a:buSzTx/>
              <a:buFontTx/>
              <a:buNone/>
              <a:tabLst/>
              <a:defRPr/>
            </a:pPr>
            <a:r>
              <a:rPr lang="en-US" altLang="en-US" dirty="0" smtClean="0"/>
              <a:t>Although Hilti has an extensive product line,</a:t>
            </a:r>
            <a:r>
              <a:rPr lang="en-US" altLang="en-US" baseline="0" dirty="0" smtClean="0"/>
              <a:t> </a:t>
            </a:r>
            <a:r>
              <a:rPr lang="en-US" altLang="en-US" dirty="0" smtClean="0"/>
              <a:t>they still aren’t able to provide everything a contractor could need from start to finish on a jobsite. With the Bosch</a:t>
            </a:r>
            <a:r>
              <a:rPr lang="en-US" altLang="en-US" baseline="0" dirty="0" smtClean="0"/>
              <a:t> and Simpson product lines, as well as your ability to provide things like building materials and safety equipment, you truly become a one-stop shop for contractors. </a:t>
            </a:r>
            <a:r>
              <a:rPr lang="en-US" altLang="en-US" dirty="0" smtClean="0"/>
              <a:t> </a:t>
            </a:r>
          </a:p>
          <a:p>
            <a:endParaRPr lang="en-US" dirty="0" smtClean="0"/>
          </a:p>
          <a:p>
            <a:r>
              <a:rPr lang="en-US" dirty="0" smtClean="0"/>
              <a:t>Next</a:t>
            </a:r>
            <a:r>
              <a:rPr lang="en-US" baseline="0" dirty="0" smtClean="0"/>
              <a:t> we’ll see a short video about what the alliance has done for one distributor….</a:t>
            </a:r>
            <a:endParaRPr lang="en-US" dirty="0"/>
          </a:p>
        </p:txBody>
      </p:sp>
      <p:sp>
        <p:nvSpPr>
          <p:cNvPr id="4" name="Slide Number Placeholder 3"/>
          <p:cNvSpPr txBox="1"/>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E7AB2531-FD39-4CAD-8822-EC34D45FDAE4}" type="slidenum">
              <a:rPr/>
              <a:pPr algn="r" defTabSz="929579">
                <a:defRPr sz="1800" b="0" i="0" u="none" strike="noStrike" kern="0" cap="none" spc="0" baseline="0">
                  <a:solidFill>
                    <a:srgbClr val="000000"/>
                  </a:solidFill>
                  <a:uFillTx/>
                </a:defRPr>
              </a:pPr>
              <a:t>5</a:t>
            </a:fld>
            <a:endParaRPr lang="en-US" sz="1200">
              <a:solidFill>
                <a:srgbClr val="000000"/>
              </a:solidFill>
              <a:latin typeface="Calibri"/>
            </a:endParaRPr>
          </a:p>
        </p:txBody>
      </p:sp>
      <p:sp>
        <p:nvSpPr>
          <p:cNvPr id="5" name="Footer Placeholder 4"/>
          <p:cNvSpPr txBox="1"/>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ln w="12701">
            <a:solidFill>
              <a:srgbClr val="000000"/>
            </a:solidFill>
            <a:prstDash val="solid"/>
            <a:miter/>
          </a:ln>
        </p:spPr>
      </p:sp>
      <p:sp>
        <p:nvSpPr>
          <p:cNvPr id="3" name="Notes Placeholder 2"/>
          <p:cNvSpPr txBox="1">
            <a:spLocks noGrp="1"/>
          </p:cNvSpPr>
          <p:nvPr>
            <p:ph type="body" sz="quarter" idx="1"/>
          </p:nvPr>
        </p:nvSpPr>
        <p:spPr/>
        <p:txBody>
          <a:bodyPr/>
          <a:lstStyle/>
          <a:p>
            <a:r>
              <a:rPr lang="en-US" dirty="0" smtClean="0"/>
              <a:t>(Video plays automatically)</a:t>
            </a:r>
            <a:endParaRPr lang="en-US" dirty="0"/>
          </a:p>
        </p:txBody>
      </p:sp>
      <p:sp>
        <p:nvSpPr>
          <p:cNvPr id="4" name="Slide Number Placeholder 3"/>
          <p:cNvSpPr txBox="1"/>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E7AB2531-FD39-4CAD-8822-EC34D45FDAE4}" type="slidenum">
              <a:rPr/>
              <a:pPr algn="r" defTabSz="929579">
                <a:defRPr sz="1800" b="0" i="0" u="none" strike="noStrike" kern="0" cap="none" spc="0" baseline="0">
                  <a:solidFill>
                    <a:srgbClr val="000000"/>
                  </a:solidFill>
                  <a:uFillTx/>
                </a:defRPr>
              </a:pPr>
              <a:t>6</a:t>
            </a:fld>
            <a:endParaRPr lang="en-US" sz="1200">
              <a:solidFill>
                <a:srgbClr val="000000"/>
              </a:solidFill>
              <a:latin typeface="Calibri"/>
            </a:endParaRPr>
          </a:p>
        </p:txBody>
      </p:sp>
      <p:sp>
        <p:nvSpPr>
          <p:cNvPr id="5" name="Footer Placeholder 4"/>
          <p:cNvSpPr txBox="1"/>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ln w="12701">
            <a:solidFill>
              <a:srgbClr val="000000"/>
            </a:solidFill>
            <a:prstDash val="solid"/>
            <a:miter/>
          </a:ln>
        </p:spPr>
      </p:sp>
      <p:sp>
        <p:nvSpPr>
          <p:cNvPr id="3" name="Notes Placeholder 2"/>
          <p:cNvSpPr txBox="1">
            <a:spLocks noGrp="1"/>
          </p:cNvSpPr>
          <p:nvPr>
            <p:ph type="body" sz="quarter" idx="1"/>
          </p:nvPr>
        </p:nvSpPr>
        <p:spPr/>
        <p:txBody>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lang="en-US" dirty="0" smtClean="0"/>
              <a:t>The alliance also gives you </a:t>
            </a:r>
            <a:r>
              <a:rPr lang="en-US" sz="1200" b="0" i="0" u="none" strike="noStrike" kern="1200" cap="none" spc="0" baseline="0" dirty="0" smtClean="0">
                <a:solidFill>
                  <a:srgbClr val="000000"/>
                </a:solidFill>
                <a:uFillTx/>
                <a:latin typeface="Calibri"/>
              </a:rPr>
              <a:t>local access to system experts from both companies.</a:t>
            </a:r>
          </a:p>
          <a:p>
            <a:endParaRPr lang="en-US" dirty="0" smtClean="0"/>
          </a:p>
          <a:p>
            <a:r>
              <a:rPr lang="en-US" b="1" dirty="0" smtClean="0"/>
              <a:t>(**These numbers are easily outdated. Check regularly to make sure</a:t>
            </a:r>
            <a:r>
              <a:rPr lang="en-US" b="1" baseline="0" dirty="0" smtClean="0"/>
              <a:t> personnel numbers are current. If you aren’t sure, remove the numbers**)</a:t>
            </a:r>
            <a:endParaRPr lang="en-US" b="1" dirty="0"/>
          </a:p>
        </p:txBody>
      </p:sp>
      <p:sp>
        <p:nvSpPr>
          <p:cNvPr id="4" name="Slide Number Placeholder 3"/>
          <p:cNvSpPr txBox="1"/>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D1C77F06-0C17-4B11-A500-0BC190A8C5C3}" type="slidenum">
              <a:rPr/>
              <a:pPr algn="r" defTabSz="929579">
                <a:defRPr sz="1800" b="0" i="0" u="none" strike="noStrike" kern="0" cap="none" spc="0" baseline="0">
                  <a:solidFill>
                    <a:srgbClr val="000000"/>
                  </a:solidFill>
                  <a:uFillTx/>
                </a:defRPr>
              </a:pPr>
              <a:t>7</a:t>
            </a:fld>
            <a:endParaRPr lang="en-US" sz="1200">
              <a:solidFill>
                <a:srgbClr val="000000"/>
              </a:solidFill>
              <a:latin typeface="Calibri"/>
            </a:endParaRPr>
          </a:p>
        </p:txBody>
      </p:sp>
      <p:sp>
        <p:nvSpPr>
          <p:cNvPr id="5" name="Footer Placeholder 4"/>
          <p:cNvSpPr txBox="1"/>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ln w="12701">
            <a:solidFill>
              <a:srgbClr val="000000"/>
            </a:solidFill>
            <a:prstDash val="solid"/>
            <a:miter/>
          </a:ln>
        </p:spPr>
      </p:sp>
      <p:sp>
        <p:nvSpPr>
          <p:cNvPr id="3" name="Notes Placeholder 2"/>
          <p:cNvSpPr txBox="1">
            <a:spLocks noGrp="1"/>
          </p:cNvSpPr>
          <p:nvPr>
            <p:ph type="body" sz="quarter" idx="1"/>
          </p:nvPr>
        </p:nvSpPr>
        <p:spPr/>
        <p:txBody>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lang="en-US" sz="1200" b="0" i="0" u="none" strike="noStrike" kern="1200" cap="none" spc="0" baseline="0" dirty="0" smtClean="0">
                <a:solidFill>
                  <a:srgbClr val="000000"/>
                </a:solidFill>
                <a:uFillTx/>
                <a:latin typeface="Calibri"/>
              </a:rPr>
              <a:t>The alliance gives you the ability to sell to a project from start to completion. From design and specification, construction, maintenance and repair, and demolition and concrete restoration – you can provide the c</a:t>
            </a:r>
            <a:r>
              <a:rPr lang="en-US" sz="1200" b="0" i="0" u="none" strike="noStrike" kern="1200" cap="none" spc="0" baseline="0" dirty="0" smtClean="0">
                <a:solidFill>
                  <a:srgbClr val="FFFFFF"/>
                </a:solidFill>
                <a:uFillTx/>
                <a:latin typeface="Calibri"/>
              </a:rPr>
              <a:t>oncrete power tools,  accessories,  and anchoring and repair solutions to meet your customer’s needs.</a:t>
            </a:r>
          </a:p>
          <a:p>
            <a:endParaRPr lang="en-US" dirty="0"/>
          </a:p>
        </p:txBody>
      </p:sp>
      <p:sp>
        <p:nvSpPr>
          <p:cNvPr id="4" name="Slide Number Placeholder 3"/>
          <p:cNvSpPr txBox="1"/>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838EC0D8-5602-4F8B-B8A7-70A36934F9A4}" type="slidenum">
              <a:rPr/>
              <a:pPr algn="r" defTabSz="929579">
                <a:defRPr sz="1800" b="0" i="0" u="none" strike="noStrike" kern="0" cap="none" spc="0" baseline="0">
                  <a:solidFill>
                    <a:srgbClr val="000000"/>
                  </a:solidFill>
                  <a:uFillTx/>
                </a:defRPr>
              </a:pPr>
              <a:t>8</a:t>
            </a:fld>
            <a:endParaRPr lang="en-US" sz="1200">
              <a:solidFill>
                <a:srgbClr val="000000"/>
              </a:solidFill>
              <a:latin typeface="Calibri"/>
            </a:endParaRPr>
          </a:p>
        </p:txBody>
      </p:sp>
      <p:sp>
        <p:nvSpPr>
          <p:cNvPr id="5" name="Footer Placeholder 4"/>
          <p:cNvSpPr txBox="1"/>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ln w="12701">
            <a:solidFill>
              <a:srgbClr val="000000"/>
            </a:solidFill>
            <a:prstDash val="solid"/>
            <a:miter/>
          </a:ln>
        </p:spPr>
      </p:sp>
      <p:sp>
        <p:nvSpPr>
          <p:cNvPr id="3" name="Notes Placeholder 2"/>
          <p:cNvSpPr txBox="1">
            <a:spLocks noGrp="1"/>
          </p:cNvSpPr>
          <p:nvPr>
            <p:ph type="body" sz="quarter" idx="1"/>
          </p:nvPr>
        </p:nvSpPr>
        <p:spPr/>
        <p:txBody>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0" i="0" u="none" strike="noStrike" kern="1200" cap="none" spc="0" baseline="0" dirty="0" smtClean="0">
                <a:solidFill>
                  <a:srgbClr val="000000"/>
                </a:solidFill>
                <a:uFillTx/>
                <a:latin typeface="Calibri"/>
              </a:rPr>
              <a:t>Test:</a:t>
            </a:r>
          </a:p>
          <a:p>
            <a:pPr marL="171450" marR="0" lvl="0" indent="-171450" algn="l" defTabSz="9144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US" sz="1200" b="0" i="0" u="none" strike="noStrike" kern="1200" cap="none" spc="0" baseline="0" dirty="0" smtClean="0">
                <a:solidFill>
                  <a:srgbClr val="000000"/>
                </a:solidFill>
                <a:uFillTx/>
                <a:latin typeface="Calibri"/>
              </a:rPr>
              <a:t>Internal testing, hand testing in C35 concrete.</a:t>
            </a:r>
          </a:p>
          <a:p>
            <a:pPr marL="171450" marR="0" lvl="0" indent="-171450" algn="l" defTabSz="9144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US" sz="1200" b="0" i="0" u="none" strike="noStrike" kern="1200" cap="none" spc="0" baseline="0" dirty="0" smtClean="0">
                <a:solidFill>
                  <a:srgbClr val="000000"/>
                </a:solidFill>
                <a:uFillTx/>
                <a:latin typeface="Calibri"/>
              </a:rPr>
              <a:t>Hilti HUS anchor, Hilti TE7, Hilti </a:t>
            </a:r>
            <a:r>
              <a:rPr lang="en-US" sz="1200" b="0" i="0" u="none" strike="noStrike" kern="1200" cap="none" spc="0" baseline="0" dirty="0" err="1" smtClean="0">
                <a:solidFill>
                  <a:srgbClr val="000000"/>
                </a:solidFill>
                <a:uFillTx/>
                <a:latin typeface="Calibri"/>
              </a:rPr>
              <a:t>TE</a:t>
            </a:r>
            <a:r>
              <a:rPr lang="en-US" sz="1200" b="0" i="0" u="none" strike="noStrike" kern="1200" cap="none" spc="0" baseline="0" dirty="0" smtClean="0">
                <a:solidFill>
                  <a:srgbClr val="000000"/>
                </a:solidFill>
                <a:uFillTx/>
                <a:latin typeface="Calibri"/>
              </a:rPr>
              <a:t>-CX</a:t>
            </a:r>
          </a:p>
          <a:p>
            <a:pPr marL="171450" marR="0" lvl="0" indent="-171450" algn="l" defTabSz="9144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US" sz="1200" b="0" i="0" u="none" strike="noStrike" kern="1200" cap="none" spc="0" baseline="0" dirty="0" smtClean="0">
                <a:solidFill>
                  <a:srgbClr val="000000"/>
                </a:solidFill>
                <a:uFillTx/>
                <a:latin typeface="Calibri"/>
              </a:rPr>
              <a:t>Bosch Bulldog Extreme bit &amp; Simpson Titen HD anchor</a:t>
            </a:r>
          </a:p>
          <a:p>
            <a:endParaRPr lang="en-US" dirty="0" smtClean="0"/>
          </a:p>
          <a:p>
            <a:r>
              <a:rPr lang="en-US" dirty="0" smtClean="0"/>
              <a:t>Results: </a:t>
            </a:r>
          </a:p>
          <a:p>
            <a:pPr marL="171450" indent="-171450">
              <a:buFont typeface="Arial" panose="020B0604020202020204" pitchFamily="34" charset="0"/>
              <a:buChar char="•"/>
            </a:pPr>
            <a:r>
              <a:rPr lang="en-US" dirty="0" smtClean="0"/>
              <a:t>The Bosch +SST</a:t>
            </a:r>
            <a:r>
              <a:rPr lang="en-US" baseline="0" dirty="0" smtClean="0"/>
              <a:t> system had a 10% faster install time, and installed 3 more anchors per bit.</a:t>
            </a:r>
            <a:endParaRPr lang="en-US" dirty="0"/>
          </a:p>
        </p:txBody>
      </p:sp>
      <p:sp>
        <p:nvSpPr>
          <p:cNvPr id="4" name="Slide Number Placeholder 3"/>
          <p:cNvSpPr txBox="1"/>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4BA7DC79-A2BB-4C96-AC10-B6080B7EBB34}" type="slidenum">
              <a:rPr/>
              <a:pPr algn="r" defTabSz="929579">
                <a:defRPr sz="1800" b="0" i="0" u="none" strike="noStrike" kern="0" cap="none" spc="0" baseline="0">
                  <a:solidFill>
                    <a:srgbClr val="000000"/>
                  </a:solidFill>
                  <a:uFillTx/>
                </a:defRPr>
              </a:pPr>
              <a:t>9</a:t>
            </a:fld>
            <a:endParaRPr lang="en-US" sz="1200">
              <a:solidFill>
                <a:srgbClr val="000000"/>
              </a:solidFill>
              <a:latin typeface="Calibri"/>
            </a:endParaRPr>
          </a:p>
        </p:txBody>
      </p:sp>
      <p:sp>
        <p:nvSpPr>
          <p:cNvPr id="5" name="Footer Placeholder 4"/>
          <p:cNvSpPr txBox="1"/>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ln w="12701">
            <a:solidFill>
              <a:srgbClr val="000000"/>
            </a:solidFill>
            <a:prstDash val="solid"/>
            <a:miter/>
          </a:ln>
        </p:spPr>
      </p:sp>
      <p:sp>
        <p:nvSpPr>
          <p:cNvPr id="3" name="Notes Placeholder 2"/>
          <p:cNvSpPr txBox="1">
            <a:spLocks noGrp="1"/>
          </p:cNvSpPr>
          <p:nvPr>
            <p:ph type="body" sz="quarter" idx="1"/>
          </p:nvPr>
        </p:nvSpPr>
        <p:spPr/>
        <p:txBody>
          <a:bodyPr/>
          <a:lstStyle/>
          <a:p>
            <a:r>
              <a:rPr lang="en-US" dirty="0" smtClean="0"/>
              <a:t>Test:</a:t>
            </a:r>
          </a:p>
          <a:p>
            <a:pPr marL="171450" marR="0" lvl="0" indent="-171450" algn="l" defTabSz="9144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US" sz="1200" b="0" i="0" u="none" strike="noStrike" kern="1200" cap="none" spc="0" baseline="0" dirty="0" smtClean="0">
                <a:solidFill>
                  <a:srgbClr val="000000"/>
                </a:solidFill>
                <a:uFillTx/>
                <a:latin typeface="Calibri"/>
              </a:rPr>
              <a:t>Versus </a:t>
            </a:r>
            <a:r>
              <a:rPr lang="en-US" sz="1200" b="0" i="0" u="none" strike="noStrike" kern="1200" cap="none" spc="0" baseline="0" dirty="0" err="1" smtClean="0">
                <a:solidFill>
                  <a:srgbClr val="000000"/>
                </a:solidFill>
                <a:uFillTx/>
                <a:latin typeface="Calibri"/>
              </a:rPr>
              <a:t>DeWalt</a:t>
            </a:r>
            <a:r>
              <a:rPr lang="en-US" sz="1200" b="0" i="0" u="none" strike="noStrike" kern="1200" cap="none" spc="0" baseline="0" dirty="0" smtClean="0">
                <a:solidFill>
                  <a:srgbClr val="000000"/>
                </a:solidFill>
                <a:uFillTx/>
                <a:latin typeface="Calibri"/>
              </a:rPr>
              <a:t>/Powers equivalent tools, drill bits and anchor</a:t>
            </a:r>
          </a:p>
          <a:p>
            <a:pPr marL="171450" marR="0" lvl="0" indent="-171450" algn="l" defTabSz="9144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US" sz="1200" b="0" i="0" u="none" strike="noStrike" kern="1200" cap="none" spc="0" baseline="0" dirty="0" smtClean="0">
                <a:solidFill>
                  <a:srgbClr val="000000"/>
                </a:solidFill>
                <a:uFillTx/>
                <a:latin typeface="Calibri"/>
              </a:rPr>
              <a:t>Internal testing, hand testing in C35 concrete.</a:t>
            </a:r>
          </a:p>
          <a:p>
            <a:pPr marL="171450" marR="0" lvl="0" indent="-171450" algn="l" defTabSz="9144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US" sz="1200" b="0" i="0" u="none" strike="noStrike" kern="1200" cap="none" spc="0" baseline="0" dirty="0" smtClean="0">
                <a:solidFill>
                  <a:srgbClr val="000000"/>
                </a:solidFill>
                <a:uFillTx/>
                <a:latin typeface="Calibri"/>
              </a:rPr>
              <a:t>Powers Wedge Bolt &amp; Bit, Bosch Bulldog Extreme bit &amp; Simpson Titen HD anchor</a:t>
            </a:r>
          </a:p>
          <a:p>
            <a:endParaRPr lang="en-US" dirty="0" smtClean="0"/>
          </a:p>
          <a:p>
            <a:r>
              <a:rPr lang="en-US" dirty="0" smtClean="0"/>
              <a:t>Result:</a:t>
            </a:r>
          </a:p>
          <a:p>
            <a:pPr marL="171450" indent="-171450">
              <a:buFont typeface="Arial" panose="020B0604020202020204" pitchFamily="34" charset="0"/>
              <a:buChar char="•"/>
            </a:pPr>
            <a:r>
              <a:rPr lang="en-US" dirty="0" smtClean="0"/>
              <a:t>The Bosch +SST</a:t>
            </a:r>
            <a:r>
              <a:rPr lang="en-US" baseline="0" dirty="0" smtClean="0"/>
              <a:t> system had a 28% faster install time and installed 3 times more anchors per bit.</a:t>
            </a:r>
            <a:endParaRPr lang="en-US" dirty="0"/>
          </a:p>
        </p:txBody>
      </p:sp>
      <p:sp>
        <p:nvSpPr>
          <p:cNvPr id="4" name="Slide Number Placeholder 3"/>
          <p:cNvSpPr txBox="1"/>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81A8B018-8171-40E2-8313-F59E9A8E7B43}" type="slidenum">
              <a:rPr/>
              <a:pPr algn="r" defTabSz="929579">
                <a:defRPr sz="1800" b="0" i="0" u="none" strike="noStrike" kern="0" cap="none" spc="0" baseline="0">
                  <a:solidFill>
                    <a:srgbClr val="000000"/>
                  </a:solidFill>
                  <a:uFillTx/>
                </a:defRPr>
              </a:pPr>
              <a:t>10</a:t>
            </a:fld>
            <a:endParaRPr lang="en-US" sz="1200">
              <a:solidFill>
                <a:srgbClr val="000000"/>
              </a:solidFill>
              <a:latin typeface="Calibri"/>
            </a:endParaRPr>
          </a:p>
        </p:txBody>
      </p:sp>
      <p:sp>
        <p:nvSpPr>
          <p:cNvPr id="5" name="Footer Placeholder 4"/>
          <p:cNvSpPr txBox="1"/>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txBox="1">
            <a:spLocks noGrp="1"/>
          </p:cNvSpPr>
          <p:nvPr>
            <p:ph type="ctrTitle"/>
          </p:nvPr>
        </p:nvSpPr>
        <p:spPr>
          <a:xfrm>
            <a:off x="685800" y="2130423"/>
            <a:ext cx="7772400" cy="1470026"/>
          </a:xfrm>
        </p:spPr>
        <p:txBody>
          <a:bodyPr/>
          <a:lstStyle>
            <a:lvl1pPr>
              <a:defRPr/>
            </a:lvl1pPr>
          </a:lstStyle>
          <a:p>
            <a:pPr lvl="0"/>
            <a:r>
              <a:rPr lang="en-US"/>
              <a:t>Click to edit Master title style</a:t>
            </a:r>
          </a:p>
        </p:txBody>
      </p:sp>
      <p:sp>
        <p:nvSpPr>
          <p:cNvPr id="3" name="Subtitle 2"/>
          <p:cNvSpPr txBox="1">
            <a:spLocks noGrp="1"/>
          </p:cNvSpPr>
          <p:nvPr>
            <p:ph type="subTitle" idx="1"/>
          </p:nvPr>
        </p:nvSpPr>
        <p:spPr>
          <a:xfrm>
            <a:off x="1371600" y="3886200"/>
            <a:ext cx="6400800" cy="1752603"/>
          </a:xfrm>
        </p:spPr>
        <p:txBody>
          <a:bodyPr anchorCtr="1"/>
          <a:lstStyle>
            <a:lvl1pPr marL="0" indent="0" algn="ctr">
              <a:buNone/>
              <a:defRPr>
                <a:solidFill>
                  <a:srgbClr val="898989"/>
                </a:solidFill>
              </a:defRPr>
            </a:lvl1pPr>
          </a:lstStyle>
          <a:p>
            <a:pPr lvl="0"/>
            <a:r>
              <a:rPr lang="en-US"/>
              <a:t>Click to edit Master subtitle style</a:t>
            </a:r>
          </a:p>
        </p:txBody>
      </p:sp>
      <p:sp>
        <p:nvSpPr>
          <p:cNvPr id="4" name="Date Placeholder 3"/>
          <p:cNvSpPr txBox="1">
            <a:spLocks noGrp="1"/>
          </p:cNvSpPr>
          <p:nvPr>
            <p:ph type="dt" sz="half" idx="7"/>
          </p:nvPr>
        </p:nvSpPr>
        <p:spPr/>
        <p:txBody>
          <a:bodyPr/>
          <a:lstStyle>
            <a:lvl1pPr>
              <a:defRPr/>
            </a:lvl1pPr>
          </a:lstStyle>
          <a:p>
            <a:pPr lvl="0"/>
            <a:fld id="{2E04B333-25DD-4C41-8AE8-835EF44915BC}" type="datetime1">
              <a:rPr lang="en-US"/>
              <a:pPr lvl="0"/>
              <a:t>8/26/2014</a:t>
            </a:fld>
            <a:endParaRPr lang="en-US"/>
          </a:p>
        </p:txBody>
      </p:sp>
      <p:sp>
        <p:nvSpPr>
          <p:cNvPr id="5" name="Footer Placeholder 4"/>
          <p:cNvSpPr txBox="1">
            <a:spLocks noGrp="1"/>
          </p:cNvSpPr>
          <p:nvPr>
            <p:ph type="ftr" sz="quarter" idx="9"/>
          </p:nvPr>
        </p:nvSpPr>
        <p:spPr/>
        <p:txBody>
          <a:bodyPr/>
          <a:lstStyle>
            <a:lvl1pPr>
              <a:defRPr/>
            </a:lvl1pPr>
          </a:lstStyle>
          <a:p>
            <a:pPr lvl="0"/>
            <a:endParaRPr lang="en-US"/>
          </a:p>
        </p:txBody>
      </p:sp>
      <p:sp>
        <p:nvSpPr>
          <p:cNvPr id="6" name="Slide Number Placeholder 5"/>
          <p:cNvSpPr txBox="1">
            <a:spLocks noGrp="1"/>
          </p:cNvSpPr>
          <p:nvPr>
            <p:ph type="sldNum" sz="quarter" idx="8"/>
          </p:nvPr>
        </p:nvSpPr>
        <p:spPr/>
        <p:txBody>
          <a:bodyPr/>
          <a:lstStyle>
            <a:lvl1pPr>
              <a:defRPr/>
            </a:lvl1pPr>
          </a:lstStyle>
          <a:p>
            <a:pPr lvl="0"/>
            <a:fld id="{6D6CD78D-D676-4FE0-95B6-C5DF5D63F2DB}" type="slidenum">
              <a:rPr/>
              <a:pPr lvl="0"/>
              <a:t>‹#›</a:t>
            </a:fld>
            <a:endParaRPr lang="en-US"/>
          </a:p>
        </p:txBody>
      </p:sp>
    </p:spTree>
    <p:custDataLst>
      <p:tags r:id="rId1"/>
    </p:custDataLst>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Bosch_Simpson Strong-Tie PPT Template.jpg"/>
          <p:cNvPicPr>
            <a:picLocks noChangeAspect="1"/>
          </p:cNvPicPr>
          <p:nvPr userDrawn="1"/>
        </p:nvPicPr>
        <p:blipFill>
          <a:blip r:embed="rId3" cstate="print"/>
          <a:stretch>
            <a:fillRect/>
          </a:stretch>
        </p:blipFill>
        <p:spPr>
          <a:xfrm>
            <a:off x="0" y="0"/>
            <a:ext cx="9144000" cy="6858000"/>
          </a:xfrm>
          <a:prstGeom prst="rect">
            <a:avLst/>
          </a:prstGeom>
          <a:noFill/>
          <a:ln>
            <a:noFill/>
          </a:ln>
        </p:spPr>
      </p:pic>
      <p:sp>
        <p:nvSpPr>
          <p:cNvPr id="2" name="Title 1"/>
          <p:cNvSpPr txBox="1">
            <a:spLocks noGrp="1"/>
          </p:cNvSpPr>
          <p:nvPr>
            <p:ph type="title"/>
          </p:nvPr>
        </p:nvSpPr>
        <p:spPr>
          <a:xfrm>
            <a:off x="304800" y="152400"/>
            <a:ext cx="5410200" cy="563560"/>
          </a:xfrm>
        </p:spPr>
        <p:txBody>
          <a:bodyPr anchor="ctr" anchorCtr="0"/>
          <a:lstStyle>
            <a:lvl1pPr marL="0" indent="0" algn="l">
              <a:defRPr sz="2400">
                <a:latin typeface="Arial Black" panose="020B0A04020102020204" pitchFamily="34" charset="0"/>
              </a:defRPr>
            </a:lvl1pPr>
          </a:lstStyle>
          <a:p>
            <a:pPr lvl="0"/>
            <a:r>
              <a:rPr lang="en-US" dirty="0"/>
              <a:t>Click to edit Master title style</a:t>
            </a:r>
          </a:p>
        </p:txBody>
      </p:sp>
      <p:sp>
        <p:nvSpPr>
          <p:cNvPr id="3" name="Content Placeholder 2"/>
          <p:cNvSpPr txBox="1">
            <a:spLocks noGrp="1"/>
          </p:cNvSpPr>
          <p:nvPr>
            <p:ph idx="1"/>
          </p:nvPr>
        </p:nvSpPr>
        <p:spPr>
          <a:xfrm>
            <a:off x="457200" y="1600200"/>
            <a:ext cx="8229600" cy="4525959"/>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cSld>
  <p:clrMapOvr>
    <a:masterClrMapping/>
  </p:clrMapOvr>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txBox="1">
            <a:spLocks noGrp="1"/>
          </p:cNvSpPr>
          <p:nvPr>
            <p:ph type="title"/>
          </p:nvPr>
        </p:nvSpPr>
        <p:spPr>
          <a:xfrm>
            <a:off x="304800" y="152400"/>
            <a:ext cx="5410200" cy="563560"/>
          </a:xfrm>
        </p:spPr>
        <p:txBody>
          <a:bodyPr anchor="ctr" anchorCtr="0"/>
          <a:lstStyle>
            <a:lvl1pPr marL="0" indent="0" algn="l">
              <a:defRPr sz="2400">
                <a:latin typeface="Arial Black" panose="020B0A04020102020204" pitchFamily="34" charset="0"/>
              </a:defRPr>
            </a:lvl1pPr>
          </a:lstStyle>
          <a:p>
            <a:pPr lvl="0"/>
            <a:r>
              <a:rPr lang="en-US" dirty="0"/>
              <a:t>Click to edit Master title style</a:t>
            </a:r>
          </a:p>
        </p:txBody>
      </p:sp>
      <p:sp>
        <p:nvSpPr>
          <p:cNvPr id="3" name="Content Placeholder 2"/>
          <p:cNvSpPr txBox="1">
            <a:spLocks noGrp="1"/>
          </p:cNvSpPr>
          <p:nvPr>
            <p:ph idx="1"/>
          </p:nvPr>
        </p:nvSpPr>
        <p:spPr>
          <a:xfrm>
            <a:off x="304800" y="1066800"/>
            <a:ext cx="8382000" cy="5059359"/>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318465883"/>
      </p:ext>
    </p:extLst>
  </p:cSld>
  <p:clrMapOvr>
    <a:masterClrMapping/>
  </p:clrMapOvr>
  <p:transition/>
  <p:timing>
    <p:tnLst>
      <p:par>
        <p:cTn id="1" dur="indefinite" restart="never" nodeType="tmRoot"/>
      </p:par>
    </p:tnLst>
  </p:timing>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txBox="1">
            <a:spLocks noGrp="1"/>
          </p:cNvSpPr>
          <p:nvPr>
            <p:ph type="title"/>
          </p:nvPr>
        </p:nvSpPr>
        <p:spPr>
          <a:xfrm>
            <a:off x="304800" y="152400"/>
            <a:ext cx="5410200" cy="563560"/>
          </a:xfrm>
        </p:spPr>
        <p:txBody>
          <a:bodyPr anchor="ctr" anchorCtr="0"/>
          <a:lstStyle>
            <a:lvl1pPr marL="0" indent="0" algn="l">
              <a:defRPr sz="2400">
                <a:latin typeface="Arial Black" panose="020B0A04020102020204" pitchFamily="34" charset="0"/>
              </a:defRPr>
            </a:lvl1pPr>
          </a:lstStyle>
          <a:p>
            <a:pPr lvl="0"/>
            <a:r>
              <a:rPr lang="en-US" dirty="0"/>
              <a:t>Click to edit Master title style</a:t>
            </a:r>
          </a:p>
        </p:txBody>
      </p:sp>
    </p:spTree>
    <p:custDataLst>
      <p:tags r:id="rId1"/>
    </p:custDataLst>
    <p:extLst>
      <p:ext uri="{BB962C8B-B14F-4D97-AF65-F5344CB8AC3E}">
        <p14:creationId xmlns:p14="http://schemas.microsoft.com/office/powerpoint/2010/main" val="4245864065"/>
      </p:ext>
    </p:extLst>
  </p:cSld>
  <p:clrMapOvr>
    <a:masterClrMapping/>
  </p:clrMapOvr>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6" descr="Bosch_Simpson Strong-Tie PPT Template.jpg"/>
          <p:cNvPicPr>
            <a:picLocks noChangeAspect="1"/>
          </p:cNvPicPr>
          <p:nvPr userDrawn="1"/>
        </p:nvPicPr>
        <p:blipFill>
          <a:blip r:embed="rId3" cstate="print"/>
          <a:stretch>
            <a:fillRect/>
          </a:stretch>
        </p:blipFill>
        <p:spPr>
          <a:xfrm>
            <a:off x="0" y="0"/>
            <a:ext cx="9144000" cy="6858000"/>
          </a:xfrm>
          <a:prstGeom prst="rect">
            <a:avLst/>
          </a:prstGeom>
          <a:noFill/>
          <a:ln>
            <a:noFill/>
          </a:ln>
        </p:spPr>
      </p:pic>
      <p:sp>
        <p:nvSpPr>
          <p:cNvPr id="2" name="Title 1"/>
          <p:cNvSpPr txBox="1">
            <a:spLocks noGrp="1"/>
          </p:cNvSpPr>
          <p:nvPr>
            <p:ph type="title"/>
          </p:nvPr>
        </p:nvSpPr>
        <p:spPr>
          <a:xfrm>
            <a:off x="304800" y="152400"/>
            <a:ext cx="5410200" cy="563560"/>
          </a:xfrm>
        </p:spPr>
        <p:txBody>
          <a:bodyPr anchor="ctr" anchorCtr="0"/>
          <a:lstStyle>
            <a:lvl1pPr marL="0" indent="0" algn="l">
              <a:defRPr sz="2400">
                <a:latin typeface="Arial Black" panose="020B0A04020102020204" pitchFamily="34" charset="0"/>
              </a:defRPr>
            </a:lvl1pPr>
          </a:lstStyle>
          <a:p>
            <a:pPr lvl="0"/>
            <a:r>
              <a:rPr lang="en-US" dirty="0"/>
              <a:t>Click to edit Master title style</a:t>
            </a:r>
          </a:p>
        </p:txBody>
      </p:sp>
    </p:spTree>
    <p:custDataLst>
      <p:tags r:id="rId1"/>
    </p:custDataLst>
    <p:extLst>
      <p:ext uri="{BB962C8B-B14F-4D97-AF65-F5344CB8AC3E}">
        <p14:creationId xmlns:p14="http://schemas.microsoft.com/office/powerpoint/2010/main" val="4225164115"/>
      </p:ext>
    </p:extLst>
  </p:cSld>
  <p:clrMapOvr>
    <a:masterClrMapping/>
  </p:clrMapOvr>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custDataLst>
      <p:tags r:id="rId1"/>
    </p:custDataLst>
    <p:extLst>
      <p:ext uri="{BB962C8B-B14F-4D97-AF65-F5344CB8AC3E}">
        <p14:creationId xmlns:p14="http://schemas.microsoft.com/office/powerpoint/2010/main" val="33073578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ustDataLst>
      <p:tags r:id="rId1"/>
    </p:custDataLst>
    <p:extLst>
      <p:ext uri="{BB962C8B-B14F-4D97-AF65-F5344CB8AC3E}">
        <p14:creationId xmlns:p14="http://schemas.microsoft.com/office/powerpoint/2010/main" val="496129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Text Placeholder 2"/>
          <p:cNvSpPr txBox="1">
            <a:spLocks/>
          </p:cNvSpPr>
          <p:nvPr userDrawn="1"/>
        </p:nvSpPr>
        <p:spPr>
          <a:xfrm>
            <a:off x="293688" y="1681163"/>
            <a:ext cx="3927475" cy="346075"/>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600" b="1" i="0" kern="1200">
                <a:solidFill>
                  <a:srgbClr val="FF6600"/>
                </a:solidFill>
                <a:latin typeface="Arial"/>
                <a:ea typeface="+mn-ea"/>
                <a:cs typeface="Arial"/>
              </a:defRPr>
            </a:lvl1pPr>
            <a:lvl2pPr marL="457200" indent="0" algn="l" defTabSz="914400" rtl="0" eaLnBrk="1" latinLnBrk="0" hangingPunct="1">
              <a:spcBef>
                <a:spcPct val="200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fontAlgn="auto">
              <a:spcAft>
                <a:spcPts val="0"/>
              </a:spcAft>
              <a:defRPr/>
            </a:pPr>
            <a:r>
              <a:rPr lang="en-US" sz="2000" dirty="0" smtClean="0"/>
              <a:t>Click to edit subhead</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63525" y="2099144"/>
            <a:ext cx="8229600" cy="4118776"/>
          </a:xfrm>
        </p:spPr>
        <p:txBody>
          <a:bodyPr>
            <a:normAutofit/>
          </a:bodyPr>
          <a:lstStyle>
            <a:lvl1pPr>
              <a:defRPr sz="2000"/>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3310172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7598252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slideLayout" Target="../slideLayouts/slideLayout8.xml"/><Relationship Id="rId7" Type="http://schemas.openxmlformats.org/officeDocument/2006/relationships/image" Target="../media/image3.emf"/><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ags" Target="../tags/tag8.xml"/><Relationship Id="rId5" Type="http://schemas.openxmlformats.org/officeDocument/2006/relationships/theme" Target="../theme/theme2.xml"/><Relationship Id="rId4" Type="http://schemas.openxmlformats.org/officeDocument/2006/relationships/slideLayout" Target="../slideLayouts/slideLayout9.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txBox="1">
            <a:spLocks noGrp="1"/>
          </p:cNvSpPr>
          <p:nvPr>
            <p:ph type="title"/>
          </p:nvPr>
        </p:nvSpPr>
        <p:spPr>
          <a:xfrm>
            <a:off x="457200" y="274640"/>
            <a:ext cx="8229600" cy="1143000"/>
          </a:xfrm>
          <a:prstGeom prst="rect">
            <a:avLst/>
          </a:prstGeom>
          <a:noFill/>
          <a:ln>
            <a:noFill/>
          </a:ln>
        </p:spPr>
        <p:txBody>
          <a:bodyPr vert="horz" wrap="square" lIns="91440" tIns="45720" rIns="91440" bIns="45720" anchor="ctr" anchorCtr="1" compatLnSpc="1"/>
          <a:lstStyle/>
          <a:p>
            <a:pPr lvl="0"/>
            <a:r>
              <a:rPr lang="en-US"/>
              <a:t>Click to edit Master title style</a:t>
            </a:r>
          </a:p>
        </p:txBody>
      </p:sp>
      <p:sp>
        <p:nvSpPr>
          <p:cNvPr id="3" name="Text Placeholder 2"/>
          <p:cNvSpPr txBox="1">
            <a:spLocks noGrp="1"/>
          </p:cNvSpPr>
          <p:nvPr>
            <p:ph type="body" idx="1"/>
          </p:nvPr>
        </p:nvSpPr>
        <p:spPr>
          <a:xfrm>
            <a:off x="457200" y="1600200"/>
            <a:ext cx="8229600" cy="4525959"/>
          </a:xfrm>
          <a:prstGeom prst="rect">
            <a:avLst/>
          </a:prstGeom>
          <a:noFill/>
          <a:ln>
            <a:noFill/>
          </a:ln>
        </p:spPr>
        <p:txBody>
          <a:bodyPr vert="horz" wrap="square" lIns="91440" tIns="45720" rIns="91440" bIns="45720" anchor="t" anchorCtr="0" compatLnSpc="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txBox="1">
            <a:spLocks noGrp="1"/>
          </p:cNvSpPr>
          <p:nvPr>
            <p:ph type="dt" sz="half" idx="2"/>
          </p:nvPr>
        </p:nvSpPr>
        <p:spPr>
          <a:xfrm>
            <a:off x="457200" y="6356351"/>
            <a:ext cx="2133596" cy="365129"/>
          </a:xfrm>
          <a:prstGeom prst="rect">
            <a:avLst/>
          </a:prstGeom>
          <a:noFill/>
          <a:ln>
            <a:noFill/>
          </a:ln>
        </p:spPr>
        <p:txBody>
          <a:bodyPr vert="horz" wrap="square" lIns="91440" tIns="45720" rIns="91440" bIns="45720" anchor="ctr" anchorCtr="0" compatLnSpc="1"/>
          <a:lst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898989"/>
                </a:solidFill>
                <a:uFillTx/>
                <a:latin typeface="Arial"/>
              </a:defRPr>
            </a:lvl1pPr>
          </a:lstStyle>
          <a:p>
            <a:pPr lvl="0"/>
            <a:fld id="{32A98C60-BB28-4A7D-A693-7D64F50081F0}" type="datetime1">
              <a:rPr lang="en-US"/>
              <a:pPr lvl="0"/>
              <a:t>8/26/2014</a:t>
            </a:fld>
            <a:endParaRPr lang="en-US"/>
          </a:p>
        </p:txBody>
      </p:sp>
      <p:sp>
        <p:nvSpPr>
          <p:cNvPr id="5" name="Footer Placeholder 4"/>
          <p:cNvSpPr txBox="1">
            <a:spLocks noGrp="1"/>
          </p:cNvSpPr>
          <p:nvPr>
            <p:ph type="ftr" sz="quarter" idx="3"/>
          </p:nvPr>
        </p:nvSpPr>
        <p:spPr>
          <a:xfrm>
            <a:off x="3124203" y="6356351"/>
            <a:ext cx="2895603" cy="365129"/>
          </a:xfrm>
          <a:prstGeom prst="rect">
            <a:avLst/>
          </a:prstGeom>
          <a:noFill/>
          <a:ln>
            <a:noFill/>
          </a:ln>
        </p:spPr>
        <p:txBody>
          <a:bodyPr vert="horz" wrap="square" lIns="91440" tIns="45720" rIns="91440" bIns="45720" anchor="ctr" anchorCtr="1" compatLnSpc="1"/>
          <a:lstStyle>
            <a:lvl1pPr marL="0" marR="0" lvl="0" indent="0" algn="ctr" defTabSz="914400" rtl="0" fontAlgn="auto" hangingPunct="1">
              <a:lnSpc>
                <a:spcPct val="100000"/>
              </a:lnSpc>
              <a:spcBef>
                <a:spcPts val="0"/>
              </a:spcBef>
              <a:spcAft>
                <a:spcPts val="0"/>
              </a:spcAft>
              <a:buNone/>
              <a:tabLst/>
              <a:defRPr lang="en-US" sz="1200" b="0" i="0" u="none" strike="noStrike" kern="1200" cap="none" spc="0" baseline="0">
                <a:solidFill>
                  <a:srgbClr val="898989"/>
                </a:solidFill>
                <a:uFillTx/>
                <a:latin typeface="Arial"/>
              </a:defRPr>
            </a:lvl1pPr>
          </a:lstStyle>
          <a:p>
            <a:pPr lvl="0"/>
            <a:endParaRPr lang="en-US"/>
          </a:p>
        </p:txBody>
      </p:sp>
      <p:sp>
        <p:nvSpPr>
          <p:cNvPr id="6" name="Slide Number Placeholder 5"/>
          <p:cNvSpPr txBox="1">
            <a:spLocks noGrp="1"/>
          </p:cNvSpPr>
          <p:nvPr>
            <p:ph type="sldNum" sz="quarter" idx="4"/>
          </p:nvPr>
        </p:nvSpPr>
        <p:spPr>
          <a:xfrm>
            <a:off x="6553203" y="6356351"/>
            <a:ext cx="2133596" cy="365129"/>
          </a:xfrm>
          <a:prstGeom prst="rect">
            <a:avLst/>
          </a:prstGeom>
          <a:noFill/>
          <a:ln>
            <a:noFill/>
          </a:ln>
        </p:spPr>
        <p:txBody>
          <a:bodyPr vert="horz" wrap="square" lIns="91440" tIns="45720" rIns="91440" bIns="45720" anchor="ctr" anchorCtr="0" compatLnSpc="1"/>
          <a:lstStyle>
            <a:lvl1pPr marL="0" marR="0" lvl="0" indent="0" algn="r" defTabSz="914400" rtl="0" fontAlgn="auto" hangingPunct="1">
              <a:lnSpc>
                <a:spcPct val="100000"/>
              </a:lnSpc>
              <a:spcBef>
                <a:spcPts val="0"/>
              </a:spcBef>
              <a:spcAft>
                <a:spcPts val="0"/>
              </a:spcAft>
              <a:buNone/>
              <a:tabLst/>
              <a:defRPr lang="en-US" sz="1200" b="0" i="0" u="none" strike="noStrike" kern="1200" cap="none" spc="0" baseline="0">
                <a:solidFill>
                  <a:srgbClr val="898989"/>
                </a:solidFill>
                <a:uFillTx/>
                <a:latin typeface="Arial"/>
              </a:defRPr>
            </a:lvl1pPr>
          </a:lstStyle>
          <a:p>
            <a:pPr lvl="0"/>
            <a:fld id="{9AE76A1A-3891-4428-A20D-7F2F17B48788}" type="slidenum">
              <a:rPr/>
              <a:pPr lvl="0"/>
              <a:t>‹#›</a:t>
            </a:fld>
            <a:endParaRPr lang="en-US"/>
          </a:p>
        </p:txBody>
      </p:sp>
    </p:spTree>
    <p:custDataLst>
      <p:tags r:id="rId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2" r:id="rId4"/>
    <p:sldLayoutId id="2147483660" r:id="rId5"/>
  </p:sldLayoutIdLst>
  <p:transition/>
  <p:txStyles>
    <p:titleStyle>
      <a:lvl1pPr marL="0" marR="0" lvl="0" indent="0" algn="ctr" defTabSz="914400" rtl="0" fontAlgn="auto" hangingPunct="1">
        <a:lnSpc>
          <a:spcPct val="100000"/>
        </a:lnSpc>
        <a:spcBef>
          <a:spcPts val="0"/>
        </a:spcBef>
        <a:spcAft>
          <a:spcPts val="0"/>
        </a:spcAft>
        <a:buNone/>
        <a:tabLst/>
        <a:defRPr lang="en-US" sz="4400" b="0" i="0" u="none" strike="noStrike" kern="1200" cap="none" spc="0" baseline="0">
          <a:solidFill>
            <a:srgbClr val="000000"/>
          </a:solidFill>
          <a:uFillTx/>
          <a:latin typeface="Arial"/>
        </a:defRPr>
      </a:lvl1pPr>
    </p:titleStyle>
    <p:bodyStyle>
      <a:lvl1pPr marL="342900" marR="0" lvl="0" indent="-342900" algn="l" defTabSz="914400" rtl="0" fontAlgn="auto" hangingPunct="1">
        <a:lnSpc>
          <a:spcPct val="100000"/>
        </a:lnSpc>
        <a:spcBef>
          <a:spcPts val="800"/>
        </a:spcBef>
        <a:spcAft>
          <a:spcPts val="0"/>
        </a:spcAft>
        <a:buSzPct val="100000"/>
        <a:buFont typeface="Arial"/>
        <a:buChar char="•"/>
        <a:tabLst/>
        <a:defRPr lang="en-US" sz="3200" b="0" i="0" u="none" strike="noStrike" kern="1200" cap="none" spc="0" baseline="0">
          <a:solidFill>
            <a:srgbClr val="000000"/>
          </a:solidFill>
          <a:uFillTx/>
          <a:latin typeface="Arial"/>
        </a:defRPr>
      </a:lvl1pPr>
      <a:lvl2pPr marL="742950" marR="0" lvl="1" indent="-285750" algn="l" defTabSz="914400" rtl="0" fontAlgn="auto" hangingPunct="1">
        <a:lnSpc>
          <a:spcPct val="100000"/>
        </a:lnSpc>
        <a:spcBef>
          <a:spcPts val="700"/>
        </a:spcBef>
        <a:spcAft>
          <a:spcPts val="0"/>
        </a:spcAft>
        <a:buSzPct val="100000"/>
        <a:buFont typeface="Arial"/>
        <a:buChar char="–"/>
        <a:tabLst/>
        <a:defRPr lang="en-US" sz="2800" b="0" i="0" u="none" strike="noStrike" kern="1200" cap="none" spc="0" baseline="0">
          <a:solidFill>
            <a:srgbClr val="000000"/>
          </a:solidFill>
          <a:uFillTx/>
          <a:latin typeface="Arial"/>
        </a:defRPr>
      </a:lvl2pPr>
      <a:lvl3pPr marL="1143000" marR="0" lvl="2" indent="-228600" algn="l" defTabSz="914400" rtl="0" fontAlgn="auto" hangingPunct="1">
        <a:lnSpc>
          <a:spcPct val="100000"/>
        </a:lnSpc>
        <a:spcBef>
          <a:spcPts val="600"/>
        </a:spcBef>
        <a:spcAft>
          <a:spcPts val="0"/>
        </a:spcAft>
        <a:buSzPct val="100000"/>
        <a:buFont typeface="Arial"/>
        <a:buChar char="•"/>
        <a:tabLst/>
        <a:defRPr lang="en-US" sz="2400" b="0" i="0" u="none" strike="noStrike" kern="1200" cap="none" spc="0" baseline="0">
          <a:solidFill>
            <a:srgbClr val="000000"/>
          </a:solidFill>
          <a:uFillTx/>
          <a:latin typeface="Arial"/>
        </a:defRPr>
      </a:lvl3pPr>
      <a:lvl4pPr marL="1600200" marR="0" lvl="3" indent="-228600" algn="l" defTabSz="914400" rtl="0" fontAlgn="auto" hangingPunct="1">
        <a:lnSpc>
          <a:spcPct val="100000"/>
        </a:lnSpc>
        <a:spcBef>
          <a:spcPts val="500"/>
        </a:spcBef>
        <a:spcAft>
          <a:spcPts val="0"/>
        </a:spcAft>
        <a:buSzPct val="100000"/>
        <a:buFont typeface="Arial"/>
        <a:buChar char="–"/>
        <a:tabLst/>
        <a:defRPr lang="en-US" sz="2000" b="0" i="0" u="none" strike="noStrike" kern="1200" cap="none" spc="0" baseline="0">
          <a:solidFill>
            <a:srgbClr val="000000"/>
          </a:solidFill>
          <a:uFillTx/>
          <a:latin typeface="Arial"/>
        </a:defRPr>
      </a:lvl4pPr>
      <a:lvl5pPr marL="2057400" marR="0" lvl="4" indent="-228600" algn="l" defTabSz="914400" rtl="0" fontAlgn="auto" hangingPunct="1">
        <a:lnSpc>
          <a:spcPct val="100000"/>
        </a:lnSpc>
        <a:spcBef>
          <a:spcPts val="500"/>
        </a:spcBef>
        <a:spcAft>
          <a:spcPts val="0"/>
        </a:spcAft>
        <a:buSzPct val="100000"/>
        <a:buFont typeface="Arial"/>
        <a:buChar char="»"/>
        <a:tabLst/>
        <a:defRPr lang="en-US" sz="2000" b="0" i="0" u="none" strike="noStrike" kern="1200" cap="none" spc="0" baseline="0">
          <a:solidFill>
            <a:srgbClr val="000000"/>
          </a:solidFill>
          <a:uFillTx/>
          <a:latin typeface="Arial"/>
        </a:defRPr>
      </a:lvl5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301625" y="261938"/>
            <a:ext cx="7005638"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263525" y="1797050"/>
            <a:ext cx="8229600" cy="442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8" name="Rectangle 7"/>
          <p:cNvSpPr/>
          <p:nvPr userDrawn="1"/>
        </p:nvSpPr>
        <p:spPr>
          <a:xfrm>
            <a:off x="0" y="6397625"/>
            <a:ext cx="9144000" cy="457200"/>
          </a:xfrm>
          <a:prstGeom prst="rect">
            <a:avLst/>
          </a:prstGeom>
          <a:solidFill>
            <a:schemeClr val="bg1"/>
          </a:solidFill>
          <a:ln>
            <a:no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tLang="en-US">
              <a:solidFill>
                <a:srgbClr val="FFFFFF"/>
              </a:solidFill>
              <a:ea typeface="Helvetica" charset="0"/>
              <a:cs typeface="Helvetica" charset="0"/>
            </a:endParaRPr>
          </a:p>
        </p:txBody>
      </p:sp>
      <p:pic>
        <p:nvPicPr>
          <p:cNvPr id="1029" name="No Equal black.eps" descr="/Volumes/CLIENTS/Simpson Strong-Tie/+brand standards/No Equal black.eps"/>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452438" y="6484938"/>
            <a:ext cx="2635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Rectangle 9"/>
          <p:cNvSpPr>
            <a:spLocks noChangeArrowheads="1"/>
          </p:cNvSpPr>
          <p:nvPr userDrawn="1"/>
        </p:nvSpPr>
        <p:spPr bwMode="auto">
          <a:xfrm>
            <a:off x="7848600" y="6503988"/>
            <a:ext cx="11207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en-US" sz="1100" b="1">
                <a:solidFill>
                  <a:srgbClr val="FF5308"/>
                </a:solidFill>
                <a:latin typeface="Arial" pitchFamily="34" charset="0"/>
                <a:cs typeface="Arial" pitchFamily="34" charset="0"/>
              </a:rPr>
              <a:t>strongtie.com</a:t>
            </a:r>
            <a:endParaRPr lang="en-US" altLang="en-US" sz="1100">
              <a:solidFill>
                <a:srgbClr val="FF5308"/>
              </a:solidFill>
            </a:endParaRPr>
          </a:p>
        </p:txBody>
      </p:sp>
      <p:pic>
        <p:nvPicPr>
          <p:cNvPr id="1031" name="Picture 10"/>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8115300" y="452438"/>
            <a:ext cx="755650"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userDrawn="1"/>
        </p:nvPicPr>
        <p:blipFill>
          <a:blip r:embed="rId9"/>
          <a:stretch>
            <a:fillRect/>
          </a:stretch>
        </p:blipFill>
        <p:spPr>
          <a:xfrm>
            <a:off x="0" y="1141413"/>
            <a:ext cx="9144000" cy="336550"/>
          </a:xfrm>
          <a:prstGeom prst="rect">
            <a:avLst/>
          </a:prstGeom>
          <a:effectLst>
            <a:outerShdw blurRad="50800" dist="38100" dir="5400000" algn="t" rotWithShape="0">
              <a:prstClr val="black">
                <a:alpha val="40000"/>
              </a:prstClr>
            </a:outerShdw>
          </a:effectLst>
        </p:spPr>
      </p:pic>
    </p:spTree>
    <p:custDataLst>
      <p:tags r:id="rId6"/>
    </p:custDataLst>
    <p:extLst>
      <p:ext uri="{BB962C8B-B14F-4D97-AF65-F5344CB8AC3E}">
        <p14:creationId xmlns:p14="http://schemas.microsoft.com/office/powerpoint/2010/main" val="2323687816"/>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Lst>
  <p:timing>
    <p:tnLst>
      <p:par>
        <p:cTn id="1" dur="indefinite" restart="never" nodeType="tmRoot"/>
      </p:par>
    </p:tnLst>
  </p:timing>
  <p:txStyles>
    <p:titleStyle>
      <a:lvl1pPr algn="l" rtl="0" eaLnBrk="0" fontAlgn="base" hangingPunct="0">
        <a:spcBef>
          <a:spcPct val="0"/>
        </a:spcBef>
        <a:spcAft>
          <a:spcPct val="0"/>
        </a:spcAft>
        <a:defRPr sz="3200" b="1"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spcBef>
          <a:spcPct val="0"/>
        </a:spcBef>
        <a:spcAft>
          <a:spcPct val="0"/>
        </a:spcAft>
        <a:defRPr sz="3200" b="1">
          <a:solidFill>
            <a:schemeClr val="tx1"/>
          </a:solidFill>
          <a:latin typeface="Arial" pitchFamily="34" charset="0"/>
          <a:cs typeface="Arial" pitchFamily="34" charset="0"/>
        </a:defRPr>
      </a:lvl2pPr>
      <a:lvl3pPr algn="l" rtl="0" eaLnBrk="0" fontAlgn="base" hangingPunct="0">
        <a:spcBef>
          <a:spcPct val="0"/>
        </a:spcBef>
        <a:spcAft>
          <a:spcPct val="0"/>
        </a:spcAft>
        <a:defRPr sz="3200" b="1">
          <a:solidFill>
            <a:schemeClr val="tx1"/>
          </a:solidFill>
          <a:latin typeface="Arial" pitchFamily="34" charset="0"/>
          <a:cs typeface="Arial" pitchFamily="34" charset="0"/>
        </a:defRPr>
      </a:lvl3pPr>
      <a:lvl4pPr algn="l" rtl="0" eaLnBrk="0" fontAlgn="base" hangingPunct="0">
        <a:spcBef>
          <a:spcPct val="0"/>
        </a:spcBef>
        <a:spcAft>
          <a:spcPct val="0"/>
        </a:spcAft>
        <a:defRPr sz="3200" b="1">
          <a:solidFill>
            <a:schemeClr val="tx1"/>
          </a:solidFill>
          <a:latin typeface="Arial" pitchFamily="34" charset="0"/>
          <a:cs typeface="Arial" pitchFamily="34" charset="0"/>
        </a:defRPr>
      </a:lvl4pPr>
      <a:lvl5pPr algn="l" rtl="0" eaLnBrk="0" fontAlgn="base" hangingPunct="0">
        <a:spcBef>
          <a:spcPct val="0"/>
        </a:spcBef>
        <a:spcAft>
          <a:spcPct val="0"/>
        </a:spcAft>
        <a:defRPr sz="3200" b="1">
          <a:solidFill>
            <a:schemeClr val="tx1"/>
          </a:solidFill>
          <a:latin typeface="Arial" pitchFamily="34" charset="0"/>
          <a:cs typeface="Arial" pitchFamily="34" charset="0"/>
        </a:defRPr>
      </a:lvl5pPr>
      <a:lvl6pPr marL="457200" algn="l" rtl="0" fontAlgn="base">
        <a:spcBef>
          <a:spcPct val="0"/>
        </a:spcBef>
        <a:spcAft>
          <a:spcPct val="0"/>
        </a:spcAft>
        <a:defRPr sz="3200" b="1">
          <a:solidFill>
            <a:schemeClr val="tx1"/>
          </a:solidFill>
          <a:latin typeface="Arial" pitchFamily="34" charset="0"/>
          <a:cs typeface="Arial" pitchFamily="34" charset="0"/>
        </a:defRPr>
      </a:lvl6pPr>
      <a:lvl7pPr marL="914400" algn="l" rtl="0" fontAlgn="base">
        <a:spcBef>
          <a:spcPct val="0"/>
        </a:spcBef>
        <a:spcAft>
          <a:spcPct val="0"/>
        </a:spcAft>
        <a:defRPr sz="3200" b="1">
          <a:solidFill>
            <a:schemeClr val="tx1"/>
          </a:solidFill>
          <a:latin typeface="Arial" pitchFamily="34" charset="0"/>
          <a:cs typeface="Arial" pitchFamily="34" charset="0"/>
        </a:defRPr>
      </a:lvl7pPr>
      <a:lvl8pPr marL="1371600" algn="l" rtl="0" fontAlgn="base">
        <a:spcBef>
          <a:spcPct val="0"/>
        </a:spcBef>
        <a:spcAft>
          <a:spcPct val="0"/>
        </a:spcAft>
        <a:defRPr sz="3200" b="1">
          <a:solidFill>
            <a:schemeClr val="tx1"/>
          </a:solidFill>
          <a:latin typeface="Arial" pitchFamily="34" charset="0"/>
          <a:cs typeface="Arial" pitchFamily="34" charset="0"/>
        </a:defRPr>
      </a:lvl8pPr>
      <a:lvl9pPr marL="1828800" algn="l" rtl="0" fontAlgn="base">
        <a:spcBef>
          <a:spcPct val="0"/>
        </a:spcBef>
        <a:spcAft>
          <a:spcPct val="0"/>
        </a:spcAft>
        <a:defRPr sz="3200" b="1">
          <a:solidFill>
            <a:schemeClr val="tx1"/>
          </a:solidFill>
          <a:latin typeface="Arial" pitchFamily="34" charset="0"/>
          <a:cs typeface="Arial" pitchFamily="34" charset="0"/>
        </a:defRPr>
      </a:lvl9pPr>
    </p:titleStyle>
    <p:bodyStyle>
      <a:lvl1pPr marL="342900" indent="-231775" algn="l" rtl="0" eaLnBrk="0" fontAlgn="base" hangingPunct="0">
        <a:spcBef>
          <a:spcPct val="20000"/>
        </a:spcBef>
        <a:spcAft>
          <a:spcPct val="0"/>
        </a:spcAft>
        <a:buFont typeface="Arial"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Font typeface="Arial" pitchFamily="34" charset="0"/>
        <a:buChar char="•"/>
        <a:defRPr kern="1200">
          <a:solidFill>
            <a:schemeClr val="tx1"/>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Font typeface="Arial"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Font typeface="Arial"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xml"/><Relationship Id="rId1" Type="http://schemas.openxmlformats.org/officeDocument/2006/relationships/tags" Target="../tags/tag13.xml"/><Relationship Id="rId5" Type="http://schemas.openxmlformats.org/officeDocument/2006/relationships/image" Target="../media/image8.jpeg"/><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22.xml"/><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23.xml"/><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24.xml"/><Relationship Id="rId6" Type="http://schemas.openxmlformats.org/officeDocument/2006/relationships/image" Target="../media/image14.png"/><Relationship Id="rId5" Type="http://schemas.openxmlformats.org/officeDocument/2006/relationships/image" Target="../media/image28.png"/><Relationship Id="rId4" Type="http://schemas.openxmlformats.org/officeDocument/2006/relationships/image" Target="../media/image27.jpg"/></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12.xml"/><Relationship Id="rId7" Type="http://schemas.openxmlformats.org/officeDocument/2006/relationships/image" Target="../media/image28.png"/><Relationship Id="rId2" Type="http://schemas.openxmlformats.org/officeDocument/2006/relationships/slideLayout" Target="../slideLayouts/slideLayout4.xml"/><Relationship Id="rId1" Type="http://schemas.openxmlformats.org/officeDocument/2006/relationships/tags" Target="../tags/tag25.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png"/><Relationship Id="rId9"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26.xml"/><Relationship Id="rId4" Type="http://schemas.openxmlformats.org/officeDocument/2006/relationships/image" Target="../media/image3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27.xml"/><Relationship Id="rId5" Type="http://schemas.openxmlformats.org/officeDocument/2006/relationships/image" Target="../media/image35.png"/><Relationship Id="rId4" Type="http://schemas.openxmlformats.org/officeDocument/2006/relationships/image" Target="../media/image3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4.xml"/><Relationship Id="rId5" Type="http://schemas.openxmlformats.org/officeDocument/2006/relationships/image" Target="../media/image10.jpe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5.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5.png"/><Relationship Id="rId2" Type="http://schemas.openxmlformats.org/officeDocument/2006/relationships/slideLayout" Target="../slideLayouts/slideLayout4.xml"/><Relationship Id="rId1" Type="http://schemas.openxmlformats.org/officeDocument/2006/relationships/tags" Target="../tags/tag16.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17.xml"/><Relationship Id="rId5" Type="http://schemas.openxmlformats.org/officeDocument/2006/relationships/image" Target="../media/image16.png"/><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video" Target="../media/media1.wmv"/><Relationship Id="rId2" Type="http://schemas.microsoft.com/office/2007/relationships/media" Target="../media/media1.wmv"/><Relationship Id="rId1" Type="http://schemas.openxmlformats.org/officeDocument/2006/relationships/tags" Target="../tags/tag18.xml"/><Relationship Id="rId6" Type="http://schemas.openxmlformats.org/officeDocument/2006/relationships/image" Target="../media/image17.png"/><Relationship Id="rId5" Type="http://schemas.openxmlformats.org/officeDocument/2006/relationships/notesSlide" Target="../notesSlides/notesSlide5.xml"/><Relationship Id="rId4"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19.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2.jpeg"/><Relationship Id="rId2" Type="http://schemas.openxmlformats.org/officeDocument/2006/relationships/slideLayout" Target="../slideLayouts/slideLayout4.xml"/><Relationship Id="rId1" Type="http://schemas.openxmlformats.org/officeDocument/2006/relationships/tags" Target="../tags/tag20.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21.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hac1mtp\Desktop\1-PT-15480.jpg"/>
          <p:cNvPicPr>
            <a:picLocks noChangeAspect="1"/>
          </p:cNvPicPr>
          <p:nvPr/>
        </p:nvPicPr>
        <p:blipFill rotWithShape="1">
          <a:blip r:embed="rId3" cstate="print"/>
          <a:srcRect l="35788"/>
          <a:stretch/>
        </p:blipFill>
        <p:spPr>
          <a:xfrm>
            <a:off x="0" y="657522"/>
            <a:ext cx="5317065" cy="6211765"/>
          </a:xfrm>
          <a:prstGeom prst="rect">
            <a:avLst/>
          </a:prstGeom>
          <a:noFill/>
          <a:ln>
            <a:noFill/>
          </a:ln>
        </p:spPr>
      </p:pic>
      <p:pic>
        <p:nvPicPr>
          <p:cNvPr id="1026" name="Picture 2" descr="Y:\Brittney\CSS images\SET-XP_Install_wEDT22S.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4609" r="9263"/>
          <a:stretch/>
        </p:blipFill>
        <p:spPr bwMode="auto">
          <a:xfrm>
            <a:off x="4415149" y="657523"/>
            <a:ext cx="4728851" cy="6211765"/>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8"/>
          <p:cNvSpPr txBox="1"/>
          <p:nvPr/>
        </p:nvSpPr>
        <p:spPr>
          <a:xfrm>
            <a:off x="0" y="2112586"/>
            <a:ext cx="9144000" cy="3004390"/>
          </a:xfrm>
          <a:prstGeom prst="rect">
            <a:avLst/>
          </a:prstGeom>
          <a:solidFill>
            <a:srgbClr val="FFFFFF">
              <a:alpha val="76000"/>
            </a:srgbClr>
          </a:solidFill>
          <a:ln>
            <a:noFill/>
          </a:ln>
        </p:spPr>
        <p:txBody>
          <a:bodyPr vert="horz" wrap="square" lIns="91440" tIns="45720" rIns="91440" bIns="45720" anchor="ctr" anchorCtr="0"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1" i="0" u="none" strike="noStrike" kern="1200" cap="none" spc="0" baseline="0" dirty="0">
                <a:solidFill>
                  <a:srgbClr val="000000"/>
                </a:solidFill>
                <a:uFillTx/>
                <a:latin typeface="Calibri"/>
              </a:rPr>
              <a:t>Bosch </a:t>
            </a:r>
            <a:r>
              <a:rPr lang="en-US" sz="3600" b="1" i="0" u="none" strike="noStrike" kern="1200" cap="none" spc="0" baseline="0" dirty="0" smtClean="0">
                <a:solidFill>
                  <a:srgbClr val="000000"/>
                </a:solidFill>
                <a:uFillTx/>
                <a:latin typeface="Calibri"/>
              </a:rPr>
              <a:t>| Simpson </a:t>
            </a:r>
            <a:r>
              <a:rPr lang="en-US" sz="3600" b="1" i="0" u="none" strike="noStrike" kern="1200" cap="none" spc="0" baseline="0" dirty="0">
                <a:solidFill>
                  <a:srgbClr val="000000"/>
                </a:solidFill>
                <a:uFillTx/>
                <a:latin typeface="Calibri"/>
              </a:rPr>
              <a:t>Strong-Tie </a:t>
            </a:r>
            <a:r>
              <a:rPr lang="en-US" sz="3600" b="1" i="0" u="none" strike="noStrike" kern="1200" cap="none" spc="0" baseline="0" dirty="0" smtClean="0">
                <a:solidFill>
                  <a:srgbClr val="000000"/>
                </a:solidFill>
                <a:uFillTx/>
                <a:latin typeface="Calibri"/>
              </a:rPr>
              <a:t>Alliance</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4000" b="1" i="0" u="none" strike="noStrike" kern="1200" cap="none" spc="0" baseline="0" dirty="0" smtClean="0">
              <a:solidFill>
                <a:srgbClr val="000000"/>
              </a:solidFill>
              <a:uFillTx/>
              <a:latin typeface="Calibri"/>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800" b="1" dirty="0">
              <a:solidFill>
                <a:srgbClr val="000000"/>
              </a:solidFill>
              <a:latin typeface="Calibri"/>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800" b="1" i="0" u="none" strike="noStrike" kern="1200" cap="none" spc="0" baseline="0" dirty="0">
              <a:solidFill>
                <a:srgbClr val="000000"/>
              </a:solidFill>
              <a:uFillTx/>
              <a:latin typeface="Calibri"/>
            </a:endParaRPr>
          </a:p>
        </p:txBody>
      </p:sp>
      <p:pic>
        <p:nvPicPr>
          <p:cNvPr id="4" name="Picture 14_"/>
          <p:cNvPicPr>
            <a:picLocks noChangeAspect="1"/>
          </p:cNvPicPr>
          <p:nvPr/>
        </p:nvPicPr>
        <p:blipFill>
          <a:blip r:embed="rId5" cstate="print">
            <a:clrChange>
              <a:clrFrom>
                <a:srgbClr val="FFFFFF"/>
              </a:clrFrom>
              <a:clrTo>
                <a:srgbClr val="FFFFFF">
                  <a:alpha val="0"/>
                </a:srgbClr>
              </a:clrTo>
            </a:clrChange>
          </a:blip>
          <a:srcRect/>
          <a:stretch>
            <a:fillRect/>
          </a:stretch>
        </p:blipFill>
        <p:spPr>
          <a:xfrm>
            <a:off x="2797652" y="3283212"/>
            <a:ext cx="3548696" cy="1381834"/>
          </a:xfrm>
          <a:prstGeom prst="rect">
            <a:avLst/>
          </a:prstGeom>
          <a:noFill/>
          <a:ln>
            <a:noFill/>
          </a:ln>
        </p:spPr>
      </p:pic>
      <p:sp>
        <p:nvSpPr>
          <p:cNvPr id="5" name="Rectangle 4"/>
          <p:cNvSpPr/>
          <p:nvPr/>
        </p:nvSpPr>
        <p:spPr>
          <a:xfrm>
            <a:off x="0" y="0"/>
            <a:ext cx="9144000" cy="65752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801189709"/>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name="Slide15">
    <p:spTree>
      <p:nvGrpSpPr>
        <p:cNvPr id="1" name=""/>
        <p:cNvGrpSpPr/>
        <p:nvPr/>
      </p:nvGrpSpPr>
      <p:grpSpPr>
        <a:xfrm>
          <a:off x="0" y="0"/>
          <a:ext cx="0" cy="0"/>
          <a:chOff x="0" y="0"/>
          <a:chExt cx="0" cy="0"/>
        </a:xfrm>
      </p:grpSpPr>
      <p:pic>
        <p:nvPicPr>
          <p:cNvPr id="6" name="Content Placeholder 6" descr="Picture3.png"/>
          <p:cNvPicPr>
            <a:picLocks noChangeAspect="1"/>
          </p:cNvPicPr>
          <p:nvPr/>
        </p:nvPicPr>
        <p:blipFill>
          <a:blip r:embed="rId4" cstate="print"/>
          <a:srcRect/>
          <a:stretch>
            <a:fillRect/>
          </a:stretch>
        </p:blipFill>
        <p:spPr>
          <a:xfrm>
            <a:off x="1304921" y="1479554"/>
            <a:ext cx="6534146" cy="3625852"/>
          </a:xfrm>
          <a:prstGeom prst="rect">
            <a:avLst/>
          </a:prstGeom>
          <a:noFill/>
          <a:ln>
            <a:noFill/>
          </a:ln>
        </p:spPr>
      </p:pic>
      <p:sp>
        <p:nvSpPr>
          <p:cNvPr id="7" name="Rectangle 6"/>
          <p:cNvSpPr/>
          <p:nvPr/>
        </p:nvSpPr>
        <p:spPr>
          <a:xfrm>
            <a:off x="522286" y="5029200"/>
            <a:ext cx="5105396" cy="457200"/>
          </a:xfrm>
          <a:prstGeom prst="rect">
            <a:avLst/>
          </a:prstGeom>
          <a:solidFill>
            <a:srgbClr val="FFFFFF"/>
          </a:solidFill>
          <a:ln>
            <a:noFill/>
            <a:prstDash val="solid"/>
          </a:ln>
        </p:spPr>
        <p:txBody>
          <a:bodyPr vert="horz" wrap="square" lIns="91440" tIns="45720" rIns="91440" bIns="45720" anchor="ctr"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000000"/>
                </a:solidFill>
                <a:uFillTx/>
                <a:latin typeface="Calibri"/>
              </a:rPr>
              <a:t>Versus </a:t>
            </a:r>
            <a:r>
              <a:rPr lang="en-US" sz="800" b="0" i="0" u="none" strike="noStrike" kern="1200" cap="none" spc="0" baseline="0" dirty="0" err="1">
                <a:solidFill>
                  <a:srgbClr val="000000"/>
                </a:solidFill>
                <a:uFillTx/>
                <a:latin typeface="Calibri"/>
              </a:rPr>
              <a:t>DeWalt</a:t>
            </a:r>
            <a:r>
              <a:rPr lang="en-US" sz="800" b="0" i="0" u="none" strike="noStrike" kern="1200" cap="none" spc="0" baseline="0" dirty="0">
                <a:solidFill>
                  <a:srgbClr val="000000"/>
                </a:solidFill>
                <a:uFillTx/>
                <a:latin typeface="Calibri"/>
              </a:rPr>
              <a:t>/Powers equivalent tools, drill bits and anchor</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000000"/>
                </a:solidFill>
                <a:uFillTx/>
                <a:latin typeface="Calibri"/>
              </a:rPr>
              <a:t>Internal testing, hand testing in C35 concrete.</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000000"/>
                </a:solidFill>
                <a:uFillTx/>
                <a:latin typeface="Calibri"/>
              </a:rPr>
              <a:t>Powers Wedge Bolt &amp; Bit, Bosch Bulldog Extreme bit &amp; Simpson Titen HD anchor</a:t>
            </a:r>
          </a:p>
        </p:txBody>
      </p:sp>
      <p:sp>
        <p:nvSpPr>
          <p:cNvPr id="8" name="Text Box 14"/>
          <p:cNvSpPr txBox="1"/>
          <p:nvPr/>
        </p:nvSpPr>
        <p:spPr>
          <a:xfrm>
            <a:off x="522286" y="5521320"/>
            <a:ext cx="8316916" cy="346072"/>
          </a:xfrm>
          <a:prstGeom prst="rect">
            <a:avLst/>
          </a:prstGeom>
          <a:solidFill>
            <a:srgbClr val="A6A6A6">
              <a:alpha val="30196"/>
            </a:srgbClr>
          </a:solidFill>
          <a:ln w="9528">
            <a:solidFill>
              <a:srgbClr val="7F7F7F"/>
            </a:solidFill>
            <a:prstDash val="solid"/>
            <a:miter/>
          </a:ln>
        </p:spPr>
        <p:txBody>
          <a:bodyPr vert="horz" wrap="square" lIns="91440" tIns="45720" rIns="91440" bIns="45720" anchor="t" anchorCtr="0" compatLnSpc="1">
            <a:spAutoFit/>
          </a:bodyPr>
          <a:lstStyle/>
          <a:p>
            <a:pPr marL="0" marR="0" lvl="0" indent="0" algn="l" defTabSz="914400" rtl="0" fontAlgn="auto" hangingPunct="0">
              <a:lnSpc>
                <a:spcPct val="100000"/>
              </a:lnSpc>
              <a:spcBef>
                <a:spcPts val="1000"/>
              </a:spcBef>
              <a:spcAft>
                <a:spcPts val="0"/>
              </a:spcAft>
              <a:buClr>
                <a:srgbClr val="738CB4"/>
              </a:buClr>
              <a:buSzPct val="70000"/>
              <a:buFont typeface="Arial"/>
              <a:buChar char="►"/>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Calibri"/>
              </a:rPr>
              <a:t>Provide your sales force with the best anchoring systems on the market</a:t>
            </a:r>
          </a:p>
        </p:txBody>
      </p:sp>
      <p:pic>
        <p:nvPicPr>
          <p:cNvPr id="9" name="Picture 2_"/>
          <p:cNvPicPr>
            <a:picLocks noChangeAspect="1"/>
          </p:cNvPicPr>
          <p:nvPr/>
        </p:nvPicPr>
        <p:blipFill>
          <a:blip r:embed="rId5" cstate="print"/>
          <a:srcRect/>
          <a:stretch>
            <a:fillRect/>
          </a:stretch>
        </p:blipFill>
        <p:spPr>
          <a:xfrm>
            <a:off x="6600825" y="1828800"/>
            <a:ext cx="333371" cy="2022479"/>
          </a:xfrm>
          <a:prstGeom prst="rect">
            <a:avLst/>
          </a:prstGeom>
          <a:noFill/>
          <a:ln>
            <a:noFill/>
          </a:ln>
        </p:spPr>
      </p:pic>
      <p:sp>
        <p:nvSpPr>
          <p:cNvPr id="10" name="Title 9"/>
          <p:cNvSpPr>
            <a:spLocks noGrp="1"/>
          </p:cNvSpPr>
          <p:nvPr>
            <p:ph type="title"/>
          </p:nvPr>
        </p:nvSpPr>
        <p:spPr/>
        <p:txBody>
          <a:bodyPr/>
          <a:lstStyle/>
          <a:p>
            <a:pPr lvl="0"/>
            <a:r>
              <a:rPr lang="en-US" dirty="0">
                <a:latin typeface="Arial Black" pitchFamily="34"/>
                <a:cs typeface="Arial"/>
              </a:rPr>
              <a:t>End to End Product </a:t>
            </a:r>
            <a:r>
              <a:rPr lang="en-US" dirty="0" smtClean="0">
                <a:latin typeface="Arial Black" pitchFamily="34"/>
                <a:cs typeface="Arial"/>
              </a:rPr>
              <a:t>Solutions</a:t>
            </a:r>
            <a:endParaRPr lang="en-US"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17">
    <p:spTree>
      <p:nvGrpSpPr>
        <p:cNvPr id="1" name=""/>
        <p:cNvGrpSpPr/>
        <p:nvPr/>
      </p:nvGrpSpPr>
      <p:grpSpPr>
        <a:xfrm>
          <a:off x="0" y="0"/>
          <a:ext cx="0" cy="0"/>
          <a:chOff x="0" y="0"/>
          <a:chExt cx="0" cy="0"/>
        </a:xfrm>
      </p:grpSpPr>
      <p:sp>
        <p:nvSpPr>
          <p:cNvPr id="6" name="Text Box 14"/>
          <p:cNvSpPr txBox="1"/>
          <p:nvPr/>
        </p:nvSpPr>
        <p:spPr>
          <a:xfrm>
            <a:off x="533396" y="5529267"/>
            <a:ext cx="8305796" cy="338135"/>
          </a:xfrm>
          <a:prstGeom prst="rect">
            <a:avLst/>
          </a:prstGeom>
          <a:solidFill>
            <a:srgbClr val="A6A6A6">
              <a:alpha val="30196"/>
            </a:srgbClr>
          </a:solidFill>
          <a:ln w="9528">
            <a:solidFill>
              <a:srgbClr val="7F7F7F"/>
            </a:solidFill>
            <a:prstDash val="solid"/>
            <a:miter/>
          </a:ln>
        </p:spPr>
        <p:txBody>
          <a:bodyPr vert="horz" wrap="square" lIns="91440" tIns="45720" rIns="91440" bIns="45720" anchor="t" anchorCtr="0" compatLnSpc="1">
            <a:spAutoFit/>
          </a:bodyPr>
          <a:lstStyle/>
          <a:p>
            <a:pPr marL="0" marR="0" lvl="0" indent="0" algn="l" defTabSz="914400" rtl="0" fontAlgn="auto" hangingPunct="0">
              <a:lnSpc>
                <a:spcPct val="100000"/>
              </a:lnSpc>
              <a:spcBef>
                <a:spcPts val="1000"/>
              </a:spcBef>
              <a:spcAft>
                <a:spcPts val="0"/>
              </a:spcAft>
              <a:buClr>
                <a:srgbClr val="738CB4"/>
              </a:buClr>
              <a:buSzPct val="70000"/>
              <a:buFont typeface="Arial"/>
              <a:buChar char="►"/>
              <a:tabLst/>
              <a:defRPr sz="1800" b="0" i="0" u="none" strike="noStrike" kern="0" cap="none" spc="0" baseline="0">
                <a:solidFill>
                  <a:srgbClr val="000000"/>
                </a:solidFill>
                <a:uFillTx/>
              </a:defRPr>
            </a:pPr>
            <a:r>
              <a:rPr lang="en-US" sz="1600" b="0" i="0" u="none" strike="noStrike" kern="1200" cap="none" spc="0" baseline="0">
                <a:solidFill>
                  <a:srgbClr val="000000"/>
                </a:solidFill>
                <a:uFillTx/>
                <a:latin typeface="Calibri"/>
              </a:rPr>
              <a:t>More specs equals more sales</a:t>
            </a:r>
          </a:p>
        </p:txBody>
      </p:sp>
      <p:sp>
        <p:nvSpPr>
          <p:cNvPr id="7" name="Text Placeholder 2"/>
          <p:cNvSpPr txBox="1"/>
          <p:nvPr/>
        </p:nvSpPr>
        <p:spPr>
          <a:xfrm>
            <a:off x="522286" y="1371600"/>
            <a:ext cx="4968877" cy="3816348"/>
          </a:xfrm>
          <a:prstGeom prst="rect">
            <a:avLst/>
          </a:prstGeom>
          <a:noFill/>
          <a:ln>
            <a:noFill/>
          </a:ln>
        </p:spPr>
        <p:txBody>
          <a:bodyPr vert="horz" wrap="square" lIns="0" tIns="63495" rIns="0" bIns="0" anchor="t" anchorCtr="0" compatLnSpc="1"/>
          <a:lstStyle/>
          <a:p>
            <a:pPr marL="0" marR="0" lvl="0" indent="0" algn="l" defTabSz="914400" rtl="0" fontAlgn="auto" hangingPunct="1">
              <a:lnSpc>
                <a:spcPct val="100000"/>
              </a:lnSpc>
              <a:spcBef>
                <a:spcPts val="400"/>
              </a:spcBef>
              <a:spcAft>
                <a:spcPts val="0"/>
              </a:spcAft>
              <a:buNone/>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osch Office Sans"/>
              </a:rPr>
              <a:t>Simpson has Field Engineers dedicated to ensuring Simpson anchors are in the spec and on the job</a:t>
            </a:r>
          </a:p>
          <a:p>
            <a:pPr marL="0" marR="0" lvl="0" indent="0" algn="l" defTabSz="914400" rtl="0" fontAlgn="auto" hangingPunct="1">
              <a:lnSpc>
                <a:spcPct val="100000"/>
              </a:lnSpc>
              <a:spcBef>
                <a:spcPts val="400"/>
              </a:spcBef>
              <a:spcAft>
                <a:spcPts val="0"/>
              </a:spcAft>
              <a:buNone/>
              <a:tabLst/>
              <a:defRPr sz="1800" b="0" i="0" u="none" strike="noStrike" kern="0" cap="none" spc="0" baseline="0">
                <a:solidFill>
                  <a:srgbClr val="000000"/>
                </a:solidFill>
                <a:uFillTx/>
              </a:defRPr>
            </a:pPr>
            <a:endParaRPr lang="en-US" sz="1800" b="0" i="0" u="none" strike="noStrike" kern="1200" cap="none" spc="0" baseline="0" dirty="0">
              <a:solidFill>
                <a:srgbClr val="000000"/>
              </a:solidFill>
              <a:uFillTx/>
              <a:latin typeface="Bosch Office Sans"/>
            </a:endParaRPr>
          </a:p>
          <a:p>
            <a:pPr marL="234945" marR="0" lvl="1" indent="-234945" algn="l" defTabSz="914400" rtl="0" fontAlgn="auto" hangingPunct="0">
              <a:lnSpc>
                <a:spcPct val="111000"/>
              </a:lnSpc>
              <a:spcBef>
                <a:spcPts val="0"/>
              </a:spcBef>
              <a:spcAft>
                <a:spcPts val="0"/>
              </a:spcAft>
              <a:buClr>
                <a:srgbClr val="3A5A82"/>
              </a:buClr>
              <a:buSzPct val="65000"/>
              <a:buFont typeface="Wingdings" pitchFamily="2"/>
              <a:buChar char="è"/>
              <a:tabLst>
                <a:tab pos="236536" algn="l"/>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osch Office Sans"/>
              </a:rPr>
              <a:t>Early access to construction projects</a:t>
            </a:r>
          </a:p>
          <a:p>
            <a:pPr marL="234945" marR="0" lvl="1" indent="-234945" algn="l" defTabSz="914400" rtl="0" fontAlgn="auto" hangingPunct="0">
              <a:lnSpc>
                <a:spcPct val="111000"/>
              </a:lnSpc>
              <a:spcBef>
                <a:spcPts val="0"/>
              </a:spcBef>
              <a:spcAft>
                <a:spcPts val="0"/>
              </a:spcAft>
              <a:buClr>
                <a:srgbClr val="3A5A82"/>
              </a:buClr>
              <a:buSzPct val="65000"/>
              <a:buFont typeface="Wingdings" pitchFamily="2"/>
              <a:buChar char="è"/>
              <a:tabLst>
                <a:tab pos="236536" algn="l"/>
              </a:tabLst>
              <a:defRPr sz="1800" b="0" i="0" u="none" strike="noStrike" kern="0" cap="none" spc="0" baseline="0">
                <a:solidFill>
                  <a:srgbClr val="000000"/>
                </a:solidFill>
                <a:uFillTx/>
              </a:defRPr>
            </a:pPr>
            <a:endParaRPr lang="en-US" sz="1800" b="0" i="0" u="none" strike="noStrike" kern="1200" cap="none" spc="0" baseline="0" dirty="0">
              <a:solidFill>
                <a:srgbClr val="000000"/>
              </a:solidFill>
              <a:uFillTx/>
              <a:latin typeface="Bosch Office Sans"/>
            </a:endParaRPr>
          </a:p>
          <a:p>
            <a:pPr marL="234945" marR="0" lvl="1" indent="-234945" algn="l" defTabSz="914400" rtl="0" fontAlgn="auto" hangingPunct="0">
              <a:lnSpc>
                <a:spcPct val="111000"/>
              </a:lnSpc>
              <a:spcBef>
                <a:spcPts val="0"/>
              </a:spcBef>
              <a:spcAft>
                <a:spcPts val="0"/>
              </a:spcAft>
              <a:buClr>
                <a:srgbClr val="3A5A82"/>
              </a:buClr>
              <a:buSzPct val="65000"/>
              <a:buFont typeface="Wingdings" pitchFamily="2"/>
              <a:buChar char="è"/>
              <a:tabLst>
                <a:tab pos="236536" algn="l"/>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osch Office Sans"/>
              </a:rPr>
              <a:t>Bosch and Simpson will help your sales force convert specs to sales</a:t>
            </a:r>
          </a:p>
          <a:p>
            <a:pPr marL="234945" marR="0" lvl="0" indent="-234945" algn="l" defTabSz="914400" rtl="0" fontAlgn="auto" hangingPunct="0">
              <a:lnSpc>
                <a:spcPct val="111000"/>
              </a:lnSpc>
              <a:spcBef>
                <a:spcPts val="0"/>
              </a:spcBef>
              <a:spcAft>
                <a:spcPts val="0"/>
              </a:spcAft>
              <a:buClr>
                <a:srgbClr val="3A5A82"/>
              </a:buClr>
              <a:buSzPct val="65000"/>
              <a:buFont typeface="Wingdings" pitchFamily="2"/>
              <a:buChar char="è"/>
              <a:tabLst>
                <a:tab pos="236536" algn="l"/>
              </a:tabLst>
              <a:defRPr sz="1800" b="0" i="0" u="none" strike="noStrike" kern="0" cap="none" spc="0" baseline="0">
                <a:solidFill>
                  <a:srgbClr val="000000"/>
                </a:solidFill>
                <a:uFillTx/>
              </a:defRPr>
            </a:pPr>
            <a:endParaRPr lang="en-US" sz="1800" b="0" i="0" u="none" strike="noStrike" kern="1200" cap="none" spc="0" baseline="0" dirty="0">
              <a:solidFill>
                <a:srgbClr val="000000"/>
              </a:solidFill>
              <a:uFillTx/>
              <a:latin typeface="Bosch Office Sans"/>
            </a:endParaRPr>
          </a:p>
          <a:p>
            <a:pPr marL="234945" marR="0" lvl="0" indent="-234945" algn="l" defTabSz="914400" rtl="0" fontAlgn="auto" hangingPunct="0">
              <a:lnSpc>
                <a:spcPct val="111000"/>
              </a:lnSpc>
              <a:spcBef>
                <a:spcPts val="0"/>
              </a:spcBef>
              <a:spcAft>
                <a:spcPts val="0"/>
              </a:spcAft>
              <a:buNone/>
              <a:tabLst>
                <a:tab pos="236536" algn="l"/>
              </a:tabLst>
              <a:defRPr sz="1800" b="0" i="0" u="none" strike="noStrike" kern="0" cap="none" spc="0" baseline="0">
                <a:solidFill>
                  <a:srgbClr val="000000"/>
                </a:solidFill>
                <a:uFillTx/>
              </a:defRPr>
            </a:pPr>
            <a:endParaRPr lang="en-US" sz="1800" b="0" i="0" u="none" strike="noStrike" kern="1200" cap="none" spc="0" baseline="0" dirty="0">
              <a:solidFill>
                <a:srgbClr val="000000"/>
              </a:solidFill>
              <a:uFillTx/>
              <a:latin typeface="Bosch Office Sans"/>
            </a:endParaRPr>
          </a:p>
        </p:txBody>
      </p:sp>
      <p:pic>
        <p:nvPicPr>
          <p:cNvPr id="8" name="Picture 2_"/>
          <p:cNvPicPr>
            <a:picLocks noChangeAspect="1"/>
          </p:cNvPicPr>
          <p:nvPr/>
        </p:nvPicPr>
        <p:blipFill>
          <a:blip r:embed="rId4" cstate="print"/>
          <a:srcRect l="2461" t="2779" r="3242" b="2550"/>
          <a:stretch>
            <a:fillRect/>
          </a:stretch>
        </p:blipFill>
        <p:spPr>
          <a:xfrm>
            <a:off x="6369052" y="1444624"/>
            <a:ext cx="2089147" cy="2447921"/>
          </a:xfrm>
          <a:prstGeom prst="rect">
            <a:avLst/>
          </a:prstGeom>
          <a:noFill/>
          <a:ln>
            <a:noFill/>
          </a:ln>
        </p:spPr>
      </p:pic>
      <p:sp>
        <p:nvSpPr>
          <p:cNvPr id="11" name="Title 10"/>
          <p:cNvSpPr>
            <a:spLocks noGrp="1"/>
          </p:cNvSpPr>
          <p:nvPr>
            <p:ph type="title"/>
          </p:nvPr>
        </p:nvSpPr>
        <p:spPr>
          <a:xfrm>
            <a:off x="304800" y="152400"/>
            <a:ext cx="5867400" cy="563560"/>
          </a:xfrm>
        </p:spPr>
        <p:txBody>
          <a:bodyPr>
            <a:normAutofit fontScale="90000"/>
          </a:bodyPr>
          <a:lstStyle/>
          <a:p>
            <a:r>
              <a:rPr lang="en-US" dirty="0">
                <a:latin typeface="Arial Black" pitchFamily="34"/>
                <a:cs typeface="Arial"/>
              </a:rPr>
              <a:t>Engineering Specs and Code Reports</a:t>
            </a:r>
            <a:endParaRPr lang="en-US"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18">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9052" y="1416329"/>
            <a:ext cx="5043877" cy="3337014"/>
          </a:xfrm>
          <a:prstGeom prst="rect">
            <a:avLst/>
          </a:prstGeom>
        </p:spPr>
      </p:pic>
      <p:sp>
        <p:nvSpPr>
          <p:cNvPr id="6" name="Text Box 14"/>
          <p:cNvSpPr txBox="1"/>
          <p:nvPr/>
        </p:nvSpPr>
        <p:spPr>
          <a:xfrm>
            <a:off x="533396" y="5529267"/>
            <a:ext cx="8305796" cy="338135"/>
          </a:xfrm>
          <a:prstGeom prst="rect">
            <a:avLst/>
          </a:prstGeom>
          <a:solidFill>
            <a:srgbClr val="A6A6A6">
              <a:alpha val="30196"/>
            </a:srgbClr>
          </a:solidFill>
          <a:ln w="9528">
            <a:solidFill>
              <a:srgbClr val="7F7F7F"/>
            </a:solidFill>
            <a:prstDash val="solid"/>
            <a:miter/>
          </a:ln>
        </p:spPr>
        <p:txBody>
          <a:bodyPr vert="horz" wrap="square" lIns="91440" tIns="45720" rIns="91440" bIns="45720" anchor="t" anchorCtr="0" compatLnSpc="1">
            <a:spAutoFit/>
          </a:bodyPr>
          <a:lstStyle/>
          <a:p>
            <a:pPr marL="0" marR="0" lvl="0" indent="0" algn="l" defTabSz="914400" rtl="0" fontAlgn="auto" hangingPunct="0">
              <a:lnSpc>
                <a:spcPct val="100000"/>
              </a:lnSpc>
              <a:spcBef>
                <a:spcPts val="1000"/>
              </a:spcBef>
              <a:spcAft>
                <a:spcPts val="0"/>
              </a:spcAft>
              <a:buClr>
                <a:srgbClr val="738CB4"/>
              </a:buClr>
              <a:buSzPct val="70000"/>
              <a:buFont typeface="Arial"/>
              <a:buChar char="►"/>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Calibri"/>
              </a:rPr>
              <a:t>Simpson has a complete product mix to compete directly with Hilti on all projects</a:t>
            </a:r>
          </a:p>
        </p:txBody>
      </p:sp>
      <p:pic>
        <p:nvPicPr>
          <p:cNvPr id="7" name="Picture 2__"/>
          <p:cNvPicPr>
            <a:picLocks noChangeAspect="1"/>
          </p:cNvPicPr>
          <p:nvPr/>
        </p:nvPicPr>
        <p:blipFill>
          <a:blip r:embed="rId5" cstate="print"/>
          <a:srcRect/>
          <a:stretch>
            <a:fillRect/>
          </a:stretch>
        </p:blipFill>
        <p:spPr>
          <a:xfrm>
            <a:off x="5645761" y="1586145"/>
            <a:ext cx="746122" cy="519114"/>
          </a:xfrm>
          <a:prstGeom prst="rect">
            <a:avLst/>
          </a:prstGeom>
          <a:noFill/>
          <a:ln>
            <a:noFill/>
          </a:ln>
        </p:spPr>
      </p:pic>
      <p:sp>
        <p:nvSpPr>
          <p:cNvPr id="8" name="Rectangle 12"/>
          <p:cNvSpPr/>
          <p:nvPr/>
        </p:nvSpPr>
        <p:spPr>
          <a:xfrm>
            <a:off x="5312389" y="1499387"/>
            <a:ext cx="1439859" cy="3168652"/>
          </a:xfrm>
          <a:prstGeom prst="rect">
            <a:avLst/>
          </a:prstGeom>
          <a:noFill/>
          <a:ln w="60322">
            <a:solidFill>
              <a:srgbClr val="00B050"/>
            </a:solid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Calibri"/>
            </a:endParaRPr>
          </a:p>
        </p:txBody>
      </p:sp>
      <p:sp>
        <p:nvSpPr>
          <p:cNvPr id="9" name="TextBox 25"/>
          <p:cNvSpPr txBox="1"/>
          <p:nvPr/>
        </p:nvSpPr>
        <p:spPr>
          <a:xfrm>
            <a:off x="1898651" y="4642107"/>
            <a:ext cx="3816348" cy="276221"/>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0" i="0" u="none" strike="noStrike" kern="1200" cap="none" spc="0" baseline="0">
                <a:solidFill>
                  <a:srgbClr val="000000"/>
                </a:solidFill>
                <a:uFillTx/>
                <a:latin typeface="Calibri"/>
              </a:rPr>
              <a:t>cc = cracked concrete</a:t>
            </a:r>
          </a:p>
        </p:txBody>
      </p:sp>
      <p:pic>
        <p:nvPicPr>
          <p:cNvPr id="10" name="Picture 2_"/>
          <p:cNvPicPr>
            <a:picLocks noChangeAspect="1"/>
          </p:cNvPicPr>
          <p:nvPr/>
        </p:nvPicPr>
        <p:blipFill>
          <a:blip r:embed="rId6" cstate="print"/>
          <a:srcRect t="36183" b="39450"/>
          <a:stretch>
            <a:fillRect/>
          </a:stretch>
        </p:blipFill>
        <p:spPr>
          <a:xfrm>
            <a:off x="3967160" y="1749686"/>
            <a:ext cx="1290639" cy="238128"/>
          </a:xfrm>
          <a:prstGeom prst="rect">
            <a:avLst/>
          </a:prstGeom>
          <a:noFill/>
          <a:ln>
            <a:noFill/>
          </a:ln>
        </p:spPr>
      </p:pic>
      <p:sp>
        <p:nvSpPr>
          <p:cNvPr id="12" name="Title 11"/>
          <p:cNvSpPr>
            <a:spLocks noGrp="1"/>
          </p:cNvSpPr>
          <p:nvPr>
            <p:ph type="title"/>
          </p:nvPr>
        </p:nvSpPr>
        <p:spPr>
          <a:xfrm>
            <a:off x="304800" y="152400"/>
            <a:ext cx="5867400" cy="563560"/>
          </a:xfrm>
        </p:spPr>
        <p:txBody>
          <a:bodyPr>
            <a:normAutofit fontScale="90000"/>
          </a:bodyPr>
          <a:lstStyle/>
          <a:p>
            <a:r>
              <a:rPr lang="en-US" dirty="0">
                <a:latin typeface="Arial Black" pitchFamily="34"/>
                <a:cs typeface="Arial"/>
              </a:rPr>
              <a:t>Engineering Specs and Code Reports</a:t>
            </a:r>
            <a:endParaRPr lang="en-US"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19">
    <p:spTree>
      <p:nvGrpSpPr>
        <p:cNvPr id="1" name=""/>
        <p:cNvGrpSpPr/>
        <p:nvPr/>
      </p:nvGrpSpPr>
      <p:grpSpPr>
        <a:xfrm>
          <a:off x="0" y="0"/>
          <a:ext cx="0" cy="0"/>
          <a:chOff x="0" y="0"/>
          <a:chExt cx="0" cy="0"/>
        </a:xfrm>
      </p:grpSpPr>
      <p:pic>
        <p:nvPicPr>
          <p:cNvPr id="3" name="Picture 14"/>
          <p:cNvPicPr>
            <a:picLocks noChangeAspect="1"/>
          </p:cNvPicPr>
          <p:nvPr/>
        </p:nvPicPr>
        <p:blipFill>
          <a:blip r:embed="rId4" cstate="print"/>
          <a:stretch>
            <a:fillRect/>
          </a:stretch>
        </p:blipFill>
        <p:spPr>
          <a:xfrm>
            <a:off x="591315" y="1694684"/>
            <a:ext cx="7924803" cy="3316227"/>
          </a:xfrm>
          <a:prstGeom prst="rect">
            <a:avLst/>
          </a:prstGeom>
          <a:noFill/>
          <a:ln>
            <a:noFill/>
          </a:ln>
        </p:spPr>
      </p:pic>
      <p:sp>
        <p:nvSpPr>
          <p:cNvPr id="6" name="Text Box 14"/>
          <p:cNvSpPr txBox="1"/>
          <p:nvPr/>
        </p:nvSpPr>
        <p:spPr>
          <a:xfrm>
            <a:off x="533396" y="5529267"/>
            <a:ext cx="8305796" cy="338135"/>
          </a:xfrm>
          <a:prstGeom prst="rect">
            <a:avLst/>
          </a:prstGeom>
          <a:solidFill>
            <a:srgbClr val="A6A6A6">
              <a:alpha val="30196"/>
            </a:srgbClr>
          </a:solidFill>
          <a:ln w="9528">
            <a:solidFill>
              <a:srgbClr val="7F7F7F"/>
            </a:solidFill>
            <a:prstDash val="solid"/>
            <a:miter/>
          </a:ln>
        </p:spPr>
        <p:txBody>
          <a:bodyPr vert="horz" wrap="square" lIns="91440" tIns="45720" rIns="91440" bIns="45720" anchor="t" anchorCtr="0" compatLnSpc="1">
            <a:spAutoFit/>
          </a:bodyPr>
          <a:lstStyle/>
          <a:p>
            <a:pPr marL="0" marR="0" lvl="0" indent="0" algn="l" defTabSz="914400" rtl="0" fontAlgn="auto" hangingPunct="0">
              <a:lnSpc>
                <a:spcPct val="100000"/>
              </a:lnSpc>
              <a:spcBef>
                <a:spcPts val="1000"/>
              </a:spcBef>
              <a:spcAft>
                <a:spcPts val="0"/>
              </a:spcAft>
              <a:buClr>
                <a:srgbClr val="738CB4"/>
              </a:buClr>
              <a:buSzPct val="70000"/>
              <a:buFont typeface="Arial"/>
              <a:buChar char="►"/>
              <a:tabLst/>
              <a:defRPr sz="1800" b="0" i="0" u="none" strike="noStrike" kern="0" cap="none" spc="0" baseline="0">
                <a:solidFill>
                  <a:srgbClr val="000000"/>
                </a:solidFill>
                <a:uFillTx/>
              </a:defRPr>
            </a:pPr>
            <a:r>
              <a:rPr lang="en-US" sz="1600" b="0" i="0" u="none" strike="noStrike" kern="1200" cap="none" spc="0" baseline="0">
                <a:solidFill>
                  <a:srgbClr val="000000"/>
                </a:solidFill>
                <a:uFillTx/>
                <a:latin typeface="Calibri"/>
              </a:rPr>
              <a:t>Simpson has a complete product mix to compete directly with Hilti on all projects</a:t>
            </a:r>
          </a:p>
        </p:txBody>
      </p:sp>
      <p:pic>
        <p:nvPicPr>
          <p:cNvPr id="7" name="Picture 20" descr="illinois_tool_works_logo.jpg"/>
          <p:cNvPicPr>
            <a:picLocks noChangeAspect="1"/>
          </p:cNvPicPr>
          <p:nvPr/>
        </p:nvPicPr>
        <p:blipFill>
          <a:blip r:embed="rId5" cstate="print"/>
          <a:srcRect t="18407" r="3362" b="17168"/>
          <a:stretch>
            <a:fillRect/>
          </a:stretch>
        </p:blipFill>
        <p:spPr>
          <a:xfrm>
            <a:off x="4457700" y="1992313"/>
            <a:ext cx="761996" cy="381003"/>
          </a:xfrm>
          <a:prstGeom prst="rect">
            <a:avLst/>
          </a:prstGeom>
          <a:noFill/>
          <a:ln>
            <a:noFill/>
          </a:ln>
        </p:spPr>
      </p:pic>
      <p:pic>
        <p:nvPicPr>
          <p:cNvPr id="8" name="Picture 234" descr="powers_logo"/>
          <p:cNvPicPr>
            <a:picLocks noChangeAspect="1"/>
          </p:cNvPicPr>
          <p:nvPr/>
        </p:nvPicPr>
        <p:blipFill>
          <a:blip r:embed="rId6" cstate="print"/>
          <a:srcRect b="30670"/>
          <a:stretch>
            <a:fillRect/>
          </a:stretch>
        </p:blipFill>
        <p:spPr>
          <a:xfrm>
            <a:off x="5651504" y="1993904"/>
            <a:ext cx="1262064" cy="304796"/>
          </a:xfrm>
          <a:prstGeom prst="rect">
            <a:avLst/>
          </a:prstGeom>
          <a:noFill/>
          <a:ln>
            <a:noFill/>
          </a:ln>
        </p:spPr>
      </p:pic>
      <p:pic>
        <p:nvPicPr>
          <p:cNvPr id="9" name="Picture 2__"/>
          <p:cNvPicPr>
            <a:picLocks noChangeAspect="1"/>
          </p:cNvPicPr>
          <p:nvPr/>
        </p:nvPicPr>
        <p:blipFill>
          <a:blip r:embed="rId7" cstate="print"/>
          <a:srcRect/>
          <a:stretch>
            <a:fillRect/>
          </a:stretch>
        </p:blipFill>
        <p:spPr>
          <a:xfrm>
            <a:off x="7351711" y="1828800"/>
            <a:ext cx="746122" cy="519114"/>
          </a:xfrm>
          <a:prstGeom prst="rect">
            <a:avLst/>
          </a:prstGeom>
          <a:noFill/>
          <a:ln>
            <a:noFill/>
          </a:ln>
        </p:spPr>
      </p:pic>
      <p:sp>
        <p:nvSpPr>
          <p:cNvPr id="10" name="Rectangle 12"/>
          <p:cNvSpPr/>
          <p:nvPr/>
        </p:nvSpPr>
        <p:spPr>
          <a:xfrm>
            <a:off x="7018340" y="1769345"/>
            <a:ext cx="1439859" cy="3168652"/>
          </a:xfrm>
          <a:prstGeom prst="rect">
            <a:avLst/>
          </a:prstGeom>
          <a:noFill/>
          <a:ln w="60322">
            <a:solidFill>
              <a:srgbClr val="00B050"/>
            </a:solid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Calibri"/>
            </a:endParaRPr>
          </a:p>
        </p:txBody>
      </p:sp>
      <p:sp>
        <p:nvSpPr>
          <p:cNvPr id="11" name="TextBox 25"/>
          <p:cNvSpPr txBox="1"/>
          <p:nvPr/>
        </p:nvSpPr>
        <p:spPr>
          <a:xfrm>
            <a:off x="681035" y="5027608"/>
            <a:ext cx="3816348" cy="276221"/>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0" i="0" u="none" strike="noStrike" kern="1200" cap="none" spc="0" baseline="0">
                <a:solidFill>
                  <a:srgbClr val="000000"/>
                </a:solidFill>
                <a:uFillTx/>
                <a:latin typeface="Calibri"/>
              </a:rPr>
              <a:t>cc = cracked concrete</a:t>
            </a:r>
          </a:p>
        </p:txBody>
      </p:sp>
      <p:pic>
        <p:nvPicPr>
          <p:cNvPr id="12" name="Picture 2_"/>
          <p:cNvPicPr>
            <a:picLocks noChangeAspect="1"/>
          </p:cNvPicPr>
          <p:nvPr/>
        </p:nvPicPr>
        <p:blipFill>
          <a:blip r:embed="rId8" cstate="print"/>
          <a:srcRect t="36183" b="39450"/>
          <a:stretch>
            <a:fillRect/>
          </a:stretch>
        </p:blipFill>
        <p:spPr>
          <a:xfrm>
            <a:off x="2735263" y="2060582"/>
            <a:ext cx="1290639" cy="238128"/>
          </a:xfrm>
          <a:prstGeom prst="rect">
            <a:avLst/>
          </a:prstGeom>
          <a:noFill/>
          <a:ln>
            <a:noFill/>
          </a:ln>
        </p:spPr>
      </p:pic>
      <p:sp>
        <p:nvSpPr>
          <p:cNvPr id="14" name="Title 13"/>
          <p:cNvSpPr>
            <a:spLocks noGrp="1"/>
          </p:cNvSpPr>
          <p:nvPr>
            <p:ph type="title"/>
          </p:nvPr>
        </p:nvSpPr>
        <p:spPr>
          <a:xfrm>
            <a:off x="304800" y="152400"/>
            <a:ext cx="5867400" cy="563560"/>
          </a:xfrm>
        </p:spPr>
        <p:txBody>
          <a:bodyPr>
            <a:normAutofit fontScale="90000"/>
          </a:bodyPr>
          <a:lstStyle/>
          <a:p>
            <a:r>
              <a:rPr lang="en-US" dirty="0">
                <a:latin typeface="Arial Black" pitchFamily="34"/>
                <a:cs typeface="Arial"/>
              </a:rPr>
              <a:t>Engineering Specs and Code Reports</a:t>
            </a:r>
            <a:endParaRPr lang="en-US" dirty="0"/>
          </a:p>
        </p:txBody>
      </p:sp>
      <p:pic>
        <p:nvPicPr>
          <p:cNvPr id="3074"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69576" y="4128166"/>
            <a:ext cx="453587" cy="183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21">
    <p:spTree>
      <p:nvGrpSpPr>
        <p:cNvPr id="1" name=""/>
        <p:cNvGrpSpPr/>
        <p:nvPr/>
      </p:nvGrpSpPr>
      <p:grpSpPr>
        <a:xfrm>
          <a:off x="0" y="0"/>
          <a:ext cx="0" cy="0"/>
          <a:chOff x="0" y="0"/>
          <a:chExt cx="0" cy="0"/>
        </a:xfrm>
      </p:grpSpPr>
      <p:sp>
        <p:nvSpPr>
          <p:cNvPr id="6" name="Text Box 14"/>
          <p:cNvSpPr txBox="1"/>
          <p:nvPr/>
        </p:nvSpPr>
        <p:spPr>
          <a:xfrm>
            <a:off x="522954" y="5513338"/>
            <a:ext cx="8316248" cy="338135"/>
          </a:xfrm>
          <a:prstGeom prst="rect">
            <a:avLst/>
          </a:prstGeom>
          <a:solidFill>
            <a:srgbClr val="A6A6A6">
              <a:alpha val="30196"/>
            </a:srgbClr>
          </a:solidFill>
          <a:ln w="9528">
            <a:solidFill>
              <a:srgbClr val="7F7F7F"/>
            </a:solidFill>
            <a:prstDash val="solid"/>
            <a:miter/>
          </a:ln>
        </p:spPr>
        <p:txBody>
          <a:bodyPr vert="horz" wrap="square" lIns="91440" tIns="45720" rIns="91440" bIns="45720" anchor="t" anchorCtr="0" compatLnSpc="1">
            <a:spAutoFit/>
          </a:bodyPr>
          <a:lstStyle/>
          <a:p>
            <a:pPr marL="0" marR="0" lvl="0" indent="0" algn="l" defTabSz="914400" rtl="0" fontAlgn="auto" hangingPunct="0">
              <a:lnSpc>
                <a:spcPct val="100000"/>
              </a:lnSpc>
              <a:spcBef>
                <a:spcPts val="1000"/>
              </a:spcBef>
              <a:spcAft>
                <a:spcPts val="0"/>
              </a:spcAft>
              <a:buClr>
                <a:srgbClr val="738CB4"/>
              </a:buClr>
              <a:buSzPct val="70000"/>
              <a:buFont typeface="Arial"/>
              <a:buChar char="►"/>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Calibri"/>
              </a:rPr>
              <a:t>Encourage your customers to become </a:t>
            </a:r>
            <a:r>
              <a:rPr lang="en-US" sz="1600" b="0" i="0" u="none" strike="noStrike" kern="1200" cap="none" spc="0" baseline="0" dirty="0" smtClean="0">
                <a:solidFill>
                  <a:srgbClr val="000000"/>
                </a:solidFill>
                <a:uFillTx/>
                <a:latin typeface="Calibri"/>
              </a:rPr>
              <a:t>loyal Alliance end users</a:t>
            </a:r>
            <a:endParaRPr lang="en-US" sz="1600" b="0" i="0" u="none" strike="noStrike" kern="1200" cap="none" spc="0" baseline="0" dirty="0">
              <a:solidFill>
                <a:srgbClr val="000000"/>
              </a:solidFill>
              <a:uFillTx/>
              <a:latin typeface="Calibri"/>
            </a:endParaRPr>
          </a:p>
        </p:txBody>
      </p:sp>
      <p:sp>
        <p:nvSpPr>
          <p:cNvPr id="7" name="Text Placeholder 2"/>
          <p:cNvSpPr txBox="1"/>
          <p:nvPr/>
        </p:nvSpPr>
        <p:spPr>
          <a:xfrm>
            <a:off x="604839" y="1295400"/>
            <a:ext cx="5329232" cy="3600450"/>
          </a:xfrm>
          <a:prstGeom prst="rect">
            <a:avLst/>
          </a:prstGeom>
          <a:noFill/>
          <a:ln>
            <a:noFill/>
          </a:ln>
        </p:spPr>
        <p:txBody>
          <a:bodyPr vert="horz" wrap="square" lIns="0" tIns="63495" rIns="0" bIns="0" anchor="t" anchorCtr="0" compatLnSpc="1"/>
          <a:lstStyle/>
          <a:p>
            <a:pPr marL="692145" marR="0" lvl="2" indent="-234945" algn="l" defTabSz="914400" rtl="0" fontAlgn="auto" hangingPunct="0">
              <a:lnSpc>
                <a:spcPct val="111000"/>
              </a:lnSpc>
              <a:spcBef>
                <a:spcPts val="0"/>
              </a:spcBef>
              <a:spcAft>
                <a:spcPts val="0"/>
              </a:spcAft>
              <a:buClr>
                <a:srgbClr val="3A5A82"/>
              </a:buClr>
              <a:buSzPct val="65000"/>
              <a:buFont typeface="Wingdings" pitchFamily="2"/>
              <a:buChar char="è"/>
              <a:tabLst>
                <a:tab pos="236537" algn="l"/>
              </a:tabLst>
              <a:defRPr sz="1800" b="0" i="0" u="none" strike="noStrike" kern="0" cap="none" spc="0" baseline="0">
                <a:solidFill>
                  <a:srgbClr val="000000"/>
                </a:solidFill>
                <a:uFillTx/>
              </a:defRPr>
            </a:pPr>
            <a:endParaRPr lang="en-US" sz="1800" b="0" i="0" u="none" strike="noStrike" kern="1200" cap="none" spc="0" baseline="0" dirty="0">
              <a:solidFill>
                <a:srgbClr val="000000"/>
              </a:solidFill>
              <a:uFillTx/>
              <a:latin typeface="Bosch Office Sans"/>
            </a:endParaRPr>
          </a:p>
          <a:p>
            <a:pPr marL="692145" marR="0" lvl="2" indent="-234945" algn="l" defTabSz="914400" rtl="0" fontAlgn="auto" hangingPunct="0">
              <a:lnSpc>
                <a:spcPct val="111000"/>
              </a:lnSpc>
              <a:spcBef>
                <a:spcPts val="0"/>
              </a:spcBef>
              <a:spcAft>
                <a:spcPts val="0"/>
              </a:spcAft>
              <a:buNone/>
              <a:tabLst>
                <a:tab pos="236537" algn="l"/>
              </a:tabLst>
              <a:defRPr sz="1800" b="0" i="0" u="none" strike="noStrike" kern="0" cap="none" spc="0" baseline="0">
                <a:solidFill>
                  <a:srgbClr val="000000"/>
                </a:solidFill>
                <a:uFillTx/>
              </a:defRPr>
            </a:pPr>
            <a:endParaRPr lang="en-US" sz="1800" b="0" i="0" u="none" strike="noStrike" kern="1200" cap="none" spc="0" baseline="0" dirty="0">
              <a:solidFill>
                <a:srgbClr val="000000"/>
              </a:solidFill>
              <a:uFillTx/>
              <a:latin typeface="Bosch Office Sans"/>
            </a:endParaRPr>
          </a:p>
          <a:p>
            <a:pPr marL="234945" marR="0" lvl="0" indent="-234945" algn="l" defTabSz="914400" rtl="0" fontAlgn="auto" hangingPunct="0">
              <a:lnSpc>
                <a:spcPct val="111000"/>
              </a:lnSpc>
              <a:spcBef>
                <a:spcPts val="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osch Office Sans"/>
              </a:rPr>
              <a:t>Customers earn award credits for purchasing Bosch and Simpson products from you</a:t>
            </a:r>
          </a:p>
          <a:p>
            <a:pPr marL="234945" marR="0" lvl="0" indent="-234945" algn="l" defTabSz="914400" rtl="0" fontAlgn="auto" hangingPunct="0">
              <a:lnSpc>
                <a:spcPct val="111000"/>
              </a:lnSpc>
              <a:spcBef>
                <a:spcPts val="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endParaRPr lang="en-US" sz="1800" b="0" i="0" u="none" strike="noStrike" kern="1200" cap="none" spc="0" baseline="0" dirty="0">
              <a:solidFill>
                <a:srgbClr val="000000"/>
              </a:solidFill>
              <a:uFillTx/>
              <a:latin typeface="Bosch Office Sans"/>
            </a:endParaRPr>
          </a:p>
          <a:p>
            <a:pPr marL="234945" marR="0" lvl="0" indent="-234945" algn="l" defTabSz="914400" rtl="0" fontAlgn="auto" hangingPunct="0">
              <a:lnSpc>
                <a:spcPct val="111000"/>
              </a:lnSpc>
              <a:spcBef>
                <a:spcPts val="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osch Office Sans"/>
              </a:rPr>
              <a:t>No cap to the rewards, the more they buy the more they earn</a:t>
            </a:r>
          </a:p>
          <a:p>
            <a:pPr marL="234945" marR="0" lvl="0" indent="-234945" algn="l" defTabSz="914400" rtl="0" fontAlgn="auto" hangingPunct="0">
              <a:lnSpc>
                <a:spcPct val="111000"/>
              </a:lnSpc>
              <a:spcBef>
                <a:spcPts val="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endParaRPr lang="en-US" sz="1800" b="0" i="0" u="none" strike="noStrike" kern="1200" cap="none" spc="0" baseline="0" dirty="0">
              <a:solidFill>
                <a:srgbClr val="000000"/>
              </a:solidFill>
              <a:uFillTx/>
              <a:latin typeface="Bosch Office Sans"/>
            </a:endParaRPr>
          </a:p>
          <a:p>
            <a:pPr marL="234945" marR="0" lvl="0" indent="-234945" algn="l" defTabSz="914400" rtl="0" fontAlgn="auto" hangingPunct="0">
              <a:lnSpc>
                <a:spcPct val="111000"/>
              </a:lnSpc>
              <a:spcBef>
                <a:spcPts val="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osch Office Sans"/>
              </a:rPr>
              <a:t>Strengthen your relationships with key customers</a:t>
            </a:r>
          </a:p>
        </p:txBody>
      </p:sp>
      <p:pic>
        <p:nvPicPr>
          <p:cNvPr id="8" name="Picture 13" descr="I:\Dept\SA-NA\Shared\Industrial Team Folder\1. Customer Activity Planning &amp; Reporting\4. Professional Conversion Program (New KPM)\7. Photos\WoCo KPM Photos\Building Job Site\DSC_0060.JPG"/>
          <p:cNvPicPr>
            <a:picLocks noChangeAspect="1"/>
          </p:cNvPicPr>
          <p:nvPr/>
        </p:nvPicPr>
        <p:blipFill>
          <a:blip r:embed="rId4" cstate="print"/>
          <a:srcRect t="18892"/>
          <a:stretch>
            <a:fillRect/>
          </a:stretch>
        </p:blipFill>
        <p:spPr>
          <a:xfrm>
            <a:off x="6324603" y="1998658"/>
            <a:ext cx="2362196" cy="2879729"/>
          </a:xfrm>
          <a:prstGeom prst="rect">
            <a:avLst/>
          </a:prstGeom>
          <a:noFill/>
          <a:ln>
            <a:noFill/>
          </a:ln>
        </p:spPr>
      </p:pic>
      <p:sp>
        <p:nvSpPr>
          <p:cNvPr id="9" name="TextBox 8"/>
          <p:cNvSpPr txBox="1"/>
          <p:nvPr/>
        </p:nvSpPr>
        <p:spPr>
          <a:xfrm>
            <a:off x="304796" y="1066803"/>
            <a:ext cx="5867404" cy="584777"/>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Arial Black" pitchFamily="34"/>
              </a:rPr>
              <a:t>Your customers are rewarded for their loyalty to you, Bosch and Simpson</a:t>
            </a:r>
          </a:p>
        </p:txBody>
      </p:sp>
      <p:sp>
        <p:nvSpPr>
          <p:cNvPr id="10" name="Title 9"/>
          <p:cNvSpPr>
            <a:spLocks noGrp="1"/>
          </p:cNvSpPr>
          <p:nvPr>
            <p:ph type="title"/>
          </p:nvPr>
        </p:nvSpPr>
        <p:spPr>
          <a:xfrm>
            <a:off x="304800" y="152400"/>
            <a:ext cx="5791200" cy="563560"/>
          </a:xfrm>
        </p:spPr>
        <p:txBody>
          <a:bodyPr/>
          <a:lstStyle/>
          <a:p>
            <a:pPr lvl="0">
              <a:defRPr sz="1800" b="0" i="0" u="none" strike="noStrike" kern="0" cap="none" spc="0" baseline="0">
                <a:solidFill>
                  <a:srgbClr val="000000"/>
                </a:solidFill>
                <a:uFillTx/>
              </a:defRPr>
            </a:pPr>
            <a:r>
              <a:rPr lang="en-US" sz="2200" dirty="0">
                <a:latin typeface="Arial Black" pitchFamily="34"/>
                <a:cs typeface="Arial"/>
              </a:rPr>
              <a:t>Alliance </a:t>
            </a:r>
            <a:r>
              <a:rPr lang="en-US" sz="2200" dirty="0" smtClean="0">
                <a:latin typeface="Arial Black" pitchFamily="34"/>
                <a:cs typeface="Arial"/>
              </a:rPr>
              <a:t>Customer Loyalty Program</a:t>
            </a:r>
            <a:endParaRPr lang="en-US" sz="2200"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14"/>
          <p:cNvSpPr txBox="1"/>
          <p:nvPr/>
        </p:nvSpPr>
        <p:spPr>
          <a:xfrm>
            <a:off x="533396" y="5521330"/>
            <a:ext cx="8305796" cy="346072"/>
          </a:xfrm>
          <a:prstGeom prst="rect">
            <a:avLst/>
          </a:prstGeom>
          <a:solidFill>
            <a:srgbClr val="A6A6A6">
              <a:alpha val="30196"/>
            </a:srgbClr>
          </a:solidFill>
          <a:ln w="9528">
            <a:solidFill>
              <a:srgbClr val="7F7F7F"/>
            </a:solidFill>
            <a:prstDash val="solid"/>
            <a:miter/>
          </a:ln>
        </p:spPr>
        <p:txBody>
          <a:bodyPr vert="horz" wrap="square" lIns="91440" tIns="45720" rIns="91440" bIns="45720" anchor="t" anchorCtr="0" compatLnSpc="1">
            <a:spAutoFit/>
          </a:bodyPr>
          <a:lstStyle/>
          <a:p>
            <a:pPr marL="0" marR="0" lvl="0" indent="0" algn="l" defTabSz="914400" rtl="0" fontAlgn="auto" hangingPunct="0">
              <a:lnSpc>
                <a:spcPct val="100000"/>
              </a:lnSpc>
              <a:spcBef>
                <a:spcPts val="1000"/>
              </a:spcBef>
              <a:spcAft>
                <a:spcPts val="0"/>
              </a:spcAft>
              <a:buClr>
                <a:srgbClr val="738CB4"/>
              </a:buClr>
              <a:buSzPct val="70000"/>
              <a:buFont typeface="Arial"/>
              <a:buChar char="►"/>
              <a:tabLst/>
              <a:defRPr sz="1800" b="0" i="0" u="none" strike="noStrike" kern="0" cap="none" spc="0" baseline="0">
                <a:solidFill>
                  <a:srgbClr val="000000"/>
                </a:solidFill>
                <a:uFillTx/>
              </a:defRPr>
            </a:pPr>
            <a:r>
              <a:rPr lang="en-US" sz="1600" b="0" i="0" u="none" strike="noStrike" kern="1200" cap="none" spc="0" baseline="0">
                <a:solidFill>
                  <a:srgbClr val="000000"/>
                </a:solidFill>
                <a:uFillTx/>
                <a:latin typeface="Calibri"/>
              </a:rPr>
              <a:t>Everything you need to take business from Hilti</a:t>
            </a:r>
          </a:p>
        </p:txBody>
      </p:sp>
      <p:sp>
        <p:nvSpPr>
          <p:cNvPr id="18" name="Title 17"/>
          <p:cNvSpPr>
            <a:spLocks noGrp="1"/>
          </p:cNvSpPr>
          <p:nvPr>
            <p:ph type="title"/>
          </p:nvPr>
        </p:nvSpPr>
        <p:spPr>
          <a:xfrm>
            <a:off x="304800" y="152400"/>
            <a:ext cx="5867400" cy="563560"/>
          </a:xfrm>
        </p:spPr>
        <p:txBody>
          <a:bodyPr/>
          <a:lstStyle/>
          <a:p>
            <a:pPr lvl="0"/>
            <a:r>
              <a:rPr lang="en-US" sz="2200" dirty="0">
                <a:latin typeface="Arial Black" pitchFamily="34"/>
                <a:cs typeface="Arial"/>
              </a:rPr>
              <a:t>Alliance Partner </a:t>
            </a:r>
            <a:r>
              <a:rPr lang="en-US" sz="2200" dirty="0" smtClean="0">
                <a:latin typeface="Arial Black" pitchFamily="34"/>
                <a:cs typeface="Arial"/>
              </a:rPr>
              <a:t>Program</a:t>
            </a:r>
            <a:endParaRPr lang="en-US" sz="2200" dirty="0"/>
          </a:p>
        </p:txBody>
      </p:sp>
      <p:pic>
        <p:nvPicPr>
          <p:cNvPr id="21" name="Picture 13" descr="I:\Projects\SA-NA\Bosch System Specialists\9. BTE\2. Customer Files\CCS\2. Photos\2. Post-BTE\DSC_0238.JPG"/>
          <p:cNvPicPr>
            <a:picLocks noChangeAspect="1"/>
          </p:cNvPicPr>
          <p:nvPr/>
        </p:nvPicPr>
        <p:blipFill>
          <a:blip r:embed="rId4" cstate="print"/>
          <a:srcRect/>
          <a:stretch>
            <a:fillRect/>
          </a:stretch>
        </p:blipFill>
        <p:spPr>
          <a:xfrm>
            <a:off x="4719748" y="1098225"/>
            <a:ext cx="3277318" cy="2362200"/>
          </a:xfrm>
          <a:prstGeom prst="rect">
            <a:avLst/>
          </a:prstGeom>
          <a:noFill/>
          <a:ln>
            <a:noFill/>
          </a:ln>
        </p:spPr>
      </p:pic>
      <p:pic>
        <p:nvPicPr>
          <p:cNvPr id="22" name="Picture 2"/>
          <p:cNvPicPr>
            <a:picLocks noChangeAspect="1"/>
          </p:cNvPicPr>
          <p:nvPr/>
        </p:nvPicPr>
        <p:blipFill>
          <a:blip r:embed="rId5" cstate="print"/>
          <a:srcRect/>
          <a:stretch>
            <a:fillRect/>
          </a:stretch>
        </p:blipFill>
        <p:spPr>
          <a:xfrm>
            <a:off x="6773461" y="2685415"/>
            <a:ext cx="2065731" cy="2669625"/>
          </a:xfrm>
          <a:prstGeom prst="rect">
            <a:avLst/>
          </a:prstGeom>
          <a:noFill/>
          <a:ln>
            <a:noFill/>
          </a:ln>
        </p:spPr>
      </p:pic>
      <p:sp>
        <p:nvSpPr>
          <p:cNvPr id="19" name="Text Placeholder 2"/>
          <p:cNvSpPr txBox="1"/>
          <p:nvPr/>
        </p:nvSpPr>
        <p:spPr>
          <a:xfrm>
            <a:off x="604838" y="1828800"/>
            <a:ext cx="4729162" cy="3692530"/>
          </a:xfrm>
          <a:prstGeom prst="rect">
            <a:avLst/>
          </a:prstGeom>
          <a:noFill/>
          <a:ln>
            <a:noFill/>
          </a:ln>
        </p:spPr>
        <p:txBody>
          <a:bodyPr vert="horz" wrap="square" lIns="0" tIns="63495" rIns="0" bIns="0" anchor="t" anchorCtr="0" compatLnSpc="1"/>
          <a:lstStyle/>
          <a:p>
            <a:pPr marL="234945" marR="0" lvl="0" indent="-234945" algn="l" defTabSz="914400" rtl="0" fontAlgn="auto" hangingPunct="0">
              <a:lnSpc>
                <a:spcPct val="111000"/>
              </a:lnSpc>
              <a:spcBef>
                <a:spcPts val="120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r>
              <a:rPr lang="en-US" sz="1800" b="0" i="0" u="none" strike="noStrike" kern="1200" cap="none" spc="0" baseline="0" dirty="0" smtClean="0">
                <a:solidFill>
                  <a:srgbClr val="000000"/>
                </a:solidFill>
                <a:uFillTx/>
                <a:latin typeface="Bosch Office Sans"/>
              </a:rPr>
              <a:t>Merchandising / displays</a:t>
            </a:r>
          </a:p>
          <a:p>
            <a:pPr marL="234945" marR="0" lvl="0" indent="-234945" algn="l" defTabSz="914400" rtl="0" fontAlgn="auto" hangingPunct="0">
              <a:lnSpc>
                <a:spcPct val="111000"/>
              </a:lnSpc>
              <a:spcBef>
                <a:spcPts val="120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r>
              <a:rPr lang="en-US" dirty="0" smtClean="0">
                <a:solidFill>
                  <a:srgbClr val="000000"/>
                </a:solidFill>
                <a:latin typeface="Bosch Office Sans"/>
              </a:rPr>
              <a:t>Promotions</a:t>
            </a:r>
            <a:endParaRPr lang="en-US" sz="1800" b="0" i="0" u="none" strike="noStrike" kern="1200" cap="none" spc="0" baseline="0" dirty="0" smtClean="0">
              <a:solidFill>
                <a:srgbClr val="000000"/>
              </a:solidFill>
              <a:uFillTx/>
              <a:latin typeface="Bosch Office Sans"/>
            </a:endParaRPr>
          </a:p>
          <a:p>
            <a:pPr marL="234945" marR="0" lvl="0" indent="-234945" algn="l" defTabSz="914400" rtl="0" fontAlgn="auto" hangingPunct="0">
              <a:lnSpc>
                <a:spcPct val="111000"/>
              </a:lnSpc>
              <a:spcBef>
                <a:spcPts val="120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r>
              <a:rPr lang="en-US" sz="1800" b="0" i="0" u="none" strike="noStrike" kern="1200" cap="none" spc="0" baseline="0" dirty="0" smtClean="0">
                <a:solidFill>
                  <a:srgbClr val="000000"/>
                </a:solidFill>
                <a:uFillTx/>
                <a:latin typeface="Bosch Office Sans"/>
              </a:rPr>
              <a:t>Training</a:t>
            </a:r>
            <a:endParaRPr lang="en-US" sz="1800" b="0" i="0" u="none" strike="noStrike" kern="1200" cap="none" spc="0" baseline="0" dirty="0">
              <a:solidFill>
                <a:srgbClr val="000000"/>
              </a:solidFill>
              <a:uFillTx/>
              <a:latin typeface="Bosch Office Sans"/>
            </a:endParaRPr>
          </a:p>
          <a:p>
            <a:pPr marL="234945" marR="0" lvl="0" indent="-234945" algn="l" defTabSz="914400" rtl="0" fontAlgn="auto" hangingPunct="0">
              <a:lnSpc>
                <a:spcPct val="111000"/>
              </a:lnSpc>
              <a:spcBef>
                <a:spcPts val="120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r>
              <a:rPr lang="en-US" dirty="0" smtClean="0">
                <a:solidFill>
                  <a:srgbClr val="000000"/>
                </a:solidFill>
                <a:latin typeface="Bosch Office Sans"/>
              </a:rPr>
              <a:t>and more…</a:t>
            </a:r>
          </a:p>
          <a:p>
            <a:pPr marR="0" lvl="0" algn="l" defTabSz="914400" rtl="0" fontAlgn="auto" hangingPunct="0">
              <a:lnSpc>
                <a:spcPct val="111000"/>
              </a:lnSpc>
              <a:spcBef>
                <a:spcPts val="1200"/>
              </a:spcBef>
              <a:spcAft>
                <a:spcPts val="0"/>
              </a:spcAft>
              <a:buClr>
                <a:srgbClr val="3A5A82"/>
              </a:buClr>
              <a:buSzPct val="65000"/>
              <a:tabLst/>
              <a:defRPr sz="1800" b="0" i="0" u="none" strike="noStrike" kern="0" cap="none" spc="0" baseline="0">
                <a:solidFill>
                  <a:srgbClr val="000000"/>
                </a:solidFill>
                <a:uFillTx/>
              </a:defRPr>
            </a:pPr>
            <a:endParaRPr lang="en-US" sz="1800" b="0" i="0" u="none" strike="noStrike" kern="1200" cap="none" spc="0" baseline="0" dirty="0" smtClean="0">
              <a:solidFill>
                <a:srgbClr val="000000"/>
              </a:solidFill>
              <a:uFillTx/>
              <a:latin typeface="Bosch Office Sans"/>
            </a:endParaRPr>
          </a:p>
          <a:p>
            <a:pPr marR="0" lvl="0" algn="l" defTabSz="914400" rtl="0" fontAlgn="auto" hangingPunct="0">
              <a:lnSpc>
                <a:spcPct val="111000"/>
              </a:lnSpc>
              <a:spcBef>
                <a:spcPts val="1200"/>
              </a:spcBef>
              <a:spcAft>
                <a:spcPts val="0"/>
              </a:spcAft>
              <a:buClr>
                <a:srgbClr val="3A5A82"/>
              </a:buClr>
              <a:buSzPct val="65000"/>
              <a:tabLst/>
              <a:defRPr sz="1800" b="0" i="0" u="none" strike="noStrike" kern="0" cap="none" spc="0" baseline="0">
                <a:solidFill>
                  <a:srgbClr val="000000"/>
                </a:solidFill>
                <a:uFillTx/>
              </a:defRPr>
            </a:pPr>
            <a:r>
              <a:rPr lang="en-US" sz="1600" b="0" i="0" u="none" strike="noStrike" kern="1200" cap="none" spc="0" baseline="0" dirty="0" smtClean="0">
                <a:solidFill>
                  <a:srgbClr val="000000"/>
                </a:solidFill>
                <a:uFillTx/>
                <a:latin typeface="Bosch Office Sans"/>
              </a:rPr>
              <a:t>Full alliance</a:t>
            </a:r>
            <a:r>
              <a:rPr lang="en-US" sz="1600" b="0" i="0" u="none" strike="noStrike" kern="1200" cap="none" spc="0" dirty="0" smtClean="0">
                <a:solidFill>
                  <a:srgbClr val="000000"/>
                </a:solidFill>
                <a:uFillTx/>
                <a:latin typeface="Bosch Office Sans"/>
              </a:rPr>
              <a:t> partner program details can be described separately. Contact your Simpson Strong-Tie or Bosch rep to get started.</a:t>
            </a:r>
            <a:endParaRPr lang="en-US" sz="1600" b="0" i="0" u="none" strike="noStrike" kern="1200" cap="none" spc="0" baseline="0" dirty="0">
              <a:solidFill>
                <a:srgbClr val="000000"/>
              </a:solidFill>
              <a:uFillTx/>
              <a:latin typeface="Bosch Office Sans"/>
            </a:endParaRPr>
          </a:p>
        </p:txBody>
      </p:sp>
      <p:sp>
        <p:nvSpPr>
          <p:cNvPr id="20" name="TextBox 19"/>
          <p:cNvSpPr txBox="1"/>
          <p:nvPr/>
        </p:nvSpPr>
        <p:spPr>
          <a:xfrm>
            <a:off x="304796" y="1066803"/>
            <a:ext cx="4191003" cy="584775"/>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600" b="0" i="0" u="none" strike="noStrike" kern="1200" cap="none" spc="0" baseline="0" dirty="0" smtClean="0">
                <a:solidFill>
                  <a:srgbClr val="000000"/>
                </a:solidFill>
                <a:uFillTx/>
                <a:latin typeface="Arial Black" pitchFamily="34"/>
              </a:rPr>
              <a:t>Full marketing</a:t>
            </a:r>
            <a:r>
              <a:rPr lang="en-US" sz="1600" b="0" i="0" u="none" strike="noStrike" kern="1200" cap="none" spc="0" dirty="0" smtClean="0">
                <a:solidFill>
                  <a:srgbClr val="000000"/>
                </a:solidFill>
                <a:uFillTx/>
                <a:latin typeface="Arial Black" pitchFamily="34"/>
              </a:rPr>
              <a:t> program available for partners</a:t>
            </a:r>
            <a:endParaRPr lang="en-US" sz="1600" b="0" i="0" u="none" strike="noStrike" kern="1200" cap="none" spc="0" baseline="0" dirty="0">
              <a:solidFill>
                <a:srgbClr val="000000"/>
              </a:solidFill>
              <a:uFillTx/>
              <a:latin typeface="Arial Black" pitchFamily="34"/>
            </a:endParaRPr>
          </a:p>
        </p:txBody>
      </p:sp>
    </p:spTree>
    <p:custDataLst>
      <p:tags r:id="rId1"/>
    </p:custDataLst>
    <p:extLst>
      <p:ext uri="{BB962C8B-B14F-4D97-AF65-F5344CB8AC3E}">
        <p14:creationId xmlns:p14="http://schemas.microsoft.com/office/powerpoint/2010/main" val="2738435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32">
    <p:spTree>
      <p:nvGrpSpPr>
        <p:cNvPr id="1" name=""/>
        <p:cNvGrpSpPr/>
        <p:nvPr/>
      </p:nvGrpSpPr>
      <p:grpSpPr>
        <a:xfrm>
          <a:off x="0" y="0"/>
          <a:ext cx="0" cy="0"/>
          <a:chOff x="0" y="0"/>
          <a:chExt cx="0" cy="0"/>
        </a:xfrm>
      </p:grpSpPr>
      <p:pic>
        <p:nvPicPr>
          <p:cNvPr id="5" name="Picture 2" descr="C:\Users\hac1mtp\Desktop\1-PT-15480.jpg"/>
          <p:cNvPicPr>
            <a:picLocks noChangeAspect="1"/>
          </p:cNvPicPr>
          <p:nvPr/>
        </p:nvPicPr>
        <p:blipFill rotWithShape="1">
          <a:blip r:embed="rId4" cstate="print"/>
          <a:srcRect l="35788"/>
          <a:stretch/>
        </p:blipFill>
        <p:spPr>
          <a:xfrm>
            <a:off x="0" y="657522"/>
            <a:ext cx="5317065" cy="6211765"/>
          </a:xfrm>
          <a:prstGeom prst="rect">
            <a:avLst/>
          </a:prstGeom>
          <a:noFill/>
          <a:ln>
            <a:noFill/>
          </a:ln>
        </p:spPr>
      </p:pic>
      <p:pic>
        <p:nvPicPr>
          <p:cNvPr id="6" name="Picture 2" descr="Y:\Brittney\CSS images\SET-XP_Install_wEDT22S.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4609" r="9263"/>
          <a:stretch/>
        </p:blipFill>
        <p:spPr bwMode="auto">
          <a:xfrm>
            <a:off x="4415149" y="657523"/>
            <a:ext cx="4728851" cy="6211765"/>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8"/>
          <p:cNvSpPr txBox="1"/>
          <p:nvPr/>
        </p:nvSpPr>
        <p:spPr>
          <a:xfrm>
            <a:off x="0" y="2112586"/>
            <a:ext cx="9144000" cy="3004390"/>
          </a:xfrm>
          <a:prstGeom prst="rect">
            <a:avLst/>
          </a:prstGeom>
          <a:solidFill>
            <a:srgbClr val="FFFFFF">
              <a:alpha val="76000"/>
            </a:srgbClr>
          </a:solidFill>
          <a:ln>
            <a:noFill/>
          </a:ln>
        </p:spPr>
        <p:txBody>
          <a:bodyPr vert="horz" wrap="square" lIns="91440" tIns="45720" rIns="91440" bIns="45720" anchor="ctr" anchorCtr="0"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1" i="0" u="none" strike="noStrike" kern="1200" cap="none" spc="0" baseline="0" dirty="0">
                <a:solidFill>
                  <a:srgbClr val="000000"/>
                </a:solidFill>
                <a:uFillTx/>
                <a:latin typeface="Calibri"/>
              </a:rPr>
              <a:t>Bosch </a:t>
            </a:r>
            <a:r>
              <a:rPr lang="en-US" sz="3600" b="1" i="0" u="none" strike="noStrike" kern="1200" cap="none" spc="0" baseline="0" dirty="0" smtClean="0">
                <a:solidFill>
                  <a:srgbClr val="000000"/>
                </a:solidFill>
                <a:uFillTx/>
                <a:latin typeface="Calibri"/>
              </a:rPr>
              <a:t>| Simpson </a:t>
            </a:r>
            <a:r>
              <a:rPr lang="en-US" sz="3600" b="1" i="0" u="none" strike="noStrike" kern="1200" cap="none" spc="0" baseline="0" dirty="0">
                <a:solidFill>
                  <a:srgbClr val="000000"/>
                </a:solidFill>
                <a:uFillTx/>
                <a:latin typeface="Calibri"/>
              </a:rPr>
              <a:t>Strong-Tie </a:t>
            </a:r>
            <a:r>
              <a:rPr lang="en-US" sz="3600" b="1" i="0" u="none" strike="noStrike" kern="1200" cap="none" spc="0" baseline="0" dirty="0" smtClean="0">
                <a:solidFill>
                  <a:srgbClr val="000000"/>
                </a:solidFill>
                <a:uFillTx/>
                <a:latin typeface="Calibri"/>
              </a:rPr>
              <a:t>Alliance</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4000" b="1" i="0" u="none" strike="noStrike" kern="1200" cap="none" spc="0" baseline="0" dirty="0" smtClean="0">
              <a:solidFill>
                <a:srgbClr val="000000"/>
              </a:solidFill>
              <a:uFillTx/>
              <a:latin typeface="Calibri"/>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800" b="1" dirty="0">
              <a:solidFill>
                <a:srgbClr val="000000"/>
              </a:solidFill>
              <a:latin typeface="Calibri"/>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800" b="1" i="0" u="none" strike="noStrike" kern="1200" cap="none" spc="0" baseline="0" dirty="0">
              <a:solidFill>
                <a:srgbClr val="000000"/>
              </a:solidFill>
              <a:uFillTx/>
              <a:latin typeface="Calibri"/>
            </a:endParaRPr>
          </a:p>
        </p:txBody>
      </p:sp>
      <p:pic>
        <p:nvPicPr>
          <p:cNvPr id="8" name="Picture 14_"/>
          <p:cNvPicPr>
            <a:picLocks noChangeAspect="1"/>
          </p:cNvPicPr>
          <p:nvPr/>
        </p:nvPicPr>
        <p:blipFill>
          <a:blip r:embed="rId6" cstate="print">
            <a:clrChange>
              <a:clrFrom>
                <a:srgbClr val="FFFFFF"/>
              </a:clrFrom>
              <a:clrTo>
                <a:srgbClr val="FFFFFF">
                  <a:alpha val="0"/>
                </a:srgbClr>
              </a:clrTo>
            </a:clrChange>
          </a:blip>
          <a:srcRect/>
          <a:stretch>
            <a:fillRect/>
          </a:stretch>
        </p:blipFill>
        <p:spPr>
          <a:xfrm>
            <a:off x="2797652" y="3283212"/>
            <a:ext cx="3548696" cy="1381834"/>
          </a:xfrm>
          <a:prstGeom prst="rect">
            <a:avLst/>
          </a:prstGeom>
          <a:noFill/>
          <a:ln>
            <a:noFill/>
          </a:ln>
        </p:spPr>
      </p:pic>
      <p:sp>
        <p:nvSpPr>
          <p:cNvPr id="9" name="Rectangle 8"/>
          <p:cNvSpPr/>
          <p:nvPr/>
        </p:nvSpPr>
        <p:spPr>
          <a:xfrm>
            <a:off x="0" y="0"/>
            <a:ext cx="9144000" cy="65752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to Distributors</a:t>
            </a:r>
            <a:endParaRPr lang="en-US" dirty="0"/>
          </a:p>
        </p:txBody>
      </p:sp>
      <p:sp>
        <p:nvSpPr>
          <p:cNvPr id="3" name="Content Placeholder 2"/>
          <p:cNvSpPr>
            <a:spLocks noGrp="1"/>
          </p:cNvSpPr>
          <p:nvPr>
            <p:ph idx="1"/>
          </p:nvPr>
        </p:nvSpPr>
        <p:spPr>
          <a:xfrm>
            <a:off x="304801" y="1198179"/>
            <a:ext cx="6043448" cy="4698124"/>
          </a:xfrm>
        </p:spPr>
        <p:txBody>
          <a:bodyPr/>
          <a:lstStyle/>
          <a:p>
            <a:pPr marL="0" lvl="0" indent="0" hangingPunct="0">
              <a:lnSpc>
                <a:spcPct val="111000"/>
              </a:lnSpc>
              <a:spcBef>
                <a:spcPts val="0"/>
              </a:spcBef>
              <a:buClr>
                <a:srgbClr val="3A5A82"/>
              </a:buClr>
              <a:buSzPct val="65000"/>
              <a:buNone/>
              <a:tabLst>
                <a:tab pos="284158" algn="l"/>
              </a:tabLst>
              <a:defRPr sz="1800" b="0" i="0" u="none" strike="noStrike" kern="0" cap="none" spc="0" baseline="0">
                <a:solidFill>
                  <a:srgbClr val="000000"/>
                </a:solidFill>
                <a:uFillTx/>
              </a:defRPr>
            </a:pPr>
            <a:r>
              <a:rPr lang="en-US" sz="1600" dirty="0">
                <a:latin typeface="Arial Black" panose="020B0A04020102020204" pitchFamily="34" charset="0"/>
              </a:rPr>
              <a:t>Reach new customers currently buying from direct sellers and increase sales to existing customers</a:t>
            </a:r>
          </a:p>
          <a:p>
            <a:pPr marL="346075" indent="-230188" hangingPunct="0">
              <a:lnSpc>
                <a:spcPct val="111000"/>
              </a:lnSpc>
              <a:spcBef>
                <a:spcPts val="1800"/>
              </a:spcBef>
              <a:buClr>
                <a:srgbClr val="3A5A82"/>
              </a:buClr>
              <a:buSzPct val="65000"/>
              <a:buFont typeface="Wingdings" pitchFamily="2"/>
              <a:buChar char="è"/>
              <a:defRPr sz="1800" b="0" i="0" u="none" strike="noStrike" kern="0" cap="none" spc="0" baseline="0">
                <a:solidFill>
                  <a:srgbClr val="000000"/>
                </a:solidFill>
                <a:uFillTx/>
              </a:defRPr>
            </a:pPr>
            <a:r>
              <a:rPr lang="en-US" sz="1600" dirty="0" smtClean="0">
                <a:latin typeface="Bosch Office Sans"/>
              </a:rPr>
              <a:t>Training </a:t>
            </a:r>
            <a:r>
              <a:rPr lang="en-US" sz="1600" dirty="0">
                <a:latin typeface="Bosch Office Sans"/>
              </a:rPr>
              <a:t>to sell against and compete with direct sellers</a:t>
            </a:r>
          </a:p>
          <a:p>
            <a:pPr marL="346075" indent="-230188" hangingPunct="0">
              <a:lnSpc>
                <a:spcPct val="111000"/>
              </a:lnSpc>
              <a:spcBef>
                <a:spcPts val="1800"/>
              </a:spcBef>
              <a:buClr>
                <a:srgbClr val="3A5A82"/>
              </a:buClr>
              <a:buSzPct val="65000"/>
              <a:buFont typeface="Wingdings"/>
              <a:buChar char="è"/>
              <a:defRPr sz="1800" b="0" i="0" u="none" strike="noStrike" kern="0" cap="none" spc="0" baseline="0">
                <a:solidFill>
                  <a:srgbClr val="000000"/>
                </a:solidFill>
                <a:uFillTx/>
              </a:defRPr>
            </a:pPr>
            <a:r>
              <a:rPr lang="en-US" sz="1600" kern="0" dirty="0">
                <a:latin typeface="Bosch Office Sans"/>
              </a:rPr>
              <a:t>Joint </a:t>
            </a:r>
            <a:r>
              <a:rPr lang="en-US" sz="1600" dirty="0">
                <a:latin typeface="Bosch Office Sans"/>
              </a:rPr>
              <a:t>sales calls to position you as a one-stop </a:t>
            </a:r>
            <a:r>
              <a:rPr lang="en-US" sz="1600" dirty="0" smtClean="0">
                <a:latin typeface="Bosch Office Sans"/>
              </a:rPr>
              <a:t>shop</a:t>
            </a:r>
            <a:endParaRPr lang="en-US" sz="1600" kern="0" dirty="0" smtClean="0">
              <a:latin typeface="Bosch Office Sans"/>
            </a:endParaRPr>
          </a:p>
          <a:p>
            <a:pPr marL="346075" indent="-230188" hangingPunct="0">
              <a:lnSpc>
                <a:spcPct val="111000"/>
              </a:lnSpc>
              <a:spcBef>
                <a:spcPts val="1800"/>
              </a:spcBef>
              <a:buClr>
                <a:srgbClr val="3A5A82"/>
              </a:buClr>
              <a:buSzPct val="65000"/>
              <a:buFont typeface="Wingdings"/>
              <a:buChar char="è"/>
              <a:defRPr sz="1800" b="0" i="0" u="none" strike="noStrike" kern="0" cap="none" spc="0" baseline="0">
                <a:solidFill>
                  <a:srgbClr val="000000"/>
                </a:solidFill>
                <a:uFillTx/>
              </a:defRPr>
            </a:pPr>
            <a:r>
              <a:rPr lang="en-US" sz="1600" kern="0" dirty="0" smtClean="0">
                <a:latin typeface="Bosch Office Sans"/>
              </a:rPr>
              <a:t>Independent </a:t>
            </a:r>
            <a:r>
              <a:rPr lang="en-US" sz="1600" dirty="0">
                <a:latin typeface="Bosch Office Sans"/>
              </a:rPr>
              <a:t>and joint end-user calls to drive business to alliance distribution </a:t>
            </a:r>
            <a:r>
              <a:rPr lang="en-US" sz="1600" dirty="0" smtClean="0">
                <a:latin typeface="Bosch Office Sans"/>
              </a:rPr>
              <a:t>partners</a:t>
            </a:r>
          </a:p>
          <a:p>
            <a:pPr marL="346075" indent="-230188" hangingPunct="0">
              <a:lnSpc>
                <a:spcPct val="111000"/>
              </a:lnSpc>
              <a:spcBef>
                <a:spcPts val="1800"/>
              </a:spcBef>
              <a:buClr>
                <a:srgbClr val="3A5A82"/>
              </a:buClr>
              <a:buSzPct val="65000"/>
              <a:buFont typeface="Wingdings"/>
              <a:buChar char="è"/>
              <a:defRPr sz="1800" b="0" i="0" u="none" strike="noStrike" kern="0" cap="none" spc="0" baseline="0">
                <a:solidFill>
                  <a:srgbClr val="000000"/>
                </a:solidFill>
                <a:uFillTx/>
              </a:defRPr>
            </a:pPr>
            <a:r>
              <a:rPr lang="en-US" sz="1600" dirty="0" smtClean="0">
                <a:latin typeface="Bosch Office Sans"/>
              </a:rPr>
              <a:t>Independent </a:t>
            </a:r>
            <a:r>
              <a:rPr lang="en-US" sz="1600" dirty="0" err="1">
                <a:latin typeface="Bosch Office Sans"/>
              </a:rPr>
              <a:t>specifier</a:t>
            </a:r>
            <a:r>
              <a:rPr lang="en-US" sz="1600" dirty="0">
                <a:latin typeface="Bosch Office Sans"/>
              </a:rPr>
              <a:t> calls to obtain product specification and submittal </a:t>
            </a:r>
            <a:r>
              <a:rPr lang="en-US" sz="1600" dirty="0" smtClean="0">
                <a:latin typeface="Bosch Office Sans"/>
              </a:rPr>
              <a:t>acceptance</a:t>
            </a:r>
          </a:p>
        </p:txBody>
      </p:sp>
      <p:pic>
        <p:nvPicPr>
          <p:cNvPr id="4" name="Picture 7_"/>
          <p:cNvPicPr>
            <a:picLocks noChangeAspect="1"/>
          </p:cNvPicPr>
          <p:nvPr/>
        </p:nvPicPr>
        <p:blipFill>
          <a:blip r:embed="rId4" cstate="print"/>
          <a:srcRect/>
          <a:stretch>
            <a:fillRect/>
          </a:stretch>
        </p:blipFill>
        <p:spPr>
          <a:xfrm>
            <a:off x="6829097" y="3133501"/>
            <a:ext cx="1957392" cy="1687516"/>
          </a:xfrm>
          <a:prstGeom prst="rect">
            <a:avLst/>
          </a:prstGeom>
          <a:noFill/>
          <a:ln>
            <a:noFill/>
          </a:ln>
        </p:spPr>
      </p:pic>
      <p:pic>
        <p:nvPicPr>
          <p:cNvPr id="5" name="Picture 2" descr="Y:\Brittney\CSS images\SET-XP_Install_wEDT22S.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3637"/>
          <a:stretch/>
        </p:blipFill>
        <p:spPr bwMode="auto">
          <a:xfrm>
            <a:off x="6829096" y="1320582"/>
            <a:ext cx="1957393" cy="169047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578002952"/>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to Contractors</a:t>
            </a:r>
            <a:endParaRPr lang="en-US" dirty="0"/>
          </a:p>
        </p:txBody>
      </p:sp>
      <p:sp>
        <p:nvSpPr>
          <p:cNvPr id="3" name="Content Placeholder 2"/>
          <p:cNvSpPr>
            <a:spLocks noGrp="1"/>
          </p:cNvSpPr>
          <p:nvPr>
            <p:ph idx="1"/>
          </p:nvPr>
        </p:nvSpPr>
        <p:spPr>
          <a:xfrm>
            <a:off x="304799" y="1334815"/>
            <a:ext cx="7840717" cy="1797323"/>
          </a:xfrm>
        </p:spPr>
        <p:txBody>
          <a:bodyPr/>
          <a:lstStyle/>
          <a:p>
            <a:pPr marL="346075" indent="-230188" hangingPunct="0">
              <a:lnSpc>
                <a:spcPct val="111000"/>
              </a:lnSpc>
              <a:spcBef>
                <a:spcPts val="1800"/>
              </a:spcBef>
              <a:buClr>
                <a:srgbClr val="3A5A82"/>
              </a:buClr>
              <a:buSzPct val="65000"/>
              <a:buFont typeface="Wingdings" pitchFamily="2"/>
              <a:buChar char="è"/>
              <a:defRPr sz="1800" b="0" i="0" u="none" strike="noStrike" kern="0" cap="none" spc="0" baseline="0">
                <a:solidFill>
                  <a:srgbClr val="000000"/>
                </a:solidFill>
                <a:uFillTx/>
              </a:defRPr>
            </a:pPr>
            <a:r>
              <a:rPr lang="en-US" sz="2000" dirty="0" smtClean="0">
                <a:latin typeface="Bosch Office Sans"/>
              </a:rPr>
              <a:t>Efficient time-saving systems reduce </a:t>
            </a:r>
            <a:r>
              <a:rPr lang="en-US" sz="2000" dirty="0">
                <a:latin typeface="Bosch Office Sans"/>
              </a:rPr>
              <a:t>overall installed cost and maximize productivity. </a:t>
            </a:r>
          </a:p>
          <a:p>
            <a:pPr marL="346075" indent="-230188" hangingPunct="0">
              <a:lnSpc>
                <a:spcPct val="111000"/>
              </a:lnSpc>
              <a:spcBef>
                <a:spcPts val="1800"/>
              </a:spcBef>
              <a:buClr>
                <a:srgbClr val="3A5A82"/>
              </a:buClr>
              <a:buSzPct val="65000"/>
              <a:buFont typeface="Wingdings" pitchFamily="2"/>
              <a:buChar char="è"/>
              <a:defRPr sz="1800" b="0" i="0" u="none" strike="noStrike" kern="0" cap="none" spc="0" baseline="0">
                <a:solidFill>
                  <a:srgbClr val="000000"/>
                </a:solidFill>
                <a:uFillTx/>
              </a:defRPr>
            </a:pPr>
            <a:r>
              <a:rPr lang="en-US" sz="2000" dirty="0" smtClean="0">
                <a:latin typeface="Bosch Office Sans"/>
              </a:rPr>
              <a:t>Direct access </a:t>
            </a:r>
            <a:r>
              <a:rPr lang="en-US" sz="2000" dirty="0">
                <a:latin typeface="Bosch Office Sans"/>
              </a:rPr>
              <a:t>to Bosch and Simpson Strong-Tie field reps </a:t>
            </a:r>
            <a:r>
              <a:rPr lang="en-US" sz="2000" dirty="0" smtClean="0">
                <a:latin typeface="Bosch Office Sans"/>
              </a:rPr>
              <a:t>for </a:t>
            </a:r>
            <a:r>
              <a:rPr lang="en-US" sz="2000" dirty="0">
                <a:latin typeface="Bosch Office Sans"/>
              </a:rPr>
              <a:t>technical support and consultation</a:t>
            </a:r>
            <a:r>
              <a:rPr lang="en-US" sz="2000" dirty="0" smtClean="0">
                <a:latin typeface="Bosch Office Sans"/>
              </a:rPr>
              <a:t>.</a:t>
            </a:r>
            <a:endParaRPr lang="en-US" sz="2000" dirty="0">
              <a:latin typeface="Bosch Office Sans"/>
            </a:endParaRPr>
          </a:p>
        </p:txBody>
      </p:sp>
      <p:pic>
        <p:nvPicPr>
          <p:cNvPr id="4" name="Picture 2" descr="M:\Photo Library\Stock Photography\GettyImages\10043794(RightsReady).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374680" y="3132109"/>
            <a:ext cx="3195061" cy="2123034"/>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a:xfrm>
            <a:off x="304799" y="3173499"/>
            <a:ext cx="4622884" cy="1797323"/>
          </a:xfrm>
          <a:prstGeom prst="rect">
            <a:avLst/>
          </a:prstGeom>
          <a:noFill/>
          <a:ln>
            <a:noFill/>
          </a:ln>
        </p:spPr>
        <p:txBody>
          <a:bodyPr vert="horz" wrap="square" lIns="91440" tIns="45720" rIns="91440" bIns="45720" anchor="t" anchorCtr="0" compatLnSpc="1"/>
          <a:lstStyle>
            <a:lvl1pPr marL="342900" marR="0" lvl="0" indent="-342900" algn="l" defTabSz="914400" rtl="0" fontAlgn="auto" hangingPunct="1">
              <a:lnSpc>
                <a:spcPct val="100000"/>
              </a:lnSpc>
              <a:spcBef>
                <a:spcPts val="800"/>
              </a:spcBef>
              <a:spcAft>
                <a:spcPts val="0"/>
              </a:spcAft>
              <a:buSzPct val="100000"/>
              <a:buFont typeface="Arial"/>
              <a:buChar char="•"/>
              <a:tabLst/>
              <a:defRPr lang="en-US" sz="2400" b="0" i="0" u="none" strike="noStrike" kern="1200" cap="none" spc="0" baseline="0">
                <a:solidFill>
                  <a:srgbClr val="000000"/>
                </a:solidFill>
                <a:uFillTx/>
                <a:latin typeface="Arial"/>
              </a:defRPr>
            </a:lvl1pPr>
            <a:lvl2pPr marL="742950" marR="0" lvl="1" indent="-285750" algn="l" defTabSz="914400" rtl="0" fontAlgn="auto" hangingPunct="1">
              <a:lnSpc>
                <a:spcPct val="100000"/>
              </a:lnSpc>
              <a:spcBef>
                <a:spcPts val="700"/>
              </a:spcBef>
              <a:spcAft>
                <a:spcPts val="0"/>
              </a:spcAft>
              <a:buSzPct val="100000"/>
              <a:buFont typeface="Arial"/>
              <a:buChar char="–"/>
              <a:tabLst/>
              <a:defRPr lang="en-US" sz="2000" b="0" i="0" u="none" strike="noStrike" kern="1200" cap="none" spc="0" baseline="0">
                <a:solidFill>
                  <a:srgbClr val="000000"/>
                </a:solidFill>
                <a:uFillTx/>
                <a:latin typeface="Arial"/>
              </a:defRPr>
            </a:lvl2pPr>
            <a:lvl3pPr marL="1143000" marR="0" lvl="2" indent="-228600" algn="l" defTabSz="914400" rtl="0" fontAlgn="auto" hangingPunct="1">
              <a:lnSpc>
                <a:spcPct val="100000"/>
              </a:lnSpc>
              <a:spcBef>
                <a:spcPts val="600"/>
              </a:spcBef>
              <a:spcAft>
                <a:spcPts val="0"/>
              </a:spcAft>
              <a:buSzPct val="100000"/>
              <a:buFont typeface="Arial"/>
              <a:buChar char="•"/>
              <a:tabLst/>
              <a:defRPr lang="en-US" sz="1800" b="0" i="0" u="none" strike="noStrike" kern="1200" cap="none" spc="0" baseline="0">
                <a:solidFill>
                  <a:srgbClr val="000000"/>
                </a:solidFill>
                <a:uFillTx/>
                <a:latin typeface="Arial"/>
              </a:defRPr>
            </a:lvl3pPr>
            <a:lvl4pPr marL="1600200" marR="0" lvl="3" indent="-228600" algn="l" defTabSz="914400" rtl="0" fontAlgn="auto" hangingPunct="1">
              <a:lnSpc>
                <a:spcPct val="100000"/>
              </a:lnSpc>
              <a:spcBef>
                <a:spcPts val="500"/>
              </a:spcBef>
              <a:spcAft>
                <a:spcPts val="0"/>
              </a:spcAft>
              <a:buSzPct val="100000"/>
              <a:buFont typeface="Arial"/>
              <a:buChar char="–"/>
              <a:tabLst/>
              <a:defRPr lang="en-US" sz="1600" b="0" i="0" u="none" strike="noStrike" kern="1200" cap="none" spc="0" baseline="0">
                <a:solidFill>
                  <a:srgbClr val="000000"/>
                </a:solidFill>
                <a:uFillTx/>
                <a:latin typeface="Arial"/>
              </a:defRPr>
            </a:lvl4pPr>
            <a:lvl5pPr marL="2057400" marR="0" lvl="4" indent="-228600" algn="l" defTabSz="914400" rtl="0" fontAlgn="auto" hangingPunct="1">
              <a:lnSpc>
                <a:spcPct val="100000"/>
              </a:lnSpc>
              <a:spcBef>
                <a:spcPts val="500"/>
              </a:spcBef>
              <a:spcAft>
                <a:spcPts val="0"/>
              </a:spcAft>
              <a:buSzPct val="100000"/>
              <a:buFont typeface="Arial"/>
              <a:buChar char="»"/>
              <a:tabLst/>
              <a:defRPr lang="en-US" sz="1600" b="0" i="0" u="none" strike="noStrike" kern="1200" cap="none" spc="0" baseline="0">
                <a:solidFill>
                  <a:srgbClr val="000000"/>
                </a:solidFill>
                <a:uFillTx/>
                <a:latin typeface="Arial"/>
              </a:defRPr>
            </a:lvl5pPr>
          </a:lstStyle>
          <a:p>
            <a:pPr marL="346075" indent="-230188" hangingPunct="0">
              <a:lnSpc>
                <a:spcPct val="111000"/>
              </a:lnSpc>
              <a:spcBef>
                <a:spcPts val="1800"/>
              </a:spcBef>
              <a:buClr>
                <a:srgbClr val="3A5A82"/>
              </a:buClr>
              <a:buSzPct val="65000"/>
              <a:buFont typeface="Wingdings"/>
              <a:buChar char="è"/>
              <a:defRPr sz="1800" b="0" i="0" u="none" strike="noStrike" kern="0" cap="none" spc="0" baseline="0">
                <a:solidFill>
                  <a:srgbClr val="000000"/>
                </a:solidFill>
                <a:uFillTx/>
              </a:defRPr>
            </a:pPr>
            <a:r>
              <a:rPr lang="en-US" sz="2000" dirty="0" smtClean="0">
                <a:latin typeface="Bosch Office Sans"/>
              </a:rPr>
              <a:t>Nationwide </a:t>
            </a:r>
            <a:r>
              <a:rPr lang="en-US" sz="2000" dirty="0">
                <a:latin typeface="Bosch Office Sans"/>
              </a:rPr>
              <a:t>network of alliance distribution partners </a:t>
            </a:r>
            <a:r>
              <a:rPr lang="en-US" sz="2000" dirty="0" smtClean="0">
                <a:latin typeface="Bosch Office Sans"/>
              </a:rPr>
              <a:t>to </a:t>
            </a:r>
            <a:r>
              <a:rPr lang="en-US" sz="2000" dirty="0">
                <a:latin typeface="Bosch Office Sans"/>
              </a:rPr>
              <a:t>efficiently source </a:t>
            </a:r>
            <a:r>
              <a:rPr lang="en-US" sz="2000" dirty="0" smtClean="0">
                <a:latin typeface="Bosch Office Sans"/>
              </a:rPr>
              <a:t>products </a:t>
            </a:r>
            <a:r>
              <a:rPr lang="en-US" sz="2000" dirty="0">
                <a:latin typeface="Bosch Office Sans"/>
              </a:rPr>
              <a:t>in a single stop</a:t>
            </a:r>
            <a:r>
              <a:rPr lang="en-US" sz="2000" dirty="0" smtClean="0">
                <a:latin typeface="Bosch Office Sans"/>
              </a:rPr>
              <a:t>.</a:t>
            </a:r>
            <a:endParaRPr lang="en-US" sz="2000" dirty="0">
              <a:latin typeface="Bosch Office Sans"/>
            </a:endParaRPr>
          </a:p>
        </p:txBody>
      </p:sp>
    </p:spTree>
    <p:custDataLst>
      <p:tags r:id="rId1"/>
    </p:custDataLst>
    <p:extLst>
      <p:ext uri="{BB962C8B-B14F-4D97-AF65-F5344CB8AC3E}">
        <p14:creationId xmlns:p14="http://schemas.microsoft.com/office/powerpoint/2010/main" val="3167736480"/>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7">
    <p:spTree>
      <p:nvGrpSpPr>
        <p:cNvPr id="1" name=""/>
        <p:cNvGrpSpPr/>
        <p:nvPr/>
      </p:nvGrpSpPr>
      <p:grpSpPr>
        <a:xfrm>
          <a:off x="0" y="0"/>
          <a:ext cx="0" cy="0"/>
          <a:chOff x="0" y="0"/>
          <a:chExt cx="0" cy="0"/>
        </a:xfrm>
      </p:grpSpPr>
      <p:sp>
        <p:nvSpPr>
          <p:cNvPr id="6" name="Text Box 14"/>
          <p:cNvSpPr txBox="1"/>
          <p:nvPr/>
        </p:nvSpPr>
        <p:spPr>
          <a:xfrm>
            <a:off x="533396" y="5521330"/>
            <a:ext cx="8305796" cy="346072"/>
          </a:xfrm>
          <a:prstGeom prst="rect">
            <a:avLst/>
          </a:prstGeom>
          <a:solidFill>
            <a:srgbClr val="A6A6A6">
              <a:alpha val="30196"/>
            </a:srgbClr>
          </a:solidFill>
          <a:ln w="9528">
            <a:solidFill>
              <a:srgbClr val="7F7F7F"/>
            </a:solidFill>
            <a:prstDash val="solid"/>
            <a:miter/>
          </a:ln>
        </p:spPr>
        <p:txBody>
          <a:bodyPr vert="horz" wrap="square" lIns="91440" tIns="45720" rIns="91440" bIns="45720" anchor="t" anchorCtr="0" compatLnSpc="1">
            <a:spAutoFit/>
          </a:bodyPr>
          <a:lstStyle/>
          <a:p>
            <a:pPr marL="0" marR="0" lvl="0" indent="0" algn="l" defTabSz="914400" rtl="0" fontAlgn="auto" hangingPunct="0">
              <a:lnSpc>
                <a:spcPct val="100000"/>
              </a:lnSpc>
              <a:spcBef>
                <a:spcPts val="1000"/>
              </a:spcBef>
              <a:spcAft>
                <a:spcPts val="0"/>
              </a:spcAft>
              <a:buClr>
                <a:srgbClr val="738CB4"/>
              </a:buClr>
              <a:buSzPct val="70000"/>
              <a:buFont typeface="Arial"/>
              <a:buChar char="►"/>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Calibri"/>
              </a:rPr>
              <a:t>The Alliance will allow you to compete and win against Hilti</a:t>
            </a:r>
          </a:p>
        </p:txBody>
      </p:sp>
      <p:pic>
        <p:nvPicPr>
          <p:cNvPr id="7" name="Picture 11"/>
          <p:cNvPicPr>
            <a:picLocks noChangeAspect="1"/>
          </p:cNvPicPr>
          <p:nvPr/>
        </p:nvPicPr>
        <p:blipFill>
          <a:blip r:embed="rId4" cstate="print"/>
          <a:stretch>
            <a:fillRect/>
          </a:stretch>
        </p:blipFill>
        <p:spPr>
          <a:xfrm>
            <a:off x="609603" y="1786124"/>
            <a:ext cx="7924803" cy="3316227"/>
          </a:xfrm>
          <a:prstGeom prst="rect">
            <a:avLst/>
          </a:prstGeom>
          <a:noFill/>
          <a:ln>
            <a:noFill/>
          </a:ln>
        </p:spPr>
      </p:pic>
      <p:sp>
        <p:nvSpPr>
          <p:cNvPr id="8" name="TextBox 15"/>
          <p:cNvSpPr txBox="1"/>
          <p:nvPr/>
        </p:nvSpPr>
        <p:spPr>
          <a:xfrm>
            <a:off x="7010403" y="2231575"/>
            <a:ext cx="1439859" cy="307979"/>
          </a:xfrm>
          <a:prstGeom prst="rect">
            <a:avLst/>
          </a:prstGeom>
          <a:noFill/>
          <a:ln>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400" b="0" i="0" u="none" strike="noStrike" kern="1200" cap="none" spc="0" baseline="0" dirty="0">
                <a:solidFill>
                  <a:srgbClr val="6E8CB2"/>
                </a:solidFill>
                <a:uFillTx/>
                <a:latin typeface="Calibri"/>
              </a:rPr>
              <a:t>+</a:t>
            </a:r>
          </a:p>
        </p:txBody>
      </p:sp>
      <p:pic>
        <p:nvPicPr>
          <p:cNvPr id="9" name="Picture 14"/>
          <p:cNvPicPr>
            <a:picLocks noChangeAspect="1"/>
          </p:cNvPicPr>
          <p:nvPr/>
        </p:nvPicPr>
        <p:blipFill>
          <a:blip r:embed="rId5" cstate="print"/>
          <a:srcRect l="2701" r="1997"/>
          <a:stretch>
            <a:fillRect/>
          </a:stretch>
        </p:blipFill>
        <p:spPr>
          <a:xfrm>
            <a:off x="7226302" y="2438403"/>
            <a:ext cx="1008061" cy="411159"/>
          </a:xfrm>
          <a:prstGeom prst="rect">
            <a:avLst/>
          </a:prstGeom>
          <a:noFill/>
          <a:ln>
            <a:noFill/>
          </a:ln>
        </p:spPr>
      </p:pic>
      <p:pic>
        <p:nvPicPr>
          <p:cNvPr id="10" name="Picture 2_"/>
          <p:cNvPicPr>
            <a:picLocks noChangeAspect="1"/>
          </p:cNvPicPr>
          <p:nvPr/>
        </p:nvPicPr>
        <p:blipFill>
          <a:blip r:embed="rId6" cstate="print"/>
          <a:srcRect t="36183" b="39450"/>
          <a:stretch>
            <a:fillRect/>
          </a:stretch>
        </p:blipFill>
        <p:spPr>
          <a:xfrm>
            <a:off x="4289422" y="2308229"/>
            <a:ext cx="1120770" cy="206370"/>
          </a:xfrm>
          <a:prstGeom prst="rect">
            <a:avLst/>
          </a:prstGeom>
          <a:noFill/>
          <a:ln>
            <a:noFill/>
          </a:ln>
        </p:spPr>
      </p:pic>
      <p:sp>
        <p:nvSpPr>
          <p:cNvPr id="11" name="Rectangle 10"/>
          <p:cNvSpPr/>
          <p:nvPr/>
        </p:nvSpPr>
        <p:spPr>
          <a:xfrm>
            <a:off x="681035" y="3228974"/>
            <a:ext cx="7777164" cy="1800225"/>
          </a:xfrm>
          <a:prstGeom prst="rect">
            <a:avLst/>
          </a:prstGeom>
          <a:noFill/>
          <a:ln w="60322">
            <a:solidFill>
              <a:srgbClr val="00B050"/>
            </a:solid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Calibri"/>
            </a:endParaRPr>
          </a:p>
        </p:txBody>
      </p:sp>
      <p:sp>
        <p:nvSpPr>
          <p:cNvPr id="12" name="Title 11"/>
          <p:cNvSpPr>
            <a:spLocks noGrp="1"/>
          </p:cNvSpPr>
          <p:nvPr>
            <p:ph type="title"/>
          </p:nvPr>
        </p:nvSpPr>
        <p:spPr/>
        <p:txBody>
          <a:bodyPr/>
          <a:lstStyle/>
          <a:p>
            <a:pPr lvl="0"/>
            <a:r>
              <a:rPr lang="en-US" dirty="0">
                <a:latin typeface="Arial Black" pitchFamily="34"/>
                <a:cs typeface="Arial"/>
              </a:rPr>
              <a:t>The Alliance </a:t>
            </a:r>
            <a:r>
              <a:rPr lang="en-US" dirty="0" smtClean="0">
                <a:latin typeface="Arial Black" pitchFamily="34"/>
                <a:cs typeface="Arial"/>
              </a:rPr>
              <a:t>Advantage</a:t>
            </a:r>
            <a:endParaRPr lang="en-US" dirty="0"/>
          </a:p>
        </p:txBody>
      </p:sp>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04728" y="4765672"/>
            <a:ext cx="274892" cy="190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9">
    <p:spTree>
      <p:nvGrpSpPr>
        <p:cNvPr id="1" name=""/>
        <p:cNvGrpSpPr/>
        <p:nvPr/>
      </p:nvGrpSpPr>
      <p:grpSpPr>
        <a:xfrm>
          <a:off x="0" y="0"/>
          <a:ext cx="0" cy="0"/>
          <a:chOff x="0" y="0"/>
          <a:chExt cx="0" cy="0"/>
        </a:xfrm>
      </p:grpSpPr>
      <p:sp>
        <p:nvSpPr>
          <p:cNvPr id="6" name="Text Box 14"/>
          <p:cNvSpPr txBox="1"/>
          <p:nvPr/>
        </p:nvSpPr>
        <p:spPr>
          <a:xfrm>
            <a:off x="522286" y="5514106"/>
            <a:ext cx="8316916" cy="346072"/>
          </a:xfrm>
          <a:prstGeom prst="rect">
            <a:avLst/>
          </a:prstGeom>
          <a:solidFill>
            <a:srgbClr val="A6A6A6">
              <a:alpha val="30196"/>
            </a:srgbClr>
          </a:solidFill>
          <a:ln w="9528">
            <a:solidFill>
              <a:srgbClr val="7F7F7F"/>
            </a:solidFill>
            <a:prstDash val="solid"/>
            <a:miter/>
          </a:ln>
        </p:spPr>
        <p:txBody>
          <a:bodyPr vert="horz" wrap="square" lIns="91440" tIns="45720" rIns="91440" bIns="45720" anchor="t" anchorCtr="0" compatLnSpc="1">
            <a:spAutoFit/>
          </a:bodyPr>
          <a:lstStyle/>
          <a:p>
            <a:pPr marL="0" marR="0" lvl="0" indent="0" algn="l" defTabSz="914400" rtl="0" fontAlgn="auto" hangingPunct="0">
              <a:lnSpc>
                <a:spcPct val="100000"/>
              </a:lnSpc>
              <a:spcBef>
                <a:spcPts val="1000"/>
              </a:spcBef>
              <a:spcAft>
                <a:spcPts val="0"/>
              </a:spcAft>
              <a:buClr>
                <a:srgbClr val="738CB4"/>
              </a:buClr>
              <a:buSzPct val="70000"/>
              <a:buFont typeface="Arial"/>
              <a:buChar char="►"/>
              <a:tabLst/>
              <a:defRPr sz="1800" b="0" i="0" u="none" strike="noStrike" kern="0" cap="none" spc="0" baseline="0">
                <a:solidFill>
                  <a:srgbClr val="000000"/>
                </a:solidFill>
                <a:uFillTx/>
              </a:defRPr>
            </a:pPr>
            <a:r>
              <a:rPr lang="en-US" sz="1600" b="0" i="0" u="none" strike="noStrike" kern="1200" cap="none" spc="0" baseline="0">
                <a:solidFill>
                  <a:srgbClr val="000000"/>
                </a:solidFill>
                <a:uFillTx/>
                <a:latin typeface="Calibri"/>
              </a:rPr>
              <a:t>Combining our strengths gives you an advantage Hilti can’t match</a:t>
            </a:r>
          </a:p>
        </p:txBody>
      </p:sp>
      <p:sp>
        <p:nvSpPr>
          <p:cNvPr id="7" name="Text Placeholder 2"/>
          <p:cNvSpPr txBox="1"/>
          <p:nvPr/>
        </p:nvSpPr>
        <p:spPr>
          <a:xfrm>
            <a:off x="522286" y="1371600"/>
            <a:ext cx="3124025" cy="3097219"/>
          </a:xfrm>
          <a:prstGeom prst="rect">
            <a:avLst/>
          </a:prstGeom>
          <a:noFill/>
          <a:ln>
            <a:noFill/>
          </a:ln>
        </p:spPr>
        <p:txBody>
          <a:bodyPr vert="horz" wrap="square" lIns="0" tIns="63495" rIns="0" bIns="0" anchor="t" anchorCtr="0" compatLnSpc="1"/>
          <a:lstStyle/>
          <a:p>
            <a:pPr marL="0" marR="0" lvl="0" indent="0" algn="l" defTabSz="914400" rtl="0" fontAlgn="auto" hangingPunct="0">
              <a:lnSpc>
                <a:spcPct val="111000"/>
              </a:lnSpc>
              <a:spcBef>
                <a:spcPts val="0"/>
              </a:spcBef>
              <a:spcAft>
                <a:spcPts val="0"/>
              </a:spcAft>
              <a:buNone/>
              <a:tabLst/>
              <a:defRPr sz="1800" b="0" i="0" u="none" strike="noStrike" kern="0" cap="none" spc="0" baseline="0">
                <a:solidFill>
                  <a:srgbClr val="000000"/>
                </a:solidFill>
                <a:uFillTx/>
              </a:defRPr>
            </a:pPr>
            <a:endParaRPr lang="en-US" sz="400" b="0" i="0" u="none" strike="noStrike" kern="1200" cap="none" spc="0" baseline="0" dirty="0">
              <a:solidFill>
                <a:srgbClr val="000000"/>
              </a:solidFill>
              <a:uFillTx/>
              <a:latin typeface="Bosch Office Sans"/>
            </a:endParaRPr>
          </a:p>
          <a:p>
            <a:pPr marL="0" marR="0" lvl="0" indent="0" algn="l" defTabSz="914400" rtl="0" fontAlgn="auto" hangingPunct="0">
              <a:lnSpc>
                <a:spcPct val="111000"/>
              </a:lnSpc>
              <a:spcBef>
                <a:spcPts val="0"/>
              </a:spcBef>
              <a:spcAft>
                <a:spcPts val="0"/>
              </a:spcAft>
              <a:buNone/>
              <a:tabLst/>
              <a:defRPr sz="1800" b="0" i="0" u="none" strike="noStrike" kern="0" cap="none" spc="0" baseline="0">
                <a:solidFill>
                  <a:srgbClr val="000000"/>
                </a:solidFill>
                <a:uFillTx/>
              </a:defRPr>
            </a:pPr>
            <a:endParaRPr lang="en-US" sz="400" b="0" i="0" u="none" strike="noStrike" kern="1200" cap="none" spc="0" baseline="0" dirty="0">
              <a:solidFill>
                <a:srgbClr val="000000"/>
              </a:solidFill>
              <a:uFillTx/>
              <a:latin typeface="Bosch Office Sans"/>
            </a:endParaRPr>
          </a:p>
          <a:p>
            <a:pPr marL="741358" marR="0" lvl="1" indent="-284158" algn="l" defTabSz="914400" rtl="0" fontAlgn="auto" hangingPunct="0">
              <a:lnSpc>
                <a:spcPct val="111000"/>
              </a:lnSpc>
              <a:spcBef>
                <a:spcPts val="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endParaRPr lang="en-US" sz="1800" b="1" i="1" u="none" strike="noStrike" kern="1200" cap="none" spc="0" baseline="0" dirty="0">
              <a:solidFill>
                <a:srgbClr val="000000"/>
              </a:solidFill>
              <a:uFillTx/>
              <a:latin typeface="Bosch Office Sans"/>
            </a:endParaRPr>
          </a:p>
          <a:p>
            <a:pPr marL="741358" marR="0" lvl="1" indent="-284158" algn="l" defTabSz="914400" rtl="0" fontAlgn="auto" hangingPunct="0">
              <a:lnSpc>
                <a:spcPct val="111000"/>
              </a:lnSpc>
              <a:spcBef>
                <a:spcPts val="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r>
              <a:rPr lang="en-US" sz="1800" b="1" i="1" u="none" strike="noStrike" kern="1200" cap="none" spc="0" baseline="0" dirty="0">
                <a:solidFill>
                  <a:srgbClr val="000000"/>
                </a:solidFill>
                <a:uFillTx/>
                <a:latin typeface="Bosch Office Sans"/>
              </a:rPr>
              <a:t>Power Tools</a:t>
            </a:r>
          </a:p>
          <a:p>
            <a:pPr marL="741358" marR="0" lvl="1" indent="-284158" algn="l" defTabSz="914400" rtl="0" fontAlgn="auto" hangingPunct="0">
              <a:lnSpc>
                <a:spcPct val="111000"/>
              </a:lnSpc>
              <a:spcBef>
                <a:spcPts val="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r>
              <a:rPr lang="en-US" sz="1800" b="1" i="1" u="none" strike="noStrike" kern="1200" cap="none" spc="0" baseline="0" dirty="0">
                <a:solidFill>
                  <a:srgbClr val="000000"/>
                </a:solidFill>
                <a:uFillTx/>
                <a:latin typeface="Bosch Office Sans"/>
              </a:rPr>
              <a:t>Accessories</a:t>
            </a:r>
          </a:p>
          <a:p>
            <a:pPr marL="741358" marR="0" lvl="1" indent="-284158" algn="l" defTabSz="914400" rtl="0" fontAlgn="auto" hangingPunct="0">
              <a:lnSpc>
                <a:spcPct val="111000"/>
              </a:lnSpc>
              <a:spcBef>
                <a:spcPts val="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r>
              <a:rPr lang="en-US" sz="1800" b="1" i="1" u="none" strike="noStrike" kern="1200" cap="none" spc="0" baseline="0" dirty="0">
                <a:solidFill>
                  <a:srgbClr val="000000"/>
                </a:solidFill>
                <a:uFillTx/>
                <a:latin typeface="Bosch Office Sans"/>
              </a:rPr>
              <a:t>Anchoring</a:t>
            </a:r>
          </a:p>
          <a:p>
            <a:pPr marL="741358" marR="0" lvl="1" indent="-284158" algn="l" defTabSz="914400" rtl="0" fontAlgn="auto" hangingPunct="0">
              <a:lnSpc>
                <a:spcPct val="111000"/>
              </a:lnSpc>
              <a:spcBef>
                <a:spcPts val="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r>
              <a:rPr lang="en-US" sz="1800" b="1" i="1" u="none" strike="noStrike" kern="1200" cap="none" spc="0" baseline="0" dirty="0">
                <a:solidFill>
                  <a:srgbClr val="000000"/>
                </a:solidFill>
                <a:uFillTx/>
                <a:latin typeface="Bosch Office Sans"/>
              </a:rPr>
              <a:t>Direct fastening</a:t>
            </a:r>
          </a:p>
          <a:p>
            <a:pPr marL="741358" marR="0" lvl="1" indent="-284158" algn="l" defTabSz="914400" rtl="0" fontAlgn="auto" hangingPunct="0">
              <a:lnSpc>
                <a:spcPct val="111000"/>
              </a:lnSpc>
              <a:spcBef>
                <a:spcPts val="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r>
              <a:rPr lang="en-US" sz="1800" b="1" i="1" u="none" strike="noStrike" kern="1200" cap="none" spc="0" baseline="0" dirty="0">
                <a:solidFill>
                  <a:srgbClr val="000000"/>
                </a:solidFill>
                <a:uFillTx/>
                <a:latin typeface="Bosch Office Sans"/>
              </a:rPr>
              <a:t>Restoration</a:t>
            </a:r>
          </a:p>
          <a:p>
            <a:pPr marL="741358" marR="0" lvl="1" indent="-284158" algn="l" defTabSz="914400" rtl="0" fontAlgn="auto" hangingPunct="0">
              <a:lnSpc>
                <a:spcPct val="111000"/>
              </a:lnSpc>
              <a:spcBef>
                <a:spcPts val="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osch Office Sans"/>
              </a:rPr>
              <a:t>Building materials</a:t>
            </a:r>
          </a:p>
          <a:p>
            <a:pPr marL="741358" marR="0" lvl="1" indent="-284158" algn="l" defTabSz="914400" rtl="0" fontAlgn="auto" hangingPunct="0">
              <a:lnSpc>
                <a:spcPct val="111000"/>
              </a:lnSpc>
              <a:spcBef>
                <a:spcPts val="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osch Office Sans"/>
              </a:rPr>
              <a:t>Safety equipment</a:t>
            </a:r>
          </a:p>
          <a:p>
            <a:pPr marL="234945" marR="0" lvl="0" indent="-234945" algn="l" defTabSz="914400" rtl="0" fontAlgn="auto" hangingPunct="0">
              <a:lnSpc>
                <a:spcPct val="111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dirty="0">
              <a:solidFill>
                <a:srgbClr val="000000"/>
              </a:solidFill>
              <a:uFillTx/>
              <a:latin typeface="Bosch Office Sans"/>
            </a:endParaRPr>
          </a:p>
        </p:txBody>
      </p:sp>
      <p:sp>
        <p:nvSpPr>
          <p:cNvPr id="14" name="TextBox 15"/>
          <p:cNvSpPr txBox="1"/>
          <p:nvPr/>
        </p:nvSpPr>
        <p:spPr>
          <a:xfrm>
            <a:off x="304800" y="976743"/>
            <a:ext cx="7550723" cy="584775"/>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Arial Black" pitchFamily="34"/>
              </a:rPr>
              <a:t>The Alliance enables distribution partners to fulfill all customers’ construction supply needs</a:t>
            </a:r>
          </a:p>
        </p:txBody>
      </p:sp>
      <p:sp>
        <p:nvSpPr>
          <p:cNvPr id="17" name="Title 16"/>
          <p:cNvSpPr>
            <a:spLocks noGrp="1"/>
          </p:cNvSpPr>
          <p:nvPr>
            <p:ph type="title"/>
          </p:nvPr>
        </p:nvSpPr>
        <p:spPr/>
        <p:txBody>
          <a:bodyPr/>
          <a:lstStyle/>
          <a:p>
            <a:pPr lvl="0"/>
            <a:r>
              <a:rPr lang="en-US" dirty="0">
                <a:latin typeface="Arial Black" pitchFamily="34"/>
                <a:cs typeface="Arial"/>
              </a:rPr>
              <a:t>One Stop </a:t>
            </a:r>
            <a:r>
              <a:rPr lang="en-US" dirty="0" smtClean="0">
                <a:latin typeface="Arial Black" pitchFamily="34"/>
                <a:cs typeface="Arial"/>
              </a:rPr>
              <a:t>Shop</a:t>
            </a:r>
            <a:endParaRPr lang="en-US" dirty="0"/>
          </a:p>
        </p:txBody>
      </p:sp>
      <p:pic>
        <p:nvPicPr>
          <p:cNvPr id="2051" name="Picture 3" descr="C:\Users\bmayer\AppData\Local\Microsoft\Windows\Temporary Internet Files\Content.IE5\W8TV794H\MC900434799[1].png">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84683" y="2284298"/>
            <a:ext cx="911401" cy="91140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hlinkClick r:id="rId4" action="ppaction://hlinksldjump"/>
          </p:cNvPr>
          <p:cNvSpPr txBox="1"/>
          <p:nvPr/>
        </p:nvSpPr>
        <p:spPr>
          <a:xfrm>
            <a:off x="5396084" y="2415823"/>
            <a:ext cx="2874185" cy="646331"/>
          </a:xfrm>
          <a:prstGeom prst="rect">
            <a:avLst/>
          </a:prstGeom>
          <a:noFill/>
        </p:spPr>
        <p:txBody>
          <a:bodyPr wrap="none" rtlCol="0">
            <a:spAutoFit/>
          </a:bodyPr>
          <a:lstStyle/>
          <a:p>
            <a:r>
              <a:rPr lang="en-US" b="1" dirty="0" smtClean="0">
                <a:solidFill>
                  <a:schemeClr val="tx2"/>
                </a:solidFill>
              </a:rPr>
              <a:t>NEXT: </a:t>
            </a:r>
          </a:p>
          <a:p>
            <a:r>
              <a:rPr lang="en-US" b="1" dirty="0" smtClean="0">
                <a:solidFill>
                  <a:schemeClr val="tx2"/>
                </a:solidFill>
              </a:rPr>
              <a:t>Hatch Building Supply Video</a:t>
            </a:r>
            <a:endParaRPr lang="en-US" b="1" dirty="0">
              <a:solidFill>
                <a:schemeClr val="tx2"/>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pPr lvl="0"/>
            <a:r>
              <a:rPr lang="en-US" dirty="0" smtClean="0">
                <a:latin typeface="Arial Black" pitchFamily="34"/>
                <a:cs typeface="Arial"/>
              </a:rPr>
              <a:t>Video: Distributor Success</a:t>
            </a:r>
            <a:endParaRPr lang="en-US" dirty="0"/>
          </a:p>
        </p:txBody>
      </p:sp>
      <p:pic>
        <p:nvPicPr>
          <p:cNvPr id="2" name="Bosch_SST_FINAL_sm2.wmv">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201104" y="1485898"/>
            <a:ext cx="6690548" cy="3763433"/>
          </a:xfrm>
          <a:prstGeom prst="rect">
            <a:avLst/>
          </a:prstGeom>
        </p:spPr>
      </p:pic>
    </p:spTree>
    <p:custDataLst>
      <p:tags r:id="rId1"/>
    </p:custDataLst>
    <p:extLst>
      <p:ext uri="{BB962C8B-B14F-4D97-AF65-F5344CB8AC3E}">
        <p14:creationId xmlns:p14="http://schemas.microsoft.com/office/powerpoint/2010/main" val="24304983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993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2"/>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11">
    <p:spTree>
      <p:nvGrpSpPr>
        <p:cNvPr id="1" name=""/>
        <p:cNvGrpSpPr/>
        <p:nvPr/>
      </p:nvGrpSpPr>
      <p:grpSpPr>
        <a:xfrm>
          <a:off x="0" y="0"/>
          <a:ext cx="0" cy="0"/>
          <a:chOff x="0" y="0"/>
          <a:chExt cx="0" cy="0"/>
        </a:xfrm>
      </p:grpSpPr>
      <p:sp>
        <p:nvSpPr>
          <p:cNvPr id="6" name="Text Box 14"/>
          <p:cNvSpPr txBox="1"/>
          <p:nvPr/>
        </p:nvSpPr>
        <p:spPr>
          <a:xfrm>
            <a:off x="533396" y="5521330"/>
            <a:ext cx="8305796" cy="346072"/>
          </a:xfrm>
          <a:prstGeom prst="rect">
            <a:avLst/>
          </a:prstGeom>
          <a:solidFill>
            <a:srgbClr val="A6A6A6">
              <a:alpha val="30196"/>
            </a:srgbClr>
          </a:solidFill>
          <a:ln w="9528">
            <a:solidFill>
              <a:srgbClr val="7F7F7F"/>
            </a:solidFill>
            <a:prstDash val="solid"/>
            <a:miter/>
          </a:ln>
        </p:spPr>
        <p:txBody>
          <a:bodyPr vert="horz" wrap="square" lIns="91440" tIns="45720" rIns="91440" bIns="45720" anchor="t" anchorCtr="0" compatLnSpc="1">
            <a:spAutoFit/>
          </a:bodyPr>
          <a:lstStyle/>
          <a:p>
            <a:pPr marL="0" marR="0" lvl="0" indent="0" algn="l" defTabSz="914400" rtl="0" fontAlgn="auto" hangingPunct="0">
              <a:lnSpc>
                <a:spcPct val="100000"/>
              </a:lnSpc>
              <a:spcBef>
                <a:spcPts val="1000"/>
              </a:spcBef>
              <a:spcAft>
                <a:spcPts val="0"/>
              </a:spcAft>
              <a:buClr>
                <a:srgbClr val="738CB4"/>
              </a:buClr>
              <a:buSzPct val="70000"/>
              <a:buFont typeface="Arial"/>
              <a:buChar char="►"/>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Calibri"/>
              </a:rPr>
              <a:t>Local access to system experts from both companies</a:t>
            </a:r>
          </a:p>
        </p:txBody>
      </p:sp>
      <p:sp>
        <p:nvSpPr>
          <p:cNvPr id="7" name="Text Placeholder 2"/>
          <p:cNvSpPr txBox="1"/>
          <p:nvPr/>
        </p:nvSpPr>
        <p:spPr>
          <a:xfrm>
            <a:off x="522286" y="1600200"/>
            <a:ext cx="5173666" cy="3816348"/>
          </a:xfrm>
          <a:prstGeom prst="rect">
            <a:avLst/>
          </a:prstGeom>
          <a:noFill/>
          <a:ln>
            <a:noFill/>
          </a:ln>
        </p:spPr>
        <p:txBody>
          <a:bodyPr vert="horz" wrap="square" lIns="0" tIns="63495" rIns="0" bIns="0" anchor="t" anchorCtr="0" compatLnSpc="1"/>
          <a:lstStyle/>
          <a:p>
            <a:pPr marL="0" marR="0" lvl="0" indent="0" algn="l" defTabSz="914400" rtl="0" fontAlgn="auto" hangingPunct="1">
              <a:lnSpc>
                <a:spcPct val="100000"/>
              </a:lnSpc>
              <a:spcBef>
                <a:spcPts val="400"/>
              </a:spcBef>
              <a:spcAft>
                <a:spcPts val="0"/>
              </a:spcAft>
              <a:buNone/>
              <a:tabLst/>
              <a:defRPr sz="1800" b="0" i="0" u="none" strike="noStrike" kern="0" cap="none" spc="0" baseline="0">
                <a:solidFill>
                  <a:srgbClr val="000000"/>
                </a:solidFill>
                <a:uFillTx/>
              </a:defRPr>
            </a:pPr>
            <a:endParaRPr lang="en-US" sz="1800" b="0" i="0" u="none" strike="noStrike" kern="1200" cap="none" spc="0" baseline="0" dirty="0">
              <a:solidFill>
                <a:srgbClr val="000000"/>
              </a:solidFill>
              <a:uFillTx/>
              <a:latin typeface="Bosch Office Sans"/>
            </a:endParaRPr>
          </a:p>
          <a:p>
            <a:pPr marL="234945" marR="0" lvl="0" indent="-234945" algn="l" defTabSz="914400" rtl="0" fontAlgn="auto" hangingPunct="0">
              <a:lnSpc>
                <a:spcPct val="111000"/>
              </a:lnSpc>
              <a:spcBef>
                <a:spcPts val="0"/>
              </a:spcBef>
              <a:spcAft>
                <a:spcPts val="0"/>
              </a:spcAft>
              <a:buClr>
                <a:srgbClr val="3A5A82"/>
              </a:buClr>
              <a:buSzPct val="65000"/>
              <a:buFont typeface="Wingdings" pitchFamily="2"/>
              <a:buChar char="è"/>
              <a:tabLst>
                <a:tab pos="236536" algn="l"/>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osch Office Sans"/>
              </a:rPr>
              <a:t>65 Power Tool &amp; Acc. Specialists</a:t>
            </a:r>
          </a:p>
          <a:p>
            <a:pPr marL="234945" marR="0" lvl="0" indent="-234945" algn="l" defTabSz="914400" rtl="0" fontAlgn="auto" hangingPunct="0">
              <a:lnSpc>
                <a:spcPct val="111000"/>
              </a:lnSpc>
              <a:spcBef>
                <a:spcPts val="0"/>
              </a:spcBef>
              <a:spcAft>
                <a:spcPts val="0"/>
              </a:spcAft>
              <a:buClr>
                <a:srgbClr val="3A5A82"/>
              </a:buClr>
              <a:buSzPct val="65000"/>
              <a:buFont typeface="Wingdings" pitchFamily="2"/>
              <a:buChar char="è"/>
              <a:tabLst>
                <a:tab pos="236536" algn="l"/>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osch Office Sans"/>
              </a:rPr>
              <a:t>39 Industrial-Commercial Specialists</a:t>
            </a:r>
          </a:p>
          <a:p>
            <a:pPr marL="234945" marR="0" lvl="0" indent="-234945" algn="l" defTabSz="914400" rtl="0" fontAlgn="auto" hangingPunct="0">
              <a:lnSpc>
                <a:spcPct val="111000"/>
              </a:lnSpc>
              <a:spcBef>
                <a:spcPts val="0"/>
              </a:spcBef>
              <a:spcAft>
                <a:spcPts val="0"/>
              </a:spcAft>
              <a:buClr>
                <a:srgbClr val="3A5A82"/>
              </a:buClr>
              <a:buSzPct val="65000"/>
              <a:buFont typeface="Wingdings" pitchFamily="2"/>
              <a:buChar char="è"/>
              <a:tabLst>
                <a:tab pos="236536" algn="l"/>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Bosch Office Sans"/>
              </a:rPr>
              <a:t>25 Technical Sales Reps (TSR)</a:t>
            </a:r>
          </a:p>
          <a:p>
            <a:pPr marL="234945" marR="0" lvl="0" indent="-234945" algn="l" defTabSz="914400" rtl="0" fontAlgn="auto" hangingPunct="0">
              <a:lnSpc>
                <a:spcPct val="111000"/>
              </a:lnSpc>
              <a:spcBef>
                <a:spcPts val="0"/>
              </a:spcBef>
              <a:spcAft>
                <a:spcPts val="0"/>
              </a:spcAft>
              <a:buClr>
                <a:srgbClr val="3A5A82"/>
              </a:buClr>
              <a:buSzPct val="65000"/>
              <a:buFont typeface="Wingdings" pitchFamily="2"/>
              <a:buChar char="è"/>
              <a:tabLst>
                <a:tab pos="236536" algn="l"/>
              </a:tabLst>
              <a:defRPr sz="1800" b="0" i="0" u="none" strike="noStrike" kern="0" cap="none" spc="0" baseline="0">
                <a:solidFill>
                  <a:srgbClr val="000000"/>
                </a:solidFill>
                <a:uFillTx/>
              </a:defRPr>
            </a:pPr>
            <a:r>
              <a:rPr lang="en-US" sz="1800" b="0" i="0" u="none" strike="noStrike" kern="1200" cap="none" spc="0" baseline="0" dirty="0" smtClean="0">
                <a:solidFill>
                  <a:srgbClr val="000000"/>
                </a:solidFill>
                <a:uFillTx/>
                <a:latin typeface="Bosch Office Sans"/>
              </a:rPr>
              <a:t>5 </a:t>
            </a:r>
            <a:r>
              <a:rPr lang="en-US" sz="1800" b="0" i="0" u="none" strike="noStrike" kern="1200" cap="none" spc="0" baseline="0" dirty="0">
                <a:solidFill>
                  <a:srgbClr val="000000"/>
                </a:solidFill>
                <a:uFillTx/>
                <a:latin typeface="Bosch Office Sans"/>
              </a:rPr>
              <a:t>Concrete Restoration Specialists</a:t>
            </a:r>
          </a:p>
          <a:p>
            <a:pPr marL="234945" marR="0" lvl="0" indent="-234945" algn="l" defTabSz="914400" rtl="0" fontAlgn="auto" hangingPunct="0">
              <a:lnSpc>
                <a:spcPct val="111000"/>
              </a:lnSpc>
              <a:spcBef>
                <a:spcPts val="0"/>
              </a:spcBef>
              <a:spcAft>
                <a:spcPts val="0"/>
              </a:spcAft>
              <a:buClr>
                <a:srgbClr val="3A5A82"/>
              </a:buClr>
              <a:buSzPct val="65000"/>
              <a:buFont typeface="Wingdings" pitchFamily="2"/>
              <a:buChar char="è"/>
              <a:tabLst>
                <a:tab pos="236536" algn="l"/>
              </a:tabLst>
              <a:defRPr sz="1800" b="0" i="0" u="none" strike="noStrike" kern="0" cap="none" spc="0" baseline="0">
                <a:solidFill>
                  <a:srgbClr val="000000"/>
                </a:solidFill>
                <a:uFillTx/>
              </a:defRPr>
            </a:pPr>
            <a:r>
              <a:rPr lang="en-US" sz="1800" b="0" i="0" u="none" strike="noStrike" kern="1200" cap="none" spc="0" baseline="0" dirty="0" smtClean="0">
                <a:solidFill>
                  <a:srgbClr val="000000"/>
                </a:solidFill>
                <a:uFillTx/>
                <a:latin typeface="Bosch Office Sans"/>
              </a:rPr>
              <a:t>8 </a:t>
            </a:r>
            <a:r>
              <a:rPr lang="en-US" sz="1800" b="0" i="0" u="none" strike="noStrike" kern="1200" cap="none" spc="0" baseline="0" dirty="0">
                <a:solidFill>
                  <a:srgbClr val="000000"/>
                </a:solidFill>
                <a:uFillTx/>
                <a:latin typeface="Bosch Office Sans"/>
              </a:rPr>
              <a:t>Field Engineers</a:t>
            </a:r>
          </a:p>
          <a:p>
            <a:pPr marL="234945" marR="0" lvl="0" indent="-234945" algn="l" defTabSz="914400" rtl="0" fontAlgn="auto" hangingPunct="0">
              <a:lnSpc>
                <a:spcPct val="111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dirty="0">
              <a:solidFill>
                <a:srgbClr val="000000"/>
              </a:solidFill>
              <a:uFillTx/>
              <a:latin typeface="Bosch Office Sans"/>
            </a:endParaRPr>
          </a:p>
        </p:txBody>
      </p:sp>
      <p:pic>
        <p:nvPicPr>
          <p:cNvPr id="8" name="Picture 16"/>
          <p:cNvPicPr>
            <a:picLocks noChangeAspect="1"/>
          </p:cNvPicPr>
          <p:nvPr/>
        </p:nvPicPr>
        <p:blipFill>
          <a:blip r:embed="rId4" cstate="print"/>
          <a:srcRect/>
          <a:stretch>
            <a:fillRect/>
          </a:stretch>
        </p:blipFill>
        <p:spPr>
          <a:xfrm>
            <a:off x="4789490" y="1836737"/>
            <a:ext cx="3744916" cy="2674940"/>
          </a:xfrm>
          <a:prstGeom prst="rect">
            <a:avLst/>
          </a:prstGeom>
          <a:noFill/>
          <a:ln>
            <a:noFill/>
          </a:ln>
        </p:spPr>
      </p:pic>
      <p:sp>
        <p:nvSpPr>
          <p:cNvPr id="9" name="TextBox 8"/>
          <p:cNvSpPr txBox="1"/>
          <p:nvPr/>
        </p:nvSpPr>
        <p:spPr>
          <a:xfrm>
            <a:off x="304800" y="976743"/>
            <a:ext cx="4572000" cy="338556"/>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Arial Black" pitchFamily="34"/>
              </a:rPr>
              <a:t>Combined Company Representation</a:t>
            </a:r>
          </a:p>
        </p:txBody>
      </p:sp>
      <p:sp>
        <p:nvSpPr>
          <p:cNvPr id="10" name="Title 9"/>
          <p:cNvSpPr>
            <a:spLocks noGrp="1"/>
          </p:cNvSpPr>
          <p:nvPr>
            <p:ph type="title"/>
          </p:nvPr>
        </p:nvSpPr>
        <p:spPr/>
        <p:txBody>
          <a:bodyPr/>
          <a:lstStyle/>
          <a:p>
            <a:pPr lvl="0"/>
            <a:r>
              <a:rPr lang="en-US" dirty="0">
                <a:latin typeface="Arial Black" pitchFamily="34"/>
                <a:cs typeface="Arial"/>
              </a:rPr>
              <a:t>Application </a:t>
            </a:r>
            <a:r>
              <a:rPr lang="en-US" dirty="0" smtClean="0">
                <a:latin typeface="Arial Black" pitchFamily="34"/>
                <a:cs typeface="Arial"/>
              </a:rPr>
              <a:t>Expertise</a:t>
            </a:r>
            <a:endParaRPr lang="en-US"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12">
    <p:spTree>
      <p:nvGrpSpPr>
        <p:cNvPr id="1" name=""/>
        <p:cNvGrpSpPr/>
        <p:nvPr/>
      </p:nvGrpSpPr>
      <p:grpSpPr>
        <a:xfrm>
          <a:off x="0" y="0"/>
          <a:ext cx="0" cy="0"/>
          <a:chOff x="0" y="0"/>
          <a:chExt cx="0" cy="0"/>
        </a:xfrm>
      </p:grpSpPr>
      <p:sp>
        <p:nvSpPr>
          <p:cNvPr id="6" name="Text Box 14"/>
          <p:cNvSpPr txBox="1"/>
          <p:nvPr/>
        </p:nvSpPr>
        <p:spPr>
          <a:xfrm>
            <a:off x="533396" y="5521330"/>
            <a:ext cx="8305796" cy="346072"/>
          </a:xfrm>
          <a:prstGeom prst="rect">
            <a:avLst/>
          </a:prstGeom>
          <a:solidFill>
            <a:srgbClr val="A6A6A6">
              <a:alpha val="30196"/>
            </a:srgbClr>
          </a:solidFill>
          <a:ln w="9528">
            <a:solidFill>
              <a:srgbClr val="7F7F7F"/>
            </a:solidFill>
            <a:prstDash val="solid"/>
            <a:miter/>
          </a:ln>
        </p:spPr>
        <p:txBody>
          <a:bodyPr vert="horz" wrap="square" lIns="91440" tIns="45720" rIns="91440" bIns="45720" anchor="t" anchorCtr="0" compatLnSpc="1">
            <a:spAutoFit/>
          </a:bodyPr>
          <a:lstStyle/>
          <a:p>
            <a:pPr marL="0" marR="0" lvl="0" indent="0" algn="l" defTabSz="914400" rtl="0" fontAlgn="auto" hangingPunct="0">
              <a:lnSpc>
                <a:spcPct val="100000"/>
              </a:lnSpc>
              <a:spcBef>
                <a:spcPts val="1000"/>
              </a:spcBef>
              <a:spcAft>
                <a:spcPts val="0"/>
              </a:spcAft>
              <a:buClr>
                <a:srgbClr val="738CB4"/>
              </a:buClr>
              <a:buSzPct val="70000"/>
              <a:buFont typeface="Arial"/>
              <a:buChar char="►"/>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Calibri"/>
              </a:rPr>
              <a:t>The alliance gives you the ability to sell to a project from start to completion</a:t>
            </a:r>
          </a:p>
        </p:txBody>
      </p:sp>
      <p:sp>
        <p:nvSpPr>
          <p:cNvPr id="7" name="Rounded Rectangle 6"/>
          <p:cNvSpPr/>
          <p:nvPr/>
        </p:nvSpPr>
        <p:spPr>
          <a:xfrm>
            <a:off x="1112833" y="1524000"/>
            <a:ext cx="6697659" cy="841376"/>
          </a:xfrm>
          <a:custGeom>
            <a:avLst/>
            <a:gdLst>
              <a:gd name="f0" fmla="val 10800000"/>
              <a:gd name="f1" fmla="val 5400000"/>
              <a:gd name="f2" fmla="val 16200000"/>
              <a:gd name="f3" fmla="val w"/>
              <a:gd name="f4" fmla="val h"/>
              <a:gd name="f5" fmla="val ss"/>
              <a:gd name="f6" fmla="val 0"/>
              <a:gd name="f7" fmla="*/ 5419351 1 1725033"/>
              <a:gd name="f8" fmla="val 45"/>
              <a:gd name="f9" fmla="val 3600"/>
              <a:gd name="f10" fmla="abs f3"/>
              <a:gd name="f11" fmla="abs f4"/>
              <a:gd name="f12" fmla="abs f5"/>
              <a:gd name="f13" fmla="*/ f7 1 180"/>
              <a:gd name="f14" fmla="+- 0 0 f1"/>
              <a:gd name="f15" fmla="+- f6 f9 0"/>
              <a:gd name="f16" fmla="?: f10 f3 1"/>
              <a:gd name="f17" fmla="?: f11 f4 1"/>
              <a:gd name="f18" fmla="?: f12 f5 1"/>
              <a:gd name="f19" fmla="*/ f8 f13 1"/>
              <a:gd name="f20" fmla="+- f6 0 f15"/>
              <a:gd name="f21" fmla="+- f15 0 f6"/>
              <a:gd name="f22" fmla="*/ f16 1 21600"/>
              <a:gd name="f23" fmla="*/ f17 1 21600"/>
              <a:gd name="f24" fmla="*/ 21600 f16 1"/>
              <a:gd name="f25" fmla="*/ 21600 f17 1"/>
              <a:gd name="f26" fmla="+- 0 0 f19"/>
              <a:gd name="f27" fmla="abs f20"/>
              <a:gd name="f28" fmla="abs f21"/>
              <a:gd name="f29" fmla="?: f20 f14 f1"/>
              <a:gd name="f30" fmla="?: f20 f1 f14"/>
              <a:gd name="f31" fmla="?: f20 f2 f1"/>
              <a:gd name="f32" fmla="?: f20 f1 f2"/>
              <a:gd name="f33" fmla="?: f21 f14 f1"/>
              <a:gd name="f34" fmla="?: f21 f1 f14"/>
              <a:gd name="f35" fmla="?: f20 0 f0"/>
              <a:gd name="f36" fmla="?: f20 f0 0"/>
              <a:gd name="f37" fmla="min f23 f22"/>
              <a:gd name="f38" fmla="*/ f24 1 f18"/>
              <a:gd name="f39" fmla="*/ f25 1 f18"/>
              <a:gd name="f40" fmla="*/ f26 f0 1"/>
              <a:gd name="f41" fmla="?: f20 f32 f31"/>
              <a:gd name="f42" fmla="?: f20 f31 f32"/>
              <a:gd name="f43" fmla="?: f21 f30 f29"/>
              <a:gd name="f44" fmla="val f38"/>
              <a:gd name="f45" fmla="val f39"/>
              <a:gd name="f46" fmla="*/ f40 1 f7"/>
              <a:gd name="f47" fmla="?: f21 f42 f41"/>
              <a:gd name="f48" fmla="*/ f15 f37 1"/>
              <a:gd name="f49" fmla="*/ f6 f37 1"/>
              <a:gd name="f50" fmla="*/ f27 f37 1"/>
              <a:gd name="f51" fmla="*/ f28 f37 1"/>
              <a:gd name="f52" fmla="+- f45 0 f9"/>
              <a:gd name="f53" fmla="+- f44 0 f9"/>
              <a:gd name="f54" fmla="+- f46 0 f1"/>
              <a:gd name="f55" fmla="*/ f45 f37 1"/>
              <a:gd name="f56" fmla="*/ f44 f37 1"/>
              <a:gd name="f57" fmla="+- f45 0 f52"/>
              <a:gd name="f58" fmla="+- f44 0 f53"/>
              <a:gd name="f59" fmla="+- f52 0 f45"/>
              <a:gd name="f60" fmla="+- f53 0 f44"/>
              <a:gd name="f61" fmla="+- f54 f1 0"/>
              <a:gd name="f62" fmla="*/ f52 f37 1"/>
              <a:gd name="f63" fmla="*/ f53 f37 1"/>
              <a:gd name="f64" fmla="abs f57"/>
              <a:gd name="f65" fmla="?: f57 0 f0"/>
              <a:gd name="f66" fmla="?: f57 f0 0"/>
              <a:gd name="f67" fmla="?: f57 f33 f34"/>
              <a:gd name="f68" fmla="abs f58"/>
              <a:gd name="f69" fmla="abs f59"/>
              <a:gd name="f70" fmla="?: f58 f14 f1"/>
              <a:gd name="f71" fmla="?: f58 f1 f14"/>
              <a:gd name="f72" fmla="?: f58 f2 f1"/>
              <a:gd name="f73" fmla="?: f58 f1 f2"/>
              <a:gd name="f74" fmla="abs f60"/>
              <a:gd name="f75" fmla="?: f60 f14 f1"/>
              <a:gd name="f76" fmla="?: f60 f1 f14"/>
              <a:gd name="f77" fmla="?: f60 f36 f35"/>
              <a:gd name="f78" fmla="?: f60 f35 f36"/>
              <a:gd name="f79" fmla="*/ f61 f7 1"/>
              <a:gd name="f80" fmla="?: f21 f66 f65"/>
              <a:gd name="f81" fmla="?: f21 f65 f66"/>
              <a:gd name="f82" fmla="?: f58 f73 f72"/>
              <a:gd name="f83" fmla="?: f58 f72 f73"/>
              <a:gd name="f84" fmla="?: f59 f71 f70"/>
              <a:gd name="f85" fmla="?: f20 f77 f78"/>
              <a:gd name="f86" fmla="?: f20 f75 f76"/>
              <a:gd name="f87" fmla="*/ f79 1 f0"/>
              <a:gd name="f88" fmla="*/ f64 f37 1"/>
              <a:gd name="f89" fmla="*/ f68 f37 1"/>
              <a:gd name="f90" fmla="*/ f69 f37 1"/>
              <a:gd name="f91" fmla="*/ f74 f37 1"/>
              <a:gd name="f92" fmla="?: f57 f80 f81"/>
              <a:gd name="f93" fmla="?: f59 f83 f82"/>
              <a:gd name="f94" fmla="+- 0 0 f87"/>
              <a:gd name="f95" fmla="+- 0 0 f94"/>
              <a:gd name="f96" fmla="*/ f95 f0 1"/>
              <a:gd name="f97" fmla="*/ f96 1 f7"/>
              <a:gd name="f98" fmla="+- f97 0 f1"/>
              <a:gd name="f99" fmla="cos 1 f98"/>
              <a:gd name="f100" fmla="+- 0 0 f99"/>
              <a:gd name="f101" fmla="+- 0 0 f100"/>
              <a:gd name="f102" fmla="val f101"/>
              <a:gd name="f103" fmla="+- 0 0 f102"/>
              <a:gd name="f104" fmla="*/ f9 f103 1"/>
              <a:gd name="f105" fmla="*/ f104 3163 1"/>
              <a:gd name="f106" fmla="*/ f105 1 7636"/>
              <a:gd name="f107" fmla="+- f6 f106 0"/>
              <a:gd name="f108" fmla="+- f44 0 f106"/>
              <a:gd name="f109" fmla="+- f45 0 f106"/>
              <a:gd name="f110" fmla="*/ f107 f37 1"/>
              <a:gd name="f111" fmla="*/ f108 f37 1"/>
              <a:gd name="f112" fmla="*/ f109 f37 1"/>
            </a:gdLst>
            <a:ahLst/>
            <a:cxnLst>
              <a:cxn ang="3cd4">
                <a:pos x="hc" y="t"/>
              </a:cxn>
              <a:cxn ang="0">
                <a:pos x="r" y="vc"/>
              </a:cxn>
              <a:cxn ang="cd4">
                <a:pos x="hc" y="b"/>
              </a:cxn>
              <a:cxn ang="cd2">
                <a:pos x="l" y="vc"/>
              </a:cxn>
            </a:cxnLst>
            <a:rect l="f110" t="f110" r="f111" b="f112"/>
            <a:pathLst>
              <a:path>
                <a:moveTo>
                  <a:pt x="f48" y="f49"/>
                </a:moveTo>
                <a:arcTo wR="f50" hR="f51" stAng="f47" swAng="f43"/>
                <a:lnTo>
                  <a:pt x="f49" y="f62"/>
                </a:lnTo>
                <a:arcTo wR="f51" hR="f88" stAng="f92" swAng="f67"/>
                <a:lnTo>
                  <a:pt x="f63" y="f55"/>
                </a:lnTo>
                <a:arcTo wR="f89" hR="f90" stAng="f93" swAng="f84"/>
                <a:lnTo>
                  <a:pt x="f56" y="f48"/>
                </a:lnTo>
                <a:arcTo wR="f91" hR="f50" stAng="f85" swAng="f86"/>
                <a:close/>
              </a:path>
            </a:pathLst>
          </a:custGeom>
          <a:solidFill>
            <a:srgbClr val="4F81BD">
              <a:alpha val="65000"/>
            </a:srgbClr>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Calibri"/>
              </a:rPr>
              <a:t>Industry Leadership in Concrete Power Tools,  Accessories,  Anchoring and Repair Solutions</a:t>
            </a:r>
          </a:p>
        </p:txBody>
      </p:sp>
      <p:grpSp>
        <p:nvGrpSpPr>
          <p:cNvPr id="8" name="Group 22"/>
          <p:cNvGrpSpPr/>
          <p:nvPr/>
        </p:nvGrpSpPr>
        <p:grpSpPr>
          <a:xfrm>
            <a:off x="1041401" y="4260855"/>
            <a:ext cx="1939927" cy="631822"/>
            <a:chOff x="1041401" y="4511677"/>
            <a:chExt cx="1939927" cy="631822"/>
          </a:xfrm>
        </p:grpSpPr>
        <p:sp>
          <p:nvSpPr>
            <p:cNvPr id="9" name="Chevron 8"/>
            <p:cNvSpPr/>
            <p:nvPr/>
          </p:nvSpPr>
          <p:spPr>
            <a:xfrm>
              <a:off x="1041401" y="4511677"/>
              <a:ext cx="1939927" cy="631822"/>
            </a:xfrm>
            <a:custGeom>
              <a:avLst/>
              <a:gdLst>
                <a:gd name="f0" fmla="val 10800000"/>
                <a:gd name="f1" fmla="val 5400000"/>
                <a:gd name="f2" fmla="val 180"/>
                <a:gd name="f3" fmla="val w"/>
                <a:gd name="f4" fmla="val h"/>
                <a:gd name="f5" fmla="val ss"/>
                <a:gd name="f6" fmla="val 0"/>
                <a:gd name="f7" fmla="val 5000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solidFill>
              <a:srgbClr val="4F81BD"/>
            </a:solidFill>
            <a:ln w="38103">
              <a:solidFill>
                <a:srgbClr val="FFFFFF"/>
              </a:solidFill>
              <a:prstDash val="solid"/>
            </a:ln>
            <a:effectLst>
              <a:outerShdw dist="19997" dir="5400000" algn="tl">
                <a:srgbClr val="000000">
                  <a:alpha val="38000"/>
                </a:srgbClr>
              </a:outerShdw>
            </a:effectLst>
          </p:spPr>
          <p:txBody>
            <a:bodyPr vert="horz" wrap="square" lIns="91440" tIns="45720" rIns="91440" bIns="4572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Calibri"/>
              </a:endParaRPr>
            </a:p>
          </p:txBody>
        </p:sp>
        <p:sp>
          <p:nvSpPr>
            <p:cNvPr id="10" name="Chevron 4"/>
            <p:cNvSpPr/>
            <p:nvPr/>
          </p:nvSpPr>
          <p:spPr>
            <a:xfrm>
              <a:off x="1428750" y="4511677"/>
              <a:ext cx="1165229" cy="631822"/>
            </a:xfrm>
            <a:prstGeom prst="rect">
              <a:avLst/>
            </a:prstGeom>
            <a:noFill/>
            <a:ln>
              <a:noFill/>
              <a:prstDash val="solid"/>
            </a:ln>
          </p:spPr>
          <p:txBody>
            <a:bodyPr vert="horz" wrap="square" lIns="56007" tIns="18672" rIns="18672" bIns="18672" anchor="ctr" anchorCtr="1" compatLnSpc="1"/>
            <a:lstStyle/>
            <a:p>
              <a:pPr marL="0" marR="0" lvl="0" indent="0" algn="ctr" defTabSz="622304" rtl="0" fontAlgn="auto" hangingPunct="1">
                <a:lnSpc>
                  <a:spcPct val="90000"/>
                </a:lnSpc>
                <a:spcBef>
                  <a:spcPts val="0"/>
                </a:spcBef>
                <a:spcAft>
                  <a:spcPts val="600"/>
                </a:spcAft>
                <a:buNone/>
                <a:tabLst/>
                <a:defRPr sz="1800" b="0" i="0" u="none" strike="noStrike" kern="0" cap="none" spc="0" baseline="0">
                  <a:solidFill>
                    <a:srgbClr val="000000"/>
                  </a:solidFill>
                  <a:uFillTx/>
                </a:defRPr>
              </a:pPr>
              <a:r>
                <a:rPr lang="en-US" sz="1400" b="0" i="0" u="none" strike="noStrike" kern="1200" cap="none" spc="0" baseline="0">
                  <a:solidFill>
                    <a:srgbClr val="FFFFFF"/>
                  </a:solidFill>
                  <a:uFillTx/>
                  <a:latin typeface="Calibri"/>
                </a:rPr>
                <a:t>Design &amp; Specification</a:t>
              </a:r>
            </a:p>
          </p:txBody>
        </p:sp>
      </p:grpSp>
      <p:grpSp>
        <p:nvGrpSpPr>
          <p:cNvPr id="11" name="Group 23"/>
          <p:cNvGrpSpPr/>
          <p:nvPr/>
        </p:nvGrpSpPr>
        <p:grpSpPr>
          <a:xfrm>
            <a:off x="2754309" y="4248154"/>
            <a:ext cx="1939927" cy="644523"/>
            <a:chOff x="2754309" y="4498976"/>
            <a:chExt cx="1939927" cy="644523"/>
          </a:xfrm>
        </p:grpSpPr>
        <p:sp>
          <p:nvSpPr>
            <p:cNvPr id="12" name="Chevron 11"/>
            <p:cNvSpPr/>
            <p:nvPr/>
          </p:nvSpPr>
          <p:spPr>
            <a:xfrm>
              <a:off x="2754309" y="4498976"/>
              <a:ext cx="1939927" cy="644523"/>
            </a:xfrm>
            <a:custGeom>
              <a:avLst/>
              <a:gdLst>
                <a:gd name="f0" fmla="val 10800000"/>
                <a:gd name="f1" fmla="val 5400000"/>
                <a:gd name="f2" fmla="val 180"/>
                <a:gd name="f3" fmla="val w"/>
                <a:gd name="f4" fmla="val h"/>
                <a:gd name="f5" fmla="val ss"/>
                <a:gd name="f6" fmla="val 0"/>
                <a:gd name="f7" fmla="val 5000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solidFill>
              <a:srgbClr val="4F81BD"/>
            </a:solidFill>
            <a:ln w="38103">
              <a:solidFill>
                <a:srgbClr val="FFFFFF"/>
              </a:solidFill>
              <a:prstDash val="solid"/>
            </a:ln>
            <a:effectLst>
              <a:outerShdw dist="19997" dir="5400000" algn="tl">
                <a:srgbClr val="000000">
                  <a:alpha val="38000"/>
                </a:srgbClr>
              </a:outerShdw>
            </a:effectLst>
          </p:spPr>
          <p:txBody>
            <a:bodyPr vert="horz" wrap="square" lIns="91440" tIns="45720" rIns="91440" bIns="4572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Calibri"/>
              </a:endParaRPr>
            </a:p>
          </p:txBody>
        </p:sp>
        <p:sp>
          <p:nvSpPr>
            <p:cNvPr id="13" name="Chevron 6"/>
            <p:cNvSpPr/>
            <p:nvPr/>
          </p:nvSpPr>
          <p:spPr>
            <a:xfrm>
              <a:off x="3141658" y="4498976"/>
              <a:ext cx="1165229" cy="644523"/>
            </a:xfrm>
            <a:prstGeom prst="rect">
              <a:avLst/>
            </a:prstGeom>
            <a:noFill/>
            <a:ln>
              <a:noFill/>
              <a:prstDash val="solid"/>
            </a:ln>
          </p:spPr>
          <p:txBody>
            <a:bodyPr vert="horz" wrap="square" lIns="56007" tIns="18672" rIns="18672" bIns="18672" anchor="ctr" anchorCtr="1" compatLnSpc="1"/>
            <a:lstStyle/>
            <a:p>
              <a:pPr marL="0" marR="0" lvl="0" indent="0" algn="ctr" defTabSz="622304" rtl="0" fontAlgn="auto" hangingPunct="1">
                <a:lnSpc>
                  <a:spcPct val="90000"/>
                </a:lnSpc>
                <a:spcBef>
                  <a:spcPts val="0"/>
                </a:spcBef>
                <a:spcAft>
                  <a:spcPts val="600"/>
                </a:spcAft>
                <a:buNone/>
                <a:tabLst/>
                <a:defRPr sz="1800" b="0" i="0" u="none" strike="noStrike" kern="0" cap="none" spc="0" baseline="0">
                  <a:solidFill>
                    <a:srgbClr val="000000"/>
                  </a:solidFill>
                  <a:uFillTx/>
                </a:defRPr>
              </a:pPr>
              <a:r>
                <a:rPr lang="en-US" sz="1400" b="0" i="0" u="none" strike="noStrike" kern="1200" cap="none" spc="0" baseline="0">
                  <a:solidFill>
                    <a:srgbClr val="FFFFFF"/>
                  </a:solidFill>
                  <a:uFillTx/>
                  <a:latin typeface="Calibri"/>
                </a:rPr>
                <a:t>Construction</a:t>
              </a:r>
            </a:p>
          </p:txBody>
        </p:sp>
      </p:grpSp>
      <p:grpSp>
        <p:nvGrpSpPr>
          <p:cNvPr id="14" name="Group 24"/>
          <p:cNvGrpSpPr/>
          <p:nvPr/>
        </p:nvGrpSpPr>
        <p:grpSpPr>
          <a:xfrm>
            <a:off x="4484683" y="4260855"/>
            <a:ext cx="1939927" cy="631822"/>
            <a:chOff x="4484683" y="4511677"/>
            <a:chExt cx="1939927" cy="631822"/>
          </a:xfrm>
        </p:grpSpPr>
        <p:sp>
          <p:nvSpPr>
            <p:cNvPr id="15" name="Chevron 14"/>
            <p:cNvSpPr/>
            <p:nvPr/>
          </p:nvSpPr>
          <p:spPr>
            <a:xfrm>
              <a:off x="4484683" y="4511677"/>
              <a:ext cx="1939927" cy="631822"/>
            </a:xfrm>
            <a:custGeom>
              <a:avLst/>
              <a:gdLst>
                <a:gd name="f0" fmla="val 10800000"/>
                <a:gd name="f1" fmla="val 5400000"/>
                <a:gd name="f2" fmla="val 180"/>
                <a:gd name="f3" fmla="val w"/>
                <a:gd name="f4" fmla="val h"/>
                <a:gd name="f5" fmla="val ss"/>
                <a:gd name="f6" fmla="val 0"/>
                <a:gd name="f7" fmla="val 5000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solidFill>
              <a:srgbClr val="4F81BD"/>
            </a:solidFill>
            <a:ln w="38103">
              <a:solidFill>
                <a:srgbClr val="FFFFFF"/>
              </a:solidFill>
              <a:prstDash val="solid"/>
            </a:ln>
            <a:effectLst>
              <a:outerShdw dist="19997" dir="5400000" algn="tl">
                <a:srgbClr val="000000">
                  <a:alpha val="38000"/>
                </a:srgbClr>
              </a:outerShdw>
            </a:effectLst>
          </p:spPr>
          <p:txBody>
            <a:bodyPr vert="horz" wrap="square" lIns="91440" tIns="45720" rIns="91440" bIns="4572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Calibri"/>
              </a:endParaRPr>
            </a:p>
          </p:txBody>
        </p:sp>
        <p:sp>
          <p:nvSpPr>
            <p:cNvPr id="16" name="Chevron 8"/>
            <p:cNvSpPr/>
            <p:nvPr/>
          </p:nvSpPr>
          <p:spPr>
            <a:xfrm>
              <a:off x="4872042" y="4511677"/>
              <a:ext cx="1165229" cy="631822"/>
            </a:xfrm>
            <a:prstGeom prst="rect">
              <a:avLst/>
            </a:prstGeom>
            <a:noFill/>
            <a:ln>
              <a:noFill/>
              <a:prstDash val="solid"/>
            </a:ln>
          </p:spPr>
          <p:txBody>
            <a:bodyPr vert="horz" wrap="square" lIns="56007" tIns="18672" rIns="18672" bIns="18672" anchor="ctr" anchorCtr="1" compatLnSpc="1"/>
            <a:lstStyle/>
            <a:p>
              <a:pPr marL="0" marR="0" lvl="0" indent="0" algn="ctr" defTabSz="622304" rtl="0" fontAlgn="auto" hangingPunct="1">
                <a:lnSpc>
                  <a:spcPct val="90000"/>
                </a:lnSpc>
                <a:spcBef>
                  <a:spcPts val="0"/>
                </a:spcBef>
                <a:spcAft>
                  <a:spcPts val="600"/>
                </a:spcAft>
                <a:buNone/>
                <a:tabLst/>
                <a:defRPr sz="1800" b="0" i="0" u="none" strike="noStrike" kern="0" cap="none" spc="0" baseline="0">
                  <a:solidFill>
                    <a:srgbClr val="000000"/>
                  </a:solidFill>
                  <a:uFillTx/>
                </a:defRPr>
              </a:pPr>
              <a:r>
                <a:rPr lang="en-US" sz="1400" b="0" i="0" u="none" strike="noStrike" kern="1200" cap="none" spc="0" baseline="0">
                  <a:solidFill>
                    <a:srgbClr val="FFFFFF"/>
                  </a:solidFill>
                  <a:uFillTx/>
                  <a:latin typeface="Calibri"/>
                </a:rPr>
                <a:t>Maintenance &amp; Repair</a:t>
              </a:r>
            </a:p>
          </p:txBody>
        </p:sp>
      </p:grpSp>
      <p:grpSp>
        <p:nvGrpSpPr>
          <p:cNvPr id="17" name="Group 25"/>
          <p:cNvGrpSpPr/>
          <p:nvPr/>
        </p:nvGrpSpPr>
        <p:grpSpPr>
          <a:xfrm>
            <a:off x="6230941" y="4260855"/>
            <a:ext cx="1939927" cy="631822"/>
            <a:chOff x="6230941" y="4511677"/>
            <a:chExt cx="1939927" cy="631822"/>
          </a:xfrm>
        </p:grpSpPr>
        <p:sp>
          <p:nvSpPr>
            <p:cNvPr id="18" name="Chevron 17"/>
            <p:cNvSpPr/>
            <p:nvPr/>
          </p:nvSpPr>
          <p:spPr>
            <a:xfrm>
              <a:off x="6230941" y="4511677"/>
              <a:ext cx="1939927" cy="631822"/>
            </a:xfrm>
            <a:custGeom>
              <a:avLst/>
              <a:gdLst>
                <a:gd name="f0" fmla="val 10800000"/>
                <a:gd name="f1" fmla="val 5400000"/>
                <a:gd name="f2" fmla="val 180"/>
                <a:gd name="f3" fmla="val w"/>
                <a:gd name="f4" fmla="val h"/>
                <a:gd name="f5" fmla="val ss"/>
                <a:gd name="f6" fmla="val 0"/>
                <a:gd name="f7" fmla="val 5000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solidFill>
              <a:srgbClr val="4F81BD"/>
            </a:solidFill>
            <a:ln w="38103">
              <a:solidFill>
                <a:srgbClr val="FFFFFF"/>
              </a:solidFill>
              <a:prstDash val="solid"/>
            </a:ln>
            <a:effectLst>
              <a:outerShdw dist="19997" dir="5400000" algn="tl">
                <a:srgbClr val="000000">
                  <a:alpha val="38000"/>
                </a:srgbClr>
              </a:outerShdw>
            </a:effectLst>
          </p:spPr>
          <p:txBody>
            <a:bodyPr vert="horz" wrap="square" lIns="91440" tIns="45720" rIns="91440" bIns="4572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Calibri"/>
              </a:endParaRPr>
            </a:p>
          </p:txBody>
        </p:sp>
        <p:sp>
          <p:nvSpPr>
            <p:cNvPr id="19" name="Chevron 10"/>
            <p:cNvSpPr/>
            <p:nvPr/>
          </p:nvSpPr>
          <p:spPr>
            <a:xfrm>
              <a:off x="6618290" y="4511677"/>
              <a:ext cx="1165229" cy="631822"/>
            </a:xfrm>
            <a:prstGeom prst="rect">
              <a:avLst/>
            </a:prstGeom>
            <a:noFill/>
            <a:ln>
              <a:noFill/>
              <a:prstDash val="solid"/>
            </a:ln>
          </p:spPr>
          <p:txBody>
            <a:bodyPr vert="horz" wrap="square" lIns="56007" tIns="18672" rIns="18672" bIns="18672" anchor="ctr" anchorCtr="1" compatLnSpc="1"/>
            <a:lstStyle/>
            <a:p>
              <a:pPr marL="0" marR="0" lvl="0" indent="0" algn="ctr" defTabSz="622304" rtl="0" fontAlgn="auto" hangingPunct="1">
                <a:lnSpc>
                  <a:spcPct val="90000"/>
                </a:lnSpc>
                <a:spcBef>
                  <a:spcPts val="0"/>
                </a:spcBef>
                <a:spcAft>
                  <a:spcPts val="600"/>
                </a:spcAft>
                <a:buNone/>
                <a:tabLst/>
                <a:defRPr sz="1800" b="0" i="0" u="none" strike="noStrike" kern="0" cap="none" spc="0" baseline="0">
                  <a:solidFill>
                    <a:srgbClr val="000000"/>
                  </a:solidFill>
                  <a:uFillTx/>
                </a:defRPr>
              </a:pPr>
              <a:r>
                <a:rPr lang="en-US" sz="1400" b="0" i="0" u="none" strike="noStrike" kern="1200" cap="none" spc="0" baseline="0">
                  <a:solidFill>
                    <a:srgbClr val="FFFFFF"/>
                  </a:solidFill>
                  <a:uFillTx/>
                  <a:latin typeface="Calibri"/>
                </a:rPr>
                <a:t>Demolition &amp; Concrete Restoration</a:t>
              </a:r>
            </a:p>
          </p:txBody>
        </p:sp>
      </p:grpSp>
      <p:pic>
        <p:nvPicPr>
          <p:cNvPr id="20" name="Content Placeholder 45" descr="ML3DE1.jpg"/>
          <p:cNvPicPr>
            <a:picLocks noChangeAspect="1"/>
          </p:cNvPicPr>
          <p:nvPr/>
        </p:nvPicPr>
        <p:blipFill>
          <a:blip r:embed="rId4" cstate="print"/>
          <a:srcRect/>
          <a:stretch>
            <a:fillRect/>
          </a:stretch>
        </p:blipFill>
        <p:spPr>
          <a:xfrm>
            <a:off x="4584701" y="2619379"/>
            <a:ext cx="1568452" cy="1579561"/>
          </a:xfrm>
          <a:prstGeom prst="rect">
            <a:avLst/>
          </a:prstGeom>
          <a:noFill/>
          <a:ln>
            <a:noFill/>
          </a:ln>
        </p:spPr>
      </p:pic>
      <p:pic>
        <p:nvPicPr>
          <p:cNvPr id="21" name="Content Placeholder 46" descr="ML3E40.jpg"/>
          <p:cNvPicPr>
            <a:picLocks noChangeAspect="1"/>
          </p:cNvPicPr>
          <p:nvPr/>
        </p:nvPicPr>
        <p:blipFill>
          <a:blip r:embed="rId5" cstate="print"/>
          <a:srcRect/>
          <a:stretch>
            <a:fillRect/>
          </a:stretch>
        </p:blipFill>
        <p:spPr>
          <a:xfrm>
            <a:off x="2786067" y="2597149"/>
            <a:ext cx="1566860" cy="1590671"/>
          </a:xfrm>
          <a:prstGeom prst="rect">
            <a:avLst/>
          </a:prstGeom>
          <a:noFill/>
          <a:ln>
            <a:noFill/>
          </a:ln>
        </p:spPr>
      </p:pic>
      <p:pic>
        <p:nvPicPr>
          <p:cNvPr id="22" name="Picture 37" descr="ML3E9E.jpg"/>
          <p:cNvPicPr>
            <a:picLocks noChangeAspect="1"/>
          </p:cNvPicPr>
          <p:nvPr/>
        </p:nvPicPr>
        <p:blipFill>
          <a:blip r:embed="rId6" cstate="print"/>
          <a:srcRect/>
          <a:stretch>
            <a:fillRect/>
          </a:stretch>
        </p:blipFill>
        <p:spPr>
          <a:xfrm>
            <a:off x="1160465" y="2592385"/>
            <a:ext cx="1343025" cy="1603372"/>
          </a:xfrm>
          <a:prstGeom prst="rect">
            <a:avLst/>
          </a:prstGeom>
          <a:noFill/>
          <a:ln>
            <a:noFill/>
          </a:ln>
        </p:spPr>
      </p:pic>
      <p:pic>
        <p:nvPicPr>
          <p:cNvPr id="23" name="Picture 38" descr="ML3F0C.jpg"/>
          <p:cNvPicPr>
            <a:picLocks noChangeAspect="1"/>
          </p:cNvPicPr>
          <p:nvPr/>
        </p:nvPicPr>
        <p:blipFill>
          <a:blip r:embed="rId7" cstate="print"/>
          <a:srcRect/>
          <a:stretch>
            <a:fillRect/>
          </a:stretch>
        </p:blipFill>
        <p:spPr>
          <a:xfrm>
            <a:off x="6399208" y="2606678"/>
            <a:ext cx="1466853" cy="1592263"/>
          </a:xfrm>
          <a:prstGeom prst="rect">
            <a:avLst/>
          </a:prstGeom>
          <a:noFill/>
          <a:ln>
            <a:noFill/>
          </a:ln>
        </p:spPr>
      </p:pic>
      <p:sp>
        <p:nvSpPr>
          <p:cNvPr id="24" name="Title 23"/>
          <p:cNvSpPr>
            <a:spLocks noGrp="1"/>
          </p:cNvSpPr>
          <p:nvPr>
            <p:ph type="title"/>
          </p:nvPr>
        </p:nvSpPr>
        <p:spPr/>
        <p:txBody>
          <a:bodyPr/>
          <a:lstStyle/>
          <a:p>
            <a:pPr lvl="0"/>
            <a:r>
              <a:rPr lang="en-US" dirty="0">
                <a:latin typeface="Arial Black" pitchFamily="34"/>
                <a:cs typeface="Arial"/>
              </a:rPr>
              <a:t>Complete Jobsite </a:t>
            </a:r>
            <a:r>
              <a:rPr lang="en-US" dirty="0" smtClean="0">
                <a:latin typeface="Arial Black" pitchFamily="34"/>
                <a:cs typeface="Arial"/>
              </a:rPr>
              <a:t>Coverage</a:t>
            </a:r>
            <a:endParaRPr lang="en-US"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14">
    <p:spTree>
      <p:nvGrpSpPr>
        <p:cNvPr id="1" name=""/>
        <p:cNvGrpSpPr/>
        <p:nvPr/>
      </p:nvGrpSpPr>
      <p:grpSpPr>
        <a:xfrm>
          <a:off x="0" y="0"/>
          <a:ext cx="0" cy="0"/>
          <a:chOff x="0" y="0"/>
          <a:chExt cx="0" cy="0"/>
        </a:xfrm>
      </p:grpSpPr>
      <p:pic>
        <p:nvPicPr>
          <p:cNvPr id="6" name="Picture 4"/>
          <p:cNvPicPr>
            <a:picLocks noChangeAspect="1"/>
          </p:cNvPicPr>
          <p:nvPr/>
        </p:nvPicPr>
        <p:blipFill>
          <a:blip r:embed="rId4" cstate="print"/>
          <a:srcRect/>
          <a:stretch>
            <a:fillRect/>
          </a:stretch>
        </p:blipFill>
        <p:spPr>
          <a:xfrm>
            <a:off x="1603372" y="1784351"/>
            <a:ext cx="5937254" cy="3108329"/>
          </a:xfrm>
          <a:prstGeom prst="rect">
            <a:avLst/>
          </a:prstGeom>
          <a:noFill/>
          <a:ln>
            <a:noFill/>
          </a:ln>
        </p:spPr>
      </p:pic>
      <p:sp>
        <p:nvSpPr>
          <p:cNvPr id="7" name="Rectangle 6"/>
          <p:cNvSpPr/>
          <p:nvPr/>
        </p:nvSpPr>
        <p:spPr>
          <a:xfrm>
            <a:off x="522286" y="5181603"/>
            <a:ext cx="5105396" cy="457200"/>
          </a:xfrm>
          <a:prstGeom prst="rect">
            <a:avLst/>
          </a:prstGeom>
          <a:solidFill>
            <a:srgbClr val="FFFFFF"/>
          </a:solidFill>
          <a:ln>
            <a:noFill/>
            <a:prstDash val="solid"/>
          </a:ln>
        </p:spPr>
        <p:txBody>
          <a:bodyPr vert="horz" wrap="square" lIns="91440" tIns="45720" rIns="91440" bIns="45720" anchor="ctr"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000000"/>
                </a:solidFill>
                <a:uFillTx/>
                <a:latin typeface="Calibri"/>
              </a:rPr>
              <a:t>Internal testing, hand testing in C35 concrete.</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000000"/>
                </a:solidFill>
                <a:uFillTx/>
                <a:latin typeface="Calibri"/>
              </a:rPr>
              <a:t>Hilti HUS anchor, Hilti TE7, Hilti </a:t>
            </a:r>
            <a:r>
              <a:rPr lang="en-US" sz="800" b="0" i="0" u="none" strike="noStrike" kern="1200" cap="none" spc="0" baseline="0" dirty="0" err="1">
                <a:solidFill>
                  <a:srgbClr val="000000"/>
                </a:solidFill>
                <a:uFillTx/>
                <a:latin typeface="Calibri"/>
              </a:rPr>
              <a:t>TE</a:t>
            </a:r>
            <a:r>
              <a:rPr lang="en-US" sz="800" b="0" i="0" u="none" strike="noStrike" kern="1200" cap="none" spc="0" baseline="0" dirty="0">
                <a:solidFill>
                  <a:srgbClr val="000000"/>
                </a:solidFill>
                <a:uFillTx/>
                <a:latin typeface="Calibri"/>
              </a:rPr>
              <a:t>-CX</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000000"/>
                </a:solidFill>
                <a:uFillTx/>
                <a:latin typeface="Calibri"/>
              </a:rPr>
              <a:t>Bosch Bulldog Extreme bit &amp; Simpson Titen HD anchor</a:t>
            </a:r>
          </a:p>
        </p:txBody>
      </p:sp>
      <p:sp>
        <p:nvSpPr>
          <p:cNvPr id="8" name="Title 7"/>
          <p:cNvSpPr>
            <a:spLocks noGrp="1"/>
          </p:cNvSpPr>
          <p:nvPr>
            <p:ph type="title"/>
          </p:nvPr>
        </p:nvSpPr>
        <p:spPr/>
        <p:txBody>
          <a:bodyPr/>
          <a:lstStyle/>
          <a:p>
            <a:pPr lvl="0"/>
            <a:r>
              <a:rPr lang="en-US" dirty="0">
                <a:latin typeface="Arial Black" pitchFamily="34"/>
                <a:cs typeface="Arial"/>
              </a:rPr>
              <a:t>End to End Product </a:t>
            </a:r>
            <a:r>
              <a:rPr lang="en-US" dirty="0" smtClean="0">
                <a:latin typeface="Arial Black" pitchFamily="34"/>
                <a:cs typeface="Arial"/>
              </a:rPr>
              <a:t>Solutions</a:t>
            </a:r>
            <a:endParaRPr lang="en-US" dirty="0"/>
          </a:p>
        </p:txBody>
      </p:sp>
    </p:spTree>
    <p:custDataLst>
      <p:tags r:id="rId1"/>
    </p:custData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6"/>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6599B014396914DA9BA87DCAF17A11A" ma:contentTypeVersion="0" ma:contentTypeDescription="Create a new document." ma:contentTypeScope="" ma:versionID="86cd3110fb758d0f42266117f334c2ec">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BBF5294-2DEB-4550-86D3-ED426BA116E3}">
  <ds:schemaRefs>
    <ds:schemaRef ds:uri="http://schemas.microsoft.com/sharepoint/v3/contenttype/forms"/>
  </ds:schemaRefs>
</ds:datastoreItem>
</file>

<file path=customXml/itemProps2.xml><?xml version="1.0" encoding="utf-8"?>
<ds:datastoreItem xmlns:ds="http://schemas.openxmlformats.org/officeDocument/2006/customXml" ds:itemID="{AB24C7D6-C353-4F28-9DCA-1FDE8A1A9B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016ACBEB-AD1D-4752-9F66-5C3BAF3E5D0F}">
  <ds:schemaRefs>
    <ds:schemaRef ds:uri="http://purl.org/dc/dcmitype/"/>
    <ds:schemaRef ds:uri="http://schemas.microsoft.com/office/2006/documentManagement/types"/>
    <ds:schemaRef ds:uri="http://purl.org/dc/terms/"/>
    <ds:schemaRef ds:uri="http://www.w3.org/XML/1998/namespace"/>
    <ds:schemaRef ds:uri="http://schemas.microsoft.com/office/2006/metadata/properties"/>
    <ds:schemaRef ds:uri="http://schemas.microsoft.com/office/infopath/2007/PartnerControls"/>
    <ds:schemaRef ds:uri="http://schemas.openxmlformats.org/package/2006/metadata/core-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blank</Template>
  <TotalTime>4871</TotalTime>
  <Words>1338</Words>
  <Application>Microsoft Office PowerPoint</Application>
  <PresentationFormat>On-screen Show (4:3)</PresentationFormat>
  <Paragraphs>168</Paragraphs>
  <Slides>16</Slides>
  <Notes>15</Notes>
  <HiddenSlides>0</HiddenSlides>
  <MMClips>1</MMClips>
  <ScaleCrop>false</ScaleCrop>
  <HeadingPairs>
    <vt:vector size="4" baseType="variant">
      <vt:variant>
        <vt:lpstr>Theme</vt:lpstr>
      </vt:variant>
      <vt:variant>
        <vt:i4>2</vt:i4>
      </vt:variant>
      <vt:variant>
        <vt:lpstr>Slide Titles</vt:lpstr>
      </vt:variant>
      <vt:variant>
        <vt:i4>16</vt:i4>
      </vt:variant>
    </vt:vector>
  </HeadingPairs>
  <TitlesOfParts>
    <vt:vector size="18" baseType="lpstr">
      <vt:lpstr>Blank</vt:lpstr>
      <vt:lpstr>1_Custom Design</vt:lpstr>
      <vt:lpstr>PowerPoint Presentation</vt:lpstr>
      <vt:lpstr>Benefits to Distributors</vt:lpstr>
      <vt:lpstr>Benefits to Contractors</vt:lpstr>
      <vt:lpstr>The Alliance Advantage</vt:lpstr>
      <vt:lpstr>One Stop Shop</vt:lpstr>
      <vt:lpstr>Video: Distributor Success</vt:lpstr>
      <vt:lpstr>Application Expertise</vt:lpstr>
      <vt:lpstr>Complete Jobsite Coverage</vt:lpstr>
      <vt:lpstr>End to End Product Solutions</vt:lpstr>
      <vt:lpstr>End to End Product Solutions</vt:lpstr>
      <vt:lpstr>Engineering Specs and Code Reports</vt:lpstr>
      <vt:lpstr>Engineering Specs and Code Reports</vt:lpstr>
      <vt:lpstr>Engineering Specs and Code Reports</vt:lpstr>
      <vt:lpstr>Alliance Customer Loyalty Program</vt:lpstr>
      <vt:lpstr>Alliance Partner Program</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david.cieslik</dc:creator>
  <cp:lastModifiedBy>bmayer</cp:lastModifiedBy>
  <cp:revision>88</cp:revision>
  <cp:lastPrinted>2014-07-18T19:04:57Z</cp:lastPrinted>
  <dcterms:created xsi:type="dcterms:W3CDTF">2013-01-29T23:01:39Z</dcterms:created>
  <dcterms:modified xsi:type="dcterms:W3CDTF">2014-08-27T16:09:03Z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0x01010016599B014396914DA9BA87DCAF17A11A</vt:lpwstr>
  </property>
  <property fmtid="{D5CDD505-2E9C-101B-9397-08002B2CF9AE}" pid="3" name="ArticulateGUID">
    <vt:lpwstr>3CE6FC94-0EB1-40F0-A94D-E26710D93A37</vt:lpwstr>
  </property>
  <property fmtid="{D5CDD505-2E9C-101B-9397-08002B2CF9AE}" pid="4" name="ArticulatePath">
    <vt:lpwstr>Bosch_Simpson Stong-Tie Alliance Partnership Program (Allinace Template)</vt:lpwstr>
  </property>
</Properties>
</file>