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tags/tag28.xml" ContentType="application/vnd.openxmlformats-officedocument.presentationml.tags+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24.xml" ContentType="application/vnd.openxmlformats-officedocument.presentationml.notesSlide+xml"/>
  <Override PartName="/ppt/tags/tag35.xml" ContentType="application/vnd.openxmlformats-officedocument.presentationml.tags+xml"/>
  <Override PartName="/ppt/notesSlides/notesSlide25.xml" ContentType="application/vnd.openxmlformats-officedocument.presentationml.notesSlide+xml"/>
  <Override PartName="/ppt/tags/tag36.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27.xml" ContentType="application/vnd.openxmlformats-officedocument.presentationml.notesSlide+xml"/>
  <Override PartName="/ppt/tags/tag38.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 id="2147483660" r:id="rId2"/>
  </p:sldMasterIdLst>
  <p:notesMasterIdLst>
    <p:notesMasterId r:id="rId34"/>
  </p:notesMasterIdLst>
  <p:handoutMasterIdLst>
    <p:handoutMasterId r:id="rId35"/>
  </p:handoutMasterIdLst>
  <p:sldIdLst>
    <p:sldId id="260" r:id="rId3"/>
    <p:sldId id="261" r:id="rId4"/>
    <p:sldId id="291" r:id="rId5"/>
    <p:sldId id="273" r:id="rId6"/>
    <p:sldId id="285" r:id="rId7"/>
    <p:sldId id="283" r:id="rId8"/>
    <p:sldId id="277" r:id="rId9"/>
    <p:sldId id="286" r:id="rId10"/>
    <p:sldId id="287" r:id="rId11"/>
    <p:sldId id="289" r:id="rId12"/>
    <p:sldId id="290" r:id="rId13"/>
    <p:sldId id="310" r:id="rId14"/>
    <p:sldId id="315" r:id="rId15"/>
    <p:sldId id="312" r:id="rId16"/>
    <p:sldId id="313" r:id="rId17"/>
    <p:sldId id="262" r:id="rId18"/>
    <p:sldId id="263" r:id="rId19"/>
    <p:sldId id="264" r:id="rId20"/>
    <p:sldId id="266" r:id="rId21"/>
    <p:sldId id="279" r:id="rId22"/>
    <p:sldId id="280" r:id="rId23"/>
    <p:sldId id="281" r:id="rId24"/>
    <p:sldId id="282" r:id="rId25"/>
    <p:sldId id="295" r:id="rId26"/>
    <p:sldId id="268" r:id="rId27"/>
    <p:sldId id="297" r:id="rId28"/>
    <p:sldId id="296" r:id="rId29"/>
    <p:sldId id="307" r:id="rId30"/>
    <p:sldId id="308" r:id="rId31"/>
    <p:sldId id="303" r:id="rId32"/>
    <p:sldId id="305" r:id="rId33"/>
  </p:sldIdLst>
  <p:sldSz cx="9144000" cy="6858000" type="screen4x3"/>
  <p:notesSz cx="6858000" cy="914400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8" autoAdjust="0"/>
    <p:restoredTop sz="81600" autoAdjust="0"/>
  </p:normalViewPr>
  <p:slideViewPr>
    <p:cSldViewPr snapToGrid="0" showGuides="1">
      <p:cViewPr>
        <p:scale>
          <a:sx n="90" d="100"/>
          <a:sy n="90" d="100"/>
        </p:scale>
        <p:origin x="-1554" y="-126"/>
      </p:cViewPr>
      <p:guideLst>
        <p:guide orient="horz" pos="2160"/>
        <p:guide pos="2887"/>
      </p:guideLst>
    </p:cSldViewPr>
  </p:slideViewPr>
  <p:notesTextViewPr>
    <p:cViewPr>
      <p:scale>
        <a:sx n="100" d="100"/>
        <a:sy n="100" d="100"/>
      </p:scale>
      <p:origin x="0" y="0"/>
    </p:cViewPr>
  </p:notesTextViewPr>
  <p:notesViewPr>
    <p:cSldViewPr snapToGrid="0">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06B8D9F-143C-4AEE-98AD-2EB76E678668}" type="datetimeFigureOut">
              <a:rPr lang="en-US" smtClean="0"/>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53B3C8-9D9C-4576-9DA8-CCBF6D1E5159}" type="slidenum">
              <a:rPr lang="en-US" smtClean="0"/>
              <a:t>‹#›</a:t>
            </a:fld>
            <a:endParaRPr lang="en-US"/>
          </a:p>
        </p:txBody>
      </p:sp>
    </p:spTree>
    <p:extLst>
      <p:ext uri="{BB962C8B-B14F-4D97-AF65-F5344CB8AC3E}">
        <p14:creationId xmlns:p14="http://schemas.microsoft.com/office/powerpoint/2010/main" val="23507750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E59978-8124-4AE2-B3EF-C4D5B7C672BE}" type="datetimeFigureOut">
              <a:rPr lang="en-US" smtClean="0"/>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A687CB-77D3-475B-851B-FD272A46F6A9}" type="slidenum">
              <a:rPr lang="en-US" smtClean="0"/>
              <a:t>‹#›</a:t>
            </a:fld>
            <a:endParaRPr lang="en-US"/>
          </a:p>
        </p:txBody>
      </p:sp>
    </p:spTree>
    <p:extLst>
      <p:ext uri="{BB962C8B-B14F-4D97-AF65-F5344CB8AC3E}">
        <p14:creationId xmlns:p14="http://schemas.microsoft.com/office/powerpoint/2010/main" val="2444395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topics we’re going</a:t>
            </a:r>
            <a:r>
              <a:rPr lang="en-US" baseline="0" dirty="0" smtClean="0"/>
              <a:t> to run through in our short time.</a:t>
            </a:r>
          </a:p>
          <a:p>
            <a:endParaRPr lang="en-US" baseline="0" dirty="0" smtClean="0"/>
          </a:p>
          <a:p>
            <a:r>
              <a:rPr lang="en-US" baseline="0" dirty="0" smtClean="0"/>
              <a:t>(Learning Objectives) You should walk away from this being able to:</a:t>
            </a:r>
          </a:p>
          <a:p>
            <a:pPr marL="398830" indent="-288916">
              <a:spcBef>
                <a:spcPts val="2374"/>
              </a:spcBef>
              <a:buFont typeface="Arial" charset="0"/>
              <a:buChar char="•"/>
            </a:pPr>
            <a:r>
              <a:rPr lang="en-US" altLang="en-US" dirty="0"/>
              <a:t>Provide an overview of the </a:t>
            </a:r>
            <a:r>
              <a:rPr lang="en-US" altLang="en-US" dirty="0" smtClean="0"/>
              <a:t>drilling and</a:t>
            </a:r>
            <a:r>
              <a:rPr lang="en-US" altLang="en-US" baseline="0" dirty="0" smtClean="0"/>
              <a:t> anchoring opportunities</a:t>
            </a:r>
            <a:endParaRPr lang="en-US" altLang="en-US" dirty="0"/>
          </a:p>
          <a:p>
            <a:pPr marL="398830" indent="-288916">
              <a:spcBef>
                <a:spcPts val="2374"/>
              </a:spcBef>
              <a:buFont typeface="Arial" charset="0"/>
              <a:buChar char="•"/>
            </a:pPr>
            <a:r>
              <a:rPr lang="en-US" altLang="en-US" dirty="0"/>
              <a:t>Describe the types of </a:t>
            </a:r>
            <a:r>
              <a:rPr lang="en-US" altLang="en-US" dirty="0" smtClean="0"/>
              <a:t>anchor solutions </a:t>
            </a:r>
            <a:r>
              <a:rPr lang="en-US" altLang="en-US" dirty="0"/>
              <a:t>offered by Simpson</a:t>
            </a:r>
          </a:p>
          <a:p>
            <a:pPr marL="398830" indent="-288916">
              <a:spcBef>
                <a:spcPts val="2374"/>
              </a:spcBef>
              <a:buFont typeface="Arial" charset="0"/>
              <a:buChar char="•"/>
            </a:pPr>
            <a:r>
              <a:rPr lang="en-US" altLang="en-US" dirty="0"/>
              <a:t>Navigate </a:t>
            </a:r>
            <a:r>
              <a:rPr lang="en-US" altLang="en-US" dirty="0" smtClean="0"/>
              <a:t>the Anchor Systems</a:t>
            </a:r>
            <a:r>
              <a:rPr lang="en-US" altLang="en-US" baseline="0" dirty="0" smtClean="0"/>
              <a:t> Product Guide</a:t>
            </a:r>
            <a:r>
              <a:rPr lang="en-US" altLang="en-US" dirty="0" smtClean="0"/>
              <a:t> </a:t>
            </a:r>
            <a:r>
              <a:rPr lang="en-US" altLang="en-US" dirty="0"/>
              <a:t>to find more information</a:t>
            </a:r>
          </a:p>
        </p:txBody>
      </p:sp>
      <p:sp>
        <p:nvSpPr>
          <p:cNvPr id="4" name="Slide Number Placeholder 3"/>
          <p:cNvSpPr>
            <a:spLocks noGrp="1"/>
          </p:cNvSpPr>
          <p:nvPr>
            <p:ph type="sldNum" sz="quarter" idx="10"/>
          </p:nvPr>
        </p:nvSpPr>
        <p:spPr/>
        <p:txBody>
          <a:bodyPr/>
          <a:lstStyle/>
          <a:p>
            <a:pPr>
              <a:defRPr/>
            </a:pPr>
            <a:fld id="{718C5E6D-BE4E-4ECE-9407-1352A3E6E88E}" type="slidenum">
              <a:rPr lang="en-US" smtClean="0"/>
              <a:pPr>
                <a:defRPr/>
              </a:pPr>
              <a:t>2</a:t>
            </a:fld>
            <a:endParaRPr lang="en-US"/>
          </a:p>
        </p:txBody>
      </p:sp>
    </p:spTree>
    <p:extLst>
      <p:ext uri="{BB962C8B-B14F-4D97-AF65-F5344CB8AC3E}">
        <p14:creationId xmlns:p14="http://schemas.microsoft.com/office/powerpoint/2010/main" val="3233484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p:sp>
      <p:sp>
        <p:nvSpPr>
          <p:cNvPr id="10752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i="1" smtClean="0"/>
              <a:t>[Make sure you have the latest literature with you, samples, product display]</a:t>
            </a:r>
          </a:p>
          <a:p>
            <a:endParaRPr lang="en-US" altLang="en-US" smtClean="0"/>
          </a:p>
          <a:p>
            <a:r>
              <a:rPr lang="en-US" altLang="en-US" smtClean="0"/>
              <a:t>On the next three slides, let’s review our CFS curtain wall, bridging, and utility clip connectors.</a:t>
            </a:r>
          </a:p>
          <a:p>
            <a:endParaRPr lang="en-US" altLang="en-US" smtClean="0"/>
          </a:p>
          <a:p>
            <a:r>
              <a:rPr lang="en-US" altLang="en-US" smtClean="0"/>
              <a:t>Explain the time savings this gives contactors, and why contractors like these products. For those of you distributors that concentrate on fasteners, you’re usually already selling to drywall contractors and may have opportunities to sell CFS to your existing customers.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p:sp>
      <p:sp>
        <p:nvSpPr>
          <p:cNvPr id="108547"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(Cover bridging connectors)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p:sp>
      <p:sp>
        <p:nvSpPr>
          <p:cNvPr id="109571"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miter lim="800000"/>
                <a:headEnd/>
                <a:tailEnd/>
              </a14:hiddenLine>
            </a:ext>
          </a:extLst>
        </p:spPr>
        <p:txBody>
          <a:bodyPr/>
          <a:lstStyle/>
          <a:p>
            <a:r>
              <a:rPr lang="en-US" altLang="en-US" smtClean="0"/>
              <a:t>(Cover utility clip connectors)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participants refer to their</a:t>
            </a:r>
            <a:r>
              <a:rPr lang="en-US" baseline="0" dirty="0" smtClean="0"/>
              <a:t> Product Guide)</a:t>
            </a:r>
          </a:p>
          <a:p>
            <a:r>
              <a:rPr lang="en-US" baseline="0" dirty="0" smtClean="0"/>
              <a:t>What is the Product Guide?</a:t>
            </a:r>
          </a:p>
          <a:p>
            <a:pPr marL="171450" indent="-171450">
              <a:spcBef>
                <a:spcPts val="1800"/>
              </a:spcBef>
              <a:buFont typeface="Arial" panose="020B0604020202020204" pitchFamily="34" charset="0"/>
              <a:buChar char="•"/>
            </a:pPr>
            <a:r>
              <a:rPr lang="en-US" altLang="en-US" sz="1200" dirty="0" smtClean="0"/>
              <a:t>Sales tool</a:t>
            </a:r>
          </a:p>
          <a:p>
            <a:pPr marL="171450" indent="-171450">
              <a:spcBef>
                <a:spcPts val="1800"/>
              </a:spcBef>
              <a:buFont typeface="Arial" panose="020B0604020202020204" pitchFamily="34" charset="0"/>
              <a:buChar char="•"/>
            </a:pPr>
            <a:r>
              <a:rPr lang="en-US" altLang="en-US" sz="1200" dirty="0" smtClean="0"/>
              <a:t>Provides quick reference for system components</a:t>
            </a:r>
          </a:p>
          <a:p>
            <a:pPr marL="171450" indent="-171450">
              <a:spcBef>
                <a:spcPts val="1800"/>
              </a:spcBef>
              <a:buFont typeface="Arial" panose="020B0604020202020204" pitchFamily="34" charset="0"/>
              <a:buChar char="•"/>
            </a:pPr>
            <a:r>
              <a:rPr lang="en-US" altLang="en-US" sz="1200" dirty="0" smtClean="0"/>
              <a:t>Provides insight on anchor applications</a:t>
            </a:r>
          </a:p>
          <a:p>
            <a:pPr marL="171450" indent="-171450">
              <a:spcBef>
                <a:spcPts val="1800"/>
              </a:spcBef>
              <a:buFont typeface="Arial" panose="020B0604020202020204" pitchFamily="34" charset="0"/>
              <a:buChar char="•"/>
            </a:pPr>
            <a:r>
              <a:rPr lang="en-US" altLang="en-US" sz="1200" dirty="0" smtClean="0"/>
              <a:t>Highlights potential opportunities for new sales</a:t>
            </a:r>
          </a:p>
          <a:p>
            <a:endParaRPr lang="en-US" baseline="0" dirty="0" smtClean="0"/>
          </a:p>
          <a:p>
            <a:r>
              <a:rPr lang="en-US" baseline="0" dirty="0" smtClean="0"/>
              <a:t>Let’s take some time to look at the Product Guide and how to use it.</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16</a:t>
            </a:fld>
            <a:endParaRPr lang="en-US"/>
          </a:p>
        </p:txBody>
      </p:sp>
    </p:spTree>
    <p:extLst>
      <p:ext uri="{BB962C8B-B14F-4D97-AF65-F5344CB8AC3E}">
        <p14:creationId xmlns:p14="http://schemas.microsoft.com/office/powerpoint/2010/main" val="332049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page 3 you’ll see the main sections are color-coded,</a:t>
            </a:r>
            <a:r>
              <a:rPr lang="en-US" baseline="0" dirty="0" smtClean="0"/>
              <a:t> when you flip to that section, the edges of the page have the corresponding color.</a:t>
            </a:r>
          </a:p>
          <a:p>
            <a:r>
              <a:rPr lang="en-US" baseline="0" dirty="0" smtClean="0"/>
              <a:t>The main sections are listed on the slide here – this is a high-level breakdown. </a:t>
            </a:r>
          </a:p>
        </p:txBody>
      </p:sp>
      <p:sp>
        <p:nvSpPr>
          <p:cNvPr id="4" name="Slide Number Placeholder 3"/>
          <p:cNvSpPr>
            <a:spLocks noGrp="1"/>
          </p:cNvSpPr>
          <p:nvPr>
            <p:ph type="sldNum" sz="quarter" idx="10"/>
          </p:nvPr>
        </p:nvSpPr>
        <p:spPr/>
        <p:txBody>
          <a:bodyPr/>
          <a:lstStyle/>
          <a:p>
            <a:fld id="{91A687CB-77D3-475B-851B-FD272A46F6A9}" type="slidenum">
              <a:rPr lang="en-US" smtClean="0"/>
              <a:t>17</a:t>
            </a:fld>
            <a:endParaRPr lang="en-US"/>
          </a:p>
        </p:txBody>
      </p:sp>
    </p:spTree>
    <p:extLst>
      <p:ext uri="{BB962C8B-B14F-4D97-AF65-F5344CB8AC3E}">
        <p14:creationId xmlns:p14="http://schemas.microsoft.com/office/powerpoint/2010/main" val="335280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the next few pages we have the Table of Contents. There are two versions:</a:t>
            </a:r>
          </a:p>
          <a:p>
            <a:pPr marL="171450" indent="-171450">
              <a:buFont typeface="Arial" panose="020B0604020202020204" pitchFamily="34" charset="0"/>
              <a:buChar char="•"/>
            </a:pPr>
            <a:r>
              <a:rPr lang="en-US" baseline="0" dirty="0" smtClean="0"/>
              <a:t>One table of contents is listed by section (meaning following the same order as the main colored tabs)</a:t>
            </a:r>
          </a:p>
          <a:p>
            <a:pPr marL="171450" indent="-171450">
              <a:buFont typeface="Arial" panose="020B0604020202020204" pitchFamily="34" charset="0"/>
              <a:buChar char="•"/>
            </a:pPr>
            <a:r>
              <a:rPr lang="en-US" baseline="0" dirty="0" smtClean="0"/>
              <a:t>The second table of contents lists pages by product group (i.e. Adhesives, Carbide, Cold-Formed Steel..) in alphabetical order.</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The goal is to help you find what you’re looking for quickly.</a:t>
            </a:r>
          </a:p>
        </p:txBody>
      </p:sp>
      <p:sp>
        <p:nvSpPr>
          <p:cNvPr id="4" name="Slide Number Placeholder 3"/>
          <p:cNvSpPr>
            <a:spLocks noGrp="1"/>
          </p:cNvSpPr>
          <p:nvPr>
            <p:ph type="sldNum" sz="quarter" idx="10"/>
          </p:nvPr>
        </p:nvSpPr>
        <p:spPr/>
        <p:txBody>
          <a:bodyPr/>
          <a:lstStyle/>
          <a:p>
            <a:fld id="{91A687CB-77D3-475B-851B-FD272A46F6A9}" type="slidenum">
              <a:rPr lang="en-US" smtClean="0"/>
              <a:t>18</a:t>
            </a:fld>
            <a:endParaRPr lang="en-US"/>
          </a:p>
        </p:txBody>
      </p:sp>
    </p:spTree>
    <p:extLst>
      <p:ext uri="{BB962C8B-B14F-4D97-AF65-F5344CB8AC3E}">
        <p14:creationId xmlns:p14="http://schemas.microsoft.com/office/powerpoint/2010/main" val="1486683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The Anchor Selection Guide (page 8-9) in the front provides a summary of anchoring products, appropriate base materials, and a general assessment of load values and usage.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Let’s take a closer look… (next</a:t>
            </a:r>
            <a:r>
              <a:rPr lang="en-US" altLang="en-US" baseline="0" dirty="0" smtClean="0"/>
              <a:t> slide)</a:t>
            </a:r>
            <a:endParaRPr lang="en-US" altLang="en-US" dirty="0" smtClean="0"/>
          </a:p>
        </p:txBody>
      </p:sp>
      <p:sp>
        <p:nvSpPr>
          <p:cNvPr id="4" name="Slide Number Placeholder 3"/>
          <p:cNvSpPr>
            <a:spLocks noGrp="1"/>
          </p:cNvSpPr>
          <p:nvPr>
            <p:ph type="sldNum" sz="quarter" idx="10"/>
          </p:nvPr>
        </p:nvSpPr>
        <p:spPr/>
        <p:txBody>
          <a:bodyPr/>
          <a:lstStyle/>
          <a:p>
            <a:fld id="{91A687CB-77D3-475B-851B-FD272A46F6A9}" type="slidenum">
              <a:rPr lang="en-US" smtClean="0"/>
              <a:t>19</a:t>
            </a:fld>
            <a:endParaRPr lang="en-US"/>
          </a:p>
        </p:txBody>
      </p:sp>
    </p:spTree>
    <p:extLst>
      <p:ext uri="{BB962C8B-B14F-4D97-AF65-F5344CB8AC3E}">
        <p14:creationId xmlns:p14="http://schemas.microsoft.com/office/powerpoint/2010/main" val="897902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a:t>
            </a:r>
            <a:r>
              <a:rPr lang="en-US" baseline="0" dirty="0" smtClean="0"/>
              <a:t> content appears on click)</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1.  Select base material type.</a:t>
            </a:r>
            <a:endParaRPr lang="en-US"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2.  Select allowable tension load range.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3.  Select anchoring product.</a:t>
            </a:r>
          </a:p>
          <a:p>
            <a:endParaRPr lang="en-US" dirty="0" smtClean="0"/>
          </a:p>
          <a:p>
            <a:r>
              <a:rPr lang="en-US" dirty="0" smtClean="0"/>
              <a:t>This helps you narrow down which</a:t>
            </a:r>
            <a:r>
              <a:rPr lang="en-US" baseline="0" dirty="0" smtClean="0"/>
              <a:t> products are appropriate based on what you know about the application requirements.</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20</a:t>
            </a:fld>
            <a:endParaRPr lang="en-US"/>
          </a:p>
        </p:txBody>
      </p:sp>
    </p:spTree>
    <p:extLst>
      <p:ext uri="{BB962C8B-B14F-4D97-AF65-F5344CB8AC3E}">
        <p14:creationId xmlns:p14="http://schemas.microsoft.com/office/powerpoint/2010/main" val="3788628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We’ve covered the</a:t>
            </a:r>
            <a:r>
              <a:rPr lang="en-US" baseline="0" dirty="0" smtClean="0"/>
              <a:t> front end of the Product Guide but now let’s get into the actual bulk of it. There are two main parts of the Product Guide.</a:t>
            </a:r>
          </a:p>
          <a:p>
            <a:endParaRPr lang="en-US" baseline="0" dirty="0" smtClean="0"/>
          </a:p>
          <a:p>
            <a:pPr marL="171450" indent="-171450">
              <a:buFont typeface="Arial" panose="020B0604020202020204" pitchFamily="34" charset="0"/>
              <a:buChar char="•"/>
            </a:pPr>
            <a:r>
              <a:rPr lang="en-US" baseline="0" dirty="0" smtClean="0"/>
              <a:t>The first is a series of product pages grouped together by section (Cracked Concrete Solutions, General Purpose Anchoring, </a:t>
            </a:r>
            <a:r>
              <a:rPr lang="en-US" baseline="0" dirty="0" err="1" smtClean="0"/>
              <a:t>etc</a:t>
            </a:r>
            <a:r>
              <a:rPr lang="en-US" baseline="0" dirty="0" smtClean="0"/>
              <a:t>). This is great for </a:t>
            </a:r>
            <a:r>
              <a:rPr lang="en-US" altLang="en-US" sz="1200" dirty="0" smtClean="0"/>
              <a:t>analyzing opportunities to sell a particular product</a:t>
            </a:r>
          </a:p>
          <a:p>
            <a:pPr marL="171450" indent="-171450">
              <a:buFont typeface="Arial" panose="020B0604020202020204" pitchFamily="34" charset="0"/>
              <a:buChar char="•"/>
            </a:pPr>
            <a:r>
              <a:rPr lang="en-US" sz="1200" dirty="0" smtClean="0"/>
              <a:t>There’s also information</a:t>
            </a:r>
            <a:r>
              <a:rPr lang="en-US" sz="1200" baseline="0" dirty="0" smtClean="0"/>
              <a:t> grouped by trades or contractor markets that can help you analyze selling opportunities by trade.</a:t>
            </a:r>
          </a:p>
          <a:p>
            <a:pPr marL="171450" indent="-171450">
              <a:buFont typeface="Arial" panose="020B0604020202020204" pitchFamily="34" charset="0"/>
              <a:buChar char="•"/>
            </a:pPr>
            <a:endParaRPr lang="en-US" sz="1200" baseline="0" dirty="0" smtClean="0"/>
          </a:p>
          <a:p>
            <a:pPr marL="0" indent="0">
              <a:buFont typeface="Arial" panose="020B0604020202020204" pitchFamily="34" charset="0"/>
              <a:buNone/>
            </a:pPr>
            <a:r>
              <a:rPr lang="en-US" sz="1200" baseline="0" dirty="0" smtClean="0"/>
              <a:t>First lets look at how information is displayed on product pages. Then we’ll look at the application guide.</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21</a:t>
            </a:fld>
            <a:endParaRPr lang="en-US"/>
          </a:p>
        </p:txBody>
      </p:sp>
    </p:spTree>
    <p:extLst>
      <p:ext uri="{BB962C8B-B14F-4D97-AF65-F5344CB8AC3E}">
        <p14:creationId xmlns:p14="http://schemas.microsoft.com/office/powerpoint/2010/main" val="591035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(Slide</a:t>
            </a:r>
            <a:r>
              <a:rPr lang="en-US" baseline="0" dirty="0" smtClean="0"/>
              <a:t> content appears on click)</a:t>
            </a:r>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22</a:t>
            </a:fld>
            <a:endParaRPr lang="en-US"/>
          </a:p>
        </p:txBody>
      </p:sp>
    </p:spTree>
    <p:extLst>
      <p:ext uri="{BB962C8B-B14F-4D97-AF65-F5344CB8AC3E}">
        <p14:creationId xmlns:p14="http://schemas.microsoft.com/office/powerpoint/2010/main" val="2755476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Tx/>
              <a:buNone/>
            </a:pPr>
            <a:r>
              <a:rPr lang="en-US" altLang="en-US" dirty="0" smtClean="0"/>
              <a:t>We</a:t>
            </a:r>
            <a:r>
              <a:rPr lang="en-US" altLang="en-US" baseline="0" dirty="0" smtClean="0"/>
              <a:t> offer </a:t>
            </a:r>
            <a:r>
              <a:rPr lang="en-US" altLang="en-US" dirty="0" smtClean="0"/>
              <a:t>post-installed </a:t>
            </a:r>
            <a:r>
              <a:rPr lang="en-US" altLang="en-US" b="0" i="0" dirty="0" smtClean="0"/>
              <a:t>mechanical and adhesive </a:t>
            </a:r>
            <a:r>
              <a:rPr lang="en-US" altLang="en-US" dirty="0" smtClean="0"/>
              <a:t>anchors. All post-installed </a:t>
            </a:r>
            <a:r>
              <a:rPr lang="en-US" altLang="en-US" b="1" dirty="0" smtClean="0"/>
              <a:t>mechanical</a:t>
            </a:r>
            <a:r>
              <a:rPr lang="en-US" altLang="en-US" dirty="0" smtClean="0"/>
              <a:t> and </a:t>
            </a:r>
            <a:r>
              <a:rPr lang="en-US" altLang="en-US" b="1" dirty="0" smtClean="0"/>
              <a:t>adhesive</a:t>
            </a:r>
            <a:r>
              <a:rPr lang="en-US" altLang="en-US" dirty="0" smtClean="0"/>
              <a:t> anchors are installed in a pre-drilled hole in the base material. Post-installed anchors are effective when matched with base material suitable for anchoring.</a:t>
            </a:r>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4</a:t>
            </a:fld>
            <a:endParaRPr lang="en-US"/>
          </a:p>
        </p:txBody>
      </p:sp>
    </p:spTree>
    <p:extLst>
      <p:ext uri="{BB962C8B-B14F-4D97-AF65-F5344CB8AC3E}">
        <p14:creationId xmlns:p14="http://schemas.microsoft.com/office/powerpoint/2010/main" val="22626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(Slide</a:t>
            </a:r>
            <a:r>
              <a:rPr lang="en-US" baseline="0" dirty="0" smtClean="0"/>
              <a:t> content appears on click)</a:t>
            </a:r>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23</a:t>
            </a:fld>
            <a:endParaRPr lang="en-US"/>
          </a:p>
        </p:txBody>
      </p:sp>
    </p:spTree>
    <p:extLst>
      <p:ext uri="{BB962C8B-B14F-4D97-AF65-F5344CB8AC3E}">
        <p14:creationId xmlns:p14="http://schemas.microsoft.com/office/powerpoint/2010/main" val="73482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(Slide</a:t>
            </a:r>
            <a:r>
              <a:rPr lang="en-US" baseline="0" dirty="0" smtClean="0"/>
              <a:t> content appears on click)</a:t>
            </a:r>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24</a:t>
            </a:fld>
            <a:endParaRPr lang="en-US"/>
          </a:p>
        </p:txBody>
      </p:sp>
    </p:spTree>
    <p:extLst>
      <p:ext uri="{BB962C8B-B14F-4D97-AF65-F5344CB8AC3E}">
        <p14:creationId xmlns:p14="http://schemas.microsoft.com/office/powerpoint/2010/main" val="42784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now let’s take a look at the section of the Product</a:t>
            </a:r>
            <a:r>
              <a:rPr lang="en-US" baseline="0" dirty="0" smtClean="0"/>
              <a:t> Guide that is grouped by trades. This starts on page 143.</a:t>
            </a:r>
          </a:p>
          <a:p>
            <a:endParaRPr lang="en-US" baseline="0" dirty="0" smtClean="0"/>
          </a:p>
          <a:p>
            <a:r>
              <a:rPr lang="en-US" dirty="0" smtClean="0"/>
              <a:t>Here’s an example of one </a:t>
            </a:r>
            <a:r>
              <a:rPr lang="en-US" b="0" dirty="0" smtClean="0"/>
              <a:t>of</a:t>
            </a:r>
            <a:r>
              <a:rPr lang="en-US" b="0" baseline="0" dirty="0" smtClean="0"/>
              <a:t> the contractor market groupings: </a:t>
            </a:r>
            <a:r>
              <a:rPr lang="en-US" sz="1200" b="0" i="0" u="none" strike="noStrike" kern="1200" baseline="0" dirty="0" smtClean="0">
                <a:solidFill>
                  <a:schemeClr val="tx1"/>
                </a:solidFill>
                <a:latin typeface="+mn-lt"/>
                <a:ea typeface="+mn-ea"/>
                <a:cs typeface="+mn-cs"/>
              </a:rPr>
              <a:t>Highway and Bridge Applications (page 152-153 in the Product Guide).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Applications listed (with types of products used in application)</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Dowels for New or Lane Addition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(Anchoring adhesives)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Dowel Baskets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(Direct fastening systems)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Dowels for Repairs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(Anchoring adhesives)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Glare Screens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(Strong-Bolt 2, Wedge-All, Anchoring adhesives)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Barriers and Guardrails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(Anchoring adhesives)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Heavy- and Light-Duty Signs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(Anchoring adhesives, Strong-Bolt 2, Wedge-All)</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Dowels for Jersey Barriers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(Anchoring adhesives)</a:t>
            </a:r>
            <a:endParaRPr lang="en-US" b="0" dirty="0" smtClean="0"/>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25</a:t>
            </a:fld>
            <a:endParaRPr lang="en-US"/>
          </a:p>
        </p:txBody>
      </p:sp>
    </p:spTree>
    <p:extLst>
      <p:ext uri="{BB962C8B-B14F-4D97-AF65-F5344CB8AC3E}">
        <p14:creationId xmlns:p14="http://schemas.microsoft.com/office/powerpoint/2010/main" val="734266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(Wrap-up</a:t>
            </a:r>
            <a:r>
              <a:rPr lang="en-US" baseline="0" dirty="0" smtClean="0"/>
              <a:t> important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Product Guide</a:t>
            </a:r>
            <a:r>
              <a:rPr lang="en-US" baseline="0" dirty="0" smtClean="0"/>
              <a:t> and our website are great resources to find more in-depth product and application information.</a:t>
            </a:r>
            <a:endParaRPr lang="en-US" dirty="0" smtClean="0"/>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26</a:t>
            </a:fld>
            <a:endParaRPr lang="en-US"/>
          </a:p>
        </p:txBody>
      </p:sp>
    </p:spTree>
    <p:extLst>
      <p:ext uri="{BB962C8B-B14F-4D97-AF65-F5344CB8AC3E}">
        <p14:creationId xmlns:p14="http://schemas.microsoft.com/office/powerpoint/2010/main" val="886605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there any questions?</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27</a:t>
            </a:fld>
            <a:endParaRPr lang="en-US"/>
          </a:p>
        </p:txBody>
      </p:sp>
    </p:spTree>
    <p:extLst>
      <p:ext uri="{BB962C8B-B14F-4D97-AF65-F5344CB8AC3E}">
        <p14:creationId xmlns:p14="http://schemas.microsoft.com/office/powerpoint/2010/main" val="3290931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altLang="en-US" sz="1200" b="1" dirty="0" smtClean="0"/>
              <a:t>Family Feud! –</a:t>
            </a:r>
            <a:r>
              <a:rPr lang="en-CA" altLang="en-US" sz="1200" b="1" baseline="0" dirty="0" smtClean="0"/>
              <a:t> </a:t>
            </a:r>
            <a:r>
              <a:rPr lang="en-CA" altLang="en-US" sz="1200" dirty="0" smtClean="0"/>
              <a:t>Introduction Slide – The Countdown!</a:t>
            </a:r>
          </a:p>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28</a:t>
            </a:fld>
            <a:endParaRPr lang="en-US"/>
          </a:p>
        </p:txBody>
      </p:sp>
    </p:spTree>
    <p:extLst>
      <p:ext uri="{BB962C8B-B14F-4D97-AF65-F5344CB8AC3E}">
        <p14:creationId xmlns:p14="http://schemas.microsoft.com/office/powerpoint/2010/main" val="599103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22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CA" altLang="en-US" sz="1600" b="1" dirty="0"/>
              <a:t>Family Feud! </a:t>
            </a:r>
            <a:r>
              <a:rPr lang="en-CA" altLang="en-US" sz="1600" b="1" dirty="0" smtClean="0"/>
              <a:t>–</a:t>
            </a:r>
            <a:r>
              <a:rPr lang="en-CA" altLang="en-US" sz="1600" dirty="0" smtClean="0"/>
              <a:t>Introduction </a:t>
            </a:r>
            <a:r>
              <a:rPr lang="en-CA" altLang="en-US" sz="1600" dirty="0"/>
              <a:t>Slide – Family Feud!</a:t>
            </a:r>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110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altLang="en-US" dirty="0"/>
              <a:t>Family Feud </a:t>
            </a:r>
            <a:r>
              <a:rPr lang="en-US" altLang="en-US" dirty="0" smtClean="0"/>
              <a:t>Simpson Edition</a:t>
            </a:r>
          </a:p>
          <a:p>
            <a:endParaRPr lang="en-US" altLang="en-US" dirty="0" smtClean="0"/>
          </a:p>
          <a:p>
            <a:r>
              <a:rPr lang="en-US" sz="1200" kern="1200" dirty="0" smtClean="0">
                <a:solidFill>
                  <a:schemeClr val="tx1"/>
                </a:solidFill>
                <a:effectLst/>
                <a:latin typeface="+mn-lt"/>
                <a:ea typeface="+mn-ea"/>
                <a:cs typeface="+mn-cs"/>
              </a:rPr>
              <a:t>List 6 specific applications where and </a:t>
            </a:r>
            <a:r>
              <a:rPr lang="en-US" sz="1200" kern="1200" dirty="0" err="1" smtClean="0">
                <a:solidFill>
                  <a:schemeClr val="tx1"/>
                </a:solidFill>
                <a:effectLst/>
                <a:latin typeface="+mn-lt"/>
                <a:ea typeface="+mn-ea"/>
                <a:cs typeface="+mn-cs"/>
              </a:rPr>
              <a:t>MEP</a:t>
            </a:r>
            <a:r>
              <a:rPr lang="en-US" sz="1200" kern="1200" dirty="0" smtClean="0">
                <a:solidFill>
                  <a:schemeClr val="tx1"/>
                </a:solidFill>
                <a:effectLst/>
                <a:latin typeface="+mn-lt"/>
                <a:ea typeface="+mn-ea"/>
                <a:cs typeface="+mn-cs"/>
              </a:rPr>
              <a:t> contractor may use mechanical anchors:</a:t>
            </a:r>
          </a:p>
          <a:p>
            <a:pPr marL="22860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Junction Boxes &amp; Breaker Panels</a:t>
            </a:r>
          </a:p>
          <a:p>
            <a:pPr marL="228600" lvl="0" indent="-228600">
              <a:buFont typeface="+mj-lt"/>
              <a:buAutoNum type="arabicPeriod"/>
            </a:pPr>
            <a:r>
              <a:rPr lang="en-US" sz="1200" kern="1200" dirty="0" smtClean="0">
                <a:solidFill>
                  <a:schemeClr val="tx1"/>
                </a:solidFill>
                <a:effectLst/>
                <a:latin typeface="+mn-lt"/>
                <a:ea typeface="+mn-ea"/>
                <a:cs typeface="+mn-cs"/>
              </a:rPr>
              <a:t>Transformers/Electrical Enclosures</a:t>
            </a:r>
          </a:p>
          <a:p>
            <a:pPr marL="228600" lvl="0" indent="-228600">
              <a:buFont typeface="+mj-lt"/>
              <a:buAutoNum type="arabicPeriod"/>
            </a:pPr>
            <a:r>
              <a:rPr lang="en-US" sz="1200" kern="1200" dirty="0" smtClean="0">
                <a:solidFill>
                  <a:schemeClr val="tx1"/>
                </a:solidFill>
                <a:effectLst/>
                <a:latin typeface="+mn-lt"/>
                <a:ea typeface="+mn-ea"/>
                <a:cs typeface="+mn-cs"/>
              </a:rPr>
              <a:t>Conduit Attachment</a:t>
            </a:r>
          </a:p>
          <a:p>
            <a:pPr marL="228600" lvl="0" indent="-228600">
              <a:buFont typeface="+mj-lt"/>
              <a:buAutoNum type="arabicPeriod"/>
            </a:pPr>
            <a:r>
              <a:rPr lang="en-US" sz="1200" kern="1200" dirty="0" smtClean="0">
                <a:solidFill>
                  <a:schemeClr val="tx1"/>
                </a:solidFill>
                <a:effectLst/>
                <a:latin typeface="+mn-lt"/>
                <a:ea typeface="+mn-ea"/>
                <a:cs typeface="+mn-cs"/>
              </a:rPr>
              <a:t>Cable Tray</a:t>
            </a:r>
          </a:p>
          <a:p>
            <a:pPr marL="228600" lvl="0" indent="-228600">
              <a:buFont typeface="+mj-lt"/>
              <a:buAutoNum type="arabicPeriod"/>
            </a:pPr>
            <a:r>
              <a:rPr lang="en-US" sz="1200" kern="1200" dirty="0" smtClean="0">
                <a:solidFill>
                  <a:schemeClr val="tx1"/>
                </a:solidFill>
                <a:effectLst/>
                <a:latin typeface="+mn-lt"/>
                <a:ea typeface="+mn-ea"/>
                <a:cs typeface="+mn-cs"/>
              </a:rPr>
              <a:t>Pipe Fixtures</a:t>
            </a:r>
          </a:p>
          <a:p>
            <a:pPr marL="228600" lvl="0" indent="-228600">
              <a:buFont typeface="+mj-lt"/>
              <a:buAutoNum type="arabicPeriod"/>
            </a:pPr>
            <a:r>
              <a:rPr lang="en-US" sz="1200" kern="1200" dirty="0" smtClean="0">
                <a:solidFill>
                  <a:schemeClr val="tx1"/>
                </a:solidFill>
                <a:effectLst/>
                <a:latin typeface="+mn-lt"/>
                <a:ea typeface="+mn-ea"/>
                <a:cs typeface="+mn-cs"/>
              </a:rPr>
              <a:t>System Controls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5261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altLang="en-US" dirty="0"/>
              <a:t>Family Feud </a:t>
            </a:r>
            <a:r>
              <a:rPr lang="en-US" altLang="en-US" dirty="0" smtClean="0"/>
              <a:t>Simpson </a:t>
            </a:r>
            <a:r>
              <a:rPr lang="en-US" altLang="en-US" dirty="0"/>
              <a:t>Edition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Name 5 different Contractors/installations that may use adhesive anchors:</a:t>
            </a:r>
          </a:p>
          <a:p>
            <a:pPr marL="22860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Doweling contractor</a:t>
            </a:r>
          </a:p>
          <a:p>
            <a:pPr marL="228600" lvl="0" indent="-228600">
              <a:buFont typeface="+mj-lt"/>
              <a:buAutoNum type="arabicPeriod"/>
            </a:pPr>
            <a:r>
              <a:rPr lang="en-US" sz="1200" kern="1200" dirty="0" smtClean="0">
                <a:solidFill>
                  <a:schemeClr val="tx1"/>
                </a:solidFill>
                <a:effectLst/>
                <a:latin typeface="+mn-lt"/>
                <a:ea typeface="+mn-ea"/>
                <a:cs typeface="+mn-cs"/>
              </a:rPr>
              <a:t>Guardrails &amp; barrier contractor</a:t>
            </a:r>
          </a:p>
          <a:p>
            <a:pPr marL="228600" lvl="0" indent="-228600">
              <a:buFont typeface="+mj-lt"/>
              <a:buAutoNum type="arabicPeriod"/>
            </a:pPr>
            <a:r>
              <a:rPr lang="en-US" sz="1200" kern="1200" dirty="0" smtClean="0">
                <a:solidFill>
                  <a:schemeClr val="tx1"/>
                </a:solidFill>
                <a:effectLst/>
                <a:latin typeface="+mn-lt"/>
                <a:ea typeface="+mn-ea"/>
                <a:cs typeface="+mn-cs"/>
              </a:rPr>
              <a:t>Equipment installer (manufacturing equipment)</a:t>
            </a:r>
          </a:p>
          <a:p>
            <a:pPr marL="228600" lvl="0" indent="-228600">
              <a:buFont typeface="+mj-lt"/>
              <a:buAutoNum type="arabicPeriod"/>
            </a:pPr>
            <a:r>
              <a:rPr lang="en-US" sz="1200" kern="1200" dirty="0" smtClean="0">
                <a:solidFill>
                  <a:schemeClr val="tx1"/>
                </a:solidFill>
                <a:effectLst/>
                <a:latin typeface="+mn-lt"/>
                <a:ea typeface="+mn-ea"/>
                <a:cs typeface="+mn-cs"/>
              </a:rPr>
              <a:t>Steel erector</a:t>
            </a:r>
          </a:p>
          <a:p>
            <a:pPr marL="228600" lvl="0" indent="-228600">
              <a:buFont typeface="+mj-lt"/>
              <a:buAutoNum type="arabicPeriod"/>
            </a:pPr>
            <a:r>
              <a:rPr lang="en-US" sz="1200" kern="1200" dirty="0" smtClean="0">
                <a:solidFill>
                  <a:schemeClr val="tx1"/>
                </a:solidFill>
                <a:effectLst/>
                <a:latin typeface="+mn-lt"/>
                <a:ea typeface="+mn-ea"/>
                <a:cs typeface="+mn-cs"/>
              </a:rPr>
              <a:t>Water treatment</a:t>
            </a:r>
          </a:p>
          <a:p>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Wide-range of product solutions for applications requiring cracked-concrete compliance. Products are in compliance with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AC308 (anchoring adhesives) or AC193 (mechanical anchors).</a:t>
            </a:r>
          </a:p>
          <a:p>
            <a:endParaRPr lang="en-US" sz="1200" b="0" i="0" u="none" strike="noStrike" kern="1200" baseline="0" dirty="0" smtClean="0">
              <a:solidFill>
                <a:schemeClr val="tx1"/>
              </a:solidFill>
              <a:latin typeface="+mn-lt"/>
              <a:ea typeface="+mn-ea"/>
              <a:cs typeface="+mn-cs"/>
            </a:endParaRPr>
          </a:p>
          <a:p>
            <a:r>
              <a:rPr lang="en-US" sz="1200" b="0" i="0" kern="1200" dirty="0" smtClean="0">
                <a:solidFill>
                  <a:schemeClr val="tx1"/>
                </a:solidFill>
                <a:effectLst/>
                <a:latin typeface="+mn-lt"/>
                <a:ea typeface="+mn-ea"/>
                <a:cs typeface="+mn-cs"/>
              </a:rPr>
              <a:t>Most states across the country have now adopted the 2012 International Building Code (IBC) and many jurisdictions within each state are now enforcing the new code. As a result, engineers and designers are increasingly being required to specify anchors designed and tested to meet the new requirements of the code.</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5</a:t>
            </a:fld>
            <a:endParaRPr lang="en-US"/>
          </a:p>
        </p:txBody>
      </p:sp>
    </p:spTree>
    <p:extLst>
      <p:ext uri="{BB962C8B-B14F-4D97-AF65-F5344CB8AC3E}">
        <p14:creationId xmlns:p14="http://schemas.microsoft.com/office/powerpoint/2010/main" val="3699131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6</a:t>
            </a:fld>
            <a:endParaRPr lang="en-US"/>
          </a:p>
        </p:txBody>
      </p:sp>
    </p:spTree>
    <p:extLst>
      <p:ext uri="{BB962C8B-B14F-4D97-AF65-F5344CB8AC3E}">
        <p14:creationId xmlns:p14="http://schemas.microsoft.com/office/powerpoint/2010/main" val="763959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we’re going to talk about these 4 anchor examples:</a:t>
            </a:r>
          </a:p>
          <a:p>
            <a:pPr marL="171450" indent="-171450">
              <a:buFont typeface="Arial" panose="020B0604020202020204" pitchFamily="34" charset="0"/>
              <a:buChar char="•"/>
            </a:pPr>
            <a:r>
              <a:rPr lang="en-US" dirty="0" smtClean="0"/>
              <a:t>Titen HD</a:t>
            </a:r>
          </a:p>
          <a:p>
            <a:pPr marL="171450" indent="-171450">
              <a:buFont typeface="Arial" panose="020B0604020202020204" pitchFamily="34" charset="0"/>
              <a:buChar char="•"/>
            </a:pPr>
            <a:r>
              <a:rPr lang="en-US" dirty="0" smtClean="0"/>
              <a:t>Strong-Bolt 2</a:t>
            </a:r>
          </a:p>
          <a:p>
            <a:pPr marL="171450" indent="-171450">
              <a:buFont typeface="Arial" panose="020B0604020202020204" pitchFamily="34" charset="0"/>
              <a:buChar char="•"/>
            </a:pPr>
            <a:r>
              <a:rPr lang="en-US" dirty="0" smtClean="0"/>
              <a:t>SET-XP</a:t>
            </a:r>
          </a:p>
          <a:p>
            <a:pPr marL="171450" indent="-171450">
              <a:buFont typeface="Arial" panose="020B0604020202020204" pitchFamily="34" charset="0"/>
              <a:buChar char="•"/>
            </a:pPr>
            <a:r>
              <a:rPr lang="en-US" dirty="0" smtClean="0"/>
              <a:t>AT-XP</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7</a:t>
            </a:fld>
            <a:endParaRPr lang="en-US"/>
          </a:p>
        </p:txBody>
      </p:sp>
    </p:spTree>
    <p:extLst>
      <p:ext uri="{BB962C8B-B14F-4D97-AF65-F5344CB8AC3E}">
        <p14:creationId xmlns:p14="http://schemas.microsoft.com/office/powerpoint/2010/main" val="1700488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u="none" strike="noStrike" kern="1200" baseline="0" dirty="0" smtClean="0">
                <a:solidFill>
                  <a:schemeClr val="tx1"/>
                </a:solidFill>
                <a:latin typeface="+mn-lt"/>
                <a:ea typeface="+mn-ea"/>
                <a:cs typeface="+mn-cs"/>
              </a:rPr>
              <a:t>(Page 20-22 in Product Guide)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in accordance with AC193 for cracked concrete applications per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ESR-2713</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in accordance with AC106 for masonry applications per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ESR-1056</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Thread design undercuts to efficiently transfer the load to the base material</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Specialized heat-treating process creates tip hardness for better cutting without compromising the ductility that helps prevent breakage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No special drill bit needed: Designed to install using standard-sized ANSI tolerance drill bits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Installs with 50% less torque: Testing shows that when compared to competitors, the Titen HD requires 50% less torque to be installed in concrete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Hex-washer head: Requires no separate washer and provides a clean installed appearance.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Removable: Ideal for temporary anchoring (e.g. formwork, bracing) or applications where fixtures may need to be moved. Re-use of the anchor to achieve listed load values is not recommended.</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8</a:t>
            </a:fld>
            <a:endParaRPr lang="en-US"/>
          </a:p>
        </p:txBody>
      </p:sp>
    </p:spTree>
    <p:extLst>
      <p:ext uri="{BB962C8B-B14F-4D97-AF65-F5344CB8AC3E}">
        <p14:creationId xmlns:p14="http://schemas.microsoft.com/office/powerpoint/2010/main" val="863762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baseline="0" dirty="0" smtClean="0">
                <a:solidFill>
                  <a:schemeClr val="tx1"/>
                </a:solidFill>
                <a:latin typeface="+mn-lt"/>
                <a:ea typeface="+mn-ea"/>
                <a:cs typeface="+mn-cs"/>
              </a:rPr>
              <a:t>(Page 18-19 in Product Guide)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Qualified for static and seismic loading conditions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horizontal, vertical and overhead applications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Qualified for minimum concrete thickness of 3 1/4", including lightweight concrete-over-metal decking</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in accordance with AC193 for cracked and </a:t>
            </a:r>
            <a:r>
              <a:rPr lang="en-US" sz="1200" b="0" i="0" u="none" strike="noStrike" kern="1200" baseline="0" dirty="0" err="1" smtClean="0">
                <a:solidFill>
                  <a:schemeClr val="tx1"/>
                </a:solidFill>
                <a:latin typeface="+mn-lt"/>
                <a:ea typeface="+mn-ea"/>
                <a:cs typeface="+mn-cs"/>
              </a:rPr>
              <a:t>uncracked</a:t>
            </a:r>
            <a:r>
              <a:rPr lang="en-US" sz="1200" b="0" i="0" u="none" strike="noStrike" kern="1200" baseline="0" dirty="0" smtClean="0">
                <a:solidFill>
                  <a:schemeClr val="tx1"/>
                </a:solidFill>
                <a:latin typeface="+mn-lt"/>
                <a:ea typeface="+mn-ea"/>
                <a:cs typeface="+mn-cs"/>
              </a:rPr>
              <a:t> concrete applications per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ESR-3037</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in accordance with AC01 for masonry applications per </a:t>
            </a:r>
            <a:r>
              <a:rPr lang="en-US" sz="1200" b="0" i="0" u="none" strike="noStrike" kern="1200" baseline="0" dirty="0" err="1" smtClean="0">
                <a:solidFill>
                  <a:schemeClr val="tx1"/>
                </a:solidFill>
                <a:latin typeface="+mn-lt"/>
                <a:ea typeface="+mn-ea"/>
                <a:cs typeface="+mn-cs"/>
              </a:rPr>
              <a:t>IAPMO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UES</a:t>
            </a:r>
            <a:r>
              <a:rPr lang="en-US" sz="1200" b="0" i="0" u="none" strike="noStrike" kern="1200" baseline="0" dirty="0" smtClean="0">
                <a:solidFill>
                  <a:schemeClr val="tx1"/>
                </a:solidFill>
                <a:latin typeface="+mn-lt"/>
                <a:ea typeface="+mn-ea"/>
                <a:cs typeface="+mn-cs"/>
              </a:rPr>
              <a:t> ER-240</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High-strength alloy clip (carbon version) for increased performance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Standard (ANSI) fractional sizes: fits standard fixtures and installs with common drill bit and tool sizes</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9</a:t>
            </a:fld>
            <a:endParaRPr lang="en-US"/>
          </a:p>
        </p:txBody>
      </p:sp>
    </p:spTree>
    <p:extLst>
      <p:ext uri="{BB962C8B-B14F-4D97-AF65-F5344CB8AC3E}">
        <p14:creationId xmlns:p14="http://schemas.microsoft.com/office/powerpoint/2010/main" val="863762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baseline="0" dirty="0" smtClean="0">
                <a:solidFill>
                  <a:schemeClr val="tx1"/>
                </a:solidFill>
                <a:latin typeface="+mn-lt"/>
                <a:ea typeface="+mn-ea"/>
                <a:cs typeface="+mn-cs"/>
              </a:rPr>
              <a:t>(Page 14-15 in Product Guide)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SET-XP has passed the demanding adverse-condition tests of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AC308 pertaining to elevated temperature and long-term sustained load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for cracked and </a:t>
            </a:r>
            <a:r>
              <a:rPr lang="en-US" sz="1200" b="0" i="0" u="none" strike="noStrike" kern="1200" baseline="0" dirty="0" err="1" smtClean="0">
                <a:solidFill>
                  <a:schemeClr val="tx1"/>
                </a:solidFill>
                <a:latin typeface="+mn-lt"/>
                <a:ea typeface="+mn-ea"/>
                <a:cs typeface="+mn-cs"/>
              </a:rPr>
              <a:t>uncracked</a:t>
            </a:r>
            <a:r>
              <a:rPr lang="en-US" sz="1200" b="0" i="0" u="none" strike="noStrike" kern="1200" baseline="0" dirty="0" smtClean="0">
                <a:solidFill>
                  <a:schemeClr val="tx1"/>
                </a:solidFill>
                <a:latin typeface="+mn-lt"/>
                <a:ea typeface="+mn-ea"/>
                <a:cs typeface="+mn-cs"/>
              </a:rPr>
              <a:t> concrete per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ESR-2508</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for masonry per </a:t>
            </a:r>
            <a:r>
              <a:rPr lang="en-US" sz="1200" b="0" i="0" u="none" strike="noStrike" kern="1200" baseline="0" dirty="0" err="1" smtClean="0">
                <a:solidFill>
                  <a:schemeClr val="tx1"/>
                </a:solidFill>
                <a:latin typeface="+mn-lt"/>
                <a:ea typeface="+mn-ea"/>
                <a:cs typeface="+mn-cs"/>
              </a:rPr>
              <a:t>IAPMO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UES</a:t>
            </a:r>
            <a:r>
              <a:rPr lang="en-US" sz="1200" b="0" i="0" u="none" strike="noStrike" kern="1200" baseline="0" dirty="0" smtClean="0">
                <a:solidFill>
                  <a:schemeClr val="tx1"/>
                </a:solidFill>
                <a:latin typeface="+mn-lt"/>
                <a:ea typeface="+mn-ea"/>
                <a:cs typeface="+mn-cs"/>
              </a:rPr>
              <a:t> ER-265</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use under static and seismic loading conditions in cracked and </a:t>
            </a:r>
            <a:r>
              <a:rPr lang="en-US" sz="1200" b="0" i="0" u="none" strike="noStrike" kern="1200" baseline="0" dirty="0" err="1" smtClean="0">
                <a:solidFill>
                  <a:schemeClr val="tx1"/>
                </a:solidFill>
                <a:latin typeface="+mn-lt"/>
                <a:ea typeface="+mn-ea"/>
                <a:cs typeface="+mn-cs"/>
              </a:rPr>
              <a:t>uncracked</a:t>
            </a:r>
            <a:r>
              <a:rPr lang="en-US" sz="1200" b="0" i="0" u="none" strike="noStrike" kern="1200" baseline="0" dirty="0" smtClean="0">
                <a:solidFill>
                  <a:schemeClr val="tx1"/>
                </a:solidFill>
                <a:latin typeface="+mn-lt"/>
                <a:ea typeface="+mn-ea"/>
                <a:cs typeface="+mn-cs"/>
              </a:rPr>
              <a:t> concrete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Cure times: 24 hours at 70°F, 72 hours at 50°F</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Easy hole-cleaning procedure – no power brushing required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use in damp or wet anchor sites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When properly mixed, adhesive will be a uniform teal color for easy post-installation identification</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Available in 8.5 oz., 22 oz., and 56 oz. cartridges for application versatility</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Made in the USA</a:t>
            </a:r>
          </a:p>
          <a:p>
            <a:r>
              <a:rPr lang="en-US" sz="1200" b="1" i="0" u="none" strike="noStrike" kern="1200" baseline="0" dirty="0" smtClean="0">
                <a:solidFill>
                  <a:schemeClr val="tx1"/>
                </a:solidFill>
                <a:latin typeface="+mn-lt"/>
                <a:ea typeface="+mn-ea"/>
                <a:cs typeface="+mn-cs"/>
              </a:rPr>
              <a:t>Applications:</a:t>
            </a:r>
          </a:p>
          <a:p>
            <a:r>
              <a:rPr lang="en-US" sz="1200" b="0" i="0" u="none" strike="noStrike" kern="1200" baseline="0" dirty="0" smtClean="0">
                <a:solidFill>
                  <a:schemeClr val="tx1"/>
                </a:solidFill>
                <a:latin typeface="+mn-lt"/>
                <a:ea typeface="+mn-ea"/>
                <a:cs typeface="+mn-cs"/>
              </a:rPr>
              <a:t>Threaded rod anchoring and rebar doweling into concrete and masonry</a:t>
            </a:r>
          </a:p>
          <a:p>
            <a:r>
              <a:rPr lang="en-US" sz="1200" b="0" i="0" u="none" strike="noStrike" kern="1200" baseline="0" dirty="0" smtClean="0">
                <a:solidFill>
                  <a:schemeClr val="tx1"/>
                </a:solidFill>
                <a:latin typeface="+mn-lt"/>
                <a:ea typeface="+mn-ea"/>
                <a:cs typeface="+mn-cs"/>
              </a:rPr>
              <a:t>Suitable for horizontal, vertical and overhead applications</a:t>
            </a:r>
          </a:p>
          <a:p>
            <a:r>
              <a:rPr lang="en-US" sz="1200" b="0" i="0" u="none" strike="noStrike" kern="1200" baseline="0" dirty="0" smtClean="0">
                <a:solidFill>
                  <a:schemeClr val="tx1"/>
                </a:solidFill>
                <a:latin typeface="+mn-lt"/>
                <a:ea typeface="+mn-ea"/>
                <a:cs typeface="+mn-cs"/>
              </a:rPr>
              <a:t>Multiple DOT listings, refer to </a:t>
            </a:r>
            <a:r>
              <a:rPr lang="en-US" sz="1200" b="1" i="1" u="none" strike="noStrike" kern="1200" baseline="0" dirty="0" smtClean="0">
                <a:solidFill>
                  <a:schemeClr val="tx1"/>
                </a:solidFill>
                <a:latin typeface="+mn-lt"/>
                <a:ea typeface="+mn-ea"/>
                <a:cs typeface="+mn-cs"/>
              </a:rPr>
              <a:t>www.strongtie.com/DOT </a:t>
            </a:r>
            <a:r>
              <a:rPr lang="en-US" sz="1200" b="0" i="0" u="none" strike="noStrike" kern="1200" baseline="0" dirty="0" smtClean="0">
                <a:solidFill>
                  <a:schemeClr val="tx1"/>
                </a:solidFill>
                <a:latin typeface="+mn-lt"/>
                <a:ea typeface="+mn-ea"/>
                <a:cs typeface="+mn-cs"/>
              </a:rPr>
              <a:t>for current approvals</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10</a:t>
            </a:fld>
            <a:endParaRPr lang="en-US"/>
          </a:p>
        </p:txBody>
      </p:sp>
    </p:spTree>
    <p:extLst>
      <p:ext uri="{BB962C8B-B14F-4D97-AF65-F5344CB8AC3E}">
        <p14:creationId xmlns:p14="http://schemas.microsoft.com/office/powerpoint/2010/main" val="863762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baseline="0" dirty="0" smtClean="0">
                <a:solidFill>
                  <a:schemeClr val="tx1"/>
                </a:solidFill>
                <a:latin typeface="+mn-lt"/>
                <a:ea typeface="+mn-ea"/>
                <a:cs typeface="+mn-cs"/>
              </a:rPr>
              <a:t>(Page 12-13 in Product Guide)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AT-XP has passed the demanding adverse-condition tests of ICC-</a:t>
            </a:r>
            <a:r>
              <a:rPr lang="en-US" sz="1200" b="0" i="0" u="none" strike="noStrike" kern="1200" baseline="0" dirty="0" err="1" smtClean="0">
                <a:solidFill>
                  <a:schemeClr val="tx1"/>
                </a:solidFill>
                <a:latin typeface="+mn-lt"/>
                <a:ea typeface="+mn-ea"/>
                <a:cs typeface="+mn-cs"/>
              </a:rPr>
              <a:t>ES</a:t>
            </a:r>
            <a:r>
              <a:rPr lang="en-US" sz="1200" b="0" i="0" u="none" strike="noStrike" kern="1200" baseline="0" dirty="0" smtClean="0">
                <a:solidFill>
                  <a:schemeClr val="tx1"/>
                </a:solidFill>
                <a:latin typeface="+mn-lt"/>
                <a:ea typeface="+mn-ea"/>
                <a:cs typeface="+mn-cs"/>
              </a:rPr>
              <a:t> AC308 pertaining to reduced temperature, elevated temperature and long-term sustained load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for cracked and </a:t>
            </a:r>
            <a:r>
              <a:rPr lang="en-US" sz="1200" b="0" i="0" u="none" strike="noStrike" kern="1200" baseline="0" dirty="0" err="1" smtClean="0">
                <a:solidFill>
                  <a:schemeClr val="tx1"/>
                </a:solidFill>
                <a:latin typeface="+mn-lt"/>
                <a:ea typeface="+mn-ea"/>
                <a:cs typeface="+mn-cs"/>
              </a:rPr>
              <a:t>uncracked</a:t>
            </a:r>
            <a:r>
              <a:rPr lang="en-US" sz="1200" b="0" i="0" u="none" strike="noStrike" kern="1200" baseline="0" dirty="0" smtClean="0">
                <a:solidFill>
                  <a:schemeClr val="tx1"/>
                </a:solidFill>
                <a:latin typeface="+mn-lt"/>
                <a:ea typeface="+mn-ea"/>
                <a:cs typeface="+mn-cs"/>
              </a:rPr>
              <a:t> concrete per </a:t>
            </a:r>
            <a:r>
              <a:rPr lang="en-US" sz="1200" b="0" i="0" u="none" strike="noStrike" kern="1200" baseline="0" dirty="0" err="1" smtClean="0">
                <a:solidFill>
                  <a:schemeClr val="tx1"/>
                </a:solidFill>
                <a:latin typeface="+mn-lt"/>
                <a:ea typeface="+mn-ea"/>
                <a:cs typeface="+mn-cs"/>
              </a:rPr>
              <a:t>IAPMO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UES</a:t>
            </a:r>
            <a:r>
              <a:rPr lang="en-US" sz="1200" b="0" i="0" u="none" strike="noStrike" kern="1200" baseline="0" dirty="0" smtClean="0">
                <a:solidFill>
                  <a:schemeClr val="tx1"/>
                </a:solidFill>
                <a:latin typeface="+mn-lt"/>
                <a:ea typeface="+mn-ea"/>
                <a:cs typeface="+mn-cs"/>
              </a:rPr>
              <a:t> ER-263</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Code-listed under the current IBC/IRC for masonry per </a:t>
            </a:r>
            <a:r>
              <a:rPr lang="en-US" sz="1200" b="0" i="0" u="none" strike="noStrike" kern="1200" baseline="0" dirty="0" err="1" smtClean="0">
                <a:solidFill>
                  <a:schemeClr val="tx1"/>
                </a:solidFill>
                <a:latin typeface="+mn-lt"/>
                <a:ea typeface="+mn-ea"/>
                <a:cs typeface="+mn-cs"/>
              </a:rPr>
              <a:t>IAPMO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UES</a:t>
            </a:r>
            <a:r>
              <a:rPr lang="en-US" sz="1200" b="0" i="0" u="none" strike="noStrike" kern="1200" baseline="0" dirty="0" smtClean="0">
                <a:solidFill>
                  <a:schemeClr val="tx1"/>
                </a:solidFill>
                <a:latin typeface="+mn-lt"/>
                <a:ea typeface="+mn-ea"/>
                <a:cs typeface="+mn-cs"/>
              </a:rPr>
              <a:t> ER-281</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use under static and seismic loading conditions in cracked and </a:t>
            </a:r>
            <a:r>
              <a:rPr lang="en-US" sz="1200" b="0" i="0" u="none" strike="noStrike" kern="1200" baseline="0" dirty="0" err="1" smtClean="0">
                <a:solidFill>
                  <a:schemeClr val="tx1"/>
                </a:solidFill>
                <a:latin typeface="+mn-lt"/>
                <a:ea typeface="+mn-ea"/>
                <a:cs typeface="+mn-cs"/>
              </a:rPr>
              <a:t>uncracked</a:t>
            </a:r>
            <a:r>
              <a:rPr lang="en-US" sz="1200" b="0" i="0" u="none" strike="noStrike" kern="1200" baseline="0" dirty="0" smtClean="0">
                <a:solidFill>
                  <a:schemeClr val="tx1"/>
                </a:solidFill>
                <a:latin typeface="+mn-lt"/>
                <a:ea typeface="+mn-ea"/>
                <a:cs typeface="+mn-cs"/>
              </a:rPr>
              <a:t> concrete</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Cure times: 24 hours at 14°F, 1 hour at 68°F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Easy hole-cleaning procedure – no power brushing required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use in damp or wet anchor sites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When properly mixed, adhesive will be a uniform dark teal color for easy post-installation identification</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Available in 9.4 oz., 12.5 oz., and 30 oz. cartridges for application versatility</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Made in the USA</a:t>
            </a:r>
          </a:p>
          <a:p>
            <a:pPr marL="171450" indent="-171450">
              <a:buFont typeface="Arial" panose="020B0604020202020204" pitchFamily="34" charset="0"/>
              <a:buChar char="•"/>
            </a:pPr>
            <a:r>
              <a:rPr lang="en-US" sz="1200" b="1" i="0" u="none" strike="noStrike" kern="1200" baseline="0" dirty="0" smtClean="0">
                <a:solidFill>
                  <a:schemeClr val="tx1"/>
                </a:solidFill>
                <a:latin typeface="+mn-lt"/>
                <a:ea typeface="+mn-ea"/>
                <a:cs typeface="+mn-cs"/>
              </a:rPr>
              <a:t>Applications:</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Threaded rod anchoring and rebar doweling into concrete and masonry</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Suitable for horizontal, vertical and overhead applications</a:t>
            </a:r>
            <a:endParaRPr lang="en-US" dirty="0"/>
          </a:p>
        </p:txBody>
      </p:sp>
      <p:sp>
        <p:nvSpPr>
          <p:cNvPr id="4" name="Slide Number Placeholder 3"/>
          <p:cNvSpPr>
            <a:spLocks noGrp="1"/>
          </p:cNvSpPr>
          <p:nvPr>
            <p:ph type="sldNum" sz="quarter" idx="10"/>
          </p:nvPr>
        </p:nvSpPr>
        <p:spPr/>
        <p:txBody>
          <a:bodyPr/>
          <a:lstStyle/>
          <a:p>
            <a:fld id="{91A687CB-77D3-475B-851B-FD272A46F6A9}" type="slidenum">
              <a:rPr lang="en-US" smtClean="0"/>
              <a:t>11</a:t>
            </a:fld>
            <a:endParaRPr lang="en-US"/>
          </a:p>
        </p:txBody>
      </p:sp>
    </p:spTree>
    <p:extLst>
      <p:ext uri="{BB962C8B-B14F-4D97-AF65-F5344CB8AC3E}">
        <p14:creationId xmlns:p14="http://schemas.microsoft.com/office/powerpoint/2010/main" val="863762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073714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0077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649616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221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47187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71368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0766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79012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19760360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2"/>
          <p:cNvSpPr txBox="1">
            <a:spLocks/>
          </p:cNvSpPr>
          <p:nvPr userDrawn="1"/>
        </p:nvSpPr>
        <p:spPr>
          <a:xfrm>
            <a:off x="294198" y="1681243"/>
            <a:ext cx="3926464"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000" dirty="0" smtClean="0"/>
              <a:t>Click to edit subhead</a:t>
            </a:r>
          </a:p>
        </p:txBody>
      </p:sp>
    </p:spTree>
    <p:extLst>
      <p:ext uri="{BB962C8B-B14F-4D97-AF65-F5344CB8AC3E}">
        <p14:creationId xmlns:p14="http://schemas.microsoft.com/office/powerpoint/2010/main" val="7220080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08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2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5930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4113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3807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19518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9649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4.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2150" y="198594"/>
            <a:ext cx="7005099" cy="6043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63525" y="1552353"/>
            <a:ext cx="8476438" cy="49016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115300" y="207555"/>
            <a:ext cx="755650" cy="527614"/>
          </a:xfrm>
          <a:prstGeom prst="rect">
            <a:avLst/>
          </a:prstGeom>
        </p:spPr>
      </p:pic>
      <p:pic>
        <p:nvPicPr>
          <p:cNvPr id="12" name="Picture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897369"/>
            <a:ext cx="9144000" cy="335280"/>
          </a:xfrm>
          <a:prstGeom prst="rect">
            <a:avLst/>
          </a:prstGeom>
          <a:effectLst>
            <a:outerShdw blurRad="50800" dist="38100" dir="5400000" algn="t" rotWithShape="0">
              <a:prstClr val="black">
                <a:alpha val="40000"/>
              </a:prstClr>
            </a:outerShdw>
          </a:effectLst>
        </p:spPr>
      </p:pic>
    </p:spTree>
    <p:custDataLst>
      <p:tags r:id="rId7"/>
    </p:custDataLst>
    <p:extLst>
      <p:ext uri="{BB962C8B-B14F-4D97-AF65-F5344CB8AC3E}">
        <p14:creationId xmlns:p14="http://schemas.microsoft.com/office/powerpoint/2010/main" val="392901770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72" r:id="rId5"/>
  </p:sldLayoutIdLst>
  <p:txStyles>
    <p:titleStyle>
      <a:lvl1pPr algn="l" defTabSz="914400" rtl="0" eaLnBrk="1" latinLnBrk="0" hangingPunct="1">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258EB3"/>
            </a:gs>
            <a:gs pos="50000">
              <a:srgbClr val="258EB3">
                <a:gamma/>
                <a:tint val="39216"/>
                <a:invGamma/>
              </a:srgbClr>
            </a:gs>
            <a:gs pos="100000">
              <a:srgbClr val="258EB3"/>
            </a:gs>
          </a:gsLst>
          <a:lin ang="2700000" scaled="1"/>
        </a:gradFill>
        <a:effectLst/>
      </p:bgPr>
    </p:bg>
    <p:spTree>
      <p:nvGrpSpPr>
        <p:cNvPr id="1" name=""/>
        <p:cNvGrpSpPr/>
        <p:nvPr/>
      </p:nvGrpSpPr>
      <p:grpSpPr>
        <a:xfrm>
          <a:off x="0" y="0"/>
          <a:ext cx="0" cy="0"/>
          <a:chOff x="0" y="0"/>
          <a:chExt cx="0" cy="0"/>
        </a:xfrm>
      </p:grpSpPr>
      <p:pic>
        <p:nvPicPr>
          <p:cNvPr id="270338" name="Picture 2" descr="board-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38" y="276225"/>
            <a:ext cx="9151938" cy="5989638"/>
          </a:xfrm>
          <a:prstGeom prst="rect">
            <a:avLst/>
          </a:prstGeom>
          <a:noFill/>
          <a:extLst>
            <a:ext uri="{909E8E84-426E-40DD-AFC4-6F175D3DCCD1}">
              <a14:hiddenFill xmlns:a14="http://schemas.microsoft.com/office/drawing/2010/main">
                <a:solidFill>
                  <a:srgbClr val="FFFFFF"/>
                </a:solidFill>
              </a14:hiddenFill>
            </a:ext>
          </a:extLst>
        </p:spPr>
      </p:pic>
      <p:sp>
        <p:nvSpPr>
          <p:cNvPr id="270343" name="Oval 7" descr="Small grid">
            <a:hlinkClick r:id="" action="ppaction://macro?name=Reset_Score"/>
          </p:cNvPr>
          <p:cNvSpPr>
            <a:spLocks noChangeArrowheads="1"/>
          </p:cNvSpPr>
          <p:nvPr/>
        </p:nvSpPr>
        <p:spPr bwMode="auto">
          <a:xfrm>
            <a:off x="3511550" y="387350"/>
            <a:ext cx="2130425" cy="881063"/>
          </a:xfrm>
          <a:prstGeom prst="ellipse">
            <a:avLst/>
          </a:prstGeom>
          <a:pattFill prst="smGrid">
            <a:fgClr>
              <a:srgbClr val="333333"/>
            </a:fgClr>
            <a:bgClr>
              <a:schemeClr val="tx1"/>
            </a:bgClr>
          </a:patt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a:r>
              <a:rPr lang="en-US" altLang="en-US" sz="4800" smtClean="0">
                <a:solidFill>
                  <a:schemeClr val="bg1"/>
                </a:solidFill>
                <a:effectLst/>
                <a:latin typeface="Impact" pitchFamily="34" charset="0"/>
              </a:rPr>
              <a:t>0</a:t>
            </a:r>
            <a:endParaRPr lang="en-US" altLang="en-US" sz="4800">
              <a:solidFill>
                <a:schemeClr val="bg1"/>
              </a:solidFill>
              <a:effectLst/>
              <a:latin typeface="Impact" pitchFamily="34" charset="0"/>
            </a:endParaRPr>
          </a:p>
        </p:txBody>
      </p:sp>
      <p:grpSp>
        <p:nvGrpSpPr>
          <p:cNvPr id="270350" name="Group 14"/>
          <p:cNvGrpSpPr>
            <a:grpSpLocks/>
          </p:cNvGrpSpPr>
          <p:nvPr userDrawn="1"/>
        </p:nvGrpSpPr>
        <p:grpSpPr bwMode="auto">
          <a:xfrm>
            <a:off x="152400" y="6297613"/>
            <a:ext cx="457200" cy="458787"/>
            <a:chOff x="566" y="4031"/>
            <a:chExt cx="288" cy="289"/>
          </a:xfrm>
        </p:grpSpPr>
        <p:sp>
          <p:nvSpPr>
            <p:cNvPr id="270351" name="Oval 15"/>
            <p:cNvSpPr>
              <a:spLocks noChangeArrowheads="1"/>
            </p:cNvSpPr>
            <p:nvPr/>
          </p:nvSpPr>
          <p:spPr bwMode="auto">
            <a:xfrm>
              <a:off x="566" y="4032"/>
              <a:ext cx="288" cy="288"/>
            </a:xfrm>
            <a:prstGeom prst="ellipse">
              <a:avLst/>
            </a:prstGeom>
            <a:gradFill rotWithShape="1">
              <a:gsLst>
                <a:gs pos="0">
                  <a:schemeClr val="accent1">
                    <a:alpha val="50000"/>
                  </a:schemeClr>
                </a:gs>
                <a:gs pos="100000">
                  <a:schemeClr val="accent1">
                    <a:gamma/>
                    <a:shade val="46275"/>
                    <a:invGamma/>
                  </a:schemeClr>
                </a:gs>
              </a:gsLst>
              <a:path path="shape">
                <a:fillToRect l="50000" t="50000" r="50000" b="50000"/>
              </a:path>
            </a:gradFill>
            <a:ln w="38100">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0352" name="AutoShape 16"/>
            <p:cNvSpPr>
              <a:spLocks noChangeArrowheads="1"/>
            </p:cNvSpPr>
            <p:nvPr/>
          </p:nvSpPr>
          <p:spPr bwMode="auto">
            <a:xfrm>
              <a:off x="612" y="4090"/>
              <a:ext cx="182" cy="173"/>
            </a:xfrm>
            <a:prstGeom prst="leftArrow">
              <a:avLst>
                <a:gd name="adj1" fmla="val 54731"/>
                <a:gd name="adj2" fmla="val 47672"/>
              </a:avLst>
            </a:prstGeom>
            <a:solidFill>
              <a:srgbClr val="FFFF00">
                <a:alpha val="67000"/>
              </a:srgbClr>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0353" name="Oval 17">
              <a:hlinkClick r:id="" action="ppaction://hlinkshowjump?jump=previousslide"/>
            </p:cNvPr>
            <p:cNvSpPr>
              <a:spLocks noChangeArrowheads="1"/>
            </p:cNvSpPr>
            <p:nvPr/>
          </p:nvSpPr>
          <p:spPr bwMode="auto">
            <a:xfrm>
              <a:off x="566" y="4031"/>
              <a:ext cx="288" cy="288"/>
            </a:xfrm>
            <a:prstGeom prst="ellipse">
              <a:avLst/>
            </a:prstGeom>
            <a:solidFill>
              <a:srgbClr val="FF0000">
                <a:alpha val="0"/>
              </a:srgbClr>
            </a:solidFill>
            <a:ln>
              <a:noFill/>
            </a:ln>
            <a:effectLst/>
            <a:extLst>
              <a:ext uri="{91240B29-F687-4F45-9708-019B960494DF}">
                <a14:hiddenLine xmlns:a14="http://schemas.microsoft.com/office/drawing/2010/main" w="254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70354" name="Group 18"/>
          <p:cNvGrpSpPr>
            <a:grpSpLocks/>
          </p:cNvGrpSpPr>
          <p:nvPr userDrawn="1"/>
        </p:nvGrpSpPr>
        <p:grpSpPr bwMode="auto">
          <a:xfrm>
            <a:off x="7620000" y="176213"/>
            <a:ext cx="1371600" cy="328612"/>
            <a:chOff x="4690" y="1023"/>
            <a:chExt cx="864" cy="207"/>
          </a:xfrm>
        </p:grpSpPr>
        <p:sp>
          <p:nvSpPr>
            <p:cNvPr id="270355" name="WordArt 19" descr="30%"/>
            <p:cNvSpPr>
              <a:spLocks noChangeArrowheads="1" noChangeShapeType="1" noTextEdit="1"/>
            </p:cNvSpPr>
            <p:nvPr/>
          </p:nvSpPr>
          <p:spPr bwMode="auto">
            <a:xfrm>
              <a:off x="4690"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25400">
                    <a:solidFill>
                      <a:srgbClr val="808080"/>
                    </a:solidFill>
                    <a:miter lim="800000"/>
                    <a:headEnd/>
                    <a:tailEnd/>
                  </a:ln>
                  <a:pattFill prst="pct30">
                    <a:fgClr>
                      <a:schemeClr val="bg2"/>
                    </a:fgClr>
                    <a:bgClr>
                      <a:schemeClr val="accent1"/>
                    </a:bgClr>
                  </a:pattFill>
                  <a:effectLst/>
                  <a:latin typeface="Arial Black"/>
                </a:rPr>
                <a:t>X</a:t>
              </a:r>
            </a:p>
          </p:txBody>
        </p:sp>
        <p:sp>
          <p:nvSpPr>
            <p:cNvPr id="270356" name="WordArt 20" descr="30%"/>
            <p:cNvSpPr>
              <a:spLocks noChangeArrowheads="1" noChangeShapeType="1" noTextEdit="1"/>
            </p:cNvSpPr>
            <p:nvPr/>
          </p:nvSpPr>
          <p:spPr bwMode="auto">
            <a:xfrm>
              <a:off x="4988"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25400">
                    <a:solidFill>
                      <a:srgbClr val="808080"/>
                    </a:solidFill>
                    <a:miter lim="800000"/>
                    <a:headEnd/>
                    <a:tailEnd/>
                  </a:ln>
                  <a:pattFill prst="pct30">
                    <a:fgClr>
                      <a:schemeClr val="bg2"/>
                    </a:fgClr>
                    <a:bgClr>
                      <a:schemeClr val="accent1"/>
                    </a:bgClr>
                  </a:pattFill>
                  <a:effectLst/>
                  <a:latin typeface="Arial Black"/>
                </a:rPr>
                <a:t>X</a:t>
              </a:r>
            </a:p>
          </p:txBody>
        </p:sp>
        <p:sp>
          <p:nvSpPr>
            <p:cNvPr id="270357" name="WordArt 21" descr="30%"/>
            <p:cNvSpPr>
              <a:spLocks noChangeArrowheads="1" noChangeShapeType="1" noTextEdit="1"/>
            </p:cNvSpPr>
            <p:nvPr/>
          </p:nvSpPr>
          <p:spPr bwMode="auto">
            <a:xfrm>
              <a:off x="5287"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25400">
                    <a:solidFill>
                      <a:srgbClr val="808080"/>
                    </a:solidFill>
                    <a:miter lim="800000"/>
                    <a:headEnd/>
                    <a:tailEnd/>
                  </a:ln>
                  <a:pattFill prst="pct30">
                    <a:fgClr>
                      <a:schemeClr val="bg2"/>
                    </a:fgClr>
                    <a:bgClr>
                      <a:schemeClr val="accent1"/>
                    </a:bgClr>
                  </a:pattFill>
                  <a:effectLst/>
                  <a:latin typeface="Arial Black"/>
                </a:rPr>
                <a:t>X</a:t>
              </a:r>
            </a:p>
          </p:txBody>
        </p:sp>
      </p:grpSp>
    </p:spTree>
    <p:extLst>
      <p:ext uri="{BB962C8B-B14F-4D97-AF65-F5344CB8AC3E}">
        <p14:creationId xmlns:p14="http://schemas.microsoft.com/office/powerpoint/2010/main" val="25323921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ahoma" pitchFamily="34" charset="0"/>
        </a:defRPr>
      </a:lvl2pPr>
      <a:lvl3pPr algn="ctr" rtl="0" fontAlgn="base">
        <a:spcBef>
          <a:spcPct val="0"/>
        </a:spcBef>
        <a:spcAft>
          <a:spcPct val="0"/>
        </a:spcAft>
        <a:defRPr sz="4400">
          <a:solidFill>
            <a:schemeClr val="tx2"/>
          </a:solidFill>
          <a:latin typeface="Tahoma" pitchFamily="34" charset="0"/>
        </a:defRPr>
      </a:lvl3pPr>
      <a:lvl4pPr algn="ctr" rtl="0" fontAlgn="base">
        <a:spcBef>
          <a:spcPct val="0"/>
        </a:spcBef>
        <a:spcAft>
          <a:spcPct val="0"/>
        </a:spcAft>
        <a:defRPr sz="4400">
          <a:solidFill>
            <a:schemeClr val="tx2"/>
          </a:solidFill>
          <a:latin typeface="Tahoma" pitchFamily="34" charset="0"/>
        </a:defRPr>
      </a:lvl4pPr>
      <a:lvl5pPr algn="ctr" rtl="0" fontAlgn="base">
        <a:spcBef>
          <a:spcPct val="0"/>
        </a:spcBef>
        <a:spcAft>
          <a:spcPct val="0"/>
        </a:spcAft>
        <a:defRPr sz="4400">
          <a:solidFill>
            <a:schemeClr val="tx2"/>
          </a:solidFill>
          <a:latin typeface="Tahoma" pitchFamily="34" charset="0"/>
        </a:defRPr>
      </a:lvl5pPr>
      <a:lvl6pPr marL="457200" algn="ctr" rtl="0" fontAlgn="base">
        <a:spcBef>
          <a:spcPct val="0"/>
        </a:spcBef>
        <a:spcAft>
          <a:spcPct val="0"/>
        </a:spcAft>
        <a:defRPr sz="4400">
          <a:solidFill>
            <a:schemeClr val="tx2"/>
          </a:solidFill>
          <a:latin typeface="Tahoma" pitchFamily="34" charset="0"/>
        </a:defRPr>
      </a:lvl6pPr>
      <a:lvl7pPr marL="914400" algn="ctr" rtl="0" fontAlgn="base">
        <a:spcBef>
          <a:spcPct val="0"/>
        </a:spcBef>
        <a:spcAft>
          <a:spcPct val="0"/>
        </a:spcAft>
        <a:defRPr sz="4400">
          <a:solidFill>
            <a:schemeClr val="tx2"/>
          </a:solidFill>
          <a:latin typeface="Tahoma" pitchFamily="34" charset="0"/>
        </a:defRPr>
      </a:lvl7pPr>
      <a:lvl8pPr marL="1371600" algn="ctr" rtl="0" fontAlgn="base">
        <a:spcBef>
          <a:spcPct val="0"/>
        </a:spcBef>
        <a:spcAft>
          <a:spcPct val="0"/>
        </a:spcAft>
        <a:defRPr sz="4400">
          <a:solidFill>
            <a:schemeClr val="tx2"/>
          </a:solidFill>
          <a:latin typeface="Tahoma" pitchFamily="34" charset="0"/>
        </a:defRPr>
      </a:lvl8pPr>
      <a:lvl9pPr marL="1828800" algn="ctr"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emf"/><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13.jpeg"/><Relationship Id="rId5" Type="http://schemas.openxmlformats.org/officeDocument/2006/relationships/image" Target="../media/image21.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5.jpeg"/><Relationship Id="rId5" Type="http://schemas.openxmlformats.org/officeDocument/2006/relationships/image" Target="../media/image2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26.gif"/><Relationship Id="rId5" Type="http://schemas.openxmlformats.org/officeDocument/2006/relationships/image" Target="../media/image25.gif"/><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10.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12.xml"/><Relationship Id="rId7"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38.png"/><Relationship Id="rId5" Type="http://schemas.openxmlformats.org/officeDocument/2006/relationships/image" Target="../media/image37.jpg"/><Relationship Id="rId10" Type="http://schemas.openxmlformats.org/officeDocument/2006/relationships/image" Target="../media/image42.png"/><Relationship Id="rId4" Type="http://schemas.openxmlformats.org/officeDocument/2006/relationships/image" Target="../media/image36.jpg"/><Relationship Id="rId9"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tags" Target="../tags/tag33.xml"/><Relationship Id="rId7" Type="http://schemas.openxmlformats.org/officeDocument/2006/relationships/image" Target="../media/image14.jpe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54.jpeg"/><Relationship Id="rId11" Type="http://schemas.openxmlformats.org/officeDocument/2006/relationships/image" Target="../media/image16.jpeg"/><Relationship Id="rId5" Type="http://schemas.openxmlformats.org/officeDocument/2006/relationships/notesSlide" Target="../notesSlides/notesSlide23.xml"/><Relationship Id="rId10" Type="http://schemas.openxmlformats.org/officeDocument/2006/relationships/image" Target="../media/image15.jpeg"/><Relationship Id="rId4" Type="http://schemas.openxmlformats.org/officeDocument/2006/relationships/slideLayout" Target="../slideLayouts/slideLayout2.xml"/><Relationship Id="rId9"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file://localhost/Volumes/CLIENTS/Simpson%20Strong-Tie/+brand%20standards/SST%20Logo%20rgb%20-%20white%20box%20BG%20INDICATOR.jpg" TargetMode="External"/><Relationship Id="rId5" Type="http://schemas.openxmlformats.org/officeDocument/2006/relationships/image" Target="../media/image57.jpeg"/><Relationship Id="rId4" Type="http://schemas.openxmlformats.org/officeDocument/2006/relationships/image" Target="../media/image56.jp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audio1.wav"/><Relationship Id="rId1" Type="http://schemas.openxmlformats.org/officeDocument/2006/relationships/tags" Target="../tags/tag35.xml"/><Relationship Id="rId5" Type="http://schemas.openxmlformats.org/officeDocument/2006/relationships/image" Target="../media/image58.png"/><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36.xml"/><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18" Type="http://schemas.openxmlformats.org/officeDocument/2006/relationships/audio" Target="../media/audio1.wav"/><Relationship Id="rId3" Type="http://schemas.openxmlformats.org/officeDocument/2006/relationships/notesSlide" Target="../notesSlides/notesSlide27.xml"/><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audio" Target="../media/audio6.wav"/><Relationship Id="rId2" Type="http://schemas.openxmlformats.org/officeDocument/2006/relationships/slideLayout" Target="../slideLayouts/slideLayout12.xml"/><Relationship Id="rId16" Type="http://schemas.openxmlformats.org/officeDocument/2006/relationships/audio" Target="../media/audio5.wav"/><Relationship Id="rId1" Type="http://schemas.openxmlformats.org/officeDocument/2006/relationships/tags" Target="../tags/tag37.xml"/><Relationship Id="rId6" Type="http://schemas.openxmlformats.org/officeDocument/2006/relationships/audio" Target="../media/audio4.wav"/><Relationship Id="rId11" Type="http://schemas.openxmlformats.org/officeDocument/2006/relationships/image" Target="../media/image64.png"/><Relationship Id="rId5" Type="http://schemas.openxmlformats.org/officeDocument/2006/relationships/audio" Target="../media/audio3.wav"/><Relationship Id="rId15" Type="http://schemas.openxmlformats.org/officeDocument/2006/relationships/image" Target="../media/image59.png"/><Relationship Id="rId10" Type="http://schemas.openxmlformats.org/officeDocument/2006/relationships/image" Target="../media/image63.png"/><Relationship Id="rId19" Type="http://schemas.openxmlformats.org/officeDocument/2006/relationships/audio" Target="../media/audio7.wav"/><Relationship Id="rId4" Type="http://schemas.openxmlformats.org/officeDocument/2006/relationships/audio" Target="../media/audio2.wav"/><Relationship Id="rId9" Type="http://schemas.openxmlformats.org/officeDocument/2006/relationships/image" Target="../media/image62.png"/><Relationship Id="rId14" Type="http://schemas.openxmlformats.org/officeDocument/2006/relationships/image" Target="../media/image67.png"/></Relationships>
</file>

<file path=ppt/slides/_rels/slide31.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7.png"/><Relationship Id="rId18" Type="http://schemas.openxmlformats.org/officeDocument/2006/relationships/audio" Target="../media/audio7.wav"/><Relationship Id="rId3" Type="http://schemas.openxmlformats.org/officeDocument/2006/relationships/notesSlide" Target="../notesSlides/notesSlide28.xml"/><Relationship Id="rId7" Type="http://schemas.openxmlformats.org/officeDocument/2006/relationships/image" Target="../media/image60.png"/><Relationship Id="rId12" Type="http://schemas.openxmlformats.org/officeDocument/2006/relationships/image" Target="../media/image66.png"/><Relationship Id="rId17" Type="http://schemas.openxmlformats.org/officeDocument/2006/relationships/audio" Target="../media/audio1.wav"/><Relationship Id="rId2" Type="http://schemas.openxmlformats.org/officeDocument/2006/relationships/slideLayout" Target="../slideLayouts/slideLayout12.xml"/><Relationship Id="rId16" Type="http://schemas.openxmlformats.org/officeDocument/2006/relationships/audio" Target="../media/audio6.wav"/><Relationship Id="rId1" Type="http://schemas.openxmlformats.org/officeDocument/2006/relationships/tags" Target="../tags/tag38.xml"/><Relationship Id="rId6" Type="http://schemas.openxmlformats.org/officeDocument/2006/relationships/audio" Target="../media/audio4.wav"/><Relationship Id="rId11" Type="http://schemas.openxmlformats.org/officeDocument/2006/relationships/image" Target="../media/image65.png"/><Relationship Id="rId5" Type="http://schemas.openxmlformats.org/officeDocument/2006/relationships/audio" Target="../media/audio3.wav"/><Relationship Id="rId15" Type="http://schemas.openxmlformats.org/officeDocument/2006/relationships/audio" Target="../media/audio5.wav"/><Relationship Id="rId10" Type="http://schemas.openxmlformats.org/officeDocument/2006/relationships/image" Target="../media/image64.png"/><Relationship Id="rId4" Type="http://schemas.openxmlformats.org/officeDocument/2006/relationships/audio" Target="../media/audio2.wav"/><Relationship Id="rId9" Type="http://schemas.openxmlformats.org/officeDocument/2006/relationships/image" Target="../media/image63.png"/><Relationship Id="rId1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2.xml"/><Relationship Id="rId7" Type="http://schemas.openxmlformats.org/officeDocument/2006/relationships/image" Target="../media/image13.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notesSlide" Target="../notesSlides/notesSlide3.xml"/><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0.jpeg"/><Relationship Id="rId5" Type="http://schemas.openxmlformats.org/officeDocument/2006/relationships/image" Target="../media/image12.jpe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1.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8742"/>
          <a:stretch/>
        </p:blipFill>
        <p:spPr>
          <a:xfrm>
            <a:off x="-1" y="796774"/>
            <a:ext cx="9144001" cy="5601326"/>
          </a:xfrm>
          <a:prstGeom prst="rect">
            <a:avLst/>
          </a:prstGeom>
        </p:spPr>
      </p:pic>
      <p:sp>
        <p:nvSpPr>
          <p:cNvPr id="6" name="Rectangle 5"/>
          <p:cNvSpPr/>
          <p:nvPr/>
        </p:nvSpPr>
        <p:spPr>
          <a:xfrm>
            <a:off x="0" y="5087710"/>
            <a:ext cx="9144000" cy="914400"/>
          </a:xfrm>
          <a:prstGeom prst="rect">
            <a:avLst/>
          </a:prstGeom>
          <a:solidFill>
            <a:srgbClr val="FF5308"/>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149719" y="5134383"/>
            <a:ext cx="8447459" cy="808460"/>
          </a:xfrm>
          <a:prstGeom prst="rect">
            <a:avLst/>
          </a:prstGeom>
        </p:spPr>
        <p:txBody>
          <a:bodyPr/>
          <a:lstStyle>
            <a:lvl1pPr algn="l">
              <a:defRPr b="1" i="0">
                <a:latin typeface="Arial"/>
                <a:cs typeface="Arial"/>
              </a:defRPr>
            </a:lvl1pPr>
          </a:lstStyle>
          <a:p>
            <a:r>
              <a:rPr lang="en-US" dirty="0" smtClean="0"/>
              <a:t>Anchoring Solutions</a:t>
            </a:r>
            <a:endParaRPr lang="en-US" dirty="0"/>
          </a:p>
        </p:txBody>
      </p:sp>
      <p:sp>
        <p:nvSpPr>
          <p:cNvPr id="9" name="Rectangle 8"/>
          <p:cNvSpPr/>
          <p:nvPr/>
        </p:nvSpPr>
        <p:spPr>
          <a:xfrm>
            <a:off x="0" y="63981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No Equal black.eps" descr="/Volumes/CLIENTS/Simpson Strong-Tie/+brand standards/No Equal black.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282" y="6485467"/>
            <a:ext cx="263439" cy="281427"/>
          </a:xfrm>
          <a:prstGeom prst="rect">
            <a:avLst/>
          </a:prstGeom>
        </p:spPr>
      </p:pic>
      <p:sp>
        <p:nvSpPr>
          <p:cNvPr id="11" name="Rectangle 10"/>
          <p:cNvSpPr/>
          <p:nvPr/>
        </p:nvSpPr>
        <p:spPr>
          <a:xfrm>
            <a:off x="7848285" y="6504000"/>
            <a:ext cx="1120820" cy="261610"/>
          </a:xfrm>
          <a:prstGeom prst="rect">
            <a:avLst/>
          </a:prstGeom>
        </p:spPr>
        <p:txBody>
          <a:bodyPr wrap="none">
            <a:spAutoFit/>
          </a:bodyPr>
          <a:lstStyle/>
          <a:p>
            <a:pPr algn="r"/>
            <a:r>
              <a:rPr lang="en-US" sz="1100" b="1" dirty="0" err="1">
                <a:solidFill>
                  <a:srgbClr val="FF5308"/>
                </a:solidFill>
                <a:latin typeface="Arial"/>
                <a:cs typeface="Arial"/>
              </a:rPr>
              <a:t>s</a:t>
            </a:r>
            <a:r>
              <a:rPr lang="en-US" sz="1100" b="1" dirty="0" err="1" smtClean="0">
                <a:solidFill>
                  <a:srgbClr val="FF5308"/>
                </a:solidFill>
                <a:latin typeface="Arial"/>
                <a:cs typeface="Arial"/>
              </a:rPr>
              <a:t>trongtie.com</a:t>
            </a:r>
            <a:endParaRPr lang="en-US" sz="1100" dirty="0">
              <a:solidFill>
                <a:srgbClr val="FF5308"/>
              </a:solidFill>
            </a:endParaRPr>
          </a:p>
        </p:txBody>
      </p:sp>
      <p:sp>
        <p:nvSpPr>
          <p:cNvPr id="5" name="Rectangle 4"/>
          <p:cNvSpPr/>
          <p:nvPr/>
        </p:nvSpPr>
        <p:spPr>
          <a:xfrm>
            <a:off x="0" y="0"/>
            <a:ext cx="9144000" cy="796774"/>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15300" y="207555"/>
            <a:ext cx="755650" cy="527614"/>
          </a:xfrm>
          <a:prstGeom prst="rect">
            <a:avLst/>
          </a:prstGeom>
        </p:spPr>
      </p:pic>
    </p:spTree>
    <p:custDataLst>
      <p:tags r:id="rId1"/>
    </p:custDataLst>
    <p:extLst>
      <p:ext uri="{BB962C8B-B14F-4D97-AF65-F5344CB8AC3E}">
        <p14:creationId xmlns:p14="http://schemas.microsoft.com/office/powerpoint/2010/main" val="28425243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524" y="1719943"/>
            <a:ext cx="4580619" cy="4497977"/>
          </a:xfrm>
        </p:spPr>
        <p:txBody>
          <a:bodyPr>
            <a:normAutofit/>
          </a:bodyPr>
          <a:lstStyle/>
          <a:p>
            <a:pPr>
              <a:spcBef>
                <a:spcPts val="1800"/>
              </a:spcBef>
            </a:pPr>
            <a:r>
              <a:rPr lang="en-US" sz="2000" dirty="0" smtClean="0"/>
              <a:t>Suitable </a:t>
            </a:r>
            <a:r>
              <a:rPr lang="en-US" sz="2000" dirty="0"/>
              <a:t>for </a:t>
            </a:r>
            <a:r>
              <a:rPr lang="en-US" sz="2000" dirty="0" smtClean="0"/>
              <a:t>static </a:t>
            </a:r>
            <a:r>
              <a:rPr lang="en-US" sz="2000" dirty="0"/>
              <a:t>and seismic loading conditions </a:t>
            </a:r>
            <a:endParaRPr lang="en-US" sz="2000" dirty="0" smtClean="0"/>
          </a:p>
          <a:p>
            <a:pPr>
              <a:spcBef>
                <a:spcPts val="1800"/>
              </a:spcBef>
            </a:pPr>
            <a:r>
              <a:rPr lang="en-US" sz="2000" dirty="0" smtClean="0"/>
              <a:t>Teal </a:t>
            </a:r>
            <a:r>
              <a:rPr lang="en-US" sz="2000" dirty="0"/>
              <a:t>color for easy post-installation identification</a:t>
            </a:r>
          </a:p>
          <a:p>
            <a:pPr>
              <a:spcBef>
                <a:spcPts val="1800"/>
              </a:spcBef>
            </a:pPr>
            <a:r>
              <a:rPr lang="en-US" sz="2000" dirty="0" smtClean="0"/>
              <a:t>Threaded </a:t>
            </a:r>
            <a:r>
              <a:rPr lang="en-US" sz="2000" dirty="0"/>
              <a:t>rod anchoring and rebar </a:t>
            </a:r>
            <a:r>
              <a:rPr lang="en-US" sz="2000" dirty="0" smtClean="0"/>
              <a:t>doweling</a:t>
            </a:r>
            <a:endParaRPr lang="en-US" sz="2000" dirty="0"/>
          </a:p>
          <a:p>
            <a:pPr>
              <a:spcBef>
                <a:spcPts val="1800"/>
              </a:spcBef>
            </a:pPr>
            <a:r>
              <a:rPr lang="en-US" sz="2000" dirty="0" smtClean="0"/>
              <a:t>Horizontal</a:t>
            </a:r>
            <a:r>
              <a:rPr lang="en-US" sz="2000" dirty="0"/>
              <a:t>, vertical and overhead applications</a:t>
            </a:r>
          </a:p>
          <a:p>
            <a:pPr>
              <a:spcBef>
                <a:spcPts val="1800"/>
              </a:spcBef>
            </a:pPr>
            <a:r>
              <a:rPr lang="en-US" sz="2000" dirty="0"/>
              <a:t>Multiple DOT </a:t>
            </a:r>
            <a:r>
              <a:rPr lang="en-US" sz="2000" dirty="0" smtClean="0"/>
              <a:t>listings</a:t>
            </a:r>
            <a:endParaRPr lang="en-US" sz="2000" dirty="0"/>
          </a:p>
        </p:txBody>
      </p:sp>
      <p:pic>
        <p:nvPicPr>
          <p:cNvPr id="9" name="Picture 2" descr="Tested to Meet IBC20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5924" y="5211601"/>
            <a:ext cx="904875" cy="101917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5142" y="2072348"/>
            <a:ext cx="2266950"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7" descr="K:\Training\Image Library\AnchorSystems\2013 anchor products\SETXP22-New.jpg"/>
          <p:cNvPicPr>
            <a:picLocks noChangeAspect="1" noChangeArrowheads="1"/>
          </p:cNvPicPr>
          <p:nvPr/>
        </p:nvPicPr>
        <p:blipFill rotWithShape="1">
          <a:blip r:embed="rId6">
            <a:extLst>
              <a:ext uri="{28A0092B-C50C-407E-A947-70E740481C1C}">
                <a14:useLocalDpi xmlns:a14="http://schemas.microsoft.com/office/drawing/2010/main" val="0"/>
              </a:ext>
            </a:extLst>
          </a:blip>
          <a:srcRect l="11112" r="11575"/>
          <a:stretch/>
        </p:blipFill>
        <p:spPr bwMode="auto">
          <a:xfrm>
            <a:off x="7783286" y="2072348"/>
            <a:ext cx="1010275" cy="233753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normAutofit fontScale="90000"/>
          </a:bodyPr>
          <a:lstStyle/>
          <a:p>
            <a:r>
              <a:rPr lang="en-US" dirty="0"/>
              <a:t>SET-XP</a:t>
            </a:r>
            <a:r>
              <a:rPr lang="en-US" sz="2400" baseline="50000" dirty="0"/>
              <a:t>®</a:t>
            </a:r>
            <a:r>
              <a:rPr lang="en-US" dirty="0"/>
              <a:t> High-Strength Anchoring Adhesive</a:t>
            </a:r>
          </a:p>
        </p:txBody>
      </p:sp>
    </p:spTree>
    <p:custDataLst>
      <p:tags r:id="rId1"/>
    </p:custDataLst>
    <p:extLst>
      <p:ext uri="{BB962C8B-B14F-4D97-AF65-F5344CB8AC3E}">
        <p14:creationId xmlns:p14="http://schemas.microsoft.com/office/powerpoint/2010/main" val="392656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524" y="1719943"/>
            <a:ext cx="4003676" cy="4497977"/>
          </a:xfrm>
        </p:spPr>
        <p:txBody>
          <a:bodyPr>
            <a:normAutofit/>
          </a:bodyPr>
          <a:lstStyle/>
          <a:p>
            <a:pPr marL="0" indent="0">
              <a:spcBef>
                <a:spcPts val="1800"/>
              </a:spcBef>
              <a:buNone/>
            </a:pPr>
            <a:r>
              <a:rPr lang="en-US" sz="2000" b="1" dirty="0"/>
              <a:t>High-Strength, Fast-Cure, </a:t>
            </a:r>
            <a:r>
              <a:rPr lang="en-US" sz="2000" b="1" dirty="0" smtClean="0"/>
              <a:t>All-Weather</a:t>
            </a:r>
            <a:endParaRPr lang="en-US" sz="2000" dirty="0"/>
          </a:p>
          <a:p>
            <a:pPr marL="171450" indent="-171450">
              <a:spcBef>
                <a:spcPts val="1800"/>
              </a:spcBef>
            </a:pPr>
            <a:r>
              <a:rPr lang="en-US" sz="2000" dirty="0" smtClean="0"/>
              <a:t>Dark </a:t>
            </a:r>
            <a:r>
              <a:rPr lang="en-US" sz="2000" dirty="0"/>
              <a:t>teal color for easy post-installation identification</a:t>
            </a:r>
          </a:p>
          <a:p>
            <a:pPr marL="171450" indent="-171450">
              <a:spcBef>
                <a:spcPts val="1800"/>
              </a:spcBef>
            </a:pPr>
            <a:r>
              <a:rPr lang="en-US" sz="2000" dirty="0" smtClean="0"/>
              <a:t>Threaded </a:t>
            </a:r>
            <a:r>
              <a:rPr lang="en-US" sz="2000" dirty="0"/>
              <a:t>rod anchoring and rebar doweling </a:t>
            </a:r>
            <a:endParaRPr lang="en-US" sz="2000" dirty="0" smtClean="0"/>
          </a:p>
          <a:p>
            <a:pPr marL="171450" indent="-171450">
              <a:spcBef>
                <a:spcPts val="1800"/>
              </a:spcBef>
            </a:pPr>
            <a:r>
              <a:rPr lang="en-US" sz="2000" dirty="0" smtClean="0"/>
              <a:t>Horizontal</a:t>
            </a:r>
            <a:r>
              <a:rPr lang="en-US" sz="2000" dirty="0"/>
              <a:t>, vertical and overhead </a:t>
            </a:r>
            <a:r>
              <a:rPr lang="en-US" sz="2000" dirty="0" smtClean="0"/>
              <a:t>applications</a:t>
            </a:r>
            <a:endParaRPr lang="en-US" sz="2000" dirty="0"/>
          </a:p>
        </p:txBody>
      </p:sp>
      <p:pic>
        <p:nvPicPr>
          <p:cNvPr id="9" name="Picture 2" descr="Tested to Meet IBC20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5924" y="5211601"/>
            <a:ext cx="904875" cy="101917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7152" y="1966297"/>
            <a:ext cx="2495550" cy="2505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K:\Training\Image Library\AnchorSystems\2013 anchor products\AT-XP30.jpg"/>
          <p:cNvPicPr>
            <a:picLocks noChangeAspect="1" noChangeArrowheads="1"/>
          </p:cNvPicPr>
          <p:nvPr/>
        </p:nvPicPr>
        <p:blipFill rotWithShape="1">
          <a:blip r:embed="rId6">
            <a:extLst>
              <a:ext uri="{28A0092B-C50C-407E-A947-70E740481C1C}">
                <a14:useLocalDpi xmlns:a14="http://schemas.microsoft.com/office/drawing/2010/main" val="0"/>
              </a:ext>
            </a:extLst>
          </a:blip>
          <a:srcRect l="14396" t="6374" r="16286" b="7836"/>
          <a:stretch/>
        </p:blipFill>
        <p:spPr bwMode="auto">
          <a:xfrm>
            <a:off x="7407761" y="1966296"/>
            <a:ext cx="1349394" cy="250507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a:t>AT-XP</a:t>
            </a:r>
            <a:r>
              <a:rPr lang="en-US" sz="2400" baseline="50000" dirty="0"/>
              <a:t>®</a:t>
            </a:r>
            <a:r>
              <a:rPr lang="en-US" dirty="0"/>
              <a:t> Anchoring Adhesive</a:t>
            </a:r>
          </a:p>
        </p:txBody>
      </p:sp>
    </p:spTree>
    <p:custDataLst>
      <p:tags r:id="rId1"/>
    </p:custDataLst>
    <p:extLst>
      <p:ext uri="{BB962C8B-B14F-4D97-AF65-F5344CB8AC3E}">
        <p14:creationId xmlns:p14="http://schemas.microsoft.com/office/powerpoint/2010/main" val="1861540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Fastening</a:t>
            </a:r>
            <a:endParaRPr lang="en-US" dirty="0"/>
          </a:p>
        </p:txBody>
      </p:sp>
      <p:sp>
        <p:nvSpPr>
          <p:cNvPr id="3" name="Content Placeholder 2"/>
          <p:cNvSpPr>
            <a:spLocks noGrp="1"/>
          </p:cNvSpPr>
          <p:nvPr>
            <p:ph idx="1"/>
          </p:nvPr>
        </p:nvSpPr>
        <p:spPr>
          <a:xfrm>
            <a:off x="489064" y="4774048"/>
            <a:ext cx="3784112" cy="510363"/>
          </a:xfrm>
        </p:spPr>
        <p:txBody>
          <a:bodyPr>
            <a:normAutofit/>
          </a:bodyPr>
          <a:lstStyle/>
          <a:p>
            <a:pPr marL="111125" indent="0" algn="ctr">
              <a:buNone/>
            </a:pPr>
            <a:r>
              <a:rPr lang="en-US" sz="1800" dirty="0" smtClean="0"/>
              <a:t>Gas-Actuated Fastening</a:t>
            </a:r>
            <a:endParaRPr lang="en-US" sz="1800" dirty="0"/>
          </a:p>
        </p:txBody>
      </p:sp>
      <p:pic>
        <p:nvPicPr>
          <p:cNvPr id="1028" name="Picture 4" descr="http://www.strongtie.com/graphics/anchorsystems/catalog/large/GCN150_install.jpg"/>
          <p:cNvPicPr>
            <a:picLocks noChangeAspect="1" noChangeArrowheads="1"/>
          </p:cNvPicPr>
          <p:nvPr/>
        </p:nvPicPr>
        <p:blipFill rotWithShape="1">
          <a:blip r:embed="rId3">
            <a:extLst>
              <a:ext uri="{28A0092B-C50C-407E-A947-70E740481C1C}">
                <a14:useLocalDpi xmlns:a14="http://schemas.microsoft.com/office/drawing/2010/main" val="0"/>
              </a:ext>
            </a:extLst>
          </a:blip>
          <a:srcRect l="3620" r="13956"/>
          <a:stretch/>
        </p:blipFill>
        <p:spPr bwMode="auto">
          <a:xfrm>
            <a:off x="489064" y="2280712"/>
            <a:ext cx="1956390" cy="23735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trongtie.com/graphics/anchorsystems/catalog/large/GCN-MEP_install.jpg"/>
          <p:cNvPicPr>
            <a:picLocks noChangeAspect="1" noChangeArrowheads="1"/>
          </p:cNvPicPr>
          <p:nvPr/>
        </p:nvPicPr>
        <p:blipFill rotWithShape="1">
          <a:blip r:embed="rId4">
            <a:extLst>
              <a:ext uri="{28A0092B-C50C-407E-A947-70E740481C1C}">
                <a14:useLocalDpi xmlns:a14="http://schemas.microsoft.com/office/drawing/2010/main" val="0"/>
              </a:ext>
            </a:extLst>
          </a:blip>
          <a:srcRect l="16881" t="9525" r="17258"/>
          <a:stretch/>
        </p:blipFill>
        <p:spPr bwMode="auto">
          <a:xfrm>
            <a:off x="2545384" y="2280710"/>
            <a:ext cx="1727792" cy="23735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strongtie.com/graphics/anchorsystems/catalog/large/192d-2012.gif"/>
          <p:cNvPicPr>
            <a:picLocks noChangeAspect="1" noChangeArrowheads="1"/>
          </p:cNvPicPr>
          <p:nvPr/>
        </p:nvPicPr>
        <p:blipFill rotWithShape="1">
          <a:blip r:embed="rId5">
            <a:extLst>
              <a:ext uri="{28A0092B-C50C-407E-A947-70E740481C1C}">
                <a14:useLocalDpi xmlns:a14="http://schemas.microsoft.com/office/drawing/2010/main" val="0"/>
              </a:ext>
            </a:extLst>
          </a:blip>
          <a:srcRect l="16509" t="8931" r="16886" b="8093"/>
          <a:stretch/>
        </p:blipFill>
        <p:spPr bwMode="auto">
          <a:xfrm>
            <a:off x="4840958" y="2280710"/>
            <a:ext cx="1905221" cy="237354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strongtie.com/graphics/anchorsystems/catalog/large/193d-2012.gif"/>
          <p:cNvPicPr>
            <a:picLocks noChangeAspect="1" noChangeArrowheads="1"/>
          </p:cNvPicPr>
          <p:nvPr/>
        </p:nvPicPr>
        <p:blipFill rotWithShape="1">
          <a:blip r:embed="rId6">
            <a:extLst>
              <a:ext uri="{28A0092B-C50C-407E-A947-70E740481C1C}">
                <a14:useLocalDpi xmlns:a14="http://schemas.microsoft.com/office/drawing/2010/main" val="0"/>
              </a:ext>
            </a:extLst>
          </a:blip>
          <a:srcRect l="20602" t="8931" r="19863" b="9581"/>
          <a:stretch/>
        </p:blipFill>
        <p:spPr bwMode="auto">
          <a:xfrm>
            <a:off x="6846108" y="2269415"/>
            <a:ext cx="1742349" cy="2384841"/>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4840958" y="4774048"/>
            <a:ext cx="3784112" cy="510363"/>
          </a:xfrm>
          <a:prstGeom prst="rect">
            <a:avLst/>
          </a:prstGeom>
        </p:spPr>
        <p:txBody>
          <a:bodyPr vert="horz" lIns="0" tIns="45720" rIns="0" bIns="45720" rtlCol="0">
            <a:normAutofit/>
          </a:bodyPr>
          <a:lst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11125" indent="0" algn="ctr">
              <a:buFont typeface="Arial" panose="020B0604020202020204" pitchFamily="34" charset="0"/>
              <a:buNone/>
            </a:pPr>
            <a:r>
              <a:rPr lang="en-US" sz="1800" dirty="0" smtClean="0"/>
              <a:t>Powder-Actuated Fastening</a:t>
            </a:r>
            <a:endParaRPr lang="en-US" sz="1800" dirty="0"/>
          </a:p>
        </p:txBody>
      </p:sp>
    </p:spTree>
    <p:custDataLst>
      <p:tags r:id="rId1"/>
    </p:custDataLst>
    <p:extLst>
      <p:ext uri="{BB962C8B-B14F-4D97-AF65-F5344CB8AC3E}">
        <p14:creationId xmlns:p14="http://schemas.microsoft.com/office/powerpoint/2010/main" val="21189605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3" descr="image4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70275" y="1735138"/>
            <a:ext cx="1219200" cy="955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300" name="Picture 5" descr="image5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70275" y="5529268"/>
            <a:ext cx="1071563" cy="1090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302" name="Picture 7" descr="image53.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51175" y="2924468"/>
            <a:ext cx="2057400" cy="923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304" name="Picture 9" descr="image55.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4230138"/>
            <a:ext cx="1276350"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Line Callout 2 (Border and Accent Bar) 2"/>
          <p:cNvSpPr/>
          <p:nvPr/>
        </p:nvSpPr>
        <p:spPr>
          <a:xfrm flipH="1">
            <a:off x="381000" y="1735138"/>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Bypass Framing Slide-Clip</a:t>
            </a:r>
          </a:p>
        </p:txBody>
      </p:sp>
      <p:sp>
        <p:nvSpPr>
          <p:cNvPr id="14" name="Line Callout 2 (Border and Accent Bar) 13"/>
          <p:cNvSpPr/>
          <p:nvPr/>
        </p:nvSpPr>
        <p:spPr>
          <a:xfrm flipH="1">
            <a:off x="381000" y="5701192"/>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Head of Wall Slide-Clip</a:t>
            </a:r>
          </a:p>
        </p:txBody>
      </p:sp>
      <p:sp>
        <p:nvSpPr>
          <p:cNvPr id="15" name="Line Callout 2 (Border and Accent Bar) 14"/>
          <p:cNvSpPr/>
          <p:nvPr/>
        </p:nvSpPr>
        <p:spPr>
          <a:xfrm flipH="1">
            <a:off x="381000" y="3005430"/>
            <a:ext cx="2065338" cy="762000"/>
          </a:xfrm>
          <a:prstGeom prst="accentBorderCallout2">
            <a:avLst>
              <a:gd name="adj1" fmla="val 18750"/>
              <a:gd name="adj2" fmla="val -8333"/>
              <a:gd name="adj3" fmla="val 18750"/>
              <a:gd name="adj4" fmla="val -16667"/>
              <a:gd name="adj5" fmla="val 24000"/>
              <a:gd name="adj6" fmla="val -31169"/>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Bypass Framing Slide-Clip Strut</a:t>
            </a:r>
          </a:p>
        </p:txBody>
      </p:sp>
      <p:sp>
        <p:nvSpPr>
          <p:cNvPr id="16" name="Line Callout 2 (Border and Accent Bar) 15"/>
          <p:cNvSpPr/>
          <p:nvPr/>
        </p:nvSpPr>
        <p:spPr>
          <a:xfrm flipH="1">
            <a:off x="381000" y="4337310"/>
            <a:ext cx="2065338" cy="762000"/>
          </a:xfrm>
          <a:prstGeom prst="accentBorderCallout2">
            <a:avLst>
              <a:gd name="adj1" fmla="val 18750"/>
              <a:gd name="adj2" fmla="val -8333"/>
              <a:gd name="adj3" fmla="val 18750"/>
              <a:gd name="adj4" fmla="val -16667"/>
              <a:gd name="adj5" fmla="val 34500"/>
              <a:gd name="adj6" fmla="val -54970"/>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Bypass Framing Fixed-Clip</a:t>
            </a:r>
          </a:p>
        </p:txBody>
      </p:sp>
      <p:sp>
        <p:nvSpPr>
          <p:cNvPr id="52238" name="Title 3"/>
          <p:cNvSpPr>
            <a:spLocks noGrp="1"/>
          </p:cNvSpPr>
          <p:nvPr>
            <p:ph type="title"/>
          </p:nvPr>
        </p:nvSpPr>
        <p:spPr/>
        <p:txBody>
          <a:bodyPr/>
          <a:lstStyle/>
          <a:p>
            <a:pPr eaLnBrk="1" hangingPunct="1"/>
            <a:r>
              <a:rPr lang="en-US" altLang="en-US" smtClean="0"/>
              <a:t>Curtain Wall Connectors</a:t>
            </a:r>
          </a:p>
        </p:txBody>
      </p:sp>
      <p:sp>
        <p:nvSpPr>
          <p:cNvPr id="2" name="TextBox 1"/>
          <p:cNvSpPr txBox="1"/>
          <p:nvPr/>
        </p:nvSpPr>
        <p:spPr>
          <a:xfrm>
            <a:off x="3385508" y="2524864"/>
            <a:ext cx="673101" cy="179626"/>
          </a:xfrm>
          <a:prstGeom prst="rect">
            <a:avLst/>
          </a:prstGeom>
          <a:solidFill>
            <a:schemeClr val="bg1"/>
          </a:solidFill>
        </p:spPr>
        <p:txBody>
          <a:bodyPr wrap="square" lIns="0" tIns="0" rIns="0" bIns="0" rtlCol="0">
            <a:noAutofit/>
          </a:bodyPr>
          <a:lstStyle/>
          <a:p>
            <a:pPr algn="ctr"/>
            <a:r>
              <a:rPr lang="en-US" sz="1100" dirty="0" err="1" smtClean="0"/>
              <a:t>SCB</a:t>
            </a:r>
            <a:r>
              <a:rPr lang="en-US" sz="1100" dirty="0" smtClean="0"/>
              <a:t>/</a:t>
            </a:r>
            <a:r>
              <a:rPr lang="en-US" sz="1100" dirty="0" err="1" smtClean="0"/>
              <a:t>MSCB</a:t>
            </a:r>
            <a:endParaRPr lang="en-US" sz="1100" dirty="0"/>
          </a:p>
        </p:txBody>
      </p:sp>
      <p:sp>
        <p:nvSpPr>
          <p:cNvPr id="17" name="TextBox 16"/>
          <p:cNvSpPr txBox="1"/>
          <p:nvPr/>
        </p:nvSpPr>
        <p:spPr>
          <a:xfrm>
            <a:off x="3242139" y="6441356"/>
            <a:ext cx="890901" cy="178524"/>
          </a:xfrm>
          <a:prstGeom prst="rect">
            <a:avLst/>
          </a:prstGeom>
          <a:solidFill>
            <a:schemeClr val="bg1"/>
          </a:solidFill>
        </p:spPr>
        <p:txBody>
          <a:bodyPr wrap="square" lIns="0" tIns="0" rIns="0" bIns="0" rtlCol="0">
            <a:noAutofit/>
          </a:bodyPr>
          <a:lstStyle/>
          <a:p>
            <a:pPr algn="ctr"/>
            <a:r>
              <a:rPr lang="en-US" sz="1100" dirty="0" err="1" smtClean="0"/>
              <a:t>SCW</a:t>
            </a:r>
            <a:endParaRPr lang="en-US" sz="1100" dirty="0"/>
          </a:p>
        </p:txBody>
      </p:sp>
      <p:sp>
        <p:nvSpPr>
          <p:cNvPr id="18" name="TextBox 17"/>
          <p:cNvSpPr txBox="1"/>
          <p:nvPr/>
        </p:nvSpPr>
        <p:spPr>
          <a:xfrm>
            <a:off x="3188974" y="3699333"/>
            <a:ext cx="1089390" cy="157258"/>
          </a:xfrm>
          <a:prstGeom prst="rect">
            <a:avLst/>
          </a:prstGeom>
          <a:solidFill>
            <a:schemeClr val="bg1"/>
          </a:solidFill>
        </p:spPr>
        <p:txBody>
          <a:bodyPr wrap="square" lIns="0" tIns="0" rIns="0" bIns="0" rtlCol="0">
            <a:noAutofit/>
          </a:bodyPr>
          <a:lstStyle/>
          <a:p>
            <a:pPr algn="ctr"/>
            <a:r>
              <a:rPr lang="en-US" sz="1100" dirty="0" err="1" smtClean="0"/>
              <a:t>SSB</a:t>
            </a:r>
            <a:endParaRPr lang="en-US" sz="1100" dirty="0"/>
          </a:p>
        </p:txBody>
      </p:sp>
      <p:sp>
        <p:nvSpPr>
          <p:cNvPr id="19" name="TextBox 18"/>
          <p:cNvSpPr txBox="1"/>
          <p:nvPr/>
        </p:nvSpPr>
        <p:spPr>
          <a:xfrm>
            <a:off x="3540799" y="5073845"/>
            <a:ext cx="459357" cy="175467"/>
          </a:xfrm>
          <a:prstGeom prst="rect">
            <a:avLst/>
          </a:prstGeom>
          <a:solidFill>
            <a:schemeClr val="bg1"/>
          </a:solidFill>
        </p:spPr>
        <p:txBody>
          <a:bodyPr wrap="square" lIns="0" tIns="0" rIns="0" bIns="0" rtlCol="0">
            <a:noAutofit/>
          </a:bodyPr>
          <a:lstStyle/>
          <a:p>
            <a:pPr algn="ctr"/>
            <a:r>
              <a:rPr lang="en-US" sz="1100" dirty="0" err="1" smtClean="0"/>
              <a:t>FCB</a:t>
            </a:r>
            <a:endParaRPr lang="en-US" sz="1100" dirty="0"/>
          </a:p>
        </p:txBody>
      </p:sp>
      <p:pic>
        <p:nvPicPr>
          <p:cNvPr id="2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8876" y="1371600"/>
            <a:ext cx="2791197"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4750091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55298"/>
                                        </p:tgtEl>
                                        <p:attrNameLst>
                                          <p:attrName>style.visibility</p:attrName>
                                        </p:attrNameLst>
                                      </p:cBhvr>
                                      <p:to>
                                        <p:strVal val="visible"/>
                                      </p:to>
                                    </p:set>
                                    <p:animEffect transition="in" filter="fade">
                                      <p:cBhvr>
                                        <p:cTn id="13" dur="500"/>
                                        <p:tgtEl>
                                          <p:spTgt spid="5529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55302"/>
                                        </p:tgtEl>
                                        <p:attrNameLst>
                                          <p:attrName>style.visibility</p:attrName>
                                        </p:attrNameLst>
                                      </p:cBhvr>
                                      <p:to>
                                        <p:strVal val="visible"/>
                                      </p:to>
                                    </p:set>
                                    <p:animEffect transition="in" filter="fade">
                                      <p:cBhvr>
                                        <p:cTn id="24" dur="500"/>
                                        <p:tgtEl>
                                          <p:spTgt spid="5530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55304"/>
                                        </p:tgtEl>
                                        <p:attrNameLst>
                                          <p:attrName>style.visibility</p:attrName>
                                        </p:attrNameLst>
                                      </p:cBhvr>
                                      <p:to>
                                        <p:strVal val="visible"/>
                                      </p:to>
                                    </p:set>
                                    <p:animEffect transition="in" filter="fade">
                                      <p:cBhvr>
                                        <p:cTn id="35" dur="500"/>
                                        <p:tgtEl>
                                          <p:spTgt spid="5530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nodeType="withEffect">
                                  <p:stCondLst>
                                    <p:cond delay="0"/>
                                  </p:stCondLst>
                                  <p:childTnLst>
                                    <p:set>
                                      <p:cBhvr>
                                        <p:cTn id="45" dur="1" fill="hold">
                                          <p:stCondLst>
                                            <p:cond delay="0"/>
                                          </p:stCondLst>
                                        </p:cTn>
                                        <p:tgtEl>
                                          <p:spTgt spid="55300"/>
                                        </p:tgtEl>
                                        <p:attrNameLst>
                                          <p:attrName>style.visibility</p:attrName>
                                        </p:attrNameLst>
                                      </p:cBhvr>
                                      <p:to>
                                        <p:strVal val="visible"/>
                                      </p:to>
                                    </p:set>
                                    <p:animEffect transition="in" filter="fade">
                                      <p:cBhvr>
                                        <p:cTn id="46" dur="500"/>
                                        <p:tgtEl>
                                          <p:spTgt spid="55300"/>
                                        </p:tgtEl>
                                      </p:cBhvr>
                                    </p:animEffec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16" grpId="0" animBg="1"/>
      <p:bldP spid="2" grpId="0" animBg="1"/>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Brittney\CSS images\SUB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8049" y="1876484"/>
            <a:ext cx="2248814" cy="1499209"/>
          </a:xfrm>
          <a:prstGeom prst="rect">
            <a:avLst/>
          </a:prstGeom>
          <a:noFill/>
          <a:extLst>
            <a:ext uri="{909E8E84-426E-40DD-AFC4-6F175D3DCCD1}">
              <a14:hiddenFill xmlns:a14="http://schemas.microsoft.com/office/drawing/2010/main">
                <a:solidFill>
                  <a:srgbClr val="FFFFFF"/>
                </a:solidFill>
              </a14:hiddenFill>
            </a:ext>
          </a:extLst>
        </p:spPr>
      </p:pic>
      <p:pic>
        <p:nvPicPr>
          <p:cNvPr id="70660"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41700" y="4098925"/>
            <a:ext cx="2039938"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CC99"/>
                </a:solidFill>
                <a:round/>
                <a:headEnd/>
                <a:tailEnd/>
              </a14:hiddenLine>
            </a:ext>
          </a:extLst>
        </p:spPr>
      </p:pic>
      <p:sp>
        <p:nvSpPr>
          <p:cNvPr id="3" name="Line Callout 2 (Border and Accent Bar) 2"/>
          <p:cNvSpPr/>
          <p:nvPr/>
        </p:nvSpPr>
        <p:spPr>
          <a:xfrm flipH="1">
            <a:off x="381000" y="2162240"/>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Wall Stud Bridging Connector</a:t>
            </a:r>
          </a:p>
        </p:txBody>
      </p:sp>
      <p:sp>
        <p:nvSpPr>
          <p:cNvPr id="14" name="Line Callout 2 (Border and Accent Bar) 13"/>
          <p:cNvSpPr/>
          <p:nvPr/>
        </p:nvSpPr>
        <p:spPr>
          <a:xfrm flipH="1">
            <a:off x="381000" y="4721225"/>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Drywall Bridging Connector</a:t>
            </a:r>
          </a:p>
        </p:txBody>
      </p:sp>
      <p:sp>
        <p:nvSpPr>
          <p:cNvPr id="53254" name="Title 3"/>
          <p:cNvSpPr>
            <a:spLocks noGrp="1"/>
          </p:cNvSpPr>
          <p:nvPr>
            <p:ph type="title"/>
          </p:nvPr>
        </p:nvSpPr>
        <p:spPr/>
        <p:txBody>
          <a:bodyPr/>
          <a:lstStyle/>
          <a:p>
            <a:pPr eaLnBrk="1" hangingPunct="1"/>
            <a:r>
              <a:rPr lang="en-US" altLang="en-US" smtClean="0"/>
              <a:t>Bridging Connectors</a:t>
            </a:r>
          </a:p>
        </p:txBody>
      </p:sp>
      <p:pic>
        <p:nvPicPr>
          <p:cNvPr id="70659"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46863" y="1528763"/>
            <a:ext cx="1763712"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CC99"/>
                </a:solidFill>
                <a:round/>
                <a:headEnd/>
                <a:tailEnd/>
              </a14:hiddenLine>
            </a:ext>
          </a:extLst>
        </p:spPr>
      </p:pic>
      <p:sp>
        <p:nvSpPr>
          <p:cNvPr id="2" name="TextBox 1"/>
          <p:cNvSpPr txBox="1">
            <a:spLocks noChangeArrowheads="1"/>
          </p:cNvSpPr>
          <p:nvPr/>
        </p:nvSpPr>
        <p:spPr bwMode="auto">
          <a:xfrm>
            <a:off x="3806825" y="3371850"/>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400" dirty="0" err="1"/>
              <a:t>SUBH</a:t>
            </a:r>
            <a:r>
              <a:rPr lang="en-US" altLang="en-US" sz="1400" dirty="0"/>
              <a:t>/</a:t>
            </a:r>
            <a:r>
              <a:rPr lang="en-US" altLang="en-US" sz="1400" dirty="0" err="1"/>
              <a:t>MSUBH</a:t>
            </a:r>
            <a:endParaRPr lang="en-US" altLang="en-US" sz="1400" dirty="0"/>
          </a:p>
        </p:txBody>
      </p:sp>
      <p:sp>
        <p:nvSpPr>
          <p:cNvPr id="18" name="TextBox 17"/>
          <p:cNvSpPr txBox="1">
            <a:spLocks noChangeArrowheads="1"/>
          </p:cNvSpPr>
          <p:nvPr/>
        </p:nvSpPr>
        <p:spPr bwMode="auto">
          <a:xfrm>
            <a:off x="4130675" y="5970588"/>
            <a:ext cx="5635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400"/>
              <a:t>DBC</a:t>
            </a:r>
          </a:p>
        </p:txBody>
      </p:sp>
      <p:pic>
        <p:nvPicPr>
          <p:cNvPr id="70661" name="Picture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07213" y="4200525"/>
            <a:ext cx="1241425"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CC99"/>
                </a:solidFill>
                <a:round/>
                <a:headEnd/>
                <a:tailEnd/>
              </a14:hiddenLine>
            </a:ext>
          </a:extLst>
        </p:spPr>
      </p:pic>
    </p:spTree>
    <p:custDataLst>
      <p:tags r:id="rId1"/>
    </p:custDataLst>
    <p:extLst>
      <p:ext uri="{BB962C8B-B14F-4D97-AF65-F5344CB8AC3E}">
        <p14:creationId xmlns:p14="http://schemas.microsoft.com/office/powerpoint/2010/main" val="276567889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70659"/>
                                        </p:tgtEl>
                                        <p:attrNameLst>
                                          <p:attrName>style.visibility</p:attrName>
                                        </p:attrNameLst>
                                      </p:cBhvr>
                                      <p:to>
                                        <p:strVal val="visible"/>
                                      </p:to>
                                    </p:set>
                                    <p:animEffect transition="in" filter="fade">
                                      <p:cBhvr>
                                        <p:cTn id="13" dur="500"/>
                                        <p:tgtEl>
                                          <p:spTgt spid="70659"/>
                                        </p:tgtEl>
                                      </p:cBhvr>
                                    </p:animEffect>
                                  </p:childTnLst>
                                </p:cTn>
                              </p:par>
                              <p:par>
                                <p:cTn id="14" presetID="10"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70660"/>
                                        </p:tgtEl>
                                        <p:attrNameLst>
                                          <p:attrName>style.visibility</p:attrName>
                                        </p:attrNameLst>
                                      </p:cBhvr>
                                      <p:to>
                                        <p:strVal val="visible"/>
                                      </p:to>
                                    </p:set>
                                    <p:animEffect transition="in" filter="fade">
                                      <p:cBhvr>
                                        <p:cTn id="24" dur="500"/>
                                        <p:tgtEl>
                                          <p:spTgt spid="70660"/>
                                        </p:tgtEl>
                                      </p:cBhvr>
                                    </p:animEffect>
                                  </p:childTnLst>
                                </p:cTn>
                              </p:par>
                              <p:par>
                                <p:cTn id="25" presetID="10" presetClass="entr" presetSubtype="0" fill="hold" nodeType="withEffect">
                                  <p:stCondLst>
                                    <p:cond delay="0"/>
                                  </p:stCondLst>
                                  <p:childTnLst>
                                    <p:set>
                                      <p:cBhvr>
                                        <p:cTn id="26" dur="1" fill="hold">
                                          <p:stCondLst>
                                            <p:cond delay="0"/>
                                          </p:stCondLst>
                                        </p:cTn>
                                        <p:tgtEl>
                                          <p:spTgt spid="70661"/>
                                        </p:tgtEl>
                                        <p:attrNameLst>
                                          <p:attrName>style.visibility</p:attrName>
                                        </p:attrNameLst>
                                      </p:cBhvr>
                                      <p:to>
                                        <p:strVal val="visible"/>
                                      </p:to>
                                    </p:set>
                                    <p:animEffect transition="in" filter="fade">
                                      <p:cBhvr>
                                        <p:cTn id="27" dur="500"/>
                                        <p:tgtEl>
                                          <p:spTgt spid="7066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2"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9310" y="4911725"/>
            <a:ext cx="1314450" cy="92461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11379" y="3084867"/>
            <a:ext cx="1211547" cy="1211547"/>
          </a:xfrm>
          <a:prstGeom prst="rect">
            <a:avLst/>
          </a:prstGeom>
        </p:spPr>
      </p:pic>
      <p:pic>
        <p:nvPicPr>
          <p:cNvPr id="71682" name="Picture 2" descr="http://www.strongtie.com/graphics/cfs/categories/SSC.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7388" y="1652588"/>
            <a:ext cx="11715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a:spLocks noChangeArrowheads="1"/>
          </p:cNvSpPr>
          <p:nvPr/>
        </p:nvSpPr>
        <p:spPr bwMode="auto">
          <a:xfrm>
            <a:off x="3568700" y="2673350"/>
            <a:ext cx="4762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100" b="1"/>
              <a:t>SSC</a:t>
            </a:r>
          </a:p>
        </p:txBody>
      </p:sp>
      <p:sp>
        <p:nvSpPr>
          <p:cNvPr id="3" name="Line Callout 2 (Border and Accent Bar) 2"/>
          <p:cNvSpPr/>
          <p:nvPr/>
        </p:nvSpPr>
        <p:spPr>
          <a:xfrm flipH="1">
            <a:off x="381000" y="1735138"/>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Steel-Stud Connector</a:t>
            </a:r>
          </a:p>
        </p:txBody>
      </p:sp>
      <p:sp>
        <p:nvSpPr>
          <p:cNvPr id="14" name="Line Callout 2 (Border and Accent Bar) 13"/>
          <p:cNvSpPr/>
          <p:nvPr/>
        </p:nvSpPr>
        <p:spPr>
          <a:xfrm flipH="1">
            <a:off x="381000" y="3349625"/>
            <a:ext cx="2065338" cy="762000"/>
          </a:xfrm>
          <a:prstGeom prst="accentBorderCallout2">
            <a:avLst>
              <a:gd name="adj1" fmla="val 18750"/>
              <a:gd name="adj2" fmla="val -8333"/>
              <a:gd name="adj3" fmla="val 18750"/>
              <a:gd name="adj4" fmla="val -16667"/>
              <a:gd name="adj5" fmla="val 28500"/>
              <a:gd name="adj6" fmla="val -51095"/>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Steel-Joist Connector</a:t>
            </a:r>
          </a:p>
        </p:txBody>
      </p:sp>
      <p:sp>
        <p:nvSpPr>
          <p:cNvPr id="15" name="Line Callout 2 (Border and Accent Bar) 14"/>
          <p:cNvSpPr/>
          <p:nvPr/>
        </p:nvSpPr>
        <p:spPr>
          <a:xfrm flipH="1">
            <a:off x="381000" y="4911725"/>
            <a:ext cx="2065338" cy="762000"/>
          </a:xfrm>
          <a:prstGeom prst="accentBorderCallout2">
            <a:avLst>
              <a:gd name="adj1" fmla="val 18750"/>
              <a:gd name="adj2" fmla="val -8333"/>
              <a:gd name="adj3" fmla="val 18750"/>
              <a:gd name="adj4" fmla="val -16667"/>
              <a:gd name="adj5" fmla="val 34500"/>
              <a:gd name="adj6" fmla="val -46111"/>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800" dirty="0">
                <a:solidFill>
                  <a:schemeClr val="tx1"/>
                </a:solidFill>
              </a:rPr>
              <a:t>Steel Framing Connector</a:t>
            </a:r>
          </a:p>
        </p:txBody>
      </p:sp>
      <p:sp>
        <p:nvSpPr>
          <p:cNvPr id="54281" name="Title 3"/>
          <p:cNvSpPr>
            <a:spLocks noGrp="1"/>
          </p:cNvSpPr>
          <p:nvPr>
            <p:ph type="title"/>
          </p:nvPr>
        </p:nvSpPr>
        <p:spPr/>
        <p:txBody>
          <a:bodyPr/>
          <a:lstStyle/>
          <a:p>
            <a:pPr eaLnBrk="1" hangingPunct="1"/>
            <a:r>
              <a:rPr lang="en-US" altLang="en-US" smtClean="0"/>
              <a:t>Utility Clip Connectors</a:t>
            </a:r>
          </a:p>
        </p:txBody>
      </p:sp>
      <p:pic>
        <p:nvPicPr>
          <p:cNvPr id="71684" name="Picture 4" descr="http://www.strongtie.com/graphics/cfs/large/utility-clips-SK-S9.gif"/>
          <p:cNvPicPr>
            <a:picLocks noChangeAspect="1" noChangeArrowheads="1"/>
          </p:cNvPicPr>
          <p:nvPr/>
        </p:nvPicPr>
        <p:blipFill>
          <a:blip r:embed="rId7">
            <a:extLst>
              <a:ext uri="{28A0092B-C50C-407E-A947-70E740481C1C}">
                <a14:useLocalDpi xmlns:a14="http://schemas.microsoft.com/office/drawing/2010/main" val="0"/>
              </a:ext>
            </a:extLst>
          </a:blip>
          <a:srcRect t="14374"/>
          <a:stretch>
            <a:fillRect/>
          </a:stretch>
        </p:blipFill>
        <p:spPr bwMode="auto">
          <a:xfrm>
            <a:off x="5132388" y="1635125"/>
            <a:ext cx="1508125"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7061200" y="1635125"/>
            <a:ext cx="1855788" cy="1485900"/>
            <a:chOff x="6749434" y="1736493"/>
            <a:chExt cx="2114245" cy="1663073"/>
          </a:xfrm>
        </p:grpSpPr>
        <p:pic>
          <p:nvPicPr>
            <p:cNvPr id="54288" name="Picture 6" descr="http://www.strongtie.com/graphics/cfs/large/utility-clips-SK-S1.gif"/>
            <p:cNvPicPr>
              <a:picLocks noChangeAspect="1" noChangeArrowheads="1"/>
            </p:cNvPicPr>
            <p:nvPr/>
          </p:nvPicPr>
          <p:blipFill>
            <a:blip r:embed="rId8">
              <a:extLst>
                <a:ext uri="{28A0092B-C50C-407E-A947-70E740481C1C}">
                  <a14:useLocalDpi xmlns:a14="http://schemas.microsoft.com/office/drawing/2010/main" val="0"/>
                </a:ext>
              </a:extLst>
            </a:blip>
            <a:srcRect t="11086"/>
            <a:stretch>
              <a:fillRect/>
            </a:stretch>
          </p:blipFill>
          <p:spPr bwMode="auto">
            <a:xfrm>
              <a:off x="6749434" y="1736493"/>
              <a:ext cx="1870405" cy="1663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660965" y="1736493"/>
              <a:ext cx="936851" cy="195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sp>
          <p:nvSpPr>
            <p:cNvPr id="20" name="Rectangle 19"/>
            <p:cNvSpPr/>
            <p:nvPr/>
          </p:nvSpPr>
          <p:spPr>
            <a:xfrm>
              <a:off x="7928636" y="1798681"/>
              <a:ext cx="935043" cy="380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grpSp>
      <p:sp>
        <p:nvSpPr>
          <p:cNvPr id="23" name="TextBox 22"/>
          <p:cNvSpPr txBox="1">
            <a:spLocks noChangeArrowheads="1"/>
          </p:cNvSpPr>
          <p:nvPr/>
        </p:nvSpPr>
        <p:spPr bwMode="auto">
          <a:xfrm>
            <a:off x="3613150" y="4310063"/>
            <a:ext cx="4603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100" b="1"/>
              <a:t>SJC</a:t>
            </a:r>
          </a:p>
        </p:txBody>
      </p:sp>
      <p:sp>
        <p:nvSpPr>
          <p:cNvPr id="24" name="TextBox 23"/>
          <p:cNvSpPr txBox="1">
            <a:spLocks noChangeArrowheads="1"/>
          </p:cNvSpPr>
          <p:nvPr/>
        </p:nvSpPr>
        <p:spPr bwMode="auto">
          <a:xfrm>
            <a:off x="3581400" y="5539705"/>
            <a:ext cx="4683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1100" b="1" dirty="0" err="1"/>
              <a:t>SFC</a:t>
            </a:r>
            <a:endParaRPr lang="en-US" altLang="en-US" sz="1100" b="1" dirty="0"/>
          </a:p>
        </p:txBody>
      </p:sp>
      <p:pic>
        <p:nvPicPr>
          <p:cNvPr id="71690" name="Picture 10" descr="http://www.strongtie.com/graphics/cfs/large/utility-clips-SK-S12.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3800" y="3001963"/>
            <a:ext cx="1636713"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92" name="Picture 12" descr="http://www.strongtie.com/graphics/cfs/large/utility-clips-SK-S13.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38750" y="4911725"/>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89354689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1682"/>
                                        </p:tgtEl>
                                        <p:attrNameLst>
                                          <p:attrName>style.visibility</p:attrName>
                                        </p:attrNameLst>
                                      </p:cBhvr>
                                      <p:to>
                                        <p:strVal val="visible"/>
                                      </p:to>
                                    </p:set>
                                    <p:animEffect transition="in" filter="fade">
                                      <p:cBhvr>
                                        <p:cTn id="10" dur="500"/>
                                        <p:tgtEl>
                                          <p:spTgt spid="716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71684"/>
                                        </p:tgtEl>
                                        <p:attrNameLst>
                                          <p:attrName>style.visibility</p:attrName>
                                        </p:attrNameLst>
                                      </p:cBhvr>
                                      <p:to>
                                        <p:strVal val="visible"/>
                                      </p:to>
                                    </p:set>
                                    <p:animEffect transition="in" filter="fade">
                                      <p:cBhvr>
                                        <p:cTn id="16" dur="500"/>
                                        <p:tgtEl>
                                          <p:spTgt spid="71684"/>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nodeType="withEffect">
                                  <p:stCondLst>
                                    <p:cond delay="0"/>
                                  </p:stCondLst>
                                  <p:childTnLst>
                                    <p:set>
                                      <p:cBhvr>
                                        <p:cTn id="32" dur="1" fill="hold">
                                          <p:stCondLst>
                                            <p:cond delay="0"/>
                                          </p:stCondLst>
                                        </p:cTn>
                                        <p:tgtEl>
                                          <p:spTgt spid="71690"/>
                                        </p:tgtEl>
                                        <p:attrNameLst>
                                          <p:attrName>style.visibility</p:attrName>
                                        </p:attrNameLst>
                                      </p:cBhvr>
                                      <p:to>
                                        <p:strVal val="visible"/>
                                      </p:to>
                                    </p:set>
                                    <p:animEffect transition="in" filter="fade">
                                      <p:cBhvr>
                                        <p:cTn id="33" dur="500"/>
                                        <p:tgtEl>
                                          <p:spTgt spid="7169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nodeType="withEffect">
                                  <p:stCondLst>
                                    <p:cond delay="0"/>
                                  </p:stCondLst>
                                  <p:childTnLst>
                                    <p:set>
                                      <p:cBhvr>
                                        <p:cTn id="43" dur="1" fill="hold">
                                          <p:stCondLst>
                                            <p:cond delay="0"/>
                                          </p:stCondLst>
                                        </p:cTn>
                                        <p:tgtEl>
                                          <p:spTgt spid="71692"/>
                                        </p:tgtEl>
                                        <p:attrNameLst>
                                          <p:attrName>style.visibility</p:attrName>
                                        </p:attrNameLst>
                                      </p:cBhvr>
                                      <p:to>
                                        <p:strVal val="visible"/>
                                      </p:to>
                                    </p:set>
                                    <p:animEffect transition="in" filter="fade">
                                      <p:cBhvr>
                                        <p:cTn id="44" dur="500"/>
                                        <p:tgtEl>
                                          <p:spTgt spid="71692"/>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P spid="14" grpId="0" animBg="1"/>
      <p:bldP spid="15" grpId="0" animBg="1"/>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Guide</a:t>
            </a:r>
            <a:endParaRPr lang="en-US" dirty="0"/>
          </a:p>
        </p:txBody>
      </p:sp>
      <p:sp>
        <p:nvSpPr>
          <p:cNvPr id="3" name="Content Placeholder 2"/>
          <p:cNvSpPr>
            <a:spLocks noGrp="1"/>
          </p:cNvSpPr>
          <p:nvPr>
            <p:ph idx="1"/>
          </p:nvPr>
        </p:nvSpPr>
        <p:spPr>
          <a:xfrm>
            <a:off x="263525" y="1796995"/>
            <a:ext cx="5039995" cy="4420925"/>
          </a:xfrm>
        </p:spPr>
        <p:txBody>
          <a:bodyPr/>
          <a:lstStyle/>
          <a:p>
            <a:pPr marL="111125" indent="0">
              <a:spcBef>
                <a:spcPts val="1800"/>
              </a:spcBef>
              <a:buNone/>
            </a:pPr>
            <a:r>
              <a:rPr lang="en-US" altLang="en-US" sz="2000" b="1" dirty="0"/>
              <a:t>Product Guide </a:t>
            </a:r>
            <a:r>
              <a:rPr lang="en-US" altLang="en-US" sz="2000" b="1" dirty="0" smtClean="0"/>
              <a:t>for Anchoring and Fastening Systems</a:t>
            </a:r>
          </a:p>
          <a:p>
            <a:pPr>
              <a:spcBef>
                <a:spcPts val="1800"/>
              </a:spcBef>
            </a:pPr>
            <a:r>
              <a:rPr lang="en-US" altLang="en-US" sz="2000" dirty="0" smtClean="0"/>
              <a:t>Sales </a:t>
            </a:r>
            <a:r>
              <a:rPr lang="en-US" altLang="en-US" sz="2000" dirty="0"/>
              <a:t>tool</a:t>
            </a:r>
          </a:p>
          <a:p>
            <a:pPr>
              <a:spcBef>
                <a:spcPts val="1800"/>
              </a:spcBef>
            </a:pPr>
            <a:r>
              <a:rPr lang="en-US" altLang="en-US" sz="2000" dirty="0" smtClean="0"/>
              <a:t>Provides </a:t>
            </a:r>
            <a:r>
              <a:rPr lang="en-US" altLang="en-US" sz="2000" dirty="0"/>
              <a:t>quick reference for system components</a:t>
            </a:r>
          </a:p>
          <a:p>
            <a:pPr>
              <a:spcBef>
                <a:spcPts val="1800"/>
              </a:spcBef>
            </a:pPr>
            <a:r>
              <a:rPr lang="en-US" altLang="en-US" sz="2000" dirty="0" smtClean="0"/>
              <a:t>Provides </a:t>
            </a:r>
            <a:r>
              <a:rPr lang="en-US" altLang="en-US" sz="2000" dirty="0"/>
              <a:t>insight on anchor applications</a:t>
            </a:r>
          </a:p>
          <a:p>
            <a:pPr>
              <a:spcBef>
                <a:spcPts val="1800"/>
              </a:spcBef>
            </a:pPr>
            <a:r>
              <a:rPr lang="en-US" altLang="en-US" sz="2000" dirty="0" smtClean="0"/>
              <a:t>Highlights </a:t>
            </a:r>
            <a:r>
              <a:rPr lang="en-US" altLang="en-US" sz="2000" dirty="0"/>
              <a:t>potential opportunities for new sales</a:t>
            </a:r>
          </a:p>
          <a:p>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6832" y="1617045"/>
            <a:ext cx="2772076" cy="4697625"/>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6610536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Guide</a:t>
            </a:r>
          </a:p>
        </p:txBody>
      </p:sp>
      <p:sp>
        <p:nvSpPr>
          <p:cNvPr id="3" name="Content Placeholder 2"/>
          <p:cNvSpPr>
            <a:spLocks noGrp="1"/>
          </p:cNvSpPr>
          <p:nvPr>
            <p:ph idx="1"/>
          </p:nvPr>
        </p:nvSpPr>
        <p:spPr>
          <a:xfrm>
            <a:off x="263524" y="1796995"/>
            <a:ext cx="4799363" cy="4420925"/>
          </a:xfrm>
        </p:spPr>
        <p:txBody>
          <a:bodyPr/>
          <a:lstStyle/>
          <a:p>
            <a:pPr marL="111125" indent="0">
              <a:buNone/>
            </a:pPr>
            <a:r>
              <a:rPr lang="en-US" b="1" dirty="0" smtClean="0"/>
              <a:t>Page 3 – Navigation </a:t>
            </a:r>
          </a:p>
          <a:p>
            <a:pPr lvl="1">
              <a:spcBef>
                <a:spcPts val="1000"/>
              </a:spcBef>
              <a:buFont typeface="Arial" panose="020B0604020202020204" pitchFamily="34" charset="0"/>
              <a:buChar char="•"/>
            </a:pPr>
            <a:r>
              <a:rPr lang="en-US" dirty="0" smtClean="0"/>
              <a:t>Cracked-Concrete Solutions</a:t>
            </a:r>
          </a:p>
          <a:p>
            <a:pPr lvl="1">
              <a:spcBef>
                <a:spcPts val="1000"/>
              </a:spcBef>
              <a:buFont typeface="Arial" panose="020B0604020202020204" pitchFamily="34" charset="0"/>
              <a:buChar char="•"/>
            </a:pPr>
            <a:r>
              <a:rPr lang="en-US" dirty="0" smtClean="0"/>
              <a:t>Cold-Formed Steel Solutions</a:t>
            </a:r>
          </a:p>
          <a:p>
            <a:pPr lvl="1">
              <a:spcBef>
                <a:spcPts val="1000"/>
              </a:spcBef>
              <a:buFont typeface="Arial" panose="020B0604020202020204" pitchFamily="34" charset="0"/>
              <a:buChar char="•"/>
            </a:pPr>
            <a:r>
              <a:rPr lang="en-US" dirty="0" smtClean="0"/>
              <a:t>Direct Fastening Solutions</a:t>
            </a:r>
          </a:p>
          <a:p>
            <a:pPr lvl="1">
              <a:spcBef>
                <a:spcPts val="1000"/>
              </a:spcBef>
              <a:buFont typeface="Arial" panose="020B0604020202020204" pitchFamily="34" charset="0"/>
              <a:buChar char="•"/>
            </a:pPr>
            <a:r>
              <a:rPr lang="en-US" dirty="0" smtClean="0"/>
              <a:t>General Purpose Anchoring</a:t>
            </a:r>
          </a:p>
          <a:p>
            <a:pPr lvl="1">
              <a:spcBef>
                <a:spcPts val="1000"/>
              </a:spcBef>
              <a:buFont typeface="Arial" panose="020B0604020202020204" pitchFamily="34" charset="0"/>
              <a:buChar char="•"/>
            </a:pPr>
            <a:r>
              <a:rPr lang="en-US" dirty="0" smtClean="0"/>
              <a:t>Restoration Solutions</a:t>
            </a:r>
          </a:p>
          <a:p>
            <a:pPr lvl="1">
              <a:spcBef>
                <a:spcPts val="1000"/>
              </a:spcBef>
              <a:buFont typeface="Arial" panose="020B0604020202020204" pitchFamily="34" charset="0"/>
              <a:buChar char="•"/>
            </a:pPr>
            <a:r>
              <a:rPr lang="en-US" dirty="0" smtClean="0"/>
              <a:t>Accessories/Carbide</a:t>
            </a:r>
          </a:p>
          <a:p>
            <a:pPr lvl="1">
              <a:spcBef>
                <a:spcPts val="1000"/>
              </a:spcBef>
              <a:buFont typeface="Arial" panose="020B0604020202020204" pitchFamily="34" charset="0"/>
              <a:buChar char="•"/>
            </a:pPr>
            <a:r>
              <a:rPr lang="en-US" dirty="0" smtClean="0"/>
              <a:t>Anchoring and Fastening Applications</a:t>
            </a:r>
          </a:p>
          <a:p>
            <a:pPr lvl="1">
              <a:spcBef>
                <a:spcPts val="1000"/>
              </a:spcBef>
              <a:buFont typeface="Arial" panose="020B0604020202020204" pitchFamily="34" charset="0"/>
              <a:buChar char="•"/>
            </a:pPr>
            <a:r>
              <a:rPr lang="en-US" dirty="0" smtClean="0"/>
              <a:t>Reference Information</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8326" y="1626670"/>
            <a:ext cx="2777011" cy="470001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2116797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8215" y="1649349"/>
            <a:ext cx="2777011" cy="470001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a:t>Product Guide</a:t>
            </a:r>
          </a:p>
        </p:txBody>
      </p:sp>
      <p:sp>
        <p:nvSpPr>
          <p:cNvPr id="3" name="Content Placeholder 2"/>
          <p:cNvSpPr>
            <a:spLocks noGrp="1"/>
          </p:cNvSpPr>
          <p:nvPr>
            <p:ph idx="1"/>
          </p:nvPr>
        </p:nvSpPr>
        <p:spPr>
          <a:xfrm>
            <a:off x="263524" y="1796995"/>
            <a:ext cx="4308475" cy="4420925"/>
          </a:xfrm>
        </p:spPr>
        <p:txBody>
          <a:bodyPr/>
          <a:lstStyle/>
          <a:p>
            <a:r>
              <a:rPr lang="en-US" b="1" dirty="0" smtClean="0"/>
              <a:t>Table of Contents</a:t>
            </a:r>
          </a:p>
          <a:p>
            <a:pPr lvl="1"/>
            <a:r>
              <a:rPr lang="en-US" sz="2400" dirty="0" smtClean="0"/>
              <a:t>By section (pg. 4-5)</a:t>
            </a:r>
          </a:p>
          <a:p>
            <a:pPr lvl="1"/>
            <a:r>
              <a:rPr lang="en-US" sz="2400" dirty="0" smtClean="0"/>
              <a:t>By product group (pg. 6)</a:t>
            </a:r>
            <a:endParaRPr lang="en-US" sz="2400"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654" y="1649349"/>
            <a:ext cx="2765067" cy="470001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4520347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Anchor Selection Guide</a:t>
            </a:r>
          </a:p>
        </p:txBody>
      </p:sp>
      <p:sp>
        <p:nvSpPr>
          <p:cNvPr id="3" name="Content Placeholder 2"/>
          <p:cNvSpPr>
            <a:spLocks noGrp="1"/>
          </p:cNvSpPr>
          <p:nvPr>
            <p:ph idx="1"/>
          </p:nvPr>
        </p:nvSpPr>
        <p:spPr>
          <a:xfrm>
            <a:off x="176437" y="1644592"/>
            <a:ext cx="8229600" cy="521662"/>
          </a:xfrm>
        </p:spPr>
        <p:txBody>
          <a:bodyPr/>
          <a:lstStyle/>
          <a:p>
            <a:pPr marL="111125" indent="0">
              <a:buNone/>
            </a:pPr>
            <a:r>
              <a:rPr lang="en-US" b="1" dirty="0" smtClean="0"/>
              <a:t>Page 8-9 </a:t>
            </a:r>
            <a:endParaRPr lang="en-US" b="1" dirty="0"/>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156381" y="1286821"/>
            <a:ext cx="3715021" cy="6282053"/>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388415" y="991598"/>
            <a:ext cx="3715021" cy="6282053"/>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10108296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3"/>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mtClean="0"/>
              <a:t>Agenda</a:t>
            </a:r>
          </a:p>
        </p:txBody>
      </p:sp>
      <p:sp>
        <p:nvSpPr>
          <p:cNvPr id="7170" name="Content Placeholder 4"/>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403225" indent="-292100">
              <a:spcBef>
                <a:spcPts val="2400"/>
              </a:spcBef>
              <a:buFont typeface="Arial" charset="0"/>
              <a:buChar char="•"/>
            </a:pPr>
            <a:r>
              <a:rPr lang="en-US" altLang="en-US" sz="2800" dirty="0" smtClean="0"/>
              <a:t>Anchoring opportunities</a:t>
            </a:r>
          </a:p>
          <a:p>
            <a:pPr marL="403225" indent="-292100" eaLnBrk="1" hangingPunct="1">
              <a:spcBef>
                <a:spcPts val="2400"/>
              </a:spcBef>
              <a:buFont typeface="Arial" charset="0"/>
              <a:buChar char="•"/>
            </a:pPr>
            <a:r>
              <a:rPr lang="en-US" altLang="en-US" sz="2800" dirty="0" smtClean="0"/>
              <a:t>Product highlights</a:t>
            </a:r>
          </a:p>
          <a:p>
            <a:pPr marL="403225" indent="-292100" eaLnBrk="1" hangingPunct="1">
              <a:spcBef>
                <a:spcPts val="2400"/>
              </a:spcBef>
              <a:buFont typeface="Arial" charset="0"/>
              <a:buChar char="•"/>
            </a:pPr>
            <a:r>
              <a:rPr lang="en-US" altLang="en-US" sz="2800" dirty="0" smtClean="0"/>
              <a:t>Product Guide overview</a:t>
            </a:r>
          </a:p>
        </p:txBody>
      </p:sp>
    </p:spTree>
    <p:custDataLst>
      <p:tags r:id="rId1"/>
    </p:custDataLst>
    <p:extLst>
      <p:ext uri="{BB962C8B-B14F-4D97-AF65-F5344CB8AC3E}">
        <p14:creationId xmlns:p14="http://schemas.microsoft.com/office/powerpoint/2010/main" val="2290201568"/>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744527" y="-1468209"/>
            <a:ext cx="1885950" cy="861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10"/>
          <p:cNvSpPr>
            <a:spLocks noChangeArrowheads="1"/>
          </p:cNvSpPr>
          <p:nvPr/>
        </p:nvSpPr>
        <p:spPr bwMode="auto">
          <a:xfrm>
            <a:off x="1998850" y="1894116"/>
            <a:ext cx="3411350" cy="865188"/>
          </a:xfrm>
          <a:prstGeom prst="rect">
            <a:avLst/>
          </a:prstGeom>
          <a:noFill/>
          <a:ln w="50800">
            <a:solidFill>
              <a:srgbClr val="C00000"/>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8" name="Rectangle 13"/>
          <p:cNvSpPr txBox="1">
            <a:spLocks noChangeArrowheads="1"/>
          </p:cNvSpPr>
          <p:nvPr/>
        </p:nvSpPr>
        <p:spPr>
          <a:xfrm>
            <a:off x="304800" y="4038598"/>
            <a:ext cx="8458200" cy="609600"/>
          </a:xfrm>
          <a:prstGeom prst="rect">
            <a:avLst/>
          </a:prstGeom>
          <a:noFill/>
          <a:ln/>
        </p:spPr>
        <p:txBody>
          <a:bodyPr vert="horz" lIns="91440" tIns="45720" rIns="91440" bIns="45720" rtlCol="0">
            <a:normAutofit/>
          </a:bodyPr>
          <a:lstStyle>
            <a:lvl1pPr marL="342900" indent="-231775"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61963" indent="-461963">
              <a:buFontTx/>
              <a:buAutoNum type="arabicPeriod"/>
            </a:pPr>
            <a:r>
              <a:rPr lang="en-US" altLang="en-US" sz="2800" dirty="0" smtClean="0"/>
              <a:t>Select base material type.</a:t>
            </a:r>
            <a:endParaRPr lang="en-US" altLang="en-US" dirty="0"/>
          </a:p>
        </p:txBody>
      </p:sp>
      <p:sp>
        <p:nvSpPr>
          <p:cNvPr id="9" name="Rectangle 14"/>
          <p:cNvSpPr>
            <a:spLocks noChangeArrowheads="1"/>
          </p:cNvSpPr>
          <p:nvPr/>
        </p:nvSpPr>
        <p:spPr bwMode="auto">
          <a:xfrm>
            <a:off x="5410200" y="1894116"/>
            <a:ext cx="1562100" cy="865188"/>
          </a:xfrm>
          <a:prstGeom prst="rect">
            <a:avLst/>
          </a:prstGeom>
          <a:noFill/>
          <a:ln w="50800">
            <a:solidFill>
              <a:srgbClr val="C00000"/>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0" name="Rectangle 15"/>
          <p:cNvSpPr>
            <a:spLocks noChangeArrowheads="1"/>
          </p:cNvSpPr>
          <p:nvPr/>
        </p:nvSpPr>
        <p:spPr bwMode="auto">
          <a:xfrm>
            <a:off x="304800" y="4620123"/>
            <a:ext cx="7620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lgn="l">
              <a:spcBef>
                <a:spcPct val="0"/>
              </a:spcBef>
              <a:defRPr sz="2400">
                <a:solidFill>
                  <a:schemeClr val="tx1"/>
                </a:solidFill>
                <a:latin typeface="Times New Roman" pitchFamily="18" charset="0"/>
              </a:defRPr>
            </a:lvl1pPr>
            <a:lvl2pPr marL="990600" indent="-533400" algn="l">
              <a:spcBef>
                <a:spcPct val="0"/>
              </a:spcBef>
              <a:defRPr sz="2400">
                <a:solidFill>
                  <a:schemeClr val="tx1"/>
                </a:solidFill>
                <a:latin typeface="Times New Roman" pitchFamily="18" charset="0"/>
              </a:defRPr>
            </a:lvl2pPr>
            <a:lvl3pPr marL="1371600" indent="-457200" algn="l">
              <a:spcBef>
                <a:spcPct val="0"/>
              </a:spcBef>
              <a:defRPr sz="2400">
                <a:solidFill>
                  <a:schemeClr val="tx1"/>
                </a:solidFill>
                <a:latin typeface="Times New Roman" pitchFamily="18" charset="0"/>
              </a:defRPr>
            </a:lvl3pPr>
            <a:lvl4pPr marL="1752600" indent="-381000" algn="l">
              <a:spcBef>
                <a:spcPct val="0"/>
              </a:spcBef>
              <a:defRPr sz="2400">
                <a:solidFill>
                  <a:schemeClr val="tx1"/>
                </a:solidFill>
                <a:latin typeface="Times New Roman" pitchFamily="18" charset="0"/>
              </a:defRPr>
            </a:lvl4pPr>
            <a:lvl5pPr marL="2209800" indent="-381000" algn="l">
              <a:spcBef>
                <a:spcPct val="0"/>
              </a:spcBef>
              <a:defRPr sz="2400">
                <a:solidFill>
                  <a:schemeClr val="tx1"/>
                </a:solidFill>
                <a:latin typeface="Times New Roman" pitchFamily="18" charset="0"/>
              </a:defRPr>
            </a:lvl5pPr>
            <a:lvl6pPr marL="2667000" indent="-381000" fontAlgn="base">
              <a:spcBef>
                <a:spcPct val="0"/>
              </a:spcBef>
              <a:spcAft>
                <a:spcPct val="0"/>
              </a:spcAft>
              <a:defRPr sz="2400">
                <a:solidFill>
                  <a:schemeClr val="tx1"/>
                </a:solidFill>
                <a:latin typeface="Times New Roman" pitchFamily="18" charset="0"/>
              </a:defRPr>
            </a:lvl6pPr>
            <a:lvl7pPr marL="3124200" indent="-381000" fontAlgn="base">
              <a:spcBef>
                <a:spcPct val="0"/>
              </a:spcBef>
              <a:spcAft>
                <a:spcPct val="0"/>
              </a:spcAft>
              <a:defRPr sz="2400">
                <a:solidFill>
                  <a:schemeClr val="tx1"/>
                </a:solidFill>
                <a:latin typeface="Times New Roman" pitchFamily="18" charset="0"/>
              </a:defRPr>
            </a:lvl7pPr>
            <a:lvl8pPr marL="3581400" indent="-381000" fontAlgn="base">
              <a:spcBef>
                <a:spcPct val="0"/>
              </a:spcBef>
              <a:spcAft>
                <a:spcPct val="0"/>
              </a:spcAft>
              <a:defRPr sz="2400">
                <a:solidFill>
                  <a:schemeClr val="tx1"/>
                </a:solidFill>
                <a:latin typeface="Times New Roman" pitchFamily="18" charset="0"/>
              </a:defRPr>
            </a:lvl8pPr>
            <a:lvl9pPr marL="4038600" indent="-381000" fontAlgn="base">
              <a:spcBef>
                <a:spcPct val="0"/>
              </a:spcBef>
              <a:spcAft>
                <a:spcPct val="0"/>
              </a:spcAft>
              <a:defRPr sz="2400">
                <a:solidFill>
                  <a:schemeClr val="tx1"/>
                </a:solidFill>
                <a:latin typeface="Times New Roman" pitchFamily="18" charset="0"/>
              </a:defRPr>
            </a:lvl9pPr>
          </a:lstStyle>
          <a:p>
            <a:pPr marL="461963" indent="-461963">
              <a:lnSpc>
                <a:spcPct val="90000"/>
              </a:lnSpc>
              <a:spcBef>
                <a:spcPct val="20000"/>
              </a:spcBef>
              <a:buFontTx/>
              <a:buNone/>
            </a:pPr>
            <a:r>
              <a:rPr lang="en-US" altLang="en-US" sz="2800" dirty="0" smtClean="0">
                <a:latin typeface="Arial" panose="020B0604020202020204" pitchFamily="34" charset="0"/>
                <a:cs typeface="Arial" panose="020B0604020202020204" pitchFamily="34" charset="0"/>
              </a:rPr>
              <a:t>2</a:t>
            </a:r>
            <a:r>
              <a:rPr lang="en-US" altLang="en-US" sz="2800" dirty="0">
                <a:latin typeface="Arial" panose="020B0604020202020204" pitchFamily="34" charset="0"/>
                <a:cs typeface="Arial" panose="020B0604020202020204" pitchFamily="34" charset="0"/>
              </a:rPr>
              <a:t>. </a:t>
            </a:r>
            <a:r>
              <a:rPr lang="en-US" altLang="en-US" sz="2800" dirty="0" smtClean="0">
                <a:latin typeface="Arial" panose="020B0604020202020204" pitchFamily="34" charset="0"/>
                <a:cs typeface="Arial" panose="020B0604020202020204" pitchFamily="34" charset="0"/>
              </a:rPr>
              <a:t> Select </a:t>
            </a:r>
            <a:r>
              <a:rPr lang="en-US" altLang="en-US" sz="2800" dirty="0">
                <a:latin typeface="Arial" panose="020B0604020202020204" pitchFamily="34" charset="0"/>
                <a:cs typeface="Arial" panose="020B0604020202020204" pitchFamily="34" charset="0"/>
              </a:rPr>
              <a:t>allowable tension load range.</a:t>
            </a:r>
          </a:p>
        </p:txBody>
      </p:sp>
      <p:sp>
        <p:nvSpPr>
          <p:cNvPr id="11" name="Rectangle 16"/>
          <p:cNvSpPr>
            <a:spLocks noChangeArrowheads="1"/>
          </p:cNvSpPr>
          <p:nvPr/>
        </p:nvSpPr>
        <p:spPr bwMode="auto">
          <a:xfrm>
            <a:off x="304800" y="5182398"/>
            <a:ext cx="510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lgn="l">
              <a:spcBef>
                <a:spcPct val="0"/>
              </a:spcBef>
              <a:defRPr sz="2400">
                <a:solidFill>
                  <a:schemeClr val="tx1"/>
                </a:solidFill>
                <a:latin typeface="Times New Roman" pitchFamily="18" charset="0"/>
              </a:defRPr>
            </a:lvl1pPr>
            <a:lvl2pPr marL="990600" indent="-533400" algn="l">
              <a:spcBef>
                <a:spcPct val="0"/>
              </a:spcBef>
              <a:defRPr sz="2400">
                <a:solidFill>
                  <a:schemeClr val="tx1"/>
                </a:solidFill>
                <a:latin typeface="Times New Roman" pitchFamily="18" charset="0"/>
              </a:defRPr>
            </a:lvl2pPr>
            <a:lvl3pPr marL="1371600" indent="-457200" algn="l">
              <a:spcBef>
                <a:spcPct val="0"/>
              </a:spcBef>
              <a:defRPr sz="2400">
                <a:solidFill>
                  <a:schemeClr val="tx1"/>
                </a:solidFill>
                <a:latin typeface="Times New Roman" pitchFamily="18" charset="0"/>
              </a:defRPr>
            </a:lvl3pPr>
            <a:lvl4pPr marL="1752600" indent="-381000" algn="l">
              <a:spcBef>
                <a:spcPct val="0"/>
              </a:spcBef>
              <a:defRPr sz="2400">
                <a:solidFill>
                  <a:schemeClr val="tx1"/>
                </a:solidFill>
                <a:latin typeface="Times New Roman" pitchFamily="18" charset="0"/>
              </a:defRPr>
            </a:lvl4pPr>
            <a:lvl5pPr marL="2209800" indent="-381000" algn="l">
              <a:spcBef>
                <a:spcPct val="0"/>
              </a:spcBef>
              <a:defRPr sz="2400">
                <a:solidFill>
                  <a:schemeClr val="tx1"/>
                </a:solidFill>
                <a:latin typeface="Times New Roman" pitchFamily="18" charset="0"/>
              </a:defRPr>
            </a:lvl5pPr>
            <a:lvl6pPr marL="2667000" indent="-381000" fontAlgn="base">
              <a:spcBef>
                <a:spcPct val="0"/>
              </a:spcBef>
              <a:spcAft>
                <a:spcPct val="0"/>
              </a:spcAft>
              <a:defRPr sz="2400">
                <a:solidFill>
                  <a:schemeClr val="tx1"/>
                </a:solidFill>
                <a:latin typeface="Times New Roman" pitchFamily="18" charset="0"/>
              </a:defRPr>
            </a:lvl6pPr>
            <a:lvl7pPr marL="3124200" indent="-381000" fontAlgn="base">
              <a:spcBef>
                <a:spcPct val="0"/>
              </a:spcBef>
              <a:spcAft>
                <a:spcPct val="0"/>
              </a:spcAft>
              <a:defRPr sz="2400">
                <a:solidFill>
                  <a:schemeClr val="tx1"/>
                </a:solidFill>
                <a:latin typeface="Times New Roman" pitchFamily="18" charset="0"/>
              </a:defRPr>
            </a:lvl7pPr>
            <a:lvl8pPr marL="3581400" indent="-381000" fontAlgn="base">
              <a:spcBef>
                <a:spcPct val="0"/>
              </a:spcBef>
              <a:spcAft>
                <a:spcPct val="0"/>
              </a:spcAft>
              <a:defRPr sz="2400">
                <a:solidFill>
                  <a:schemeClr val="tx1"/>
                </a:solidFill>
                <a:latin typeface="Times New Roman" pitchFamily="18" charset="0"/>
              </a:defRPr>
            </a:lvl8pPr>
            <a:lvl9pPr marL="4038600" indent="-381000" fontAlgn="base">
              <a:spcBef>
                <a:spcPct val="0"/>
              </a:spcBef>
              <a:spcAft>
                <a:spcPct val="0"/>
              </a:spcAft>
              <a:defRPr sz="2400">
                <a:solidFill>
                  <a:schemeClr val="tx1"/>
                </a:solidFill>
                <a:latin typeface="Times New Roman" pitchFamily="18" charset="0"/>
              </a:defRPr>
            </a:lvl9pPr>
          </a:lstStyle>
          <a:p>
            <a:pPr>
              <a:lnSpc>
                <a:spcPct val="90000"/>
              </a:lnSpc>
              <a:spcBef>
                <a:spcPct val="20000"/>
              </a:spcBef>
              <a:buFontTx/>
              <a:buNone/>
            </a:pPr>
            <a:r>
              <a:rPr lang="en-US" altLang="en-US" sz="2800" dirty="0" smtClean="0">
                <a:latin typeface="Arial" panose="020B0604020202020204" pitchFamily="34" charset="0"/>
                <a:cs typeface="Arial" panose="020B0604020202020204" pitchFamily="34" charset="0"/>
              </a:rPr>
              <a:t>3</a:t>
            </a:r>
            <a:r>
              <a:rPr lang="en-US" altLang="en-US" sz="2800" dirty="0">
                <a:latin typeface="Arial" panose="020B0604020202020204" pitchFamily="34" charset="0"/>
                <a:cs typeface="Arial" panose="020B0604020202020204" pitchFamily="34" charset="0"/>
              </a:rPr>
              <a:t>.  </a:t>
            </a:r>
            <a:r>
              <a:rPr lang="en-US" altLang="en-US" sz="2800" dirty="0" smtClean="0">
                <a:latin typeface="Arial" panose="020B0604020202020204" pitchFamily="34" charset="0"/>
                <a:cs typeface="Arial" panose="020B0604020202020204" pitchFamily="34" charset="0"/>
              </a:rPr>
              <a:t>Select </a:t>
            </a:r>
            <a:r>
              <a:rPr lang="en-US" altLang="en-US" sz="2800" dirty="0">
                <a:latin typeface="Arial" panose="020B0604020202020204" pitchFamily="34" charset="0"/>
                <a:cs typeface="Arial" panose="020B0604020202020204" pitchFamily="34" charset="0"/>
              </a:rPr>
              <a:t>anchoring product</a:t>
            </a:r>
            <a:r>
              <a:rPr lang="en-US" altLang="en-US" sz="2800" dirty="0" smtClean="0">
                <a:latin typeface="Arial" panose="020B0604020202020204" pitchFamily="34" charset="0"/>
                <a:cs typeface="Arial" panose="020B0604020202020204" pitchFamily="34" charset="0"/>
              </a:rPr>
              <a:t>.</a:t>
            </a:r>
            <a:endParaRPr lang="en-US" altLang="en-US" sz="2800" dirty="0">
              <a:latin typeface="Arial" panose="020B0604020202020204" pitchFamily="34" charset="0"/>
              <a:cs typeface="Arial" panose="020B0604020202020204" pitchFamily="34" charset="0"/>
            </a:endParaRPr>
          </a:p>
        </p:txBody>
      </p:sp>
      <p:cxnSp>
        <p:nvCxnSpPr>
          <p:cNvPr id="12" name="AutoShape 22"/>
          <p:cNvCxnSpPr>
            <a:cxnSpLocks noChangeShapeType="1"/>
          </p:cNvCxnSpPr>
          <p:nvPr/>
        </p:nvCxnSpPr>
        <p:spPr bwMode="auto">
          <a:xfrm rot="10800000" flipV="1">
            <a:off x="1886554" y="2683388"/>
            <a:ext cx="4860758" cy="625642"/>
          </a:xfrm>
          <a:prstGeom prst="bentConnector3">
            <a:avLst>
              <a:gd name="adj1" fmla="val 891"/>
            </a:avLst>
          </a:prstGeom>
          <a:noFill/>
          <a:ln w="63500">
            <a:solidFill>
              <a:srgbClr val="C00000"/>
            </a:solidFill>
            <a:miter lim="800000"/>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en-US" dirty="0"/>
              <a:t>Anchor Selection Guide</a:t>
            </a:r>
          </a:p>
        </p:txBody>
      </p:sp>
    </p:spTree>
    <p:custDataLst>
      <p:tags r:id="rId1"/>
    </p:custDataLst>
    <p:extLst>
      <p:ext uri="{BB962C8B-B14F-4D97-AF65-F5344CB8AC3E}">
        <p14:creationId xmlns:p14="http://schemas.microsoft.com/office/powerpoint/2010/main" val="1557288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0" end="0"/>
                                            </p:txEl>
                                          </p:spTgt>
                                        </p:tgtEl>
                                        <p:attrNameLst>
                                          <p:attrName>ppt_c</p:attrName>
                                        </p:attrNameLst>
                                      </p:cBhvr>
                                      <p:to>
                                        <a:srgbClr val="B2B2B2"/>
                                      </p:to>
                                    </p:animClr>
                                  </p:sub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0">
                                            <p:txEl>
                                              <p:pRg st="0" end="0"/>
                                            </p:txEl>
                                          </p:spTgt>
                                        </p:tgtEl>
                                        <p:attrNameLst>
                                          <p:attrName>ppt_c</p:attrName>
                                        </p:attrNameLst>
                                      </p:cBhvr>
                                      <p:to>
                                        <a:srgbClr val="B2B2B2"/>
                                      </p:to>
                                    </p:animClr>
                                  </p:sub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1">
                                            <p:txEl>
                                              <p:pRg st="0" end="0"/>
                                            </p:txEl>
                                          </p:spTgt>
                                        </p:tgtEl>
                                        <p:attrNameLst>
                                          <p:attrName>style.visibility</p:attrName>
                                        </p:attrNameLst>
                                      </p:cBhvr>
                                      <p:to>
                                        <p:strVal val="visible"/>
                                      </p:to>
                                    </p:set>
                                  </p:childTnLst>
                                </p:cTn>
                              </p:par>
                              <p:par>
                                <p:cTn id="23" presetID="18" presetClass="entr" presetSubtype="12"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p" autoUpdateAnimBg="0"/>
      <p:bldP spid="9" grpId="0" animBg="1"/>
      <p:bldP spid="10" grpId="0" build="p" autoUpdateAnimBg="0"/>
      <p:bldP spid="1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Guide Format</a:t>
            </a:r>
            <a:endParaRPr lang="en-US" dirty="0"/>
          </a:p>
        </p:txBody>
      </p:sp>
      <p:sp>
        <p:nvSpPr>
          <p:cNvPr id="3" name="Content Placeholder 2"/>
          <p:cNvSpPr>
            <a:spLocks noGrp="1"/>
          </p:cNvSpPr>
          <p:nvPr>
            <p:ph idx="1"/>
          </p:nvPr>
        </p:nvSpPr>
        <p:spPr>
          <a:xfrm>
            <a:off x="263525" y="1796995"/>
            <a:ext cx="8760732" cy="4420925"/>
          </a:xfrm>
        </p:spPr>
        <p:txBody>
          <a:bodyPr/>
          <a:lstStyle/>
          <a:p>
            <a:pPr marL="111125" indent="0">
              <a:lnSpc>
                <a:spcPct val="90000"/>
              </a:lnSpc>
              <a:buNone/>
            </a:pPr>
            <a:r>
              <a:rPr lang="en-US" altLang="en-US" b="1" dirty="0"/>
              <a:t>Two </a:t>
            </a:r>
            <a:r>
              <a:rPr lang="en-US" altLang="en-US" b="1" dirty="0" smtClean="0"/>
              <a:t>Sections</a:t>
            </a:r>
          </a:p>
          <a:p>
            <a:pPr lvl="1">
              <a:lnSpc>
                <a:spcPct val="90000"/>
              </a:lnSpc>
              <a:spcBef>
                <a:spcPts val="1200"/>
              </a:spcBef>
            </a:pPr>
            <a:r>
              <a:rPr lang="en-US" altLang="en-US" b="1" dirty="0" smtClean="0"/>
              <a:t>Product guide </a:t>
            </a:r>
            <a:endParaRPr lang="en-US" altLang="en-US" b="1" dirty="0"/>
          </a:p>
          <a:p>
            <a:pPr lvl="2">
              <a:lnSpc>
                <a:spcPct val="90000"/>
              </a:lnSpc>
              <a:spcBef>
                <a:spcPts val="1200"/>
              </a:spcBef>
            </a:pPr>
            <a:r>
              <a:rPr lang="en-US" altLang="en-US" sz="2000" dirty="0"/>
              <a:t>Organized by different anchoring </a:t>
            </a:r>
            <a:r>
              <a:rPr lang="en-US" altLang="en-US" sz="2000" dirty="0" smtClean="0"/>
              <a:t>solution categories</a:t>
            </a:r>
            <a:endParaRPr lang="en-US" altLang="en-US" sz="2000" dirty="0"/>
          </a:p>
          <a:p>
            <a:pPr lvl="2">
              <a:lnSpc>
                <a:spcPct val="90000"/>
              </a:lnSpc>
              <a:spcBef>
                <a:spcPts val="1200"/>
              </a:spcBef>
            </a:pPr>
            <a:r>
              <a:rPr lang="en-US" altLang="en-US" sz="2000" dirty="0"/>
              <a:t>For use at analyzing opportunities to sell a particular </a:t>
            </a:r>
            <a:r>
              <a:rPr lang="en-US" altLang="en-US" sz="2000" dirty="0" smtClean="0"/>
              <a:t>product</a:t>
            </a:r>
          </a:p>
          <a:p>
            <a:pPr marL="914400" lvl="2" indent="0">
              <a:lnSpc>
                <a:spcPct val="90000"/>
              </a:lnSpc>
              <a:buNone/>
            </a:pPr>
            <a:endParaRPr lang="en-US" altLang="en-US" dirty="0"/>
          </a:p>
          <a:p>
            <a:pPr lvl="1">
              <a:lnSpc>
                <a:spcPct val="90000"/>
              </a:lnSpc>
            </a:pPr>
            <a:r>
              <a:rPr lang="en-US" altLang="en-US" b="1" dirty="0"/>
              <a:t>Application guide</a:t>
            </a:r>
          </a:p>
          <a:p>
            <a:pPr lvl="2">
              <a:lnSpc>
                <a:spcPct val="90000"/>
              </a:lnSpc>
              <a:spcBef>
                <a:spcPts val="1200"/>
              </a:spcBef>
            </a:pPr>
            <a:r>
              <a:rPr lang="en-US" altLang="en-US" sz="2000" dirty="0"/>
              <a:t>Organized by </a:t>
            </a:r>
            <a:r>
              <a:rPr lang="en-US" altLang="en-US" sz="2000" dirty="0" smtClean="0"/>
              <a:t>trades/contractor market</a:t>
            </a:r>
            <a:endParaRPr lang="en-US" altLang="en-US" sz="2000" dirty="0"/>
          </a:p>
          <a:p>
            <a:pPr lvl="2">
              <a:lnSpc>
                <a:spcPct val="90000"/>
              </a:lnSpc>
              <a:spcBef>
                <a:spcPts val="1200"/>
              </a:spcBef>
            </a:pPr>
            <a:r>
              <a:rPr lang="en-US" altLang="en-US" sz="2000" dirty="0"/>
              <a:t>For use with analyzing opportunities to sell to a particular trade</a:t>
            </a:r>
          </a:p>
          <a:p>
            <a:endParaRPr lang="en-US" dirty="0"/>
          </a:p>
        </p:txBody>
      </p:sp>
    </p:spTree>
    <p:custDataLst>
      <p:tags r:id="rId1"/>
    </p:custDataLst>
    <p:extLst>
      <p:ext uri="{BB962C8B-B14F-4D97-AF65-F5344CB8AC3E}">
        <p14:creationId xmlns:p14="http://schemas.microsoft.com/office/powerpoint/2010/main" val="27013530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530419"/>
            <a:ext cx="3168650" cy="5248268"/>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smtClean="0"/>
              <a:t>Product Pages</a:t>
            </a:r>
            <a:endParaRPr lang="en-US" dirty="0"/>
          </a:p>
        </p:txBody>
      </p:sp>
      <p:sp>
        <p:nvSpPr>
          <p:cNvPr id="4" name="Text Box 6"/>
          <p:cNvSpPr txBox="1">
            <a:spLocks noChangeArrowheads="1"/>
          </p:cNvSpPr>
          <p:nvPr/>
        </p:nvSpPr>
        <p:spPr bwMode="auto">
          <a:xfrm>
            <a:off x="5003800" y="1944204"/>
            <a:ext cx="3889375" cy="29700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spcBef>
                <a:spcPct val="0"/>
              </a:spcBef>
              <a:defRPr sz="2400">
                <a:solidFill>
                  <a:schemeClr val="tx1"/>
                </a:solidFill>
                <a:latin typeface="Times New Roman" pitchFamily="18" charset="0"/>
              </a:defRPr>
            </a:lvl1pPr>
            <a:lvl2pPr algn="l">
              <a:spcBef>
                <a:spcPct val="0"/>
              </a:spcBef>
              <a:defRPr sz="2400">
                <a:solidFill>
                  <a:schemeClr val="tx1"/>
                </a:solidFill>
                <a:latin typeface="Times New Roman" pitchFamily="18" charset="0"/>
              </a:defRPr>
            </a:lvl2pPr>
            <a:lvl3pPr algn="l">
              <a:spcBef>
                <a:spcPct val="0"/>
              </a:spcBef>
              <a:defRPr sz="2400">
                <a:solidFill>
                  <a:schemeClr val="tx1"/>
                </a:solidFill>
                <a:latin typeface="Times New Roman" pitchFamily="18" charset="0"/>
              </a:defRPr>
            </a:lvl3pPr>
            <a:lvl4pPr algn="l">
              <a:spcBef>
                <a:spcPct val="0"/>
              </a:spcBef>
              <a:defRPr sz="2400">
                <a:solidFill>
                  <a:schemeClr val="tx1"/>
                </a:solidFill>
                <a:latin typeface="Times New Roman" pitchFamily="18" charset="0"/>
              </a:defRPr>
            </a:lvl4pPr>
            <a:lvl5pPr algn="l">
              <a:spcBef>
                <a:spcPct val="0"/>
              </a:spcBef>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buFont typeface="Arial" panose="020B0604020202020204" pitchFamily="34" charset="0"/>
              <a:buChar char="•"/>
            </a:pPr>
            <a:r>
              <a:rPr lang="en-US" altLang="en-US" sz="2200" dirty="0" smtClean="0">
                <a:latin typeface="Arial" panose="020B0604020202020204" pitchFamily="34" charset="0"/>
                <a:cs typeface="Arial" panose="020B0604020202020204" pitchFamily="34" charset="0"/>
              </a:rPr>
              <a:t>Provides </a:t>
            </a:r>
            <a:r>
              <a:rPr lang="en-US" altLang="en-US" sz="2200" dirty="0">
                <a:latin typeface="Arial" panose="020B0604020202020204" pitchFamily="34" charset="0"/>
                <a:cs typeface="Arial" panose="020B0604020202020204" pitchFamily="34" charset="0"/>
              </a:rPr>
              <a:t>product description</a:t>
            </a:r>
          </a:p>
          <a:p>
            <a:pPr>
              <a:spcBef>
                <a:spcPct val="50000"/>
              </a:spcBef>
              <a:buFont typeface="Arial" panose="020B0604020202020204" pitchFamily="34" charset="0"/>
              <a:buChar char="•"/>
            </a:pPr>
            <a:r>
              <a:rPr lang="en-US" altLang="en-US" sz="2200" dirty="0" smtClean="0">
                <a:latin typeface="Arial" panose="020B0604020202020204" pitchFamily="34" charset="0"/>
                <a:cs typeface="Arial" panose="020B0604020202020204" pitchFamily="34" charset="0"/>
              </a:rPr>
              <a:t>Lists </a:t>
            </a:r>
            <a:r>
              <a:rPr lang="en-US" altLang="en-US" sz="2200" dirty="0">
                <a:latin typeface="Arial" panose="020B0604020202020204" pitchFamily="34" charset="0"/>
                <a:cs typeface="Arial" panose="020B0604020202020204" pitchFamily="34" charset="0"/>
              </a:rPr>
              <a:t>features and code evaluations</a:t>
            </a:r>
          </a:p>
          <a:p>
            <a:pPr>
              <a:spcBef>
                <a:spcPct val="50000"/>
              </a:spcBef>
              <a:buFont typeface="Arial" panose="020B0604020202020204" pitchFamily="34" charset="0"/>
              <a:buChar char="•"/>
            </a:pPr>
            <a:r>
              <a:rPr lang="en-US" altLang="en-US" sz="2200" dirty="0" smtClean="0">
                <a:latin typeface="Arial" panose="020B0604020202020204" pitchFamily="34" charset="0"/>
                <a:cs typeface="Arial" panose="020B0604020202020204" pitchFamily="34" charset="0"/>
              </a:rPr>
              <a:t>Provides installation information</a:t>
            </a:r>
          </a:p>
          <a:p>
            <a:pPr>
              <a:spcBef>
                <a:spcPct val="50000"/>
              </a:spcBef>
              <a:buFont typeface="Arial" panose="020B0604020202020204" pitchFamily="34" charset="0"/>
              <a:buChar char="•"/>
            </a:pPr>
            <a:endParaRPr lang="en-US" altLang="en-US" sz="2200" dirty="0">
              <a:latin typeface="Arial" panose="020B0604020202020204" pitchFamily="34" charset="0"/>
              <a:cs typeface="Arial" panose="020B0604020202020204" pitchFamily="34" charset="0"/>
            </a:endParaRPr>
          </a:p>
        </p:txBody>
      </p:sp>
      <p:sp>
        <p:nvSpPr>
          <p:cNvPr id="6" name="Rectangle 8"/>
          <p:cNvSpPr>
            <a:spLocks noChangeArrowheads="1"/>
          </p:cNvSpPr>
          <p:nvPr/>
        </p:nvSpPr>
        <p:spPr bwMode="auto">
          <a:xfrm>
            <a:off x="413780" y="4235115"/>
            <a:ext cx="2724056" cy="2156060"/>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9"/>
          <p:cNvSpPr>
            <a:spLocks noChangeArrowheads="1"/>
          </p:cNvSpPr>
          <p:nvPr/>
        </p:nvSpPr>
        <p:spPr bwMode="auto">
          <a:xfrm>
            <a:off x="427139" y="2448234"/>
            <a:ext cx="1985068" cy="1786881"/>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Rectangle 10"/>
          <p:cNvSpPr>
            <a:spLocks noChangeArrowheads="1"/>
          </p:cNvSpPr>
          <p:nvPr/>
        </p:nvSpPr>
        <p:spPr bwMode="auto">
          <a:xfrm>
            <a:off x="427138" y="1944204"/>
            <a:ext cx="1651919" cy="504031"/>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ustDataLst>
      <p:tags r:id="rId1"/>
    </p:custDataLst>
    <p:extLst>
      <p:ext uri="{BB962C8B-B14F-4D97-AF65-F5344CB8AC3E}">
        <p14:creationId xmlns:p14="http://schemas.microsoft.com/office/powerpoint/2010/main" val="236503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C0C0C0"/>
                                      </p:to>
                                    </p:animClr>
                                  </p:sub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C0C0C0"/>
                                      </p:to>
                                    </p:animClr>
                                  </p:sub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down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6" grpId="0" uiExpand="1" animBg="1"/>
      <p:bldP spid="7" grpId="0" uiExpand="1" animBg="1"/>
      <p:bldP spid="8" grpId="0" uiExpan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Pages</a:t>
            </a:r>
          </a:p>
        </p:txBody>
      </p:sp>
      <p:sp>
        <p:nvSpPr>
          <p:cNvPr id="3" name="Content Placeholder 2"/>
          <p:cNvSpPr>
            <a:spLocks noGrp="1"/>
          </p:cNvSpPr>
          <p:nvPr>
            <p:ph idx="1"/>
          </p:nvPr>
        </p:nvSpPr>
        <p:spPr>
          <a:xfrm>
            <a:off x="4974771" y="1948543"/>
            <a:ext cx="3518354" cy="4269377"/>
          </a:xfrm>
        </p:spPr>
        <p:txBody>
          <a:bodyPr/>
          <a:lstStyle/>
          <a:p>
            <a:pPr>
              <a:spcBef>
                <a:spcPct val="50000"/>
              </a:spcBef>
            </a:pPr>
            <a:r>
              <a:rPr lang="en-US" altLang="en-US" dirty="0"/>
              <a:t>Provides model #’s &amp; carton </a:t>
            </a:r>
            <a:r>
              <a:rPr lang="en-US" altLang="en-US" dirty="0" smtClean="0"/>
              <a:t>quantities</a:t>
            </a:r>
          </a:p>
          <a:p>
            <a:pPr>
              <a:spcBef>
                <a:spcPct val="50000"/>
              </a:spcBef>
            </a:pPr>
            <a:r>
              <a:rPr lang="en-US" altLang="en-US" dirty="0" smtClean="0"/>
              <a:t>Lists material specifications</a:t>
            </a:r>
            <a:endParaRPr lang="en-US" altLang="en-US" dirty="0"/>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50" y="1609344"/>
            <a:ext cx="3106222" cy="524865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Rectangle 10"/>
          <p:cNvSpPr>
            <a:spLocks noChangeArrowheads="1"/>
          </p:cNvSpPr>
          <p:nvPr/>
        </p:nvSpPr>
        <p:spPr bwMode="auto">
          <a:xfrm>
            <a:off x="598714" y="2100943"/>
            <a:ext cx="2721429" cy="3341914"/>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Rectangle 9"/>
          <p:cNvSpPr>
            <a:spLocks noChangeArrowheads="1"/>
          </p:cNvSpPr>
          <p:nvPr/>
        </p:nvSpPr>
        <p:spPr bwMode="auto">
          <a:xfrm>
            <a:off x="598714" y="5529943"/>
            <a:ext cx="2612572" cy="1132687"/>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ustDataLst>
      <p:tags r:id="rId1"/>
    </p:custDataLst>
    <p:extLst>
      <p:ext uri="{BB962C8B-B14F-4D97-AF65-F5344CB8AC3E}">
        <p14:creationId xmlns:p14="http://schemas.microsoft.com/office/powerpoint/2010/main" val="314600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C0C0C0"/>
                                      </p:to>
                                    </p:animClr>
                                  </p:sub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Pages</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3" y="1571244"/>
            <a:ext cx="3118678" cy="524865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Content Placeholder 2"/>
          <p:cNvSpPr>
            <a:spLocks noGrp="1"/>
          </p:cNvSpPr>
          <p:nvPr>
            <p:ph idx="1"/>
          </p:nvPr>
        </p:nvSpPr>
        <p:spPr>
          <a:xfrm>
            <a:off x="4467225" y="1948543"/>
            <a:ext cx="4267199" cy="4269377"/>
          </a:xfrm>
        </p:spPr>
        <p:txBody>
          <a:bodyPr/>
          <a:lstStyle/>
          <a:p>
            <a:pPr>
              <a:spcBef>
                <a:spcPct val="50000"/>
              </a:spcBef>
            </a:pPr>
            <a:r>
              <a:rPr lang="en-US" altLang="en-US" dirty="0" smtClean="0"/>
              <a:t>Adhesive product pages also show </a:t>
            </a:r>
            <a:r>
              <a:rPr lang="en-US" altLang="en-US" b="1" dirty="0" smtClean="0"/>
              <a:t>complimentary products</a:t>
            </a:r>
          </a:p>
          <a:p>
            <a:pPr lvl="1">
              <a:spcBef>
                <a:spcPct val="50000"/>
              </a:spcBef>
            </a:pPr>
            <a:r>
              <a:rPr lang="en-US" altLang="en-US" dirty="0" smtClean="0"/>
              <a:t>Cartridge sizes</a:t>
            </a:r>
          </a:p>
          <a:p>
            <a:pPr lvl="1">
              <a:spcBef>
                <a:spcPct val="50000"/>
              </a:spcBef>
            </a:pPr>
            <a:r>
              <a:rPr lang="en-US" altLang="en-US" dirty="0" smtClean="0"/>
              <a:t>Mixing nozzles</a:t>
            </a:r>
          </a:p>
          <a:p>
            <a:pPr lvl="1">
              <a:spcBef>
                <a:spcPct val="50000"/>
              </a:spcBef>
            </a:pPr>
            <a:r>
              <a:rPr lang="en-US" altLang="en-US" dirty="0" smtClean="0"/>
              <a:t>Dispensing tools</a:t>
            </a:r>
          </a:p>
          <a:p>
            <a:pPr lvl="1">
              <a:spcBef>
                <a:spcPct val="50000"/>
              </a:spcBef>
            </a:pPr>
            <a:r>
              <a:rPr lang="en-US" altLang="en-US" dirty="0" smtClean="0"/>
              <a:t>References to more information</a:t>
            </a:r>
          </a:p>
          <a:p>
            <a:pPr lvl="2">
              <a:spcBef>
                <a:spcPct val="50000"/>
              </a:spcBef>
            </a:pPr>
            <a:r>
              <a:rPr lang="en-US" altLang="en-US" dirty="0" smtClean="0"/>
              <a:t>Drill bits &amp; accessories</a:t>
            </a:r>
          </a:p>
          <a:p>
            <a:pPr lvl="2">
              <a:spcBef>
                <a:spcPct val="50000"/>
              </a:spcBef>
            </a:pPr>
            <a:r>
              <a:rPr lang="en-US" altLang="en-US" dirty="0" smtClean="0"/>
              <a:t>Installation instructions</a:t>
            </a:r>
          </a:p>
        </p:txBody>
      </p:sp>
      <p:sp>
        <p:nvSpPr>
          <p:cNvPr id="6" name="Rectangle 8"/>
          <p:cNvSpPr>
            <a:spLocks noChangeArrowheads="1"/>
          </p:cNvSpPr>
          <p:nvPr/>
        </p:nvSpPr>
        <p:spPr bwMode="auto">
          <a:xfrm>
            <a:off x="427138" y="3733800"/>
            <a:ext cx="2706587" cy="1724025"/>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9"/>
          <p:cNvSpPr>
            <a:spLocks noChangeArrowheads="1"/>
          </p:cNvSpPr>
          <p:nvPr/>
        </p:nvSpPr>
        <p:spPr bwMode="auto">
          <a:xfrm>
            <a:off x="427138" y="3181349"/>
            <a:ext cx="2706587" cy="552451"/>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Rectangle 10"/>
          <p:cNvSpPr>
            <a:spLocks noChangeArrowheads="1"/>
          </p:cNvSpPr>
          <p:nvPr/>
        </p:nvSpPr>
        <p:spPr bwMode="auto">
          <a:xfrm>
            <a:off x="427137" y="2190751"/>
            <a:ext cx="2611337" cy="990598"/>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Rectangle 8"/>
          <p:cNvSpPr>
            <a:spLocks noChangeArrowheads="1"/>
          </p:cNvSpPr>
          <p:nvPr/>
        </p:nvSpPr>
        <p:spPr bwMode="auto">
          <a:xfrm>
            <a:off x="2124075" y="5600700"/>
            <a:ext cx="1009649" cy="1047750"/>
          </a:xfrm>
          <a:prstGeom prst="rect">
            <a:avLst/>
          </a:prstGeom>
          <a:noFill/>
          <a:ln w="38100" algn="ctr">
            <a:solidFill>
              <a:srgbClr val="C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ustDataLst>
      <p:tags r:id="rId1"/>
    </p:custDataLst>
    <p:extLst>
      <p:ext uri="{BB962C8B-B14F-4D97-AF65-F5344CB8AC3E}">
        <p14:creationId xmlns:p14="http://schemas.microsoft.com/office/powerpoint/2010/main" val="181051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subTnLst>
                                    <p:animClr clrSpc="rgb" dir="cw">
                                      <p:cBhvr override="childStyle">
                                        <p:cTn dur="1" fill="hold" display="0" masterRel="nextClick" afterEffect="1"/>
                                        <p:tgtEl>
                                          <p:spTgt spid="5">
                                            <p:txEl>
                                              <p:pRg st="1" end="1"/>
                                            </p:txEl>
                                          </p:spTgt>
                                        </p:tgtEl>
                                        <p:attrNameLst>
                                          <p:attrName>ppt_c</p:attrName>
                                        </p:attrNameLst>
                                      </p:cBhvr>
                                      <p:to>
                                        <a:srgbClr val="C0C0C0"/>
                                      </p:to>
                                    </p:animClr>
                                  </p:subTnLst>
                                </p:cTn>
                              </p:par>
                              <p:par>
                                <p:cTn id="13" presetID="18" presetClass="entr" presetSubtype="1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Left)">
                                      <p:cBhvr>
                                        <p:cTn id="15"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subTnLst>
                                    <p:animClr clrSpc="rgb" dir="cw">
                                      <p:cBhvr override="childStyle">
                                        <p:cTn dur="1" fill="hold" display="0" masterRel="nextClick" afterEffect="1"/>
                                        <p:tgtEl>
                                          <p:spTgt spid="5">
                                            <p:txEl>
                                              <p:pRg st="2" end="2"/>
                                            </p:txEl>
                                          </p:spTgt>
                                        </p:tgtEl>
                                        <p:attrNameLst>
                                          <p:attrName>ppt_c</p:attrName>
                                        </p:attrNameLst>
                                      </p:cBhvr>
                                      <p:to>
                                        <a:srgbClr val="C0C0C0"/>
                                      </p:to>
                                    </p:animClr>
                                  </p:subTnLst>
                                </p:cTn>
                              </p:par>
                              <p:par>
                                <p:cTn id="21" presetID="18" presetClass="entr" presetSubtype="1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500"/>
                                        <p:tgtEl>
                                          <p:spTgt spid="5">
                                            <p:txEl>
                                              <p:pRg st="3" end="3"/>
                                            </p:txEl>
                                          </p:spTgt>
                                        </p:tgtEl>
                                      </p:cBhvr>
                                    </p:animEffect>
                                  </p:childTnLst>
                                  <p:subTnLst>
                                    <p:animClr clrSpc="rgb" dir="cw">
                                      <p:cBhvr override="childStyle">
                                        <p:cTn dur="1" fill="hold" display="0" masterRel="nextClick" afterEffect="1"/>
                                        <p:tgtEl>
                                          <p:spTgt spid="5">
                                            <p:txEl>
                                              <p:pRg st="3" end="3"/>
                                            </p:txEl>
                                          </p:spTgt>
                                        </p:tgtEl>
                                        <p:attrNameLst>
                                          <p:attrName>ppt_c</p:attrName>
                                        </p:attrNameLst>
                                      </p:cBhvr>
                                      <p:to>
                                        <a:srgbClr val="C0C0C0"/>
                                      </p:to>
                                    </p:animClr>
                                  </p:subTnLst>
                                </p:cTn>
                              </p:par>
                              <p:par>
                                <p:cTn id="29" presetID="18" presetClass="entr" presetSubtype="1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trips(downLeft)">
                                      <p:cBhvr>
                                        <p:cTn id="3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fade">
                                      <p:cBhvr>
                                        <p:cTn id="36" dur="500"/>
                                        <p:tgtEl>
                                          <p:spTgt spid="5">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fade">
                                      <p:cBhvr>
                                        <p:cTn id="39" dur="500"/>
                                        <p:tgtEl>
                                          <p:spTgt spid="5">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childTnLst>
                                </p:cTn>
                              </p:par>
                              <p:par>
                                <p:cTn id="43" presetID="18" presetClass="entr" presetSubtype="1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strips(downLef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Grouped by Market</a:t>
            </a:r>
            <a:endParaRPr lang="en-US" dirty="0"/>
          </a:p>
        </p:txBody>
      </p:sp>
      <p:sp>
        <p:nvSpPr>
          <p:cNvPr id="3" name="Content Placeholder 2"/>
          <p:cNvSpPr>
            <a:spLocks noGrp="1"/>
          </p:cNvSpPr>
          <p:nvPr>
            <p:ph idx="1"/>
          </p:nvPr>
        </p:nvSpPr>
        <p:spPr>
          <a:xfrm>
            <a:off x="263525" y="1676401"/>
            <a:ext cx="5771147" cy="4295774"/>
          </a:xfrm>
        </p:spPr>
        <p:txBody>
          <a:bodyPr>
            <a:noAutofit/>
          </a:bodyPr>
          <a:lstStyle/>
          <a:p>
            <a:pPr marL="111125" indent="0">
              <a:buNone/>
            </a:pPr>
            <a:r>
              <a:rPr lang="en-US" sz="1800" b="1" dirty="0" smtClean="0"/>
              <a:t>Applications </a:t>
            </a:r>
            <a:r>
              <a:rPr lang="en-US" sz="1800" b="1" dirty="0"/>
              <a:t>by Contractor </a:t>
            </a:r>
            <a:r>
              <a:rPr lang="en-US" sz="1800" b="1" dirty="0" smtClean="0"/>
              <a:t>Market (pg. 143 – 165)</a:t>
            </a:r>
          </a:p>
          <a:p>
            <a:pPr marL="568325" lvl="1" indent="-222250">
              <a:spcBef>
                <a:spcPts val="800"/>
              </a:spcBef>
            </a:pPr>
            <a:r>
              <a:rPr lang="en-US" sz="1600" dirty="0"/>
              <a:t>Concrete and Masonry </a:t>
            </a:r>
            <a:endParaRPr lang="en-US" sz="1600" dirty="0" smtClean="0"/>
          </a:p>
          <a:p>
            <a:pPr marL="568325" lvl="1" indent="-222250">
              <a:spcBef>
                <a:spcPts val="800"/>
              </a:spcBef>
            </a:pPr>
            <a:r>
              <a:rPr lang="en-US" sz="1600" dirty="0"/>
              <a:t>Commercial Drywall and Acoustical Ceiling </a:t>
            </a:r>
            <a:endParaRPr lang="en-US" sz="1600" dirty="0" smtClean="0"/>
          </a:p>
          <a:p>
            <a:pPr marL="568325" lvl="1" indent="-222250">
              <a:spcBef>
                <a:spcPts val="800"/>
              </a:spcBef>
            </a:pPr>
            <a:r>
              <a:rPr lang="en-US" sz="1600" dirty="0" err="1"/>
              <a:t>Curtainwall</a:t>
            </a:r>
            <a:r>
              <a:rPr lang="en-US" sz="1600" dirty="0"/>
              <a:t>, Glazing and Cladding </a:t>
            </a:r>
            <a:endParaRPr lang="en-US" sz="1600" dirty="0" smtClean="0"/>
          </a:p>
          <a:p>
            <a:pPr marL="568325" lvl="1" indent="-222250">
              <a:spcBef>
                <a:spcPts val="800"/>
              </a:spcBef>
            </a:pPr>
            <a:r>
              <a:rPr lang="en-US" sz="1600" dirty="0" smtClean="0"/>
              <a:t>Mechanical</a:t>
            </a:r>
            <a:r>
              <a:rPr lang="en-US" sz="1600" dirty="0"/>
              <a:t>, Electrical and Plumbing </a:t>
            </a:r>
            <a:endParaRPr lang="en-US" sz="1600" dirty="0" smtClean="0"/>
          </a:p>
          <a:p>
            <a:pPr marL="568325" lvl="1" indent="-222250">
              <a:spcBef>
                <a:spcPts val="800"/>
              </a:spcBef>
            </a:pPr>
            <a:r>
              <a:rPr lang="en-US" sz="1600" dirty="0" smtClean="0"/>
              <a:t>Highway </a:t>
            </a:r>
            <a:r>
              <a:rPr lang="en-US" sz="1600" dirty="0"/>
              <a:t>and Bridge </a:t>
            </a:r>
            <a:endParaRPr lang="en-US" sz="1600" dirty="0" smtClean="0"/>
          </a:p>
          <a:p>
            <a:pPr marL="568325" lvl="1" indent="-222250">
              <a:spcBef>
                <a:spcPts val="800"/>
              </a:spcBef>
            </a:pPr>
            <a:r>
              <a:rPr lang="en-US" sz="1600" dirty="0" smtClean="0"/>
              <a:t>Manufacturing</a:t>
            </a:r>
            <a:r>
              <a:rPr lang="en-US" sz="1600" dirty="0"/>
              <a:t>, Maintenance and Material </a:t>
            </a:r>
            <a:r>
              <a:rPr lang="en-US" sz="1600" dirty="0" smtClean="0"/>
              <a:t>Handling</a:t>
            </a:r>
          </a:p>
          <a:p>
            <a:pPr marL="568325" lvl="1" indent="-222250">
              <a:spcBef>
                <a:spcPts val="800"/>
              </a:spcBef>
            </a:pPr>
            <a:r>
              <a:rPr lang="en-US" sz="1600" dirty="0"/>
              <a:t>Structural and Miscellaneous Steel </a:t>
            </a:r>
            <a:endParaRPr lang="en-US" sz="1600" dirty="0" smtClean="0"/>
          </a:p>
          <a:p>
            <a:pPr marL="568325" lvl="1" indent="-222250">
              <a:spcBef>
                <a:spcPts val="800"/>
              </a:spcBef>
            </a:pPr>
            <a:r>
              <a:rPr lang="en-US" sz="1600" dirty="0"/>
              <a:t>Water and Sewage Treatment </a:t>
            </a:r>
            <a:endParaRPr lang="en-US" sz="1600" dirty="0" smtClean="0"/>
          </a:p>
          <a:p>
            <a:pPr marL="568325" lvl="1" indent="-222250">
              <a:spcBef>
                <a:spcPts val="800"/>
              </a:spcBef>
            </a:pPr>
            <a:r>
              <a:rPr lang="en-US" sz="1600" dirty="0"/>
              <a:t>Wood Construction </a:t>
            </a:r>
            <a:endParaRPr lang="en-US" sz="1600" dirty="0" smtClean="0"/>
          </a:p>
          <a:p>
            <a:pPr marL="568325" lvl="1" indent="-222250">
              <a:spcBef>
                <a:spcPts val="800"/>
              </a:spcBef>
            </a:pPr>
            <a:r>
              <a:rPr lang="en-US" sz="1600" dirty="0" smtClean="0"/>
              <a:t>Concrete </a:t>
            </a:r>
            <a:r>
              <a:rPr lang="en-US" sz="1600" dirty="0"/>
              <a:t>Repair / Restoration </a:t>
            </a:r>
            <a:endParaRPr lang="en-US" sz="1600" dirty="0" smtClean="0"/>
          </a:p>
          <a:p>
            <a:pPr marL="568325" lvl="1" indent="-222250">
              <a:spcBef>
                <a:spcPts val="800"/>
              </a:spcBef>
            </a:pPr>
            <a:r>
              <a:rPr lang="en-US" sz="1600" dirty="0" smtClean="0"/>
              <a:t>Specialty </a:t>
            </a:r>
            <a:r>
              <a:rPr lang="en-US" sz="1600" dirty="0"/>
              <a:t>Applications</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672" y="1604512"/>
            <a:ext cx="2771039" cy="4700016"/>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389140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fade">
                                      <p:cBhvr>
                                        <p:cTn id="4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a:t>
            </a:r>
            <a:endParaRPr lang="en-US" dirty="0"/>
          </a:p>
        </p:txBody>
      </p:sp>
      <p:sp>
        <p:nvSpPr>
          <p:cNvPr id="3" name="Content Placeholder 2"/>
          <p:cNvSpPr>
            <a:spLocks noGrp="1"/>
          </p:cNvSpPr>
          <p:nvPr>
            <p:ph idx="1"/>
          </p:nvPr>
        </p:nvSpPr>
        <p:spPr>
          <a:xfrm>
            <a:off x="263525" y="1796995"/>
            <a:ext cx="7642225" cy="1916293"/>
          </a:xfrm>
        </p:spPr>
        <p:txBody>
          <a:bodyPr/>
          <a:lstStyle/>
          <a:p>
            <a:r>
              <a:rPr lang="en-US" dirty="0" smtClean="0"/>
              <a:t>Simpson Strong-Tie mechanical and adhesive anchors are:</a:t>
            </a:r>
          </a:p>
          <a:p>
            <a:pPr lvl="1"/>
            <a:r>
              <a:rPr lang="en-US" sz="2400" dirty="0" smtClean="0"/>
              <a:t>Code compliant</a:t>
            </a:r>
          </a:p>
          <a:p>
            <a:pPr lvl="1"/>
            <a:r>
              <a:rPr lang="en-US" sz="2400" dirty="0" smtClean="0"/>
              <a:t>Specified</a:t>
            </a:r>
          </a:p>
          <a:p>
            <a:endParaRPr lang="en-US" dirty="0"/>
          </a:p>
        </p:txBody>
      </p:sp>
      <p:pic>
        <p:nvPicPr>
          <p:cNvPr id="4" name="Picture 93" descr="THD"/>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2414476" y="4069214"/>
            <a:ext cx="564567" cy="199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K:\Training\Image Library\AnchorSystems\2013 anchor products\Strong Bolt II_5-8x8_layer.jpg"/>
          <p:cNvPicPr>
            <a:picLocks noChangeAspect="1" noChangeArrowheads="1"/>
          </p:cNvPicPr>
          <p:nvPr/>
        </p:nvPicPr>
        <p:blipFill rotWithShape="1">
          <a:blip r:embed="rId7">
            <a:extLst>
              <a:ext uri="{28A0092B-C50C-407E-A947-70E740481C1C}">
                <a14:useLocalDpi xmlns:a14="http://schemas.microsoft.com/office/drawing/2010/main" val="0"/>
              </a:ext>
            </a:extLst>
          </a:blip>
          <a:srcRect b="6042"/>
          <a:stretch/>
        </p:blipFill>
        <p:spPr bwMode="auto">
          <a:xfrm>
            <a:off x="1507614" y="3803391"/>
            <a:ext cx="866616" cy="24512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K:\Training\Image Library\AnchorSystems\2013 anchor products\WEDGE-ALL_metric_layer.jpg"/>
          <p:cNvPicPr>
            <a:picLocks noChangeAspect="1" noChangeArrowheads="1"/>
          </p:cNvPicPr>
          <p:nvPr/>
        </p:nvPicPr>
        <p:blipFill rotWithShape="1">
          <a:blip r:embed="rId8">
            <a:extLst>
              <a:ext uri="{28A0092B-C50C-407E-A947-70E740481C1C}">
                <a14:useLocalDpi xmlns:a14="http://schemas.microsoft.com/office/drawing/2010/main" val="0"/>
              </a:ext>
            </a:extLst>
          </a:blip>
          <a:srcRect b="6837"/>
          <a:stretch/>
        </p:blipFill>
        <p:spPr bwMode="auto">
          <a:xfrm>
            <a:off x="3046059" y="3713288"/>
            <a:ext cx="940094" cy="25586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K:\Training\Image Library\AnchorSystems\2013 anchor products\SETXP22-New.jpg"/>
          <p:cNvPicPr>
            <a:picLocks noChangeAspect="1" noChangeArrowheads="1"/>
          </p:cNvPicPr>
          <p:nvPr/>
        </p:nvPicPr>
        <p:blipFill rotWithShape="1">
          <a:blip r:embed="rId9">
            <a:extLst>
              <a:ext uri="{28A0092B-C50C-407E-A947-70E740481C1C}">
                <a14:useLocalDpi xmlns:a14="http://schemas.microsoft.com/office/drawing/2010/main" val="0"/>
              </a:ext>
            </a:extLst>
          </a:blip>
          <a:srcRect l="11112" r="11575"/>
          <a:stretch/>
        </p:blipFill>
        <p:spPr bwMode="auto">
          <a:xfrm>
            <a:off x="5452170" y="3959501"/>
            <a:ext cx="872046" cy="20177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Training\Image Library\AnchorSystems\2013 anchor products\AT-XP30.jpg"/>
          <p:cNvPicPr>
            <a:picLocks noChangeAspect="1" noChangeArrowheads="1"/>
          </p:cNvPicPr>
          <p:nvPr/>
        </p:nvPicPr>
        <p:blipFill rotWithShape="1">
          <a:blip r:embed="rId10">
            <a:extLst>
              <a:ext uri="{28A0092B-C50C-407E-A947-70E740481C1C}">
                <a14:useLocalDpi xmlns:a14="http://schemas.microsoft.com/office/drawing/2010/main" val="0"/>
              </a:ext>
            </a:extLst>
          </a:blip>
          <a:srcRect l="14396" t="6374" r="16286" b="7836"/>
          <a:stretch/>
        </p:blipFill>
        <p:spPr bwMode="auto">
          <a:xfrm>
            <a:off x="6574635" y="3848089"/>
            <a:ext cx="1146881" cy="212912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4129896" y="3947226"/>
            <a:ext cx="1050559" cy="201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593711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761917"/>
            <a:ext cx="9144000" cy="6096000"/>
          </a:xfrm>
        </p:spPr>
      </p:pic>
      <p:sp>
        <p:nvSpPr>
          <p:cNvPr id="5" name="Rectangle 4"/>
          <p:cNvSpPr/>
          <p:nvPr/>
        </p:nvSpPr>
        <p:spPr>
          <a:xfrm>
            <a:off x="0" y="0"/>
            <a:ext cx="9144000" cy="1140300"/>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0" y="6400800"/>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SST Logo rgb - white box BG INDICATOR.jpg" descr="/Volumes/CLIENTS/Simpson Strong-Tie/+brand standards/SST Logo rgb - white box BG INDICATOR.jpg"/>
          <p:cNvPicPr>
            <a:picLocks noChangeAspect="1"/>
          </p:cNvPicPr>
          <p:nvPr/>
        </p:nvPicPr>
        <p:blipFill>
          <a:blip r:embed="rId5" r:link="rId6">
            <a:extLst>
              <a:ext uri="{28A0092B-C50C-407E-A947-70E740481C1C}">
                <a14:useLocalDpi xmlns:a14="http://schemas.microsoft.com/office/drawing/2010/main" val="0"/>
              </a:ext>
            </a:extLst>
          </a:blip>
          <a:stretch>
            <a:fillRect/>
          </a:stretch>
        </p:blipFill>
        <p:spPr>
          <a:xfrm>
            <a:off x="3491443" y="2794002"/>
            <a:ext cx="2167463" cy="1441078"/>
          </a:xfrm>
          <a:prstGeom prst="rect">
            <a:avLst/>
          </a:prstGeom>
          <a:effectLst>
            <a:glow rad="88900">
              <a:schemeClr val="tx1">
                <a:alpha val="25000"/>
              </a:schemeClr>
            </a:glow>
          </a:effectLst>
        </p:spPr>
      </p:pic>
      <p:sp>
        <p:nvSpPr>
          <p:cNvPr id="9" name="TextBox 8"/>
          <p:cNvSpPr txBox="1"/>
          <p:nvPr/>
        </p:nvSpPr>
        <p:spPr>
          <a:xfrm>
            <a:off x="2635624" y="206189"/>
            <a:ext cx="3890682" cy="769441"/>
          </a:xfrm>
          <a:prstGeom prst="rect">
            <a:avLst/>
          </a:prstGeom>
          <a:noFill/>
        </p:spPr>
        <p:txBody>
          <a:bodyPr wrap="square" rtlCol="0">
            <a:spAutoFit/>
          </a:bodyPr>
          <a:lstStyle/>
          <a:p>
            <a:pPr algn="ctr"/>
            <a:r>
              <a:rPr lang="en-US" sz="4400" b="1" dirty="0" smtClean="0">
                <a:latin typeface="Arial" panose="020B0604020202020204" pitchFamily="34" charset="0"/>
                <a:cs typeface="Arial" panose="020B0604020202020204" pitchFamily="34" charset="0"/>
              </a:rPr>
              <a:t>Questions?</a:t>
            </a:r>
            <a:endParaRPr lang="en-US" sz="4400"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875780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sp>
          <p:nvSpPr>
            <p:cNvPr id="3" name="AutoShape 3"/>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Line 4"/>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Line 5"/>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Oval 6"/>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Oval 7"/>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1</a:t>
              </a:r>
            </a:p>
          </p:txBody>
        </p:sp>
      </p:grpSp>
      <p:grpSp>
        <p:nvGrpSpPr>
          <p:cNvPr id="8" name="Group 8"/>
          <p:cNvGrpSpPr>
            <a:grpSpLocks/>
          </p:cNvGrpSpPr>
          <p:nvPr/>
        </p:nvGrpSpPr>
        <p:grpSpPr bwMode="auto">
          <a:xfrm>
            <a:off x="0" y="0"/>
            <a:ext cx="9144000" cy="6858000"/>
            <a:chOff x="0" y="0"/>
            <a:chExt cx="5760" cy="4320"/>
          </a:xfrm>
        </p:grpSpPr>
        <p:sp>
          <p:nvSpPr>
            <p:cNvPr id="9" name="AutoShape 9"/>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10"/>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1"/>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Oval 12"/>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Oval 13"/>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1</a:t>
              </a:r>
            </a:p>
          </p:txBody>
        </p:sp>
      </p:grpSp>
      <p:grpSp>
        <p:nvGrpSpPr>
          <p:cNvPr id="14" name="Group 14"/>
          <p:cNvGrpSpPr>
            <a:grpSpLocks/>
          </p:cNvGrpSpPr>
          <p:nvPr/>
        </p:nvGrpSpPr>
        <p:grpSpPr bwMode="auto">
          <a:xfrm>
            <a:off x="0" y="0"/>
            <a:ext cx="9144000" cy="6858000"/>
            <a:chOff x="0" y="0"/>
            <a:chExt cx="5760" cy="4320"/>
          </a:xfrm>
        </p:grpSpPr>
        <p:sp>
          <p:nvSpPr>
            <p:cNvPr id="15" name="AutoShape 15"/>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Line 16"/>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17"/>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Oval 18"/>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Oval 19"/>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2</a:t>
              </a:r>
            </a:p>
          </p:txBody>
        </p:sp>
      </p:grpSp>
      <p:grpSp>
        <p:nvGrpSpPr>
          <p:cNvPr id="20" name="Group 20"/>
          <p:cNvGrpSpPr>
            <a:grpSpLocks/>
          </p:cNvGrpSpPr>
          <p:nvPr/>
        </p:nvGrpSpPr>
        <p:grpSpPr bwMode="auto">
          <a:xfrm>
            <a:off x="0" y="0"/>
            <a:ext cx="9144000" cy="6858000"/>
            <a:chOff x="0" y="0"/>
            <a:chExt cx="5760" cy="4320"/>
          </a:xfrm>
        </p:grpSpPr>
        <p:sp>
          <p:nvSpPr>
            <p:cNvPr id="21" name="AutoShape 21"/>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Line 22"/>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Line 23"/>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 name="Oval 24"/>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Oval 25"/>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2</a:t>
              </a:r>
            </a:p>
          </p:txBody>
        </p:sp>
      </p:grpSp>
      <p:grpSp>
        <p:nvGrpSpPr>
          <p:cNvPr id="26" name="Group 26"/>
          <p:cNvGrpSpPr>
            <a:grpSpLocks/>
          </p:cNvGrpSpPr>
          <p:nvPr/>
        </p:nvGrpSpPr>
        <p:grpSpPr bwMode="auto">
          <a:xfrm>
            <a:off x="0" y="0"/>
            <a:ext cx="9144000" cy="6858000"/>
            <a:chOff x="0" y="0"/>
            <a:chExt cx="5760" cy="4320"/>
          </a:xfrm>
        </p:grpSpPr>
        <p:sp>
          <p:nvSpPr>
            <p:cNvPr id="27" name="AutoShape 27"/>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Line 28"/>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 name="Line 29"/>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 name="Oval 30"/>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31"/>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3</a:t>
              </a:r>
            </a:p>
          </p:txBody>
        </p:sp>
      </p:grpSp>
      <p:grpSp>
        <p:nvGrpSpPr>
          <p:cNvPr id="32" name="Group 32"/>
          <p:cNvGrpSpPr>
            <a:grpSpLocks/>
          </p:cNvGrpSpPr>
          <p:nvPr/>
        </p:nvGrpSpPr>
        <p:grpSpPr bwMode="auto">
          <a:xfrm>
            <a:off x="0" y="0"/>
            <a:ext cx="9144000" cy="6858000"/>
            <a:chOff x="0" y="0"/>
            <a:chExt cx="5760" cy="4320"/>
          </a:xfrm>
        </p:grpSpPr>
        <p:sp>
          <p:nvSpPr>
            <p:cNvPr id="33" name="AutoShape 33"/>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34"/>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 name="Line 35"/>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 name="Oval 36"/>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 name="Oval 37"/>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3</a:t>
              </a:r>
            </a:p>
          </p:txBody>
        </p:sp>
      </p:grpSp>
      <p:grpSp>
        <p:nvGrpSpPr>
          <p:cNvPr id="38" name="Group 38"/>
          <p:cNvGrpSpPr>
            <a:grpSpLocks/>
          </p:cNvGrpSpPr>
          <p:nvPr/>
        </p:nvGrpSpPr>
        <p:grpSpPr bwMode="auto">
          <a:xfrm>
            <a:off x="0" y="0"/>
            <a:ext cx="9144000" cy="6858000"/>
            <a:chOff x="0" y="0"/>
            <a:chExt cx="5760" cy="4320"/>
          </a:xfrm>
        </p:grpSpPr>
        <p:sp>
          <p:nvSpPr>
            <p:cNvPr id="39" name="AutoShape 39"/>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 name="Line 40"/>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 name="Line 41"/>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 name="Oval 42"/>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 name="Oval 43"/>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4</a:t>
              </a:r>
            </a:p>
          </p:txBody>
        </p:sp>
      </p:grpSp>
      <p:grpSp>
        <p:nvGrpSpPr>
          <p:cNvPr id="44" name="Group 44"/>
          <p:cNvGrpSpPr>
            <a:grpSpLocks/>
          </p:cNvGrpSpPr>
          <p:nvPr/>
        </p:nvGrpSpPr>
        <p:grpSpPr bwMode="auto">
          <a:xfrm>
            <a:off x="0" y="0"/>
            <a:ext cx="9144000" cy="6858000"/>
            <a:chOff x="0" y="0"/>
            <a:chExt cx="5760" cy="4320"/>
          </a:xfrm>
        </p:grpSpPr>
        <p:sp>
          <p:nvSpPr>
            <p:cNvPr id="45" name="AutoShape 45"/>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Line 46"/>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 name="Line 47"/>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 name="Oval 48"/>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 name="Oval 49"/>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30500">
                  <a:effectLst/>
                  <a:cs typeface="Tahoma" pitchFamily="34" charset="0"/>
                </a:rPr>
                <a:t>4</a:t>
              </a:r>
            </a:p>
          </p:txBody>
        </p:sp>
      </p:grpSp>
      <p:sp>
        <p:nvSpPr>
          <p:cNvPr id="50" name="Line 50"/>
          <p:cNvSpPr>
            <a:spLocks noChangeShapeType="1"/>
          </p:cNvSpPr>
          <p:nvPr/>
        </p:nvSpPr>
        <p:spPr bwMode="auto">
          <a:xfrm>
            <a:off x="34290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 name="Line 51"/>
          <p:cNvSpPr>
            <a:spLocks noChangeShapeType="1"/>
          </p:cNvSpPr>
          <p:nvPr/>
        </p:nvSpPr>
        <p:spPr bwMode="auto">
          <a:xfrm>
            <a:off x="57912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 name="Line 52"/>
          <p:cNvSpPr>
            <a:spLocks noChangeShapeType="1"/>
          </p:cNvSpPr>
          <p:nvPr/>
        </p:nvSpPr>
        <p:spPr bwMode="auto">
          <a:xfrm>
            <a:off x="7620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 name="Line 53"/>
          <p:cNvSpPr>
            <a:spLocks noChangeShapeType="1"/>
          </p:cNvSpPr>
          <p:nvPr/>
        </p:nvSpPr>
        <p:spPr bwMode="auto">
          <a:xfrm>
            <a:off x="86868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 name="Line 54"/>
          <p:cNvSpPr>
            <a:spLocks noChangeShapeType="1"/>
          </p:cNvSpPr>
          <p:nvPr/>
        </p:nvSpPr>
        <p:spPr bwMode="auto">
          <a:xfrm>
            <a:off x="1925638"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5" name="TV T1133.wav">
            <a:hlinkClick r:id="" action="ppaction://media"/>
          </p:cNvPr>
          <p:cNvPicPr>
            <a:picLocks noRot="1" noChangeAspect="1" noChangeArrowheads="1"/>
          </p:cNvPicPr>
          <p:nvPr>
            <a:wavAudioFile r:embed="rId2" name="TV Theme -  Family Feud short.wav"/>
          </p:nvPr>
        </p:nvPicPr>
        <p:blipFill>
          <a:blip r:embed="rId5">
            <a:extLst>
              <a:ext uri="{28A0092B-C50C-407E-A947-70E740481C1C}">
                <a14:useLocalDpi xmlns:a14="http://schemas.microsoft.com/office/drawing/2010/main" val="0"/>
              </a:ext>
            </a:extLst>
          </a:blip>
          <a:srcRect/>
          <a:stretch>
            <a:fillRect/>
          </a:stretch>
        </p:blipFill>
        <p:spPr bwMode="auto">
          <a:xfrm>
            <a:off x="4419600" y="68580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31430549"/>
      </p:ext>
    </p:extLst>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5"/>
                                        </p:tgtEl>
                                      </p:cBhvr>
                                    </p:cmd>
                                  </p:childTnLst>
                                </p:cTn>
                              </p:par>
                              <p:par>
                                <p:cTn id="7" presetID="35" presetClass="path" presetSubtype="0" accel="50000" decel="50000" fill="hold" grpId="0" nodeType="withEffect">
                                  <p:stCondLst>
                                    <p:cond delay="0"/>
                                  </p:stCondLst>
                                  <p:childTnLst>
                                    <p:animMotion origin="layout" path="M 5.55112E-17 5.82524E-7 L -0.20833 5.82524E-7 " pathEditMode="relative" rAng="0" ptsTypes="AA">
                                      <p:cBhvr>
                                        <p:cTn id="8" dur="6000" fill="hold"/>
                                        <p:tgtEl>
                                          <p:spTgt spid="50"/>
                                        </p:tgtEl>
                                        <p:attrNameLst>
                                          <p:attrName>ppt_x</p:attrName>
                                          <p:attrName>ppt_y</p:attrName>
                                        </p:attrNameLst>
                                      </p:cBhvr>
                                      <p:rCtr x="-10417" y="0"/>
                                    </p:animMotion>
                                  </p:childTnLst>
                                </p:cTn>
                              </p:par>
                              <p:par>
                                <p:cTn id="9" presetID="63" presetClass="path" presetSubtype="0" accel="50000" decel="50000" fill="hold" grpId="1" nodeType="withEffect">
                                  <p:stCondLst>
                                    <p:cond delay="6000"/>
                                  </p:stCondLst>
                                  <p:childTnLst>
                                    <p:animMotion origin="layout" path="M -0.20833 3.33333E-6 L -0.04167 3.33333E-6 " pathEditMode="relative" rAng="0" ptsTypes="AA">
                                      <p:cBhvr>
                                        <p:cTn id="10" dur="700" fill="hold"/>
                                        <p:tgtEl>
                                          <p:spTgt spid="50"/>
                                        </p:tgtEl>
                                        <p:attrNameLst>
                                          <p:attrName>ppt_x</p:attrName>
                                          <p:attrName>ppt_y</p:attrName>
                                        </p:attrNameLst>
                                      </p:cBhvr>
                                      <p:rCtr x="8333" y="0"/>
                                    </p:animMotion>
                                  </p:childTnLst>
                                </p:cTn>
                              </p:par>
                              <p:par>
                                <p:cTn id="11" presetID="35" presetClass="path" presetSubtype="0" accel="50000" decel="50000" fill="hold" grpId="0" nodeType="withEffect">
                                  <p:stCondLst>
                                    <p:cond delay="0"/>
                                  </p:stCondLst>
                                  <p:childTnLst>
                                    <p:animMotion origin="layout" path="M 0.025 5.82524E-7 L 0.13334 5.82524E-7 " pathEditMode="relative" rAng="0" ptsTypes="AA">
                                      <p:cBhvr>
                                        <p:cTn id="12" dur="4900" fill="hold"/>
                                        <p:tgtEl>
                                          <p:spTgt spid="51"/>
                                        </p:tgtEl>
                                        <p:attrNameLst>
                                          <p:attrName>ppt_x</p:attrName>
                                          <p:attrName>ppt_y</p:attrName>
                                        </p:attrNameLst>
                                      </p:cBhvr>
                                      <p:rCtr x="5417" y="0"/>
                                    </p:animMotion>
                                  </p:childTnLst>
                                </p:cTn>
                              </p:par>
                              <p:par>
                                <p:cTn id="13" presetID="63" presetClass="path" presetSubtype="0" accel="50000" decel="50000" fill="hold" grpId="1" nodeType="withEffect">
                                  <p:stCondLst>
                                    <p:cond delay="4900"/>
                                  </p:stCondLst>
                                  <p:childTnLst>
                                    <p:animMotion origin="layout" path="M 0.13334 5.82524E-7 L -0.35833 5.82524E-7 " pathEditMode="relative" rAng="0" ptsTypes="AA">
                                      <p:cBhvr>
                                        <p:cTn id="14" dur="1800" fill="hold"/>
                                        <p:tgtEl>
                                          <p:spTgt spid="51"/>
                                        </p:tgtEl>
                                        <p:attrNameLst>
                                          <p:attrName>ppt_x</p:attrName>
                                          <p:attrName>ppt_y</p:attrName>
                                        </p:attrNameLst>
                                      </p:cBhvr>
                                      <p:rCtr x="-24583" y="0"/>
                                    </p:animMotion>
                                  </p:childTnLst>
                                </p:cTn>
                              </p:par>
                              <p:par>
                                <p:cTn id="15" presetID="35" presetClass="path" presetSubtype="0" accel="50000" decel="50000" fill="hold" grpId="0" nodeType="withEffect">
                                  <p:stCondLst>
                                    <p:cond delay="0"/>
                                  </p:stCondLst>
                                  <p:childTnLst>
                                    <p:animMotion origin="layout" path="M -3.33333E-6 3.33333E-6 L -0.04166 3.33333E-6 " pathEditMode="relative" rAng="0" ptsTypes="AA">
                                      <p:cBhvr>
                                        <p:cTn id="16" dur="1000" fill="hold"/>
                                        <p:tgtEl>
                                          <p:spTgt spid="52"/>
                                        </p:tgtEl>
                                        <p:attrNameLst>
                                          <p:attrName>ppt_x</p:attrName>
                                          <p:attrName>ppt_y</p:attrName>
                                        </p:attrNameLst>
                                      </p:cBhvr>
                                      <p:rCtr x="-2083" y="0"/>
                                    </p:animMotion>
                                  </p:childTnLst>
                                </p:cTn>
                              </p:par>
                              <p:par>
                                <p:cTn id="17" presetID="63" presetClass="path" presetSubtype="0" accel="50000" decel="50000" fill="hold" grpId="1" nodeType="withEffect">
                                  <p:stCondLst>
                                    <p:cond delay="1000"/>
                                  </p:stCondLst>
                                  <p:childTnLst>
                                    <p:animMotion origin="layout" path="M -0.04166 3.33333E-6 L 0.73334 3.33333E-6 " pathEditMode="relative" rAng="0" ptsTypes="AA">
                                      <p:cBhvr>
                                        <p:cTn id="18" dur="5700" fill="hold"/>
                                        <p:tgtEl>
                                          <p:spTgt spid="52"/>
                                        </p:tgtEl>
                                        <p:attrNameLst>
                                          <p:attrName>ppt_x</p:attrName>
                                          <p:attrName>ppt_y</p:attrName>
                                        </p:attrNameLst>
                                      </p:cBhvr>
                                      <p:rCtr x="38750" y="0"/>
                                    </p:animMotion>
                                  </p:childTnLst>
                                </p:cTn>
                              </p:par>
                              <p:par>
                                <p:cTn id="19" presetID="35" presetClass="path" presetSubtype="0" accel="50000" decel="50000" fill="hold" grpId="0" nodeType="withEffect">
                                  <p:stCondLst>
                                    <p:cond delay="0"/>
                                  </p:stCondLst>
                                  <p:childTnLst>
                                    <p:animMotion origin="layout" path="M 0.0 3.33333E-6 L -0.53333 3.33333E-6 " pathEditMode="relative" rAng="0" ptsTypes="AA">
                                      <p:cBhvr>
                                        <p:cTn id="20" dur="3600" fill="hold"/>
                                        <p:tgtEl>
                                          <p:spTgt spid="53"/>
                                        </p:tgtEl>
                                        <p:attrNameLst>
                                          <p:attrName>ppt_x</p:attrName>
                                          <p:attrName>ppt_y</p:attrName>
                                        </p:attrNameLst>
                                      </p:cBhvr>
                                      <p:rCtr x="-26667" y="0"/>
                                    </p:animMotion>
                                  </p:childTnLst>
                                </p:cTn>
                              </p:par>
                              <p:par>
                                <p:cTn id="21" presetID="63" presetClass="path" presetSubtype="0" accel="50000" decel="50000" fill="hold" grpId="1" nodeType="withEffect">
                                  <p:stCondLst>
                                    <p:cond delay="3600"/>
                                  </p:stCondLst>
                                  <p:childTnLst>
                                    <p:animMotion origin="layout" path="M -0.53333 3.33333E-6 L -0.20833 3.33333E-6 " pathEditMode="relative" rAng="0" ptsTypes="AA">
                                      <p:cBhvr>
                                        <p:cTn id="22" dur="3100" fill="hold"/>
                                        <p:tgtEl>
                                          <p:spTgt spid="53"/>
                                        </p:tgtEl>
                                        <p:attrNameLst>
                                          <p:attrName>ppt_x</p:attrName>
                                          <p:attrName>ppt_y</p:attrName>
                                        </p:attrNameLst>
                                      </p:cBhvr>
                                      <p:rCtr x="16250" y="0"/>
                                    </p:animMotion>
                                  </p:childTnLst>
                                </p:cTn>
                              </p:par>
                              <p:par>
                                <p:cTn id="23" presetID="35" presetClass="path" presetSubtype="0" accel="50000" decel="50000" fill="hold" grpId="0" nodeType="withEffect">
                                  <p:stCondLst>
                                    <p:cond delay="0"/>
                                  </p:stCondLst>
                                  <p:childTnLst>
                                    <p:animMotion origin="layout" path="M -2.77778E-7 3.33333E-6 L 0.66441 3.33333E-6 " pathEditMode="relative" rAng="0" ptsTypes="AA">
                                      <p:cBhvr>
                                        <p:cTn id="24" dur="2500" fill="hold"/>
                                        <p:tgtEl>
                                          <p:spTgt spid="54"/>
                                        </p:tgtEl>
                                        <p:attrNameLst>
                                          <p:attrName>ppt_x</p:attrName>
                                          <p:attrName>ppt_y</p:attrName>
                                        </p:attrNameLst>
                                      </p:cBhvr>
                                      <p:rCtr x="33212" y="0"/>
                                    </p:animMotion>
                                  </p:childTnLst>
                                </p:cTn>
                              </p:par>
                              <p:par>
                                <p:cTn id="25" presetID="63" presetClass="path" presetSubtype="0" accel="50000" decel="50000" fill="hold" grpId="1" nodeType="withEffect">
                                  <p:stCondLst>
                                    <p:cond delay="2500"/>
                                  </p:stCondLst>
                                  <p:childTnLst>
                                    <p:animMotion origin="layout" path="M 0.66441 3.33333E-6 L 0.44774 3.33333E-6 " pathEditMode="relative" rAng="0" ptsTypes="AA">
                                      <p:cBhvr>
                                        <p:cTn id="26" dur="4200" fill="hold"/>
                                        <p:tgtEl>
                                          <p:spTgt spid="54"/>
                                        </p:tgtEl>
                                        <p:attrNameLst>
                                          <p:attrName>ppt_x</p:attrName>
                                          <p:attrName>ppt_y</p:attrName>
                                        </p:attrNameLst>
                                      </p:cBhvr>
                                      <p:rCtr x="-10833" y="0"/>
                                    </p:animMotion>
                                  </p:childTnLst>
                                </p:cTn>
                              </p:par>
                              <p:par>
                                <p:cTn id="27" presetID="21" presetClass="exit" presetSubtype="1" fill="hold" nodeType="withEffect">
                                  <p:stCondLst>
                                    <p:cond delay="0"/>
                                  </p:stCondLst>
                                  <p:childTnLst>
                                    <p:animEffect transition="out" filter="wheel(1)">
                                      <p:cBhvr>
                                        <p:cTn id="28" dur="1700"/>
                                        <p:tgtEl>
                                          <p:spTgt spid="44"/>
                                        </p:tgtEl>
                                      </p:cBhvr>
                                    </p:animEffect>
                                    <p:set>
                                      <p:cBhvr>
                                        <p:cTn id="29" dur="1" fill="hold">
                                          <p:stCondLst>
                                            <p:cond delay="1699"/>
                                          </p:stCondLst>
                                        </p:cTn>
                                        <p:tgtEl>
                                          <p:spTgt spid="44"/>
                                        </p:tgtEl>
                                        <p:attrNameLst>
                                          <p:attrName>style.visibility</p:attrName>
                                        </p:attrNameLst>
                                      </p:cBhvr>
                                      <p:to>
                                        <p:strVal val="hidden"/>
                                      </p:to>
                                    </p:set>
                                  </p:childTnLst>
                                </p:cTn>
                              </p:par>
                              <p:par>
                                <p:cTn id="30" presetID="1" presetClass="exit" presetSubtype="0" fill="hold" nodeType="withEffect">
                                  <p:stCondLst>
                                    <p:cond delay="1700"/>
                                  </p:stCondLst>
                                  <p:childTnLst>
                                    <p:set>
                                      <p:cBhvr>
                                        <p:cTn id="31" dur="1" fill="hold">
                                          <p:stCondLst>
                                            <p:cond delay="0"/>
                                          </p:stCondLst>
                                        </p:cTn>
                                        <p:tgtEl>
                                          <p:spTgt spid="38"/>
                                        </p:tgtEl>
                                        <p:attrNameLst>
                                          <p:attrName>style.visibility</p:attrName>
                                        </p:attrNameLst>
                                      </p:cBhvr>
                                      <p:to>
                                        <p:strVal val="hidden"/>
                                      </p:to>
                                    </p:set>
                                  </p:childTnLst>
                                </p:cTn>
                              </p:par>
                              <p:par>
                                <p:cTn id="32" presetID="21" presetClass="exit" presetSubtype="1" fill="hold" nodeType="withEffect">
                                  <p:stCondLst>
                                    <p:cond delay="1700"/>
                                  </p:stCondLst>
                                  <p:childTnLst>
                                    <p:animEffect transition="out" filter="wheel(1)">
                                      <p:cBhvr>
                                        <p:cTn id="33" dur="1800"/>
                                        <p:tgtEl>
                                          <p:spTgt spid="32"/>
                                        </p:tgtEl>
                                      </p:cBhvr>
                                    </p:animEffect>
                                    <p:set>
                                      <p:cBhvr>
                                        <p:cTn id="34" dur="1" fill="hold">
                                          <p:stCondLst>
                                            <p:cond delay="1799"/>
                                          </p:stCondLst>
                                        </p:cTn>
                                        <p:tgtEl>
                                          <p:spTgt spid="32"/>
                                        </p:tgtEl>
                                        <p:attrNameLst>
                                          <p:attrName>style.visibility</p:attrName>
                                        </p:attrNameLst>
                                      </p:cBhvr>
                                      <p:to>
                                        <p:strVal val="hidden"/>
                                      </p:to>
                                    </p:set>
                                  </p:childTnLst>
                                </p:cTn>
                              </p:par>
                              <p:par>
                                <p:cTn id="35" presetID="1" presetClass="exit" presetSubtype="0" fill="hold" nodeType="withEffect">
                                  <p:stCondLst>
                                    <p:cond delay="3500"/>
                                  </p:stCondLst>
                                  <p:childTnLst>
                                    <p:set>
                                      <p:cBhvr>
                                        <p:cTn id="36" dur="1" fill="hold">
                                          <p:stCondLst>
                                            <p:cond delay="0"/>
                                          </p:stCondLst>
                                        </p:cTn>
                                        <p:tgtEl>
                                          <p:spTgt spid="26"/>
                                        </p:tgtEl>
                                        <p:attrNameLst>
                                          <p:attrName>style.visibility</p:attrName>
                                        </p:attrNameLst>
                                      </p:cBhvr>
                                      <p:to>
                                        <p:strVal val="hidden"/>
                                      </p:to>
                                    </p:set>
                                  </p:childTnLst>
                                </p:cTn>
                              </p:par>
                              <p:par>
                                <p:cTn id="37" presetID="21" presetClass="exit" presetSubtype="1" fill="hold" nodeType="withEffect">
                                  <p:stCondLst>
                                    <p:cond delay="3500"/>
                                  </p:stCondLst>
                                  <p:childTnLst>
                                    <p:animEffect transition="out" filter="wheel(1)">
                                      <p:cBhvr>
                                        <p:cTn id="38" dur="1800"/>
                                        <p:tgtEl>
                                          <p:spTgt spid="20"/>
                                        </p:tgtEl>
                                      </p:cBhvr>
                                    </p:animEffect>
                                    <p:set>
                                      <p:cBhvr>
                                        <p:cTn id="39" dur="1" fill="hold">
                                          <p:stCondLst>
                                            <p:cond delay="1799"/>
                                          </p:stCondLst>
                                        </p:cTn>
                                        <p:tgtEl>
                                          <p:spTgt spid="20"/>
                                        </p:tgtEl>
                                        <p:attrNameLst>
                                          <p:attrName>style.visibility</p:attrName>
                                        </p:attrNameLst>
                                      </p:cBhvr>
                                      <p:to>
                                        <p:strVal val="hidden"/>
                                      </p:to>
                                    </p:set>
                                  </p:childTnLst>
                                </p:cTn>
                              </p:par>
                              <p:par>
                                <p:cTn id="40" presetID="1" presetClass="exit" presetSubtype="0" fill="hold" nodeType="withEffect">
                                  <p:stCondLst>
                                    <p:cond delay="5300"/>
                                  </p:stCondLst>
                                  <p:childTnLst>
                                    <p:set>
                                      <p:cBhvr>
                                        <p:cTn id="41" dur="1" fill="hold">
                                          <p:stCondLst>
                                            <p:cond delay="0"/>
                                          </p:stCondLst>
                                        </p:cTn>
                                        <p:tgtEl>
                                          <p:spTgt spid="14"/>
                                        </p:tgtEl>
                                        <p:attrNameLst>
                                          <p:attrName>style.visibility</p:attrName>
                                        </p:attrNameLst>
                                      </p:cBhvr>
                                      <p:to>
                                        <p:strVal val="hidden"/>
                                      </p:to>
                                    </p:set>
                                  </p:childTnLst>
                                </p:cTn>
                              </p:par>
                              <p:par>
                                <p:cTn id="42" presetID="21" presetClass="exit" presetSubtype="1" fill="hold" nodeType="withEffect">
                                  <p:stCondLst>
                                    <p:cond delay="5300"/>
                                  </p:stCondLst>
                                  <p:childTnLst>
                                    <p:animEffect transition="out" filter="wheel(1)">
                                      <p:cBhvr>
                                        <p:cTn id="43" dur="1400"/>
                                        <p:tgtEl>
                                          <p:spTgt spid="8"/>
                                        </p:tgtEl>
                                      </p:cBhvr>
                                    </p:animEffect>
                                    <p:set>
                                      <p:cBhvr>
                                        <p:cTn id="44" dur="1" fill="hold">
                                          <p:stCondLst>
                                            <p:cond delay="13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2">
                <p:cTn id="45" fill="hold" display="0">
                  <p:stCondLst>
                    <p:cond delay="indefinite"/>
                  </p:stCondLst>
                  <p:endCondLst>
                    <p:cond evt="onPrev" delay="0">
                      <p:tgtEl>
                        <p:sldTgt/>
                      </p:tgtEl>
                    </p:cond>
                    <p:cond evt="onStopAudio" delay="0">
                      <p:tgtEl>
                        <p:sldTgt/>
                      </p:tgtEl>
                    </p:cond>
                  </p:endCondLst>
                </p:cTn>
                <p:tgtEl>
                  <p:spTgt spid="55"/>
                </p:tgtEl>
              </p:cMediaNode>
            </p:audio>
          </p:childTnLst>
        </p:cTn>
      </p:par>
    </p:tnLst>
    <p:bldLst>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69" name="Rectangle 25"/>
          <p:cNvSpPr>
            <a:spLocks noChangeArrowheads="1"/>
          </p:cNvSpPr>
          <p:nvPr/>
        </p:nvSpPr>
        <p:spPr bwMode="auto">
          <a:xfrm>
            <a:off x="0" y="3429000"/>
            <a:ext cx="9144000" cy="3429000"/>
          </a:xfrm>
          <a:prstGeom prst="rect">
            <a:avLst/>
          </a:prstGeom>
          <a:gradFill rotWithShape="1">
            <a:gsLst>
              <a:gs pos="0">
                <a:schemeClr val="tx1">
                  <a:gamma/>
                  <a:tint val="0"/>
                  <a:invGamma/>
                  <a:alpha val="0"/>
                </a:schemeClr>
              </a:gs>
              <a:gs pos="100000">
                <a:schemeClr val="tx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5" name="AutoShape 11"/>
          <p:cNvSpPr>
            <a:spLocks noChangeArrowheads="1"/>
          </p:cNvSpPr>
          <p:nvPr/>
        </p:nvSpPr>
        <p:spPr bwMode="auto">
          <a:xfrm>
            <a:off x="0" y="0"/>
            <a:ext cx="4391025" cy="6858000"/>
          </a:xfrm>
          <a:prstGeom prst="parallelogram">
            <a:avLst>
              <a:gd name="adj" fmla="val 25000"/>
            </a:avLst>
          </a:prstGeom>
          <a:gradFill rotWithShape="1">
            <a:gsLst>
              <a:gs pos="0">
                <a:schemeClr val="accent1">
                  <a:gamma/>
                  <a:shade val="46275"/>
                  <a:invGamma/>
                  <a:alpha val="0"/>
                </a:schemeClr>
              </a:gs>
              <a:gs pos="50000">
                <a:schemeClr val="accent1">
                  <a:alpha val="80000"/>
                </a:schemeClr>
              </a:gs>
              <a:gs pos="100000">
                <a:schemeClr val="accent1">
                  <a:gamma/>
                  <a:shade val="46275"/>
                  <a:invGamma/>
                  <a:alpha val="0"/>
                </a:scheme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6000" b="1" i="1">
              <a:solidFill>
                <a:srgbClr val="000066"/>
              </a:solidFill>
              <a:effectLst/>
            </a:endParaRPr>
          </a:p>
        </p:txBody>
      </p:sp>
      <p:sp>
        <p:nvSpPr>
          <p:cNvPr id="6156" name="AutoShape 12"/>
          <p:cNvSpPr>
            <a:spLocks noChangeArrowheads="1"/>
          </p:cNvSpPr>
          <p:nvPr/>
        </p:nvSpPr>
        <p:spPr bwMode="auto">
          <a:xfrm>
            <a:off x="4752975" y="0"/>
            <a:ext cx="4391025" cy="6858000"/>
          </a:xfrm>
          <a:prstGeom prst="parallelogram">
            <a:avLst>
              <a:gd name="adj" fmla="val 25000"/>
            </a:avLst>
          </a:prstGeom>
          <a:gradFill rotWithShape="1">
            <a:gsLst>
              <a:gs pos="0">
                <a:schemeClr val="accent1">
                  <a:gamma/>
                  <a:shade val="46275"/>
                  <a:invGamma/>
                  <a:alpha val="0"/>
                </a:schemeClr>
              </a:gs>
              <a:gs pos="50000">
                <a:schemeClr val="accent1">
                  <a:alpha val="80000"/>
                </a:schemeClr>
              </a:gs>
              <a:gs pos="100000">
                <a:schemeClr val="accent1">
                  <a:gamma/>
                  <a:shade val="46275"/>
                  <a:invGamma/>
                  <a:alpha val="0"/>
                </a:scheme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6600" b="1" i="1">
              <a:solidFill>
                <a:srgbClr val="000066"/>
              </a:solidFill>
              <a:effectLst/>
            </a:endParaRPr>
          </a:p>
        </p:txBody>
      </p:sp>
      <p:sp>
        <p:nvSpPr>
          <p:cNvPr id="6179" name="Rectangle 35"/>
          <p:cNvSpPr>
            <a:spLocks noChangeArrowheads="1"/>
          </p:cNvSpPr>
          <p:nvPr/>
        </p:nvSpPr>
        <p:spPr bwMode="auto">
          <a:xfrm>
            <a:off x="0" y="914400"/>
            <a:ext cx="31994475" cy="1371600"/>
          </a:xfrm>
          <a:prstGeom prst="rect">
            <a:avLst/>
          </a:prstGeom>
          <a:gradFill rotWithShape="1">
            <a:gsLst>
              <a:gs pos="0">
                <a:srgbClr val="EDD15B">
                  <a:gamma/>
                  <a:shade val="46275"/>
                  <a:invGamma/>
                  <a:alpha val="0"/>
                </a:srgbClr>
              </a:gs>
              <a:gs pos="50000">
                <a:srgbClr val="EDD15B">
                  <a:alpha val="75000"/>
                </a:srgbClr>
              </a:gs>
              <a:gs pos="100000">
                <a:srgbClr val="EDD15B">
                  <a:gamma/>
                  <a:shade val="46275"/>
                  <a:invGamma/>
                  <a:alpha val="0"/>
                </a:srgb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r>
              <a:rPr lang="en-US" altLang="en-US" sz="2800" dirty="0">
                <a:solidFill>
                  <a:srgbClr val="663300"/>
                </a:solidFill>
                <a:effectLst/>
                <a:latin typeface="Impact" pitchFamily="34" charset="0"/>
              </a:rPr>
              <a:t>FAMILY FEUD   FAMILY FEUD   FAMILY FEUD   FAMILY FEUD   FAMILY FEUD   FAMILY FEUD   FAMILY FEUD   FAMILY FEUD   FAMILY FEUD   FAMILY FEUD   FAMILY FEUD   FAMILY FEUD   FAMILY FEUD   FAMILY FEUD   FAMILY FEUD   FAMILY FEUD   FAMILY FE</a:t>
            </a:r>
          </a:p>
        </p:txBody>
      </p:sp>
      <p:sp>
        <p:nvSpPr>
          <p:cNvPr id="6180" name="Rectangle 36"/>
          <p:cNvSpPr>
            <a:spLocks noChangeArrowheads="1"/>
          </p:cNvSpPr>
          <p:nvPr/>
        </p:nvSpPr>
        <p:spPr bwMode="auto">
          <a:xfrm>
            <a:off x="-22850475" y="4648200"/>
            <a:ext cx="31994475" cy="1371600"/>
          </a:xfrm>
          <a:prstGeom prst="rect">
            <a:avLst/>
          </a:prstGeom>
          <a:gradFill rotWithShape="1">
            <a:gsLst>
              <a:gs pos="0">
                <a:srgbClr val="EDD15B">
                  <a:gamma/>
                  <a:shade val="46275"/>
                  <a:invGamma/>
                  <a:alpha val="0"/>
                </a:srgbClr>
              </a:gs>
              <a:gs pos="50000">
                <a:srgbClr val="EDD15B">
                  <a:alpha val="75000"/>
                </a:srgbClr>
              </a:gs>
              <a:gs pos="100000">
                <a:srgbClr val="EDD15B">
                  <a:gamma/>
                  <a:shade val="46275"/>
                  <a:invGamma/>
                  <a:alpha val="0"/>
                </a:srgb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r>
              <a:rPr lang="en-US" altLang="en-US" sz="2800">
                <a:solidFill>
                  <a:srgbClr val="663300"/>
                </a:solidFill>
                <a:effectLst/>
                <a:latin typeface="Impact" pitchFamily="34" charset="0"/>
              </a:rPr>
              <a:t>FAMILY FEUD   FAMILY FEUD   FAMILY FEUD   FAMILY FEUD   FAMILY FEUD   FAMILY FEUD   FAMILY FEUD   FAMILY FEUD   FAMILY FEUD   FAMILY FEUD   FAMILY FEUD   FAMILY FEUD   FAMILY FEUD   FAMILY FEUD   FAMILY FEUD   FAMILY FEUD   FAMILY FE</a:t>
            </a:r>
          </a:p>
        </p:txBody>
      </p:sp>
      <p:pic>
        <p:nvPicPr>
          <p:cNvPr id="6164" name="Picture 20" descr="Family Feud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975" y="228600"/>
            <a:ext cx="7620000" cy="5715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14287150"/>
      </p:ext>
    </p:extLst>
  </p:cSld>
  <p:clrMapOvr>
    <a:masterClrMapping/>
  </p:clrMapOvr>
  <p:transition advClick="0" advTm="4000">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6164"/>
                                        </p:tgtEl>
                                        <p:attrNameLst>
                                          <p:attrName>style.visibility</p:attrName>
                                        </p:attrNameLst>
                                      </p:cBhvr>
                                      <p:to>
                                        <p:strVal val="visible"/>
                                      </p:to>
                                    </p:set>
                                    <p:anim calcmode="lin" valueType="num">
                                      <p:cBhvr>
                                        <p:cTn id="7" dur="2000" fill="hold"/>
                                        <p:tgtEl>
                                          <p:spTgt spid="6164"/>
                                        </p:tgtEl>
                                        <p:attrNameLst>
                                          <p:attrName>ppt_w</p:attrName>
                                        </p:attrNameLst>
                                      </p:cBhvr>
                                      <p:tavLst>
                                        <p:tav tm="0">
                                          <p:val>
                                            <p:fltVal val="0"/>
                                          </p:val>
                                        </p:tav>
                                        <p:tav tm="100000">
                                          <p:val>
                                            <p:strVal val="#ppt_w"/>
                                          </p:val>
                                        </p:tav>
                                      </p:tavLst>
                                    </p:anim>
                                    <p:anim calcmode="lin" valueType="num">
                                      <p:cBhvr>
                                        <p:cTn id="8" dur="2000" fill="hold"/>
                                        <p:tgtEl>
                                          <p:spTgt spid="6164"/>
                                        </p:tgtEl>
                                        <p:attrNameLst>
                                          <p:attrName>ppt_h</p:attrName>
                                        </p:attrNameLst>
                                      </p:cBhvr>
                                      <p:tavLst>
                                        <p:tav tm="0">
                                          <p:val>
                                            <p:fltVal val="0"/>
                                          </p:val>
                                        </p:tav>
                                        <p:tav tm="100000">
                                          <p:val>
                                            <p:strVal val="#ppt_h"/>
                                          </p:val>
                                        </p:tav>
                                      </p:tavLst>
                                    </p:anim>
                                    <p:animEffect transition="in" filter="fade">
                                      <p:cBhvr>
                                        <p:cTn id="9" dur="2000"/>
                                        <p:tgtEl>
                                          <p:spTgt spid="6164"/>
                                        </p:tgtEl>
                                      </p:cBhvr>
                                    </p:animEffect>
                                  </p:childTnLst>
                                </p:cTn>
                              </p:par>
                              <p:par>
                                <p:cTn id="10" presetID="22" presetClass="entr" presetSubtype="1" fill="hold" nodeType="withEffect">
                                  <p:stCondLst>
                                    <p:cond delay="3500"/>
                                  </p:stCondLst>
                                  <p:childTnLst>
                                    <p:set>
                                      <p:cBhvr>
                                        <p:cTn id="11" dur="1" fill="hold">
                                          <p:stCondLst>
                                            <p:cond delay="0"/>
                                          </p:stCondLst>
                                        </p:cTn>
                                        <p:tgtEl>
                                          <p:spTgt spid="6155">
                                            <p:bg/>
                                          </p:spTgt>
                                        </p:tgtEl>
                                        <p:attrNameLst>
                                          <p:attrName>style.visibility</p:attrName>
                                        </p:attrNameLst>
                                      </p:cBhvr>
                                      <p:to>
                                        <p:strVal val="visible"/>
                                      </p:to>
                                    </p:set>
                                    <p:animEffect transition="in" filter="wipe(up)">
                                      <p:cBhvr>
                                        <p:cTn id="12" dur="500"/>
                                        <p:tgtEl>
                                          <p:spTgt spid="6155">
                                            <p:bg/>
                                          </p:spTgt>
                                        </p:tgtEl>
                                      </p:cBhvr>
                                    </p:animEffect>
                                  </p:childTnLst>
                                </p:cTn>
                              </p:par>
                              <p:par>
                                <p:cTn id="13" presetID="22" presetClass="entr" presetSubtype="4" fill="hold" nodeType="withEffect">
                                  <p:stCondLst>
                                    <p:cond delay="3500"/>
                                  </p:stCondLst>
                                  <p:iterate type="wd">
                                    <p:tmPct val="10000"/>
                                  </p:iterate>
                                  <p:childTnLst>
                                    <p:set>
                                      <p:cBhvr>
                                        <p:cTn id="14" dur="1" fill="hold">
                                          <p:stCondLst>
                                            <p:cond delay="0"/>
                                          </p:stCondLst>
                                        </p:cTn>
                                        <p:tgtEl>
                                          <p:spTgt spid="6156">
                                            <p:bg/>
                                          </p:spTgt>
                                        </p:tgtEl>
                                        <p:attrNameLst>
                                          <p:attrName>style.visibility</p:attrName>
                                        </p:attrNameLst>
                                      </p:cBhvr>
                                      <p:to>
                                        <p:strVal val="visible"/>
                                      </p:to>
                                    </p:set>
                                    <p:animEffect transition="in" filter="wipe(down)">
                                      <p:cBhvr>
                                        <p:cTn id="15" dur="500"/>
                                        <p:tgtEl>
                                          <p:spTgt spid="6156">
                                            <p:bg/>
                                          </p:spTgt>
                                        </p:tgtEl>
                                      </p:cBhvr>
                                    </p:animEffect>
                                  </p:childTnLst>
                                </p:cTn>
                              </p:par>
                              <p:par>
                                <p:cTn id="16" presetID="22" presetClass="exit" presetSubtype="4" fill="hold" nodeType="withEffect">
                                  <p:stCondLst>
                                    <p:cond delay="6500"/>
                                  </p:stCondLst>
                                  <p:childTnLst>
                                    <p:animEffect transition="out" filter="wipe(down)">
                                      <p:cBhvr>
                                        <p:cTn id="17" dur="500"/>
                                        <p:tgtEl>
                                          <p:spTgt spid="6155">
                                            <p:bg/>
                                          </p:spTgt>
                                        </p:tgtEl>
                                      </p:cBhvr>
                                    </p:animEffect>
                                    <p:set>
                                      <p:cBhvr>
                                        <p:cTn id="18" dur="1" fill="hold">
                                          <p:stCondLst>
                                            <p:cond delay="499"/>
                                          </p:stCondLst>
                                        </p:cTn>
                                        <p:tgtEl>
                                          <p:spTgt spid="6155">
                                            <p:bg/>
                                          </p:spTgt>
                                        </p:tgtEl>
                                        <p:attrNameLst>
                                          <p:attrName>style.visibility</p:attrName>
                                        </p:attrNameLst>
                                      </p:cBhvr>
                                      <p:to>
                                        <p:strVal val="hidden"/>
                                      </p:to>
                                    </p:set>
                                  </p:childTnLst>
                                </p:cTn>
                              </p:par>
                              <p:par>
                                <p:cTn id="19" presetID="22" presetClass="exit" presetSubtype="1" fill="hold" nodeType="withEffect">
                                  <p:stCondLst>
                                    <p:cond delay="6500"/>
                                  </p:stCondLst>
                                  <p:childTnLst>
                                    <p:animEffect transition="out" filter="wipe(up)">
                                      <p:cBhvr>
                                        <p:cTn id="20" dur="500"/>
                                        <p:tgtEl>
                                          <p:spTgt spid="6156">
                                            <p:bg/>
                                          </p:spTgt>
                                        </p:tgtEl>
                                      </p:cBhvr>
                                    </p:animEffect>
                                    <p:set>
                                      <p:cBhvr>
                                        <p:cTn id="21" dur="1" fill="hold">
                                          <p:stCondLst>
                                            <p:cond delay="499"/>
                                          </p:stCondLst>
                                        </p:cTn>
                                        <p:tgtEl>
                                          <p:spTgt spid="6156">
                                            <p:bg/>
                                          </p:spTgt>
                                        </p:tgtEl>
                                        <p:attrNameLst>
                                          <p:attrName>style.visibility</p:attrName>
                                        </p:attrNameLst>
                                      </p:cBhvr>
                                      <p:to>
                                        <p:strVal val="hidden"/>
                                      </p:to>
                                    </p:set>
                                  </p:childTnLst>
                                </p:cTn>
                              </p:par>
                              <p:par>
                                <p:cTn id="22" presetID="10" presetClass="entr" presetSubtype="0" fill="hold" grpId="0" nodeType="withEffect">
                                  <p:stCondLst>
                                    <p:cond delay="7000"/>
                                  </p:stCondLst>
                                  <p:childTnLst>
                                    <p:set>
                                      <p:cBhvr>
                                        <p:cTn id="23" dur="1" fill="hold">
                                          <p:stCondLst>
                                            <p:cond delay="0"/>
                                          </p:stCondLst>
                                        </p:cTn>
                                        <p:tgtEl>
                                          <p:spTgt spid="6169"/>
                                        </p:tgtEl>
                                        <p:attrNameLst>
                                          <p:attrName>style.visibility</p:attrName>
                                        </p:attrNameLst>
                                      </p:cBhvr>
                                      <p:to>
                                        <p:strVal val="visible"/>
                                      </p:to>
                                    </p:set>
                                    <p:animEffect transition="in" filter="fade">
                                      <p:cBhvr>
                                        <p:cTn id="24" dur="1000"/>
                                        <p:tgtEl>
                                          <p:spTgt spid="6169"/>
                                        </p:tgtEl>
                                      </p:cBhvr>
                                    </p:animEffect>
                                  </p:childTnLst>
                                </p:cTn>
                              </p:par>
                              <p:par>
                                <p:cTn id="25" presetID="10" presetClass="entr" presetSubtype="0" fill="hold" nodeType="withEffect">
                                  <p:stCondLst>
                                    <p:cond delay="0"/>
                                  </p:stCondLst>
                                  <p:childTnLst>
                                    <p:set>
                                      <p:cBhvr>
                                        <p:cTn id="26" dur="1" fill="hold">
                                          <p:stCondLst>
                                            <p:cond delay="0"/>
                                          </p:stCondLst>
                                        </p:cTn>
                                        <p:tgtEl>
                                          <p:spTgt spid="6179"/>
                                        </p:tgtEl>
                                        <p:attrNameLst>
                                          <p:attrName>style.visibility</p:attrName>
                                        </p:attrNameLst>
                                      </p:cBhvr>
                                      <p:to>
                                        <p:strVal val="visible"/>
                                      </p:to>
                                    </p:set>
                                    <p:animEffect transition="in" filter="fade">
                                      <p:cBhvr>
                                        <p:cTn id="27" dur="2500"/>
                                        <p:tgtEl>
                                          <p:spTgt spid="6179"/>
                                        </p:tgtEl>
                                      </p:cBhvr>
                                    </p:animEffect>
                                  </p:childTnLst>
                                </p:cTn>
                              </p:par>
                              <p:par>
                                <p:cTn id="28" presetID="35" presetClass="path" presetSubtype="0" fill="hold" nodeType="withEffect">
                                  <p:stCondLst>
                                    <p:cond delay="0"/>
                                  </p:stCondLst>
                                  <p:childTnLst>
                                    <p:animMotion origin="layout" path="M 8.33333E-7 0.03007 L -2.49896 0.03007 " pathEditMode="fixed" rAng="0" ptsTypes="AA">
                                      <p:cBhvr>
                                        <p:cTn id="29" dur="7000" fill="hold"/>
                                        <p:tgtEl>
                                          <p:spTgt spid="6179"/>
                                        </p:tgtEl>
                                        <p:attrNameLst>
                                          <p:attrName>ppt_x</p:attrName>
                                          <p:attrName>ppt_y</p:attrName>
                                        </p:attrNameLst>
                                      </p:cBhvr>
                                      <p:rCtr x="-124948" y="0"/>
                                    </p:animMotion>
                                  </p:childTnLst>
                                </p:cTn>
                              </p:par>
                              <p:par>
                                <p:cTn id="30" presetID="10" presetClass="entr" presetSubtype="0" fill="hold" nodeType="withEffect">
                                  <p:stCondLst>
                                    <p:cond delay="0"/>
                                  </p:stCondLst>
                                  <p:childTnLst>
                                    <p:set>
                                      <p:cBhvr>
                                        <p:cTn id="31" dur="1" fill="hold">
                                          <p:stCondLst>
                                            <p:cond delay="0"/>
                                          </p:stCondLst>
                                        </p:cTn>
                                        <p:tgtEl>
                                          <p:spTgt spid="6180"/>
                                        </p:tgtEl>
                                        <p:attrNameLst>
                                          <p:attrName>style.visibility</p:attrName>
                                        </p:attrNameLst>
                                      </p:cBhvr>
                                      <p:to>
                                        <p:strVal val="visible"/>
                                      </p:to>
                                    </p:set>
                                    <p:animEffect transition="in" filter="fade">
                                      <p:cBhvr>
                                        <p:cTn id="32" dur="2500"/>
                                        <p:tgtEl>
                                          <p:spTgt spid="6180"/>
                                        </p:tgtEl>
                                      </p:cBhvr>
                                    </p:animEffect>
                                  </p:childTnLst>
                                </p:cTn>
                              </p:par>
                              <p:par>
                                <p:cTn id="33" presetID="63" presetClass="path" presetSubtype="0" fill="hold" nodeType="withEffect">
                                  <p:stCondLst>
                                    <p:cond delay="0"/>
                                  </p:stCondLst>
                                  <p:childTnLst>
                                    <p:animMotion origin="layout" path="M -8.33333E-7 -0.03098 L 2.49896 -0.03098 " pathEditMode="fixed" rAng="0" ptsTypes="AA">
                                      <p:cBhvr>
                                        <p:cTn id="34" dur="7000" fill="hold"/>
                                        <p:tgtEl>
                                          <p:spTgt spid="6180"/>
                                        </p:tgtEl>
                                        <p:attrNameLst>
                                          <p:attrName>ppt_x</p:attrName>
                                          <p:attrName>ppt_y</p:attrName>
                                        </p:attrNameLst>
                                      </p:cBhvr>
                                      <p:rCtr x="124948" y="0"/>
                                    </p:animMotion>
                                  </p:childTnLst>
                                </p:cTn>
                              </p:par>
                              <p:par>
                                <p:cTn id="35" presetID="10" presetClass="exit" presetSubtype="0" fill="hold" grpId="0" nodeType="withEffect">
                                  <p:stCondLst>
                                    <p:cond delay="7000"/>
                                  </p:stCondLst>
                                  <p:childTnLst>
                                    <p:animEffect transition="out" filter="fade">
                                      <p:cBhvr>
                                        <p:cTn id="36" dur="2000"/>
                                        <p:tgtEl>
                                          <p:spTgt spid="6179"/>
                                        </p:tgtEl>
                                      </p:cBhvr>
                                    </p:animEffect>
                                    <p:set>
                                      <p:cBhvr>
                                        <p:cTn id="37" dur="1" fill="hold">
                                          <p:stCondLst>
                                            <p:cond delay="1999"/>
                                          </p:stCondLst>
                                        </p:cTn>
                                        <p:tgtEl>
                                          <p:spTgt spid="6179"/>
                                        </p:tgtEl>
                                        <p:attrNameLst>
                                          <p:attrName>style.visibility</p:attrName>
                                        </p:attrNameLst>
                                      </p:cBhvr>
                                      <p:to>
                                        <p:strVal val="hidden"/>
                                      </p:to>
                                    </p:set>
                                  </p:childTnLst>
                                </p:cTn>
                              </p:par>
                              <p:par>
                                <p:cTn id="38" presetID="10" presetClass="exit" presetSubtype="0" fill="hold" grpId="0" nodeType="withEffect">
                                  <p:stCondLst>
                                    <p:cond delay="7000"/>
                                  </p:stCondLst>
                                  <p:childTnLst>
                                    <p:animEffect transition="out" filter="fade">
                                      <p:cBhvr>
                                        <p:cTn id="39" dur="2000"/>
                                        <p:tgtEl>
                                          <p:spTgt spid="6180"/>
                                        </p:tgtEl>
                                      </p:cBhvr>
                                    </p:animEffect>
                                    <p:set>
                                      <p:cBhvr>
                                        <p:cTn id="40" dur="1" fill="hold">
                                          <p:stCondLst>
                                            <p:cond delay="1999"/>
                                          </p:stCondLst>
                                        </p:cTn>
                                        <p:tgtEl>
                                          <p:spTgt spid="61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9" grpId="0" animBg="1"/>
      <p:bldP spid="6179" grpId="0" animBg="1"/>
      <p:bldP spid="618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809" y="2817360"/>
            <a:ext cx="3971925" cy="233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734" y="3865244"/>
            <a:ext cx="4010025"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263524" y="1796995"/>
            <a:ext cx="8423275" cy="4420925"/>
          </a:xfrm>
        </p:spPr>
        <p:txBody>
          <a:bodyPr>
            <a:normAutofit/>
          </a:bodyPr>
          <a:lstStyle/>
          <a:p>
            <a:pPr marL="111125" indent="0">
              <a:buNone/>
            </a:pPr>
            <a:r>
              <a:rPr lang="en-US" sz="2600" b="1" dirty="0" smtClean="0"/>
              <a:t>Where holes are drilled…anchors are inserted! </a:t>
            </a:r>
            <a:endParaRPr lang="en-US" sz="2600" b="1" dirty="0"/>
          </a:p>
        </p:txBody>
      </p:sp>
      <p:sp>
        <p:nvSpPr>
          <p:cNvPr id="2" name="Title 1"/>
          <p:cNvSpPr>
            <a:spLocks noGrp="1"/>
          </p:cNvSpPr>
          <p:nvPr>
            <p:ph type="title"/>
          </p:nvPr>
        </p:nvSpPr>
        <p:spPr/>
        <p:txBody>
          <a:bodyPr/>
          <a:lstStyle/>
          <a:p>
            <a:r>
              <a:rPr lang="en-US" dirty="0"/>
              <a:t>Anchoring Opportunities</a:t>
            </a:r>
          </a:p>
        </p:txBody>
      </p:sp>
    </p:spTree>
    <p:custDataLst>
      <p:tags r:id="rId1"/>
    </p:custDataLst>
    <p:extLst>
      <p:ext uri="{BB962C8B-B14F-4D97-AF65-F5344CB8AC3E}">
        <p14:creationId xmlns:p14="http://schemas.microsoft.com/office/powerpoint/2010/main" val="29883334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082" name="Oval 2"/>
          <p:cNvSpPr>
            <a:spLocks noChangeArrowheads="1"/>
          </p:cNvSpPr>
          <p:nvPr/>
        </p:nvSpPr>
        <p:spPr bwMode="auto">
          <a:xfrm>
            <a:off x="8537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083" name="Rectangle 3" descr="Small grid">
            <a:hlinkClick r:id="" action="ppaction://macro?name=Score_1"/>
          </p:cNvPr>
          <p:cNvSpPr>
            <a:spLocks noChangeAspect="1" noChangeArrowheads="1"/>
          </p:cNvSpPr>
          <p:nvPr/>
        </p:nvSpPr>
        <p:spPr bwMode="auto">
          <a:xfrm>
            <a:off x="3654425" y="152876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31</a:t>
            </a:r>
          </a:p>
        </p:txBody>
      </p:sp>
      <p:sp>
        <p:nvSpPr>
          <p:cNvPr id="430084" name="Rectangle 4" descr="Small grid">
            <a:hlinkClick r:id="" action="ppaction://macro?name=Score_2"/>
          </p:cNvPr>
          <p:cNvSpPr>
            <a:spLocks noChangeAspect="1" noChangeArrowheads="1"/>
          </p:cNvSpPr>
          <p:nvPr/>
        </p:nvSpPr>
        <p:spPr bwMode="auto">
          <a:xfrm>
            <a:off x="3654425" y="256381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25</a:t>
            </a:r>
          </a:p>
        </p:txBody>
      </p:sp>
      <p:sp>
        <p:nvSpPr>
          <p:cNvPr id="430085" name="Rectangle 5" descr="Small grid">
            <a:hlinkClick r:id="" action="ppaction://macro?name=Score_3"/>
          </p:cNvPr>
          <p:cNvSpPr>
            <a:spLocks noChangeArrowheads="1"/>
          </p:cNvSpPr>
          <p:nvPr/>
        </p:nvSpPr>
        <p:spPr bwMode="auto">
          <a:xfrm>
            <a:off x="3654425" y="359568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18</a:t>
            </a:r>
          </a:p>
        </p:txBody>
      </p:sp>
      <p:sp>
        <p:nvSpPr>
          <p:cNvPr id="430086" name="Rectangle 6" descr="Small grid">
            <a:hlinkClick r:id="" action="ppaction://macro?name=Score_4"/>
          </p:cNvPr>
          <p:cNvSpPr>
            <a:spLocks noChangeAspect="1" noChangeArrowheads="1"/>
          </p:cNvSpPr>
          <p:nvPr/>
        </p:nvSpPr>
        <p:spPr bwMode="auto">
          <a:xfrm>
            <a:off x="3654425" y="463073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14</a:t>
            </a:r>
          </a:p>
        </p:txBody>
      </p:sp>
      <p:sp>
        <p:nvSpPr>
          <p:cNvPr id="430087" name="Rectangle 7" descr="Small grid">
            <a:hlinkClick r:id="" action="ppaction://macro?name=Score_5"/>
          </p:cNvPr>
          <p:cNvSpPr>
            <a:spLocks noChangeAspect="1" noChangeArrowheads="1"/>
          </p:cNvSpPr>
          <p:nvPr/>
        </p:nvSpPr>
        <p:spPr bwMode="auto">
          <a:xfrm>
            <a:off x="7426325" y="152558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9</a:t>
            </a:r>
          </a:p>
        </p:txBody>
      </p:sp>
      <p:sp>
        <p:nvSpPr>
          <p:cNvPr id="430088" name="Rectangle 8" descr="Small grid">
            <a:hlinkClick r:id="" action="ppaction://macro?name=Score_6"/>
          </p:cNvPr>
          <p:cNvSpPr>
            <a:spLocks noChangeAspect="1" noChangeArrowheads="1"/>
          </p:cNvSpPr>
          <p:nvPr/>
        </p:nvSpPr>
        <p:spPr bwMode="auto">
          <a:xfrm>
            <a:off x="7426325" y="256381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3</a:t>
            </a:r>
          </a:p>
        </p:txBody>
      </p:sp>
      <p:sp>
        <p:nvSpPr>
          <p:cNvPr id="430089" name="WordArt 9"/>
          <p:cNvSpPr>
            <a:spLocks noChangeArrowheads="1" noChangeShapeType="1" noTextEdit="1"/>
          </p:cNvSpPr>
          <p:nvPr/>
        </p:nvSpPr>
        <p:spPr bwMode="auto">
          <a:xfrm>
            <a:off x="7613650" y="171450"/>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30090" name="WordArt 10"/>
          <p:cNvSpPr>
            <a:spLocks noChangeArrowheads="1" noChangeShapeType="1" noTextEdit="1"/>
          </p:cNvSpPr>
          <p:nvPr/>
        </p:nvSpPr>
        <p:spPr bwMode="auto">
          <a:xfrm>
            <a:off x="8086725" y="171450"/>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30091" name="WordArt 11"/>
          <p:cNvSpPr>
            <a:spLocks noChangeArrowheads="1" noChangeShapeType="1" noTextEdit="1"/>
          </p:cNvSpPr>
          <p:nvPr/>
        </p:nvSpPr>
        <p:spPr bwMode="auto">
          <a:xfrm>
            <a:off x="8561388" y="171450"/>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30092" name="WordArt 12"/>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30093" name="WordArt 13"/>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30094" name="WordArt 14"/>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30095" name="Rectangle 15" descr="Small grid"/>
          <p:cNvSpPr>
            <a:spLocks noChangeArrowheads="1"/>
          </p:cNvSpPr>
          <p:nvPr/>
        </p:nvSpPr>
        <p:spPr bwMode="auto">
          <a:xfrm>
            <a:off x="898525" y="152876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dirty="0" smtClean="0">
                <a:solidFill>
                  <a:schemeClr val="bg1"/>
                </a:solidFill>
                <a:effectLst/>
                <a:latin typeface="Impact" pitchFamily="34" charset="0"/>
              </a:rPr>
              <a:t>Junction Boxes &amp; </a:t>
            </a:r>
          </a:p>
          <a:p>
            <a:pPr algn="ctr"/>
            <a:r>
              <a:rPr lang="en-US" altLang="en-US" sz="2000" dirty="0" smtClean="0">
                <a:solidFill>
                  <a:schemeClr val="bg1"/>
                </a:solidFill>
                <a:effectLst/>
                <a:latin typeface="Impact" pitchFamily="34" charset="0"/>
              </a:rPr>
              <a:t>Breaker Panels</a:t>
            </a:r>
            <a:endParaRPr lang="en-US" altLang="en-US" sz="2000" dirty="0">
              <a:solidFill>
                <a:schemeClr val="bg1"/>
              </a:solidFill>
              <a:effectLst/>
              <a:latin typeface="Impact" pitchFamily="34" charset="0"/>
            </a:endParaRPr>
          </a:p>
        </p:txBody>
      </p:sp>
      <p:sp>
        <p:nvSpPr>
          <p:cNvPr id="430096" name="Rectangle 16" descr="Small grid"/>
          <p:cNvSpPr>
            <a:spLocks noChangeAspect="1" noChangeArrowheads="1"/>
          </p:cNvSpPr>
          <p:nvPr/>
        </p:nvSpPr>
        <p:spPr bwMode="auto">
          <a:xfrm>
            <a:off x="898525" y="256381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000" dirty="0" smtClean="0">
                <a:solidFill>
                  <a:schemeClr val="bg1"/>
                </a:solidFill>
                <a:effectLst/>
                <a:latin typeface="Impact" pitchFamily="34" charset="0"/>
              </a:rPr>
              <a:t>Transformers/Electrical Enclosures</a:t>
            </a:r>
            <a:endParaRPr lang="en-US" altLang="en-US" sz="2000" dirty="0">
              <a:solidFill>
                <a:schemeClr val="bg1"/>
              </a:solidFill>
              <a:effectLst/>
              <a:latin typeface="Impact" pitchFamily="34" charset="0"/>
            </a:endParaRPr>
          </a:p>
        </p:txBody>
      </p:sp>
      <p:sp>
        <p:nvSpPr>
          <p:cNvPr id="430097" name="Rectangle 17" descr="Small grid"/>
          <p:cNvSpPr>
            <a:spLocks noChangeAspect="1" noChangeArrowheads="1"/>
          </p:cNvSpPr>
          <p:nvPr/>
        </p:nvSpPr>
        <p:spPr bwMode="auto">
          <a:xfrm>
            <a:off x="898525" y="359251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400" dirty="0" smtClean="0">
                <a:solidFill>
                  <a:schemeClr val="bg1"/>
                </a:solidFill>
                <a:effectLst/>
                <a:latin typeface="Impact" pitchFamily="34" charset="0"/>
              </a:rPr>
              <a:t>Conduit Attachment</a:t>
            </a:r>
            <a:endParaRPr lang="en-US" altLang="en-US" sz="2400" dirty="0">
              <a:solidFill>
                <a:schemeClr val="bg1"/>
              </a:solidFill>
              <a:effectLst/>
              <a:latin typeface="Impact" pitchFamily="34" charset="0"/>
            </a:endParaRPr>
          </a:p>
        </p:txBody>
      </p:sp>
      <p:sp>
        <p:nvSpPr>
          <p:cNvPr id="430098" name="Rectangle 18" descr="Small grid"/>
          <p:cNvSpPr>
            <a:spLocks noChangeAspect="1" noChangeArrowheads="1"/>
          </p:cNvSpPr>
          <p:nvPr/>
        </p:nvSpPr>
        <p:spPr bwMode="auto">
          <a:xfrm>
            <a:off x="898525" y="4630738"/>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3000" dirty="0" smtClean="0">
                <a:solidFill>
                  <a:schemeClr val="bg1"/>
                </a:solidFill>
                <a:effectLst/>
                <a:latin typeface="Impact" pitchFamily="34" charset="0"/>
              </a:rPr>
              <a:t>Cable Tray</a:t>
            </a:r>
            <a:endParaRPr lang="en-US" altLang="en-US" sz="3000" dirty="0">
              <a:solidFill>
                <a:schemeClr val="bg1"/>
              </a:solidFill>
              <a:effectLst/>
              <a:latin typeface="Impact" pitchFamily="34" charset="0"/>
            </a:endParaRPr>
          </a:p>
        </p:txBody>
      </p:sp>
      <p:sp>
        <p:nvSpPr>
          <p:cNvPr id="430099" name="Rectangle 19" descr="Small grid"/>
          <p:cNvSpPr>
            <a:spLocks noChangeAspect="1" noChangeArrowheads="1"/>
          </p:cNvSpPr>
          <p:nvPr/>
        </p:nvSpPr>
        <p:spPr bwMode="auto">
          <a:xfrm>
            <a:off x="4670425" y="152876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3000" dirty="0" smtClean="0">
                <a:solidFill>
                  <a:schemeClr val="bg1"/>
                </a:solidFill>
                <a:effectLst/>
                <a:latin typeface="Impact" pitchFamily="34" charset="0"/>
              </a:rPr>
              <a:t>Pipe Fixtures</a:t>
            </a:r>
            <a:endParaRPr lang="en-US" altLang="en-US" sz="3000" dirty="0">
              <a:solidFill>
                <a:schemeClr val="bg1"/>
              </a:solidFill>
              <a:effectLst/>
              <a:latin typeface="Impact" pitchFamily="34" charset="0"/>
            </a:endParaRPr>
          </a:p>
        </p:txBody>
      </p:sp>
      <p:sp>
        <p:nvSpPr>
          <p:cNvPr id="430100" name="Rectangle 20" descr="Small grid"/>
          <p:cNvSpPr>
            <a:spLocks noChangeAspect="1" noChangeArrowheads="1"/>
          </p:cNvSpPr>
          <p:nvPr/>
        </p:nvSpPr>
        <p:spPr bwMode="auto">
          <a:xfrm>
            <a:off x="4670425" y="256381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3000" dirty="0" smtClean="0">
                <a:solidFill>
                  <a:schemeClr val="bg1"/>
                </a:solidFill>
                <a:effectLst/>
                <a:latin typeface="Impact" pitchFamily="34" charset="0"/>
              </a:rPr>
              <a:t>System Controls</a:t>
            </a:r>
            <a:endParaRPr lang="en-US" altLang="en-US" sz="3000" dirty="0">
              <a:solidFill>
                <a:schemeClr val="bg1"/>
              </a:solidFill>
              <a:effectLst/>
              <a:latin typeface="Impact" pitchFamily="34" charset="0"/>
            </a:endParaRPr>
          </a:p>
        </p:txBody>
      </p:sp>
      <p:pic>
        <p:nvPicPr>
          <p:cNvPr id="430101" name="Picture 21"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02800" y="27828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2" name="Picture 22" descr="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9938" y="4857750"/>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3" name="Picture 23" descr="6">
            <a:hlinkClick r:id="" action="ppaction://macro?name=Score_6"/>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69938" y="38242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4" name="Picture 24" descr="5">
            <a:hlinkClick r:id="" action="ppaction://macro?name=Score_5"/>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69938" y="27828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5" name="Picture 25" descr="4">
            <a:hlinkClick r:id="" action="ppaction://macro?name=Score_4"/>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02800" y="5895975"/>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6" name="Picture 26" descr="3">
            <a:hlinkClick r:id="" action="ppaction://macro?name=Score_3"/>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02800" y="4857750"/>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7" name="Picture 27" descr="2">
            <a:hlinkClick r:id="" action="ppaction://macro?name=Score_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02800" y="38242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0108" name="Picture 28" descr="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9938" y="5897563"/>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0109" name="Group 29"/>
          <p:cNvGrpSpPr>
            <a:grpSpLocks/>
          </p:cNvGrpSpPr>
          <p:nvPr/>
        </p:nvGrpSpPr>
        <p:grpSpPr bwMode="auto">
          <a:xfrm>
            <a:off x="9836150" y="-57150"/>
            <a:ext cx="7715250" cy="2333625"/>
            <a:chOff x="6192" y="-276"/>
            <a:chExt cx="4860" cy="1470"/>
          </a:xfrm>
        </p:grpSpPr>
        <p:grpSp>
          <p:nvGrpSpPr>
            <p:cNvPr id="430110" name="Group 30"/>
            <p:cNvGrpSpPr>
              <a:grpSpLocks/>
            </p:cNvGrpSpPr>
            <p:nvPr/>
          </p:nvGrpSpPr>
          <p:grpSpPr bwMode="auto">
            <a:xfrm>
              <a:off x="6192" y="-276"/>
              <a:ext cx="1404" cy="1470"/>
              <a:chOff x="6192" y="-276"/>
              <a:chExt cx="1404" cy="1470"/>
            </a:xfrm>
          </p:grpSpPr>
          <p:sp>
            <p:nvSpPr>
              <p:cNvPr id="430111" name="WordArt 31"/>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12" name="AutoShape 32"/>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13" name="AutoShape 33"/>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30114" name="Group 34"/>
            <p:cNvGrpSpPr>
              <a:grpSpLocks/>
            </p:cNvGrpSpPr>
            <p:nvPr/>
          </p:nvGrpSpPr>
          <p:grpSpPr bwMode="auto">
            <a:xfrm>
              <a:off x="7920" y="-276"/>
              <a:ext cx="1404" cy="1470"/>
              <a:chOff x="6192" y="-276"/>
              <a:chExt cx="1404" cy="1470"/>
            </a:xfrm>
          </p:grpSpPr>
          <p:sp>
            <p:nvSpPr>
              <p:cNvPr id="430115"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16"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17"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30118" name="Group 38"/>
            <p:cNvGrpSpPr>
              <a:grpSpLocks/>
            </p:cNvGrpSpPr>
            <p:nvPr/>
          </p:nvGrpSpPr>
          <p:grpSpPr bwMode="auto">
            <a:xfrm>
              <a:off x="9648" y="-276"/>
              <a:ext cx="1404" cy="1470"/>
              <a:chOff x="6192" y="-276"/>
              <a:chExt cx="1404" cy="1470"/>
            </a:xfrm>
          </p:grpSpPr>
          <p:sp>
            <p:nvSpPr>
              <p:cNvPr id="430119"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20"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21"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30122" name="Group 42"/>
          <p:cNvGrpSpPr>
            <a:grpSpLocks/>
          </p:cNvGrpSpPr>
          <p:nvPr/>
        </p:nvGrpSpPr>
        <p:grpSpPr bwMode="auto">
          <a:xfrm>
            <a:off x="9839325" y="-57150"/>
            <a:ext cx="4972050" cy="2333625"/>
            <a:chOff x="6146" y="-2208"/>
            <a:chExt cx="3132" cy="1470"/>
          </a:xfrm>
        </p:grpSpPr>
        <p:grpSp>
          <p:nvGrpSpPr>
            <p:cNvPr id="430123" name="Group 43"/>
            <p:cNvGrpSpPr>
              <a:grpSpLocks/>
            </p:cNvGrpSpPr>
            <p:nvPr/>
          </p:nvGrpSpPr>
          <p:grpSpPr bwMode="auto">
            <a:xfrm>
              <a:off x="6146" y="-2208"/>
              <a:ext cx="1404" cy="1470"/>
              <a:chOff x="6192" y="-276"/>
              <a:chExt cx="1404" cy="1470"/>
            </a:xfrm>
          </p:grpSpPr>
          <p:sp>
            <p:nvSpPr>
              <p:cNvPr id="430124" name="WordArt 44"/>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25" name="AutoShape 45"/>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26" name="AutoShape 46"/>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30127" name="Group 47"/>
            <p:cNvGrpSpPr>
              <a:grpSpLocks/>
            </p:cNvGrpSpPr>
            <p:nvPr/>
          </p:nvGrpSpPr>
          <p:grpSpPr bwMode="auto">
            <a:xfrm>
              <a:off x="7874" y="-2208"/>
              <a:ext cx="1404" cy="1470"/>
              <a:chOff x="6192" y="-276"/>
              <a:chExt cx="1404" cy="1470"/>
            </a:xfrm>
          </p:grpSpPr>
          <p:sp>
            <p:nvSpPr>
              <p:cNvPr id="430128"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29"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30"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30131" name="Group 51"/>
          <p:cNvGrpSpPr>
            <a:grpSpLocks/>
          </p:cNvGrpSpPr>
          <p:nvPr/>
        </p:nvGrpSpPr>
        <p:grpSpPr bwMode="auto">
          <a:xfrm>
            <a:off x="9836150" y="-57150"/>
            <a:ext cx="2228850" cy="2333625"/>
            <a:chOff x="6192" y="-276"/>
            <a:chExt cx="1404" cy="1470"/>
          </a:xfrm>
        </p:grpSpPr>
        <p:sp>
          <p:nvSpPr>
            <p:cNvPr id="430132"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30133"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34"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30135" name="Picture 55" descr="begin">
            <a:hlinkClick r:id="" action="ppaction://macro?name=Begin_Round"/>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94163" y="6296025"/>
            <a:ext cx="952500" cy="476250"/>
          </a:xfrm>
          <a:prstGeom prst="rect">
            <a:avLst/>
          </a:prstGeom>
          <a:noFill/>
          <a:extLst>
            <a:ext uri="{909E8E84-426E-40DD-AFC4-6F175D3DCCD1}">
              <a14:hiddenFill xmlns:a14="http://schemas.microsoft.com/office/drawing/2010/main">
                <a:solidFill>
                  <a:srgbClr val="FFFFFF"/>
                </a:solidFill>
              </a14:hiddenFill>
            </a:ext>
          </a:extLst>
        </p:spPr>
      </p:pic>
      <p:grpSp>
        <p:nvGrpSpPr>
          <p:cNvPr id="430136" name="Group 56"/>
          <p:cNvGrpSpPr>
            <a:grpSpLocks/>
          </p:cNvGrpSpPr>
          <p:nvPr/>
        </p:nvGrpSpPr>
        <p:grpSpPr bwMode="auto">
          <a:xfrm>
            <a:off x="9688513" y="2741613"/>
            <a:ext cx="7472362" cy="4114800"/>
            <a:chOff x="-4707" y="1775"/>
            <a:chExt cx="4707" cy="2568"/>
          </a:xfrm>
        </p:grpSpPr>
        <p:sp>
          <p:nvSpPr>
            <p:cNvPr id="430137" name="Rectangle 57"/>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6600" b="1">
                <a:effectLst>
                  <a:outerShdw blurRad="38100" dist="38100" dir="2700000" algn="tl">
                    <a:srgbClr val="C0C0C0"/>
                  </a:outerShdw>
                </a:effectLst>
              </a:endParaRPr>
            </a:p>
          </p:txBody>
        </p:sp>
        <p:pic>
          <p:nvPicPr>
            <p:cNvPr id="430138" name="Picture 58" descr="Family Feud 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032" y="1775"/>
              <a:ext cx="3363" cy="2568"/>
            </a:xfrm>
            <a:prstGeom prst="rect">
              <a:avLst/>
            </a:prstGeom>
            <a:noFill/>
            <a:extLst>
              <a:ext uri="{909E8E84-426E-40DD-AFC4-6F175D3DCCD1}">
                <a14:hiddenFill xmlns:a14="http://schemas.microsoft.com/office/drawing/2010/main">
                  <a:solidFill>
                    <a:srgbClr val="FFFFFF"/>
                  </a:solidFill>
                </a14:hiddenFill>
              </a:ext>
            </a:extLst>
          </p:spPr>
        </p:pic>
      </p:grpSp>
      <p:sp>
        <p:nvSpPr>
          <p:cNvPr id="430139" name="Rectangle 59"/>
          <p:cNvSpPr>
            <a:spLocks noChangeArrowheads="1"/>
          </p:cNvSpPr>
          <p:nvPr/>
        </p:nvSpPr>
        <p:spPr bwMode="auto">
          <a:xfrm>
            <a:off x="9688513" y="-1279525"/>
            <a:ext cx="7472362" cy="4075113"/>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sz="4800" b="1" dirty="0"/>
              <a:t>List 6 specific applications where and </a:t>
            </a:r>
            <a:r>
              <a:rPr lang="en-US" sz="4800" b="1" dirty="0" err="1"/>
              <a:t>MEP</a:t>
            </a:r>
            <a:r>
              <a:rPr lang="en-US" sz="4800" b="1" dirty="0"/>
              <a:t> contractor may use mechanical anchors:</a:t>
            </a:r>
          </a:p>
        </p:txBody>
      </p:sp>
      <p:sp>
        <p:nvSpPr>
          <p:cNvPr id="430140" name="Rectangle 60"/>
          <p:cNvSpPr>
            <a:spLocks noChangeArrowheads="1"/>
          </p:cNvSpPr>
          <p:nvPr/>
        </p:nvSpPr>
        <p:spPr bwMode="auto">
          <a:xfrm>
            <a:off x="7453313"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41" name="AutoShape 61">
            <a:hlinkClick r:id="" action="ppaction://noaction" highlightClick="1">
              <a:snd r:embed="rId16" name="cheering1.wav"/>
            </a:hlinkClick>
          </p:cNvPr>
          <p:cNvSpPr>
            <a:spLocks noChangeArrowheads="1"/>
          </p:cNvSpPr>
          <p:nvPr/>
        </p:nvSpPr>
        <p:spPr bwMode="auto">
          <a:xfrm>
            <a:off x="7200900" y="6324600"/>
            <a:ext cx="365125" cy="365125"/>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42" name="AutoShape 62">
            <a:hlinkClick r:id="" action="ppaction://noaction" highlightClick="1">
              <a:snd r:embed="rId17" name="tpirhorns.wav"/>
            </a:hlinkClick>
          </p:cNvPr>
          <p:cNvSpPr>
            <a:spLocks noChangeArrowheads="1"/>
          </p:cNvSpPr>
          <p:nvPr/>
        </p:nvSpPr>
        <p:spPr bwMode="auto">
          <a:xfrm>
            <a:off x="6777038" y="6324600"/>
            <a:ext cx="365125" cy="365125"/>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43" name="AutoShape 63">
            <a:hlinkClick r:id="" action="ppaction://noaction" highlightClick="1" endSnd="1"/>
          </p:cNvPr>
          <p:cNvSpPr>
            <a:spLocks noChangeArrowheads="1"/>
          </p:cNvSpPr>
          <p:nvPr/>
        </p:nvSpPr>
        <p:spPr bwMode="auto">
          <a:xfrm>
            <a:off x="8016875" y="6324600"/>
            <a:ext cx="365125" cy="365125"/>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44" name="Text Box 64"/>
          <p:cNvSpPr txBox="1">
            <a:spLocks noChangeArrowheads="1"/>
          </p:cNvSpPr>
          <p:nvPr/>
        </p:nvSpPr>
        <p:spPr bwMode="auto">
          <a:xfrm>
            <a:off x="7156450" y="6643688"/>
            <a:ext cx="4572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Cheer</a:t>
            </a:r>
          </a:p>
        </p:txBody>
      </p:sp>
      <p:sp>
        <p:nvSpPr>
          <p:cNvPr id="430145" name="Text Box 65"/>
          <p:cNvSpPr txBox="1">
            <a:spLocks noChangeArrowheads="1"/>
          </p:cNvSpPr>
          <p:nvPr/>
        </p:nvSpPr>
        <p:spPr bwMode="auto">
          <a:xfrm>
            <a:off x="7948613" y="6643688"/>
            <a:ext cx="5857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Silence</a:t>
            </a:r>
          </a:p>
        </p:txBody>
      </p:sp>
      <p:sp>
        <p:nvSpPr>
          <p:cNvPr id="430146" name="Text Box 66"/>
          <p:cNvSpPr txBox="1">
            <a:spLocks noChangeArrowheads="1"/>
          </p:cNvSpPr>
          <p:nvPr/>
        </p:nvSpPr>
        <p:spPr bwMode="auto">
          <a:xfrm>
            <a:off x="6751638" y="6643688"/>
            <a:ext cx="4572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Lose</a:t>
            </a:r>
          </a:p>
        </p:txBody>
      </p:sp>
      <p:sp>
        <p:nvSpPr>
          <p:cNvPr id="430147" name="AutoShape 67">
            <a:hlinkClick r:id="" action="ppaction://noaction" highlightClick="1">
              <a:snd r:embed="rId18" name="TV Theme -  Family Feud short.wav"/>
            </a:hlinkClick>
          </p:cNvPr>
          <p:cNvSpPr>
            <a:spLocks noChangeArrowheads="1"/>
          </p:cNvSpPr>
          <p:nvPr/>
        </p:nvSpPr>
        <p:spPr bwMode="auto">
          <a:xfrm>
            <a:off x="6396038" y="6324600"/>
            <a:ext cx="365125" cy="365125"/>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48" name="Text Box 68"/>
          <p:cNvSpPr txBox="1">
            <a:spLocks noChangeArrowheads="1"/>
          </p:cNvSpPr>
          <p:nvPr/>
        </p:nvSpPr>
        <p:spPr bwMode="auto">
          <a:xfrm>
            <a:off x="6394450" y="6643688"/>
            <a:ext cx="4572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Win</a:t>
            </a:r>
          </a:p>
        </p:txBody>
      </p:sp>
      <p:sp>
        <p:nvSpPr>
          <p:cNvPr id="430149" name="AutoShape 69">
            <a:hlinkClick r:id="" action="ppaction://noaction" highlightClick="1">
              <a:snd r:embed="rId19" name="boo3.wav"/>
            </a:hlinkClick>
          </p:cNvPr>
          <p:cNvSpPr>
            <a:spLocks noChangeArrowheads="1"/>
          </p:cNvSpPr>
          <p:nvPr/>
        </p:nvSpPr>
        <p:spPr bwMode="auto">
          <a:xfrm>
            <a:off x="7581900" y="6324600"/>
            <a:ext cx="365125" cy="365125"/>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50" name="Text Box 70"/>
          <p:cNvSpPr txBox="1">
            <a:spLocks noChangeArrowheads="1"/>
          </p:cNvSpPr>
          <p:nvPr/>
        </p:nvSpPr>
        <p:spPr bwMode="auto">
          <a:xfrm>
            <a:off x="7573963" y="6643688"/>
            <a:ext cx="4572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Boo</a:t>
            </a:r>
          </a:p>
        </p:txBody>
      </p:sp>
      <p:sp>
        <p:nvSpPr>
          <p:cNvPr id="430151" name="Text Box 71"/>
          <p:cNvSpPr txBox="1">
            <a:spLocks noChangeArrowheads="1"/>
          </p:cNvSpPr>
          <p:nvPr/>
        </p:nvSpPr>
        <p:spPr bwMode="auto">
          <a:xfrm>
            <a:off x="152400" y="106363"/>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dirty="0">
                <a:solidFill>
                  <a:schemeClr val="bg1"/>
                </a:solidFill>
                <a:effectLst>
                  <a:outerShdw blurRad="38100" dist="38100" dir="2700000" algn="tl">
                    <a:srgbClr val="000000"/>
                  </a:outerShdw>
                </a:effectLst>
                <a:latin typeface="Swis721 Hv BT" pitchFamily="34" charset="0"/>
              </a:rPr>
              <a:t>Round </a:t>
            </a:r>
            <a:r>
              <a:rPr lang="en-US" altLang="en-US" sz="3200" dirty="0" smtClean="0">
                <a:solidFill>
                  <a:schemeClr val="bg1"/>
                </a:solidFill>
                <a:effectLst>
                  <a:outerShdw blurRad="38100" dist="38100" dir="2700000" algn="tl">
                    <a:srgbClr val="000000"/>
                  </a:outerShdw>
                </a:effectLst>
                <a:latin typeface="Swis721 Hv BT" pitchFamily="34" charset="0"/>
              </a:rPr>
              <a:t>2</a:t>
            </a:r>
            <a:endParaRPr lang="en-US" altLang="en-US" sz="3200" dirty="0">
              <a:solidFill>
                <a:schemeClr val="bg1"/>
              </a:solidFill>
              <a:effectLst>
                <a:outerShdw blurRad="38100" dist="38100" dir="2700000" algn="tl">
                  <a:srgbClr val="000000"/>
                </a:outerShdw>
              </a:effectLst>
              <a:latin typeface="Swis721 Hv BT" pitchFamily="34" charset="0"/>
            </a:endParaRPr>
          </a:p>
        </p:txBody>
      </p:sp>
    </p:spTree>
    <p:custDataLst>
      <p:tags r:id="rId1"/>
    </p:custDataLst>
    <p:extLst>
      <p:ext uri="{BB962C8B-B14F-4D97-AF65-F5344CB8AC3E}">
        <p14:creationId xmlns:p14="http://schemas.microsoft.com/office/powerpoint/2010/main" val="2316193566"/>
      </p:ext>
    </p:extLst>
  </p:cSld>
  <p:clrMapOvr>
    <a:masterClrMapping/>
  </p:clrMapOvr>
  <p:transition>
    <p:push/>
    <p:sndAc>
      <p:stSnd>
        <p:snd r:embed="rId4"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0136"/>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30092"/>
                    </p:tgtEl>
                  </p:cond>
                </p:stCondLst>
                <p:endSync evt="end" delay="0">
                  <p:rtn val="all"/>
                </p:endSync>
                <p:childTnLst>
                  <p:par>
                    <p:cTn id="8" fill="hold" nodeType="clickPar">
                      <p:stCondLst>
                        <p:cond delay="0"/>
                      </p:stCondLst>
                      <p:childTnLst>
                        <p:par>
                          <p:cTn id="9" fill="hold" nodeType="withGroup">
                            <p:stCondLst>
                              <p:cond delay="0"/>
                            </p:stCondLst>
                            <p:childTnLst>
                              <p:par>
                                <p:cTn id="10" presetID="42" presetClass="path" presetSubtype="0" fill="hold" nodeType="withEffect">
                                  <p:stCondLst>
                                    <p:cond delay="0"/>
                                  </p:stCondLst>
                                  <p:childTnLst>
                                    <p:animMotion origin="layout" path="M -0.69688 0.34699 L -0.69688 0.34699 " pathEditMode="fixed" rAng="0" ptsTypes="AA">
                                      <p:cBhvr>
                                        <p:cTn id="11" dur="10" fill="hold"/>
                                        <p:tgtEl>
                                          <p:spTgt spid="430131"/>
                                        </p:tgtEl>
                                        <p:attrNameLst>
                                          <p:attrName>ppt_x</p:attrName>
                                          <p:attrName>ppt_y</p:attrName>
                                        </p:attrNameLst>
                                      </p:cBhvr>
                                      <p:rCtr x="0" y="0"/>
                                    </p:animMotion>
                                  </p:childTnLst>
                                </p:cTn>
                              </p:par>
                              <p:par>
                                <p:cTn id="12" presetID="3" presetClass="entr" presetSubtype="0" fill="hold" grpId="0" nodeType="withEffect">
                                  <p:stCondLst>
                                    <p:cond delay="0"/>
                                  </p:stCondLst>
                                  <p:childTnLst>
                                    <p:set>
                                      <p:cBhvr>
                                        <p:cTn id="13" dur="1" fill="hold">
                                          <p:stCondLst>
                                            <p:cond delay="0"/>
                                          </p:stCondLst>
                                        </p:cTn>
                                        <p:tgtEl>
                                          <p:spTgt spid="430089"/>
                                        </p:tgtEl>
                                        <p:attrNameLst>
                                          <p:attrName>style.visibility</p:attrName>
                                        </p:attrNameLst>
                                      </p:cBhvr>
                                      <p:to>
                                        <p:strVal val="visible"/>
                                      </p:to>
                                    </p:set>
                                  </p:childTnLst>
                                </p:cTn>
                              </p:par>
                              <p:par>
                                <p:cTn id="14" presetID="3" presetClass="exit" presetSubtype="0" fill="hold" grpId="0" nodeType="withEffect">
                                  <p:stCondLst>
                                    <p:cond delay="0"/>
                                  </p:stCondLst>
                                  <p:childTnLst>
                                    <p:set>
                                      <p:cBhvr>
                                        <p:cTn id="15" dur="1" fill="hold">
                                          <p:stCondLst>
                                            <p:cond delay="0"/>
                                          </p:stCondLst>
                                        </p:cTn>
                                        <p:tgtEl>
                                          <p:spTgt spid="430092"/>
                                        </p:tgtEl>
                                        <p:attrNameLst>
                                          <p:attrName>style.visibility</p:attrName>
                                        </p:attrNameLst>
                                      </p:cBhvr>
                                      <p:to>
                                        <p:strVal val="hidden"/>
                                      </p:to>
                                    </p:set>
                                  </p:childTnLst>
                                </p:cTn>
                              </p:par>
                              <p:par>
                                <p:cTn id="16" presetID="3" presetClass="entr" presetSubtype="0" fill="hold" grpId="0" nodeType="withEffect">
                                  <p:stCondLst>
                                    <p:cond delay="0"/>
                                  </p:stCondLst>
                                  <p:childTnLst>
                                    <p:set>
                                      <p:cBhvr>
                                        <p:cTn id="17" dur="1" fill="hold">
                                          <p:stCondLst>
                                            <p:cond delay="0"/>
                                          </p:stCondLst>
                                        </p:cTn>
                                        <p:tgtEl>
                                          <p:spTgt spid="430093"/>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430131"/>
                                        </p:tgtEl>
                                        <p:attrNameLst>
                                          <p:attrName>style.visibility</p:attrName>
                                        </p:attrNameLst>
                                      </p:cBhvr>
                                      <p:to>
                                        <p:strVal val="visible"/>
                                      </p:to>
                                    </p:set>
                                    <p:animEffect transition="in" filter="fade">
                                      <p:cBhvr>
                                        <p:cTn id="20" dur="200"/>
                                        <p:tgtEl>
                                          <p:spTgt spid="430131"/>
                                        </p:tgtEl>
                                      </p:cBhvr>
                                    </p:animEffect>
                                  </p:childTnLst>
                                  <p:subTnLst>
                                    <p:audio>
                                      <p:cMediaNode>
                                        <p:cTn display="0" masterRel="sameClick">
                                          <p:stCondLst>
                                            <p:cond evt="begin" delay="0">
                                              <p:tn val="18"/>
                                            </p:cond>
                                          </p:stCondLst>
                                          <p:endCondLst>
                                            <p:cond evt="onStopAudio" delay="0">
                                              <p:tgtEl>
                                                <p:sldTgt/>
                                              </p:tgtEl>
                                            </p:cond>
                                          </p:endCondLst>
                                        </p:cTn>
                                        <p:tgtEl>
                                          <p:sndTgt r:embed="rId5" name="Buzzer.wav"/>
                                        </p:tgtEl>
                                      </p:cMediaNode>
                                    </p:audio>
                                  </p:subTnLst>
                                </p:cTn>
                              </p:par>
                            </p:childTnLst>
                          </p:cTn>
                        </p:par>
                        <p:par>
                          <p:cTn id="21" fill="hold" nodeType="afterGroup">
                            <p:stCondLst>
                              <p:cond delay="200"/>
                            </p:stCondLst>
                            <p:childTnLst>
                              <p:par>
                                <p:cTn id="22" presetID="10" presetClass="exit" presetSubtype="0" fill="hold" nodeType="afterEffect">
                                  <p:stCondLst>
                                    <p:cond delay="500"/>
                                  </p:stCondLst>
                                  <p:childTnLst>
                                    <p:animEffect transition="out" filter="fade">
                                      <p:cBhvr>
                                        <p:cTn id="23" dur="200"/>
                                        <p:tgtEl>
                                          <p:spTgt spid="430131"/>
                                        </p:tgtEl>
                                      </p:cBhvr>
                                    </p:animEffect>
                                    <p:set>
                                      <p:cBhvr>
                                        <p:cTn id="24" dur="1" fill="hold">
                                          <p:stCondLst>
                                            <p:cond delay="199"/>
                                          </p:stCondLst>
                                        </p:cTn>
                                        <p:tgtEl>
                                          <p:spTgt spid="430131"/>
                                        </p:tgtEl>
                                        <p:attrNameLst>
                                          <p:attrName>style.visibility</p:attrName>
                                        </p:attrNameLst>
                                      </p:cBhvr>
                                      <p:to>
                                        <p:strVal val="hidden"/>
                                      </p:to>
                                    </p:set>
                                  </p:childTnLst>
                                </p:cTn>
                              </p:par>
                            </p:childTnLst>
                          </p:cTn>
                        </p:par>
                      </p:childTnLst>
                    </p:cTn>
                  </p:par>
                </p:childTnLst>
              </p:cTn>
              <p:nextCondLst>
                <p:cond evt="onClick" delay="0">
                  <p:tgtEl>
                    <p:spTgt spid="430092"/>
                  </p:tgtEl>
                </p:cond>
              </p:nextCondLst>
            </p:seq>
            <p:seq concurrent="1" nextAc="seek">
              <p:cTn id="25" restart="whenNotActive" fill="hold" evtFilter="cancelBubble" nodeType="interactiveSeq">
                <p:stCondLst>
                  <p:cond evt="onClick" delay="0">
                    <p:tgtEl>
                      <p:spTgt spid="430093"/>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42" presetClass="path" presetSubtype="0" fill="hold" nodeType="withEffect">
                                  <p:stCondLst>
                                    <p:cond delay="0"/>
                                  </p:stCondLst>
                                  <p:childTnLst>
                                    <p:animMotion origin="layout" path="M -0.84723 0.34699 L -0.84723 0.34699 " pathEditMode="fixed" rAng="0" ptsTypes="AA">
                                      <p:cBhvr>
                                        <p:cTn id="29" dur="10" fill="hold"/>
                                        <p:tgtEl>
                                          <p:spTgt spid="430122"/>
                                        </p:tgtEl>
                                        <p:attrNameLst>
                                          <p:attrName>ppt_x</p:attrName>
                                          <p:attrName>ppt_y</p:attrName>
                                        </p:attrNameLst>
                                      </p:cBhvr>
                                      <p:rCtr x="0" y="0"/>
                                    </p:animMotion>
                                  </p:childTnLst>
                                </p:cTn>
                              </p:par>
                              <p:par>
                                <p:cTn id="30" presetID="3" presetClass="entr" presetSubtype="0" fill="hold" grpId="0" nodeType="withEffect">
                                  <p:stCondLst>
                                    <p:cond delay="0"/>
                                  </p:stCondLst>
                                  <p:childTnLst>
                                    <p:set>
                                      <p:cBhvr>
                                        <p:cTn id="31" dur="1" fill="hold">
                                          <p:stCondLst>
                                            <p:cond delay="0"/>
                                          </p:stCondLst>
                                        </p:cTn>
                                        <p:tgtEl>
                                          <p:spTgt spid="430090"/>
                                        </p:tgtEl>
                                        <p:attrNameLst>
                                          <p:attrName>style.visibility</p:attrName>
                                        </p:attrNameLst>
                                      </p:cBhvr>
                                      <p:to>
                                        <p:strVal val="visible"/>
                                      </p:to>
                                    </p:set>
                                  </p:childTnLst>
                                </p:cTn>
                              </p:par>
                              <p:par>
                                <p:cTn id="32" presetID="3" presetClass="exit" presetSubtype="0" fill="hold" grpId="1" nodeType="withEffect">
                                  <p:stCondLst>
                                    <p:cond delay="0"/>
                                  </p:stCondLst>
                                  <p:childTnLst>
                                    <p:set>
                                      <p:cBhvr>
                                        <p:cTn id="33" dur="1" fill="hold">
                                          <p:stCondLst>
                                            <p:cond delay="0"/>
                                          </p:stCondLst>
                                        </p:cTn>
                                        <p:tgtEl>
                                          <p:spTgt spid="430093"/>
                                        </p:tgtEl>
                                        <p:attrNameLst>
                                          <p:attrName>style.visibility</p:attrName>
                                        </p:attrNameLst>
                                      </p:cBhvr>
                                      <p:to>
                                        <p:strVal val="hidden"/>
                                      </p:to>
                                    </p:set>
                                  </p:childTnLst>
                                </p:cTn>
                              </p:par>
                              <p:par>
                                <p:cTn id="34" presetID="3" presetClass="entr" presetSubtype="0" fill="hold" grpId="0" nodeType="withEffect">
                                  <p:stCondLst>
                                    <p:cond delay="0"/>
                                  </p:stCondLst>
                                  <p:childTnLst>
                                    <p:set>
                                      <p:cBhvr>
                                        <p:cTn id="35" dur="1" fill="hold">
                                          <p:stCondLst>
                                            <p:cond delay="0"/>
                                          </p:stCondLst>
                                        </p:cTn>
                                        <p:tgtEl>
                                          <p:spTgt spid="430094"/>
                                        </p:tgtEl>
                                        <p:attrNameLst>
                                          <p:attrName>style.visibility</p:attrName>
                                        </p:attrNameLst>
                                      </p:cBhvr>
                                      <p:to>
                                        <p:strVal val="visible"/>
                                      </p:to>
                                    </p:set>
                                  </p:childTnLst>
                                </p:cTn>
                              </p:par>
                              <p:par>
                                <p:cTn id="36" presetID="10" presetClass="entr" presetSubtype="0" fill="hold" nodeType="withEffect">
                                  <p:stCondLst>
                                    <p:cond delay="0"/>
                                  </p:stCondLst>
                                  <p:childTnLst>
                                    <p:set>
                                      <p:cBhvr>
                                        <p:cTn id="37" dur="1" fill="hold">
                                          <p:stCondLst>
                                            <p:cond delay="0"/>
                                          </p:stCondLst>
                                        </p:cTn>
                                        <p:tgtEl>
                                          <p:spTgt spid="430122"/>
                                        </p:tgtEl>
                                        <p:attrNameLst>
                                          <p:attrName>style.visibility</p:attrName>
                                        </p:attrNameLst>
                                      </p:cBhvr>
                                      <p:to>
                                        <p:strVal val="visible"/>
                                      </p:to>
                                    </p:set>
                                    <p:animEffect transition="in" filter="fade">
                                      <p:cBhvr>
                                        <p:cTn id="38" dur="200"/>
                                        <p:tgtEl>
                                          <p:spTgt spid="430122"/>
                                        </p:tgtEl>
                                      </p:cBhvr>
                                    </p:animEffect>
                                  </p:childTnLst>
                                  <p:subTnLst>
                                    <p:audio>
                                      <p:cMediaNode>
                                        <p:cTn display="0" masterRel="sameClick">
                                          <p:stCondLst>
                                            <p:cond evt="begin" delay="0">
                                              <p:tn val="36"/>
                                            </p:cond>
                                          </p:stCondLst>
                                          <p:endCondLst>
                                            <p:cond evt="onStopAudio" delay="0">
                                              <p:tgtEl>
                                                <p:sldTgt/>
                                              </p:tgtEl>
                                            </p:cond>
                                          </p:endCondLst>
                                        </p:cTn>
                                        <p:tgtEl>
                                          <p:sndTgt r:embed="rId5" name="Buzzer.wav"/>
                                        </p:tgtEl>
                                      </p:cMediaNode>
                                    </p:audio>
                                  </p:subTnLst>
                                </p:cTn>
                              </p:par>
                            </p:childTnLst>
                          </p:cTn>
                        </p:par>
                        <p:par>
                          <p:cTn id="39" fill="hold" nodeType="afterGroup">
                            <p:stCondLst>
                              <p:cond delay="200"/>
                            </p:stCondLst>
                            <p:childTnLst>
                              <p:par>
                                <p:cTn id="40" presetID="10" presetClass="exit" presetSubtype="0" fill="hold" nodeType="afterEffect">
                                  <p:stCondLst>
                                    <p:cond delay="500"/>
                                  </p:stCondLst>
                                  <p:childTnLst>
                                    <p:animEffect transition="out" filter="fade">
                                      <p:cBhvr>
                                        <p:cTn id="41" dur="200"/>
                                        <p:tgtEl>
                                          <p:spTgt spid="430122"/>
                                        </p:tgtEl>
                                      </p:cBhvr>
                                    </p:animEffect>
                                    <p:set>
                                      <p:cBhvr>
                                        <p:cTn id="42" dur="1" fill="hold">
                                          <p:stCondLst>
                                            <p:cond delay="199"/>
                                          </p:stCondLst>
                                        </p:cTn>
                                        <p:tgtEl>
                                          <p:spTgt spid="430122"/>
                                        </p:tgtEl>
                                        <p:attrNameLst>
                                          <p:attrName>style.visibility</p:attrName>
                                        </p:attrNameLst>
                                      </p:cBhvr>
                                      <p:to>
                                        <p:strVal val="hidden"/>
                                      </p:to>
                                    </p:set>
                                  </p:childTnLst>
                                </p:cTn>
                              </p:par>
                            </p:childTnLst>
                          </p:cTn>
                        </p:par>
                      </p:childTnLst>
                    </p:cTn>
                  </p:par>
                </p:childTnLst>
              </p:cTn>
              <p:nextCondLst>
                <p:cond evt="onClick" delay="0">
                  <p:tgtEl>
                    <p:spTgt spid="430093"/>
                  </p:tgtEl>
                </p:cond>
              </p:nextCondLst>
            </p:seq>
            <p:seq concurrent="1" nextAc="seek">
              <p:cTn id="43" restart="whenNotActive" fill="hold" evtFilter="cancelBubble" nodeType="interactiveSeq">
                <p:stCondLst>
                  <p:cond evt="onClick" delay="0">
                    <p:tgtEl>
                      <p:spTgt spid="430094"/>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42" presetClass="path" presetSubtype="0" fill="hold" nodeType="withEffect">
                                  <p:stCondLst>
                                    <p:cond delay="0"/>
                                  </p:stCondLst>
                                  <p:childTnLst>
                                    <p:animMotion origin="layout" path="M -0.99688 0.34699 L -0.99688 0.34699 " pathEditMode="fixed" rAng="0" ptsTypes="AA">
                                      <p:cBhvr>
                                        <p:cTn id="47" dur="10" fill="hold"/>
                                        <p:tgtEl>
                                          <p:spTgt spid="430109"/>
                                        </p:tgtEl>
                                        <p:attrNameLst>
                                          <p:attrName>ppt_x</p:attrName>
                                          <p:attrName>ppt_y</p:attrName>
                                        </p:attrNameLst>
                                      </p:cBhvr>
                                      <p:rCtr x="0" y="0"/>
                                    </p:animMotion>
                                  </p:childTnLst>
                                </p:cTn>
                              </p:par>
                              <p:par>
                                <p:cTn id="48" presetID="3" presetClass="entr" presetSubtype="0" fill="hold" grpId="0" nodeType="withEffect">
                                  <p:stCondLst>
                                    <p:cond delay="0"/>
                                  </p:stCondLst>
                                  <p:childTnLst>
                                    <p:set>
                                      <p:cBhvr>
                                        <p:cTn id="49" dur="1" fill="hold">
                                          <p:stCondLst>
                                            <p:cond delay="0"/>
                                          </p:stCondLst>
                                        </p:cTn>
                                        <p:tgtEl>
                                          <p:spTgt spid="430091"/>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430109"/>
                                        </p:tgtEl>
                                        <p:attrNameLst>
                                          <p:attrName>style.visibility</p:attrName>
                                        </p:attrNameLst>
                                      </p:cBhvr>
                                      <p:to>
                                        <p:strVal val="visible"/>
                                      </p:to>
                                    </p:set>
                                    <p:animEffect transition="in" filter="fade">
                                      <p:cBhvr>
                                        <p:cTn id="52" dur="200"/>
                                        <p:tgtEl>
                                          <p:spTgt spid="430109"/>
                                        </p:tgtEl>
                                      </p:cBhvr>
                                    </p:animEffect>
                                  </p:childTnLst>
                                  <p:subTnLst>
                                    <p:audio>
                                      <p:cMediaNode>
                                        <p:cTn display="0" masterRel="sameClick">
                                          <p:stCondLst>
                                            <p:cond evt="begin" delay="0">
                                              <p:tn val="50"/>
                                            </p:cond>
                                          </p:stCondLst>
                                          <p:endCondLst>
                                            <p:cond evt="onStopAudio" delay="0">
                                              <p:tgtEl>
                                                <p:sldTgt/>
                                              </p:tgtEl>
                                            </p:cond>
                                          </p:endCondLst>
                                        </p:cTn>
                                        <p:tgtEl>
                                          <p:sndTgt r:embed="rId5" name="Buzzer.wav"/>
                                        </p:tgtEl>
                                      </p:cMediaNode>
                                    </p:audio>
                                  </p:subTnLst>
                                </p:cTn>
                              </p:par>
                            </p:childTnLst>
                          </p:cTn>
                        </p:par>
                        <p:par>
                          <p:cTn id="53" fill="hold" nodeType="afterGroup">
                            <p:stCondLst>
                              <p:cond delay="200"/>
                            </p:stCondLst>
                            <p:childTnLst>
                              <p:par>
                                <p:cTn id="54" presetID="10" presetClass="exit" presetSubtype="0" fill="hold" nodeType="afterEffect">
                                  <p:stCondLst>
                                    <p:cond delay="500"/>
                                  </p:stCondLst>
                                  <p:childTnLst>
                                    <p:animEffect transition="out" filter="fade">
                                      <p:cBhvr>
                                        <p:cTn id="55" dur="200"/>
                                        <p:tgtEl>
                                          <p:spTgt spid="430109"/>
                                        </p:tgtEl>
                                      </p:cBhvr>
                                    </p:animEffect>
                                    <p:set>
                                      <p:cBhvr>
                                        <p:cTn id="56" dur="1" fill="hold">
                                          <p:stCondLst>
                                            <p:cond delay="199"/>
                                          </p:stCondLst>
                                        </p:cTn>
                                        <p:tgtEl>
                                          <p:spTgt spid="430109"/>
                                        </p:tgtEl>
                                        <p:attrNameLst>
                                          <p:attrName>style.visibility</p:attrName>
                                        </p:attrNameLst>
                                      </p:cBhvr>
                                      <p:to>
                                        <p:strVal val="hidden"/>
                                      </p:to>
                                    </p:set>
                                  </p:childTnLst>
                                </p:cTn>
                              </p:par>
                            </p:childTnLst>
                          </p:cTn>
                        </p:par>
                      </p:childTnLst>
                    </p:cTn>
                  </p:par>
                </p:childTnLst>
              </p:cTn>
              <p:nextCondLst>
                <p:cond evt="onClick" delay="0">
                  <p:tgtEl>
                    <p:spTgt spid="430094"/>
                  </p:tgtEl>
                </p:cond>
              </p:nextCondLst>
            </p:seq>
            <p:seq concurrent="1" nextAc="seek">
              <p:cTn id="57" restart="whenNotActive" fill="hold" evtFilter="cancelBubble" nodeType="interactiveSeq">
                <p:stCondLst>
                  <p:cond evt="onClick" delay="0">
                    <p:tgtEl>
                      <p:spTgt spid="430101"/>
                    </p:tgtEl>
                  </p:cond>
                </p:stCondLst>
                <p:endSync evt="end" delay="0">
                  <p:rtn val="all"/>
                </p:endSync>
                <p:childTnLst>
                  <p:par>
                    <p:cTn id="58" fill="hold" nodeType="clickPar">
                      <p:stCondLst>
                        <p:cond delay="0"/>
                      </p:stCondLst>
                      <p:childTnLst>
                        <p:par>
                          <p:cTn id="59" fill="hold" nodeType="withGroup">
                            <p:stCondLst>
                              <p:cond delay="0"/>
                            </p:stCondLst>
                            <p:childTnLst>
                              <p:par>
                                <p:cTn id="60" presetID="12" presetClass="exit" presetSubtype="1" fill="hold" nodeType="clickEffect">
                                  <p:stCondLst>
                                    <p:cond delay="0"/>
                                  </p:stCondLst>
                                  <p:childTnLst>
                                    <p:animEffect transition="out" filter="slide(fromTop)">
                                      <p:cBhvr>
                                        <p:cTn id="61" dur="300"/>
                                        <p:tgtEl>
                                          <p:spTgt spid="430101"/>
                                        </p:tgtEl>
                                      </p:cBhvr>
                                    </p:animEffect>
                                    <p:set>
                                      <p:cBhvr>
                                        <p:cTn id="62" dur="1" fill="hold">
                                          <p:stCondLst>
                                            <p:cond delay="299"/>
                                          </p:stCondLst>
                                        </p:cTn>
                                        <p:tgtEl>
                                          <p:spTgt spid="430101"/>
                                        </p:tgtEl>
                                        <p:attrNameLst>
                                          <p:attrName>style.visibility</p:attrName>
                                        </p:attrNameLst>
                                      </p:cBhvr>
                                      <p:to>
                                        <p:strVal val="hidden"/>
                                      </p:to>
                                    </p:set>
                                  </p:childTnLst>
                                  <p:subTnLst>
                                    <p:audio>
                                      <p:cMediaNode>
                                        <p:cTn display="0" masterRel="sameClick">
                                          <p:stCondLst>
                                            <p:cond evt="begin" delay="0">
                                              <p:tn val="60"/>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1"/>
                  </p:tgtEl>
                </p:cond>
              </p:nextCondLst>
            </p:seq>
            <p:seq concurrent="1" nextAc="seek">
              <p:cTn id="63" restart="whenNotActive" fill="hold" evtFilter="cancelBubble" nodeType="interactiveSeq">
                <p:stCondLst>
                  <p:cond evt="onClick" delay="0">
                    <p:tgtEl>
                      <p:spTgt spid="430103"/>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12" presetClass="exit" presetSubtype="1" fill="hold" nodeType="clickEffect">
                                  <p:stCondLst>
                                    <p:cond delay="0"/>
                                  </p:stCondLst>
                                  <p:childTnLst>
                                    <p:animEffect transition="out" filter="slide(fromTop)">
                                      <p:cBhvr>
                                        <p:cTn id="67" dur="300"/>
                                        <p:tgtEl>
                                          <p:spTgt spid="430103"/>
                                        </p:tgtEl>
                                      </p:cBhvr>
                                    </p:animEffect>
                                    <p:set>
                                      <p:cBhvr>
                                        <p:cTn id="68" dur="1" fill="hold">
                                          <p:stCondLst>
                                            <p:cond delay="299"/>
                                          </p:stCondLst>
                                        </p:cTn>
                                        <p:tgtEl>
                                          <p:spTgt spid="430103"/>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3"/>
                  </p:tgtEl>
                </p:cond>
              </p:nextCondLst>
            </p:seq>
            <p:seq concurrent="1" nextAc="seek">
              <p:cTn id="69" restart="whenNotActive" fill="hold" evtFilter="cancelBubble" nodeType="interactiveSeq">
                <p:stCondLst>
                  <p:cond evt="onClick" delay="0">
                    <p:tgtEl>
                      <p:spTgt spid="430104"/>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12" presetClass="exit" presetSubtype="1" fill="hold" nodeType="clickEffect">
                                  <p:stCondLst>
                                    <p:cond delay="0"/>
                                  </p:stCondLst>
                                  <p:childTnLst>
                                    <p:animEffect transition="out" filter="slide(fromTop)">
                                      <p:cBhvr>
                                        <p:cTn id="73" dur="300"/>
                                        <p:tgtEl>
                                          <p:spTgt spid="430104"/>
                                        </p:tgtEl>
                                      </p:cBhvr>
                                    </p:animEffect>
                                    <p:set>
                                      <p:cBhvr>
                                        <p:cTn id="74" dur="1" fill="hold">
                                          <p:stCondLst>
                                            <p:cond delay="299"/>
                                          </p:stCondLst>
                                        </p:cTn>
                                        <p:tgtEl>
                                          <p:spTgt spid="430104"/>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4"/>
                  </p:tgtEl>
                </p:cond>
              </p:nextCondLst>
            </p:seq>
            <p:seq concurrent="1" nextAc="seek">
              <p:cTn id="75" restart="whenNotActive" fill="hold" evtFilter="cancelBubble" nodeType="interactiveSeq">
                <p:stCondLst>
                  <p:cond evt="onClick" delay="0">
                    <p:tgtEl>
                      <p:spTgt spid="430105"/>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2" presetClass="exit" presetSubtype="1" fill="hold" nodeType="clickEffect">
                                  <p:stCondLst>
                                    <p:cond delay="0"/>
                                  </p:stCondLst>
                                  <p:childTnLst>
                                    <p:animEffect transition="out" filter="slide(fromTop)">
                                      <p:cBhvr>
                                        <p:cTn id="79" dur="300"/>
                                        <p:tgtEl>
                                          <p:spTgt spid="430105"/>
                                        </p:tgtEl>
                                      </p:cBhvr>
                                    </p:animEffect>
                                    <p:set>
                                      <p:cBhvr>
                                        <p:cTn id="80" dur="1" fill="hold">
                                          <p:stCondLst>
                                            <p:cond delay="299"/>
                                          </p:stCondLst>
                                        </p:cTn>
                                        <p:tgtEl>
                                          <p:spTgt spid="430105"/>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5"/>
                  </p:tgtEl>
                </p:cond>
              </p:nextCondLst>
            </p:seq>
            <p:seq concurrent="1" nextAc="seek">
              <p:cTn id="81" restart="whenNotActive" fill="hold" evtFilter="cancelBubble" nodeType="interactiveSeq">
                <p:stCondLst>
                  <p:cond evt="onClick" delay="0">
                    <p:tgtEl>
                      <p:spTgt spid="430106"/>
                    </p:tgtEl>
                  </p:cond>
                </p:stCondLst>
                <p:endSync evt="end" delay="0">
                  <p:rtn val="all"/>
                </p:endSync>
                <p:childTnLst>
                  <p:par>
                    <p:cTn id="82" fill="hold" nodeType="clickPar">
                      <p:stCondLst>
                        <p:cond delay="0"/>
                      </p:stCondLst>
                      <p:childTnLst>
                        <p:par>
                          <p:cTn id="83" fill="hold" nodeType="withGroup">
                            <p:stCondLst>
                              <p:cond delay="0"/>
                            </p:stCondLst>
                            <p:childTnLst>
                              <p:par>
                                <p:cTn id="84" presetID="12" presetClass="exit" presetSubtype="1" fill="hold" nodeType="clickEffect">
                                  <p:stCondLst>
                                    <p:cond delay="0"/>
                                  </p:stCondLst>
                                  <p:childTnLst>
                                    <p:animEffect transition="out" filter="slide(fromTop)">
                                      <p:cBhvr>
                                        <p:cTn id="85" dur="400"/>
                                        <p:tgtEl>
                                          <p:spTgt spid="430106"/>
                                        </p:tgtEl>
                                      </p:cBhvr>
                                    </p:animEffect>
                                    <p:set>
                                      <p:cBhvr>
                                        <p:cTn id="86" dur="1" fill="hold">
                                          <p:stCondLst>
                                            <p:cond delay="399"/>
                                          </p:stCondLst>
                                        </p:cTn>
                                        <p:tgtEl>
                                          <p:spTgt spid="430106"/>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6"/>
                  </p:tgtEl>
                </p:cond>
              </p:nextCondLst>
            </p:seq>
            <p:seq concurrent="1" nextAc="seek">
              <p:cTn id="87" restart="whenNotActive" fill="hold" evtFilter="cancelBubble" nodeType="interactiveSeq">
                <p:stCondLst>
                  <p:cond evt="onClick" delay="0">
                    <p:tgtEl>
                      <p:spTgt spid="430107"/>
                    </p:tgtEl>
                  </p:cond>
                </p:stCondLst>
                <p:endSync evt="end" delay="0">
                  <p:rtn val="all"/>
                </p:endSync>
                <p:childTnLst>
                  <p:par>
                    <p:cTn id="88" fill="hold" nodeType="clickPar">
                      <p:stCondLst>
                        <p:cond delay="0"/>
                      </p:stCondLst>
                      <p:childTnLst>
                        <p:par>
                          <p:cTn id="89" fill="hold" nodeType="withGroup">
                            <p:stCondLst>
                              <p:cond delay="0"/>
                            </p:stCondLst>
                            <p:childTnLst>
                              <p:par>
                                <p:cTn id="90" presetID="12" presetClass="exit" presetSubtype="1" fill="hold" nodeType="clickEffect">
                                  <p:stCondLst>
                                    <p:cond delay="0"/>
                                  </p:stCondLst>
                                  <p:childTnLst>
                                    <p:animEffect transition="out" filter="slide(fromTop)">
                                      <p:cBhvr>
                                        <p:cTn id="91" dur="300"/>
                                        <p:tgtEl>
                                          <p:spTgt spid="430107"/>
                                        </p:tgtEl>
                                      </p:cBhvr>
                                    </p:animEffect>
                                    <p:set>
                                      <p:cBhvr>
                                        <p:cTn id="92" dur="1" fill="hold">
                                          <p:stCondLst>
                                            <p:cond delay="299"/>
                                          </p:stCondLst>
                                        </p:cTn>
                                        <p:tgtEl>
                                          <p:spTgt spid="430107"/>
                                        </p:tgtEl>
                                        <p:attrNameLst>
                                          <p:attrName>style.visibility</p:attrName>
                                        </p:attrNameLst>
                                      </p:cBhvr>
                                      <p:to>
                                        <p:strVal val="hidden"/>
                                      </p:to>
                                    </p:set>
                                  </p:childTnLst>
                                  <p:subTnLst>
                                    <p:audio>
                                      <p:cMediaNode>
                                        <p:cTn display="0" masterRel="sameClick">
                                          <p:stCondLst>
                                            <p:cond evt="begin" delay="0">
                                              <p:tn val="90"/>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30107"/>
                  </p:tgtEl>
                </p:cond>
              </p:nextCondLst>
            </p:seq>
            <p:seq concurrent="1" nextAc="seek">
              <p:cTn id="93" restart="whenNotActive" fill="hold" evtFilter="cancelBubble" nodeType="interactiveSeq">
                <p:stCondLst>
                  <p:cond evt="onClick" delay="0">
                    <p:tgtEl>
                      <p:spTgt spid="430135"/>
                    </p:tgtEl>
                  </p:cond>
                </p:stCondLst>
                <p:endSync evt="end" delay="0">
                  <p:rtn val="all"/>
                </p:endSync>
                <p:childTnLst>
                  <p:par>
                    <p:cTn id="94" fill="hold" nodeType="clickPar">
                      <p:stCondLst>
                        <p:cond delay="0"/>
                      </p:stCondLst>
                      <p:childTnLst>
                        <p:par>
                          <p:cTn id="95" fill="hold" nodeType="withGroup">
                            <p:stCondLst>
                              <p:cond delay="0"/>
                            </p:stCondLst>
                            <p:childTnLst>
                              <p:par>
                                <p:cTn id="96" presetID="42" presetClass="path" presetSubtype="0" fill="hold" nodeType="clickEffect">
                                  <p:stCondLst>
                                    <p:cond delay="0"/>
                                  </p:stCondLst>
                                  <p:childTnLst>
                                    <p:animMotion origin="layout" path="M -0.97014 -0.19352 L -0.97014 -0.19352 " pathEditMode="fixed" rAng="0" ptsTypes="AA">
                                      <p:cBhvr>
                                        <p:cTn id="97" dur="10" fill="hold"/>
                                        <p:tgtEl>
                                          <p:spTgt spid="430101"/>
                                        </p:tgtEl>
                                        <p:attrNameLst>
                                          <p:attrName>ppt_x</p:attrName>
                                          <p:attrName>ppt_y</p:attrName>
                                        </p:attrNameLst>
                                      </p:cBhvr>
                                      <p:rCtr x="0" y="0"/>
                                    </p:animMotion>
                                  </p:childTnLst>
                                </p:cTn>
                              </p:par>
                              <p:par>
                                <p:cTn id="98" presetID="42" presetClass="path" presetSubtype="0" fill="hold" nodeType="withEffect">
                                  <p:stCondLst>
                                    <p:cond delay="0"/>
                                  </p:stCondLst>
                                  <p:childTnLst>
                                    <p:animMotion origin="layout" path="M -0.97014 -0.19352 L -0.97014 -0.19352 " pathEditMode="fixed" rAng="0" ptsTypes="AA">
                                      <p:cBhvr>
                                        <p:cTn id="99" dur="10" fill="hold"/>
                                        <p:tgtEl>
                                          <p:spTgt spid="430107"/>
                                        </p:tgtEl>
                                        <p:attrNameLst>
                                          <p:attrName>ppt_x</p:attrName>
                                          <p:attrName>ppt_y</p:attrName>
                                        </p:attrNameLst>
                                      </p:cBhvr>
                                      <p:rCtr x="0" y="0"/>
                                    </p:animMotion>
                                  </p:childTnLst>
                                </p:cTn>
                              </p:par>
                              <p:par>
                                <p:cTn id="100" presetID="42" presetClass="path" presetSubtype="0" fill="hold" nodeType="withEffect">
                                  <p:stCondLst>
                                    <p:cond delay="0"/>
                                  </p:stCondLst>
                                  <p:childTnLst>
                                    <p:animMotion origin="layout" path="M -0.97014 -0.19353 L -0.97014 -0.19353 " pathEditMode="fixed" rAng="0" ptsTypes="AA">
                                      <p:cBhvr>
                                        <p:cTn id="101" dur="10" fill="hold"/>
                                        <p:tgtEl>
                                          <p:spTgt spid="430106"/>
                                        </p:tgtEl>
                                        <p:attrNameLst>
                                          <p:attrName>ppt_x</p:attrName>
                                          <p:attrName>ppt_y</p:attrName>
                                        </p:attrNameLst>
                                      </p:cBhvr>
                                      <p:rCtr x="0" y="0"/>
                                    </p:animMotion>
                                  </p:childTnLst>
                                </p:cTn>
                              </p:par>
                              <p:par>
                                <p:cTn id="102" presetID="42" presetClass="path" presetSubtype="0" fill="hold" nodeType="withEffect">
                                  <p:stCondLst>
                                    <p:cond delay="0"/>
                                  </p:stCondLst>
                                  <p:childTnLst>
                                    <p:animMotion origin="layout" path="M -0.97014 -0.19353 L -0.97014 -0.19353 " pathEditMode="fixed" rAng="0" ptsTypes="AA">
                                      <p:cBhvr>
                                        <p:cTn id="103" dur="10" fill="hold"/>
                                        <p:tgtEl>
                                          <p:spTgt spid="430105"/>
                                        </p:tgtEl>
                                        <p:attrNameLst>
                                          <p:attrName>ppt_x</p:attrName>
                                          <p:attrName>ppt_y</p:attrName>
                                        </p:attrNameLst>
                                      </p:cBhvr>
                                      <p:rCtr x="0" y="0"/>
                                    </p:animMotion>
                                  </p:childTnLst>
                                </p:cTn>
                              </p:par>
                              <p:par>
                                <p:cTn id="104" presetID="42" presetClass="path" presetSubtype="0" fill="hold" nodeType="withEffect">
                                  <p:stCondLst>
                                    <p:cond delay="0"/>
                                  </p:stCondLst>
                                  <p:childTnLst>
                                    <p:animMotion origin="layout" path="M -0.97013 -0.19352 L -0.97013 -0.19352 " pathEditMode="fixed" rAng="0" ptsTypes="AA">
                                      <p:cBhvr>
                                        <p:cTn id="105" dur="10" fill="hold"/>
                                        <p:tgtEl>
                                          <p:spTgt spid="430104"/>
                                        </p:tgtEl>
                                        <p:attrNameLst>
                                          <p:attrName>ppt_x</p:attrName>
                                          <p:attrName>ppt_y</p:attrName>
                                        </p:attrNameLst>
                                      </p:cBhvr>
                                      <p:rCtr x="0" y="0"/>
                                    </p:animMotion>
                                  </p:childTnLst>
                                </p:cTn>
                              </p:par>
                              <p:par>
                                <p:cTn id="106" presetID="42" presetClass="path" presetSubtype="0" fill="hold" nodeType="withEffect">
                                  <p:stCondLst>
                                    <p:cond delay="0"/>
                                  </p:stCondLst>
                                  <p:childTnLst>
                                    <p:animMotion origin="layout" path="M -0.97013 -0.19352 L -0.97013 -0.19352 " pathEditMode="fixed" rAng="0" ptsTypes="AA">
                                      <p:cBhvr>
                                        <p:cTn id="107" dur="10" fill="hold"/>
                                        <p:tgtEl>
                                          <p:spTgt spid="430103"/>
                                        </p:tgtEl>
                                        <p:attrNameLst>
                                          <p:attrName>ppt_x</p:attrName>
                                          <p:attrName>ppt_y</p:attrName>
                                        </p:attrNameLst>
                                      </p:cBhvr>
                                      <p:rCtr x="0" y="0"/>
                                    </p:animMotion>
                                  </p:childTnLst>
                                </p:cTn>
                              </p:par>
                              <p:par>
                                <p:cTn id="108" presetID="42" presetClass="path" presetSubtype="0" fill="hold" nodeType="withEffect">
                                  <p:stCondLst>
                                    <p:cond delay="0"/>
                                  </p:stCondLst>
                                  <p:childTnLst>
                                    <p:animMotion origin="layout" path="M -0.97013 -0.19375 L -0.97013 -0.19375 " pathEditMode="fixed" rAng="0" ptsTypes="AA">
                                      <p:cBhvr>
                                        <p:cTn id="109" dur="10" fill="hold"/>
                                        <p:tgtEl>
                                          <p:spTgt spid="430102"/>
                                        </p:tgtEl>
                                        <p:attrNameLst>
                                          <p:attrName>ppt_x</p:attrName>
                                          <p:attrName>ppt_y</p:attrName>
                                        </p:attrNameLst>
                                      </p:cBhvr>
                                      <p:rCtr x="0" y="0"/>
                                    </p:animMotion>
                                  </p:childTnLst>
                                </p:cTn>
                              </p:par>
                              <p:par>
                                <p:cTn id="110" presetID="42" presetClass="path" presetSubtype="0" fill="hold" nodeType="withEffect">
                                  <p:stCondLst>
                                    <p:cond delay="0"/>
                                  </p:stCondLst>
                                  <p:childTnLst>
                                    <p:animMotion origin="layout" path="M -0.97013 -0.19375 L -0.97013 -0.19375 " pathEditMode="fixed" rAng="0" ptsTypes="AA">
                                      <p:cBhvr>
                                        <p:cTn id="111" dur="10" fill="hold"/>
                                        <p:tgtEl>
                                          <p:spTgt spid="430108"/>
                                        </p:tgtEl>
                                        <p:attrNameLst>
                                          <p:attrName>ppt_x</p:attrName>
                                          <p:attrName>ppt_y</p:attrName>
                                        </p:attrNameLst>
                                      </p:cBhvr>
                                      <p:rCtr x="0" y="0"/>
                                    </p:animMotion>
                                  </p:childTnLst>
                                </p:cTn>
                              </p:par>
                              <p:par>
                                <p:cTn id="112" presetID="42" presetClass="path" presetSubtype="0" fill="hold" grpId="1" nodeType="withEffect">
                                  <p:stCondLst>
                                    <p:cond delay="0"/>
                                  </p:stCondLst>
                                  <p:iterate type="lt">
                                    <p:tmPct val="0"/>
                                  </p:iterate>
                                  <p:childTnLst>
                                    <p:animMotion origin="layout" path="M -0.96736 0.39838 L -0.96736 0.39838 " pathEditMode="fixed" rAng="0" ptsTypes="AA">
                                      <p:cBhvr>
                                        <p:cTn id="113" dur="10" fill="hold"/>
                                        <p:tgtEl>
                                          <p:spTgt spid="430139">
                                            <p:bg/>
                                          </p:spTgt>
                                        </p:tgtEl>
                                        <p:attrNameLst>
                                          <p:attrName>ppt_x</p:attrName>
                                          <p:attrName>ppt_y</p:attrName>
                                        </p:attrNameLst>
                                      </p:cBhvr>
                                      <p:rCtr x="0" y="0"/>
                                    </p:animMotion>
                                  </p:childTnLst>
                                </p:cTn>
                              </p:par>
                              <p:par>
                                <p:cTn id="114" presetID="42" presetClass="path" presetSubtype="0" fill="hold" grpId="1" nodeType="withEffect">
                                  <p:stCondLst>
                                    <p:cond delay="0"/>
                                  </p:stCondLst>
                                  <p:iterate type="lt">
                                    <p:tmPct val="0"/>
                                  </p:iterate>
                                  <p:childTnLst>
                                    <p:animMotion origin="layout" path="M -0.96719 0.38472 L -0.96719 0.38472 " pathEditMode="fixed" rAng="0" ptsTypes="AA">
                                      <p:cBhvr>
                                        <p:cTn id="115" dur="10" fill="hold"/>
                                        <p:tgtEl>
                                          <p:spTgt spid="430139">
                                            <p:txEl>
                                              <p:pRg st="0" end="0"/>
                                            </p:txEl>
                                          </p:spTgt>
                                        </p:tgtEl>
                                        <p:attrNameLst>
                                          <p:attrName>ppt_x</p:attrName>
                                          <p:attrName>ppt_y</p:attrName>
                                        </p:attrNameLst>
                                      </p:cBhvr>
                                      <p:rCtr x="0" y="0"/>
                                    </p:animMotion>
                                  </p:childTnLst>
                                </p:cTn>
                              </p:par>
                              <p:par>
                                <p:cTn id="116" presetID="1" presetClass="exit" presetSubtype="0" fill="hold" grpId="2" nodeType="withEffect">
                                  <p:stCondLst>
                                    <p:cond delay="0"/>
                                  </p:stCondLst>
                                  <p:childTnLst>
                                    <p:set>
                                      <p:cBhvr>
                                        <p:cTn id="117" dur="1" fill="hold">
                                          <p:stCondLst>
                                            <p:cond delay="0"/>
                                          </p:stCondLst>
                                        </p:cTn>
                                        <p:tgtEl>
                                          <p:spTgt spid="430139">
                                            <p:txEl>
                                              <p:pRg st="0" end="0"/>
                                            </p:txEl>
                                          </p:spTgt>
                                        </p:tgtEl>
                                        <p:attrNameLst>
                                          <p:attrName>style.visibility</p:attrName>
                                        </p:attrNameLst>
                                      </p:cBhvr>
                                      <p:to>
                                        <p:strVal val="hidden"/>
                                      </p:to>
                                    </p:set>
                                  </p:childTnLst>
                                </p:cTn>
                              </p:par>
                              <p:par>
                                <p:cTn id="118" presetID="1" presetClass="exit" presetSubtype="0" fill="hold" grpId="2" nodeType="withEffect">
                                  <p:stCondLst>
                                    <p:cond delay="0"/>
                                  </p:stCondLst>
                                  <p:childTnLst>
                                    <p:set>
                                      <p:cBhvr>
                                        <p:cTn id="119" dur="1" fill="hold">
                                          <p:stCondLst>
                                            <p:cond delay="0"/>
                                          </p:stCondLst>
                                        </p:cTn>
                                        <p:tgtEl>
                                          <p:spTgt spid="430139">
                                            <p:bg/>
                                          </p:spTgt>
                                        </p:tgtEl>
                                        <p:attrNameLst>
                                          <p:attrName>style.visibility</p:attrName>
                                        </p:attrNameLst>
                                      </p:cBhvr>
                                      <p:to>
                                        <p:strVal val="hidden"/>
                                      </p:to>
                                    </p:set>
                                  </p:childTnLst>
                                </p:cTn>
                              </p:par>
                            </p:childTnLst>
                          </p:cTn>
                        </p:par>
                        <p:par>
                          <p:cTn id="120" fill="hold" nodeType="afterGroup">
                            <p:stCondLst>
                              <p:cond delay="10"/>
                            </p:stCondLst>
                            <p:childTnLst>
                              <p:par>
                                <p:cTn id="121" presetID="12" presetClass="exit" presetSubtype="1" fill="hold" nodeType="afterEffect">
                                  <p:stCondLst>
                                    <p:cond delay="0"/>
                                  </p:stCondLst>
                                  <p:childTnLst>
                                    <p:animEffect transition="out" filter="slide(fromTop)">
                                      <p:cBhvr>
                                        <p:cTn id="122" dur="1000"/>
                                        <p:tgtEl>
                                          <p:spTgt spid="430136"/>
                                        </p:tgtEl>
                                      </p:cBhvr>
                                    </p:animEffect>
                                    <p:set>
                                      <p:cBhvr>
                                        <p:cTn id="123" dur="1" fill="hold">
                                          <p:stCondLst>
                                            <p:cond delay="999"/>
                                          </p:stCondLst>
                                        </p:cTn>
                                        <p:tgtEl>
                                          <p:spTgt spid="430136"/>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430135"/>
                                        </p:tgtEl>
                                      </p:cBhvr>
                                    </p:animEffect>
                                    <p:set>
                                      <p:cBhvr>
                                        <p:cTn id="126" dur="1" fill="hold">
                                          <p:stCondLst>
                                            <p:cond delay="499"/>
                                          </p:stCondLst>
                                        </p:cTn>
                                        <p:tgtEl>
                                          <p:spTgt spid="430135"/>
                                        </p:tgtEl>
                                        <p:attrNameLst>
                                          <p:attrName>style.visibility</p:attrName>
                                        </p:attrNameLst>
                                      </p:cBhvr>
                                      <p:to>
                                        <p:strVal val="hidden"/>
                                      </p:to>
                                    </p:set>
                                  </p:childTnLst>
                                </p:cTn>
                              </p:par>
                            </p:childTnLst>
                          </p:cTn>
                        </p:par>
                        <p:par>
                          <p:cTn id="127" fill="hold" nodeType="afterGroup">
                            <p:stCondLst>
                              <p:cond delay="1010"/>
                            </p:stCondLst>
                            <p:childTnLst>
                              <p:par>
                                <p:cTn id="128" presetID="10" presetClass="entr" presetSubtype="0" fill="hold" grpId="5" nodeType="afterEffect">
                                  <p:stCondLst>
                                    <p:cond delay="490"/>
                                  </p:stCondLst>
                                  <p:childTnLst>
                                    <p:set>
                                      <p:cBhvr>
                                        <p:cTn id="129" dur="1" fill="hold">
                                          <p:stCondLst>
                                            <p:cond delay="0"/>
                                          </p:stCondLst>
                                        </p:cTn>
                                        <p:tgtEl>
                                          <p:spTgt spid="430139">
                                            <p:bg/>
                                          </p:spTgt>
                                        </p:tgtEl>
                                        <p:attrNameLst>
                                          <p:attrName>style.visibility</p:attrName>
                                        </p:attrNameLst>
                                      </p:cBhvr>
                                      <p:to>
                                        <p:strVal val="visible"/>
                                      </p:to>
                                    </p:set>
                                    <p:animEffect transition="in" filter="fade">
                                      <p:cBhvr>
                                        <p:cTn id="130" dur="500"/>
                                        <p:tgtEl>
                                          <p:spTgt spid="430139">
                                            <p:bg/>
                                          </p:spTgt>
                                        </p:tgtEl>
                                      </p:cBhvr>
                                    </p:animEffect>
                                  </p:childTnLst>
                                </p:cTn>
                              </p:par>
                            </p:childTnLst>
                          </p:cTn>
                        </p:par>
                        <p:par>
                          <p:cTn id="131" fill="hold" nodeType="afterGroup">
                            <p:stCondLst>
                              <p:cond delay="2000"/>
                            </p:stCondLst>
                            <p:childTnLst>
                              <p:par>
                                <p:cTn id="132" presetID="10" presetClass="entr" presetSubtype="0" fill="hold" grpId="4" nodeType="afterEffect">
                                  <p:stCondLst>
                                    <p:cond delay="0"/>
                                  </p:stCondLst>
                                  <p:iterate type="lt">
                                    <p:tmPct val="0"/>
                                  </p:iterate>
                                  <p:childTnLst>
                                    <p:set>
                                      <p:cBhvr>
                                        <p:cTn id="133" dur="1" fill="hold">
                                          <p:stCondLst>
                                            <p:cond delay="0"/>
                                          </p:stCondLst>
                                        </p:cTn>
                                        <p:tgtEl>
                                          <p:spTgt spid="430139">
                                            <p:txEl>
                                              <p:pRg st="0" end="0"/>
                                            </p:txEl>
                                          </p:spTgt>
                                        </p:tgtEl>
                                        <p:attrNameLst>
                                          <p:attrName>style.visibility</p:attrName>
                                        </p:attrNameLst>
                                      </p:cBhvr>
                                      <p:to>
                                        <p:strVal val="visible"/>
                                      </p:to>
                                    </p:set>
                                    <p:animEffect transition="in" filter="fade">
                                      <p:cBhvr>
                                        <p:cTn id="134" dur="500"/>
                                        <p:tgtEl>
                                          <p:spTgt spid="430139">
                                            <p:txEl>
                                              <p:pRg st="0" end="0"/>
                                            </p:txEl>
                                          </p:spTgt>
                                        </p:tgtEl>
                                      </p:cBhvr>
                                    </p:animEffect>
                                  </p:childTnLst>
                                </p:cTn>
                              </p:par>
                            </p:childTnLst>
                          </p:cTn>
                        </p:par>
                        <p:par>
                          <p:cTn id="135" fill="hold" nodeType="afterGroup">
                            <p:stCondLst>
                              <p:cond delay="2500"/>
                            </p:stCondLst>
                            <p:childTnLst>
                              <p:par>
                                <p:cTn id="136" presetID="27" presetClass="entr" presetSubtype="0" fill="hold" grpId="3" nodeType="afterEffect">
                                  <p:stCondLst>
                                    <p:cond delay="0"/>
                                  </p:stCondLst>
                                  <p:iterate type="lt">
                                    <p:tmPct val="50000"/>
                                  </p:iterate>
                                  <p:childTnLst>
                                    <p:set>
                                      <p:cBhvr>
                                        <p:cTn id="137" dur="1" fill="hold">
                                          <p:stCondLst>
                                            <p:cond delay="0"/>
                                          </p:stCondLst>
                                        </p:cTn>
                                        <p:tgtEl>
                                          <p:spTgt spid="430139">
                                            <p:txEl>
                                              <p:pRg st="0" end="0"/>
                                            </p:txEl>
                                          </p:spTgt>
                                        </p:tgtEl>
                                        <p:attrNameLst>
                                          <p:attrName>style.visibility</p:attrName>
                                        </p:attrNameLst>
                                      </p:cBhvr>
                                      <p:to>
                                        <p:strVal val="visible"/>
                                      </p:to>
                                    </p:set>
                                    <p:anim calcmode="discrete" valueType="clr">
                                      <p:cBhvr override="childStyle">
                                        <p:cTn id="138" dur="80"/>
                                        <p:tgtEl>
                                          <p:spTgt spid="430139">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39" dur="80"/>
                                        <p:tgtEl>
                                          <p:spTgt spid="430139">
                                            <p:txEl>
                                              <p:pRg st="0" end="0"/>
                                            </p:txEl>
                                          </p:spTgt>
                                        </p:tgtEl>
                                        <p:attrNameLst>
                                          <p:attrName>fillcolor</p:attrName>
                                        </p:attrNameLst>
                                      </p:cBhvr>
                                      <p:tavLst>
                                        <p:tav tm="0">
                                          <p:val>
                                            <p:clrVal>
                                              <a:schemeClr val="accent2"/>
                                            </p:clrVal>
                                          </p:val>
                                        </p:tav>
                                        <p:tav tm="50000">
                                          <p:val>
                                            <p:clrVal>
                                              <a:schemeClr val="hlink"/>
                                            </p:clrVal>
                                          </p:val>
                                        </p:tav>
                                      </p:tavLst>
                                    </p:anim>
                                    <p:set>
                                      <p:cBhvr>
                                        <p:cTn id="140" dur="80"/>
                                        <p:tgtEl>
                                          <p:spTgt spid="430139">
                                            <p:txEl>
                                              <p:pRg st="0" end="0"/>
                                            </p:txEl>
                                          </p:spTgt>
                                        </p:tgtEl>
                                        <p:attrNameLst>
                                          <p:attrName>fill.type</p:attrName>
                                        </p:attrNameLst>
                                      </p:cBhvr>
                                      <p:to>
                                        <p:strVal val="solid"/>
                                      </p:to>
                                    </p:set>
                                  </p:childTnLst>
                                </p:cTn>
                              </p:par>
                            </p:childTnLst>
                          </p:cTn>
                        </p:par>
                        <p:par>
                          <p:cTn id="141" fill="hold" nodeType="afterGroup">
                            <p:stCondLst>
                              <p:cond delay="5340"/>
                            </p:stCondLst>
                            <p:childTnLst>
                              <p:par>
                                <p:cTn id="142" presetID="10" presetClass="exit" presetSubtype="0" fill="hold" grpId="0" nodeType="afterEffect">
                                  <p:stCondLst>
                                    <p:cond delay="6000"/>
                                  </p:stCondLst>
                                  <p:iterate type="lt">
                                    <p:tmPct val="0"/>
                                  </p:iterate>
                                  <p:childTnLst>
                                    <p:animEffect transition="out" filter="fade">
                                      <p:cBhvr>
                                        <p:cTn id="143" dur="500"/>
                                        <p:tgtEl>
                                          <p:spTgt spid="430139">
                                            <p:txEl>
                                              <p:pRg st="0" end="0"/>
                                            </p:txEl>
                                          </p:spTgt>
                                        </p:tgtEl>
                                      </p:cBhvr>
                                    </p:animEffect>
                                    <p:set>
                                      <p:cBhvr>
                                        <p:cTn id="144" dur="1" fill="hold">
                                          <p:stCondLst>
                                            <p:cond delay="499"/>
                                          </p:stCondLst>
                                        </p:cTn>
                                        <p:tgtEl>
                                          <p:spTgt spid="430139">
                                            <p:txEl>
                                              <p:pRg st="0" end="0"/>
                                            </p:txEl>
                                          </p:spTgt>
                                        </p:tgtEl>
                                        <p:attrNameLst>
                                          <p:attrName>style.visibility</p:attrName>
                                        </p:attrNameLst>
                                      </p:cBhvr>
                                      <p:to>
                                        <p:strVal val="hidden"/>
                                      </p:to>
                                    </p:set>
                                  </p:childTnLst>
                                </p:cTn>
                              </p:par>
                              <p:par>
                                <p:cTn id="145" presetID="10" presetClass="exit" presetSubtype="0" fill="hold" grpId="0" nodeType="withEffect">
                                  <p:stCondLst>
                                    <p:cond delay="6000"/>
                                  </p:stCondLst>
                                  <p:iterate type="lt">
                                    <p:tmPct val="0"/>
                                  </p:iterate>
                                  <p:childTnLst>
                                    <p:animEffect transition="out" filter="fade">
                                      <p:cBhvr>
                                        <p:cTn id="146" dur="500"/>
                                        <p:tgtEl>
                                          <p:spTgt spid="430139">
                                            <p:bg/>
                                          </p:spTgt>
                                        </p:tgtEl>
                                      </p:cBhvr>
                                    </p:animEffect>
                                    <p:set>
                                      <p:cBhvr>
                                        <p:cTn id="147" dur="1" fill="hold">
                                          <p:stCondLst>
                                            <p:cond delay="499"/>
                                          </p:stCondLst>
                                        </p:cTn>
                                        <p:tgtEl>
                                          <p:spTgt spid="430139">
                                            <p:bg/>
                                          </p:spTgt>
                                        </p:tgtEl>
                                        <p:attrNameLst>
                                          <p:attrName>style.visibility</p:attrName>
                                        </p:attrNameLst>
                                      </p:cBhvr>
                                      <p:to>
                                        <p:strVal val="hidden"/>
                                      </p:to>
                                    </p:set>
                                  </p:childTnLst>
                                </p:cTn>
                              </p:par>
                            </p:childTnLst>
                          </p:cTn>
                        </p:par>
                      </p:childTnLst>
                    </p:cTn>
                  </p:par>
                </p:childTnLst>
              </p:cTn>
              <p:nextCondLst>
                <p:cond evt="onClick" delay="0">
                  <p:tgtEl>
                    <p:spTgt spid="430135"/>
                  </p:tgtEl>
                </p:cond>
              </p:nextCondLst>
            </p:seq>
            <p:seq concurrent="1" nextAc="seek">
              <p:cTn id="148" restart="whenNotActive" fill="hold" evtFilter="cancelBubble" nodeType="interactiveSeq">
                <p:stCondLst>
                  <p:cond evt="onClick" delay="0">
                    <p:tgtEl>
                      <p:spTgt spid="430140"/>
                    </p:tgtEl>
                  </p:cond>
                </p:stCondLst>
                <p:endSync evt="end" delay="0">
                  <p:rtn val="all"/>
                </p:endSync>
                <p:childTnLst>
                  <p:par>
                    <p:cTn id="149" fill="hold" nodeType="clickPar">
                      <p:stCondLst>
                        <p:cond delay="0"/>
                      </p:stCondLst>
                      <p:childTnLst>
                        <p:par>
                          <p:cTn id="150" fill="hold" nodeType="withGroup">
                            <p:stCondLst>
                              <p:cond delay="0"/>
                            </p:stCondLst>
                            <p:childTnLst>
                              <p:par>
                                <p:cTn id="151" presetID="3" presetClass="entr" presetSubtype="0" fill="hold" grpId="1" nodeType="clickEffect">
                                  <p:stCondLst>
                                    <p:cond delay="0"/>
                                  </p:stCondLst>
                                  <p:childTnLst>
                                    <p:set>
                                      <p:cBhvr>
                                        <p:cTn id="152" dur="1" fill="hold">
                                          <p:stCondLst>
                                            <p:cond delay="0"/>
                                          </p:stCondLst>
                                        </p:cTn>
                                        <p:tgtEl>
                                          <p:spTgt spid="430092"/>
                                        </p:tgtEl>
                                        <p:attrNameLst>
                                          <p:attrName>style.visibility</p:attrName>
                                        </p:attrNameLst>
                                      </p:cBhvr>
                                      <p:to>
                                        <p:strVal val="visible"/>
                                      </p:to>
                                    </p:set>
                                  </p:childTnLst>
                                </p:cTn>
                              </p:par>
                              <p:par>
                                <p:cTn id="153" presetID="3" presetClass="exit" presetSubtype="0" fill="hold" grpId="2" nodeType="withEffect">
                                  <p:stCondLst>
                                    <p:cond delay="0"/>
                                  </p:stCondLst>
                                  <p:childTnLst>
                                    <p:set>
                                      <p:cBhvr>
                                        <p:cTn id="154" dur="1" fill="hold">
                                          <p:stCondLst>
                                            <p:cond delay="0"/>
                                          </p:stCondLst>
                                        </p:cTn>
                                        <p:tgtEl>
                                          <p:spTgt spid="430093"/>
                                        </p:tgtEl>
                                        <p:attrNameLst>
                                          <p:attrName>style.visibility</p:attrName>
                                        </p:attrNameLst>
                                      </p:cBhvr>
                                      <p:to>
                                        <p:strVal val="hidden"/>
                                      </p:to>
                                    </p:set>
                                  </p:childTnLst>
                                </p:cTn>
                              </p:par>
                              <p:par>
                                <p:cTn id="155" presetID="3" presetClass="exit" presetSubtype="0" fill="hold" grpId="1" nodeType="withEffect">
                                  <p:stCondLst>
                                    <p:cond delay="0"/>
                                  </p:stCondLst>
                                  <p:childTnLst>
                                    <p:set>
                                      <p:cBhvr>
                                        <p:cTn id="156" dur="1" fill="hold">
                                          <p:stCondLst>
                                            <p:cond delay="0"/>
                                          </p:stCondLst>
                                        </p:cTn>
                                        <p:tgtEl>
                                          <p:spTgt spid="430094"/>
                                        </p:tgtEl>
                                        <p:attrNameLst>
                                          <p:attrName>style.visibility</p:attrName>
                                        </p:attrNameLst>
                                      </p:cBhvr>
                                      <p:to>
                                        <p:strVal val="hidden"/>
                                      </p:to>
                                    </p:set>
                                  </p:childTnLst>
                                </p:cTn>
                              </p:par>
                              <p:par>
                                <p:cTn id="157" presetID="3" presetClass="exit" presetSubtype="0" fill="hold" grpId="1" nodeType="withEffect">
                                  <p:stCondLst>
                                    <p:cond delay="0"/>
                                  </p:stCondLst>
                                  <p:childTnLst>
                                    <p:set>
                                      <p:cBhvr>
                                        <p:cTn id="158" dur="1" fill="hold">
                                          <p:stCondLst>
                                            <p:cond delay="0"/>
                                          </p:stCondLst>
                                        </p:cTn>
                                        <p:tgtEl>
                                          <p:spTgt spid="430089"/>
                                        </p:tgtEl>
                                        <p:attrNameLst>
                                          <p:attrName>style.visibility</p:attrName>
                                        </p:attrNameLst>
                                      </p:cBhvr>
                                      <p:to>
                                        <p:strVal val="hidden"/>
                                      </p:to>
                                    </p:set>
                                  </p:childTnLst>
                                </p:cTn>
                              </p:par>
                              <p:par>
                                <p:cTn id="159" presetID="3" presetClass="exit" presetSubtype="0" fill="hold" grpId="1" nodeType="withEffect">
                                  <p:stCondLst>
                                    <p:cond delay="0"/>
                                  </p:stCondLst>
                                  <p:childTnLst>
                                    <p:set>
                                      <p:cBhvr>
                                        <p:cTn id="160" dur="1" fill="hold">
                                          <p:stCondLst>
                                            <p:cond delay="0"/>
                                          </p:stCondLst>
                                        </p:cTn>
                                        <p:tgtEl>
                                          <p:spTgt spid="430090"/>
                                        </p:tgtEl>
                                        <p:attrNameLst>
                                          <p:attrName>style.visibility</p:attrName>
                                        </p:attrNameLst>
                                      </p:cBhvr>
                                      <p:to>
                                        <p:strVal val="hidden"/>
                                      </p:to>
                                    </p:set>
                                  </p:childTnLst>
                                </p:cTn>
                              </p:par>
                              <p:par>
                                <p:cTn id="161" presetID="3" presetClass="exit" presetSubtype="0" fill="hold" grpId="1" nodeType="withEffect">
                                  <p:stCondLst>
                                    <p:cond delay="0"/>
                                  </p:stCondLst>
                                  <p:childTnLst>
                                    <p:set>
                                      <p:cBhvr>
                                        <p:cTn id="162" dur="1" fill="hold">
                                          <p:stCondLst>
                                            <p:cond delay="0"/>
                                          </p:stCondLst>
                                        </p:cTn>
                                        <p:tgtEl>
                                          <p:spTgt spid="430091"/>
                                        </p:tgtEl>
                                        <p:attrNameLst>
                                          <p:attrName>style.visibility</p:attrName>
                                        </p:attrNameLst>
                                      </p:cBhvr>
                                      <p:to>
                                        <p:strVal val="hidden"/>
                                      </p:to>
                                    </p:set>
                                  </p:childTnLst>
                                </p:cTn>
                              </p:par>
                            </p:childTnLst>
                          </p:cTn>
                        </p:par>
                      </p:childTnLst>
                    </p:cTn>
                  </p:par>
                </p:childTnLst>
              </p:cTn>
              <p:nextCondLst>
                <p:cond evt="onClick" delay="0">
                  <p:tgtEl>
                    <p:spTgt spid="430140"/>
                  </p:tgtEl>
                </p:cond>
              </p:nextCondLst>
            </p:seq>
          </p:childTnLst>
        </p:cTn>
      </p:par>
    </p:tnLst>
    <p:bldLst>
      <p:bldP spid="430089" grpId="0" animBg="1"/>
      <p:bldP spid="430089" grpId="1" animBg="1"/>
      <p:bldP spid="430090" grpId="0" animBg="1"/>
      <p:bldP spid="430090" grpId="1" animBg="1"/>
      <p:bldP spid="430091" grpId="0" animBg="1"/>
      <p:bldP spid="430091" grpId="1" animBg="1"/>
      <p:bldP spid="430092" grpId="0" animBg="1"/>
      <p:bldP spid="430092" grpId="1" animBg="1"/>
      <p:bldP spid="430093" grpId="0" animBg="1"/>
      <p:bldP spid="430093" grpId="1" animBg="1"/>
      <p:bldP spid="430093" grpId="2" animBg="1"/>
      <p:bldP spid="430094" grpId="0" animBg="1"/>
      <p:bldP spid="430094" grpId="1" animBg="1"/>
      <p:bldP spid="430139" grpId="0" build="allAtOnce" animBg="1" autoUpdateAnimBg="0"/>
      <p:bldP spid="430139" grpId="1" build="allAtOnce" animBg="1" autoUpdateAnimBg="0"/>
      <p:bldP spid="430139" grpId="2" build="allAtOnce" animBg="1" autoUpdateAnimBg="0"/>
      <p:bldP spid="430139" grpId="3" build="allAtOnce" autoUpdateAnimBg="0"/>
      <p:bldP spid="430139" grpId="4" build="allAtOnce" autoUpdateAnimBg="0"/>
      <p:bldP spid="430139" grpId="5"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1586" name="Oval 2"/>
          <p:cNvSpPr>
            <a:spLocks noChangeArrowheads="1"/>
          </p:cNvSpPr>
          <p:nvPr/>
        </p:nvSpPr>
        <p:spPr bwMode="auto">
          <a:xfrm>
            <a:off x="8537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587" name="Rectangle 3" descr="Small grid">
            <a:hlinkClick r:id="" action="ppaction://macro?name=Score_1"/>
          </p:cNvPr>
          <p:cNvSpPr>
            <a:spLocks noChangeAspect="1" noChangeArrowheads="1"/>
          </p:cNvSpPr>
          <p:nvPr/>
        </p:nvSpPr>
        <p:spPr bwMode="auto">
          <a:xfrm>
            <a:off x="3654425" y="152876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35</a:t>
            </a:r>
          </a:p>
        </p:txBody>
      </p:sp>
      <p:sp>
        <p:nvSpPr>
          <p:cNvPr id="451588" name="Rectangle 4" descr="Small grid">
            <a:hlinkClick r:id="" action="ppaction://macro?name=Score_2"/>
          </p:cNvPr>
          <p:cNvSpPr>
            <a:spLocks noChangeArrowheads="1"/>
          </p:cNvSpPr>
          <p:nvPr/>
        </p:nvSpPr>
        <p:spPr bwMode="auto">
          <a:xfrm>
            <a:off x="3654425" y="256381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28</a:t>
            </a:r>
          </a:p>
        </p:txBody>
      </p:sp>
      <p:sp>
        <p:nvSpPr>
          <p:cNvPr id="451589" name="Rectangle 5" descr="Small grid">
            <a:hlinkClick r:id="" action="ppaction://macro?name=Score_3"/>
          </p:cNvPr>
          <p:cNvSpPr>
            <a:spLocks noChangeAspect="1" noChangeArrowheads="1"/>
          </p:cNvSpPr>
          <p:nvPr/>
        </p:nvSpPr>
        <p:spPr bwMode="auto">
          <a:xfrm>
            <a:off x="3654425" y="35909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20</a:t>
            </a:r>
          </a:p>
        </p:txBody>
      </p:sp>
      <p:sp>
        <p:nvSpPr>
          <p:cNvPr id="451590" name="Rectangle 6" descr="Small grid">
            <a:hlinkClick r:id="" action="ppaction://macro?name=Score_4"/>
          </p:cNvPr>
          <p:cNvSpPr>
            <a:spLocks noChangeAspect="1" noChangeArrowheads="1"/>
          </p:cNvSpPr>
          <p:nvPr/>
        </p:nvSpPr>
        <p:spPr bwMode="auto">
          <a:xfrm>
            <a:off x="3654425" y="463391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12</a:t>
            </a:r>
          </a:p>
        </p:txBody>
      </p:sp>
      <p:sp>
        <p:nvSpPr>
          <p:cNvPr id="451591" name="Rectangle 7" descr="Small grid">
            <a:hlinkClick r:id="" action="ppaction://macro?name=Score_5"/>
          </p:cNvPr>
          <p:cNvSpPr>
            <a:spLocks noChangeAspect="1" noChangeArrowheads="1"/>
          </p:cNvSpPr>
          <p:nvPr/>
        </p:nvSpPr>
        <p:spPr bwMode="auto">
          <a:xfrm>
            <a:off x="7426325" y="152876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a:solidFill>
                  <a:schemeClr val="bg1"/>
                </a:solidFill>
                <a:effectLst>
                  <a:outerShdw blurRad="38100" dist="38100" dir="2700000" algn="tl">
                    <a:srgbClr val="000000"/>
                  </a:outerShdw>
                </a:effectLst>
                <a:latin typeface="Impact" pitchFamily="34" charset="0"/>
              </a:rPr>
              <a:t>5</a:t>
            </a:r>
          </a:p>
        </p:txBody>
      </p:sp>
      <p:sp>
        <p:nvSpPr>
          <p:cNvPr id="451592" name="WordArt 8"/>
          <p:cNvSpPr>
            <a:spLocks noChangeArrowheads="1" noChangeShapeType="1" noTextEdit="1"/>
          </p:cNvSpPr>
          <p:nvPr/>
        </p:nvSpPr>
        <p:spPr bwMode="auto">
          <a:xfrm>
            <a:off x="7613650" y="171450"/>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51593" name="WordArt 9"/>
          <p:cNvSpPr>
            <a:spLocks noChangeArrowheads="1" noChangeShapeType="1" noTextEdit="1"/>
          </p:cNvSpPr>
          <p:nvPr/>
        </p:nvSpPr>
        <p:spPr bwMode="auto">
          <a:xfrm>
            <a:off x="8086725" y="171450"/>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51594" name="WordArt 10"/>
          <p:cNvSpPr>
            <a:spLocks noChangeArrowheads="1" noChangeShapeType="1" noTextEdit="1"/>
          </p:cNvSpPr>
          <p:nvPr/>
        </p:nvSpPr>
        <p:spPr bwMode="auto">
          <a:xfrm>
            <a:off x="8561388" y="171450"/>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19050">
                  <a:solidFill>
                    <a:srgbClr val="000000"/>
                  </a:solidFill>
                  <a:miter lim="800000"/>
                  <a:headEnd/>
                  <a:tailEnd/>
                </a:ln>
                <a:solidFill>
                  <a:srgbClr val="FF0000">
                    <a:alpha val="85001"/>
                  </a:srgbClr>
                </a:solidFill>
                <a:effectLst/>
                <a:latin typeface="Arial Black"/>
              </a:rPr>
              <a:t>X</a:t>
            </a:r>
          </a:p>
        </p:txBody>
      </p:sp>
      <p:sp>
        <p:nvSpPr>
          <p:cNvPr id="451595" name="WordArt 11"/>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51596" name="WordArt 12"/>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51597" name="WordArt 13"/>
          <p:cNvSpPr>
            <a:spLocks noChangeAspect="1" noChangeArrowheads="1" noChangeShapeType="1" noTextEdit="1"/>
          </p:cNvSpPr>
          <p:nvPr/>
        </p:nvSpPr>
        <p:spPr bwMode="auto">
          <a:xfrm>
            <a:off x="8591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25400">
                  <a:solidFill>
                    <a:schemeClr val="tx1"/>
                  </a:solidFill>
                  <a:miter lim="800000"/>
                  <a:headEnd/>
                  <a:tailEnd/>
                </a:ln>
                <a:solidFill>
                  <a:srgbClr val="FF0000">
                    <a:alpha val="34000"/>
                  </a:srgbClr>
                </a:solidFill>
                <a:effectLst/>
                <a:latin typeface="Arial Black"/>
              </a:rPr>
              <a:t>X</a:t>
            </a:r>
          </a:p>
        </p:txBody>
      </p:sp>
      <p:sp>
        <p:nvSpPr>
          <p:cNvPr id="451598" name="Rectangle 14" descr="Small grid"/>
          <p:cNvSpPr>
            <a:spLocks noChangeArrowheads="1"/>
          </p:cNvSpPr>
          <p:nvPr/>
        </p:nvSpPr>
        <p:spPr bwMode="auto">
          <a:xfrm>
            <a:off x="898525" y="152876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400" dirty="0" smtClean="0">
                <a:solidFill>
                  <a:schemeClr val="bg1"/>
                </a:solidFill>
                <a:effectLst/>
                <a:latin typeface="Impact" pitchFamily="34" charset="0"/>
              </a:rPr>
              <a:t>Doweling contractor</a:t>
            </a:r>
            <a:endParaRPr lang="en-US" altLang="en-US" sz="2400" dirty="0">
              <a:solidFill>
                <a:schemeClr val="bg1"/>
              </a:solidFill>
              <a:effectLst/>
              <a:latin typeface="Impact" pitchFamily="34" charset="0"/>
            </a:endParaRPr>
          </a:p>
        </p:txBody>
      </p:sp>
      <p:sp>
        <p:nvSpPr>
          <p:cNvPr id="451599" name="Rectangle 15" descr="Small grid"/>
          <p:cNvSpPr>
            <a:spLocks noChangeAspect="1" noChangeArrowheads="1"/>
          </p:cNvSpPr>
          <p:nvPr/>
        </p:nvSpPr>
        <p:spPr bwMode="auto">
          <a:xfrm>
            <a:off x="898525" y="256381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400" dirty="0" smtClean="0">
                <a:solidFill>
                  <a:schemeClr val="bg1"/>
                </a:solidFill>
                <a:effectLst/>
                <a:latin typeface="Impact" pitchFamily="34" charset="0"/>
              </a:rPr>
              <a:t>Guardrails &amp; barrier contractor</a:t>
            </a:r>
            <a:endParaRPr lang="en-US" altLang="en-US" sz="2400" dirty="0">
              <a:solidFill>
                <a:schemeClr val="bg1"/>
              </a:solidFill>
              <a:effectLst/>
              <a:latin typeface="Impact" pitchFamily="34" charset="0"/>
            </a:endParaRPr>
          </a:p>
        </p:txBody>
      </p:sp>
      <p:sp>
        <p:nvSpPr>
          <p:cNvPr id="451600" name="Rectangle 16" descr="Small grid"/>
          <p:cNvSpPr>
            <a:spLocks noChangeAspect="1" noChangeArrowheads="1"/>
          </p:cNvSpPr>
          <p:nvPr/>
        </p:nvSpPr>
        <p:spPr bwMode="auto">
          <a:xfrm>
            <a:off x="898525" y="359251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400" dirty="0" smtClean="0">
                <a:solidFill>
                  <a:schemeClr val="bg1"/>
                </a:solidFill>
                <a:effectLst/>
                <a:latin typeface="Impact" pitchFamily="34" charset="0"/>
              </a:rPr>
              <a:t>Equipment installer </a:t>
            </a:r>
            <a:r>
              <a:rPr lang="en-US" altLang="en-US" sz="1600" dirty="0" smtClean="0">
                <a:solidFill>
                  <a:schemeClr val="bg1"/>
                </a:solidFill>
                <a:effectLst/>
                <a:latin typeface="Impact" pitchFamily="34" charset="0"/>
              </a:rPr>
              <a:t>(manufacturing equipment)</a:t>
            </a:r>
            <a:endParaRPr lang="en-US" altLang="en-US" sz="1600" dirty="0">
              <a:solidFill>
                <a:schemeClr val="bg1"/>
              </a:solidFill>
              <a:effectLst/>
              <a:latin typeface="Impact" pitchFamily="34" charset="0"/>
            </a:endParaRPr>
          </a:p>
        </p:txBody>
      </p:sp>
      <p:sp>
        <p:nvSpPr>
          <p:cNvPr id="451601" name="Rectangle 17" descr="Small grid"/>
          <p:cNvSpPr>
            <a:spLocks noChangeAspect="1" noChangeArrowheads="1"/>
          </p:cNvSpPr>
          <p:nvPr/>
        </p:nvSpPr>
        <p:spPr bwMode="auto">
          <a:xfrm>
            <a:off x="898525" y="4630738"/>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3000" dirty="0" smtClean="0">
                <a:solidFill>
                  <a:schemeClr val="bg1"/>
                </a:solidFill>
                <a:effectLst/>
                <a:latin typeface="Impact" pitchFamily="34" charset="0"/>
              </a:rPr>
              <a:t>Steel erector</a:t>
            </a:r>
            <a:endParaRPr lang="en-US" altLang="en-US" sz="3000" dirty="0">
              <a:solidFill>
                <a:schemeClr val="bg1"/>
              </a:solidFill>
              <a:effectLst/>
              <a:latin typeface="Impact" pitchFamily="34" charset="0"/>
            </a:endParaRPr>
          </a:p>
        </p:txBody>
      </p:sp>
      <p:sp>
        <p:nvSpPr>
          <p:cNvPr id="451602" name="Rectangle 18" descr="Small grid"/>
          <p:cNvSpPr>
            <a:spLocks noChangeAspect="1" noChangeArrowheads="1"/>
          </p:cNvSpPr>
          <p:nvPr/>
        </p:nvSpPr>
        <p:spPr bwMode="auto">
          <a:xfrm>
            <a:off x="4670425" y="152876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altLang="en-US" sz="2800" dirty="0" smtClean="0">
                <a:solidFill>
                  <a:schemeClr val="bg1"/>
                </a:solidFill>
                <a:effectLst/>
                <a:latin typeface="Impact" pitchFamily="34" charset="0"/>
              </a:rPr>
              <a:t>Water treatment</a:t>
            </a:r>
            <a:endParaRPr lang="en-US" altLang="en-US" sz="2800" dirty="0">
              <a:solidFill>
                <a:schemeClr val="bg1"/>
              </a:solidFill>
              <a:effectLst/>
              <a:latin typeface="Impact" pitchFamily="34" charset="0"/>
            </a:endParaRPr>
          </a:p>
        </p:txBody>
      </p:sp>
      <p:pic>
        <p:nvPicPr>
          <p:cNvPr id="451603" name="Picture 19"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02800" y="27828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4" name="Picture 20" descr="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9938" y="38242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5" name="Picture 21" descr="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9938" y="4857750"/>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6" name="Picture 22" descr="5">
            <a:hlinkClick r:id="" action="ppaction://macro?name=Score_5"/>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69938" y="27828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7" name="Picture 23" descr="4">
            <a:hlinkClick r:id="" action="ppaction://macro?name=Score_4"/>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02800" y="5895975"/>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8" name="Picture 24" descr="3">
            <a:hlinkClick r:id="" action="ppaction://macro?name=Score_3"/>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02800" y="4857750"/>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09" name="Picture 25" descr="2">
            <a:hlinkClick r:id="" action="ppaction://macro?name=Score_2"/>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02800" y="3824288"/>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51610" name="Picture 26" descr="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9938" y="5897563"/>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51611" name="Group 27"/>
          <p:cNvGrpSpPr>
            <a:grpSpLocks/>
          </p:cNvGrpSpPr>
          <p:nvPr/>
        </p:nvGrpSpPr>
        <p:grpSpPr bwMode="auto">
          <a:xfrm>
            <a:off x="9836150" y="-57150"/>
            <a:ext cx="7715250" cy="2333625"/>
            <a:chOff x="6192" y="-276"/>
            <a:chExt cx="4860" cy="1470"/>
          </a:xfrm>
        </p:grpSpPr>
        <p:grpSp>
          <p:nvGrpSpPr>
            <p:cNvPr id="451612" name="Group 28"/>
            <p:cNvGrpSpPr>
              <a:grpSpLocks/>
            </p:cNvGrpSpPr>
            <p:nvPr/>
          </p:nvGrpSpPr>
          <p:grpSpPr bwMode="auto">
            <a:xfrm>
              <a:off x="6192" y="-276"/>
              <a:ext cx="1404" cy="1470"/>
              <a:chOff x="6192" y="-276"/>
              <a:chExt cx="1404" cy="1470"/>
            </a:xfrm>
          </p:grpSpPr>
          <p:sp>
            <p:nvSpPr>
              <p:cNvPr id="451613" name="WordArt 2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14" name="AutoShape 3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15" name="AutoShape 3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51616" name="Group 32"/>
            <p:cNvGrpSpPr>
              <a:grpSpLocks/>
            </p:cNvGrpSpPr>
            <p:nvPr/>
          </p:nvGrpSpPr>
          <p:grpSpPr bwMode="auto">
            <a:xfrm>
              <a:off x="7920" y="-276"/>
              <a:ext cx="1404" cy="1470"/>
              <a:chOff x="6192" y="-276"/>
              <a:chExt cx="1404" cy="1470"/>
            </a:xfrm>
          </p:grpSpPr>
          <p:sp>
            <p:nvSpPr>
              <p:cNvPr id="451617" name="WordArt 3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18" name="AutoShape 3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19" name="AutoShape 3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51620" name="Group 36"/>
            <p:cNvGrpSpPr>
              <a:grpSpLocks/>
            </p:cNvGrpSpPr>
            <p:nvPr/>
          </p:nvGrpSpPr>
          <p:grpSpPr bwMode="auto">
            <a:xfrm>
              <a:off x="9648" y="-276"/>
              <a:ext cx="1404" cy="1470"/>
              <a:chOff x="6192" y="-276"/>
              <a:chExt cx="1404" cy="1470"/>
            </a:xfrm>
          </p:grpSpPr>
          <p:sp>
            <p:nvSpPr>
              <p:cNvPr id="451621" name="WordArt 37"/>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22" name="AutoShape 38"/>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23" name="AutoShape 39"/>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51624" name="Group 40"/>
          <p:cNvGrpSpPr>
            <a:grpSpLocks/>
          </p:cNvGrpSpPr>
          <p:nvPr/>
        </p:nvGrpSpPr>
        <p:grpSpPr bwMode="auto">
          <a:xfrm>
            <a:off x="9839325" y="-57150"/>
            <a:ext cx="4972050" cy="2333625"/>
            <a:chOff x="6146" y="-2208"/>
            <a:chExt cx="3132" cy="1470"/>
          </a:xfrm>
        </p:grpSpPr>
        <p:grpSp>
          <p:nvGrpSpPr>
            <p:cNvPr id="451625" name="Group 41"/>
            <p:cNvGrpSpPr>
              <a:grpSpLocks/>
            </p:cNvGrpSpPr>
            <p:nvPr/>
          </p:nvGrpSpPr>
          <p:grpSpPr bwMode="auto">
            <a:xfrm>
              <a:off x="6146" y="-2208"/>
              <a:ext cx="1404" cy="1470"/>
              <a:chOff x="6192" y="-276"/>
              <a:chExt cx="1404" cy="1470"/>
            </a:xfrm>
          </p:grpSpPr>
          <p:sp>
            <p:nvSpPr>
              <p:cNvPr id="451626" name="WordArt 4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27" name="AutoShape 4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28" name="AutoShape 4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51629" name="Group 45"/>
            <p:cNvGrpSpPr>
              <a:grpSpLocks/>
            </p:cNvGrpSpPr>
            <p:nvPr/>
          </p:nvGrpSpPr>
          <p:grpSpPr bwMode="auto">
            <a:xfrm>
              <a:off x="7874" y="-2208"/>
              <a:ext cx="1404" cy="1470"/>
              <a:chOff x="6192" y="-276"/>
              <a:chExt cx="1404" cy="1470"/>
            </a:xfrm>
          </p:grpSpPr>
          <p:sp>
            <p:nvSpPr>
              <p:cNvPr id="451630" name="WordArt 4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31" name="AutoShape 4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32" name="AutoShape 4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51633" name="Group 49"/>
          <p:cNvGrpSpPr>
            <a:grpSpLocks/>
          </p:cNvGrpSpPr>
          <p:nvPr/>
        </p:nvGrpSpPr>
        <p:grpSpPr bwMode="auto">
          <a:xfrm>
            <a:off x="9836150" y="-57150"/>
            <a:ext cx="2228850" cy="2333625"/>
            <a:chOff x="6192" y="-276"/>
            <a:chExt cx="1404" cy="1470"/>
          </a:xfrm>
        </p:grpSpPr>
        <p:sp>
          <p:nvSpPr>
            <p:cNvPr id="451634" name="WordArt 50"/>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a:ln w="76200">
                    <a:solidFill>
                      <a:srgbClr val="660013"/>
                    </a:solidFill>
                    <a:miter lim="800000"/>
                    <a:headEnd/>
                    <a:tailEnd/>
                  </a:ln>
                  <a:solidFill>
                    <a:srgbClr val="D80000"/>
                  </a:solidFill>
                  <a:effectLst/>
                  <a:latin typeface="Verdana"/>
                  <a:ea typeface="Verdana"/>
                  <a:cs typeface="Verdana"/>
                </a:rPr>
                <a:t>X</a:t>
              </a:r>
            </a:p>
          </p:txBody>
        </p:sp>
        <p:sp>
          <p:nvSpPr>
            <p:cNvPr id="451635" name="AutoShape 51"/>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36" name="AutoShape 52"/>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51637" name="Picture 53" descr="begin">
            <a:hlinkClick r:id="" action="ppaction://macro?name=Begin_Round"/>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94163" y="6296025"/>
            <a:ext cx="952500" cy="476250"/>
          </a:xfrm>
          <a:prstGeom prst="rect">
            <a:avLst/>
          </a:prstGeom>
          <a:noFill/>
          <a:extLst>
            <a:ext uri="{909E8E84-426E-40DD-AFC4-6F175D3DCCD1}">
              <a14:hiddenFill xmlns:a14="http://schemas.microsoft.com/office/drawing/2010/main">
                <a:solidFill>
                  <a:srgbClr val="FFFFFF"/>
                </a:solidFill>
              </a14:hiddenFill>
            </a:ext>
          </a:extLst>
        </p:spPr>
      </p:pic>
      <p:grpSp>
        <p:nvGrpSpPr>
          <p:cNvPr id="451638" name="Group 54"/>
          <p:cNvGrpSpPr>
            <a:grpSpLocks/>
          </p:cNvGrpSpPr>
          <p:nvPr/>
        </p:nvGrpSpPr>
        <p:grpSpPr bwMode="auto">
          <a:xfrm>
            <a:off x="9688513" y="2741613"/>
            <a:ext cx="7472362" cy="4114800"/>
            <a:chOff x="-4707" y="1775"/>
            <a:chExt cx="4707" cy="2568"/>
          </a:xfrm>
        </p:grpSpPr>
        <p:sp>
          <p:nvSpPr>
            <p:cNvPr id="451639" name="Rectangle 55"/>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6600" b="1">
                <a:effectLst>
                  <a:outerShdw blurRad="38100" dist="38100" dir="2700000" algn="tl">
                    <a:srgbClr val="C0C0C0"/>
                  </a:outerShdw>
                </a:effectLst>
              </a:endParaRPr>
            </a:p>
          </p:txBody>
        </p:sp>
        <p:pic>
          <p:nvPicPr>
            <p:cNvPr id="451640" name="Picture 56" descr="Family Feud Logo"/>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32" y="1775"/>
              <a:ext cx="3363" cy="2568"/>
            </a:xfrm>
            <a:prstGeom prst="rect">
              <a:avLst/>
            </a:prstGeom>
            <a:noFill/>
            <a:extLst>
              <a:ext uri="{909E8E84-426E-40DD-AFC4-6F175D3DCCD1}">
                <a14:hiddenFill xmlns:a14="http://schemas.microsoft.com/office/drawing/2010/main">
                  <a:solidFill>
                    <a:srgbClr val="FFFFFF"/>
                  </a:solidFill>
                </a14:hiddenFill>
              </a:ext>
            </a:extLst>
          </p:spPr>
        </p:pic>
      </p:grpSp>
      <p:sp>
        <p:nvSpPr>
          <p:cNvPr id="451641" name="Rectangle 57"/>
          <p:cNvSpPr>
            <a:spLocks noChangeArrowheads="1"/>
          </p:cNvSpPr>
          <p:nvPr/>
        </p:nvSpPr>
        <p:spPr bwMode="auto">
          <a:xfrm>
            <a:off x="9688513" y="-1279525"/>
            <a:ext cx="7472362" cy="4075113"/>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r>
              <a:rPr lang="en-US" sz="4800" b="1" dirty="0"/>
              <a:t>Name 5 different Contractors</a:t>
            </a:r>
            <a:r>
              <a:rPr lang="en-US" sz="4800" b="1" dirty="0" smtClean="0"/>
              <a:t>/ installations </a:t>
            </a:r>
            <a:r>
              <a:rPr lang="en-US" sz="4800" b="1" dirty="0"/>
              <a:t>that may use adhesive anchors:</a:t>
            </a:r>
          </a:p>
        </p:txBody>
      </p:sp>
      <p:sp>
        <p:nvSpPr>
          <p:cNvPr id="451642" name="Rectangle 58"/>
          <p:cNvSpPr>
            <a:spLocks noChangeArrowheads="1"/>
          </p:cNvSpPr>
          <p:nvPr/>
        </p:nvSpPr>
        <p:spPr bwMode="auto">
          <a:xfrm>
            <a:off x="7453313"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51643" name="Group 59"/>
          <p:cNvGrpSpPr>
            <a:grpSpLocks/>
          </p:cNvGrpSpPr>
          <p:nvPr/>
        </p:nvGrpSpPr>
        <p:grpSpPr bwMode="auto">
          <a:xfrm>
            <a:off x="6394450" y="6324600"/>
            <a:ext cx="2139950" cy="533400"/>
            <a:chOff x="4028" y="3984"/>
            <a:chExt cx="1348" cy="336"/>
          </a:xfrm>
        </p:grpSpPr>
        <p:sp>
          <p:nvSpPr>
            <p:cNvPr id="451644" name="AutoShape 60">
              <a:hlinkClick r:id="" action="ppaction://noaction" highlightClick="1">
                <a:snd r:embed="rId15"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45" name="AutoShape 61">
              <a:hlinkClick r:id="" action="ppaction://noaction" highlightClick="1">
                <a:snd r:embed="rId16"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46" name="AutoShape 62">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47" name="Text Box 63"/>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Cheer</a:t>
              </a:r>
            </a:p>
          </p:txBody>
        </p:sp>
        <p:sp>
          <p:nvSpPr>
            <p:cNvPr id="451648" name="Text Box 64"/>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Silence</a:t>
              </a:r>
            </a:p>
          </p:txBody>
        </p:sp>
        <p:sp>
          <p:nvSpPr>
            <p:cNvPr id="451649" name="Text Box 65"/>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Lose</a:t>
              </a:r>
            </a:p>
          </p:txBody>
        </p:sp>
        <p:sp>
          <p:nvSpPr>
            <p:cNvPr id="451650" name="AutoShape 66">
              <a:hlinkClick r:id="" action="ppaction://noaction" highlightClick="1">
                <a:snd r:embed="rId17"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51" name="Text Box 67"/>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Win</a:t>
              </a:r>
            </a:p>
          </p:txBody>
        </p:sp>
        <p:sp>
          <p:nvSpPr>
            <p:cNvPr id="451652" name="AutoShape 68">
              <a:hlinkClick r:id="" action="ppaction://noaction" highlightClick="1">
                <a:snd r:embed="rId18"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653" name="Text Box 69"/>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800">
                  <a:effectLst>
                    <a:outerShdw blurRad="38100" dist="38100" dir="2700000" algn="tl">
                      <a:srgbClr val="FFFFFF"/>
                    </a:outerShdw>
                  </a:effectLst>
                </a:rPr>
                <a:t>Boo</a:t>
              </a:r>
            </a:p>
          </p:txBody>
        </p:sp>
      </p:grpSp>
      <p:sp>
        <p:nvSpPr>
          <p:cNvPr id="451654" name="Text Box 70"/>
          <p:cNvSpPr txBox="1">
            <a:spLocks noChangeArrowheads="1"/>
          </p:cNvSpPr>
          <p:nvPr/>
        </p:nvSpPr>
        <p:spPr bwMode="auto">
          <a:xfrm>
            <a:off x="152400" y="106363"/>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dirty="0">
                <a:solidFill>
                  <a:schemeClr val="bg1"/>
                </a:solidFill>
                <a:effectLst>
                  <a:outerShdw blurRad="38100" dist="38100" dir="2700000" algn="tl">
                    <a:srgbClr val="000000"/>
                  </a:outerShdw>
                </a:effectLst>
                <a:latin typeface="Swis721 Hv BT" pitchFamily="34" charset="0"/>
              </a:rPr>
              <a:t>Round </a:t>
            </a:r>
            <a:r>
              <a:rPr lang="en-US" altLang="en-US" sz="3200" dirty="0" smtClean="0">
                <a:solidFill>
                  <a:schemeClr val="bg1"/>
                </a:solidFill>
                <a:effectLst>
                  <a:outerShdw blurRad="38100" dist="38100" dir="2700000" algn="tl">
                    <a:srgbClr val="000000"/>
                  </a:outerShdw>
                </a:effectLst>
                <a:latin typeface="Swis721 Hv BT" pitchFamily="34" charset="0"/>
              </a:rPr>
              <a:t>4</a:t>
            </a:r>
            <a:endParaRPr lang="en-US" altLang="en-US" sz="3200" dirty="0">
              <a:solidFill>
                <a:schemeClr val="bg1"/>
              </a:solidFill>
              <a:effectLst>
                <a:outerShdw blurRad="38100" dist="38100" dir="2700000" algn="tl">
                  <a:srgbClr val="000000"/>
                </a:outerShdw>
              </a:effectLst>
              <a:latin typeface="Swis721 Hv BT" pitchFamily="34" charset="0"/>
            </a:endParaRPr>
          </a:p>
        </p:txBody>
      </p:sp>
    </p:spTree>
    <p:custDataLst>
      <p:tags r:id="rId1"/>
    </p:custDataLst>
    <p:extLst>
      <p:ext uri="{BB962C8B-B14F-4D97-AF65-F5344CB8AC3E}">
        <p14:creationId xmlns:p14="http://schemas.microsoft.com/office/powerpoint/2010/main" val="3663516835"/>
      </p:ext>
    </p:extLst>
  </p:cSld>
  <p:clrMapOvr>
    <a:masterClrMapping/>
  </p:clrMapOvr>
  <p:transition>
    <p:push/>
    <p:sndAc>
      <p:stSnd>
        <p:snd r:embed="rId4"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51638"/>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51595"/>
                    </p:tgtEl>
                  </p:cond>
                </p:stCondLst>
                <p:endSync evt="end" delay="0">
                  <p:rtn val="all"/>
                </p:endSync>
                <p:childTnLst>
                  <p:par>
                    <p:cTn id="8" fill="hold" nodeType="clickPar">
                      <p:stCondLst>
                        <p:cond delay="0"/>
                      </p:stCondLst>
                      <p:childTnLst>
                        <p:par>
                          <p:cTn id="9" fill="hold" nodeType="withGroup">
                            <p:stCondLst>
                              <p:cond delay="0"/>
                            </p:stCondLst>
                            <p:childTnLst>
                              <p:par>
                                <p:cTn id="10" presetID="42" presetClass="path" presetSubtype="0" fill="hold" nodeType="withEffect">
                                  <p:stCondLst>
                                    <p:cond delay="0"/>
                                  </p:stCondLst>
                                  <p:childTnLst>
                                    <p:animMotion origin="layout" path="M -0.69688 0.34699 L -0.69688 0.34699 " pathEditMode="fixed" rAng="0" ptsTypes="AA">
                                      <p:cBhvr>
                                        <p:cTn id="11" dur="10" fill="hold"/>
                                        <p:tgtEl>
                                          <p:spTgt spid="451633"/>
                                        </p:tgtEl>
                                        <p:attrNameLst>
                                          <p:attrName>ppt_x</p:attrName>
                                          <p:attrName>ppt_y</p:attrName>
                                        </p:attrNameLst>
                                      </p:cBhvr>
                                      <p:rCtr x="0" y="0"/>
                                    </p:animMotion>
                                  </p:childTnLst>
                                </p:cTn>
                              </p:par>
                              <p:par>
                                <p:cTn id="12" presetID="3" presetClass="entr" presetSubtype="0" fill="hold" grpId="0" nodeType="withEffect">
                                  <p:stCondLst>
                                    <p:cond delay="0"/>
                                  </p:stCondLst>
                                  <p:childTnLst>
                                    <p:set>
                                      <p:cBhvr>
                                        <p:cTn id="13" dur="1" fill="hold">
                                          <p:stCondLst>
                                            <p:cond delay="0"/>
                                          </p:stCondLst>
                                        </p:cTn>
                                        <p:tgtEl>
                                          <p:spTgt spid="451592"/>
                                        </p:tgtEl>
                                        <p:attrNameLst>
                                          <p:attrName>style.visibility</p:attrName>
                                        </p:attrNameLst>
                                      </p:cBhvr>
                                      <p:to>
                                        <p:strVal val="visible"/>
                                      </p:to>
                                    </p:set>
                                  </p:childTnLst>
                                </p:cTn>
                              </p:par>
                              <p:par>
                                <p:cTn id="14" presetID="3" presetClass="exit" presetSubtype="0" fill="hold" grpId="0" nodeType="withEffect">
                                  <p:stCondLst>
                                    <p:cond delay="0"/>
                                  </p:stCondLst>
                                  <p:childTnLst>
                                    <p:set>
                                      <p:cBhvr>
                                        <p:cTn id="15" dur="1" fill="hold">
                                          <p:stCondLst>
                                            <p:cond delay="0"/>
                                          </p:stCondLst>
                                        </p:cTn>
                                        <p:tgtEl>
                                          <p:spTgt spid="451595"/>
                                        </p:tgtEl>
                                        <p:attrNameLst>
                                          <p:attrName>style.visibility</p:attrName>
                                        </p:attrNameLst>
                                      </p:cBhvr>
                                      <p:to>
                                        <p:strVal val="hidden"/>
                                      </p:to>
                                    </p:set>
                                  </p:childTnLst>
                                </p:cTn>
                              </p:par>
                              <p:par>
                                <p:cTn id="16" presetID="3" presetClass="entr" presetSubtype="0" fill="hold" grpId="0" nodeType="withEffect">
                                  <p:stCondLst>
                                    <p:cond delay="0"/>
                                  </p:stCondLst>
                                  <p:childTnLst>
                                    <p:set>
                                      <p:cBhvr>
                                        <p:cTn id="17" dur="1" fill="hold">
                                          <p:stCondLst>
                                            <p:cond delay="0"/>
                                          </p:stCondLst>
                                        </p:cTn>
                                        <p:tgtEl>
                                          <p:spTgt spid="451596"/>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451633"/>
                                        </p:tgtEl>
                                        <p:attrNameLst>
                                          <p:attrName>style.visibility</p:attrName>
                                        </p:attrNameLst>
                                      </p:cBhvr>
                                      <p:to>
                                        <p:strVal val="visible"/>
                                      </p:to>
                                    </p:set>
                                    <p:animEffect transition="in" filter="fade">
                                      <p:cBhvr>
                                        <p:cTn id="20" dur="200"/>
                                        <p:tgtEl>
                                          <p:spTgt spid="451633"/>
                                        </p:tgtEl>
                                      </p:cBhvr>
                                    </p:animEffect>
                                  </p:childTnLst>
                                  <p:subTnLst>
                                    <p:audio>
                                      <p:cMediaNode>
                                        <p:cTn display="0" masterRel="sameClick">
                                          <p:stCondLst>
                                            <p:cond evt="begin" delay="0">
                                              <p:tn val="18"/>
                                            </p:cond>
                                          </p:stCondLst>
                                          <p:endCondLst>
                                            <p:cond evt="onStopAudio" delay="0">
                                              <p:tgtEl>
                                                <p:sldTgt/>
                                              </p:tgtEl>
                                            </p:cond>
                                          </p:endCondLst>
                                        </p:cTn>
                                        <p:tgtEl>
                                          <p:sndTgt r:embed="rId5" name="Buzzer.wav"/>
                                        </p:tgtEl>
                                      </p:cMediaNode>
                                    </p:audio>
                                  </p:subTnLst>
                                </p:cTn>
                              </p:par>
                            </p:childTnLst>
                          </p:cTn>
                        </p:par>
                        <p:par>
                          <p:cTn id="21" fill="hold" nodeType="afterGroup">
                            <p:stCondLst>
                              <p:cond delay="200"/>
                            </p:stCondLst>
                            <p:childTnLst>
                              <p:par>
                                <p:cTn id="22" presetID="10" presetClass="exit" presetSubtype="0" fill="hold" nodeType="afterEffect">
                                  <p:stCondLst>
                                    <p:cond delay="500"/>
                                  </p:stCondLst>
                                  <p:childTnLst>
                                    <p:animEffect transition="out" filter="fade">
                                      <p:cBhvr>
                                        <p:cTn id="23" dur="200"/>
                                        <p:tgtEl>
                                          <p:spTgt spid="451633"/>
                                        </p:tgtEl>
                                      </p:cBhvr>
                                    </p:animEffect>
                                    <p:set>
                                      <p:cBhvr>
                                        <p:cTn id="24" dur="1" fill="hold">
                                          <p:stCondLst>
                                            <p:cond delay="199"/>
                                          </p:stCondLst>
                                        </p:cTn>
                                        <p:tgtEl>
                                          <p:spTgt spid="451633"/>
                                        </p:tgtEl>
                                        <p:attrNameLst>
                                          <p:attrName>style.visibility</p:attrName>
                                        </p:attrNameLst>
                                      </p:cBhvr>
                                      <p:to>
                                        <p:strVal val="hidden"/>
                                      </p:to>
                                    </p:set>
                                  </p:childTnLst>
                                </p:cTn>
                              </p:par>
                            </p:childTnLst>
                          </p:cTn>
                        </p:par>
                      </p:childTnLst>
                    </p:cTn>
                  </p:par>
                </p:childTnLst>
              </p:cTn>
              <p:nextCondLst>
                <p:cond evt="onClick" delay="0">
                  <p:tgtEl>
                    <p:spTgt spid="451595"/>
                  </p:tgtEl>
                </p:cond>
              </p:nextCondLst>
            </p:seq>
            <p:seq concurrent="1" nextAc="seek">
              <p:cTn id="25" restart="whenNotActive" fill="hold" evtFilter="cancelBubble" nodeType="interactiveSeq">
                <p:stCondLst>
                  <p:cond evt="onClick" delay="0">
                    <p:tgtEl>
                      <p:spTgt spid="451596"/>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42" presetClass="path" presetSubtype="0" fill="hold" nodeType="withEffect">
                                  <p:stCondLst>
                                    <p:cond delay="0"/>
                                  </p:stCondLst>
                                  <p:childTnLst>
                                    <p:animMotion origin="layout" path="M -0.84723 0.34699 L -0.84723 0.34699 " pathEditMode="fixed" rAng="0" ptsTypes="AA">
                                      <p:cBhvr>
                                        <p:cTn id="29" dur="10" fill="hold"/>
                                        <p:tgtEl>
                                          <p:spTgt spid="451624"/>
                                        </p:tgtEl>
                                        <p:attrNameLst>
                                          <p:attrName>ppt_x</p:attrName>
                                          <p:attrName>ppt_y</p:attrName>
                                        </p:attrNameLst>
                                      </p:cBhvr>
                                      <p:rCtr x="0" y="0"/>
                                    </p:animMotion>
                                  </p:childTnLst>
                                </p:cTn>
                              </p:par>
                              <p:par>
                                <p:cTn id="30" presetID="3" presetClass="entr" presetSubtype="0" fill="hold" grpId="0" nodeType="withEffect">
                                  <p:stCondLst>
                                    <p:cond delay="0"/>
                                  </p:stCondLst>
                                  <p:childTnLst>
                                    <p:set>
                                      <p:cBhvr>
                                        <p:cTn id="31" dur="1" fill="hold">
                                          <p:stCondLst>
                                            <p:cond delay="0"/>
                                          </p:stCondLst>
                                        </p:cTn>
                                        <p:tgtEl>
                                          <p:spTgt spid="451593"/>
                                        </p:tgtEl>
                                        <p:attrNameLst>
                                          <p:attrName>style.visibility</p:attrName>
                                        </p:attrNameLst>
                                      </p:cBhvr>
                                      <p:to>
                                        <p:strVal val="visible"/>
                                      </p:to>
                                    </p:set>
                                  </p:childTnLst>
                                </p:cTn>
                              </p:par>
                              <p:par>
                                <p:cTn id="32" presetID="3" presetClass="exit" presetSubtype="0" fill="hold" grpId="1" nodeType="withEffect">
                                  <p:stCondLst>
                                    <p:cond delay="0"/>
                                  </p:stCondLst>
                                  <p:childTnLst>
                                    <p:set>
                                      <p:cBhvr>
                                        <p:cTn id="33" dur="1" fill="hold">
                                          <p:stCondLst>
                                            <p:cond delay="0"/>
                                          </p:stCondLst>
                                        </p:cTn>
                                        <p:tgtEl>
                                          <p:spTgt spid="451596"/>
                                        </p:tgtEl>
                                        <p:attrNameLst>
                                          <p:attrName>style.visibility</p:attrName>
                                        </p:attrNameLst>
                                      </p:cBhvr>
                                      <p:to>
                                        <p:strVal val="hidden"/>
                                      </p:to>
                                    </p:set>
                                  </p:childTnLst>
                                </p:cTn>
                              </p:par>
                              <p:par>
                                <p:cTn id="34" presetID="3" presetClass="entr" presetSubtype="0" fill="hold" grpId="0" nodeType="withEffect">
                                  <p:stCondLst>
                                    <p:cond delay="0"/>
                                  </p:stCondLst>
                                  <p:childTnLst>
                                    <p:set>
                                      <p:cBhvr>
                                        <p:cTn id="35" dur="1" fill="hold">
                                          <p:stCondLst>
                                            <p:cond delay="0"/>
                                          </p:stCondLst>
                                        </p:cTn>
                                        <p:tgtEl>
                                          <p:spTgt spid="451597"/>
                                        </p:tgtEl>
                                        <p:attrNameLst>
                                          <p:attrName>style.visibility</p:attrName>
                                        </p:attrNameLst>
                                      </p:cBhvr>
                                      <p:to>
                                        <p:strVal val="visible"/>
                                      </p:to>
                                    </p:set>
                                  </p:childTnLst>
                                </p:cTn>
                              </p:par>
                              <p:par>
                                <p:cTn id="36" presetID="10" presetClass="entr" presetSubtype="0" fill="hold" nodeType="withEffect">
                                  <p:stCondLst>
                                    <p:cond delay="0"/>
                                  </p:stCondLst>
                                  <p:childTnLst>
                                    <p:set>
                                      <p:cBhvr>
                                        <p:cTn id="37" dur="1" fill="hold">
                                          <p:stCondLst>
                                            <p:cond delay="0"/>
                                          </p:stCondLst>
                                        </p:cTn>
                                        <p:tgtEl>
                                          <p:spTgt spid="451624"/>
                                        </p:tgtEl>
                                        <p:attrNameLst>
                                          <p:attrName>style.visibility</p:attrName>
                                        </p:attrNameLst>
                                      </p:cBhvr>
                                      <p:to>
                                        <p:strVal val="visible"/>
                                      </p:to>
                                    </p:set>
                                    <p:animEffect transition="in" filter="fade">
                                      <p:cBhvr>
                                        <p:cTn id="38" dur="200"/>
                                        <p:tgtEl>
                                          <p:spTgt spid="451624"/>
                                        </p:tgtEl>
                                      </p:cBhvr>
                                    </p:animEffect>
                                  </p:childTnLst>
                                  <p:subTnLst>
                                    <p:audio>
                                      <p:cMediaNode>
                                        <p:cTn display="0" masterRel="sameClick">
                                          <p:stCondLst>
                                            <p:cond evt="begin" delay="0">
                                              <p:tn val="36"/>
                                            </p:cond>
                                          </p:stCondLst>
                                          <p:endCondLst>
                                            <p:cond evt="onStopAudio" delay="0">
                                              <p:tgtEl>
                                                <p:sldTgt/>
                                              </p:tgtEl>
                                            </p:cond>
                                          </p:endCondLst>
                                        </p:cTn>
                                        <p:tgtEl>
                                          <p:sndTgt r:embed="rId5" name="Buzzer.wav"/>
                                        </p:tgtEl>
                                      </p:cMediaNode>
                                    </p:audio>
                                  </p:subTnLst>
                                </p:cTn>
                              </p:par>
                            </p:childTnLst>
                          </p:cTn>
                        </p:par>
                        <p:par>
                          <p:cTn id="39" fill="hold" nodeType="afterGroup">
                            <p:stCondLst>
                              <p:cond delay="200"/>
                            </p:stCondLst>
                            <p:childTnLst>
                              <p:par>
                                <p:cTn id="40" presetID="10" presetClass="exit" presetSubtype="0" fill="hold" nodeType="afterEffect">
                                  <p:stCondLst>
                                    <p:cond delay="500"/>
                                  </p:stCondLst>
                                  <p:childTnLst>
                                    <p:animEffect transition="out" filter="fade">
                                      <p:cBhvr>
                                        <p:cTn id="41" dur="200"/>
                                        <p:tgtEl>
                                          <p:spTgt spid="451624"/>
                                        </p:tgtEl>
                                      </p:cBhvr>
                                    </p:animEffect>
                                    <p:set>
                                      <p:cBhvr>
                                        <p:cTn id="42" dur="1" fill="hold">
                                          <p:stCondLst>
                                            <p:cond delay="199"/>
                                          </p:stCondLst>
                                        </p:cTn>
                                        <p:tgtEl>
                                          <p:spTgt spid="451624"/>
                                        </p:tgtEl>
                                        <p:attrNameLst>
                                          <p:attrName>style.visibility</p:attrName>
                                        </p:attrNameLst>
                                      </p:cBhvr>
                                      <p:to>
                                        <p:strVal val="hidden"/>
                                      </p:to>
                                    </p:set>
                                  </p:childTnLst>
                                </p:cTn>
                              </p:par>
                            </p:childTnLst>
                          </p:cTn>
                        </p:par>
                      </p:childTnLst>
                    </p:cTn>
                  </p:par>
                </p:childTnLst>
              </p:cTn>
              <p:nextCondLst>
                <p:cond evt="onClick" delay="0">
                  <p:tgtEl>
                    <p:spTgt spid="451596"/>
                  </p:tgtEl>
                </p:cond>
              </p:nextCondLst>
            </p:seq>
            <p:seq concurrent="1" nextAc="seek">
              <p:cTn id="43" restart="whenNotActive" fill="hold" evtFilter="cancelBubble" nodeType="interactiveSeq">
                <p:stCondLst>
                  <p:cond evt="onClick" delay="0">
                    <p:tgtEl>
                      <p:spTgt spid="451597"/>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42" presetClass="path" presetSubtype="0" fill="hold" nodeType="withEffect">
                                  <p:stCondLst>
                                    <p:cond delay="0"/>
                                  </p:stCondLst>
                                  <p:childTnLst>
                                    <p:animMotion origin="layout" path="M -0.99688 0.34699 L -0.99688 0.34699 " pathEditMode="fixed" rAng="0" ptsTypes="AA">
                                      <p:cBhvr>
                                        <p:cTn id="47" dur="10" fill="hold"/>
                                        <p:tgtEl>
                                          <p:spTgt spid="451611"/>
                                        </p:tgtEl>
                                        <p:attrNameLst>
                                          <p:attrName>ppt_x</p:attrName>
                                          <p:attrName>ppt_y</p:attrName>
                                        </p:attrNameLst>
                                      </p:cBhvr>
                                      <p:rCtr x="0" y="0"/>
                                    </p:animMotion>
                                  </p:childTnLst>
                                </p:cTn>
                              </p:par>
                              <p:par>
                                <p:cTn id="48" presetID="3" presetClass="entr" presetSubtype="0" fill="hold" grpId="0" nodeType="withEffect">
                                  <p:stCondLst>
                                    <p:cond delay="0"/>
                                  </p:stCondLst>
                                  <p:childTnLst>
                                    <p:set>
                                      <p:cBhvr>
                                        <p:cTn id="49" dur="1" fill="hold">
                                          <p:stCondLst>
                                            <p:cond delay="0"/>
                                          </p:stCondLst>
                                        </p:cTn>
                                        <p:tgtEl>
                                          <p:spTgt spid="451594"/>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451611"/>
                                        </p:tgtEl>
                                        <p:attrNameLst>
                                          <p:attrName>style.visibility</p:attrName>
                                        </p:attrNameLst>
                                      </p:cBhvr>
                                      <p:to>
                                        <p:strVal val="visible"/>
                                      </p:to>
                                    </p:set>
                                    <p:animEffect transition="in" filter="fade">
                                      <p:cBhvr>
                                        <p:cTn id="52" dur="200"/>
                                        <p:tgtEl>
                                          <p:spTgt spid="451611"/>
                                        </p:tgtEl>
                                      </p:cBhvr>
                                    </p:animEffect>
                                  </p:childTnLst>
                                  <p:subTnLst>
                                    <p:audio>
                                      <p:cMediaNode>
                                        <p:cTn display="0" masterRel="sameClick">
                                          <p:stCondLst>
                                            <p:cond evt="begin" delay="0">
                                              <p:tn val="50"/>
                                            </p:cond>
                                          </p:stCondLst>
                                          <p:endCondLst>
                                            <p:cond evt="onStopAudio" delay="0">
                                              <p:tgtEl>
                                                <p:sldTgt/>
                                              </p:tgtEl>
                                            </p:cond>
                                          </p:endCondLst>
                                        </p:cTn>
                                        <p:tgtEl>
                                          <p:sndTgt r:embed="rId5" name="Buzzer.wav"/>
                                        </p:tgtEl>
                                      </p:cMediaNode>
                                    </p:audio>
                                  </p:subTnLst>
                                </p:cTn>
                              </p:par>
                            </p:childTnLst>
                          </p:cTn>
                        </p:par>
                        <p:par>
                          <p:cTn id="53" fill="hold" nodeType="afterGroup">
                            <p:stCondLst>
                              <p:cond delay="200"/>
                            </p:stCondLst>
                            <p:childTnLst>
                              <p:par>
                                <p:cTn id="54" presetID="10" presetClass="exit" presetSubtype="0" fill="hold" nodeType="afterEffect">
                                  <p:stCondLst>
                                    <p:cond delay="500"/>
                                  </p:stCondLst>
                                  <p:childTnLst>
                                    <p:animEffect transition="out" filter="fade">
                                      <p:cBhvr>
                                        <p:cTn id="55" dur="200"/>
                                        <p:tgtEl>
                                          <p:spTgt spid="451611"/>
                                        </p:tgtEl>
                                      </p:cBhvr>
                                    </p:animEffect>
                                    <p:set>
                                      <p:cBhvr>
                                        <p:cTn id="56" dur="1" fill="hold">
                                          <p:stCondLst>
                                            <p:cond delay="199"/>
                                          </p:stCondLst>
                                        </p:cTn>
                                        <p:tgtEl>
                                          <p:spTgt spid="451611"/>
                                        </p:tgtEl>
                                        <p:attrNameLst>
                                          <p:attrName>style.visibility</p:attrName>
                                        </p:attrNameLst>
                                      </p:cBhvr>
                                      <p:to>
                                        <p:strVal val="hidden"/>
                                      </p:to>
                                    </p:set>
                                  </p:childTnLst>
                                </p:cTn>
                              </p:par>
                            </p:childTnLst>
                          </p:cTn>
                        </p:par>
                      </p:childTnLst>
                    </p:cTn>
                  </p:par>
                </p:childTnLst>
              </p:cTn>
              <p:nextCondLst>
                <p:cond evt="onClick" delay="0">
                  <p:tgtEl>
                    <p:spTgt spid="451597"/>
                  </p:tgtEl>
                </p:cond>
              </p:nextCondLst>
            </p:seq>
            <p:seq concurrent="1" nextAc="seek">
              <p:cTn id="57" restart="whenNotActive" fill="hold" evtFilter="cancelBubble" nodeType="interactiveSeq">
                <p:stCondLst>
                  <p:cond evt="onClick" delay="0">
                    <p:tgtEl>
                      <p:spTgt spid="451603"/>
                    </p:tgtEl>
                  </p:cond>
                </p:stCondLst>
                <p:endSync evt="end" delay="0">
                  <p:rtn val="all"/>
                </p:endSync>
                <p:childTnLst>
                  <p:par>
                    <p:cTn id="58" fill="hold" nodeType="clickPar">
                      <p:stCondLst>
                        <p:cond delay="0"/>
                      </p:stCondLst>
                      <p:childTnLst>
                        <p:par>
                          <p:cTn id="59" fill="hold" nodeType="withGroup">
                            <p:stCondLst>
                              <p:cond delay="0"/>
                            </p:stCondLst>
                            <p:childTnLst>
                              <p:par>
                                <p:cTn id="60" presetID="12" presetClass="exit" presetSubtype="1" fill="hold" nodeType="clickEffect">
                                  <p:stCondLst>
                                    <p:cond delay="0"/>
                                  </p:stCondLst>
                                  <p:childTnLst>
                                    <p:animEffect transition="out" filter="slide(fromTop)">
                                      <p:cBhvr>
                                        <p:cTn id="61" dur="300"/>
                                        <p:tgtEl>
                                          <p:spTgt spid="451603"/>
                                        </p:tgtEl>
                                      </p:cBhvr>
                                    </p:animEffect>
                                    <p:set>
                                      <p:cBhvr>
                                        <p:cTn id="62" dur="1" fill="hold">
                                          <p:stCondLst>
                                            <p:cond delay="299"/>
                                          </p:stCondLst>
                                        </p:cTn>
                                        <p:tgtEl>
                                          <p:spTgt spid="451603"/>
                                        </p:tgtEl>
                                        <p:attrNameLst>
                                          <p:attrName>style.visibility</p:attrName>
                                        </p:attrNameLst>
                                      </p:cBhvr>
                                      <p:to>
                                        <p:strVal val="hidden"/>
                                      </p:to>
                                    </p:set>
                                  </p:childTnLst>
                                  <p:subTnLst>
                                    <p:audio>
                                      <p:cMediaNode>
                                        <p:cTn display="0" masterRel="sameClick">
                                          <p:stCondLst>
                                            <p:cond evt="begin" delay="0">
                                              <p:tn val="60"/>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51603"/>
                  </p:tgtEl>
                </p:cond>
              </p:nextCondLst>
            </p:seq>
            <p:seq concurrent="1" nextAc="seek">
              <p:cTn id="63" restart="whenNotActive" fill="hold" evtFilter="cancelBubble" nodeType="interactiveSeq">
                <p:stCondLst>
                  <p:cond evt="onClick" delay="0">
                    <p:tgtEl>
                      <p:spTgt spid="45160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12" presetClass="exit" presetSubtype="1" fill="hold" nodeType="clickEffect">
                                  <p:stCondLst>
                                    <p:cond delay="0"/>
                                  </p:stCondLst>
                                  <p:childTnLst>
                                    <p:animEffect transition="out" filter="slide(fromTop)">
                                      <p:cBhvr>
                                        <p:cTn id="67" dur="300"/>
                                        <p:tgtEl>
                                          <p:spTgt spid="451606"/>
                                        </p:tgtEl>
                                      </p:cBhvr>
                                    </p:animEffect>
                                    <p:set>
                                      <p:cBhvr>
                                        <p:cTn id="68" dur="1" fill="hold">
                                          <p:stCondLst>
                                            <p:cond delay="299"/>
                                          </p:stCondLst>
                                        </p:cTn>
                                        <p:tgtEl>
                                          <p:spTgt spid="451606"/>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51606"/>
                  </p:tgtEl>
                </p:cond>
              </p:nextCondLst>
            </p:seq>
            <p:seq concurrent="1" nextAc="seek">
              <p:cTn id="69" restart="whenNotActive" fill="hold" evtFilter="cancelBubble" nodeType="interactiveSeq">
                <p:stCondLst>
                  <p:cond evt="onClick" delay="0">
                    <p:tgtEl>
                      <p:spTgt spid="451607"/>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12" presetClass="exit" presetSubtype="1" fill="hold" nodeType="clickEffect">
                                  <p:stCondLst>
                                    <p:cond delay="0"/>
                                  </p:stCondLst>
                                  <p:childTnLst>
                                    <p:animEffect transition="out" filter="slide(fromTop)">
                                      <p:cBhvr>
                                        <p:cTn id="73" dur="300"/>
                                        <p:tgtEl>
                                          <p:spTgt spid="451607"/>
                                        </p:tgtEl>
                                      </p:cBhvr>
                                    </p:animEffect>
                                    <p:set>
                                      <p:cBhvr>
                                        <p:cTn id="74" dur="1" fill="hold">
                                          <p:stCondLst>
                                            <p:cond delay="299"/>
                                          </p:stCondLst>
                                        </p:cTn>
                                        <p:tgtEl>
                                          <p:spTgt spid="451607"/>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51607"/>
                  </p:tgtEl>
                </p:cond>
              </p:nextCondLst>
            </p:seq>
            <p:seq concurrent="1" nextAc="seek">
              <p:cTn id="75" restart="whenNotActive" fill="hold" evtFilter="cancelBubble" nodeType="interactiveSeq">
                <p:stCondLst>
                  <p:cond evt="onClick" delay="0">
                    <p:tgtEl>
                      <p:spTgt spid="45160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2" presetClass="exit" presetSubtype="1" fill="hold" nodeType="clickEffect">
                                  <p:stCondLst>
                                    <p:cond delay="0"/>
                                  </p:stCondLst>
                                  <p:childTnLst>
                                    <p:animEffect transition="out" filter="slide(fromTop)">
                                      <p:cBhvr>
                                        <p:cTn id="79" dur="400"/>
                                        <p:tgtEl>
                                          <p:spTgt spid="451608"/>
                                        </p:tgtEl>
                                      </p:cBhvr>
                                    </p:animEffect>
                                    <p:set>
                                      <p:cBhvr>
                                        <p:cTn id="80" dur="1" fill="hold">
                                          <p:stCondLst>
                                            <p:cond delay="399"/>
                                          </p:stCondLst>
                                        </p:cTn>
                                        <p:tgtEl>
                                          <p:spTgt spid="451608"/>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51608"/>
                  </p:tgtEl>
                </p:cond>
              </p:nextCondLst>
            </p:seq>
            <p:seq concurrent="1" nextAc="seek">
              <p:cTn id="81" restart="whenNotActive" fill="hold" evtFilter="cancelBubble" nodeType="interactiveSeq">
                <p:stCondLst>
                  <p:cond evt="onClick" delay="0">
                    <p:tgtEl>
                      <p:spTgt spid="451609"/>
                    </p:tgtEl>
                  </p:cond>
                </p:stCondLst>
                <p:endSync evt="end" delay="0">
                  <p:rtn val="all"/>
                </p:endSync>
                <p:childTnLst>
                  <p:par>
                    <p:cTn id="82" fill="hold" nodeType="clickPar">
                      <p:stCondLst>
                        <p:cond delay="0"/>
                      </p:stCondLst>
                      <p:childTnLst>
                        <p:par>
                          <p:cTn id="83" fill="hold" nodeType="withGroup">
                            <p:stCondLst>
                              <p:cond delay="0"/>
                            </p:stCondLst>
                            <p:childTnLst>
                              <p:par>
                                <p:cTn id="84" presetID="12" presetClass="exit" presetSubtype="1" fill="hold" nodeType="clickEffect">
                                  <p:stCondLst>
                                    <p:cond delay="0"/>
                                  </p:stCondLst>
                                  <p:childTnLst>
                                    <p:animEffect transition="out" filter="slide(fromTop)">
                                      <p:cBhvr>
                                        <p:cTn id="85" dur="300"/>
                                        <p:tgtEl>
                                          <p:spTgt spid="451609"/>
                                        </p:tgtEl>
                                      </p:cBhvr>
                                    </p:animEffect>
                                    <p:set>
                                      <p:cBhvr>
                                        <p:cTn id="86" dur="1" fill="hold">
                                          <p:stCondLst>
                                            <p:cond delay="299"/>
                                          </p:stCondLst>
                                        </p:cTn>
                                        <p:tgtEl>
                                          <p:spTgt spid="45160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Ping.wav"/>
                                        </p:tgtEl>
                                      </p:cMediaNode>
                                    </p:audio>
                                  </p:subTnLst>
                                </p:cTn>
                              </p:par>
                            </p:childTnLst>
                          </p:cTn>
                        </p:par>
                      </p:childTnLst>
                    </p:cTn>
                  </p:par>
                </p:childTnLst>
              </p:cTn>
              <p:nextCondLst>
                <p:cond evt="onClick" delay="0">
                  <p:tgtEl>
                    <p:spTgt spid="451609"/>
                  </p:tgtEl>
                </p:cond>
              </p:nextCondLst>
            </p:seq>
            <p:seq concurrent="1" nextAc="seek">
              <p:cTn id="87" restart="whenNotActive" fill="hold" evtFilter="cancelBubble" nodeType="interactiveSeq">
                <p:stCondLst>
                  <p:cond evt="onClick" delay="0">
                    <p:tgtEl>
                      <p:spTgt spid="451637"/>
                    </p:tgtEl>
                  </p:cond>
                </p:stCondLst>
                <p:endSync evt="end" delay="0">
                  <p:rtn val="all"/>
                </p:endSync>
                <p:childTnLst>
                  <p:par>
                    <p:cTn id="88" fill="hold" nodeType="clickPar">
                      <p:stCondLst>
                        <p:cond delay="0"/>
                      </p:stCondLst>
                      <p:childTnLst>
                        <p:par>
                          <p:cTn id="89" fill="hold" nodeType="withGroup">
                            <p:stCondLst>
                              <p:cond delay="0"/>
                            </p:stCondLst>
                            <p:childTnLst>
                              <p:par>
                                <p:cTn id="90" presetID="42" presetClass="path" presetSubtype="0" fill="hold" nodeType="clickEffect">
                                  <p:stCondLst>
                                    <p:cond delay="0"/>
                                  </p:stCondLst>
                                  <p:childTnLst>
                                    <p:animMotion origin="layout" path="M -0.97014 -0.19352 L -0.97014 -0.19352 " pathEditMode="fixed" rAng="0" ptsTypes="AA">
                                      <p:cBhvr>
                                        <p:cTn id="91" dur="10" fill="hold"/>
                                        <p:tgtEl>
                                          <p:spTgt spid="451603"/>
                                        </p:tgtEl>
                                        <p:attrNameLst>
                                          <p:attrName>ppt_x</p:attrName>
                                          <p:attrName>ppt_y</p:attrName>
                                        </p:attrNameLst>
                                      </p:cBhvr>
                                      <p:rCtr x="0" y="0"/>
                                    </p:animMotion>
                                  </p:childTnLst>
                                </p:cTn>
                              </p:par>
                              <p:par>
                                <p:cTn id="92" presetID="42" presetClass="path" presetSubtype="0" fill="hold" nodeType="withEffect">
                                  <p:stCondLst>
                                    <p:cond delay="0"/>
                                  </p:stCondLst>
                                  <p:childTnLst>
                                    <p:animMotion origin="layout" path="M -0.97014 -0.19352 L -0.97014 -0.19352 " pathEditMode="fixed" rAng="0" ptsTypes="AA">
                                      <p:cBhvr>
                                        <p:cTn id="93" dur="10" fill="hold"/>
                                        <p:tgtEl>
                                          <p:spTgt spid="451609"/>
                                        </p:tgtEl>
                                        <p:attrNameLst>
                                          <p:attrName>ppt_x</p:attrName>
                                          <p:attrName>ppt_y</p:attrName>
                                        </p:attrNameLst>
                                      </p:cBhvr>
                                      <p:rCtr x="0" y="0"/>
                                    </p:animMotion>
                                  </p:childTnLst>
                                </p:cTn>
                              </p:par>
                              <p:par>
                                <p:cTn id="94" presetID="42" presetClass="path" presetSubtype="0" fill="hold" nodeType="withEffect">
                                  <p:stCondLst>
                                    <p:cond delay="0"/>
                                  </p:stCondLst>
                                  <p:childTnLst>
                                    <p:animMotion origin="layout" path="M -0.97014 -0.19353 L -0.97014 -0.19353 " pathEditMode="fixed" rAng="0" ptsTypes="AA">
                                      <p:cBhvr>
                                        <p:cTn id="95" dur="10" fill="hold"/>
                                        <p:tgtEl>
                                          <p:spTgt spid="451608"/>
                                        </p:tgtEl>
                                        <p:attrNameLst>
                                          <p:attrName>ppt_x</p:attrName>
                                          <p:attrName>ppt_y</p:attrName>
                                        </p:attrNameLst>
                                      </p:cBhvr>
                                      <p:rCtr x="0" y="0"/>
                                    </p:animMotion>
                                  </p:childTnLst>
                                </p:cTn>
                              </p:par>
                              <p:par>
                                <p:cTn id="96" presetID="42" presetClass="path" presetSubtype="0" fill="hold" nodeType="withEffect">
                                  <p:stCondLst>
                                    <p:cond delay="0"/>
                                  </p:stCondLst>
                                  <p:childTnLst>
                                    <p:animMotion origin="layout" path="M -0.97014 -0.19353 L -0.97014 -0.19353 " pathEditMode="fixed" rAng="0" ptsTypes="AA">
                                      <p:cBhvr>
                                        <p:cTn id="97" dur="10" fill="hold"/>
                                        <p:tgtEl>
                                          <p:spTgt spid="451607"/>
                                        </p:tgtEl>
                                        <p:attrNameLst>
                                          <p:attrName>ppt_x</p:attrName>
                                          <p:attrName>ppt_y</p:attrName>
                                        </p:attrNameLst>
                                      </p:cBhvr>
                                      <p:rCtr x="0" y="0"/>
                                    </p:animMotion>
                                  </p:childTnLst>
                                </p:cTn>
                              </p:par>
                              <p:par>
                                <p:cTn id="98" presetID="42" presetClass="path" presetSubtype="0" fill="hold" nodeType="withEffect">
                                  <p:stCondLst>
                                    <p:cond delay="0"/>
                                  </p:stCondLst>
                                  <p:childTnLst>
                                    <p:animMotion origin="layout" path="M -0.97013 -0.19352 L -0.97013 -0.19352 " pathEditMode="fixed" rAng="0" ptsTypes="AA">
                                      <p:cBhvr>
                                        <p:cTn id="99" dur="10" fill="hold"/>
                                        <p:tgtEl>
                                          <p:spTgt spid="451606"/>
                                        </p:tgtEl>
                                        <p:attrNameLst>
                                          <p:attrName>ppt_x</p:attrName>
                                          <p:attrName>ppt_y</p:attrName>
                                        </p:attrNameLst>
                                      </p:cBhvr>
                                      <p:rCtr x="0" y="0"/>
                                    </p:animMotion>
                                  </p:childTnLst>
                                </p:cTn>
                              </p:par>
                              <p:par>
                                <p:cTn id="100" presetID="42" presetClass="path" presetSubtype="0" fill="hold" nodeType="withEffect">
                                  <p:stCondLst>
                                    <p:cond delay="0"/>
                                  </p:stCondLst>
                                  <p:childTnLst>
                                    <p:animMotion origin="layout" path="M -0.97013 -0.19352 L -0.97013 -0.19352 " pathEditMode="fixed" rAng="0" ptsTypes="AA">
                                      <p:cBhvr>
                                        <p:cTn id="101" dur="10" fill="hold"/>
                                        <p:tgtEl>
                                          <p:spTgt spid="451604"/>
                                        </p:tgtEl>
                                        <p:attrNameLst>
                                          <p:attrName>ppt_x</p:attrName>
                                          <p:attrName>ppt_y</p:attrName>
                                        </p:attrNameLst>
                                      </p:cBhvr>
                                      <p:rCtr x="0" y="0"/>
                                    </p:animMotion>
                                  </p:childTnLst>
                                </p:cTn>
                              </p:par>
                              <p:par>
                                <p:cTn id="102" presetID="42" presetClass="path" presetSubtype="0" fill="hold" nodeType="withEffect">
                                  <p:stCondLst>
                                    <p:cond delay="0"/>
                                  </p:stCondLst>
                                  <p:childTnLst>
                                    <p:animMotion origin="layout" path="M -0.97013 -0.19352 L -0.97013 -0.19352 " pathEditMode="fixed" rAng="0" ptsTypes="AA">
                                      <p:cBhvr>
                                        <p:cTn id="103" dur="10" fill="hold"/>
                                        <p:tgtEl>
                                          <p:spTgt spid="451605"/>
                                        </p:tgtEl>
                                        <p:attrNameLst>
                                          <p:attrName>ppt_x</p:attrName>
                                          <p:attrName>ppt_y</p:attrName>
                                        </p:attrNameLst>
                                      </p:cBhvr>
                                      <p:rCtr x="0" y="0"/>
                                    </p:animMotion>
                                  </p:childTnLst>
                                </p:cTn>
                              </p:par>
                              <p:par>
                                <p:cTn id="104" presetID="42" presetClass="path" presetSubtype="0" fill="hold" nodeType="withEffect">
                                  <p:stCondLst>
                                    <p:cond delay="0"/>
                                  </p:stCondLst>
                                  <p:childTnLst>
                                    <p:animMotion origin="layout" path="M -0.97013 -0.19375 L -0.97013 -0.19375 " pathEditMode="fixed" rAng="0" ptsTypes="AA">
                                      <p:cBhvr>
                                        <p:cTn id="105" dur="10" fill="hold"/>
                                        <p:tgtEl>
                                          <p:spTgt spid="451610"/>
                                        </p:tgtEl>
                                        <p:attrNameLst>
                                          <p:attrName>ppt_x</p:attrName>
                                          <p:attrName>ppt_y</p:attrName>
                                        </p:attrNameLst>
                                      </p:cBhvr>
                                      <p:rCtr x="0" y="0"/>
                                    </p:animMotion>
                                  </p:childTnLst>
                                </p:cTn>
                              </p:par>
                              <p:par>
                                <p:cTn id="106" presetID="42" presetClass="path" presetSubtype="0" fill="hold" grpId="1" nodeType="withEffect">
                                  <p:stCondLst>
                                    <p:cond delay="0"/>
                                  </p:stCondLst>
                                  <p:iterate type="lt">
                                    <p:tmPct val="0"/>
                                  </p:iterate>
                                  <p:childTnLst>
                                    <p:animMotion origin="layout" path="M -0.96736 0.39838 L -0.96736 0.39838 " pathEditMode="fixed" rAng="0" ptsTypes="AA">
                                      <p:cBhvr>
                                        <p:cTn id="107" dur="10" fill="hold"/>
                                        <p:tgtEl>
                                          <p:spTgt spid="451641">
                                            <p:bg/>
                                          </p:spTgt>
                                        </p:tgtEl>
                                        <p:attrNameLst>
                                          <p:attrName>ppt_x</p:attrName>
                                          <p:attrName>ppt_y</p:attrName>
                                        </p:attrNameLst>
                                      </p:cBhvr>
                                      <p:rCtr x="0" y="0"/>
                                    </p:animMotion>
                                  </p:childTnLst>
                                </p:cTn>
                              </p:par>
                              <p:par>
                                <p:cTn id="108" presetID="42" presetClass="path" presetSubtype="0" fill="hold" grpId="1" nodeType="withEffect">
                                  <p:stCondLst>
                                    <p:cond delay="0"/>
                                  </p:stCondLst>
                                  <p:iterate type="lt">
                                    <p:tmPct val="0"/>
                                  </p:iterate>
                                  <p:childTnLst>
                                    <p:animMotion origin="layout" path="M -0.96719 0.38472 L -0.96719 0.38472 " pathEditMode="fixed" rAng="0" ptsTypes="AA">
                                      <p:cBhvr>
                                        <p:cTn id="109" dur="10" fill="hold"/>
                                        <p:tgtEl>
                                          <p:spTgt spid="451641">
                                            <p:txEl>
                                              <p:pRg st="0" end="0"/>
                                            </p:txEl>
                                          </p:spTgt>
                                        </p:tgtEl>
                                        <p:attrNameLst>
                                          <p:attrName>ppt_x</p:attrName>
                                          <p:attrName>ppt_y</p:attrName>
                                        </p:attrNameLst>
                                      </p:cBhvr>
                                      <p:rCtr x="0" y="0"/>
                                    </p:animMotion>
                                  </p:childTnLst>
                                </p:cTn>
                              </p:par>
                              <p:par>
                                <p:cTn id="110" presetID="1" presetClass="exit" presetSubtype="0" fill="hold" grpId="2" nodeType="withEffect">
                                  <p:stCondLst>
                                    <p:cond delay="0"/>
                                  </p:stCondLst>
                                  <p:childTnLst>
                                    <p:set>
                                      <p:cBhvr>
                                        <p:cTn id="111" dur="1" fill="hold">
                                          <p:stCondLst>
                                            <p:cond delay="0"/>
                                          </p:stCondLst>
                                        </p:cTn>
                                        <p:tgtEl>
                                          <p:spTgt spid="451641">
                                            <p:txEl>
                                              <p:pRg st="0" end="0"/>
                                            </p:txEl>
                                          </p:spTgt>
                                        </p:tgtEl>
                                        <p:attrNameLst>
                                          <p:attrName>style.visibility</p:attrName>
                                        </p:attrNameLst>
                                      </p:cBhvr>
                                      <p:to>
                                        <p:strVal val="hidden"/>
                                      </p:to>
                                    </p:set>
                                  </p:childTnLst>
                                </p:cTn>
                              </p:par>
                              <p:par>
                                <p:cTn id="112" presetID="1" presetClass="exit" presetSubtype="0" fill="hold" grpId="2" nodeType="withEffect">
                                  <p:stCondLst>
                                    <p:cond delay="0"/>
                                  </p:stCondLst>
                                  <p:childTnLst>
                                    <p:set>
                                      <p:cBhvr>
                                        <p:cTn id="113" dur="1" fill="hold">
                                          <p:stCondLst>
                                            <p:cond delay="0"/>
                                          </p:stCondLst>
                                        </p:cTn>
                                        <p:tgtEl>
                                          <p:spTgt spid="451641">
                                            <p:bg/>
                                          </p:spTgt>
                                        </p:tgtEl>
                                        <p:attrNameLst>
                                          <p:attrName>style.visibility</p:attrName>
                                        </p:attrNameLst>
                                      </p:cBhvr>
                                      <p:to>
                                        <p:strVal val="hidden"/>
                                      </p:to>
                                    </p:set>
                                  </p:childTnLst>
                                </p:cTn>
                              </p:par>
                            </p:childTnLst>
                          </p:cTn>
                        </p:par>
                        <p:par>
                          <p:cTn id="114" fill="hold" nodeType="afterGroup">
                            <p:stCondLst>
                              <p:cond delay="10"/>
                            </p:stCondLst>
                            <p:childTnLst>
                              <p:par>
                                <p:cTn id="115" presetID="12" presetClass="exit" presetSubtype="1" fill="hold" nodeType="afterEffect">
                                  <p:stCondLst>
                                    <p:cond delay="0"/>
                                  </p:stCondLst>
                                  <p:childTnLst>
                                    <p:animEffect transition="out" filter="slide(fromTop)">
                                      <p:cBhvr>
                                        <p:cTn id="116" dur="1000"/>
                                        <p:tgtEl>
                                          <p:spTgt spid="451638"/>
                                        </p:tgtEl>
                                      </p:cBhvr>
                                    </p:animEffect>
                                    <p:set>
                                      <p:cBhvr>
                                        <p:cTn id="117" dur="1" fill="hold">
                                          <p:stCondLst>
                                            <p:cond delay="999"/>
                                          </p:stCondLst>
                                        </p:cTn>
                                        <p:tgtEl>
                                          <p:spTgt spid="451638"/>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451637"/>
                                        </p:tgtEl>
                                      </p:cBhvr>
                                    </p:animEffect>
                                    <p:set>
                                      <p:cBhvr>
                                        <p:cTn id="120" dur="1" fill="hold">
                                          <p:stCondLst>
                                            <p:cond delay="499"/>
                                          </p:stCondLst>
                                        </p:cTn>
                                        <p:tgtEl>
                                          <p:spTgt spid="451637"/>
                                        </p:tgtEl>
                                        <p:attrNameLst>
                                          <p:attrName>style.visibility</p:attrName>
                                        </p:attrNameLst>
                                      </p:cBhvr>
                                      <p:to>
                                        <p:strVal val="hidden"/>
                                      </p:to>
                                    </p:set>
                                  </p:childTnLst>
                                </p:cTn>
                              </p:par>
                            </p:childTnLst>
                          </p:cTn>
                        </p:par>
                        <p:par>
                          <p:cTn id="121" fill="hold" nodeType="afterGroup">
                            <p:stCondLst>
                              <p:cond delay="1010"/>
                            </p:stCondLst>
                            <p:childTnLst>
                              <p:par>
                                <p:cTn id="122" presetID="10" presetClass="entr" presetSubtype="0" fill="hold" grpId="5" nodeType="afterEffect">
                                  <p:stCondLst>
                                    <p:cond delay="490"/>
                                  </p:stCondLst>
                                  <p:childTnLst>
                                    <p:set>
                                      <p:cBhvr>
                                        <p:cTn id="123" dur="1" fill="hold">
                                          <p:stCondLst>
                                            <p:cond delay="0"/>
                                          </p:stCondLst>
                                        </p:cTn>
                                        <p:tgtEl>
                                          <p:spTgt spid="451641">
                                            <p:bg/>
                                          </p:spTgt>
                                        </p:tgtEl>
                                        <p:attrNameLst>
                                          <p:attrName>style.visibility</p:attrName>
                                        </p:attrNameLst>
                                      </p:cBhvr>
                                      <p:to>
                                        <p:strVal val="visible"/>
                                      </p:to>
                                    </p:set>
                                    <p:animEffect transition="in" filter="fade">
                                      <p:cBhvr>
                                        <p:cTn id="124" dur="500"/>
                                        <p:tgtEl>
                                          <p:spTgt spid="451641">
                                            <p:bg/>
                                          </p:spTgt>
                                        </p:tgtEl>
                                      </p:cBhvr>
                                    </p:animEffect>
                                  </p:childTnLst>
                                </p:cTn>
                              </p:par>
                            </p:childTnLst>
                          </p:cTn>
                        </p:par>
                        <p:par>
                          <p:cTn id="125" fill="hold" nodeType="afterGroup">
                            <p:stCondLst>
                              <p:cond delay="2000"/>
                            </p:stCondLst>
                            <p:childTnLst>
                              <p:par>
                                <p:cTn id="126" presetID="10" presetClass="entr" presetSubtype="0" fill="hold" grpId="4" nodeType="afterEffect">
                                  <p:stCondLst>
                                    <p:cond delay="0"/>
                                  </p:stCondLst>
                                  <p:iterate type="lt">
                                    <p:tmPct val="0"/>
                                  </p:iterate>
                                  <p:childTnLst>
                                    <p:set>
                                      <p:cBhvr>
                                        <p:cTn id="127" dur="1" fill="hold">
                                          <p:stCondLst>
                                            <p:cond delay="0"/>
                                          </p:stCondLst>
                                        </p:cTn>
                                        <p:tgtEl>
                                          <p:spTgt spid="451641">
                                            <p:txEl>
                                              <p:pRg st="0" end="0"/>
                                            </p:txEl>
                                          </p:spTgt>
                                        </p:tgtEl>
                                        <p:attrNameLst>
                                          <p:attrName>style.visibility</p:attrName>
                                        </p:attrNameLst>
                                      </p:cBhvr>
                                      <p:to>
                                        <p:strVal val="visible"/>
                                      </p:to>
                                    </p:set>
                                    <p:animEffect transition="in" filter="fade">
                                      <p:cBhvr>
                                        <p:cTn id="128" dur="500"/>
                                        <p:tgtEl>
                                          <p:spTgt spid="451641">
                                            <p:txEl>
                                              <p:pRg st="0" end="0"/>
                                            </p:txEl>
                                          </p:spTgt>
                                        </p:tgtEl>
                                      </p:cBhvr>
                                    </p:animEffect>
                                  </p:childTnLst>
                                </p:cTn>
                              </p:par>
                            </p:childTnLst>
                          </p:cTn>
                        </p:par>
                        <p:par>
                          <p:cTn id="129" fill="hold" nodeType="afterGroup">
                            <p:stCondLst>
                              <p:cond delay="2500"/>
                            </p:stCondLst>
                            <p:childTnLst>
                              <p:par>
                                <p:cTn id="130" presetID="27" presetClass="entr" presetSubtype="0" fill="hold" grpId="3" nodeType="afterEffect">
                                  <p:stCondLst>
                                    <p:cond delay="0"/>
                                  </p:stCondLst>
                                  <p:iterate type="lt">
                                    <p:tmPct val="50000"/>
                                  </p:iterate>
                                  <p:childTnLst>
                                    <p:set>
                                      <p:cBhvr>
                                        <p:cTn id="131" dur="1" fill="hold">
                                          <p:stCondLst>
                                            <p:cond delay="0"/>
                                          </p:stCondLst>
                                        </p:cTn>
                                        <p:tgtEl>
                                          <p:spTgt spid="451641">
                                            <p:txEl>
                                              <p:pRg st="0" end="0"/>
                                            </p:txEl>
                                          </p:spTgt>
                                        </p:tgtEl>
                                        <p:attrNameLst>
                                          <p:attrName>style.visibility</p:attrName>
                                        </p:attrNameLst>
                                      </p:cBhvr>
                                      <p:to>
                                        <p:strVal val="visible"/>
                                      </p:to>
                                    </p:set>
                                    <p:anim calcmode="discrete" valueType="clr">
                                      <p:cBhvr override="childStyle">
                                        <p:cTn id="132" dur="80"/>
                                        <p:tgtEl>
                                          <p:spTgt spid="451641">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33" dur="80"/>
                                        <p:tgtEl>
                                          <p:spTgt spid="451641">
                                            <p:txEl>
                                              <p:pRg st="0" end="0"/>
                                            </p:txEl>
                                          </p:spTgt>
                                        </p:tgtEl>
                                        <p:attrNameLst>
                                          <p:attrName>fillcolor</p:attrName>
                                        </p:attrNameLst>
                                      </p:cBhvr>
                                      <p:tavLst>
                                        <p:tav tm="0">
                                          <p:val>
                                            <p:clrVal>
                                              <a:schemeClr val="accent2"/>
                                            </p:clrVal>
                                          </p:val>
                                        </p:tav>
                                        <p:tav tm="50000">
                                          <p:val>
                                            <p:clrVal>
                                              <a:schemeClr val="hlink"/>
                                            </p:clrVal>
                                          </p:val>
                                        </p:tav>
                                      </p:tavLst>
                                    </p:anim>
                                    <p:set>
                                      <p:cBhvr>
                                        <p:cTn id="134" dur="80"/>
                                        <p:tgtEl>
                                          <p:spTgt spid="451641">
                                            <p:txEl>
                                              <p:pRg st="0" end="0"/>
                                            </p:txEl>
                                          </p:spTgt>
                                        </p:tgtEl>
                                        <p:attrNameLst>
                                          <p:attrName>fill.type</p:attrName>
                                        </p:attrNameLst>
                                      </p:cBhvr>
                                      <p:to>
                                        <p:strVal val="solid"/>
                                      </p:to>
                                    </p:set>
                                  </p:childTnLst>
                                </p:cTn>
                              </p:par>
                            </p:childTnLst>
                          </p:cTn>
                        </p:par>
                        <p:par>
                          <p:cTn id="135" fill="hold" nodeType="afterGroup">
                            <p:stCondLst>
                              <p:cond delay="5140"/>
                            </p:stCondLst>
                            <p:childTnLst>
                              <p:par>
                                <p:cTn id="136" presetID="10" presetClass="exit" presetSubtype="0" fill="hold" grpId="0" nodeType="afterEffect">
                                  <p:stCondLst>
                                    <p:cond delay="6000"/>
                                  </p:stCondLst>
                                  <p:iterate type="lt">
                                    <p:tmPct val="0"/>
                                  </p:iterate>
                                  <p:childTnLst>
                                    <p:animEffect transition="out" filter="fade">
                                      <p:cBhvr>
                                        <p:cTn id="137" dur="500"/>
                                        <p:tgtEl>
                                          <p:spTgt spid="451641">
                                            <p:txEl>
                                              <p:pRg st="0" end="0"/>
                                            </p:txEl>
                                          </p:spTgt>
                                        </p:tgtEl>
                                      </p:cBhvr>
                                    </p:animEffect>
                                    <p:set>
                                      <p:cBhvr>
                                        <p:cTn id="138" dur="1" fill="hold">
                                          <p:stCondLst>
                                            <p:cond delay="499"/>
                                          </p:stCondLst>
                                        </p:cTn>
                                        <p:tgtEl>
                                          <p:spTgt spid="451641">
                                            <p:txEl>
                                              <p:pRg st="0" end="0"/>
                                            </p:txEl>
                                          </p:spTgt>
                                        </p:tgtEl>
                                        <p:attrNameLst>
                                          <p:attrName>style.visibility</p:attrName>
                                        </p:attrNameLst>
                                      </p:cBhvr>
                                      <p:to>
                                        <p:strVal val="hidden"/>
                                      </p:to>
                                    </p:set>
                                  </p:childTnLst>
                                </p:cTn>
                              </p:par>
                              <p:par>
                                <p:cTn id="139" presetID="10" presetClass="exit" presetSubtype="0" fill="hold" grpId="0" nodeType="withEffect">
                                  <p:stCondLst>
                                    <p:cond delay="6000"/>
                                  </p:stCondLst>
                                  <p:iterate type="lt">
                                    <p:tmPct val="0"/>
                                  </p:iterate>
                                  <p:childTnLst>
                                    <p:animEffect transition="out" filter="fade">
                                      <p:cBhvr>
                                        <p:cTn id="140" dur="500"/>
                                        <p:tgtEl>
                                          <p:spTgt spid="451641">
                                            <p:bg/>
                                          </p:spTgt>
                                        </p:tgtEl>
                                      </p:cBhvr>
                                    </p:animEffect>
                                    <p:set>
                                      <p:cBhvr>
                                        <p:cTn id="141" dur="1" fill="hold">
                                          <p:stCondLst>
                                            <p:cond delay="499"/>
                                          </p:stCondLst>
                                        </p:cTn>
                                        <p:tgtEl>
                                          <p:spTgt spid="451641">
                                            <p:bg/>
                                          </p:spTgt>
                                        </p:tgtEl>
                                        <p:attrNameLst>
                                          <p:attrName>style.visibility</p:attrName>
                                        </p:attrNameLst>
                                      </p:cBhvr>
                                      <p:to>
                                        <p:strVal val="hidden"/>
                                      </p:to>
                                    </p:set>
                                  </p:childTnLst>
                                </p:cTn>
                              </p:par>
                            </p:childTnLst>
                          </p:cTn>
                        </p:par>
                      </p:childTnLst>
                    </p:cTn>
                  </p:par>
                </p:childTnLst>
              </p:cTn>
              <p:nextCondLst>
                <p:cond evt="onClick" delay="0">
                  <p:tgtEl>
                    <p:spTgt spid="451637"/>
                  </p:tgtEl>
                </p:cond>
              </p:nextCondLst>
            </p:seq>
            <p:seq concurrent="1" nextAc="seek">
              <p:cTn id="142" restart="whenNotActive" fill="hold" evtFilter="cancelBubble" nodeType="interactiveSeq">
                <p:stCondLst>
                  <p:cond evt="onClick" delay="0">
                    <p:tgtEl>
                      <p:spTgt spid="451642"/>
                    </p:tgtEl>
                  </p:cond>
                </p:stCondLst>
                <p:endSync evt="end" delay="0">
                  <p:rtn val="all"/>
                </p:endSync>
                <p:childTnLst>
                  <p:par>
                    <p:cTn id="143" fill="hold" nodeType="clickPar">
                      <p:stCondLst>
                        <p:cond delay="0"/>
                      </p:stCondLst>
                      <p:childTnLst>
                        <p:par>
                          <p:cTn id="144" fill="hold" nodeType="withGroup">
                            <p:stCondLst>
                              <p:cond delay="0"/>
                            </p:stCondLst>
                            <p:childTnLst>
                              <p:par>
                                <p:cTn id="145" presetID="3" presetClass="entr" presetSubtype="0" fill="hold" grpId="1" nodeType="clickEffect">
                                  <p:stCondLst>
                                    <p:cond delay="0"/>
                                  </p:stCondLst>
                                  <p:childTnLst>
                                    <p:set>
                                      <p:cBhvr>
                                        <p:cTn id="146" dur="1" fill="hold">
                                          <p:stCondLst>
                                            <p:cond delay="0"/>
                                          </p:stCondLst>
                                        </p:cTn>
                                        <p:tgtEl>
                                          <p:spTgt spid="451595"/>
                                        </p:tgtEl>
                                        <p:attrNameLst>
                                          <p:attrName>style.visibility</p:attrName>
                                        </p:attrNameLst>
                                      </p:cBhvr>
                                      <p:to>
                                        <p:strVal val="visible"/>
                                      </p:to>
                                    </p:set>
                                  </p:childTnLst>
                                </p:cTn>
                              </p:par>
                              <p:par>
                                <p:cTn id="147" presetID="3" presetClass="exit" presetSubtype="0" fill="hold" grpId="2" nodeType="withEffect">
                                  <p:stCondLst>
                                    <p:cond delay="0"/>
                                  </p:stCondLst>
                                  <p:childTnLst>
                                    <p:set>
                                      <p:cBhvr>
                                        <p:cTn id="148" dur="1" fill="hold">
                                          <p:stCondLst>
                                            <p:cond delay="0"/>
                                          </p:stCondLst>
                                        </p:cTn>
                                        <p:tgtEl>
                                          <p:spTgt spid="451596"/>
                                        </p:tgtEl>
                                        <p:attrNameLst>
                                          <p:attrName>style.visibility</p:attrName>
                                        </p:attrNameLst>
                                      </p:cBhvr>
                                      <p:to>
                                        <p:strVal val="hidden"/>
                                      </p:to>
                                    </p:set>
                                  </p:childTnLst>
                                </p:cTn>
                              </p:par>
                              <p:par>
                                <p:cTn id="149" presetID="3" presetClass="exit" presetSubtype="0" fill="hold" grpId="1" nodeType="withEffect">
                                  <p:stCondLst>
                                    <p:cond delay="0"/>
                                  </p:stCondLst>
                                  <p:childTnLst>
                                    <p:set>
                                      <p:cBhvr>
                                        <p:cTn id="150" dur="1" fill="hold">
                                          <p:stCondLst>
                                            <p:cond delay="0"/>
                                          </p:stCondLst>
                                        </p:cTn>
                                        <p:tgtEl>
                                          <p:spTgt spid="451597"/>
                                        </p:tgtEl>
                                        <p:attrNameLst>
                                          <p:attrName>style.visibility</p:attrName>
                                        </p:attrNameLst>
                                      </p:cBhvr>
                                      <p:to>
                                        <p:strVal val="hidden"/>
                                      </p:to>
                                    </p:set>
                                  </p:childTnLst>
                                </p:cTn>
                              </p:par>
                              <p:par>
                                <p:cTn id="151" presetID="3" presetClass="exit" presetSubtype="0" fill="hold" grpId="1" nodeType="withEffect">
                                  <p:stCondLst>
                                    <p:cond delay="0"/>
                                  </p:stCondLst>
                                  <p:childTnLst>
                                    <p:set>
                                      <p:cBhvr>
                                        <p:cTn id="152" dur="1" fill="hold">
                                          <p:stCondLst>
                                            <p:cond delay="0"/>
                                          </p:stCondLst>
                                        </p:cTn>
                                        <p:tgtEl>
                                          <p:spTgt spid="451592"/>
                                        </p:tgtEl>
                                        <p:attrNameLst>
                                          <p:attrName>style.visibility</p:attrName>
                                        </p:attrNameLst>
                                      </p:cBhvr>
                                      <p:to>
                                        <p:strVal val="hidden"/>
                                      </p:to>
                                    </p:set>
                                  </p:childTnLst>
                                </p:cTn>
                              </p:par>
                              <p:par>
                                <p:cTn id="153" presetID="3" presetClass="exit" presetSubtype="0" fill="hold" grpId="1" nodeType="withEffect">
                                  <p:stCondLst>
                                    <p:cond delay="0"/>
                                  </p:stCondLst>
                                  <p:childTnLst>
                                    <p:set>
                                      <p:cBhvr>
                                        <p:cTn id="154" dur="1" fill="hold">
                                          <p:stCondLst>
                                            <p:cond delay="0"/>
                                          </p:stCondLst>
                                        </p:cTn>
                                        <p:tgtEl>
                                          <p:spTgt spid="451593"/>
                                        </p:tgtEl>
                                        <p:attrNameLst>
                                          <p:attrName>style.visibility</p:attrName>
                                        </p:attrNameLst>
                                      </p:cBhvr>
                                      <p:to>
                                        <p:strVal val="hidden"/>
                                      </p:to>
                                    </p:set>
                                  </p:childTnLst>
                                </p:cTn>
                              </p:par>
                              <p:par>
                                <p:cTn id="155" presetID="3" presetClass="exit" presetSubtype="0" fill="hold" grpId="1" nodeType="withEffect">
                                  <p:stCondLst>
                                    <p:cond delay="0"/>
                                  </p:stCondLst>
                                  <p:childTnLst>
                                    <p:set>
                                      <p:cBhvr>
                                        <p:cTn id="156" dur="1" fill="hold">
                                          <p:stCondLst>
                                            <p:cond delay="0"/>
                                          </p:stCondLst>
                                        </p:cTn>
                                        <p:tgtEl>
                                          <p:spTgt spid="451594"/>
                                        </p:tgtEl>
                                        <p:attrNameLst>
                                          <p:attrName>style.visibility</p:attrName>
                                        </p:attrNameLst>
                                      </p:cBhvr>
                                      <p:to>
                                        <p:strVal val="hidden"/>
                                      </p:to>
                                    </p:set>
                                  </p:childTnLst>
                                </p:cTn>
                              </p:par>
                            </p:childTnLst>
                          </p:cTn>
                        </p:par>
                      </p:childTnLst>
                    </p:cTn>
                  </p:par>
                </p:childTnLst>
              </p:cTn>
              <p:nextCondLst>
                <p:cond evt="onClick" delay="0">
                  <p:tgtEl>
                    <p:spTgt spid="451642"/>
                  </p:tgtEl>
                </p:cond>
              </p:nextCondLst>
            </p:seq>
          </p:childTnLst>
        </p:cTn>
      </p:par>
    </p:tnLst>
    <p:bldLst>
      <p:bldP spid="451592" grpId="0" animBg="1"/>
      <p:bldP spid="451592" grpId="1" animBg="1"/>
      <p:bldP spid="451593" grpId="0" animBg="1"/>
      <p:bldP spid="451593" grpId="1" animBg="1"/>
      <p:bldP spid="451594" grpId="0" animBg="1"/>
      <p:bldP spid="451594" grpId="1" animBg="1"/>
      <p:bldP spid="451595" grpId="0" animBg="1"/>
      <p:bldP spid="451595" grpId="1" animBg="1"/>
      <p:bldP spid="451596" grpId="0" animBg="1"/>
      <p:bldP spid="451596" grpId="1" animBg="1"/>
      <p:bldP spid="451596" grpId="2" animBg="1"/>
      <p:bldP spid="451597" grpId="0" animBg="1"/>
      <p:bldP spid="451597" grpId="1" animBg="1"/>
      <p:bldP spid="451641" grpId="0" build="allAtOnce" animBg="1" autoUpdateAnimBg="0"/>
      <p:bldP spid="451641" grpId="1" build="allAtOnce" animBg="1" autoUpdateAnimBg="0"/>
      <p:bldP spid="451641" grpId="2" build="allAtOnce" animBg="1" autoUpdateAnimBg="0"/>
      <p:bldP spid="451641" grpId="3" build="allAtOnce" autoUpdateAnimBg="0"/>
      <p:bldP spid="451641" grpId="4" build="allAtOnce" autoUpdateAnimBg="0"/>
      <p:bldP spid="451641" grpId="5"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Anchor Types</a:t>
            </a:r>
            <a:endParaRPr lang="en-US" dirty="0"/>
          </a:p>
        </p:txBody>
      </p:sp>
      <p:sp>
        <p:nvSpPr>
          <p:cNvPr id="5" name="Text Placeholder 2"/>
          <p:cNvSpPr txBox="1">
            <a:spLocks/>
          </p:cNvSpPr>
          <p:nvPr/>
        </p:nvSpPr>
        <p:spPr>
          <a:xfrm>
            <a:off x="294198" y="1681243"/>
            <a:ext cx="4775642" cy="346339"/>
          </a:xfrm>
          <a:prstGeom prst="rect">
            <a:avLst/>
          </a:prstGeom>
        </p:spPr>
        <p:txBody>
          <a:bodyPr anchor="t"/>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pPr>
            <a:r>
              <a:rPr lang="en-US" sz="2000" dirty="0" smtClean="0"/>
              <a:t>Two types of post-installed anchors:</a:t>
            </a:r>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4239" b="7892"/>
          <a:stretch/>
        </p:blipFill>
        <p:spPr bwMode="auto">
          <a:xfrm>
            <a:off x="1219200" y="2418079"/>
            <a:ext cx="2631440" cy="31292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5854" r="11236"/>
          <a:stretch/>
        </p:blipFill>
        <p:spPr bwMode="auto">
          <a:xfrm>
            <a:off x="5069840" y="3018949"/>
            <a:ext cx="2966720" cy="252841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710110" y="5616835"/>
            <a:ext cx="1649619" cy="461665"/>
          </a:xfrm>
          <a:prstGeom prst="rect">
            <a:avLst/>
          </a:prstGeom>
          <a:noFill/>
        </p:spPr>
        <p:txBody>
          <a:bodyPr wrap="none" rtlCol="0">
            <a:spAutoFit/>
          </a:bodyPr>
          <a:lstStyle/>
          <a:p>
            <a:r>
              <a:rPr lang="en-US" sz="2400" b="1" dirty="0" smtClean="0"/>
              <a:t>Mechanical</a:t>
            </a:r>
            <a:endParaRPr lang="en-US" sz="2400" b="1" dirty="0"/>
          </a:p>
        </p:txBody>
      </p:sp>
      <p:sp>
        <p:nvSpPr>
          <p:cNvPr id="10" name="TextBox 9"/>
          <p:cNvSpPr txBox="1"/>
          <p:nvPr/>
        </p:nvSpPr>
        <p:spPr>
          <a:xfrm>
            <a:off x="5876412" y="5603189"/>
            <a:ext cx="1353576" cy="461665"/>
          </a:xfrm>
          <a:prstGeom prst="rect">
            <a:avLst/>
          </a:prstGeom>
          <a:noFill/>
        </p:spPr>
        <p:txBody>
          <a:bodyPr wrap="none" rtlCol="0">
            <a:spAutoFit/>
          </a:bodyPr>
          <a:lstStyle/>
          <a:p>
            <a:r>
              <a:rPr lang="en-US" sz="2400" b="1" dirty="0" smtClean="0"/>
              <a:t>Adhesive</a:t>
            </a:r>
            <a:endParaRPr lang="en-US" sz="2400" b="1" dirty="0"/>
          </a:p>
        </p:txBody>
      </p:sp>
    </p:spTree>
    <p:custDataLst>
      <p:tags r:id="rId1"/>
    </p:custDataLst>
    <p:extLst>
      <p:ext uri="{BB962C8B-B14F-4D97-AF65-F5344CB8AC3E}">
        <p14:creationId xmlns:p14="http://schemas.microsoft.com/office/powerpoint/2010/main" val="1129860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Cracked Concrete Solutions</a:t>
            </a:r>
            <a:endParaRPr lang="en-US" dirty="0"/>
          </a:p>
        </p:txBody>
      </p:sp>
      <p:sp>
        <p:nvSpPr>
          <p:cNvPr id="3" name="Content Placeholder 2"/>
          <p:cNvSpPr>
            <a:spLocks noGrp="1"/>
          </p:cNvSpPr>
          <p:nvPr>
            <p:ph idx="1"/>
          </p:nvPr>
        </p:nvSpPr>
        <p:spPr>
          <a:xfrm>
            <a:off x="263525" y="1796995"/>
            <a:ext cx="8379961" cy="792201"/>
          </a:xfrm>
        </p:spPr>
        <p:txBody>
          <a:bodyPr>
            <a:normAutofit fontScale="92500" lnSpcReduction="20000"/>
          </a:bodyPr>
          <a:lstStyle/>
          <a:p>
            <a:r>
              <a:rPr lang="en-US" dirty="0" smtClean="0"/>
              <a:t>For </a:t>
            </a:r>
            <a:r>
              <a:rPr lang="en-US" dirty="0"/>
              <a:t>applications requiring </a:t>
            </a:r>
            <a:r>
              <a:rPr lang="en-US" b="1" dirty="0"/>
              <a:t>cracked-concrete </a:t>
            </a:r>
            <a:r>
              <a:rPr lang="en-US" b="1" dirty="0" smtClean="0"/>
              <a:t>compliance</a:t>
            </a:r>
          </a:p>
          <a:p>
            <a:pPr lvl="1">
              <a:spcBef>
                <a:spcPts val="1200"/>
              </a:spcBef>
            </a:pPr>
            <a:r>
              <a:rPr lang="en-US" dirty="0" smtClean="0"/>
              <a:t>AC308 </a:t>
            </a:r>
            <a:r>
              <a:rPr lang="en-US" dirty="0"/>
              <a:t>(anchoring adhesives) </a:t>
            </a:r>
            <a:r>
              <a:rPr lang="en-US" dirty="0" smtClean="0"/>
              <a:t>/ AC193 </a:t>
            </a:r>
            <a:r>
              <a:rPr lang="en-US" dirty="0"/>
              <a:t>(mechanical anchors)</a:t>
            </a:r>
            <a:endParaRPr lang="en-US" dirty="0" smtClean="0"/>
          </a:p>
        </p:txBody>
      </p:sp>
      <p:pic>
        <p:nvPicPr>
          <p:cNvPr id="3074" name="Picture 2" descr="Tested to Meet IBC20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5835" y="1640629"/>
            <a:ext cx="904875" cy="101917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K:\Training\Image Library\AnchorSystems\2013 anchor products\THD_lay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5425731" y="3668476"/>
            <a:ext cx="555092" cy="1477964"/>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K:\Training\Image Library\AnchorSystems\2013 anchor products\SETXP22-New.jpg"/>
          <p:cNvPicPr>
            <a:picLocks noChangeAspect="1" noChangeArrowheads="1"/>
          </p:cNvPicPr>
          <p:nvPr/>
        </p:nvPicPr>
        <p:blipFill rotWithShape="1">
          <a:blip r:embed="rId7">
            <a:extLst>
              <a:ext uri="{28A0092B-C50C-407E-A947-70E740481C1C}">
                <a14:useLocalDpi xmlns:a14="http://schemas.microsoft.com/office/drawing/2010/main" val="0"/>
              </a:ext>
            </a:extLst>
          </a:blip>
          <a:srcRect l="11112" r="11575"/>
          <a:stretch/>
        </p:blipFill>
        <p:spPr bwMode="auto">
          <a:xfrm>
            <a:off x="1802638" y="3389521"/>
            <a:ext cx="790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K:\Training\Image Library\AnchorSystems\2013 anchor products\Strong Bolt II_5-8x8_layer.jpg"/>
          <p:cNvPicPr>
            <a:picLocks noChangeAspect="1" noChangeArrowheads="1"/>
          </p:cNvPicPr>
          <p:nvPr/>
        </p:nvPicPr>
        <p:blipFill rotWithShape="1">
          <a:blip r:embed="rId8">
            <a:extLst>
              <a:ext uri="{28A0092B-C50C-407E-A947-70E740481C1C}">
                <a14:useLocalDpi xmlns:a14="http://schemas.microsoft.com/office/drawing/2010/main" val="0"/>
              </a:ext>
            </a:extLst>
          </a:blip>
          <a:srcRect l="21662" r="21671"/>
          <a:stretch/>
        </p:blipFill>
        <p:spPr bwMode="auto">
          <a:xfrm rot="16200000">
            <a:off x="5138095" y="2861057"/>
            <a:ext cx="413251" cy="21950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34570" y="5177759"/>
            <a:ext cx="837436" cy="338554"/>
          </a:xfrm>
          <a:prstGeom prst="rect">
            <a:avLst/>
          </a:prstGeom>
          <a:noFill/>
        </p:spPr>
        <p:txBody>
          <a:bodyPr wrap="square" rtlCol="0">
            <a:spAutoFit/>
          </a:bodyPr>
          <a:lstStyle/>
          <a:p>
            <a:pPr algn="ctr"/>
            <a:r>
              <a:rPr lang="en-US" sz="1600" dirty="0" smtClean="0"/>
              <a:t>ET-HP</a:t>
            </a:r>
            <a:r>
              <a:rPr lang="en-US" sz="1600" baseline="30000" dirty="0" smtClean="0"/>
              <a:t>®</a:t>
            </a:r>
            <a:endParaRPr lang="en-US" sz="1600" dirty="0"/>
          </a:p>
        </p:txBody>
      </p:sp>
      <p:sp>
        <p:nvSpPr>
          <p:cNvPr id="17" name="TextBox 16"/>
          <p:cNvSpPr txBox="1"/>
          <p:nvPr/>
        </p:nvSpPr>
        <p:spPr>
          <a:xfrm>
            <a:off x="6424636" y="4189630"/>
            <a:ext cx="1451740" cy="369332"/>
          </a:xfrm>
          <a:prstGeom prst="rect">
            <a:avLst/>
          </a:prstGeom>
          <a:noFill/>
        </p:spPr>
        <p:txBody>
          <a:bodyPr wrap="square" rtlCol="0">
            <a:spAutoFit/>
          </a:bodyPr>
          <a:lstStyle/>
          <a:p>
            <a:r>
              <a:rPr lang="en-US" dirty="0" smtClean="0"/>
              <a:t>Titen HD</a:t>
            </a:r>
            <a:r>
              <a:rPr lang="en-US" baseline="30000" dirty="0" smtClean="0"/>
              <a:t>®</a:t>
            </a:r>
            <a:endParaRPr lang="en-US" dirty="0"/>
          </a:p>
        </p:txBody>
      </p:sp>
      <p:sp>
        <p:nvSpPr>
          <p:cNvPr id="19" name="TextBox 18"/>
          <p:cNvSpPr txBox="1"/>
          <p:nvPr/>
        </p:nvSpPr>
        <p:spPr>
          <a:xfrm>
            <a:off x="6424636" y="3751971"/>
            <a:ext cx="1556014" cy="369332"/>
          </a:xfrm>
          <a:prstGeom prst="rect">
            <a:avLst/>
          </a:prstGeom>
          <a:noFill/>
        </p:spPr>
        <p:txBody>
          <a:bodyPr wrap="square" rtlCol="0">
            <a:spAutoFit/>
          </a:bodyPr>
          <a:lstStyle/>
          <a:p>
            <a:r>
              <a:rPr lang="en-US" dirty="0" smtClean="0"/>
              <a:t>Strong-Bolt</a:t>
            </a:r>
            <a:r>
              <a:rPr lang="en-US" baseline="30000" dirty="0" smtClean="0"/>
              <a:t>®</a:t>
            </a:r>
            <a:r>
              <a:rPr lang="en-US" dirty="0" smtClean="0"/>
              <a:t> 2</a:t>
            </a:r>
            <a:endParaRPr lang="en-US" dirty="0"/>
          </a:p>
        </p:txBody>
      </p:sp>
      <p:pic>
        <p:nvPicPr>
          <p:cNvPr id="22" name="Picture 2" descr="K:\Training\Image Library\AnchorSystems\2013 anchor products\AT-XP30.jpg"/>
          <p:cNvPicPr>
            <a:picLocks noChangeAspect="1" noChangeArrowheads="1"/>
          </p:cNvPicPr>
          <p:nvPr/>
        </p:nvPicPr>
        <p:blipFill rotWithShape="1">
          <a:blip r:embed="rId9">
            <a:extLst>
              <a:ext uri="{28A0092B-C50C-407E-A947-70E740481C1C}">
                <a14:useLocalDpi xmlns:a14="http://schemas.microsoft.com/office/drawing/2010/main" val="0"/>
              </a:ext>
            </a:extLst>
          </a:blip>
          <a:srcRect l="14396" t="6374" r="16286" b="7836"/>
          <a:stretch/>
        </p:blipFill>
        <p:spPr bwMode="auto">
          <a:xfrm>
            <a:off x="2676910" y="3298586"/>
            <a:ext cx="1039504" cy="192978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custDataLst>
              <p:tags r:id="rId2"/>
            </p:custDataLst>
          </p:nvPr>
        </p:nvPicPr>
        <p:blipFill>
          <a:blip r:embed="rId10">
            <a:extLst>
              <a:ext uri="{28A0092B-C50C-407E-A947-70E740481C1C}">
                <a14:useLocalDpi xmlns:a14="http://schemas.microsoft.com/office/drawing/2010/main" val="0"/>
              </a:ext>
            </a:extLst>
          </a:blip>
          <a:srcRect/>
          <a:stretch>
            <a:fillRect/>
          </a:stretch>
        </p:blipFill>
        <p:spPr bwMode="auto">
          <a:xfrm>
            <a:off x="677188" y="3391000"/>
            <a:ext cx="952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K:\Training\Image Library\AnchorSystems\2013 anchor products\THD_RH_profile_layer.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6200000">
            <a:off x="5551412" y="4251083"/>
            <a:ext cx="463850" cy="117595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6424636" y="4637018"/>
            <a:ext cx="2218850" cy="369332"/>
          </a:xfrm>
          <a:prstGeom prst="rect">
            <a:avLst/>
          </a:prstGeom>
          <a:noFill/>
        </p:spPr>
        <p:txBody>
          <a:bodyPr wrap="square" rtlCol="0">
            <a:spAutoFit/>
          </a:bodyPr>
          <a:lstStyle/>
          <a:p>
            <a:r>
              <a:rPr lang="en-US" dirty="0" smtClean="0"/>
              <a:t>Titen HD</a:t>
            </a:r>
            <a:r>
              <a:rPr lang="en-US" baseline="30000" dirty="0" smtClean="0"/>
              <a:t>® </a:t>
            </a:r>
            <a:r>
              <a:rPr lang="en-US" dirty="0" smtClean="0"/>
              <a:t>Rod Hanger</a:t>
            </a:r>
            <a:endParaRPr lang="en-US" dirty="0"/>
          </a:p>
        </p:txBody>
      </p:sp>
      <p:sp>
        <p:nvSpPr>
          <p:cNvPr id="26" name="TextBox 25"/>
          <p:cNvSpPr txBox="1"/>
          <p:nvPr/>
        </p:nvSpPr>
        <p:spPr>
          <a:xfrm>
            <a:off x="1807995" y="5177759"/>
            <a:ext cx="837436" cy="338554"/>
          </a:xfrm>
          <a:prstGeom prst="rect">
            <a:avLst/>
          </a:prstGeom>
          <a:noFill/>
        </p:spPr>
        <p:txBody>
          <a:bodyPr wrap="square" rtlCol="0">
            <a:spAutoFit/>
          </a:bodyPr>
          <a:lstStyle/>
          <a:p>
            <a:pPr algn="ctr"/>
            <a:r>
              <a:rPr lang="en-US" sz="1600" dirty="0" smtClean="0"/>
              <a:t>SET-XP</a:t>
            </a:r>
            <a:r>
              <a:rPr lang="en-US" sz="1600" baseline="30000" dirty="0" smtClean="0"/>
              <a:t>®</a:t>
            </a:r>
            <a:endParaRPr lang="en-US" sz="1600" dirty="0"/>
          </a:p>
        </p:txBody>
      </p:sp>
      <p:sp>
        <p:nvSpPr>
          <p:cNvPr id="27" name="TextBox 26"/>
          <p:cNvSpPr txBox="1"/>
          <p:nvPr/>
        </p:nvSpPr>
        <p:spPr>
          <a:xfrm>
            <a:off x="2806819" y="5177759"/>
            <a:ext cx="837436" cy="338554"/>
          </a:xfrm>
          <a:prstGeom prst="rect">
            <a:avLst/>
          </a:prstGeom>
          <a:noFill/>
        </p:spPr>
        <p:txBody>
          <a:bodyPr wrap="square" rtlCol="0">
            <a:spAutoFit/>
          </a:bodyPr>
          <a:lstStyle/>
          <a:p>
            <a:pPr algn="ctr"/>
            <a:r>
              <a:rPr lang="en-US" sz="1600" dirty="0"/>
              <a:t>A</a:t>
            </a:r>
            <a:r>
              <a:rPr lang="en-US" sz="1600" dirty="0" smtClean="0"/>
              <a:t>T-XP</a:t>
            </a:r>
            <a:r>
              <a:rPr lang="en-US" sz="1600" baseline="30000" dirty="0" smtClean="0"/>
              <a:t>®</a:t>
            </a:r>
            <a:endParaRPr lang="en-US" sz="1600" dirty="0"/>
          </a:p>
        </p:txBody>
      </p:sp>
      <p:sp>
        <p:nvSpPr>
          <p:cNvPr id="6" name="TextBox 5"/>
          <p:cNvSpPr txBox="1"/>
          <p:nvPr/>
        </p:nvSpPr>
        <p:spPr>
          <a:xfrm>
            <a:off x="458616" y="5927376"/>
            <a:ext cx="2394695" cy="338554"/>
          </a:xfrm>
          <a:prstGeom prst="rect">
            <a:avLst/>
          </a:prstGeom>
          <a:noFill/>
        </p:spPr>
        <p:txBody>
          <a:bodyPr wrap="none" rtlCol="0">
            <a:spAutoFit/>
          </a:bodyPr>
          <a:lstStyle/>
          <a:p>
            <a:r>
              <a:rPr lang="en-US" sz="1600" i="1" dirty="0" smtClean="0">
                <a:solidFill>
                  <a:schemeClr val="bg1">
                    <a:lumMod val="50000"/>
                  </a:schemeClr>
                </a:solidFill>
              </a:rPr>
              <a:t>Pg. 10-27 in Product Guide</a:t>
            </a:r>
            <a:endParaRPr lang="en-US" sz="1600" i="1" dirty="0">
              <a:solidFill>
                <a:schemeClr val="bg1">
                  <a:lumMod val="50000"/>
                </a:schemeClr>
              </a:solidFill>
            </a:endParaRPr>
          </a:p>
        </p:txBody>
      </p:sp>
    </p:spTree>
    <p:custDataLst>
      <p:tags r:id="rId1"/>
    </p:custDataLst>
    <p:extLst>
      <p:ext uri="{BB962C8B-B14F-4D97-AF65-F5344CB8AC3E}">
        <p14:creationId xmlns:p14="http://schemas.microsoft.com/office/powerpoint/2010/main" val="16469927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 </a:t>
            </a:r>
            <a:r>
              <a:rPr lang="en-US" dirty="0" smtClean="0"/>
              <a:t>Book Example</a:t>
            </a:r>
            <a:endParaRPr lang="en-US" dirty="0"/>
          </a:p>
        </p:txBody>
      </p:sp>
      <p:pic>
        <p:nvPicPr>
          <p:cNvPr id="4" name="Picture 2"/>
          <p:cNvPicPr>
            <a:picLocks noChangeAspect="1" noChangeArrowheads="1"/>
          </p:cNvPicPr>
          <p:nvPr/>
        </p:nvPicPr>
        <p:blipFill>
          <a:blip r:embed="rId4" cstate="print"/>
          <a:srcRect/>
          <a:stretch>
            <a:fillRect/>
          </a:stretch>
        </p:blipFill>
        <p:spPr bwMode="auto">
          <a:xfrm>
            <a:off x="1317059" y="1559652"/>
            <a:ext cx="6190646" cy="5298348"/>
          </a:xfrm>
          <a:prstGeom prst="rect">
            <a:avLst/>
          </a:prstGeom>
          <a:noFill/>
          <a:ln w="9525">
            <a:solidFill>
              <a:schemeClr val="tx1"/>
            </a:solidFill>
            <a:miter lim="800000"/>
            <a:headEnd/>
            <a:tailEnd/>
          </a:ln>
        </p:spPr>
      </p:pic>
      <p:cxnSp>
        <p:nvCxnSpPr>
          <p:cNvPr id="5" name="Straight Connector 4"/>
          <p:cNvCxnSpPr/>
          <p:nvPr/>
        </p:nvCxnSpPr>
        <p:spPr>
          <a:xfrm>
            <a:off x="2819400" y="3173931"/>
            <a:ext cx="45631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819400" y="3326331"/>
            <a:ext cx="409153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819400" y="5077331"/>
            <a:ext cx="45631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819400" y="5248981"/>
            <a:ext cx="409153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77478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Let’s take a closer look at a few anchors…</a:t>
            </a:r>
            <a:endParaRPr lang="en-US"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1" y="2379345"/>
            <a:ext cx="5581650" cy="3838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p:txBody>
          <a:bodyPr/>
          <a:lstStyle/>
          <a:p>
            <a:r>
              <a:rPr lang="en-US" dirty="0"/>
              <a:t>Simpson Strong-Tie Anchors</a:t>
            </a:r>
          </a:p>
        </p:txBody>
      </p:sp>
    </p:spTree>
    <p:custDataLst>
      <p:tags r:id="rId1"/>
    </p:custDataLst>
    <p:extLst>
      <p:ext uri="{BB962C8B-B14F-4D97-AF65-F5344CB8AC3E}">
        <p14:creationId xmlns:p14="http://schemas.microsoft.com/office/powerpoint/2010/main" val="2596213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Titen HD</a:t>
            </a:r>
            <a:r>
              <a:rPr lang="en-US" sz="2400" baseline="50000" dirty="0" smtClean="0"/>
              <a:t>®</a:t>
            </a:r>
            <a:r>
              <a:rPr lang="en-US" dirty="0" smtClean="0"/>
              <a:t> Screw Anchor</a:t>
            </a:r>
            <a:endParaRPr lang="en-US" dirty="0"/>
          </a:p>
        </p:txBody>
      </p:sp>
      <p:sp>
        <p:nvSpPr>
          <p:cNvPr id="3" name="Content Placeholder 2"/>
          <p:cNvSpPr>
            <a:spLocks noGrp="1"/>
          </p:cNvSpPr>
          <p:nvPr>
            <p:ph idx="1"/>
          </p:nvPr>
        </p:nvSpPr>
        <p:spPr>
          <a:xfrm>
            <a:off x="263525" y="1796995"/>
            <a:ext cx="3114942" cy="4420925"/>
          </a:xfrm>
        </p:spPr>
        <p:txBody>
          <a:bodyPr>
            <a:normAutofit/>
          </a:bodyPr>
          <a:lstStyle/>
          <a:p>
            <a:pPr>
              <a:spcBef>
                <a:spcPts val="1800"/>
              </a:spcBef>
            </a:pPr>
            <a:r>
              <a:rPr lang="en-US" sz="2000" dirty="0" smtClean="0"/>
              <a:t>No </a:t>
            </a:r>
            <a:r>
              <a:rPr lang="en-US" sz="2000" dirty="0"/>
              <a:t>special drill bit </a:t>
            </a:r>
            <a:r>
              <a:rPr lang="en-US" sz="2000" dirty="0" smtClean="0"/>
              <a:t>needed</a:t>
            </a:r>
          </a:p>
          <a:p>
            <a:pPr>
              <a:spcBef>
                <a:spcPts val="1800"/>
              </a:spcBef>
            </a:pPr>
            <a:r>
              <a:rPr lang="en-US" sz="2000" dirty="0"/>
              <a:t>Installs with 50% less torque</a:t>
            </a:r>
          </a:p>
          <a:p>
            <a:pPr>
              <a:spcBef>
                <a:spcPts val="1800"/>
              </a:spcBef>
            </a:pPr>
            <a:r>
              <a:rPr lang="en-US" sz="2000" dirty="0" smtClean="0"/>
              <a:t>Hex-washer head</a:t>
            </a:r>
          </a:p>
          <a:p>
            <a:pPr>
              <a:spcBef>
                <a:spcPts val="1800"/>
              </a:spcBef>
            </a:pPr>
            <a:r>
              <a:rPr lang="en-US" sz="2000" dirty="0" smtClean="0"/>
              <a:t>Removable – ideal </a:t>
            </a:r>
            <a:r>
              <a:rPr lang="en-US" sz="2000" dirty="0"/>
              <a:t>for temporary </a:t>
            </a:r>
            <a:r>
              <a:rPr lang="en-US" sz="2000" dirty="0" smtClean="0"/>
              <a:t>anchoring</a:t>
            </a:r>
            <a:endParaRPr lang="en-US" sz="2000" dirty="0"/>
          </a:p>
        </p:txBody>
      </p:sp>
      <p:pic>
        <p:nvPicPr>
          <p:cNvPr id="4" name="Picture 6" descr="K:\Training\Image Library\AnchorSystems\2013 anchor products\THD_la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3660" y="1796995"/>
            <a:ext cx="946810" cy="25209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THD_Screw Grooves_180"/>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6292064" y="1885993"/>
            <a:ext cx="1397085" cy="240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7"/>
          <p:cNvSpPr>
            <a:spLocks noChangeArrowheads="1"/>
          </p:cNvSpPr>
          <p:nvPr/>
        </p:nvSpPr>
        <p:spPr bwMode="auto">
          <a:xfrm>
            <a:off x="8051899" y="3573653"/>
            <a:ext cx="670332" cy="657802"/>
          </a:xfrm>
          <a:prstGeom prst="ellipse">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defRPr sz="1600">
                <a:solidFill>
                  <a:schemeClr val="tx1"/>
                </a:solidFill>
                <a:latin typeface="Arial" charset="0"/>
              </a:defRPr>
            </a:lvl1pPr>
            <a:lvl2pPr marL="742950" indent="-285750" eaLnBrk="0" hangingPunct="0">
              <a:spcBef>
                <a:spcPct val="20000"/>
              </a:spcBef>
              <a:defRPr>
                <a:solidFill>
                  <a:schemeClr val="tx1"/>
                </a:solidFill>
                <a:latin typeface="Arial" charset="0"/>
              </a:defRPr>
            </a:lvl2pPr>
            <a:lvl3pPr marL="1143000" indent="-228600" eaLnBrk="0" hangingPunct="0">
              <a:spcBef>
                <a:spcPct val="20000"/>
              </a:spcBef>
              <a:defRPr sz="1600">
                <a:solidFill>
                  <a:schemeClr val="tx1"/>
                </a:solidFill>
                <a:latin typeface="Arial" charset="0"/>
              </a:defRPr>
            </a:lvl3pPr>
            <a:lvl4pPr marL="1600200" indent="-228600" eaLnBrk="0" hangingPunct="0">
              <a:spcBef>
                <a:spcPct val="20000"/>
              </a:spcBef>
              <a:defRPr sz="1600">
                <a:solidFill>
                  <a:schemeClr val="tx1"/>
                </a:solidFill>
                <a:latin typeface="Arial" charset="0"/>
              </a:defRPr>
            </a:lvl4pPr>
            <a:lvl5pPr marL="2057400" indent="-228600" eaLnBrk="0" hangingPunct="0">
              <a:spcBef>
                <a:spcPct val="20000"/>
              </a:spcBef>
              <a:defRPr sz="1600">
                <a:solidFill>
                  <a:schemeClr val="tx1"/>
                </a:solidFill>
                <a:latin typeface="Arial" charset="0"/>
              </a:defRPr>
            </a:lvl5pPr>
            <a:lvl6pPr marL="2514600" indent="-228600" eaLnBrk="0" fontAlgn="base" hangingPunct="0">
              <a:spcBef>
                <a:spcPct val="20000"/>
              </a:spcBef>
              <a:spcAft>
                <a:spcPct val="0"/>
              </a:spcAft>
              <a:defRPr sz="1600">
                <a:solidFill>
                  <a:schemeClr val="tx1"/>
                </a:solidFill>
                <a:latin typeface="Arial" charset="0"/>
              </a:defRPr>
            </a:lvl6pPr>
            <a:lvl7pPr marL="2971800" indent="-228600" eaLnBrk="0" fontAlgn="base" hangingPunct="0">
              <a:spcBef>
                <a:spcPct val="20000"/>
              </a:spcBef>
              <a:spcAft>
                <a:spcPct val="0"/>
              </a:spcAft>
              <a:defRPr sz="1600">
                <a:solidFill>
                  <a:schemeClr val="tx1"/>
                </a:solidFill>
                <a:latin typeface="Arial" charset="0"/>
              </a:defRPr>
            </a:lvl7pPr>
            <a:lvl8pPr marL="3429000" indent="-228600" eaLnBrk="0" fontAlgn="base" hangingPunct="0">
              <a:spcBef>
                <a:spcPct val="20000"/>
              </a:spcBef>
              <a:spcAft>
                <a:spcPct val="0"/>
              </a:spcAft>
              <a:defRPr sz="1600">
                <a:solidFill>
                  <a:schemeClr val="tx1"/>
                </a:solidFill>
                <a:latin typeface="Arial" charset="0"/>
              </a:defRPr>
            </a:lvl8pPr>
            <a:lvl9pPr marL="3886200" indent="-228600" eaLnBrk="0" fontAlgn="base" hangingPunct="0">
              <a:spcBef>
                <a:spcPct val="20000"/>
              </a:spcBef>
              <a:spcAft>
                <a:spcPct val="0"/>
              </a:spcAft>
              <a:defRPr sz="1600">
                <a:solidFill>
                  <a:schemeClr val="tx1"/>
                </a:solidFill>
                <a:latin typeface="Arial" charset="0"/>
              </a:defRPr>
            </a:lvl9pPr>
          </a:lstStyle>
          <a:p>
            <a:pPr eaLnBrk="1" hangingPunct="1">
              <a:spcBef>
                <a:spcPct val="0"/>
              </a:spcBef>
            </a:pPr>
            <a:endParaRPr lang="en-US" altLang="en-US" sz="2400">
              <a:latin typeface="Times New Roman" pitchFamily="18" charset="0"/>
            </a:endParaRPr>
          </a:p>
        </p:txBody>
      </p:sp>
      <p:sp>
        <p:nvSpPr>
          <p:cNvPr id="7" name="Line 8"/>
          <p:cNvSpPr>
            <a:spLocks noChangeShapeType="1"/>
          </p:cNvSpPr>
          <p:nvPr/>
        </p:nvSpPr>
        <p:spPr bwMode="auto">
          <a:xfrm flipH="1" flipV="1">
            <a:off x="7689150" y="3573653"/>
            <a:ext cx="381903" cy="238826"/>
          </a:xfrm>
          <a:prstGeom prst="line">
            <a:avLst/>
          </a:prstGeom>
          <a:noFill/>
          <a:ln w="1905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09378" y="1885993"/>
            <a:ext cx="2304732" cy="3119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Tested to Meet IBC20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45924" y="5211601"/>
            <a:ext cx="904875" cy="10191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362485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Strong-Bolt</a:t>
            </a:r>
            <a:r>
              <a:rPr lang="en-US" sz="2400" baseline="50000" dirty="0" smtClean="0"/>
              <a:t>®</a:t>
            </a:r>
            <a:r>
              <a:rPr lang="en-US" dirty="0" smtClean="0"/>
              <a:t> 2 Wedge Anchor</a:t>
            </a:r>
            <a:endParaRPr lang="en-US" dirty="0"/>
          </a:p>
        </p:txBody>
      </p:sp>
      <p:sp>
        <p:nvSpPr>
          <p:cNvPr id="3" name="Content Placeholder 2"/>
          <p:cNvSpPr>
            <a:spLocks noGrp="1"/>
          </p:cNvSpPr>
          <p:nvPr>
            <p:ph idx="1"/>
          </p:nvPr>
        </p:nvSpPr>
        <p:spPr>
          <a:xfrm>
            <a:off x="263524" y="1796995"/>
            <a:ext cx="6345619" cy="4420925"/>
          </a:xfrm>
        </p:spPr>
        <p:txBody>
          <a:bodyPr>
            <a:normAutofit/>
          </a:bodyPr>
          <a:lstStyle/>
          <a:p>
            <a:pPr>
              <a:spcBef>
                <a:spcPts val="1200"/>
              </a:spcBef>
            </a:pPr>
            <a:r>
              <a:rPr lang="en-US" sz="2000" dirty="0" smtClean="0"/>
              <a:t>Static </a:t>
            </a:r>
            <a:r>
              <a:rPr lang="en-US" sz="2000" dirty="0"/>
              <a:t>and seismic loading conditions </a:t>
            </a:r>
          </a:p>
          <a:p>
            <a:pPr>
              <a:spcBef>
                <a:spcPts val="1200"/>
              </a:spcBef>
            </a:pPr>
            <a:r>
              <a:rPr lang="en-US" sz="2000" dirty="0" smtClean="0"/>
              <a:t>Horizontal</a:t>
            </a:r>
            <a:r>
              <a:rPr lang="en-US" sz="2000" dirty="0"/>
              <a:t>, vertical and overhead applications</a:t>
            </a:r>
          </a:p>
          <a:p>
            <a:pPr>
              <a:spcBef>
                <a:spcPts val="1200"/>
              </a:spcBef>
            </a:pPr>
            <a:r>
              <a:rPr lang="en-US" sz="2000" dirty="0"/>
              <a:t>Qualified for minimum concrete thickness of 3 1/4</a:t>
            </a:r>
            <a:r>
              <a:rPr lang="en-US" sz="2000" dirty="0" smtClean="0"/>
              <a:t>"</a:t>
            </a:r>
            <a:endParaRPr lang="en-US" sz="2000" dirty="0"/>
          </a:p>
          <a:p>
            <a:pPr>
              <a:spcBef>
                <a:spcPts val="1200"/>
              </a:spcBef>
            </a:pPr>
            <a:r>
              <a:rPr lang="en-US" sz="2000" dirty="0" smtClean="0"/>
              <a:t>High-strength </a:t>
            </a:r>
            <a:r>
              <a:rPr lang="en-US" sz="2000" dirty="0"/>
              <a:t>alloy </a:t>
            </a:r>
            <a:r>
              <a:rPr lang="en-US" sz="2000" dirty="0" smtClean="0"/>
              <a:t>clip </a:t>
            </a:r>
          </a:p>
          <a:p>
            <a:pPr>
              <a:spcBef>
                <a:spcPts val="1200"/>
              </a:spcBef>
            </a:pPr>
            <a:r>
              <a:rPr lang="en-US" sz="2000" dirty="0"/>
              <a:t>F</a:t>
            </a:r>
            <a:r>
              <a:rPr lang="en-US" sz="2000" dirty="0" smtClean="0"/>
              <a:t>its </a:t>
            </a:r>
            <a:r>
              <a:rPr lang="en-US" sz="2000" dirty="0"/>
              <a:t>standard </a:t>
            </a:r>
            <a:r>
              <a:rPr lang="en-US" sz="2000" dirty="0" smtClean="0"/>
              <a:t>fixtures </a:t>
            </a:r>
          </a:p>
          <a:p>
            <a:pPr>
              <a:spcBef>
                <a:spcPts val="1200"/>
              </a:spcBef>
            </a:pPr>
            <a:r>
              <a:rPr lang="en-US" sz="2000" dirty="0" smtClean="0"/>
              <a:t>Installs </a:t>
            </a:r>
            <a:r>
              <a:rPr lang="en-US" sz="2000" dirty="0"/>
              <a:t>with common drill bit and tool sizes</a:t>
            </a:r>
          </a:p>
        </p:txBody>
      </p:sp>
      <p:pic>
        <p:nvPicPr>
          <p:cNvPr id="11" name="Picture 8" descr="K:\Training\Image Library\AnchorSystems\2013 anchor products\Strong Bolt II_5-8x8_layer.jpg"/>
          <p:cNvPicPr>
            <a:picLocks noChangeAspect="1" noChangeArrowheads="1"/>
          </p:cNvPicPr>
          <p:nvPr/>
        </p:nvPicPr>
        <p:blipFill rotWithShape="1">
          <a:blip r:embed="rId4">
            <a:extLst>
              <a:ext uri="{28A0092B-C50C-407E-A947-70E740481C1C}">
                <a14:useLocalDpi xmlns:a14="http://schemas.microsoft.com/office/drawing/2010/main" val="0"/>
              </a:ext>
            </a:extLst>
          </a:blip>
          <a:srcRect l="21662" r="21671"/>
          <a:stretch/>
        </p:blipFill>
        <p:spPr bwMode="auto">
          <a:xfrm>
            <a:off x="7035028" y="1796996"/>
            <a:ext cx="762128" cy="40482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ested to Meet IBC20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924" y="5211601"/>
            <a:ext cx="904875" cy="10191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298265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OODoZZsQ_files\slide0001_image001.jpg"/>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GyM9fNgq_files\slide0001_image001.jpg"/>
</p:tagLst>
</file>

<file path=ppt/tags/tag3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UEN9uM2O_files\slide0001_image001.jpg"/>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bmayer\AppData\Local\Temp\articulate\presenter\imgtemp\UEN9uM2O_files\slide0001_image001.jpg"/>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mily Feud Bible Edition v1.5">
  <a:themeElements>
    <a:clrScheme name="Family Feud Bible Edition v1.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amily Feud Bible Edition v1.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defRPr>
        </a:defPPr>
      </a:lstStyle>
    </a:lnDef>
  </a:objectDefaults>
  <a:extraClrSchemeLst>
    <a:extraClrScheme>
      <a:clrScheme name="Family Feud Bible Edition v1.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amily Feud Bible Edition v1.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amily Feud Bible Edition v1.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amily Feud Bible Edition v1.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amily Feud Bible Edition v1.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amily Feud Bible Edition v1.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amily Feud Bible Edition v1.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amily Feud Bible Edition v1.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amily Feud Bible Edition v1.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amily Feud Bible Edition v1.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amily Feud Bible Edition v1.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amily Feud Bible Edition v1.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4868</TotalTime>
  <Words>2194</Words>
  <Application>Microsoft Office PowerPoint</Application>
  <PresentationFormat>On-screen Show (4:3)</PresentationFormat>
  <Paragraphs>379</Paragraphs>
  <Slides>31</Slides>
  <Notes>28</Notes>
  <HiddenSlides>4</HiddenSlides>
  <MMClips>1</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Custom Design</vt:lpstr>
      <vt:lpstr>Family Feud Bible Edition v1.5</vt:lpstr>
      <vt:lpstr>Anchoring Solutions</vt:lpstr>
      <vt:lpstr>Agenda</vt:lpstr>
      <vt:lpstr>Anchoring Opportunities</vt:lpstr>
      <vt:lpstr>Structural Anchor Types</vt:lpstr>
      <vt:lpstr>Cracked Concrete Solutions</vt:lpstr>
      <vt:lpstr>Spec Book Example</vt:lpstr>
      <vt:lpstr>Simpson Strong-Tie Anchors</vt:lpstr>
      <vt:lpstr>Titen HD® Screw Anchor</vt:lpstr>
      <vt:lpstr>Strong-Bolt® 2 Wedge Anchor</vt:lpstr>
      <vt:lpstr>SET-XP® High-Strength Anchoring Adhesive</vt:lpstr>
      <vt:lpstr>AT-XP® Anchoring Adhesive</vt:lpstr>
      <vt:lpstr>Direct Fastening</vt:lpstr>
      <vt:lpstr>Curtain Wall Connectors</vt:lpstr>
      <vt:lpstr>Bridging Connectors</vt:lpstr>
      <vt:lpstr>Utility Clip Connectors</vt:lpstr>
      <vt:lpstr>Product Guide</vt:lpstr>
      <vt:lpstr>Product Guide</vt:lpstr>
      <vt:lpstr>Product Guide</vt:lpstr>
      <vt:lpstr>Anchor Selection Guide</vt:lpstr>
      <vt:lpstr>Anchor Selection Guide</vt:lpstr>
      <vt:lpstr>Product Guide Format</vt:lpstr>
      <vt:lpstr>Product Pages</vt:lpstr>
      <vt:lpstr>Product Pages</vt:lpstr>
      <vt:lpstr>Product Pages</vt:lpstr>
      <vt:lpstr>Grouped by Market</vt:lpstr>
      <vt:lpstr>Remember…</vt:lpstr>
      <vt:lpstr>PowerPoint Presentation</vt:lpstr>
      <vt:lpstr>PowerPoint Presentation</vt:lpstr>
      <vt:lpstr>PowerPoint Presentation</vt:lpstr>
      <vt:lpstr>PowerPoint Presentation</vt:lpstr>
      <vt:lpstr>PowerPoint Presentation</vt:lpstr>
    </vt:vector>
  </TitlesOfParts>
  <Company>Simpson Strong-Tie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Simpson Strong-Tie Industrial Commercial and Infrastructure.</dc:title>
  <dc:creator>Simpson Strong-Tie</dc:creator>
  <cp:lastModifiedBy>bmayer</cp:lastModifiedBy>
  <cp:revision>99</cp:revision>
  <dcterms:created xsi:type="dcterms:W3CDTF">2013-05-08T14:35:05Z</dcterms:created>
  <dcterms:modified xsi:type="dcterms:W3CDTF">2014-08-26T19:48:08Z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5939A321-A4CD-4635-BCF1-4311FCB9BD63</vt:lpwstr>
  </property>
  <property fmtid="{D5CDD505-2E9C-101B-9397-08002B2CF9AE}" pid="3" name="ArticulatePath">
    <vt:lpwstr>02_Anchoring</vt:lpwstr>
  </property>
</Properties>
</file>