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tags/tag31.xml" ContentType="application/vnd.openxmlformats-officedocument.presentationml.tags+xml"/>
  <Override PartName="/ppt/notesSlides/notesSlide17.xml" ContentType="application/vnd.openxmlformats-officedocument.presentationml.notesSlide+xml"/>
  <Override PartName="/ppt/tags/tag32.xml" ContentType="application/vnd.openxmlformats-officedocument.presentationml.tags+xml"/>
  <Override PartName="/ppt/notesSlides/notesSlide18.xml" ContentType="application/vnd.openxmlformats-officedocument.presentationml.notesSlide+xml"/>
  <Override PartName="/ppt/tags/tag33.xml" ContentType="application/vnd.openxmlformats-officedocument.presentationml.tags+xml"/>
  <Override PartName="/ppt/notesSlides/notesSlide19.xml" ContentType="application/vnd.openxmlformats-officedocument.presentationml.notesSlide+xml"/>
  <Override PartName="/ppt/tags/tag34.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449" r:id="rId4"/>
  </p:sldMasterIdLst>
  <p:notesMasterIdLst>
    <p:notesMasterId r:id="rId28"/>
  </p:notesMasterIdLst>
  <p:handoutMasterIdLst>
    <p:handoutMasterId r:id="rId29"/>
  </p:handoutMasterIdLst>
  <p:sldIdLst>
    <p:sldId id="669" r:id="rId5"/>
    <p:sldId id="431" r:id="rId6"/>
    <p:sldId id="678" r:id="rId7"/>
    <p:sldId id="609" r:id="rId8"/>
    <p:sldId id="620" r:id="rId9"/>
    <p:sldId id="625" r:id="rId10"/>
    <p:sldId id="641" r:id="rId11"/>
    <p:sldId id="643" r:id="rId12"/>
    <p:sldId id="644" r:id="rId13"/>
    <p:sldId id="650" r:id="rId14"/>
    <p:sldId id="667" r:id="rId15"/>
    <p:sldId id="675" r:id="rId16"/>
    <p:sldId id="658" r:id="rId17"/>
    <p:sldId id="676" r:id="rId18"/>
    <p:sldId id="668" r:id="rId19"/>
    <p:sldId id="677" r:id="rId20"/>
    <p:sldId id="664" r:id="rId21"/>
    <p:sldId id="679" r:id="rId22"/>
    <p:sldId id="557" r:id="rId23"/>
    <p:sldId id="558" r:id="rId24"/>
    <p:sldId id="560" r:id="rId25"/>
    <p:sldId id="583" r:id="rId26"/>
    <p:sldId id="670" r:id="rId27"/>
  </p:sldIdLst>
  <p:sldSz cx="9144000" cy="6858000" type="screen4x3"/>
  <p:notesSz cx="6881813" cy="9296400"/>
  <p:custDataLst>
    <p:tags r:id="rId30"/>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9B9B"/>
    <a:srgbClr val="8A8A8A"/>
    <a:srgbClr val="FF6600"/>
    <a:srgbClr val="FFFFFF"/>
    <a:srgbClr val="FFFF00"/>
    <a:srgbClr val="F6A70A"/>
    <a:srgbClr val="FF3300"/>
    <a:srgbClr val="4D4D4D"/>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6043" autoAdjust="0"/>
  </p:normalViewPr>
  <p:slideViewPr>
    <p:cSldViewPr snapToGrid="0">
      <p:cViewPr varScale="1">
        <p:scale>
          <a:sx n="96" d="100"/>
          <a:sy n="96" d="100"/>
        </p:scale>
        <p:origin x="-198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1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97313" y="0"/>
            <a:ext cx="2982912" cy="465138"/>
          </a:xfrm>
          <a:prstGeom prst="rect">
            <a:avLst/>
          </a:prstGeom>
        </p:spPr>
        <p:txBody>
          <a:bodyPr vert="horz" lIns="91440" tIns="45720" rIns="91440" bIns="45720" rtlCol="0"/>
          <a:lstStyle>
            <a:lvl1pPr algn="r">
              <a:defRPr sz="1200"/>
            </a:lvl1pPr>
          </a:lstStyle>
          <a:p>
            <a:pPr>
              <a:defRPr/>
            </a:pPr>
            <a:fld id="{93A359A7-DD63-439E-8B98-627E4928F9A8}" type="datetimeFigureOut">
              <a:rPr lang="en-US"/>
              <a:pPr>
                <a:defRPr/>
              </a:pPr>
              <a:t>8/26/2014</a:t>
            </a:fld>
            <a:endParaRPr lang="en-US"/>
          </a:p>
        </p:txBody>
      </p:sp>
      <p:sp>
        <p:nvSpPr>
          <p:cNvPr id="4" name="Footer Placeholder 3"/>
          <p:cNvSpPr>
            <a:spLocks noGrp="1"/>
          </p:cNvSpPr>
          <p:nvPr>
            <p:ph type="ftr" sz="quarter" idx="2"/>
          </p:nvPr>
        </p:nvSpPr>
        <p:spPr>
          <a:xfrm>
            <a:off x="0" y="8829675"/>
            <a:ext cx="2982913"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97313" y="8829675"/>
            <a:ext cx="2982912" cy="465138"/>
          </a:xfrm>
          <a:prstGeom prst="rect">
            <a:avLst/>
          </a:prstGeom>
        </p:spPr>
        <p:txBody>
          <a:bodyPr vert="horz" lIns="91440" tIns="45720" rIns="91440" bIns="45720" rtlCol="0" anchor="b"/>
          <a:lstStyle>
            <a:lvl1pPr algn="r">
              <a:defRPr sz="1200"/>
            </a:lvl1pPr>
          </a:lstStyle>
          <a:p>
            <a:pPr>
              <a:defRPr/>
            </a:pPr>
            <a:fld id="{48F41CDE-283C-499F-B90C-7D68B9F263CF}" type="slidenum">
              <a:rPr lang="en-US"/>
              <a:pPr>
                <a:defRPr/>
              </a:pPr>
              <a:t>‹#›</a:t>
            </a:fld>
            <a:endParaRPr lang="en-US"/>
          </a:p>
        </p:txBody>
      </p:sp>
    </p:spTree>
    <p:extLst>
      <p:ext uri="{BB962C8B-B14F-4D97-AF65-F5344CB8AC3E}">
        <p14:creationId xmlns:p14="http://schemas.microsoft.com/office/powerpoint/2010/main" val="3392114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2446" tIns="46223" rIns="92446" bIns="46223" rtlCol="0"/>
          <a:lstStyle>
            <a:lvl1pPr algn="l">
              <a:defRPr sz="1200"/>
            </a:lvl1pPr>
          </a:lstStyle>
          <a:p>
            <a:pPr>
              <a:defRPr/>
            </a:pPr>
            <a:endParaRPr lang="en-US"/>
          </a:p>
        </p:txBody>
      </p:sp>
      <p:sp>
        <p:nvSpPr>
          <p:cNvPr id="3" name="Date Placeholder 2"/>
          <p:cNvSpPr>
            <a:spLocks noGrp="1"/>
          </p:cNvSpPr>
          <p:nvPr>
            <p:ph type="dt" idx="1"/>
          </p:nvPr>
        </p:nvSpPr>
        <p:spPr>
          <a:xfrm>
            <a:off x="3897313" y="0"/>
            <a:ext cx="2982912" cy="465138"/>
          </a:xfrm>
          <a:prstGeom prst="rect">
            <a:avLst/>
          </a:prstGeom>
        </p:spPr>
        <p:txBody>
          <a:bodyPr vert="horz" lIns="92446" tIns="46223" rIns="92446" bIns="46223" rtlCol="0"/>
          <a:lstStyle>
            <a:lvl1pPr algn="r">
              <a:defRPr sz="1200"/>
            </a:lvl1pPr>
          </a:lstStyle>
          <a:p>
            <a:pPr>
              <a:defRPr/>
            </a:pPr>
            <a:fld id="{01C30D65-37CD-452F-AAE9-5AAF0DE6D27D}" type="datetimeFigureOut">
              <a:rPr lang="en-US"/>
              <a:pPr>
                <a:defRPr/>
              </a:pPr>
              <a:t>8/26/2014</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pPr lvl="0"/>
            <a:endParaRPr lang="en-US" noProof="0" smtClean="0"/>
          </a:p>
        </p:txBody>
      </p:sp>
      <p:sp>
        <p:nvSpPr>
          <p:cNvPr id="5" name="Notes Placeholder 4"/>
          <p:cNvSpPr>
            <a:spLocks noGrp="1"/>
          </p:cNvSpPr>
          <p:nvPr>
            <p:ph type="body" sz="quarter" idx="3"/>
          </p:nvPr>
        </p:nvSpPr>
        <p:spPr>
          <a:xfrm>
            <a:off x="688975" y="4416425"/>
            <a:ext cx="5505450" cy="4183063"/>
          </a:xfrm>
          <a:prstGeom prst="rect">
            <a:avLst/>
          </a:prstGeom>
        </p:spPr>
        <p:txBody>
          <a:bodyPr vert="horz" lIns="92446" tIns="46223" rIns="92446" bIns="46223"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82913" cy="465138"/>
          </a:xfrm>
          <a:prstGeom prst="rect">
            <a:avLst/>
          </a:prstGeom>
        </p:spPr>
        <p:txBody>
          <a:bodyPr vert="horz" lIns="92446" tIns="46223" rIns="92446" bIns="46223"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97313" y="8829675"/>
            <a:ext cx="2982912" cy="465138"/>
          </a:xfrm>
          <a:prstGeom prst="rect">
            <a:avLst/>
          </a:prstGeom>
        </p:spPr>
        <p:txBody>
          <a:bodyPr vert="horz" lIns="92446" tIns="46223" rIns="92446" bIns="46223" rtlCol="0" anchor="b"/>
          <a:lstStyle>
            <a:lvl1pPr algn="r">
              <a:defRPr sz="1200"/>
            </a:lvl1pPr>
          </a:lstStyle>
          <a:p>
            <a:pPr>
              <a:defRPr/>
            </a:pPr>
            <a:fld id="{718C5E6D-BE4E-4ECE-9407-1352A3E6E88E}" type="slidenum">
              <a:rPr lang="en-US"/>
              <a:pPr>
                <a:defRPr/>
              </a:pPr>
              <a:t>‹#›</a:t>
            </a:fld>
            <a:endParaRPr lang="en-US"/>
          </a:p>
        </p:txBody>
      </p:sp>
    </p:spTree>
    <p:extLst>
      <p:ext uri="{BB962C8B-B14F-4D97-AF65-F5344CB8AC3E}">
        <p14:creationId xmlns:p14="http://schemas.microsoft.com/office/powerpoint/2010/main" val="36540118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we get started, note that you may hear “RPS”, and to us that means</a:t>
            </a:r>
            <a:r>
              <a:rPr lang="en-US" baseline="0" dirty="0" smtClean="0"/>
              <a:t> Repair, Protect, Strengthen.</a:t>
            </a:r>
            <a:endParaRPr lang="en-US" dirty="0" smtClean="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1</a:t>
            </a:fld>
            <a:endParaRPr lang="en-US"/>
          </a:p>
        </p:txBody>
      </p:sp>
    </p:spTree>
    <p:extLst>
      <p:ext uri="{BB962C8B-B14F-4D97-AF65-F5344CB8AC3E}">
        <p14:creationId xmlns:p14="http://schemas.microsoft.com/office/powerpoint/2010/main" val="3898716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Final cleaning of the exposed reinforcement and concrete is required. Use of high-pressure water or abrasive blasting is required to remove loose and bond-inhibiting materials.</a:t>
            </a:r>
            <a:r>
              <a:rPr lang="en-US" altLang="en-US" baseline="0" dirty="0" smtClean="0"/>
              <a:t> </a:t>
            </a:r>
            <a:r>
              <a:rPr lang="en-US" altLang="en-US" sz="1200" dirty="0" smtClean="0">
                <a:latin typeface="Arial" panose="020B0604020202020204" pitchFamily="34" charset="0"/>
                <a:cs typeface="Arial" panose="020B0604020202020204" pitchFamily="34" charset="0"/>
              </a:rPr>
              <a:t>Surface must be sound, clean, free of bond-inhibiting materials, with aggregate bonded to cement matrix</a:t>
            </a:r>
          </a:p>
          <a:p>
            <a:pPr marL="220127" indent="0">
              <a:buFont typeface="Arial" pitchFamily="34" charset="0"/>
              <a:buNone/>
              <a:defRPr/>
            </a:pPr>
            <a:endParaRPr lang="en-US" dirty="0" smtClean="0"/>
          </a:p>
          <a:p>
            <a:pPr marL="0" indent="0">
              <a:spcBef>
                <a:spcPts val="1800"/>
              </a:spcBef>
              <a:buFont typeface="Arial" charset="0"/>
              <a:buNone/>
            </a:pPr>
            <a:r>
              <a:rPr lang="en-US" altLang="en-US" sz="2800" dirty="0" smtClean="0"/>
              <a:t>An </a:t>
            </a:r>
            <a:r>
              <a:rPr lang="en-US" altLang="en-US" sz="2800" b="0" dirty="0" smtClean="0"/>
              <a:t>open pore structure </a:t>
            </a:r>
            <a:r>
              <a:rPr lang="en-US" altLang="en-US" sz="2800" dirty="0" smtClean="0"/>
              <a:t>is</a:t>
            </a:r>
            <a:r>
              <a:rPr lang="en-US" altLang="en-US" sz="2800" b="1" dirty="0" smtClean="0"/>
              <a:t> </a:t>
            </a:r>
            <a:r>
              <a:rPr lang="en-US" altLang="en-US" sz="2800" dirty="0" smtClean="0"/>
              <a:t>a</a:t>
            </a:r>
            <a:r>
              <a:rPr lang="en-US" altLang="en-US" sz="2800" b="1" dirty="0" smtClean="0"/>
              <a:t> </a:t>
            </a:r>
            <a:r>
              <a:rPr lang="en-US" altLang="en-US" sz="2800" dirty="0" smtClean="0"/>
              <a:t>critical bonding mechanism. Make sure pores are not clogged with dust, debris, or water. Methods to open pores:</a:t>
            </a:r>
          </a:p>
          <a:p>
            <a:pPr marL="684213" lvl="1" indent="-284163">
              <a:buFont typeface="Arial" charset="0"/>
              <a:buChar char="•"/>
            </a:pPr>
            <a:r>
              <a:rPr lang="en-US" altLang="en-US" sz="2200" dirty="0" smtClean="0"/>
              <a:t>Hydroblasting</a:t>
            </a:r>
          </a:p>
          <a:p>
            <a:pPr marL="684213" lvl="1" indent="-284163">
              <a:buFont typeface="Arial" charset="0"/>
              <a:buChar char="•"/>
            </a:pPr>
            <a:r>
              <a:rPr lang="en-US" altLang="en-US" sz="2200" dirty="0" smtClean="0"/>
              <a:t>Shotblasting</a:t>
            </a:r>
          </a:p>
          <a:p>
            <a:pPr marL="684213" lvl="1" indent="-284163">
              <a:buFont typeface="Arial" charset="0"/>
              <a:buChar char="•"/>
            </a:pPr>
            <a:r>
              <a:rPr lang="en-US" altLang="en-US" sz="2200" dirty="0" smtClean="0"/>
              <a:t>Abrasive blasting</a:t>
            </a:r>
          </a:p>
          <a:p>
            <a:pPr marL="684213" lvl="1" indent="-284163">
              <a:buFont typeface="Arial" charset="0"/>
              <a:buChar char="•"/>
            </a:pPr>
            <a:r>
              <a:rPr lang="en-US" altLang="en-US" sz="2200" dirty="0" smtClean="0"/>
              <a:t>Vacuum</a:t>
            </a:r>
          </a:p>
          <a:p>
            <a:endParaRPr lang="en-US" altLang="en-US" dirty="0" smtClean="0"/>
          </a:p>
        </p:txBody>
      </p:sp>
      <p:sp>
        <p:nvSpPr>
          <p:cNvPr id="4" name="Slide Number Placeholder 3"/>
          <p:cNvSpPr>
            <a:spLocks noGrp="1"/>
          </p:cNvSpPr>
          <p:nvPr>
            <p:ph type="sldNum" sz="quarter" idx="5"/>
          </p:nvPr>
        </p:nvSpPr>
        <p:spPr/>
        <p:txBody>
          <a:bodyPr/>
          <a:lstStyle/>
          <a:p>
            <a:pPr>
              <a:defRPr/>
            </a:pPr>
            <a:fld id="{E47DAD03-DC7F-4789-8311-8657757ED3F0}"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 repair situations where additional reinforcement protection is needed.</a:t>
            </a:r>
          </a:p>
        </p:txBody>
      </p:sp>
      <p:sp>
        <p:nvSpPr>
          <p:cNvPr id="4" name="Slide Number Placeholder 3"/>
          <p:cNvSpPr>
            <a:spLocks noGrp="1"/>
          </p:cNvSpPr>
          <p:nvPr>
            <p:ph type="sldNum" sz="quarter" idx="5"/>
          </p:nvPr>
        </p:nvSpPr>
        <p:spPr/>
        <p:txBody>
          <a:bodyPr/>
          <a:lstStyle/>
          <a:p>
            <a:pPr>
              <a:defRPr/>
            </a:pPr>
            <a:fld id="{06F4E047-8954-4BB7-85B7-5413A89772E4}"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ts val="1800"/>
              </a:spcBef>
              <a:spcAft>
                <a:spcPct val="0"/>
              </a:spcAft>
              <a:buClrTx/>
              <a:buSzTx/>
              <a:buFont typeface="Arial" charset="0"/>
              <a:buNone/>
              <a:tabLst/>
              <a:defRPr/>
            </a:pPr>
            <a:r>
              <a:rPr lang="en-US" altLang="en-US" sz="2800" b="1" dirty="0" smtClean="0"/>
              <a:t>Step 4: Executing the Repair</a:t>
            </a:r>
          </a:p>
          <a:p>
            <a:pPr marL="0" marR="0" indent="0" algn="l" defTabSz="914400" rtl="0" eaLnBrk="0" fontAlgn="base" latinLnBrk="0" hangingPunct="0">
              <a:lnSpc>
                <a:spcPct val="100000"/>
              </a:lnSpc>
              <a:spcBef>
                <a:spcPts val="1800"/>
              </a:spcBef>
              <a:spcAft>
                <a:spcPct val="0"/>
              </a:spcAft>
              <a:buClrTx/>
              <a:buSzTx/>
              <a:buFont typeface="Arial" charset="0"/>
              <a:buNone/>
              <a:tabLst/>
              <a:defRPr/>
            </a:pPr>
            <a:r>
              <a:rPr lang="en-US" dirty="0" smtClean="0"/>
              <a:t>Our bonding agents are </a:t>
            </a:r>
            <a:r>
              <a:rPr lang="en-US" dirty="0" smtClean="0">
                <a:effectLst/>
              </a:rPr>
              <a:t>designed to improve the bond between freshly placed repair mortars or concrete mixes and existing concrete. </a:t>
            </a:r>
            <a:r>
              <a:rPr lang="en-US" sz="1200" b="0" dirty="0" smtClean="0">
                <a:latin typeface="+mn-lt"/>
              </a:rPr>
              <a:t>The appropriate bonding agent is chosen based application requirements.</a:t>
            </a:r>
            <a:endParaRPr lang="en-US" b="1" dirty="0" smtClean="0"/>
          </a:p>
          <a:p>
            <a:pPr marL="400050" lvl="2" indent="0" fontAlgn="auto">
              <a:spcBef>
                <a:spcPts val="600"/>
              </a:spcBef>
              <a:spcAft>
                <a:spcPts val="0"/>
              </a:spcAft>
              <a:buNone/>
            </a:pPr>
            <a:r>
              <a:rPr lang="en-US" b="1" i="1" dirty="0" smtClean="0">
                <a:solidFill>
                  <a:schemeClr val="bg1">
                    <a:lumMod val="50000"/>
                  </a:schemeClr>
                </a:solidFill>
              </a:rPr>
              <a:t>FX-</a:t>
            </a:r>
            <a:r>
              <a:rPr lang="en-US" b="1" i="1" dirty="0" err="1" smtClean="0">
                <a:solidFill>
                  <a:schemeClr val="bg1">
                    <a:lumMod val="50000"/>
                  </a:schemeClr>
                </a:solidFill>
              </a:rPr>
              <a:t>Bondcrete</a:t>
            </a:r>
            <a:r>
              <a:rPr lang="en-US" b="1" i="1" dirty="0" smtClean="0">
                <a:solidFill>
                  <a:schemeClr val="bg1">
                    <a:lumMod val="50000"/>
                  </a:schemeClr>
                </a:solidFill>
              </a:rPr>
              <a:t> Latex Bonding Agent</a:t>
            </a:r>
            <a:endParaRPr lang="en-US" dirty="0" smtClean="0"/>
          </a:p>
          <a:p>
            <a:pPr marL="914400" lvl="3" indent="-285750" defTabSz="844550" fontAlgn="auto">
              <a:lnSpc>
                <a:spcPct val="90000"/>
              </a:lnSpc>
              <a:spcBef>
                <a:spcPts val="600"/>
              </a:spcBef>
              <a:spcAft>
                <a:spcPts val="0"/>
              </a:spcAft>
              <a:defRPr/>
            </a:pPr>
            <a:r>
              <a:rPr lang="en-US" sz="1300" dirty="0" smtClean="0"/>
              <a:t>Single-component latex bonding agent. It also improves the bond of thin-set patching, masonry mortars and stucco mixes as an integral admixture. </a:t>
            </a:r>
            <a:endParaRPr lang="en-US" sz="1300" b="1" i="1" dirty="0" smtClean="0">
              <a:solidFill>
                <a:schemeClr val="bg1">
                  <a:lumMod val="50000"/>
                </a:schemeClr>
              </a:solidFill>
            </a:endParaRPr>
          </a:p>
          <a:p>
            <a:pPr marL="400050" lvl="2" indent="0" fontAlgn="auto">
              <a:spcBef>
                <a:spcPts val="600"/>
              </a:spcBef>
              <a:spcAft>
                <a:spcPts val="0"/>
              </a:spcAft>
              <a:buFont typeface="Arial" panose="020B0604020202020204" pitchFamily="34" charset="0"/>
              <a:buNone/>
            </a:pPr>
            <a:r>
              <a:rPr lang="en-US" b="1" i="1" dirty="0" smtClean="0">
                <a:solidFill>
                  <a:schemeClr val="bg1">
                    <a:lumMod val="50000"/>
                  </a:schemeClr>
                </a:solidFill>
              </a:rPr>
              <a:t>FX-752 Epoxy Bonding Agent</a:t>
            </a:r>
          </a:p>
          <a:p>
            <a:pPr marL="914400" lvl="3" indent="-285750" defTabSz="844550" fontAlgn="auto">
              <a:lnSpc>
                <a:spcPct val="90000"/>
              </a:lnSpc>
              <a:spcBef>
                <a:spcPts val="600"/>
              </a:spcBef>
              <a:spcAft>
                <a:spcPts val="0"/>
              </a:spcAft>
              <a:defRPr/>
            </a:pPr>
            <a:r>
              <a:rPr lang="en-US" sz="1400" dirty="0" smtClean="0"/>
              <a:t>100% solids, two-component, moisture-tolerant epoxy system </a:t>
            </a:r>
            <a:endParaRPr lang="en-US" sz="1400" b="1" dirty="0" smtClean="0"/>
          </a:p>
          <a:p>
            <a:pPr marL="400050" lvl="2" indent="0" fontAlgn="auto">
              <a:spcBef>
                <a:spcPts val="600"/>
              </a:spcBef>
              <a:spcAft>
                <a:spcPts val="0"/>
              </a:spcAft>
              <a:buNone/>
            </a:pPr>
            <a:r>
              <a:rPr lang="en-US" b="1" i="1" dirty="0" smtClean="0">
                <a:solidFill>
                  <a:schemeClr val="bg1">
                    <a:lumMod val="50000"/>
                  </a:schemeClr>
                </a:solidFill>
              </a:rPr>
              <a:t>FX-792LPL Long Pot Life Epoxy Bonding Agent</a:t>
            </a:r>
          </a:p>
          <a:p>
            <a:pPr marL="914400" lvl="3" indent="-285750" defTabSz="844550" fontAlgn="auto">
              <a:lnSpc>
                <a:spcPct val="90000"/>
              </a:lnSpc>
              <a:spcBef>
                <a:spcPts val="600"/>
              </a:spcBef>
              <a:spcAft>
                <a:spcPts val="0"/>
              </a:spcAft>
              <a:defRPr/>
            </a:pPr>
            <a:r>
              <a:rPr lang="en-US" sz="1400" dirty="0" smtClean="0"/>
              <a:t>Two-component, 100% solids, moisture-tolerant epoxy resin </a:t>
            </a:r>
          </a:p>
        </p:txBody>
      </p:sp>
      <p:sp>
        <p:nvSpPr>
          <p:cNvPr id="4" name="Slide Number Placeholder 3"/>
          <p:cNvSpPr>
            <a:spLocks noGrp="1"/>
          </p:cNvSpPr>
          <p:nvPr>
            <p:ph type="sldNum" sz="quarter" idx="5"/>
          </p:nvPr>
        </p:nvSpPr>
        <p:spPr/>
        <p:txBody>
          <a:bodyPr/>
          <a:lstStyle/>
          <a:p>
            <a:pPr>
              <a:defRPr/>
            </a:pPr>
            <a:fld id="{F4873228-D499-4A51-B2DC-5A08DE8ABB52}"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placement method is usually determined in the repair strategy. Make sure to consider questions: Will the necessary equipment be accessible? Are there experienced contractors available? Placement method may need to be adjusted based on these and other factors.</a:t>
            </a:r>
          </a:p>
          <a:p>
            <a:endParaRPr lang="en-US" altLang="en-US" dirty="0" smtClean="0"/>
          </a:p>
          <a:p>
            <a:r>
              <a:rPr lang="en-US" altLang="en-US" dirty="0" smtClean="0"/>
              <a:t>In general, the placement</a:t>
            </a:r>
            <a:r>
              <a:rPr lang="en-US" altLang="en-US" baseline="0" dirty="0" smtClean="0"/>
              <a:t> steps typically include mixing, placing, finishing, and curing.</a:t>
            </a:r>
          </a:p>
          <a:p>
            <a:endParaRPr lang="en-US" altLang="en-US" baseline="0" dirty="0" smtClean="0"/>
          </a:p>
          <a:p>
            <a:r>
              <a:rPr lang="en-US" altLang="en-US" baseline="0" dirty="0" smtClean="0"/>
              <a:t>Here are just three examples of products:</a:t>
            </a:r>
          </a:p>
          <a:p>
            <a:pPr marL="400050" lvl="2" indent="0" fontAlgn="auto">
              <a:spcBef>
                <a:spcPts val="600"/>
              </a:spcBef>
              <a:spcAft>
                <a:spcPts val="0"/>
              </a:spcAft>
              <a:buFont typeface="Arial" panose="020B0604020202020204" pitchFamily="34" charset="0"/>
              <a:buNone/>
            </a:pPr>
            <a:r>
              <a:rPr lang="en-US" sz="2000" b="1" i="1" dirty="0" smtClean="0">
                <a:solidFill>
                  <a:schemeClr val="bg1">
                    <a:lumMod val="50000"/>
                  </a:schemeClr>
                </a:solidFill>
              </a:rPr>
              <a:t>FX-263 Rapid -Hardening Vertical/Overhead Repair Mortar</a:t>
            </a:r>
          </a:p>
          <a:p>
            <a:pPr marL="914400" lvl="3" indent="-285750" defTabSz="844550" fontAlgn="auto">
              <a:lnSpc>
                <a:spcPct val="90000"/>
              </a:lnSpc>
              <a:spcBef>
                <a:spcPts val="600"/>
              </a:spcBef>
              <a:spcAft>
                <a:spcPts val="0"/>
              </a:spcAft>
              <a:defRPr/>
            </a:pPr>
            <a:r>
              <a:rPr lang="en-US" dirty="0" err="1" smtClean="0"/>
              <a:t>Cementitious</a:t>
            </a:r>
            <a:r>
              <a:rPr lang="en-US" dirty="0" smtClean="0"/>
              <a:t>, single-component, fiber-reinforced, polymer-modified, silica fume-enhanced, structural repair mortar with integral corrosion inhibitor </a:t>
            </a:r>
          </a:p>
          <a:p>
            <a:pPr marL="400050" lvl="2" indent="0" fontAlgn="auto">
              <a:spcBef>
                <a:spcPts val="600"/>
              </a:spcBef>
              <a:spcAft>
                <a:spcPts val="0"/>
              </a:spcAft>
              <a:buFont typeface="Arial" panose="020B0604020202020204" pitchFamily="34" charset="0"/>
              <a:buNone/>
            </a:pPr>
            <a:r>
              <a:rPr lang="en-US" sz="2000" b="1" i="1" dirty="0" smtClean="0">
                <a:solidFill>
                  <a:schemeClr val="bg1">
                    <a:lumMod val="50000"/>
                  </a:schemeClr>
                </a:solidFill>
              </a:rPr>
              <a:t>FX-928 Fast-Setting Concrete Mix</a:t>
            </a:r>
          </a:p>
          <a:p>
            <a:pPr marL="914400" lvl="3" indent="-285750" defTabSz="844550" fontAlgn="auto">
              <a:lnSpc>
                <a:spcPct val="90000"/>
              </a:lnSpc>
              <a:spcBef>
                <a:spcPts val="600"/>
              </a:spcBef>
              <a:spcAft>
                <a:spcPts val="0"/>
              </a:spcAft>
              <a:defRPr/>
            </a:pPr>
            <a:r>
              <a:rPr lang="en-US" sz="1800" dirty="0" smtClean="0"/>
              <a:t>Single-component, rapid-hardening concrete mix with integral corrosion inhibitor designed for horizontal and formed vertical repairs where a quick turnaround with minimal downtime is required</a:t>
            </a:r>
          </a:p>
          <a:p>
            <a:pPr marL="400050" lvl="2" indent="0" fontAlgn="auto">
              <a:spcBef>
                <a:spcPts val="600"/>
              </a:spcBef>
              <a:spcAft>
                <a:spcPts val="0"/>
              </a:spcAft>
              <a:buNone/>
            </a:pPr>
            <a:r>
              <a:rPr lang="en-US" sz="2000" b="1" i="1" dirty="0" smtClean="0">
                <a:solidFill>
                  <a:schemeClr val="bg1">
                    <a:lumMod val="50000"/>
                  </a:schemeClr>
                </a:solidFill>
              </a:rPr>
              <a:t>FX-763 Low-Modulus Trowel-Grade Epoxy</a:t>
            </a:r>
          </a:p>
          <a:p>
            <a:pPr marL="914400" lvl="2" indent="-279400" fontAlgn="auto">
              <a:spcBef>
                <a:spcPts val="600"/>
              </a:spcBef>
              <a:spcAft>
                <a:spcPts val="0"/>
              </a:spcAft>
              <a:buFont typeface="Arial" panose="020B0604020202020204" pitchFamily="34" charset="0"/>
              <a:buChar char="–"/>
            </a:pPr>
            <a:r>
              <a:rPr lang="en-US" dirty="0" smtClean="0"/>
              <a:t>Two-component, 100% solids, moisture-tolerant, non-sag epoxy designed for vertical, horizontal, and overhead applications and uses</a:t>
            </a:r>
            <a:endParaRPr lang="en-US" sz="1800" dirty="0" smtClean="0"/>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15</a:t>
            </a:fld>
            <a:endParaRPr lang="en-US"/>
          </a:p>
        </p:txBody>
      </p:sp>
    </p:spTree>
    <p:extLst>
      <p:ext uri="{BB962C8B-B14F-4D97-AF65-F5344CB8AC3E}">
        <p14:creationId xmlns:p14="http://schemas.microsoft.com/office/powerpoint/2010/main" val="3489901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We covered this process very quickly, but remember that an effective repair MUST address</a:t>
            </a:r>
            <a:r>
              <a:rPr lang="en-US" altLang="en-US" baseline="0" dirty="0" smtClean="0"/>
              <a:t> the root cause of the original problem. Bosch has tools for concrete removal and proper surface preparation. Simpson offers metal primers, bonding agents, and repair materials to complete the repair.</a:t>
            </a:r>
            <a:endParaRPr lang="en-US" altLang="en-US" dirty="0" smtClean="0"/>
          </a:p>
        </p:txBody>
      </p:sp>
      <p:sp>
        <p:nvSpPr>
          <p:cNvPr id="97284" name="Slide Number Placeholder 3"/>
          <p:cNvSpPr>
            <a:spLocks noGrp="1"/>
          </p:cNvSpPr>
          <p:nvPr>
            <p:ph type="sldNum" sz="quarter" idx="5"/>
          </p:nvPr>
        </p:nvSpPr>
        <p:spPr/>
        <p:txBody>
          <a:bodyPr/>
          <a:lstStyle/>
          <a:p>
            <a:pPr>
              <a:defRPr/>
            </a:pPr>
            <a:fld id="{8EFFB57E-1EF8-4AAA-A6C6-97463FA4014C}" type="slidenum">
              <a:rPr lang="en-US" smtClean="0"/>
              <a:pPr>
                <a:defRPr/>
              </a:pPr>
              <a:t>17</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p:sp>
      <p:sp>
        <p:nvSpPr>
          <p:cNvPr id="10547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dirty="0" smtClean="0"/>
              <a:t>Here’s a high-level overview of what our Repair, Protection and Strengthening Systems (RPS) line looks like and what type of project types to look for. Our business is broadening. </a:t>
            </a:r>
          </a:p>
          <a:p>
            <a:endParaRPr lang="en-US" altLang="en-US" dirty="0" smtClean="0"/>
          </a:p>
          <a:p>
            <a:pPr eaLnBrk="1" hangingPunct="1"/>
            <a:r>
              <a:rPr lang="en-US" baseline="0" dirty="0" smtClean="0"/>
              <a:t>As part of general concrete repair, we talked about metal primers, bonding agents, and repair mortars (patch and spall repair). We also offer crack injection materials, grouts, joint sealants, coatings and membranes.</a:t>
            </a:r>
          </a:p>
          <a:p>
            <a:pPr eaLnBrk="1" hangingPunct="1"/>
            <a:endParaRPr lang="en-US" baseline="0" dirty="0" smtClean="0"/>
          </a:p>
          <a:p>
            <a:pPr eaLnBrk="1" hangingPunct="1"/>
            <a:r>
              <a:rPr lang="en-US" i="1" baseline="0" dirty="0" smtClean="0"/>
              <a:t>(Have participants refer to their RPS product guides.) </a:t>
            </a:r>
            <a:r>
              <a:rPr lang="en-US" baseline="0" dirty="0" smtClean="0"/>
              <a:t>Let’s take a look at the Product Guide.</a:t>
            </a:r>
            <a:endParaRPr lang="en-US" dirty="0" smtClean="0"/>
          </a:p>
          <a:p>
            <a:endParaRPr lang="en-US" alt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RPS Product Guide is organized by application type. So all of the products needed for certain applications can be found in one area.</a:t>
            </a:r>
          </a:p>
          <a:p>
            <a:r>
              <a:rPr lang="en-US" dirty="0" smtClean="0"/>
              <a:t>General Concrete Repair should look familiar because that’s what we just covered. You’ll also see</a:t>
            </a:r>
          </a:p>
          <a:p>
            <a:pPr lvl="1">
              <a:spcBef>
                <a:spcPts val="1000"/>
              </a:spcBef>
            </a:pPr>
            <a:r>
              <a:rPr lang="en-US" dirty="0" smtClean="0"/>
              <a:t>Performance Coatings</a:t>
            </a:r>
          </a:p>
          <a:p>
            <a:pPr lvl="1">
              <a:spcBef>
                <a:spcPts val="1000"/>
              </a:spcBef>
            </a:pPr>
            <a:r>
              <a:rPr lang="en-US" dirty="0" smtClean="0"/>
              <a:t>Crack Repair</a:t>
            </a:r>
          </a:p>
          <a:p>
            <a:pPr lvl="1">
              <a:spcBef>
                <a:spcPts val="1000"/>
              </a:spcBef>
            </a:pPr>
            <a:r>
              <a:rPr lang="en-US" dirty="0" smtClean="0"/>
              <a:t>Joint Sealing</a:t>
            </a:r>
          </a:p>
          <a:p>
            <a:pPr lvl="1">
              <a:spcBef>
                <a:spcPts val="1000"/>
              </a:spcBef>
            </a:pPr>
            <a:r>
              <a:rPr lang="fr-FR" dirty="0" err="1" smtClean="0"/>
              <a:t>Grouting</a:t>
            </a:r>
            <a:endParaRPr lang="en-US" dirty="0" smtClean="0"/>
          </a:p>
          <a:p>
            <a:pPr lvl="1">
              <a:spcBef>
                <a:spcPts val="1000"/>
              </a:spcBef>
            </a:pPr>
            <a:r>
              <a:rPr lang="en-US" dirty="0" smtClean="0"/>
              <a:t>Underwater Repair Materials</a:t>
            </a:r>
          </a:p>
          <a:p>
            <a:pPr lvl="1">
              <a:spcBef>
                <a:spcPts val="1000"/>
              </a:spcBef>
            </a:pPr>
            <a:r>
              <a:rPr lang="en-US" dirty="0" smtClean="0"/>
              <a:t>Rail Products</a:t>
            </a:r>
          </a:p>
          <a:p>
            <a:pPr lvl="1">
              <a:spcBef>
                <a:spcPts val="1000"/>
              </a:spcBef>
            </a:pPr>
            <a:r>
              <a:rPr lang="en-US" dirty="0" smtClean="0"/>
              <a:t>Specialty Products</a:t>
            </a:r>
          </a:p>
          <a:p>
            <a:pPr lvl="1">
              <a:spcBef>
                <a:spcPts val="1000"/>
              </a:spcBef>
            </a:pPr>
            <a:r>
              <a:rPr lang="en-US" dirty="0" smtClean="0"/>
              <a:t>Tools and Accessories</a:t>
            </a:r>
            <a:endParaRPr lang="en-US" dirty="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19</a:t>
            </a:fld>
            <a:endParaRPr lang="en-US"/>
          </a:p>
        </p:txBody>
      </p:sp>
    </p:spTree>
    <p:extLst>
      <p:ext uri="{BB962C8B-B14F-4D97-AF65-F5344CB8AC3E}">
        <p14:creationId xmlns:p14="http://schemas.microsoft.com/office/powerpoint/2010/main" val="2266531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a:t>
            </a:r>
            <a:r>
              <a:rPr lang="en-US" baseline="0" dirty="0" smtClean="0"/>
              <a:t> to page five to see that you can look for product guide information by using the index if you already know the product formulation (ex: FX-501), or you can find products by looking at type of application (i.e. Performance Coatings).</a:t>
            </a:r>
            <a:endParaRPr lang="en-US" dirty="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20</a:t>
            </a:fld>
            <a:endParaRPr lang="en-US"/>
          </a:p>
        </p:txBody>
      </p:sp>
    </p:spTree>
    <p:extLst>
      <p:ext uri="{BB962C8B-B14F-4D97-AF65-F5344CB8AC3E}">
        <p14:creationId xmlns:p14="http://schemas.microsoft.com/office/powerpoint/2010/main" val="3141744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1" dirty="0" smtClean="0"/>
              <a:t>(Bullets and callouts appear with each click)</a:t>
            </a:r>
          </a:p>
          <a:p>
            <a:r>
              <a:rPr lang="en-US" altLang="en-US" dirty="0" smtClean="0"/>
              <a:t>Page Walk-through –</a:t>
            </a:r>
            <a:r>
              <a:rPr lang="en-US" altLang="en-US" baseline="0" dirty="0" smtClean="0"/>
              <a:t> </a:t>
            </a:r>
            <a:r>
              <a:rPr lang="en-US" altLang="en-US" sz="1200" dirty="0" smtClean="0"/>
              <a:t>Let’s take a look at what you should know about each page</a:t>
            </a:r>
            <a:r>
              <a:rPr lang="en-US" altLang="en-US" dirty="0" smtClean="0"/>
              <a:t> </a:t>
            </a:r>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21</a:t>
            </a:fld>
            <a:endParaRPr lang="en-US"/>
          </a:p>
        </p:txBody>
      </p:sp>
    </p:spTree>
    <p:extLst>
      <p:ext uri="{BB962C8B-B14F-4D97-AF65-F5344CB8AC3E}">
        <p14:creationId xmlns:p14="http://schemas.microsoft.com/office/powerpoint/2010/main" val="27053640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didn’t have a lot of time to go in-depth, but use the Product Guide</a:t>
            </a:r>
            <a:r>
              <a:rPr lang="en-US" baseline="0" dirty="0" smtClean="0"/>
              <a:t> to learn more about the many RPS solutions offered. You can also go to strongtie.com for tech data sheets, jobsite assessment tools, safety data sheets, and product information. Finally, talk to your SST technical sales rep to have your questions answered.</a:t>
            </a:r>
            <a:endParaRPr lang="en-US" dirty="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22</a:t>
            </a:fld>
            <a:endParaRPr lang="en-US"/>
          </a:p>
        </p:txBody>
      </p:sp>
    </p:spTree>
    <p:extLst>
      <p:ext uri="{BB962C8B-B14F-4D97-AF65-F5344CB8AC3E}">
        <p14:creationId xmlns:p14="http://schemas.microsoft.com/office/powerpoint/2010/main" val="1538508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topics we’re going</a:t>
            </a:r>
            <a:r>
              <a:rPr lang="en-US" baseline="0" dirty="0" smtClean="0"/>
              <a:t> to run through in our short time.</a:t>
            </a:r>
          </a:p>
          <a:p>
            <a:endParaRPr lang="en-US" baseline="0" dirty="0" smtClean="0"/>
          </a:p>
          <a:p>
            <a:r>
              <a:rPr lang="en-US" baseline="0" dirty="0" smtClean="0"/>
              <a:t>(Learning Objectives) You should walk away from this being able to:</a:t>
            </a:r>
          </a:p>
          <a:p>
            <a:pPr marL="403225" indent="-292100">
              <a:spcBef>
                <a:spcPts val="2400"/>
              </a:spcBef>
              <a:buFont typeface="Arial" charset="0"/>
              <a:buChar char="•"/>
            </a:pPr>
            <a:r>
              <a:rPr lang="en-US" altLang="en-US" sz="1200" dirty="0" smtClean="0"/>
              <a:t>Provide an overview of the concrete repair process</a:t>
            </a:r>
          </a:p>
          <a:p>
            <a:pPr marL="403225" indent="-292100">
              <a:spcBef>
                <a:spcPts val="2400"/>
              </a:spcBef>
              <a:buFont typeface="Arial" charset="0"/>
              <a:buChar char="•"/>
            </a:pPr>
            <a:r>
              <a:rPr lang="en-US" altLang="en-US" sz="1200" dirty="0" smtClean="0"/>
              <a:t>Describe the types of RPS solutions offered by Simpson</a:t>
            </a:r>
          </a:p>
          <a:p>
            <a:pPr marL="403225" indent="-292100" eaLnBrk="1" hangingPunct="1">
              <a:spcBef>
                <a:spcPts val="2400"/>
              </a:spcBef>
              <a:buFont typeface="Arial" charset="0"/>
              <a:buChar char="•"/>
            </a:pPr>
            <a:r>
              <a:rPr lang="en-US" altLang="en-US" sz="1200" dirty="0" smtClean="0"/>
              <a:t>Navigate RPS literature to find more information</a:t>
            </a:r>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a:t>
            </a:fld>
            <a:endParaRPr lang="en-US"/>
          </a:p>
        </p:txBody>
      </p:sp>
    </p:spTree>
    <p:extLst>
      <p:ext uri="{BB962C8B-B14F-4D97-AF65-F5344CB8AC3E}">
        <p14:creationId xmlns:p14="http://schemas.microsoft.com/office/powerpoint/2010/main" val="3233484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Are </a:t>
            </a:r>
            <a:r>
              <a:rPr lang="en-US" dirty="0" smtClean="0"/>
              <a:t>there any questions?</a:t>
            </a:r>
            <a:endParaRPr lang="en-US" dirty="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23</a:t>
            </a:fld>
            <a:endParaRPr lang="en-US"/>
          </a:p>
        </p:txBody>
      </p:sp>
    </p:spTree>
    <p:extLst>
      <p:ext uri="{BB962C8B-B14F-4D97-AF65-F5344CB8AC3E}">
        <p14:creationId xmlns:p14="http://schemas.microsoft.com/office/powerpoint/2010/main" val="3898716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p:sp>
      <p:sp>
        <p:nvSpPr>
          <p:cNvPr id="103427" name="Notes Placeholder 2"/>
          <p:cNvSpPr>
            <a:spLocks noGrp="1"/>
          </p:cNvSpPr>
          <p:nvPr>
            <p:ph type="body" idx="1"/>
          </p:nvPr>
        </p:nvSpPr>
        <p:spPr>
          <a:noFill/>
          <a:extLst>
            <a:ext uri="{91240B29-F687-4F45-9708-019B960494DF}">
              <a14:hiddenLine xmlns:a14="http://schemas.microsoft.com/office/drawing/2010/main" w="9525" cap="rnd">
                <a:solidFill>
                  <a:srgbClr val="000000"/>
                </a:solidFill>
                <a:miter lim="800000"/>
                <a:headEnd/>
                <a:tailEnd/>
              </a14:hiddenLine>
            </a:ext>
          </a:extLst>
        </p:spPr>
        <p:txBody>
          <a:bodyPr/>
          <a:lstStyle/>
          <a:p>
            <a:pPr eaLnBrk="1"/>
            <a:r>
              <a:rPr lang="en-US" altLang="en-US" smtClean="0"/>
              <a:t>There are some newer things to be on the look out for on the jobsite – no longer just anchoring.  There may be an opportunity for concrete repair products.</a:t>
            </a:r>
          </a:p>
        </p:txBody>
      </p:sp>
      <p:sp>
        <p:nvSpPr>
          <p:cNvPr id="103428" name="Slide Number Placeholder 3"/>
          <p:cNvSpPr>
            <a:spLocks noGrp="1"/>
          </p:cNvSpPr>
          <p:nvPr>
            <p:ph type="sldNum" sz="quarter" idx="4294967295"/>
          </p:nvPr>
        </p:nvSpPr>
        <p:spPr bwMode="auto">
          <a:xfrm>
            <a:off x="3898102" y="8829967"/>
            <a:ext cx="2982119" cy="4648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6" rIns="91392" bIns="45696"/>
          <a:lstStyle>
            <a:lvl1pPr defTabSz="921248" eaLnBrk="0">
              <a:defRPr sz="1200">
                <a:solidFill>
                  <a:srgbClr val="000000"/>
                </a:solidFill>
                <a:latin typeface="Helvetica" charset="0"/>
                <a:ea typeface="Helvetica" charset="0"/>
                <a:cs typeface="Helvetica" charset="0"/>
                <a:sym typeface="Helvetica" charset="0"/>
              </a:defRPr>
            </a:lvl1pPr>
            <a:lvl2pPr marL="751122" indent="-288893" defTabSz="921248" eaLnBrk="0">
              <a:defRPr sz="1200">
                <a:solidFill>
                  <a:srgbClr val="000000"/>
                </a:solidFill>
                <a:latin typeface="Helvetica" charset="0"/>
                <a:ea typeface="Helvetica" charset="0"/>
                <a:cs typeface="Helvetica" charset="0"/>
                <a:sym typeface="Helvetica" charset="0"/>
              </a:defRPr>
            </a:lvl2pPr>
            <a:lvl3pPr marL="1155573" indent="-231115" defTabSz="921248" eaLnBrk="0">
              <a:defRPr sz="1200">
                <a:solidFill>
                  <a:srgbClr val="000000"/>
                </a:solidFill>
                <a:latin typeface="Helvetica" charset="0"/>
                <a:ea typeface="Helvetica" charset="0"/>
                <a:cs typeface="Helvetica" charset="0"/>
                <a:sym typeface="Helvetica" charset="0"/>
              </a:defRPr>
            </a:lvl3pPr>
            <a:lvl4pPr marL="1617802" indent="-231115" defTabSz="921248" eaLnBrk="0">
              <a:defRPr sz="1200">
                <a:solidFill>
                  <a:srgbClr val="000000"/>
                </a:solidFill>
                <a:latin typeface="Helvetica" charset="0"/>
                <a:ea typeface="Helvetica" charset="0"/>
                <a:cs typeface="Helvetica" charset="0"/>
                <a:sym typeface="Helvetica" charset="0"/>
              </a:defRPr>
            </a:lvl4pPr>
            <a:lvl5pPr marL="2080031" indent="-231115" defTabSz="921248" eaLnBrk="0">
              <a:defRPr sz="1200">
                <a:solidFill>
                  <a:srgbClr val="000000"/>
                </a:solidFill>
                <a:latin typeface="Helvetica" charset="0"/>
                <a:ea typeface="Helvetica" charset="0"/>
                <a:cs typeface="Helvetica" charset="0"/>
                <a:sym typeface="Helvetica" charset="0"/>
              </a:defRPr>
            </a:lvl5pPr>
            <a:lvl6pPr marL="2542261"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3004490"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66719"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928948"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fld id="{35FB49CF-286C-4C03-BB34-AD9272595F63}" type="slidenum">
              <a:rPr lang="en-US" altLang="en-US">
                <a:latin typeface="Times" pitchFamily="18" charset="0"/>
                <a:cs typeface="Arial" pitchFamily="34" charset="0"/>
              </a:rPr>
              <a:pPr/>
              <a:t>3</a:t>
            </a:fld>
            <a:endParaRPr lang="en-US" altLang="en-US">
              <a:latin typeface="Times" pitchFamily="18"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spc="10" dirty="0" smtClean="0"/>
              <a:t>Although every concrete repair job is unique, they </a:t>
            </a:r>
            <a:r>
              <a:rPr lang="en-US" sz="1200" i="1" spc="10" dirty="0" smtClean="0"/>
              <a:t>should</a:t>
            </a:r>
            <a:r>
              <a:rPr lang="en-US" sz="1200" spc="10" dirty="0" smtClean="0"/>
              <a:t> all follow the same basic process: assess, plan, prepare, execute. </a:t>
            </a:r>
            <a:r>
              <a:rPr lang="en-US" altLang="en-US" dirty="0" smtClean="0">
                <a:latin typeface="Arial Narrow" pitchFamily="34" charset="0"/>
              </a:rPr>
              <a:t>We could spend a whole day just covering the elements involved in determining the causes of deterioration</a:t>
            </a:r>
            <a:r>
              <a:rPr lang="en-US" altLang="en-US" baseline="0" dirty="0" smtClean="0">
                <a:latin typeface="Arial Narrow" pitchFamily="34" charset="0"/>
              </a:rPr>
              <a:t> and </a:t>
            </a:r>
            <a:r>
              <a:rPr lang="en-US" altLang="en-US" dirty="0" smtClean="0">
                <a:latin typeface="Arial Narrow" pitchFamily="34" charset="0"/>
              </a:rPr>
              <a:t>selecting repair methods</a:t>
            </a:r>
            <a:r>
              <a:rPr lang="en-US" altLang="en-US" baseline="0" dirty="0" smtClean="0">
                <a:latin typeface="Arial Narrow" pitchFamily="34" charset="0"/>
              </a:rPr>
              <a:t> (Assess and Plan). We’re going to very briefly touch on these steps. </a:t>
            </a:r>
            <a:r>
              <a:rPr lang="en-US" altLang="en-US" dirty="0" smtClean="0">
                <a:latin typeface="Arial Narrow" pitchFamily="34" charset="0"/>
              </a:rPr>
              <a:t>We’ll focus more of our time on the second</a:t>
            </a:r>
            <a:r>
              <a:rPr lang="en-US" altLang="en-US" baseline="0" dirty="0" smtClean="0">
                <a:latin typeface="Arial Narrow" pitchFamily="34" charset="0"/>
              </a:rPr>
              <a:t> half of the repair process, which is </a:t>
            </a:r>
            <a:r>
              <a:rPr lang="en-US" altLang="en-US" dirty="0" smtClean="0">
                <a:latin typeface="Arial Narrow" pitchFamily="34" charset="0"/>
              </a:rPr>
              <a:t>preparing the surface and executing the repair. </a:t>
            </a:r>
            <a:endParaRPr lang="en-US" altLang="en-US" b="1" dirty="0" smtClean="0">
              <a:latin typeface="Arial Narrow" pitchFamily="34" charset="0"/>
            </a:endParaRPr>
          </a:p>
        </p:txBody>
      </p:sp>
      <p:sp>
        <p:nvSpPr>
          <p:cNvPr id="4" name="Slide Number Placeholder 3"/>
          <p:cNvSpPr>
            <a:spLocks noGrp="1"/>
          </p:cNvSpPr>
          <p:nvPr>
            <p:ph type="sldNum" sz="quarter" idx="5"/>
          </p:nvPr>
        </p:nvSpPr>
        <p:spPr/>
        <p:txBody>
          <a:bodyPr/>
          <a:lstStyle/>
          <a:p>
            <a:pPr>
              <a:defRPr/>
            </a:pPr>
            <a:fld id="{787E712B-A15D-4AEF-9E2B-44B7F206B5BC}"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1" dirty="0" smtClean="0"/>
              <a:t>Step 1: Assessing the Condition</a:t>
            </a:r>
          </a:p>
          <a:p>
            <a:endParaRPr lang="en-US" altLang="en-US" dirty="0" smtClean="0">
              <a:latin typeface="Arial Narrow" pitchFamily="34" charset="0"/>
            </a:endParaRPr>
          </a:p>
          <a:p>
            <a:r>
              <a:rPr lang="en-US" altLang="en-US" dirty="0" smtClean="0">
                <a:latin typeface="Arial Narrow" pitchFamily="34" charset="0"/>
              </a:rPr>
              <a:t>Large spalled area underside of a deck (left)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Narrow" pitchFamily="34" charset="0"/>
              </a:rPr>
              <a:t>Spall on grade on a deck ramp (right)</a:t>
            </a:r>
          </a:p>
          <a:p>
            <a:endParaRPr lang="en-US" altLang="en-US" dirty="0" smtClean="0">
              <a:latin typeface="Arial Narrow" pitchFamily="34" charset="0"/>
            </a:endParaRPr>
          </a:p>
          <a:p>
            <a:r>
              <a:rPr lang="en-US" altLang="en-US" dirty="0" smtClean="0">
                <a:latin typeface="Arial Narrow" pitchFamily="34" charset="0"/>
              </a:rPr>
              <a:t>Obviously we can’t perform field tests from a picture, but what can you visually assess here about the cause, effect, size, depth, location and accessibility?</a:t>
            </a:r>
          </a:p>
          <a:p>
            <a:endParaRPr lang="en-US" altLang="en-US" dirty="0" smtClean="0">
              <a:latin typeface="Arial Narrow" pitchFamily="34" charset="0"/>
            </a:endParaRPr>
          </a:p>
          <a:p>
            <a:r>
              <a:rPr lang="en-US" altLang="en-US" dirty="0" smtClean="0"/>
              <a:t>Thinking ahead to the Planning step - Consider the cause, type, size/depth, location/accessibility, temperature/climate, urgency, structural needs, and aesthetics to begin developing a repair strategy. (Make some assumptions for these example since we do not have all of the information necessary to plan a repair.)</a:t>
            </a:r>
          </a:p>
          <a:p>
            <a:endParaRPr lang="en-US" altLang="en-US" dirty="0" smtClean="0">
              <a:latin typeface="Arial Narrow" pitchFamily="34" charset="0"/>
            </a:endParaRPr>
          </a:p>
          <a:p>
            <a:r>
              <a:rPr lang="en-US" altLang="en-US" dirty="0" smtClean="0">
                <a:latin typeface="Arial Narrow" pitchFamily="34" charset="0"/>
              </a:rPr>
              <a:t>Let’s take a</a:t>
            </a:r>
            <a:r>
              <a:rPr lang="en-US" altLang="en-US" baseline="0" dirty="0" smtClean="0">
                <a:latin typeface="Arial Narrow" pitchFamily="34" charset="0"/>
              </a:rPr>
              <a:t> closer look at what goes into planning a repair, aka engineering the appropriate solution.</a:t>
            </a:r>
            <a:endParaRPr lang="en-US" altLang="en-US" dirty="0" smtClean="0">
              <a:latin typeface="Arial Narrow" pitchFamily="34" charset="0"/>
            </a:endParaRPr>
          </a:p>
          <a:p>
            <a:endParaRPr lang="en-US" altLang="en-US" dirty="0" smtClean="0">
              <a:latin typeface="Arial Narrow" pitchFamily="34" charset="0"/>
            </a:endParaRPr>
          </a:p>
        </p:txBody>
      </p:sp>
      <p:sp>
        <p:nvSpPr>
          <p:cNvPr id="4" name="Slide Number Placeholder 3"/>
          <p:cNvSpPr>
            <a:spLocks noGrp="1"/>
          </p:cNvSpPr>
          <p:nvPr>
            <p:ph type="sldNum" sz="quarter" idx="5"/>
          </p:nvPr>
        </p:nvSpPr>
        <p:spPr/>
        <p:txBody>
          <a:bodyPr/>
          <a:lstStyle/>
          <a:p>
            <a:pPr>
              <a:defRPr/>
            </a:pPr>
            <a:fld id="{ABDBE1A0-D9EE-480E-89D4-9396CFE8E212}"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1" dirty="0" smtClean="0"/>
              <a:t>Step 2: Planning the Repair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sz="1200"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0" dirty="0" smtClean="0"/>
              <a:t>A</a:t>
            </a:r>
            <a:r>
              <a:rPr lang="en-US" altLang="en-US" sz="1200" b="0" baseline="0" dirty="0" smtClean="0"/>
              <a:t> lot goes into designing the proper repair. </a:t>
            </a:r>
            <a:r>
              <a:rPr lang="en-US" altLang="en-US" dirty="0" smtClean="0"/>
              <a:t>A comprehensive evaluation must be conducted including both the cause and effect of the deterioration. The results of the evaluation, together with the users needs and requirements, form the necessary external information to begin the design process. The final design presents a solution based on considerations of durability, constructability and compatibility with the existing structure.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Again, we could spend a whole day on this</a:t>
            </a:r>
            <a:r>
              <a:rPr lang="en-US" altLang="en-US" baseline="0" dirty="0" smtClean="0"/>
              <a:t> step alone – but we’re not!</a:t>
            </a:r>
            <a:endParaRPr lang="en-US" altLang="en-US" dirty="0" smtClean="0"/>
          </a:p>
        </p:txBody>
      </p:sp>
      <p:sp>
        <p:nvSpPr>
          <p:cNvPr id="4" name="Slide Number Placeholder 3"/>
          <p:cNvSpPr>
            <a:spLocks noGrp="1"/>
          </p:cNvSpPr>
          <p:nvPr>
            <p:ph type="sldNum" sz="quarter" idx="5"/>
          </p:nvPr>
        </p:nvSpPr>
        <p:spPr/>
        <p:txBody>
          <a:bodyPr/>
          <a:lstStyle/>
          <a:p>
            <a:pPr>
              <a:defRPr/>
            </a:pPr>
            <a:fld id="{77B7F813-39C5-4C8B-A0C4-6092B6326AFA}"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1" dirty="0" smtClean="0"/>
              <a:t>Step 3: Preparing the Surface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sz="1200" i="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i="1" dirty="0" smtClean="0"/>
              <a:t>(The first part</a:t>
            </a:r>
            <a:r>
              <a:rPr lang="en-US" altLang="en-US" sz="1200" i="1" baseline="0" dirty="0" smtClean="0"/>
              <a:t> of surface prep I’m assuming Bosch is covering in some depth, and we can jump into priming the reinforcing steel after the concrete is removed and surface is cleaned. If not, un-hide the following three slides)</a:t>
            </a:r>
            <a:endParaRPr lang="en-US" altLang="en-US" i="1"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sz="1200" b="1" dirty="0" smtClean="0"/>
          </a:p>
          <a:p>
            <a:r>
              <a:rPr lang="en-US" altLang="en-US" dirty="0" smtClean="0"/>
              <a:t>Note – steps to </a:t>
            </a:r>
            <a:r>
              <a:rPr lang="en-US" altLang="en-US" sz="1200" dirty="0" smtClean="0"/>
              <a:t>Undercut reinforcing steel and</a:t>
            </a:r>
            <a:r>
              <a:rPr lang="en-US" altLang="en-US" sz="1200" baseline="0" dirty="0" smtClean="0"/>
              <a:t> </a:t>
            </a:r>
            <a:r>
              <a:rPr lang="en-US" altLang="en-US" sz="1200" dirty="0" smtClean="0"/>
              <a:t>Repair reinforcing steel woul</a:t>
            </a:r>
            <a:r>
              <a:rPr lang="en-US" altLang="en-US" sz="1200" baseline="0" dirty="0" smtClean="0"/>
              <a:t>d be added if needed before p</a:t>
            </a:r>
            <a:r>
              <a:rPr lang="en-US" altLang="en-US" sz="1200" dirty="0" smtClean="0"/>
              <a:t>rotecting reinforcing steel.</a:t>
            </a:r>
          </a:p>
        </p:txBody>
      </p:sp>
      <p:sp>
        <p:nvSpPr>
          <p:cNvPr id="90116" name="Slide Number Placeholder 3"/>
          <p:cNvSpPr>
            <a:spLocks noGrp="1"/>
          </p:cNvSpPr>
          <p:nvPr>
            <p:ph type="sldNum" sz="quarter" idx="5"/>
          </p:nvPr>
        </p:nvSpPr>
        <p:spPr/>
        <p:txBody>
          <a:bodyPr/>
          <a:lstStyle/>
          <a:p>
            <a:pPr>
              <a:defRPr/>
            </a:pPr>
            <a:fld id="{A29CFDB0-0D8B-4609-912A-9D57E02D02C5}" type="slidenum">
              <a:rPr lang="en-US" smtClean="0"/>
              <a:pPr>
                <a:defRPr/>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Mark the perimeter of the repair area. Preferable layout will result in simple geometric shapes with few reentrant corners. The illustration of an incorrect layout shows areas where cracks can develop.</a:t>
            </a:r>
          </a:p>
          <a:p>
            <a:endParaRPr lang="en-US" altLang="en-US" smtClean="0"/>
          </a:p>
        </p:txBody>
      </p:sp>
      <p:sp>
        <p:nvSpPr>
          <p:cNvPr id="4" name="Slide Number Placeholder 3"/>
          <p:cNvSpPr>
            <a:spLocks noGrp="1"/>
          </p:cNvSpPr>
          <p:nvPr>
            <p:ph type="sldNum" sz="quarter" idx="5"/>
          </p:nvPr>
        </p:nvSpPr>
        <p:spPr/>
        <p:txBody>
          <a:bodyPr/>
          <a:lstStyle/>
          <a:p>
            <a:pPr>
              <a:defRPr/>
            </a:pPr>
            <a:fld id="{B58DF24E-FD68-4EF4-B9C4-577E66D51A89}"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Sawcut the perimeter of the repair. To avoid damaging reinforcement, the sawcut should not be deeper than the cover over the reinforcement. If the delamination is caused by corrosion, but the area of corroded reinforcing isn’t apparent, use chipping hammers to expose the reinforcement until areas of uncorroded bars are found. Then sawcut an area that encompasses the boundaries of corrosion that have been established.</a:t>
            </a:r>
          </a:p>
          <a:p>
            <a:endParaRPr lang="en-US" altLang="en-US" dirty="0" smtClean="0"/>
          </a:p>
          <a:p>
            <a:r>
              <a:rPr lang="en-US" altLang="en-US" dirty="0" smtClean="0"/>
              <a:t>Remove delaminated concrete, undercut reinforcing steel, remove additional concrete as required to provide minimum required thickness of repair material.</a:t>
            </a:r>
          </a:p>
          <a:p>
            <a:endParaRPr lang="en-US" altLang="en-US" dirty="0" smtClean="0"/>
          </a:p>
          <a:p>
            <a:r>
              <a:rPr lang="en-US" altLang="en-US" dirty="0" smtClean="0"/>
              <a:t>Perform initial concrete removal with either 15-lb or 30-lb jackhammers. Jackhammers larger than 30 lb may cause damage to reinforcement, reinforcement bond to surrounding concrete, and remaining concrete. Use 15-lb jackhammers for final removal and detailing around the reinforcing steel.</a:t>
            </a:r>
          </a:p>
          <a:p>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There are many options for doing surface preparation depending on the extent that deteriorated concrete needs to be removed.  Sometimes it requires full depth replacement.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If exposed bars are corroded, concrete surrounding the bar should be fully removed to expose the corroded bar, regardless of how much of the bar is corroded. Removals around the bar should allow the hand to pass under the bar. Clearance around the bar should be approximately 3/4 in. Undercutting will provide clearance for under bar cleaning and full bar circumference bonding to surrounding concrete, and will secure the repair structurally.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If corroded bars are found and the bars have loss of cross section, a structural engineer should be consulted.</a:t>
            </a:r>
          </a:p>
          <a:p>
            <a:endParaRPr lang="en-US" altLang="en-US" dirty="0" smtClean="0"/>
          </a:p>
          <a:p>
            <a:endParaRPr lang="en-US" altLang="en-US" dirty="0" smtClean="0"/>
          </a:p>
        </p:txBody>
      </p:sp>
      <p:sp>
        <p:nvSpPr>
          <p:cNvPr id="4" name="Slide Number Placeholder 3"/>
          <p:cNvSpPr>
            <a:spLocks noGrp="1"/>
          </p:cNvSpPr>
          <p:nvPr>
            <p:ph type="sldNum" sz="quarter" idx="5"/>
          </p:nvPr>
        </p:nvSpPr>
        <p:spPr/>
        <p:txBody>
          <a:bodyPr/>
          <a:lstStyle/>
          <a:p>
            <a:pPr>
              <a:defRPr/>
            </a:pPr>
            <a:fld id="{564C4F6E-2AFA-4E3B-B444-0F3B0CA17E9E}"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355137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3632364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2"/>
          <p:cNvSpPr txBox="1">
            <a:spLocks/>
          </p:cNvSpPr>
          <p:nvPr userDrawn="1"/>
        </p:nvSpPr>
        <p:spPr>
          <a:xfrm>
            <a:off x="294198" y="1681243"/>
            <a:ext cx="3926464"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000" dirty="0" smtClean="0"/>
              <a:t>Click to edit subhead</a:t>
            </a:r>
          </a:p>
        </p:txBody>
      </p:sp>
    </p:spTree>
    <p:extLst>
      <p:ext uri="{BB962C8B-B14F-4D97-AF65-F5344CB8AC3E}">
        <p14:creationId xmlns:p14="http://schemas.microsoft.com/office/powerpoint/2010/main" val="14943596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312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2150" y="119779"/>
            <a:ext cx="7005099" cy="6043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63525" y="1359017"/>
            <a:ext cx="8536526" cy="5209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p:cNvPicPr>
            <a:picLocks noChangeAspect="1"/>
          </p:cNvPicPr>
          <p:nvPr userDrawn="1"/>
        </p:nvPicPr>
        <p:blipFill>
          <a:blip r:embed="rId7"/>
          <a:stretch>
            <a:fillRect/>
          </a:stretch>
        </p:blipFill>
        <p:spPr>
          <a:xfrm>
            <a:off x="8115300" y="183666"/>
            <a:ext cx="755650" cy="527614"/>
          </a:xfrm>
          <a:prstGeom prst="rect">
            <a:avLst/>
          </a:prstGeom>
        </p:spPr>
      </p:pic>
      <p:pic>
        <p:nvPicPr>
          <p:cNvPr id="12" name="Picture 1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797979"/>
            <a:ext cx="9144000" cy="335280"/>
          </a:xfrm>
          <a:prstGeom prst="rect">
            <a:avLst/>
          </a:prstGeom>
          <a:effectLst>
            <a:outerShdw blurRad="50800" dist="38100" dir="5400000" algn="t" rotWithShape="0">
              <a:prstClr val="black">
                <a:alpha val="40000"/>
              </a:prstClr>
            </a:outerShdw>
          </a:effectLst>
        </p:spPr>
      </p:pic>
    </p:spTree>
    <p:custDataLst>
      <p:tags r:id="rId6"/>
    </p:custDataLst>
    <p:extLst>
      <p:ext uri="{BB962C8B-B14F-4D97-AF65-F5344CB8AC3E}">
        <p14:creationId xmlns:p14="http://schemas.microsoft.com/office/powerpoint/2010/main" val="3338444817"/>
      </p:ext>
    </p:extLst>
  </p:cSld>
  <p:clrMap bg1="lt1" tx1="dk1" bg2="lt2" tx2="dk2" accent1="accent1" accent2="accent2" accent3="accent3" accent4="accent4" accent5="accent5" accent6="accent6" hlink="hlink" folHlink="folHlink"/>
  <p:sldLayoutIdLst>
    <p:sldLayoutId id="2147486450" r:id="rId1"/>
    <p:sldLayoutId id="2147486451" r:id="rId2"/>
    <p:sldLayoutId id="2147486468" r:id="rId3"/>
    <p:sldLayoutId id="2147486469" r:id="rId4"/>
  </p:sldLayoutIdLst>
  <p:txStyles>
    <p:titleStyle>
      <a:lvl1pPr algn="l" defTabSz="914400" rtl="0" eaLnBrk="1" latinLnBrk="0" hangingPunct="1">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file://localhost/Volumes/CLIENTS/Simpson%20Strong-Tie/+brand%20standards/SST%20Logo%20rgb%20-%20white%20box%20BG%20INDICATOR.jpg" TargetMode="Externa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26.xml"/><Relationship Id="rId7" Type="http://schemas.openxmlformats.org/officeDocument/2006/relationships/notesSlide" Target="../notesSlides/notesSlide14.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2.xml"/><Relationship Id="rId5" Type="http://schemas.openxmlformats.org/officeDocument/2006/relationships/tags" Target="../tags/tag28.xml"/><Relationship Id="rId4"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28.jpe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34.xml"/><Relationship Id="rId6" Type="http://schemas.openxmlformats.org/officeDocument/2006/relationships/image" Target="file://localhost/Volumes/CLIENTS/Simpson%20Strong-Tie/+brand%20standards/SST%20Logo%20rgb%20-%20white%20box%20BG%20INDICATOR.jpg" TargetMode="External"/><Relationship Id="rId5" Type="http://schemas.openxmlformats.org/officeDocument/2006/relationships/image" Target="../media/image4.jpe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notesSlide" Target="../notesSlides/notesSlide4.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8.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4576"/>
            <a:ext cx="9144000" cy="6708847"/>
          </a:xfrm>
          <a:prstGeom prst="rect">
            <a:avLst/>
          </a:prstGeom>
        </p:spPr>
      </p:pic>
      <p:sp>
        <p:nvSpPr>
          <p:cNvPr id="3" name="Rectangle 2"/>
          <p:cNvSpPr/>
          <p:nvPr/>
        </p:nvSpPr>
        <p:spPr>
          <a:xfrm>
            <a:off x="0" y="0"/>
            <a:ext cx="9144000" cy="1140300"/>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64008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1"/>
          <p:cNvSpPr txBox="1">
            <a:spLocks/>
          </p:cNvSpPr>
          <p:nvPr/>
        </p:nvSpPr>
        <p:spPr>
          <a:xfrm>
            <a:off x="0" y="2030627"/>
            <a:ext cx="9144000" cy="2021429"/>
          </a:xfrm>
          <a:prstGeom prst="rect">
            <a:avLst/>
          </a:prstGeom>
          <a:solidFill>
            <a:schemeClr val="tx1">
              <a:alpha val="61000"/>
            </a:schemeClr>
          </a:solidFill>
        </p:spPr>
        <p:txBody>
          <a:bodyPr vert="horz" lIns="91440" tIns="45720" rIns="91440" bIns="45720" rtlCol="0" anchor="ctr" anchorCtr="0">
            <a:noAutofit/>
          </a:bodyPr>
          <a:lstStyle>
            <a:lvl1pPr algn="l" defTabSz="9144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a:lstStyle>
          <a:p>
            <a:pPr algn="ctr" fontAlgn="auto">
              <a:spcAft>
                <a:spcPts val="0"/>
              </a:spcAft>
            </a:pPr>
            <a:r>
              <a:rPr lang="en-US" sz="3600" dirty="0" smtClean="0">
                <a:solidFill>
                  <a:schemeClr val="bg1"/>
                </a:solidFill>
              </a:rPr>
              <a:t>Repair, Protection and Strengthening Systems</a:t>
            </a:r>
            <a:br>
              <a:rPr lang="en-US" sz="3600" dirty="0" smtClean="0">
                <a:solidFill>
                  <a:schemeClr val="bg1"/>
                </a:solidFill>
              </a:rPr>
            </a:br>
            <a:r>
              <a:rPr lang="en-US" sz="2800" b="0" dirty="0" smtClean="0">
                <a:solidFill>
                  <a:schemeClr val="bg1"/>
                </a:solidFill>
              </a:rPr>
              <a:t>for Concrete and Masonry</a:t>
            </a:r>
            <a:endParaRPr lang="en-US" sz="3600" b="0" dirty="0">
              <a:solidFill>
                <a:schemeClr val="bg1"/>
              </a:solidFill>
            </a:endParaRPr>
          </a:p>
        </p:txBody>
      </p:sp>
      <p:pic>
        <p:nvPicPr>
          <p:cNvPr id="6" name="SST Logo rgb - white box BG INDICATOR.jpg" descr="/Volumes/CLIENTS/Simpson Strong-Tie/+brand standards/SST Logo rgb - white box BG INDICATOR.jpg"/>
          <p:cNvPicPr>
            <a:picLocks noChangeAspect="1"/>
          </p:cNvPicPr>
          <p:nvPr/>
        </p:nvPicPr>
        <p:blipFill>
          <a:blip r:embed="rId5" r:link="rId6" cstate="print">
            <a:extLst>
              <a:ext uri="{28A0092B-C50C-407E-A947-70E740481C1C}">
                <a14:useLocalDpi xmlns:a14="http://schemas.microsoft.com/office/drawing/2010/main" val="0"/>
              </a:ext>
            </a:extLst>
          </a:blip>
          <a:stretch>
            <a:fillRect/>
          </a:stretch>
        </p:blipFill>
        <p:spPr>
          <a:xfrm>
            <a:off x="3491443" y="4461470"/>
            <a:ext cx="2167463" cy="1441078"/>
          </a:xfrm>
          <a:prstGeom prst="rect">
            <a:avLst/>
          </a:prstGeom>
          <a:effectLst>
            <a:glow rad="88900">
              <a:schemeClr val="tx1">
                <a:alpha val="25000"/>
              </a:schemeClr>
            </a:glow>
          </a:effectLst>
        </p:spPr>
      </p:pic>
    </p:spTree>
    <p:custDataLst>
      <p:tags r:id="rId1"/>
    </p:custDataLst>
    <p:extLst>
      <p:ext uri="{BB962C8B-B14F-4D97-AF65-F5344CB8AC3E}">
        <p14:creationId xmlns:p14="http://schemas.microsoft.com/office/powerpoint/2010/main" val="619765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3876" y="1595175"/>
            <a:ext cx="8293370" cy="488146"/>
          </a:xfrm>
        </p:spPr>
        <p:txBody>
          <a:bodyPr>
            <a:normAutofit/>
          </a:bodyPr>
          <a:lstStyle/>
          <a:p>
            <a:pPr marL="115887" indent="0">
              <a:spcBef>
                <a:spcPts val="1800"/>
              </a:spcBef>
              <a:buNone/>
              <a:defRPr/>
            </a:pPr>
            <a:r>
              <a:rPr lang="en-US" dirty="0" smtClean="0"/>
              <a:t>Clean </a:t>
            </a:r>
            <a:r>
              <a:rPr lang="en-US" dirty="0"/>
              <a:t>exposed concrete </a:t>
            </a:r>
            <a:r>
              <a:rPr lang="en-US" dirty="0" smtClean="0"/>
              <a:t>and </a:t>
            </a:r>
            <a:r>
              <a:rPr lang="en-US" dirty="0"/>
              <a:t>reinforcing </a:t>
            </a:r>
            <a:r>
              <a:rPr lang="en-US" dirty="0" smtClean="0"/>
              <a:t>bars</a:t>
            </a:r>
          </a:p>
        </p:txBody>
      </p:sp>
      <p:sp>
        <p:nvSpPr>
          <p:cNvPr id="47107"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Clean Steel &amp; Concrete</a:t>
            </a:r>
          </a:p>
        </p:txBody>
      </p:sp>
      <p:pic>
        <p:nvPicPr>
          <p:cNvPr id="5" name="Picture 2" descr="K:\Training\Image Library\ICI Baltimore\Day 3 Thumbnails\tn_IMG_053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1292" y="2660394"/>
            <a:ext cx="5203794" cy="34670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K:\Training\Image Library\ICI Baltimore\Day 3 Thumbnails\tn_IMG_0600.jpg"/>
          <p:cNvPicPr>
            <a:picLocks noChangeAspect="1" noChangeArrowheads="1"/>
          </p:cNvPicPr>
          <p:nvPr/>
        </p:nvPicPr>
        <p:blipFill rotWithShape="1">
          <a:blip r:embed="rId5">
            <a:extLst>
              <a:ext uri="{28A0092B-C50C-407E-A947-70E740481C1C}">
                <a14:useLocalDpi xmlns:a14="http://schemas.microsoft.com/office/drawing/2010/main" val="0"/>
              </a:ext>
            </a:extLst>
          </a:blip>
          <a:srcRect t="12995"/>
          <a:stretch/>
        </p:blipFill>
        <p:spPr bwMode="auto">
          <a:xfrm>
            <a:off x="511677" y="2144812"/>
            <a:ext cx="3051655" cy="398261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05398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p:cNvSpPr>
            <a:spLocks noGrp="1"/>
          </p:cNvSpPr>
          <p:nvPr>
            <p:ph idx="1"/>
          </p:nvPr>
        </p:nvSpPr>
        <p:spPr bwMode="auto">
          <a:xfrm>
            <a:off x="457200" y="1988497"/>
            <a:ext cx="8030584" cy="39160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231775" indent="-231775">
              <a:buFont typeface="Arial" charset="0"/>
              <a:buChar char="•"/>
            </a:pPr>
            <a:r>
              <a:rPr lang="en-US" altLang="en-US" sz="2000" dirty="0" smtClean="0"/>
              <a:t>In repair situations where additional corrosion protection is needed</a:t>
            </a:r>
          </a:p>
          <a:p>
            <a:pPr marL="231775" lvl="1" indent="-231775">
              <a:buFont typeface="Arial" charset="0"/>
              <a:buChar char="•"/>
            </a:pPr>
            <a:r>
              <a:rPr lang="en-US" dirty="0"/>
              <a:t>Promote adhesion, dry rapidly, and can be shop or field </a:t>
            </a:r>
            <a:r>
              <a:rPr lang="en-US" dirty="0" smtClean="0"/>
              <a:t>applied</a:t>
            </a:r>
            <a:endParaRPr lang="en-US" b="1" dirty="0" smtClean="0">
              <a:solidFill>
                <a:srgbClr val="FF6600"/>
              </a:solidFill>
            </a:endParaRPr>
          </a:p>
          <a:p>
            <a:pPr marL="400050" lvl="2" indent="0">
              <a:spcBef>
                <a:spcPts val="2400"/>
              </a:spcBef>
              <a:buNone/>
            </a:pPr>
            <a:r>
              <a:rPr lang="en-US" sz="2000" b="1" i="1" dirty="0" smtClean="0">
                <a:solidFill>
                  <a:schemeClr val="bg1">
                    <a:lumMod val="50000"/>
                  </a:schemeClr>
                </a:solidFill>
              </a:rPr>
              <a:t>FX-406 Zinc-Rich Primer</a:t>
            </a:r>
          </a:p>
          <a:p>
            <a:pPr marL="914400" lvl="3" indent="-285750" defTabSz="844550">
              <a:lnSpc>
                <a:spcPct val="90000"/>
              </a:lnSpc>
              <a:spcBef>
                <a:spcPts val="1200"/>
              </a:spcBef>
              <a:spcAft>
                <a:spcPct val="15000"/>
              </a:spcAft>
              <a:defRPr/>
            </a:pPr>
            <a:r>
              <a:rPr lang="en-US" sz="1800" dirty="0" smtClean="0"/>
              <a:t>Single-component</a:t>
            </a:r>
            <a:endParaRPr lang="en-US" sz="1800" dirty="0"/>
          </a:p>
          <a:p>
            <a:pPr marL="914400" lvl="3" indent="-285750" defTabSz="844550">
              <a:lnSpc>
                <a:spcPct val="90000"/>
              </a:lnSpc>
              <a:spcBef>
                <a:spcPts val="600"/>
              </a:spcBef>
              <a:spcAft>
                <a:spcPct val="15000"/>
              </a:spcAft>
              <a:defRPr/>
            </a:pPr>
            <a:r>
              <a:rPr lang="en-US" sz="1800" dirty="0"/>
              <a:t>Provides sacrificial protection </a:t>
            </a:r>
          </a:p>
          <a:p>
            <a:pPr marL="631825" lvl="2" indent="-231775">
              <a:buFont typeface="Arial" charset="0"/>
              <a:buChar char="•"/>
            </a:pPr>
            <a:endParaRPr lang="en-US" dirty="0" smtClean="0"/>
          </a:p>
          <a:p>
            <a:pPr marL="400050" lvl="2" indent="0">
              <a:buNone/>
            </a:pPr>
            <a:r>
              <a:rPr lang="en-US" sz="2000" b="1" i="1" dirty="0" smtClean="0">
                <a:solidFill>
                  <a:schemeClr val="bg1">
                    <a:lumMod val="50000"/>
                  </a:schemeClr>
                </a:solidFill>
              </a:rPr>
              <a:t>FX-408 Zinc-Rich </a:t>
            </a:r>
            <a:r>
              <a:rPr lang="en-US" sz="2000" b="1" i="1" dirty="0">
                <a:solidFill>
                  <a:schemeClr val="bg1">
                    <a:lumMod val="50000"/>
                  </a:schemeClr>
                </a:solidFill>
              </a:rPr>
              <a:t>Epoxy Primer</a:t>
            </a:r>
            <a:endParaRPr lang="en-US" sz="2000" b="1" i="1" dirty="0" smtClean="0">
              <a:solidFill>
                <a:schemeClr val="bg1">
                  <a:lumMod val="50000"/>
                </a:schemeClr>
              </a:solidFill>
            </a:endParaRPr>
          </a:p>
          <a:p>
            <a:pPr marL="914400" lvl="3" indent="-285750" defTabSz="844550">
              <a:lnSpc>
                <a:spcPct val="90000"/>
              </a:lnSpc>
              <a:spcBef>
                <a:spcPts val="1200"/>
              </a:spcBef>
              <a:spcAft>
                <a:spcPct val="15000"/>
              </a:spcAft>
              <a:defRPr/>
            </a:pPr>
            <a:r>
              <a:rPr lang="en-US" sz="1800" dirty="0" smtClean="0"/>
              <a:t>Two-component</a:t>
            </a:r>
            <a:endParaRPr lang="en-US" sz="1800" dirty="0"/>
          </a:p>
          <a:p>
            <a:pPr marL="914400" lvl="3" indent="-285750" defTabSz="844550">
              <a:lnSpc>
                <a:spcPct val="90000"/>
              </a:lnSpc>
              <a:spcBef>
                <a:spcPts val="600"/>
              </a:spcBef>
              <a:spcAft>
                <a:spcPct val="15000"/>
              </a:spcAft>
              <a:defRPr/>
            </a:pPr>
            <a:r>
              <a:rPr lang="en-US" sz="1800" dirty="0"/>
              <a:t>Provides both barrier and sacrificial </a:t>
            </a:r>
            <a:r>
              <a:rPr lang="en-US" sz="1800" dirty="0" smtClean="0"/>
              <a:t>protection</a:t>
            </a:r>
            <a:endParaRPr lang="en-US" sz="1800" dirty="0"/>
          </a:p>
        </p:txBody>
      </p:sp>
      <p:sp>
        <p:nvSpPr>
          <p:cNvPr id="19" name="Text Placeholder 2"/>
          <p:cNvSpPr txBox="1">
            <a:spLocks/>
          </p:cNvSpPr>
          <p:nvPr/>
        </p:nvSpPr>
        <p:spPr>
          <a:xfrm>
            <a:off x="294198" y="1464422"/>
            <a:ext cx="3926464"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400" dirty="0" smtClean="0"/>
              <a:t>Metal Primers</a:t>
            </a:r>
          </a:p>
        </p:txBody>
      </p:sp>
      <p:sp>
        <p:nvSpPr>
          <p:cNvPr id="2" name="Title 1"/>
          <p:cNvSpPr>
            <a:spLocks noGrp="1"/>
          </p:cNvSpPr>
          <p:nvPr>
            <p:ph type="title"/>
          </p:nvPr>
        </p:nvSpPr>
        <p:spPr/>
        <p:txBody>
          <a:bodyPr/>
          <a:lstStyle/>
          <a:p>
            <a:r>
              <a:rPr lang="en-US" altLang="en-US" dirty="0"/>
              <a:t>Protect Reinforcing Steel</a:t>
            </a:r>
            <a:endParaRPr lang="en-US" dirty="0"/>
          </a:p>
        </p:txBody>
      </p:sp>
    </p:spTree>
    <p:custDataLst>
      <p:tags r:id="rId1"/>
    </p:custDataLst>
    <p:extLst>
      <p:ext uri="{BB962C8B-B14F-4D97-AF65-F5344CB8AC3E}">
        <p14:creationId xmlns:p14="http://schemas.microsoft.com/office/powerpoint/2010/main" val="14997540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K:\Training\Image Library\ICI Baltimore\Day 3 Thumbnails\tn_IMG_0635.jpg"/>
          <p:cNvPicPr>
            <a:picLocks noChangeAspect="1" noChangeArrowheads="1"/>
          </p:cNvPicPr>
          <p:nvPr/>
        </p:nvPicPr>
        <p:blipFill rotWithShape="1">
          <a:blip r:embed="rId3">
            <a:extLst>
              <a:ext uri="{28A0092B-C50C-407E-A947-70E740481C1C}">
                <a14:useLocalDpi xmlns:a14="http://schemas.microsoft.com/office/drawing/2010/main" val="0"/>
              </a:ext>
            </a:extLst>
          </a:blip>
          <a:srcRect l="30734"/>
          <a:stretch/>
        </p:blipFill>
        <p:spPr bwMode="auto">
          <a:xfrm>
            <a:off x="5119397" y="1777723"/>
            <a:ext cx="3836067" cy="368982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K:\Training\Image Library\ICI Baltimore\Day 3 Thumbnails\tn_IMG_06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86" y="1777722"/>
            <a:ext cx="4759999" cy="317134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altLang="en-US" dirty="0"/>
              <a:t>Protect Reinforcing Steel</a:t>
            </a:r>
            <a:endParaRPr lang="en-US" dirty="0"/>
          </a:p>
        </p:txBody>
      </p:sp>
    </p:spTree>
    <p:custDataLst>
      <p:tags r:id="rId1"/>
    </p:custDataLst>
    <p:extLst>
      <p:ext uri="{BB962C8B-B14F-4D97-AF65-F5344CB8AC3E}">
        <p14:creationId xmlns:p14="http://schemas.microsoft.com/office/powerpoint/2010/main" val="15611855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1"/>
          <p:cNvSpPr>
            <a:spLocks noGrp="1"/>
          </p:cNvSpPr>
          <p:nvPr>
            <p:ph idx="1"/>
          </p:nvPr>
        </p:nvSpPr>
        <p:spPr bwMode="auto">
          <a:xfrm>
            <a:off x="396035" y="2040115"/>
            <a:ext cx="8202706" cy="63918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228600" indent="-228600">
              <a:spcBef>
                <a:spcPts val="1800"/>
              </a:spcBef>
            </a:pPr>
            <a:r>
              <a:rPr lang="en-US" altLang="en-US" sz="2000" dirty="0" smtClean="0"/>
              <a:t>Increase adhesion of repair material to existing substrate</a:t>
            </a:r>
          </a:p>
        </p:txBody>
      </p:sp>
      <p:grpSp>
        <p:nvGrpSpPr>
          <p:cNvPr id="55300" name="Group 6"/>
          <p:cNvGrpSpPr>
            <a:grpSpLocks/>
          </p:cNvGrpSpPr>
          <p:nvPr/>
        </p:nvGrpSpPr>
        <p:grpSpPr bwMode="auto">
          <a:xfrm>
            <a:off x="4132262" y="2764014"/>
            <a:ext cx="5138739" cy="2400300"/>
            <a:chOff x="1944499" y="4188943"/>
            <a:chExt cx="5139730" cy="2400300"/>
          </a:xfrm>
        </p:grpSpPr>
        <p:grpSp>
          <p:nvGrpSpPr>
            <p:cNvPr id="55301" name="Group 3"/>
            <p:cNvGrpSpPr>
              <a:grpSpLocks/>
            </p:cNvGrpSpPr>
            <p:nvPr/>
          </p:nvGrpSpPr>
          <p:grpSpPr bwMode="auto">
            <a:xfrm>
              <a:off x="1944499" y="4188943"/>
              <a:ext cx="5139730" cy="2400300"/>
              <a:chOff x="609600" y="2781300"/>
              <a:chExt cx="5139730" cy="2400300"/>
            </a:xfrm>
          </p:grpSpPr>
          <p:sp>
            <p:nvSpPr>
              <p:cNvPr id="9" name="Rectangle 8"/>
              <p:cNvSpPr/>
              <p:nvPr/>
            </p:nvSpPr>
            <p:spPr>
              <a:xfrm>
                <a:off x="952566" y="3052763"/>
                <a:ext cx="3515403" cy="862012"/>
              </a:xfrm>
              <a:prstGeom prst="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reeform 12"/>
              <p:cNvSpPr/>
              <p:nvPr/>
            </p:nvSpPr>
            <p:spPr>
              <a:xfrm>
                <a:off x="4134530" y="3733800"/>
                <a:ext cx="247698" cy="285750"/>
              </a:xfrm>
              <a:custGeom>
                <a:avLst/>
                <a:gdLst>
                  <a:gd name="connsiteX0" fmla="*/ 142875 w 247650"/>
                  <a:gd name="connsiteY0" fmla="*/ 0 h 285750"/>
                  <a:gd name="connsiteX1" fmla="*/ 0 w 247650"/>
                  <a:gd name="connsiteY1" fmla="*/ 190500 h 285750"/>
                  <a:gd name="connsiteX2" fmla="*/ 200025 w 247650"/>
                  <a:gd name="connsiteY2" fmla="*/ 285750 h 285750"/>
                  <a:gd name="connsiteX3" fmla="*/ 247650 w 247650"/>
                  <a:gd name="connsiteY3" fmla="*/ 238125 h 285750"/>
                  <a:gd name="connsiteX4" fmla="*/ 247650 w 247650"/>
                  <a:gd name="connsiteY4" fmla="*/ 161925 h 285750"/>
                  <a:gd name="connsiteX5" fmla="*/ 247650 w 247650"/>
                  <a:gd name="connsiteY5" fmla="*/ 161925 h 285750"/>
                  <a:gd name="connsiteX6" fmla="*/ 161925 w 247650"/>
                  <a:gd name="connsiteY6" fmla="*/ 57150 h 285750"/>
                  <a:gd name="connsiteX7" fmla="*/ 142875 w 247650"/>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85750">
                    <a:moveTo>
                      <a:pt x="142875" y="0"/>
                    </a:moveTo>
                    <a:lnTo>
                      <a:pt x="0" y="190500"/>
                    </a:lnTo>
                    <a:lnTo>
                      <a:pt x="200025" y="285750"/>
                    </a:lnTo>
                    <a:lnTo>
                      <a:pt x="247650" y="238125"/>
                    </a:lnTo>
                    <a:lnTo>
                      <a:pt x="247650" y="161925"/>
                    </a:lnTo>
                    <a:lnTo>
                      <a:pt x="247650" y="161925"/>
                    </a:lnTo>
                    <a:lnTo>
                      <a:pt x="161925" y="57150"/>
                    </a:lnTo>
                    <a:lnTo>
                      <a:pt x="142875" y="0"/>
                    </a:lnTo>
                    <a:close/>
                  </a:path>
                </a:pathLst>
              </a:custGeom>
              <a:solidFill>
                <a:schemeClr val="bg1">
                  <a:lumMod val="7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Rectangle 13"/>
              <p:cNvSpPr/>
              <p:nvPr/>
            </p:nvSpPr>
            <p:spPr>
              <a:xfrm>
                <a:off x="952566" y="3495675"/>
                <a:ext cx="3515403" cy="1685925"/>
              </a:xfrm>
              <a:prstGeom prst="rect">
                <a:avLst/>
              </a:prstGeom>
              <a:solidFill>
                <a:srgbClr val="C9C9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Freeform 14"/>
              <p:cNvSpPr/>
              <p:nvPr/>
            </p:nvSpPr>
            <p:spPr>
              <a:xfrm>
                <a:off x="1400328" y="4819650"/>
                <a:ext cx="304859" cy="285750"/>
              </a:xfrm>
              <a:custGeom>
                <a:avLst/>
                <a:gdLst>
                  <a:gd name="connsiteX0" fmla="*/ 133350 w 381000"/>
                  <a:gd name="connsiteY0" fmla="*/ 0 h 333375"/>
                  <a:gd name="connsiteX1" fmla="*/ 57150 w 381000"/>
                  <a:gd name="connsiteY1" fmla="*/ 57150 h 333375"/>
                  <a:gd name="connsiteX2" fmla="*/ 0 w 381000"/>
                  <a:gd name="connsiteY2" fmla="*/ 190500 h 333375"/>
                  <a:gd name="connsiteX3" fmla="*/ 114300 w 381000"/>
                  <a:gd name="connsiteY3" fmla="*/ 276225 h 333375"/>
                  <a:gd name="connsiteX4" fmla="*/ 295275 w 381000"/>
                  <a:gd name="connsiteY4" fmla="*/ 333375 h 333375"/>
                  <a:gd name="connsiteX5" fmla="*/ 371475 w 381000"/>
                  <a:gd name="connsiteY5" fmla="*/ 228600 h 333375"/>
                  <a:gd name="connsiteX6" fmla="*/ 381000 w 381000"/>
                  <a:gd name="connsiteY6" fmla="*/ 85725 h 333375"/>
                  <a:gd name="connsiteX7" fmla="*/ 304800 w 381000"/>
                  <a:gd name="connsiteY7" fmla="*/ 0 h 333375"/>
                  <a:gd name="connsiteX8" fmla="*/ 133350 w 381000"/>
                  <a:gd name="connsiteY8"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333375">
                    <a:moveTo>
                      <a:pt x="133350" y="0"/>
                    </a:moveTo>
                    <a:lnTo>
                      <a:pt x="57150" y="57150"/>
                    </a:lnTo>
                    <a:lnTo>
                      <a:pt x="0" y="190500"/>
                    </a:lnTo>
                    <a:lnTo>
                      <a:pt x="114300" y="276225"/>
                    </a:lnTo>
                    <a:lnTo>
                      <a:pt x="295275" y="333375"/>
                    </a:lnTo>
                    <a:lnTo>
                      <a:pt x="371475" y="228600"/>
                    </a:lnTo>
                    <a:lnTo>
                      <a:pt x="381000" y="85725"/>
                    </a:lnTo>
                    <a:lnTo>
                      <a:pt x="304800" y="0"/>
                    </a:lnTo>
                    <a:lnTo>
                      <a:pt x="13335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6" name="Freeform 15"/>
              <p:cNvSpPr/>
              <p:nvPr/>
            </p:nvSpPr>
            <p:spPr>
              <a:xfrm>
                <a:off x="3858252" y="4391025"/>
                <a:ext cx="400127" cy="323850"/>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Freeform 16"/>
              <p:cNvSpPr/>
              <p:nvPr/>
            </p:nvSpPr>
            <p:spPr>
              <a:xfrm>
                <a:off x="1676606" y="4371975"/>
                <a:ext cx="381073" cy="314325"/>
              </a:xfrm>
              <a:custGeom>
                <a:avLst/>
                <a:gdLst>
                  <a:gd name="connsiteX0" fmla="*/ 314325 w 381000"/>
                  <a:gd name="connsiteY0" fmla="*/ 38100 h 314325"/>
                  <a:gd name="connsiteX1" fmla="*/ 209550 w 381000"/>
                  <a:gd name="connsiteY1" fmla="*/ 0 h 314325"/>
                  <a:gd name="connsiteX2" fmla="*/ 19050 w 381000"/>
                  <a:gd name="connsiteY2" fmla="*/ 38100 h 314325"/>
                  <a:gd name="connsiteX3" fmla="*/ 0 w 381000"/>
                  <a:gd name="connsiteY3" fmla="*/ 114300 h 314325"/>
                  <a:gd name="connsiteX4" fmla="*/ 57150 w 381000"/>
                  <a:gd name="connsiteY4" fmla="*/ 257175 h 314325"/>
                  <a:gd name="connsiteX5" fmla="*/ 209550 w 381000"/>
                  <a:gd name="connsiteY5" fmla="*/ 314325 h 314325"/>
                  <a:gd name="connsiteX6" fmla="*/ 333375 w 381000"/>
                  <a:gd name="connsiteY6" fmla="*/ 304800 h 314325"/>
                  <a:gd name="connsiteX7" fmla="*/ 381000 w 381000"/>
                  <a:gd name="connsiteY7" fmla="*/ 142875 h 314325"/>
                  <a:gd name="connsiteX8" fmla="*/ 314325 w 381000"/>
                  <a:gd name="connsiteY8" fmla="*/ 3810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314325">
                    <a:moveTo>
                      <a:pt x="314325" y="38100"/>
                    </a:moveTo>
                    <a:lnTo>
                      <a:pt x="209550" y="0"/>
                    </a:lnTo>
                    <a:lnTo>
                      <a:pt x="19050" y="38100"/>
                    </a:lnTo>
                    <a:lnTo>
                      <a:pt x="0" y="114300"/>
                    </a:lnTo>
                    <a:lnTo>
                      <a:pt x="57150" y="257175"/>
                    </a:lnTo>
                    <a:lnTo>
                      <a:pt x="209550" y="314325"/>
                    </a:lnTo>
                    <a:lnTo>
                      <a:pt x="333375" y="304800"/>
                    </a:lnTo>
                    <a:lnTo>
                      <a:pt x="381000" y="142875"/>
                    </a:lnTo>
                    <a:lnTo>
                      <a:pt x="314325" y="3810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Freeform 17"/>
              <p:cNvSpPr/>
              <p:nvPr/>
            </p:nvSpPr>
            <p:spPr>
              <a:xfrm>
                <a:off x="2343484" y="4419600"/>
                <a:ext cx="447761" cy="419100"/>
              </a:xfrm>
              <a:custGeom>
                <a:avLst/>
                <a:gdLst>
                  <a:gd name="connsiteX0" fmla="*/ 142875 w 447675"/>
                  <a:gd name="connsiteY0" fmla="*/ 152400 h 419100"/>
                  <a:gd name="connsiteX1" fmla="*/ 38100 w 447675"/>
                  <a:gd name="connsiteY1" fmla="*/ 142875 h 419100"/>
                  <a:gd name="connsiteX2" fmla="*/ 0 w 447675"/>
                  <a:gd name="connsiteY2" fmla="*/ 304800 h 419100"/>
                  <a:gd name="connsiteX3" fmla="*/ 66675 w 447675"/>
                  <a:gd name="connsiteY3" fmla="*/ 390525 h 419100"/>
                  <a:gd name="connsiteX4" fmla="*/ 295275 w 447675"/>
                  <a:gd name="connsiteY4" fmla="*/ 419100 h 419100"/>
                  <a:gd name="connsiteX5" fmla="*/ 419100 w 447675"/>
                  <a:gd name="connsiteY5" fmla="*/ 323850 h 419100"/>
                  <a:gd name="connsiteX6" fmla="*/ 447675 w 447675"/>
                  <a:gd name="connsiteY6" fmla="*/ 152400 h 419100"/>
                  <a:gd name="connsiteX7" fmla="*/ 400050 w 447675"/>
                  <a:gd name="connsiteY7" fmla="*/ 28575 h 419100"/>
                  <a:gd name="connsiteX8" fmla="*/ 342900 w 447675"/>
                  <a:gd name="connsiteY8" fmla="*/ 0 h 419100"/>
                  <a:gd name="connsiteX9" fmla="*/ 247650 w 447675"/>
                  <a:gd name="connsiteY9" fmla="*/ 0 h 419100"/>
                  <a:gd name="connsiteX10" fmla="*/ 190500 w 447675"/>
                  <a:gd name="connsiteY10" fmla="*/ 104775 h 419100"/>
                  <a:gd name="connsiteX11" fmla="*/ 142875 w 447675"/>
                  <a:gd name="connsiteY11" fmla="*/ 1524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7675" h="419100">
                    <a:moveTo>
                      <a:pt x="142875" y="152400"/>
                    </a:moveTo>
                    <a:lnTo>
                      <a:pt x="38100" y="142875"/>
                    </a:lnTo>
                    <a:lnTo>
                      <a:pt x="0" y="304800"/>
                    </a:lnTo>
                    <a:lnTo>
                      <a:pt x="66675" y="390525"/>
                    </a:lnTo>
                    <a:lnTo>
                      <a:pt x="295275" y="419100"/>
                    </a:lnTo>
                    <a:lnTo>
                      <a:pt x="419100" y="323850"/>
                    </a:lnTo>
                    <a:lnTo>
                      <a:pt x="447675" y="152400"/>
                    </a:lnTo>
                    <a:lnTo>
                      <a:pt x="400050" y="28575"/>
                    </a:lnTo>
                    <a:lnTo>
                      <a:pt x="342900" y="0"/>
                    </a:lnTo>
                    <a:lnTo>
                      <a:pt x="247650" y="0"/>
                    </a:lnTo>
                    <a:lnTo>
                      <a:pt x="190500" y="104775"/>
                    </a:lnTo>
                    <a:lnTo>
                      <a:pt x="142875" y="15240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Freeform 18"/>
              <p:cNvSpPr/>
              <p:nvPr/>
            </p:nvSpPr>
            <p:spPr>
              <a:xfrm>
                <a:off x="3420017" y="4752975"/>
                <a:ext cx="247698" cy="266700"/>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 name="Freeform 19"/>
              <p:cNvSpPr/>
              <p:nvPr/>
            </p:nvSpPr>
            <p:spPr>
              <a:xfrm>
                <a:off x="1238371" y="4438650"/>
                <a:ext cx="200064" cy="276225"/>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Freeform 20"/>
              <p:cNvSpPr/>
              <p:nvPr/>
            </p:nvSpPr>
            <p:spPr>
              <a:xfrm>
                <a:off x="2791246" y="4752975"/>
                <a:ext cx="266751" cy="295275"/>
              </a:xfrm>
              <a:custGeom>
                <a:avLst/>
                <a:gdLst>
                  <a:gd name="connsiteX0" fmla="*/ 133350 w 266700"/>
                  <a:gd name="connsiteY0" fmla="*/ 0 h 295275"/>
                  <a:gd name="connsiteX1" fmla="*/ 0 w 266700"/>
                  <a:gd name="connsiteY1" fmla="*/ 180975 h 295275"/>
                  <a:gd name="connsiteX2" fmla="*/ 133350 w 266700"/>
                  <a:gd name="connsiteY2" fmla="*/ 295275 h 295275"/>
                  <a:gd name="connsiteX3" fmla="*/ 238125 w 266700"/>
                  <a:gd name="connsiteY3" fmla="*/ 285750 h 295275"/>
                  <a:gd name="connsiteX4" fmla="*/ 266700 w 266700"/>
                  <a:gd name="connsiteY4" fmla="*/ 219075 h 295275"/>
                  <a:gd name="connsiteX5" fmla="*/ 238125 w 266700"/>
                  <a:gd name="connsiteY5" fmla="*/ 104775 h 295275"/>
                  <a:gd name="connsiteX6" fmla="*/ 171450 w 266700"/>
                  <a:gd name="connsiteY6" fmla="*/ 38100 h 295275"/>
                  <a:gd name="connsiteX7" fmla="*/ 133350 w 266700"/>
                  <a:gd name="connsiteY7"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295275">
                    <a:moveTo>
                      <a:pt x="133350" y="0"/>
                    </a:moveTo>
                    <a:lnTo>
                      <a:pt x="0" y="180975"/>
                    </a:lnTo>
                    <a:lnTo>
                      <a:pt x="133350" y="295275"/>
                    </a:lnTo>
                    <a:lnTo>
                      <a:pt x="238125" y="285750"/>
                    </a:lnTo>
                    <a:lnTo>
                      <a:pt x="266700" y="219075"/>
                    </a:lnTo>
                    <a:lnTo>
                      <a:pt x="238125" y="104775"/>
                    </a:lnTo>
                    <a:lnTo>
                      <a:pt x="171450" y="38100"/>
                    </a:lnTo>
                    <a:lnTo>
                      <a:pt x="133350" y="0"/>
                    </a:lnTo>
                    <a:close/>
                  </a:path>
                </a:pathLst>
              </a:cu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Freeform 21"/>
              <p:cNvSpPr/>
              <p:nvPr/>
            </p:nvSpPr>
            <p:spPr>
              <a:xfrm>
                <a:off x="3057997" y="4476750"/>
                <a:ext cx="266751" cy="133350"/>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Freeform 22"/>
              <p:cNvSpPr/>
              <p:nvPr/>
            </p:nvSpPr>
            <p:spPr>
              <a:xfrm>
                <a:off x="2033862" y="4124325"/>
                <a:ext cx="676405" cy="295275"/>
              </a:xfrm>
              <a:custGeom>
                <a:avLst/>
                <a:gdLst>
                  <a:gd name="connsiteX0" fmla="*/ 381000 w 676275"/>
                  <a:gd name="connsiteY0" fmla="*/ 66675 h 295275"/>
                  <a:gd name="connsiteX1" fmla="*/ 257175 w 676275"/>
                  <a:gd name="connsiteY1" fmla="*/ 19050 h 295275"/>
                  <a:gd name="connsiteX2" fmla="*/ 85725 w 676275"/>
                  <a:gd name="connsiteY2" fmla="*/ 0 h 295275"/>
                  <a:gd name="connsiteX3" fmla="*/ 66675 w 676275"/>
                  <a:gd name="connsiteY3" fmla="*/ 123825 h 295275"/>
                  <a:gd name="connsiteX4" fmla="*/ 0 w 676275"/>
                  <a:gd name="connsiteY4" fmla="*/ 161925 h 295275"/>
                  <a:gd name="connsiteX5" fmla="*/ 19050 w 676275"/>
                  <a:gd name="connsiteY5" fmla="*/ 257175 h 295275"/>
                  <a:gd name="connsiteX6" fmla="*/ 133350 w 676275"/>
                  <a:gd name="connsiteY6" fmla="*/ 295275 h 295275"/>
                  <a:gd name="connsiteX7" fmla="*/ 190500 w 676275"/>
                  <a:gd name="connsiteY7" fmla="*/ 295275 h 295275"/>
                  <a:gd name="connsiteX8" fmla="*/ 295275 w 676275"/>
                  <a:gd name="connsiteY8" fmla="*/ 285750 h 295275"/>
                  <a:gd name="connsiteX9" fmla="*/ 361950 w 676275"/>
                  <a:gd name="connsiteY9" fmla="*/ 238125 h 295275"/>
                  <a:gd name="connsiteX10" fmla="*/ 447675 w 676275"/>
                  <a:gd name="connsiteY10" fmla="*/ 228600 h 295275"/>
                  <a:gd name="connsiteX11" fmla="*/ 476250 w 676275"/>
                  <a:gd name="connsiteY11" fmla="*/ 209550 h 295275"/>
                  <a:gd name="connsiteX12" fmla="*/ 495300 w 676275"/>
                  <a:gd name="connsiteY12" fmla="*/ 161925 h 295275"/>
                  <a:gd name="connsiteX13" fmla="*/ 590550 w 676275"/>
                  <a:gd name="connsiteY13" fmla="*/ 142875 h 295275"/>
                  <a:gd name="connsiteX14" fmla="*/ 676275 w 676275"/>
                  <a:gd name="connsiteY14" fmla="*/ 133350 h 295275"/>
                  <a:gd name="connsiteX15" fmla="*/ 647700 w 676275"/>
                  <a:gd name="connsiteY15" fmla="*/ 57150 h 295275"/>
                  <a:gd name="connsiteX16" fmla="*/ 609600 w 676275"/>
                  <a:gd name="connsiteY16" fmla="*/ 47625 h 295275"/>
                  <a:gd name="connsiteX17" fmla="*/ 485775 w 676275"/>
                  <a:gd name="connsiteY17" fmla="*/ 76200 h 295275"/>
                  <a:gd name="connsiteX18" fmla="*/ 381000 w 676275"/>
                  <a:gd name="connsiteY18" fmla="*/ 666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275" h="295275">
                    <a:moveTo>
                      <a:pt x="381000" y="66675"/>
                    </a:moveTo>
                    <a:lnTo>
                      <a:pt x="257175" y="19050"/>
                    </a:lnTo>
                    <a:lnTo>
                      <a:pt x="85725" y="0"/>
                    </a:lnTo>
                    <a:lnTo>
                      <a:pt x="66675" y="123825"/>
                    </a:lnTo>
                    <a:lnTo>
                      <a:pt x="0" y="161925"/>
                    </a:lnTo>
                    <a:lnTo>
                      <a:pt x="19050" y="257175"/>
                    </a:lnTo>
                    <a:lnTo>
                      <a:pt x="133350" y="295275"/>
                    </a:lnTo>
                    <a:lnTo>
                      <a:pt x="190500" y="295275"/>
                    </a:lnTo>
                    <a:lnTo>
                      <a:pt x="295275" y="285750"/>
                    </a:lnTo>
                    <a:lnTo>
                      <a:pt x="361950" y="238125"/>
                    </a:lnTo>
                    <a:lnTo>
                      <a:pt x="447675" y="228600"/>
                    </a:lnTo>
                    <a:lnTo>
                      <a:pt x="476250" y="209550"/>
                    </a:lnTo>
                    <a:lnTo>
                      <a:pt x="495300" y="161925"/>
                    </a:lnTo>
                    <a:lnTo>
                      <a:pt x="590550" y="142875"/>
                    </a:lnTo>
                    <a:lnTo>
                      <a:pt x="676275" y="133350"/>
                    </a:lnTo>
                    <a:lnTo>
                      <a:pt x="647700" y="57150"/>
                    </a:lnTo>
                    <a:lnTo>
                      <a:pt x="609600" y="47625"/>
                    </a:lnTo>
                    <a:lnTo>
                      <a:pt x="485775" y="76200"/>
                    </a:lnTo>
                    <a:lnTo>
                      <a:pt x="381000" y="6667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4" name="Freeform 23"/>
              <p:cNvSpPr/>
              <p:nvPr/>
            </p:nvSpPr>
            <p:spPr>
              <a:xfrm>
                <a:off x="1162157" y="4019550"/>
                <a:ext cx="447761" cy="419100"/>
              </a:xfrm>
              <a:custGeom>
                <a:avLst/>
                <a:gdLst>
                  <a:gd name="connsiteX0" fmla="*/ 142875 w 447675"/>
                  <a:gd name="connsiteY0" fmla="*/ 152400 h 419100"/>
                  <a:gd name="connsiteX1" fmla="*/ 38100 w 447675"/>
                  <a:gd name="connsiteY1" fmla="*/ 142875 h 419100"/>
                  <a:gd name="connsiteX2" fmla="*/ 0 w 447675"/>
                  <a:gd name="connsiteY2" fmla="*/ 304800 h 419100"/>
                  <a:gd name="connsiteX3" fmla="*/ 66675 w 447675"/>
                  <a:gd name="connsiteY3" fmla="*/ 390525 h 419100"/>
                  <a:gd name="connsiteX4" fmla="*/ 295275 w 447675"/>
                  <a:gd name="connsiteY4" fmla="*/ 419100 h 419100"/>
                  <a:gd name="connsiteX5" fmla="*/ 419100 w 447675"/>
                  <a:gd name="connsiteY5" fmla="*/ 323850 h 419100"/>
                  <a:gd name="connsiteX6" fmla="*/ 447675 w 447675"/>
                  <a:gd name="connsiteY6" fmla="*/ 152400 h 419100"/>
                  <a:gd name="connsiteX7" fmla="*/ 400050 w 447675"/>
                  <a:gd name="connsiteY7" fmla="*/ 28575 h 419100"/>
                  <a:gd name="connsiteX8" fmla="*/ 342900 w 447675"/>
                  <a:gd name="connsiteY8" fmla="*/ 0 h 419100"/>
                  <a:gd name="connsiteX9" fmla="*/ 247650 w 447675"/>
                  <a:gd name="connsiteY9" fmla="*/ 0 h 419100"/>
                  <a:gd name="connsiteX10" fmla="*/ 190500 w 447675"/>
                  <a:gd name="connsiteY10" fmla="*/ 104775 h 419100"/>
                  <a:gd name="connsiteX11" fmla="*/ 142875 w 447675"/>
                  <a:gd name="connsiteY11" fmla="*/ 1524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7675" h="419100">
                    <a:moveTo>
                      <a:pt x="142875" y="152400"/>
                    </a:moveTo>
                    <a:lnTo>
                      <a:pt x="38100" y="142875"/>
                    </a:lnTo>
                    <a:lnTo>
                      <a:pt x="0" y="304800"/>
                    </a:lnTo>
                    <a:lnTo>
                      <a:pt x="66675" y="390525"/>
                    </a:lnTo>
                    <a:lnTo>
                      <a:pt x="295275" y="419100"/>
                    </a:lnTo>
                    <a:lnTo>
                      <a:pt x="419100" y="323850"/>
                    </a:lnTo>
                    <a:lnTo>
                      <a:pt x="447675" y="152400"/>
                    </a:lnTo>
                    <a:lnTo>
                      <a:pt x="400050" y="28575"/>
                    </a:lnTo>
                    <a:lnTo>
                      <a:pt x="342900" y="0"/>
                    </a:lnTo>
                    <a:lnTo>
                      <a:pt x="247650" y="0"/>
                    </a:lnTo>
                    <a:lnTo>
                      <a:pt x="190500" y="104775"/>
                    </a:lnTo>
                    <a:lnTo>
                      <a:pt x="142875" y="15240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Freeform 24"/>
              <p:cNvSpPr/>
              <p:nvPr/>
            </p:nvSpPr>
            <p:spPr>
              <a:xfrm>
                <a:off x="3753456" y="4067175"/>
                <a:ext cx="247698" cy="266700"/>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Freeform 25"/>
              <p:cNvSpPr/>
              <p:nvPr/>
            </p:nvSpPr>
            <p:spPr>
              <a:xfrm>
                <a:off x="3391437" y="4114800"/>
                <a:ext cx="200064" cy="276225"/>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 name="Freeform 26"/>
              <p:cNvSpPr/>
              <p:nvPr/>
            </p:nvSpPr>
            <p:spPr>
              <a:xfrm>
                <a:off x="2857934" y="4086225"/>
                <a:ext cx="266751" cy="295275"/>
              </a:xfrm>
              <a:custGeom>
                <a:avLst/>
                <a:gdLst>
                  <a:gd name="connsiteX0" fmla="*/ 133350 w 266700"/>
                  <a:gd name="connsiteY0" fmla="*/ 0 h 295275"/>
                  <a:gd name="connsiteX1" fmla="*/ 0 w 266700"/>
                  <a:gd name="connsiteY1" fmla="*/ 180975 h 295275"/>
                  <a:gd name="connsiteX2" fmla="*/ 133350 w 266700"/>
                  <a:gd name="connsiteY2" fmla="*/ 295275 h 295275"/>
                  <a:gd name="connsiteX3" fmla="*/ 238125 w 266700"/>
                  <a:gd name="connsiteY3" fmla="*/ 285750 h 295275"/>
                  <a:gd name="connsiteX4" fmla="*/ 266700 w 266700"/>
                  <a:gd name="connsiteY4" fmla="*/ 219075 h 295275"/>
                  <a:gd name="connsiteX5" fmla="*/ 238125 w 266700"/>
                  <a:gd name="connsiteY5" fmla="*/ 104775 h 295275"/>
                  <a:gd name="connsiteX6" fmla="*/ 171450 w 266700"/>
                  <a:gd name="connsiteY6" fmla="*/ 38100 h 295275"/>
                  <a:gd name="connsiteX7" fmla="*/ 133350 w 266700"/>
                  <a:gd name="connsiteY7"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700" h="295275">
                    <a:moveTo>
                      <a:pt x="133350" y="0"/>
                    </a:moveTo>
                    <a:lnTo>
                      <a:pt x="0" y="180975"/>
                    </a:lnTo>
                    <a:lnTo>
                      <a:pt x="133350" y="295275"/>
                    </a:lnTo>
                    <a:lnTo>
                      <a:pt x="238125" y="285750"/>
                    </a:lnTo>
                    <a:lnTo>
                      <a:pt x="266700" y="219075"/>
                    </a:lnTo>
                    <a:lnTo>
                      <a:pt x="238125" y="104775"/>
                    </a:lnTo>
                    <a:lnTo>
                      <a:pt x="171450" y="38100"/>
                    </a:lnTo>
                    <a:lnTo>
                      <a:pt x="133350" y="0"/>
                    </a:lnTo>
                    <a:close/>
                  </a:path>
                </a:pathLst>
              </a:custGeom>
              <a:solidFill>
                <a:schemeClr val="bg1">
                  <a:lumMod val="85000"/>
                </a:schemeClr>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Freeform 27"/>
              <p:cNvSpPr/>
              <p:nvPr/>
            </p:nvSpPr>
            <p:spPr>
              <a:xfrm rot="21360000">
                <a:off x="750914" y="3263900"/>
                <a:ext cx="3886950" cy="654050"/>
              </a:xfrm>
              <a:custGeom>
                <a:avLst/>
                <a:gdLst>
                  <a:gd name="connsiteX0" fmla="*/ 180975 w 3800475"/>
                  <a:gd name="connsiteY0" fmla="*/ 114300 h 752475"/>
                  <a:gd name="connsiteX1" fmla="*/ 0 w 3800475"/>
                  <a:gd name="connsiteY1" fmla="*/ 419100 h 752475"/>
                  <a:gd name="connsiteX2" fmla="*/ 142875 w 3800475"/>
                  <a:gd name="connsiteY2" fmla="*/ 495300 h 752475"/>
                  <a:gd name="connsiteX3" fmla="*/ 333375 w 3800475"/>
                  <a:gd name="connsiteY3" fmla="*/ 495300 h 752475"/>
                  <a:gd name="connsiteX4" fmla="*/ 457200 w 3800475"/>
                  <a:gd name="connsiteY4" fmla="*/ 447675 h 752475"/>
                  <a:gd name="connsiteX5" fmla="*/ 590550 w 3800475"/>
                  <a:gd name="connsiteY5" fmla="*/ 457200 h 752475"/>
                  <a:gd name="connsiteX6" fmla="*/ 733425 w 3800475"/>
                  <a:gd name="connsiteY6" fmla="*/ 552450 h 752475"/>
                  <a:gd name="connsiteX7" fmla="*/ 1000125 w 3800475"/>
                  <a:gd name="connsiteY7" fmla="*/ 581025 h 752475"/>
                  <a:gd name="connsiteX8" fmla="*/ 1181100 w 3800475"/>
                  <a:gd name="connsiteY8" fmla="*/ 590550 h 752475"/>
                  <a:gd name="connsiteX9" fmla="*/ 1381125 w 3800475"/>
                  <a:gd name="connsiteY9" fmla="*/ 523875 h 752475"/>
                  <a:gd name="connsiteX10" fmla="*/ 1590675 w 3800475"/>
                  <a:gd name="connsiteY10" fmla="*/ 638175 h 752475"/>
                  <a:gd name="connsiteX11" fmla="*/ 1857375 w 3800475"/>
                  <a:gd name="connsiteY11" fmla="*/ 561975 h 752475"/>
                  <a:gd name="connsiteX12" fmla="*/ 2057400 w 3800475"/>
                  <a:gd name="connsiteY12" fmla="*/ 542925 h 752475"/>
                  <a:gd name="connsiteX13" fmla="*/ 2200275 w 3800475"/>
                  <a:gd name="connsiteY13" fmla="*/ 723900 h 752475"/>
                  <a:gd name="connsiteX14" fmla="*/ 2400300 w 3800475"/>
                  <a:gd name="connsiteY14" fmla="*/ 695325 h 752475"/>
                  <a:gd name="connsiteX15" fmla="*/ 2428875 w 3800475"/>
                  <a:gd name="connsiteY15" fmla="*/ 590550 h 752475"/>
                  <a:gd name="connsiteX16" fmla="*/ 2819400 w 3800475"/>
                  <a:gd name="connsiteY16" fmla="*/ 676275 h 752475"/>
                  <a:gd name="connsiteX17" fmla="*/ 3028950 w 3800475"/>
                  <a:gd name="connsiteY17" fmla="*/ 723900 h 752475"/>
                  <a:gd name="connsiteX18" fmla="*/ 3286125 w 3800475"/>
                  <a:gd name="connsiteY18" fmla="*/ 752475 h 752475"/>
                  <a:gd name="connsiteX19" fmla="*/ 3381375 w 3800475"/>
                  <a:gd name="connsiteY19" fmla="*/ 733425 h 752475"/>
                  <a:gd name="connsiteX20" fmla="*/ 3609975 w 3800475"/>
                  <a:gd name="connsiteY20" fmla="*/ 742950 h 752475"/>
                  <a:gd name="connsiteX21" fmla="*/ 3800475 w 3800475"/>
                  <a:gd name="connsiteY21" fmla="*/ 180975 h 752475"/>
                  <a:gd name="connsiteX22" fmla="*/ 1800225 w 3800475"/>
                  <a:gd name="connsiteY22" fmla="*/ 0 h 752475"/>
                  <a:gd name="connsiteX23" fmla="*/ 180975 w 3800475"/>
                  <a:gd name="connsiteY23" fmla="*/ 11430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0475" h="752475">
                    <a:moveTo>
                      <a:pt x="180975" y="114300"/>
                    </a:moveTo>
                    <a:lnTo>
                      <a:pt x="0" y="419100"/>
                    </a:lnTo>
                    <a:lnTo>
                      <a:pt x="142875" y="495300"/>
                    </a:lnTo>
                    <a:lnTo>
                      <a:pt x="333375" y="495300"/>
                    </a:lnTo>
                    <a:lnTo>
                      <a:pt x="457200" y="447675"/>
                    </a:lnTo>
                    <a:lnTo>
                      <a:pt x="590550" y="457200"/>
                    </a:lnTo>
                    <a:lnTo>
                      <a:pt x="733425" y="552450"/>
                    </a:lnTo>
                    <a:lnTo>
                      <a:pt x="1000125" y="581025"/>
                    </a:lnTo>
                    <a:lnTo>
                      <a:pt x="1181100" y="590550"/>
                    </a:lnTo>
                    <a:lnTo>
                      <a:pt x="1381125" y="523875"/>
                    </a:lnTo>
                    <a:lnTo>
                      <a:pt x="1590675" y="638175"/>
                    </a:lnTo>
                    <a:lnTo>
                      <a:pt x="1857375" y="561975"/>
                    </a:lnTo>
                    <a:lnTo>
                      <a:pt x="2057400" y="542925"/>
                    </a:lnTo>
                    <a:lnTo>
                      <a:pt x="2200275" y="723900"/>
                    </a:lnTo>
                    <a:lnTo>
                      <a:pt x="2400300" y="695325"/>
                    </a:lnTo>
                    <a:lnTo>
                      <a:pt x="2428875" y="590550"/>
                    </a:lnTo>
                    <a:lnTo>
                      <a:pt x="2819400" y="676275"/>
                    </a:lnTo>
                    <a:lnTo>
                      <a:pt x="3028950" y="723900"/>
                    </a:lnTo>
                    <a:lnTo>
                      <a:pt x="3286125" y="752475"/>
                    </a:lnTo>
                    <a:lnTo>
                      <a:pt x="3381375" y="733425"/>
                    </a:lnTo>
                    <a:lnTo>
                      <a:pt x="3609975" y="742950"/>
                    </a:lnTo>
                    <a:lnTo>
                      <a:pt x="3800475" y="180975"/>
                    </a:lnTo>
                    <a:lnTo>
                      <a:pt x="1800225" y="0"/>
                    </a:lnTo>
                    <a:lnTo>
                      <a:pt x="180975" y="114300"/>
                    </a:lnTo>
                    <a:close/>
                  </a:path>
                </a:pathLst>
              </a:custGeom>
              <a:solidFill>
                <a:schemeClr val="tx1">
                  <a:lumMod val="65000"/>
                  <a:lumOff val="35000"/>
                </a:schemeClr>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9" name="Freeform 28"/>
              <p:cNvSpPr/>
              <p:nvPr/>
            </p:nvSpPr>
            <p:spPr>
              <a:xfrm>
                <a:off x="1476542" y="3790950"/>
                <a:ext cx="381073" cy="314325"/>
              </a:xfrm>
              <a:custGeom>
                <a:avLst/>
                <a:gdLst>
                  <a:gd name="connsiteX0" fmla="*/ 314325 w 381000"/>
                  <a:gd name="connsiteY0" fmla="*/ 38100 h 314325"/>
                  <a:gd name="connsiteX1" fmla="*/ 209550 w 381000"/>
                  <a:gd name="connsiteY1" fmla="*/ 0 h 314325"/>
                  <a:gd name="connsiteX2" fmla="*/ 19050 w 381000"/>
                  <a:gd name="connsiteY2" fmla="*/ 38100 h 314325"/>
                  <a:gd name="connsiteX3" fmla="*/ 0 w 381000"/>
                  <a:gd name="connsiteY3" fmla="*/ 114300 h 314325"/>
                  <a:gd name="connsiteX4" fmla="*/ 57150 w 381000"/>
                  <a:gd name="connsiteY4" fmla="*/ 257175 h 314325"/>
                  <a:gd name="connsiteX5" fmla="*/ 209550 w 381000"/>
                  <a:gd name="connsiteY5" fmla="*/ 314325 h 314325"/>
                  <a:gd name="connsiteX6" fmla="*/ 333375 w 381000"/>
                  <a:gd name="connsiteY6" fmla="*/ 304800 h 314325"/>
                  <a:gd name="connsiteX7" fmla="*/ 381000 w 381000"/>
                  <a:gd name="connsiteY7" fmla="*/ 142875 h 314325"/>
                  <a:gd name="connsiteX8" fmla="*/ 314325 w 381000"/>
                  <a:gd name="connsiteY8" fmla="*/ 3810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314325">
                    <a:moveTo>
                      <a:pt x="314325" y="38100"/>
                    </a:moveTo>
                    <a:lnTo>
                      <a:pt x="209550" y="0"/>
                    </a:lnTo>
                    <a:lnTo>
                      <a:pt x="19050" y="38100"/>
                    </a:lnTo>
                    <a:lnTo>
                      <a:pt x="0" y="114300"/>
                    </a:lnTo>
                    <a:lnTo>
                      <a:pt x="57150" y="257175"/>
                    </a:lnTo>
                    <a:lnTo>
                      <a:pt x="209550" y="314325"/>
                    </a:lnTo>
                    <a:lnTo>
                      <a:pt x="333375" y="304800"/>
                    </a:lnTo>
                    <a:lnTo>
                      <a:pt x="381000" y="142875"/>
                    </a:lnTo>
                    <a:lnTo>
                      <a:pt x="314325" y="3810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0" name="Freeform 29"/>
              <p:cNvSpPr/>
              <p:nvPr/>
            </p:nvSpPr>
            <p:spPr>
              <a:xfrm>
                <a:off x="1038308" y="3790950"/>
                <a:ext cx="200064" cy="276225"/>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1" name="Freeform 30"/>
              <p:cNvSpPr/>
              <p:nvPr/>
            </p:nvSpPr>
            <p:spPr>
              <a:xfrm>
                <a:off x="2381592" y="3714750"/>
                <a:ext cx="657352" cy="323850"/>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2" name="Freeform 31"/>
              <p:cNvSpPr/>
              <p:nvPr/>
            </p:nvSpPr>
            <p:spPr>
              <a:xfrm>
                <a:off x="3286641" y="3752850"/>
                <a:ext cx="381073" cy="333375"/>
              </a:xfrm>
              <a:custGeom>
                <a:avLst/>
                <a:gdLst>
                  <a:gd name="connsiteX0" fmla="*/ 133350 w 381000"/>
                  <a:gd name="connsiteY0" fmla="*/ 0 h 333375"/>
                  <a:gd name="connsiteX1" fmla="*/ 57150 w 381000"/>
                  <a:gd name="connsiteY1" fmla="*/ 57150 h 333375"/>
                  <a:gd name="connsiteX2" fmla="*/ 0 w 381000"/>
                  <a:gd name="connsiteY2" fmla="*/ 190500 h 333375"/>
                  <a:gd name="connsiteX3" fmla="*/ 114300 w 381000"/>
                  <a:gd name="connsiteY3" fmla="*/ 276225 h 333375"/>
                  <a:gd name="connsiteX4" fmla="*/ 295275 w 381000"/>
                  <a:gd name="connsiteY4" fmla="*/ 333375 h 333375"/>
                  <a:gd name="connsiteX5" fmla="*/ 371475 w 381000"/>
                  <a:gd name="connsiteY5" fmla="*/ 228600 h 333375"/>
                  <a:gd name="connsiteX6" fmla="*/ 381000 w 381000"/>
                  <a:gd name="connsiteY6" fmla="*/ 85725 h 333375"/>
                  <a:gd name="connsiteX7" fmla="*/ 304800 w 381000"/>
                  <a:gd name="connsiteY7" fmla="*/ 0 h 333375"/>
                  <a:gd name="connsiteX8" fmla="*/ 133350 w 381000"/>
                  <a:gd name="connsiteY8"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0" h="333375">
                    <a:moveTo>
                      <a:pt x="133350" y="0"/>
                    </a:moveTo>
                    <a:lnTo>
                      <a:pt x="57150" y="57150"/>
                    </a:lnTo>
                    <a:lnTo>
                      <a:pt x="0" y="190500"/>
                    </a:lnTo>
                    <a:lnTo>
                      <a:pt x="114300" y="276225"/>
                    </a:lnTo>
                    <a:lnTo>
                      <a:pt x="295275" y="333375"/>
                    </a:lnTo>
                    <a:lnTo>
                      <a:pt x="371475" y="228600"/>
                    </a:lnTo>
                    <a:lnTo>
                      <a:pt x="381000" y="85725"/>
                    </a:lnTo>
                    <a:lnTo>
                      <a:pt x="304800" y="0"/>
                    </a:lnTo>
                    <a:lnTo>
                      <a:pt x="13335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 name="Freeform 32"/>
              <p:cNvSpPr/>
              <p:nvPr/>
            </p:nvSpPr>
            <p:spPr>
              <a:xfrm>
                <a:off x="3801091" y="3781425"/>
                <a:ext cx="266751" cy="209550"/>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4" name="Freeform 33"/>
              <p:cNvSpPr/>
              <p:nvPr/>
            </p:nvSpPr>
            <p:spPr>
              <a:xfrm>
                <a:off x="2076733" y="3752850"/>
                <a:ext cx="200064" cy="276225"/>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5" name="Text Box 8"/>
              <p:cNvSpPr txBox="1">
                <a:spLocks noChangeArrowheads="1"/>
              </p:cNvSpPr>
              <p:nvPr/>
            </p:nvSpPr>
            <p:spPr bwMode="auto">
              <a:xfrm>
                <a:off x="4818874" y="4537075"/>
                <a:ext cx="75830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400" b="1" dirty="0">
                    <a:latin typeface="+mn-lt"/>
                    <a:cs typeface="Arial" pitchFamily="34" charset="0"/>
                  </a:rPr>
                  <a:t>Existing</a:t>
                </a:r>
                <a:endParaRPr lang="en-US" sz="1800" dirty="0">
                  <a:latin typeface="+mn-lt"/>
                  <a:cs typeface="Arial" pitchFamily="34" charset="0"/>
                </a:endParaRPr>
              </a:p>
            </p:txBody>
          </p:sp>
          <p:sp>
            <p:nvSpPr>
              <p:cNvPr id="36" name="Freeform 35"/>
              <p:cNvSpPr/>
              <p:nvPr/>
            </p:nvSpPr>
            <p:spPr>
              <a:xfrm>
                <a:off x="2032274" y="4776788"/>
                <a:ext cx="200064" cy="276225"/>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7" name="Freeform 36"/>
              <p:cNvSpPr/>
              <p:nvPr/>
            </p:nvSpPr>
            <p:spPr>
              <a:xfrm>
                <a:off x="4029735" y="4848225"/>
                <a:ext cx="247698" cy="266700"/>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8" name="Freeform 37"/>
              <p:cNvSpPr/>
              <p:nvPr/>
            </p:nvSpPr>
            <p:spPr>
              <a:xfrm>
                <a:off x="1047835" y="4819650"/>
                <a:ext cx="266751" cy="133350"/>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 name="Freeform 38"/>
              <p:cNvSpPr/>
              <p:nvPr/>
            </p:nvSpPr>
            <p:spPr>
              <a:xfrm rot="21360000">
                <a:off x="733449" y="3211513"/>
                <a:ext cx="3886950" cy="654050"/>
              </a:xfrm>
              <a:custGeom>
                <a:avLst/>
                <a:gdLst>
                  <a:gd name="connsiteX0" fmla="*/ 180975 w 3800475"/>
                  <a:gd name="connsiteY0" fmla="*/ 114300 h 752475"/>
                  <a:gd name="connsiteX1" fmla="*/ 0 w 3800475"/>
                  <a:gd name="connsiteY1" fmla="*/ 419100 h 752475"/>
                  <a:gd name="connsiteX2" fmla="*/ 142875 w 3800475"/>
                  <a:gd name="connsiteY2" fmla="*/ 495300 h 752475"/>
                  <a:gd name="connsiteX3" fmla="*/ 333375 w 3800475"/>
                  <a:gd name="connsiteY3" fmla="*/ 495300 h 752475"/>
                  <a:gd name="connsiteX4" fmla="*/ 457200 w 3800475"/>
                  <a:gd name="connsiteY4" fmla="*/ 447675 h 752475"/>
                  <a:gd name="connsiteX5" fmla="*/ 590550 w 3800475"/>
                  <a:gd name="connsiteY5" fmla="*/ 457200 h 752475"/>
                  <a:gd name="connsiteX6" fmla="*/ 733425 w 3800475"/>
                  <a:gd name="connsiteY6" fmla="*/ 552450 h 752475"/>
                  <a:gd name="connsiteX7" fmla="*/ 1000125 w 3800475"/>
                  <a:gd name="connsiteY7" fmla="*/ 581025 h 752475"/>
                  <a:gd name="connsiteX8" fmla="*/ 1181100 w 3800475"/>
                  <a:gd name="connsiteY8" fmla="*/ 590550 h 752475"/>
                  <a:gd name="connsiteX9" fmla="*/ 1381125 w 3800475"/>
                  <a:gd name="connsiteY9" fmla="*/ 523875 h 752475"/>
                  <a:gd name="connsiteX10" fmla="*/ 1590675 w 3800475"/>
                  <a:gd name="connsiteY10" fmla="*/ 638175 h 752475"/>
                  <a:gd name="connsiteX11" fmla="*/ 1857375 w 3800475"/>
                  <a:gd name="connsiteY11" fmla="*/ 561975 h 752475"/>
                  <a:gd name="connsiteX12" fmla="*/ 2057400 w 3800475"/>
                  <a:gd name="connsiteY12" fmla="*/ 542925 h 752475"/>
                  <a:gd name="connsiteX13" fmla="*/ 2200275 w 3800475"/>
                  <a:gd name="connsiteY13" fmla="*/ 723900 h 752475"/>
                  <a:gd name="connsiteX14" fmla="*/ 2400300 w 3800475"/>
                  <a:gd name="connsiteY14" fmla="*/ 695325 h 752475"/>
                  <a:gd name="connsiteX15" fmla="*/ 2428875 w 3800475"/>
                  <a:gd name="connsiteY15" fmla="*/ 590550 h 752475"/>
                  <a:gd name="connsiteX16" fmla="*/ 2819400 w 3800475"/>
                  <a:gd name="connsiteY16" fmla="*/ 676275 h 752475"/>
                  <a:gd name="connsiteX17" fmla="*/ 3028950 w 3800475"/>
                  <a:gd name="connsiteY17" fmla="*/ 723900 h 752475"/>
                  <a:gd name="connsiteX18" fmla="*/ 3286125 w 3800475"/>
                  <a:gd name="connsiteY18" fmla="*/ 752475 h 752475"/>
                  <a:gd name="connsiteX19" fmla="*/ 3381375 w 3800475"/>
                  <a:gd name="connsiteY19" fmla="*/ 733425 h 752475"/>
                  <a:gd name="connsiteX20" fmla="*/ 3609975 w 3800475"/>
                  <a:gd name="connsiteY20" fmla="*/ 742950 h 752475"/>
                  <a:gd name="connsiteX21" fmla="*/ 3800475 w 3800475"/>
                  <a:gd name="connsiteY21" fmla="*/ 180975 h 752475"/>
                  <a:gd name="connsiteX22" fmla="*/ 1800225 w 3800475"/>
                  <a:gd name="connsiteY22" fmla="*/ 0 h 752475"/>
                  <a:gd name="connsiteX23" fmla="*/ 180975 w 3800475"/>
                  <a:gd name="connsiteY23" fmla="*/ 114300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0475" h="752475">
                    <a:moveTo>
                      <a:pt x="180975" y="114300"/>
                    </a:moveTo>
                    <a:lnTo>
                      <a:pt x="0" y="419100"/>
                    </a:lnTo>
                    <a:lnTo>
                      <a:pt x="142875" y="495300"/>
                    </a:lnTo>
                    <a:lnTo>
                      <a:pt x="333375" y="495300"/>
                    </a:lnTo>
                    <a:lnTo>
                      <a:pt x="457200" y="447675"/>
                    </a:lnTo>
                    <a:lnTo>
                      <a:pt x="590550" y="457200"/>
                    </a:lnTo>
                    <a:lnTo>
                      <a:pt x="733425" y="552450"/>
                    </a:lnTo>
                    <a:lnTo>
                      <a:pt x="1000125" y="581025"/>
                    </a:lnTo>
                    <a:lnTo>
                      <a:pt x="1181100" y="590550"/>
                    </a:lnTo>
                    <a:lnTo>
                      <a:pt x="1381125" y="523875"/>
                    </a:lnTo>
                    <a:lnTo>
                      <a:pt x="1590675" y="638175"/>
                    </a:lnTo>
                    <a:lnTo>
                      <a:pt x="1857375" y="561975"/>
                    </a:lnTo>
                    <a:lnTo>
                      <a:pt x="2057400" y="542925"/>
                    </a:lnTo>
                    <a:lnTo>
                      <a:pt x="2200275" y="723900"/>
                    </a:lnTo>
                    <a:lnTo>
                      <a:pt x="2400300" y="695325"/>
                    </a:lnTo>
                    <a:lnTo>
                      <a:pt x="2428875" y="590550"/>
                    </a:lnTo>
                    <a:lnTo>
                      <a:pt x="2819400" y="676275"/>
                    </a:lnTo>
                    <a:lnTo>
                      <a:pt x="3028950" y="723900"/>
                    </a:lnTo>
                    <a:lnTo>
                      <a:pt x="3286125" y="752475"/>
                    </a:lnTo>
                    <a:lnTo>
                      <a:pt x="3381375" y="733425"/>
                    </a:lnTo>
                    <a:lnTo>
                      <a:pt x="3609975" y="742950"/>
                    </a:lnTo>
                    <a:lnTo>
                      <a:pt x="3800475" y="180975"/>
                    </a:lnTo>
                    <a:lnTo>
                      <a:pt x="1800225" y="0"/>
                    </a:lnTo>
                    <a:lnTo>
                      <a:pt x="180975" y="114300"/>
                    </a:lnTo>
                    <a:close/>
                  </a:path>
                </a:pathLst>
              </a:custGeom>
              <a:solidFill>
                <a:schemeClr val="bg1">
                  <a:lumMod val="65000"/>
                </a:schemeClr>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1" name="Rectangle 40"/>
              <p:cNvSpPr/>
              <p:nvPr/>
            </p:nvSpPr>
            <p:spPr>
              <a:xfrm>
                <a:off x="4458442" y="2781300"/>
                <a:ext cx="722451" cy="1209675"/>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2" name="Rectangle 41"/>
              <p:cNvSpPr/>
              <p:nvPr/>
            </p:nvSpPr>
            <p:spPr>
              <a:xfrm>
                <a:off x="609600" y="3078163"/>
                <a:ext cx="362020" cy="1209675"/>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3" name="Text Box 8"/>
              <p:cNvSpPr txBox="1">
                <a:spLocks noChangeArrowheads="1"/>
              </p:cNvSpPr>
              <p:nvPr/>
            </p:nvSpPr>
            <p:spPr bwMode="auto">
              <a:xfrm>
                <a:off x="4818875" y="3589338"/>
                <a:ext cx="93045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sz="1400" b="1" dirty="0">
                    <a:solidFill>
                      <a:srgbClr val="0070C0"/>
                    </a:solidFill>
                    <a:latin typeface="+mn-lt"/>
                    <a:cs typeface="Arial" pitchFamily="34" charset="0"/>
                  </a:rPr>
                  <a:t>Bonding Agent</a:t>
                </a:r>
                <a:endParaRPr lang="en-US" sz="1800" dirty="0">
                  <a:solidFill>
                    <a:srgbClr val="0070C0"/>
                  </a:solidFill>
                  <a:latin typeface="+mn-lt"/>
                  <a:cs typeface="Arial" pitchFamily="34" charset="0"/>
                </a:endParaRPr>
              </a:p>
            </p:txBody>
          </p:sp>
          <p:sp>
            <p:nvSpPr>
              <p:cNvPr id="44" name="Freeform 43"/>
              <p:cNvSpPr/>
              <p:nvPr/>
            </p:nvSpPr>
            <p:spPr>
              <a:xfrm>
                <a:off x="3358092" y="3368675"/>
                <a:ext cx="133376" cy="85725"/>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5" name="Freeform 44"/>
              <p:cNvSpPr/>
              <p:nvPr/>
            </p:nvSpPr>
            <p:spPr>
              <a:xfrm>
                <a:off x="1705186" y="3138488"/>
                <a:ext cx="123849" cy="173037"/>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6" name="Freeform 45"/>
              <p:cNvSpPr/>
              <p:nvPr/>
            </p:nvSpPr>
            <p:spPr>
              <a:xfrm>
                <a:off x="4159935" y="3349625"/>
                <a:ext cx="100031" cy="179388"/>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7" name="Freeform 46"/>
              <p:cNvSpPr/>
              <p:nvPr/>
            </p:nvSpPr>
            <p:spPr>
              <a:xfrm>
                <a:off x="2051328" y="3352800"/>
                <a:ext cx="100031" cy="179388"/>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8" name="Freeform 47"/>
              <p:cNvSpPr/>
              <p:nvPr/>
            </p:nvSpPr>
            <p:spPr>
              <a:xfrm>
                <a:off x="1066888" y="3395663"/>
                <a:ext cx="133376" cy="85725"/>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9" name="Freeform 48"/>
              <p:cNvSpPr/>
              <p:nvPr/>
            </p:nvSpPr>
            <p:spPr>
              <a:xfrm>
                <a:off x="2276797" y="3167063"/>
                <a:ext cx="133376" cy="87312"/>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0" name="Freeform 49"/>
              <p:cNvSpPr/>
              <p:nvPr/>
            </p:nvSpPr>
            <p:spPr>
              <a:xfrm>
                <a:off x="1476542" y="3263900"/>
                <a:ext cx="123849" cy="173038"/>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Freeform 50"/>
              <p:cNvSpPr/>
              <p:nvPr/>
            </p:nvSpPr>
            <p:spPr>
              <a:xfrm>
                <a:off x="1138339" y="3132138"/>
                <a:ext cx="100032" cy="179387"/>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2" name="Freeform 51"/>
              <p:cNvSpPr/>
              <p:nvPr/>
            </p:nvSpPr>
            <p:spPr>
              <a:xfrm>
                <a:off x="3143739" y="3449638"/>
                <a:ext cx="100031" cy="179387"/>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3" name="Freeform 52"/>
              <p:cNvSpPr/>
              <p:nvPr/>
            </p:nvSpPr>
            <p:spPr>
              <a:xfrm>
                <a:off x="1343166" y="3444875"/>
                <a:ext cx="133376" cy="87313"/>
              </a:xfrm>
              <a:custGeom>
                <a:avLst/>
                <a:gdLst>
                  <a:gd name="connsiteX0" fmla="*/ 238125 w 266700"/>
                  <a:gd name="connsiteY0" fmla="*/ 200025 h 209550"/>
                  <a:gd name="connsiteX1" fmla="*/ 238125 w 266700"/>
                  <a:gd name="connsiteY1" fmla="*/ 200025 h 209550"/>
                  <a:gd name="connsiteX2" fmla="*/ 266700 w 266700"/>
                  <a:gd name="connsiteY2" fmla="*/ 95250 h 209550"/>
                  <a:gd name="connsiteX3" fmla="*/ 247650 w 266700"/>
                  <a:gd name="connsiteY3" fmla="*/ 9525 h 209550"/>
                  <a:gd name="connsiteX4" fmla="*/ 247650 w 266700"/>
                  <a:gd name="connsiteY4" fmla="*/ 9525 h 209550"/>
                  <a:gd name="connsiteX5" fmla="*/ 95250 w 266700"/>
                  <a:gd name="connsiteY5" fmla="*/ 0 h 209550"/>
                  <a:gd name="connsiteX6" fmla="*/ 95250 w 266700"/>
                  <a:gd name="connsiteY6" fmla="*/ 0 h 209550"/>
                  <a:gd name="connsiteX7" fmla="*/ 0 w 266700"/>
                  <a:gd name="connsiteY7" fmla="*/ 114300 h 209550"/>
                  <a:gd name="connsiteX8" fmla="*/ 0 w 266700"/>
                  <a:gd name="connsiteY8" fmla="*/ 114300 h 209550"/>
                  <a:gd name="connsiteX9" fmla="*/ 57150 w 266700"/>
                  <a:gd name="connsiteY9" fmla="*/ 200025 h 209550"/>
                  <a:gd name="connsiteX10" fmla="*/ 142875 w 266700"/>
                  <a:gd name="connsiteY10" fmla="*/ 209550 h 209550"/>
                  <a:gd name="connsiteX11" fmla="*/ 238125 w 266700"/>
                  <a:gd name="connsiteY11" fmla="*/ 20002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700" h="209550">
                    <a:moveTo>
                      <a:pt x="238125" y="200025"/>
                    </a:moveTo>
                    <a:lnTo>
                      <a:pt x="238125" y="200025"/>
                    </a:lnTo>
                    <a:lnTo>
                      <a:pt x="266700" y="95250"/>
                    </a:lnTo>
                    <a:lnTo>
                      <a:pt x="247650" y="9525"/>
                    </a:lnTo>
                    <a:lnTo>
                      <a:pt x="247650" y="9525"/>
                    </a:lnTo>
                    <a:lnTo>
                      <a:pt x="95250" y="0"/>
                    </a:lnTo>
                    <a:lnTo>
                      <a:pt x="95250" y="0"/>
                    </a:lnTo>
                    <a:lnTo>
                      <a:pt x="0" y="114300"/>
                    </a:lnTo>
                    <a:lnTo>
                      <a:pt x="0" y="114300"/>
                    </a:lnTo>
                    <a:lnTo>
                      <a:pt x="57150" y="200025"/>
                    </a:lnTo>
                    <a:lnTo>
                      <a:pt x="142875" y="209550"/>
                    </a:lnTo>
                    <a:lnTo>
                      <a:pt x="238125" y="20002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Freeform 53"/>
              <p:cNvSpPr/>
              <p:nvPr/>
            </p:nvSpPr>
            <p:spPr>
              <a:xfrm>
                <a:off x="3613729" y="3362325"/>
                <a:ext cx="227056" cy="184150"/>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5" name="Freeform 54"/>
              <p:cNvSpPr/>
              <p:nvPr/>
            </p:nvSpPr>
            <p:spPr>
              <a:xfrm>
                <a:off x="3840785" y="3132138"/>
                <a:ext cx="319150" cy="185737"/>
              </a:xfrm>
              <a:custGeom>
                <a:avLst/>
                <a:gdLst>
                  <a:gd name="connsiteX0" fmla="*/ 381000 w 676275"/>
                  <a:gd name="connsiteY0" fmla="*/ 66675 h 295275"/>
                  <a:gd name="connsiteX1" fmla="*/ 257175 w 676275"/>
                  <a:gd name="connsiteY1" fmla="*/ 19050 h 295275"/>
                  <a:gd name="connsiteX2" fmla="*/ 85725 w 676275"/>
                  <a:gd name="connsiteY2" fmla="*/ 0 h 295275"/>
                  <a:gd name="connsiteX3" fmla="*/ 66675 w 676275"/>
                  <a:gd name="connsiteY3" fmla="*/ 123825 h 295275"/>
                  <a:gd name="connsiteX4" fmla="*/ 0 w 676275"/>
                  <a:gd name="connsiteY4" fmla="*/ 161925 h 295275"/>
                  <a:gd name="connsiteX5" fmla="*/ 19050 w 676275"/>
                  <a:gd name="connsiteY5" fmla="*/ 257175 h 295275"/>
                  <a:gd name="connsiteX6" fmla="*/ 133350 w 676275"/>
                  <a:gd name="connsiteY6" fmla="*/ 295275 h 295275"/>
                  <a:gd name="connsiteX7" fmla="*/ 190500 w 676275"/>
                  <a:gd name="connsiteY7" fmla="*/ 295275 h 295275"/>
                  <a:gd name="connsiteX8" fmla="*/ 295275 w 676275"/>
                  <a:gd name="connsiteY8" fmla="*/ 285750 h 295275"/>
                  <a:gd name="connsiteX9" fmla="*/ 361950 w 676275"/>
                  <a:gd name="connsiteY9" fmla="*/ 238125 h 295275"/>
                  <a:gd name="connsiteX10" fmla="*/ 447675 w 676275"/>
                  <a:gd name="connsiteY10" fmla="*/ 228600 h 295275"/>
                  <a:gd name="connsiteX11" fmla="*/ 476250 w 676275"/>
                  <a:gd name="connsiteY11" fmla="*/ 209550 h 295275"/>
                  <a:gd name="connsiteX12" fmla="*/ 495300 w 676275"/>
                  <a:gd name="connsiteY12" fmla="*/ 161925 h 295275"/>
                  <a:gd name="connsiteX13" fmla="*/ 590550 w 676275"/>
                  <a:gd name="connsiteY13" fmla="*/ 142875 h 295275"/>
                  <a:gd name="connsiteX14" fmla="*/ 676275 w 676275"/>
                  <a:gd name="connsiteY14" fmla="*/ 133350 h 295275"/>
                  <a:gd name="connsiteX15" fmla="*/ 647700 w 676275"/>
                  <a:gd name="connsiteY15" fmla="*/ 57150 h 295275"/>
                  <a:gd name="connsiteX16" fmla="*/ 609600 w 676275"/>
                  <a:gd name="connsiteY16" fmla="*/ 47625 h 295275"/>
                  <a:gd name="connsiteX17" fmla="*/ 485775 w 676275"/>
                  <a:gd name="connsiteY17" fmla="*/ 76200 h 295275"/>
                  <a:gd name="connsiteX18" fmla="*/ 381000 w 676275"/>
                  <a:gd name="connsiteY18" fmla="*/ 666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275" h="295275">
                    <a:moveTo>
                      <a:pt x="381000" y="66675"/>
                    </a:moveTo>
                    <a:lnTo>
                      <a:pt x="257175" y="19050"/>
                    </a:lnTo>
                    <a:lnTo>
                      <a:pt x="85725" y="0"/>
                    </a:lnTo>
                    <a:lnTo>
                      <a:pt x="66675" y="123825"/>
                    </a:lnTo>
                    <a:lnTo>
                      <a:pt x="0" y="161925"/>
                    </a:lnTo>
                    <a:lnTo>
                      <a:pt x="19050" y="257175"/>
                    </a:lnTo>
                    <a:lnTo>
                      <a:pt x="133350" y="295275"/>
                    </a:lnTo>
                    <a:lnTo>
                      <a:pt x="190500" y="295275"/>
                    </a:lnTo>
                    <a:lnTo>
                      <a:pt x="295275" y="285750"/>
                    </a:lnTo>
                    <a:lnTo>
                      <a:pt x="361950" y="238125"/>
                    </a:lnTo>
                    <a:lnTo>
                      <a:pt x="447675" y="228600"/>
                    </a:lnTo>
                    <a:lnTo>
                      <a:pt x="476250" y="209550"/>
                    </a:lnTo>
                    <a:lnTo>
                      <a:pt x="495300" y="161925"/>
                    </a:lnTo>
                    <a:lnTo>
                      <a:pt x="590550" y="142875"/>
                    </a:lnTo>
                    <a:lnTo>
                      <a:pt x="676275" y="133350"/>
                    </a:lnTo>
                    <a:lnTo>
                      <a:pt x="647700" y="57150"/>
                    </a:lnTo>
                    <a:lnTo>
                      <a:pt x="609600" y="47625"/>
                    </a:lnTo>
                    <a:lnTo>
                      <a:pt x="485775" y="76200"/>
                    </a:lnTo>
                    <a:lnTo>
                      <a:pt x="381000" y="6667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6" name="Freeform 55"/>
              <p:cNvSpPr/>
              <p:nvPr/>
            </p:nvSpPr>
            <p:spPr>
              <a:xfrm>
                <a:off x="1805218" y="3478213"/>
                <a:ext cx="227057" cy="184150"/>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Freeform 56"/>
              <p:cNvSpPr/>
              <p:nvPr/>
            </p:nvSpPr>
            <p:spPr>
              <a:xfrm>
                <a:off x="2713443" y="3133725"/>
                <a:ext cx="228644" cy="184150"/>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8" name="Freeform 57"/>
              <p:cNvSpPr/>
              <p:nvPr/>
            </p:nvSpPr>
            <p:spPr>
              <a:xfrm>
                <a:off x="2384767" y="3476625"/>
                <a:ext cx="277866" cy="185738"/>
              </a:xfrm>
              <a:custGeom>
                <a:avLst/>
                <a:gdLst>
                  <a:gd name="connsiteX0" fmla="*/ 381000 w 676275"/>
                  <a:gd name="connsiteY0" fmla="*/ 66675 h 295275"/>
                  <a:gd name="connsiteX1" fmla="*/ 257175 w 676275"/>
                  <a:gd name="connsiteY1" fmla="*/ 19050 h 295275"/>
                  <a:gd name="connsiteX2" fmla="*/ 85725 w 676275"/>
                  <a:gd name="connsiteY2" fmla="*/ 0 h 295275"/>
                  <a:gd name="connsiteX3" fmla="*/ 66675 w 676275"/>
                  <a:gd name="connsiteY3" fmla="*/ 123825 h 295275"/>
                  <a:gd name="connsiteX4" fmla="*/ 0 w 676275"/>
                  <a:gd name="connsiteY4" fmla="*/ 161925 h 295275"/>
                  <a:gd name="connsiteX5" fmla="*/ 19050 w 676275"/>
                  <a:gd name="connsiteY5" fmla="*/ 257175 h 295275"/>
                  <a:gd name="connsiteX6" fmla="*/ 133350 w 676275"/>
                  <a:gd name="connsiteY6" fmla="*/ 295275 h 295275"/>
                  <a:gd name="connsiteX7" fmla="*/ 190500 w 676275"/>
                  <a:gd name="connsiteY7" fmla="*/ 295275 h 295275"/>
                  <a:gd name="connsiteX8" fmla="*/ 295275 w 676275"/>
                  <a:gd name="connsiteY8" fmla="*/ 285750 h 295275"/>
                  <a:gd name="connsiteX9" fmla="*/ 361950 w 676275"/>
                  <a:gd name="connsiteY9" fmla="*/ 238125 h 295275"/>
                  <a:gd name="connsiteX10" fmla="*/ 447675 w 676275"/>
                  <a:gd name="connsiteY10" fmla="*/ 228600 h 295275"/>
                  <a:gd name="connsiteX11" fmla="*/ 476250 w 676275"/>
                  <a:gd name="connsiteY11" fmla="*/ 209550 h 295275"/>
                  <a:gd name="connsiteX12" fmla="*/ 495300 w 676275"/>
                  <a:gd name="connsiteY12" fmla="*/ 161925 h 295275"/>
                  <a:gd name="connsiteX13" fmla="*/ 590550 w 676275"/>
                  <a:gd name="connsiteY13" fmla="*/ 142875 h 295275"/>
                  <a:gd name="connsiteX14" fmla="*/ 676275 w 676275"/>
                  <a:gd name="connsiteY14" fmla="*/ 133350 h 295275"/>
                  <a:gd name="connsiteX15" fmla="*/ 647700 w 676275"/>
                  <a:gd name="connsiteY15" fmla="*/ 57150 h 295275"/>
                  <a:gd name="connsiteX16" fmla="*/ 609600 w 676275"/>
                  <a:gd name="connsiteY16" fmla="*/ 47625 h 295275"/>
                  <a:gd name="connsiteX17" fmla="*/ 485775 w 676275"/>
                  <a:gd name="connsiteY17" fmla="*/ 76200 h 295275"/>
                  <a:gd name="connsiteX18" fmla="*/ 381000 w 676275"/>
                  <a:gd name="connsiteY18" fmla="*/ 666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6275" h="295275">
                    <a:moveTo>
                      <a:pt x="381000" y="66675"/>
                    </a:moveTo>
                    <a:lnTo>
                      <a:pt x="257175" y="19050"/>
                    </a:lnTo>
                    <a:lnTo>
                      <a:pt x="85725" y="0"/>
                    </a:lnTo>
                    <a:lnTo>
                      <a:pt x="66675" y="123825"/>
                    </a:lnTo>
                    <a:lnTo>
                      <a:pt x="0" y="161925"/>
                    </a:lnTo>
                    <a:lnTo>
                      <a:pt x="19050" y="257175"/>
                    </a:lnTo>
                    <a:lnTo>
                      <a:pt x="133350" y="295275"/>
                    </a:lnTo>
                    <a:lnTo>
                      <a:pt x="190500" y="295275"/>
                    </a:lnTo>
                    <a:lnTo>
                      <a:pt x="295275" y="285750"/>
                    </a:lnTo>
                    <a:lnTo>
                      <a:pt x="361950" y="238125"/>
                    </a:lnTo>
                    <a:lnTo>
                      <a:pt x="447675" y="228600"/>
                    </a:lnTo>
                    <a:lnTo>
                      <a:pt x="476250" y="209550"/>
                    </a:lnTo>
                    <a:lnTo>
                      <a:pt x="495300" y="161925"/>
                    </a:lnTo>
                    <a:lnTo>
                      <a:pt x="590550" y="142875"/>
                    </a:lnTo>
                    <a:lnTo>
                      <a:pt x="676275" y="133350"/>
                    </a:lnTo>
                    <a:lnTo>
                      <a:pt x="647700" y="57150"/>
                    </a:lnTo>
                    <a:lnTo>
                      <a:pt x="609600" y="47625"/>
                    </a:lnTo>
                    <a:lnTo>
                      <a:pt x="485775" y="76200"/>
                    </a:lnTo>
                    <a:lnTo>
                      <a:pt x="381000" y="66675"/>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9" name="Freeform 58"/>
              <p:cNvSpPr/>
              <p:nvPr/>
            </p:nvSpPr>
            <p:spPr>
              <a:xfrm>
                <a:off x="3162792" y="3144838"/>
                <a:ext cx="123849" cy="173037"/>
              </a:xfrm>
              <a:custGeom>
                <a:avLst/>
                <a:gdLst>
                  <a:gd name="connsiteX0" fmla="*/ 161925 w 247650"/>
                  <a:gd name="connsiteY0" fmla="*/ 0 h 266700"/>
                  <a:gd name="connsiteX1" fmla="*/ 0 w 247650"/>
                  <a:gd name="connsiteY1" fmla="*/ 0 h 266700"/>
                  <a:gd name="connsiteX2" fmla="*/ 28575 w 247650"/>
                  <a:gd name="connsiteY2" fmla="*/ 171450 h 266700"/>
                  <a:gd name="connsiteX3" fmla="*/ 95250 w 247650"/>
                  <a:gd name="connsiteY3" fmla="*/ 238125 h 266700"/>
                  <a:gd name="connsiteX4" fmla="*/ 142875 w 247650"/>
                  <a:gd name="connsiteY4" fmla="*/ 266700 h 266700"/>
                  <a:gd name="connsiteX5" fmla="*/ 209550 w 247650"/>
                  <a:gd name="connsiteY5" fmla="*/ 219075 h 266700"/>
                  <a:gd name="connsiteX6" fmla="*/ 247650 w 247650"/>
                  <a:gd name="connsiteY6" fmla="*/ 152400 h 266700"/>
                  <a:gd name="connsiteX7" fmla="*/ 247650 w 247650"/>
                  <a:gd name="connsiteY7" fmla="*/ 66675 h 266700"/>
                  <a:gd name="connsiteX8" fmla="*/ 161925 w 247650"/>
                  <a:gd name="connsiteY8"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266700">
                    <a:moveTo>
                      <a:pt x="161925" y="0"/>
                    </a:moveTo>
                    <a:lnTo>
                      <a:pt x="0" y="0"/>
                    </a:lnTo>
                    <a:lnTo>
                      <a:pt x="28575" y="171450"/>
                    </a:lnTo>
                    <a:lnTo>
                      <a:pt x="95250" y="238125"/>
                    </a:lnTo>
                    <a:lnTo>
                      <a:pt x="142875" y="266700"/>
                    </a:lnTo>
                    <a:lnTo>
                      <a:pt x="209550" y="219075"/>
                    </a:lnTo>
                    <a:lnTo>
                      <a:pt x="247650" y="152400"/>
                    </a:lnTo>
                    <a:lnTo>
                      <a:pt x="247650" y="66675"/>
                    </a:lnTo>
                    <a:lnTo>
                      <a:pt x="161925"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Freeform 59"/>
              <p:cNvSpPr/>
              <p:nvPr/>
            </p:nvSpPr>
            <p:spPr>
              <a:xfrm>
                <a:off x="3564507" y="3121025"/>
                <a:ext cx="100032" cy="179388"/>
              </a:xfrm>
              <a:custGeom>
                <a:avLst/>
                <a:gdLst>
                  <a:gd name="connsiteX0" fmla="*/ 76200 w 200025"/>
                  <a:gd name="connsiteY0" fmla="*/ 0 h 276225"/>
                  <a:gd name="connsiteX1" fmla="*/ 0 w 200025"/>
                  <a:gd name="connsiteY1" fmla="*/ 152400 h 276225"/>
                  <a:gd name="connsiteX2" fmla="*/ 200025 w 200025"/>
                  <a:gd name="connsiteY2" fmla="*/ 276225 h 276225"/>
                  <a:gd name="connsiteX3" fmla="*/ 200025 w 200025"/>
                  <a:gd name="connsiteY3" fmla="*/ 200025 h 276225"/>
                  <a:gd name="connsiteX4" fmla="*/ 190500 w 200025"/>
                  <a:gd name="connsiteY4" fmla="*/ 76200 h 276225"/>
                  <a:gd name="connsiteX5" fmla="*/ 152400 w 200025"/>
                  <a:gd name="connsiteY5" fmla="*/ 19050 h 276225"/>
                  <a:gd name="connsiteX6" fmla="*/ 76200 w 200025"/>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76225">
                    <a:moveTo>
                      <a:pt x="76200" y="0"/>
                    </a:moveTo>
                    <a:lnTo>
                      <a:pt x="0" y="152400"/>
                    </a:lnTo>
                    <a:lnTo>
                      <a:pt x="200025" y="276225"/>
                    </a:lnTo>
                    <a:lnTo>
                      <a:pt x="200025" y="200025"/>
                    </a:lnTo>
                    <a:lnTo>
                      <a:pt x="190500" y="76200"/>
                    </a:lnTo>
                    <a:lnTo>
                      <a:pt x="152400" y="19050"/>
                    </a:lnTo>
                    <a:lnTo>
                      <a:pt x="76200" y="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1" name="Freeform 60"/>
              <p:cNvSpPr/>
              <p:nvPr/>
            </p:nvSpPr>
            <p:spPr>
              <a:xfrm>
                <a:off x="3958283" y="3529013"/>
                <a:ext cx="142903" cy="115887"/>
              </a:xfrm>
              <a:custGeom>
                <a:avLst/>
                <a:gdLst>
                  <a:gd name="connsiteX0" fmla="*/ 200025 w 657225"/>
                  <a:gd name="connsiteY0" fmla="*/ 19050 h 323850"/>
                  <a:gd name="connsiteX1" fmla="*/ 0 w 657225"/>
                  <a:gd name="connsiteY1" fmla="*/ 161925 h 323850"/>
                  <a:gd name="connsiteX2" fmla="*/ 0 w 657225"/>
                  <a:gd name="connsiteY2" fmla="*/ 209550 h 323850"/>
                  <a:gd name="connsiteX3" fmla="*/ 57150 w 657225"/>
                  <a:gd name="connsiteY3" fmla="*/ 295275 h 323850"/>
                  <a:gd name="connsiteX4" fmla="*/ 161925 w 657225"/>
                  <a:gd name="connsiteY4" fmla="*/ 323850 h 323850"/>
                  <a:gd name="connsiteX5" fmla="*/ 342900 w 657225"/>
                  <a:gd name="connsiteY5" fmla="*/ 323850 h 323850"/>
                  <a:gd name="connsiteX6" fmla="*/ 485775 w 657225"/>
                  <a:gd name="connsiteY6" fmla="*/ 295275 h 323850"/>
                  <a:gd name="connsiteX7" fmla="*/ 657225 w 657225"/>
                  <a:gd name="connsiteY7" fmla="*/ 266700 h 323850"/>
                  <a:gd name="connsiteX8" fmla="*/ 638175 w 657225"/>
                  <a:gd name="connsiteY8" fmla="*/ 142875 h 323850"/>
                  <a:gd name="connsiteX9" fmla="*/ 571500 w 657225"/>
                  <a:gd name="connsiteY9" fmla="*/ 95250 h 323850"/>
                  <a:gd name="connsiteX10" fmla="*/ 457200 w 657225"/>
                  <a:gd name="connsiteY10" fmla="*/ 0 h 323850"/>
                  <a:gd name="connsiteX11" fmla="*/ 342900 w 657225"/>
                  <a:gd name="connsiteY11" fmla="*/ 38100 h 323850"/>
                  <a:gd name="connsiteX12" fmla="*/ 200025 w 657225"/>
                  <a:gd name="connsiteY1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323850">
                    <a:moveTo>
                      <a:pt x="200025" y="19050"/>
                    </a:moveTo>
                    <a:lnTo>
                      <a:pt x="0" y="161925"/>
                    </a:lnTo>
                    <a:lnTo>
                      <a:pt x="0" y="209550"/>
                    </a:lnTo>
                    <a:lnTo>
                      <a:pt x="57150" y="295275"/>
                    </a:lnTo>
                    <a:lnTo>
                      <a:pt x="161925" y="323850"/>
                    </a:lnTo>
                    <a:lnTo>
                      <a:pt x="342900" y="323850"/>
                    </a:lnTo>
                    <a:lnTo>
                      <a:pt x="485775" y="295275"/>
                    </a:lnTo>
                    <a:lnTo>
                      <a:pt x="657225" y="266700"/>
                    </a:lnTo>
                    <a:lnTo>
                      <a:pt x="638175" y="142875"/>
                    </a:lnTo>
                    <a:lnTo>
                      <a:pt x="571500" y="95250"/>
                    </a:lnTo>
                    <a:lnTo>
                      <a:pt x="457200" y="0"/>
                    </a:lnTo>
                    <a:lnTo>
                      <a:pt x="342900" y="38100"/>
                    </a:lnTo>
                    <a:lnTo>
                      <a:pt x="200025" y="19050"/>
                    </a:lnTo>
                    <a:close/>
                  </a:path>
                </a:pathLst>
              </a:custGeom>
              <a:solidFill>
                <a:schemeClr val="bg1">
                  <a:lumMod val="8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 name="Text Box 10"/>
              <p:cNvSpPr txBox="1">
                <a:spLocks noChangeArrowheads="1"/>
              </p:cNvSpPr>
              <p:nvPr/>
            </p:nvSpPr>
            <p:spPr bwMode="auto">
              <a:xfrm>
                <a:off x="4818874" y="3090863"/>
                <a:ext cx="52530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rnd">
                    <a:solidFill>
                      <a:srgbClr val="00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400" b="1" dirty="0">
                    <a:latin typeface="+mn-lt"/>
                  </a:rPr>
                  <a:t>New</a:t>
                </a:r>
                <a:endParaRPr lang="en-US" sz="1800" dirty="0">
                  <a:latin typeface="+mn-lt"/>
                </a:endParaRPr>
              </a:p>
            </p:txBody>
          </p:sp>
        </p:grpSp>
        <p:cxnSp>
          <p:nvCxnSpPr>
            <p:cNvPr id="6" name="Straight Arrow Connector 5"/>
            <p:cNvCxnSpPr/>
            <p:nvPr/>
          </p:nvCxnSpPr>
          <p:spPr>
            <a:xfrm flipH="1">
              <a:off x="5574224" y="4692181"/>
              <a:ext cx="579549" cy="0"/>
            </a:xfrm>
            <a:prstGeom prst="straightConnector1">
              <a:avLst/>
            </a:prstGeom>
            <a:ln w="254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5574224" y="5171606"/>
              <a:ext cx="579549" cy="0"/>
            </a:xfrm>
            <a:prstGeom prst="straightConnector1">
              <a:avLst/>
            </a:prstGeom>
            <a:ln w="254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5574224" y="6136806"/>
              <a:ext cx="579549" cy="0"/>
            </a:xfrm>
            <a:prstGeom prst="straightConnector1">
              <a:avLst/>
            </a:prstGeom>
            <a:ln w="254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65" name="Text Placeholder 2"/>
          <p:cNvSpPr txBox="1">
            <a:spLocks/>
          </p:cNvSpPr>
          <p:nvPr/>
        </p:nvSpPr>
        <p:spPr>
          <a:xfrm>
            <a:off x="294198" y="1511557"/>
            <a:ext cx="3926464"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400" dirty="0" smtClean="0"/>
              <a:t>Bonding Agents</a:t>
            </a:r>
          </a:p>
        </p:txBody>
      </p:sp>
      <p:sp>
        <p:nvSpPr>
          <p:cNvPr id="2" name="Rectangle 1"/>
          <p:cNvSpPr/>
          <p:nvPr/>
        </p:nvSpPr>
        <p:spPr>
          <a:xfrm>
            <a:off x="4475162" y="3048176"/>
            <a:ext cx="1906587" cy="2128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Content Placeholder 1"/>
          <p:cNvSpPr txBox="1">
            <a:spLocks/>
          </p:cNvSpPr>
          <p:nvPr/>
        </p:nvSpPr>
        <p:spPr bwMode="auto">
          <a:xfrm>
            <a:off x="294199" y="2662414"/>
            <a:ext cx="5510494" cy="3289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0050" lvl="2" indent="0" fontAlgn="auto">
              <a:spcBef>
                <a:spcPts val="1800"/>
              </a:spcBef>
              <a:spcAft>
                <a:spcPts val="0"/>
              </a:spcAft>
              <a:buNone/>
            </a:pPr>
            <a:r>
              <a:rPr lang="en-US" b="1" i="1" dirty="0" smtClean="0">
                <a:solidFill>
                  <a:schemeClr val="bg1">
                    <a:lumMod val="50000"/>
                  </a:schemeClr>
                </a:solidFill>
              </a:rPr>
              <a:t>FX-Bondcrete Latex Bonding Agent and Admixture</a:t>
            </a:r>
            <a:endParaRPr lang="en-US" dirty="0" smtClean="0"/>
          </a:p>
          <a:p>
            <a:pPr marL="400050" lvl="2" indent="0" fontAlgn="auto">
              <a:spcBef>
                <a:spcPts val="1800"/>
              </a:spcBef>
              <a:spcAft>
                <a:spcPts val="0"/>
              </a:spcAft>
              <a:buFont typeface="Arial" panose="020B0604020202020204" pitchFamily="34" charset="0"/>
              <a:buNone/>
            </a:pPr>
            <a:r>
              <a:rPr lang="en-US" b="1" i="1" dirty="0" smtClean="0">
                <a:solidFill>
                  <a:schemeClr val="bg1">
                    <a:lumMod val="50000"/>
                  </a:schemeClr>
                </a:solidFill>
              </a:rPr>
              <a:t>FX-752 Epoxy Bonding Agent</a:t>
            </a:r>
          </a:p>
          <a:p>
            <a:pPr marL="400050" lvl="2" indent="0" fontAlgn="auto">
              <a:spcBef>
                <a:spcPts val="1800"/>
              </a:spcBef>
              <a:spcAft>
                <a:spcPts val="0"/>
              </a:spcAft>
              <a:buNone/>
            </a:pPr>
            <a:r>
              <a:rPr lang="en-US" b="1" i="1" dirty="0" smtClean="0">
                <a:solidFill>
                  <a:schemeClr val="bg1">
                    <a:lumMod val="50000"/>
                  </a:schemeClr>
                </a:solidFill>
              </a:rPr>
              <a:t>FX-792LPL Long Pot Life Epoxy Bonding Agent</a:t>
            </a:r>
            <a:endParaRPr lang="en-US" b="1" i="1" dirty="0">
              <a:solidFill>
                <a:schemeClr val="bg1">
                  <a:lumMod val="50000"/>
                </a:schemeClr>
              </a:solidFill>
            </a:endParaRPr>
          </a:p>
        </p:txBody>
      </p:sp>
      <p:sp>
        <p:nvSpPr>
          <p:cNvPr id="3" name="Title 2"/>
          <p:cNvSpPr>
            <a:spLocks noGrp="1"/>
          </p:cNvSpPr>
          <p:nvPr>
            <p:ph type="title"/>
          </p:nvPr>
        </p:nvSpPr>
        <p:spPr/>
        <p:txBody>
          <a:bodyPr/>
          <a:lstStyle/>
          <a:p>
            <a:r>
              <a:rPr lang="en-US" altLang="en-US" dirty="0"/>
              <a:t>Bond to Existing Concrete</a:t>
            </a:r>
            <a:endParaRPr lang="en-US" dirty="0"/>
          </a:p>
        </p:txBody>
      </p:sp>
    </p:spTree>
    <p:custDataLst>
      <p:tags r:id="rId1"/>
    </p:custDataLst>
    <p:extLst>
      <p:ext uri="{BB962C8B-B14F-4D97-AF65-F5344CB8AC3E}">
        <p14:creationId xmlns:p14="http://schemas.microsoft.com/office/powerpoint/2010/main" val="27581066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K:\Training\Image Library\ICI Baltimore\Day 3 Thumbnails\tn_IMG_06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806" y="1655175"/>
            <a:ext cx="6981400" cy="465135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ltLang="en-US" dirty="0"/>
              <a:t>Bond to Existing Concrete</a:t>
            </a:r>
            <a:endParaRPr lang="en-US" dirty="0"/>
          </a:p>
        </p:txBody>
      </p:sp>
    </p:spTree>
    <p:custDataLst>
      <p:tags r:id="rId1"/>
    </p:custDataLst>
    <p:extLst>
      <p:ext uri="{BB962C8B-B14F-4D97-AF65-F5344CB8AC3E}">
        <p14:creationId xmlns:p14="http://schemas.microsoft.com/office/powerpoint/2010/main" val="6613225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 Repair Material</a:t>
            </a:r>
            <a:endParaRPr lang="en-US" dirty="0"/>
          </a:p>
        </p:txBody>
      </p:sp>
      <p:sp>
        <p:nvSpPr>
          <p:cNvPr id="3" name="Content Placeholder 2"/>
          <p:cNvSpPr>
            <a:spLocks noGrp="1"/>
          </p:cNvSpPr>
          <p:nvPr>
            <p:ph idx="1"/>
          </p:nvPr>
        </p:nvSpPr>
        <p:spPr>
          <a:xfrm>
            <a:off x="263525" y="2088033"/>
            <a:ext cx="8229600" cy="1409700"/>
          </a:xfrm>
        </p:spPr>
        <p:txBody>
          <a:bodyPr>
            <a:normAutofit fontScale="92500"/>
          </a:bodyPr>
          <a:lstStyle/>
          <a:p>
            <a:r>
              <a:rPr lang="en-US" dirty="0" smtClean="0"/>
              <a:t>Placement method </a:t>
            </a:r>
            <a:r>
              <a:rPr lang="en-US" altLang="en-US" dirty="0" smtClean="0"/>
              <a:t>depends on the situation (dry packing, form and pour, overlays...)</a:t>
            </a:r>
          </a:p>
          <a:p>
            <a:r>
              <a:rPr lang="en-US" altLang="en-US" dirty="0" smtClean="0"/>
              <a:t>Steps </a:t>
            </a:r>
            <a:r>
              <a:rPr lang="en-US" altLang="en-US" dirty="0"/>
              <a:t>typically include mixing, placing, finishing, and </a:t>
            </a:r>
            <a:r>
              <a:rPr lang="en-US" altLang="en-US" dirty="0" smtClean="0"/>
              <a:t>curing</a:t>
            </a:r>
            <a:endParaRPr lang="en-US" altLang="en-US" dirty="0"/>
          </a:p>
        </p:txBody>
      </p:sp>
      <p:sp>
        <p:nvSpPr>
          <p:cNvPr id="4" name="Text Placeholder 2"/>
          <p:cNvSpPr txBox="1">
            <a:spLocks/>
          </p:cNvSpPr>
          <p:nvPr/>
        </p:nvSpPr>
        <p:spPr>
          <a:xfrm>
            <a:off x="294198" y="1483276"/>
            <a:ext cx="5878002"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400" dirty="0" smtClean="0"/>
              <a:t>Repair Mortars &amp; Repair Epoxies</a:t>
            </a:r>
          </a:p>
        </p:txBody>
      </p:sp>
      <p:sp>
        <p:nvSpPr>
          <p:cNvPr id="5" name="Content Placeholder 1"/>
          <p:cNvSpPr txBox="1">
            <a:spLocks/>
          </p:cNvSpPr>
          <p:nvPr/>
        </p:nvSpPr>
        <p:spPr bwMode="auto">
          <a:xfrm>
            <a:off x="457200" y="3408833"/>
            <a:ext cx="8051800" cy="2616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00050" lvl="2" indent="0" fontAlgn="auto">
              <a:spcBef>
                <a:spcPts val="1800"/>
              </a:spcBef>
              <a:spcAft>
                <a:spcPts val="0"/>
              </a:spcAft>
              <a:buFont typeface="Arial" panose="020B0604020202020204" pitchFamily="34" charset="0"/>
              <a:buNone/>
            </a:pPr>
            <a:r>
              <a:rPr lang="en-US" sz="2000" b="1" i="1" dirty="0" smtClean="0">
                <a:solidFill>
                  <a:schemeClr val="bg1">
                    <a:lumMod val="50000"/>
                  </a:schemeClr>
                </a:solidFill>
              </a:rPr>
              <a:t>FX-263 Rapid-Hardening Vertical/Overhead Repair Mortar</a:t>
            </a:r>
          </a:p>
          <a:p>
            <a:pPr marL="400050" lvl="2" indent="0" fontAlgn="auto">
              <a:spcBef>
                <a:spcPts val="1800"/>
              </a:spcBef>
              <a:spcAft>
                <a:spcPts val="0"/>
              </a:spcAft>
              <a:buFont typeface="Arial" panose="020B0604020202020204" pitchFamily="34" charset="0"/>
              <a:buNone/>
            </a:pPr>
            <a:r>
              <a:rPr lang="en-US" sz="2000" b="1" i="1" dirty="0" smtClean="0">
                <a:solidFill>
                  <a:schemeClr val="bg1">
                    <a:lumMod val="50000"/>
                  </a:schemeClr>
                </a:solidFill>
              </a:rPr>
              <a:t>FX-928 Fast-Setting Concrete Mix</a:t>
            </a:r>
          </a:p>
          <a:p>
            <a:pPr marL="400050" lvl="2" indent="0" fontAlgn="auto">
              <a:spcBef>
                <a:spcPts val="1800"/>
              </a:spcBef>
              <a:spcAft>
                <a:spcPts val="0"/>
              </a:spcAft>
              <a:buNone/>
            </a:pPr>
            <a:r>
              <a:rPr lang="en-US" sz="2000" b="1" i="1" dirty="0" smtClean="0">
                <a:solidFill>
                  <a:schemeClr val="bg1">
                    <a:lumMod val="50000"/>
                  </a:schemeClr>
                </a:solidFill>
              </a:rPr>
              <a:t>FX-763 Low-Modulus Trowel-Grade Epoxy</a:t>
            </a:r>
          </a:p>
        </p:txBody>
      </p:sp>
    </p:spTree>
    <p:custDataLst>
      <p:tags r:id="rId1"/>
    </p:custDataLst>
    <p:extLst>
      <p:ext uri="{BB962C8B-B14F-4D97-AF65-F5344CB8AC3E}">
        <p14:creationId xmlns:p14="http://schemas.microsoft.com/office/powerpoint/2010/main" val="36719926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Place Repair Material</a:t>
            </a:r>
          </a:p>
        </p:txBody>
      </p:sp>
      <p:pic>
        <p:nvPicPr>
          <p:cNvPr id="7170" name="Picture 2" descr="K:\Training\Image Library\ICI Baltimore\Day 3 Thumbnails\tn_IMG_0729.jpg"/>
          <p:cNvPicPr>
            <a:picLocks noChangeAspect="1" noChangeArrowheads="1"/>
          </p:cNvPicPr>
          <p:nvPr/>
        </p:nvPicPr>
        <p:blipFill rotWithShape="1">
          <a:blip r:embed="rId3">
            <a:extLst>
              <a:ext uri="{28A0092B-C50C-407E-A947-70E740481C1C}">
                <a14:useLocalDpi xmlns:a14="http://schemas.microsoft.com/office/drawing/2010/main" val="0"/>
              </a:ext>
            </a:extLst>
          </a:blip>
          <a:srcRect l="29941" r="2009" b="18571"/>
          <a:stretch/>
        </p:blipFill>
        <p:spPr bwMode="auto">
          <a:xfrm>
            <a:off x="4455736" y="2015179"/>
            <a:ext cx="3684934" cy="293779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K:\Training\Image Library\ICI Baltimore\Day 3 Thumbnails\tn_IMG_07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2043" y="2000836"/>
            <a:ext cx="2813903" cy="42208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36257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l="3966" r="65691"/>
          <a:stretch>
            <a:fillRect/>
          </a:stretch>
        </p:blipFill>
        <p:spPr bwMode="auto">
          <a:xfrm>
            <a:off x="2851150" y="2082800"/>
            <a:ext cx="1876425" cy="2047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43" name="Picture 2"/>
          <p:cNvPicPr>
            <a:picLocks noGrp="1" noChangeAspect="1" noChangeArrowheads="1"/>
          </p:cNvPicPr>
          <p:nvPr>
            <p:ph idx="1"/>
          </p:nvPr>
        </p:nvPicPr>
        <p:blipFill>
          <a:blip r:embed="rId8">
            <a:extLst>
              <a:ext uri="{28A0092B-C50C-407E-A947-70E740481C1C}">
                <a14:useLocalDpi xmlns:a14="http://schemas.microsoft.com/office/drawing/2010/main" val="0"/>
              </a:ext>
            </a:extLst>
          </a:blip>
          <a:srcRect l="74438" r="2"/>
          <a:stretch>
            <a:fillRect/>
          </a:stretch>
        </p:blipFill>
        <p:spPr bwMode="auto">
          <a:xfrm>
            <a:off x="7312025" y="2085975"/>
            <a:ext cx="1579563" cy="2049463"/>
          </a:xfrm>
          <a:noFill/>
          <a:ln>
            <a:solidFill>
              <a:schemeClr val="tx1"/>
            </a:solidFill>
            <a:miter lim="800000"/>
            <a:headEnd/>
            <a:tailEnd/>
          </a:ln>
          <a:effectLst>
            <a:glow rad="1397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sp>
        <p:nvSpPr>
          <p:cNvPr id="61444" name="TextBox 8"/>
          <p:cNvSpPr txBox="1">
            <a:spLocks noChangeArrowheads="1"/>
          </p:cNvSpPr>
          <p:nvPr/>
        </p:nvSpPr>
        <p:spPr bwMode="auto">
          <a:xfrm>
            <a:off x="152400" y="5427663"/>
            <a:ext cx="233362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2000" dirty="0">
                <a:latin typeface="Arial Narrow" pitchFamily="34" charset="0"/>
              </a:rPr>
              <a:t>Condition Assessment</a:t>
            </a:r>
          </a:p>
        </p:txBody>
      </p:sp>
      <p:sp>
        <p:nvSpPr>
          <p:cNvPr id="61445" name="TextBox 9"/>
          <p:cNvSpPr txBox="1">
            <a:spLocks noChangeArrowheads="1"/>
          </p:cNvSpPr>
          <p:nvPr/>
        </p:nvSpPr>
        <p:spPr bwMode="auto">
          <a:xfrm>
            <a:off x="4994275" y="5427663"/>
            <a:ext cx="19431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2000">
                <a:latin typeface="Arial Narrow" pitchFamily="34" charset="0"/>
              </a:rPr>
              <a:t>Removal &amp; Surface Preparation</a:t>
            </a:r>
          </a:p>
        </p:txBody>
      </p:sp>
      <p:sp>
        <p:nvSpPr>
          <p:cNvPr id="61446" name="TextBox 10"/>
          <p:cNvSpPr txBox="1">
            <a:spLocks noChangeArrowheads="1"/>
          </p:cNvSpPr>
          <p:nvPr/>
        </p:nvSpPr>
        <p:spPr bwMode="auto">
          <a:xfrm>
            <a:off x="2809875" y="5427663"/>
            <a:ext cx="1895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2000">
                <a:latin typeface="Arial Narrow" pitchFamily="34" charset="0"/>
              </a:rPr>
              <a:t>Repair Analysis, Strategy &amp; Design</a:t>
            </a:r>
          </a:p>
        </p:txBody>
      </p:sp>
      <p:sp>
        <p:nvSpPr>
          <p:cNvPr id="61448" name="TextBox 9"/>
          <p:cNvSpPr txBox="1">
            <a:spLocks noChangeArrowheads="1"/>
          </p:cNvSpPr>
          <p:nvPr/>
        </p:nvSpPr>
        <p:spPr bwMode="auto">
          <a:xfrm>
            <a:off x="7218363" y="5427663"/>
            <a:ext cx="1701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2000">
                <a:latin typeface="Arial Narrow" pitchFamily="34" charset="0"/>
              </a:rPr>
              <a:t>Repair Execution</a:t>
            </a:r>
          </a:p>
        </p:txBody>
      </p:sp>
      <p:pic>
        <p:nvPicPr>
          <p:cNvPr id="61449" name="Picture 2"/>
          <p:cNvPicPr>
            <a:picLocks noChangeAspect="1" noChangeArrowheads="1"/>
          </p:cNvPicPr>
          <p:nvPr/>
        </p:nvPicPr>
        <p:blipFill>
          <a:blip r:embed="rId8">
            <a:extLst>
              <a:ext uri="{28A0092B-C50C-407E-A947-70E740481C1C}">
                <a14:useLocalDpi xmlns:a14="http://schemas.microsoft.com/office/drawing/2010/main" val="0"/>
              </a:ext>
            </a:extLst>
          </a:blip>
          <a:srcRect l="40143" r="29184"/>
          <a:stretch>
            <a:fillRect/>
          </a:stretch>
        </p:blipFill>
        <p:spPr bwMode="auto">
          <a:xfrm>
            <a:off x="5038725" y="2085975"/>
            <a:ext cx="1897063" cy="2049463"/>
          </a:xfrm>
          <a:prstGeom prst="rect">
            <a:avLst/>
          </a:prstGeom>
          <a:noFill/>
          <a:ln w="9525">
            <a:solidFill>
              <a:schemeClr val="tx1"/>
            </a:solidFill>
            <a:miter lim="800000"/>
            <a:headEnd/>
            <a:tailEnd/>
          </a:ln>
          <a:effectLst>
            <a:glow rad="1397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1450" name="Picture 2"/>
          <p:cNvPicPr>
            <a:picLocks noChangeAspect="1" noChangeArrowheads="1"/>
          </p:cNvPicPr>
          <p:nvPr/>
        </p:nvPicPr>
        <p:blipFill>
          <a:blip r:embed="rId8">
            <a:extLst>
              <a:ext uri="{28A0092B-C50C-407E-A947-70E740481C1C}">
                <a14:useLocalDpi xmlns:a14="http://schemas.microsoft.com/office/drawing/2010/main" val="0"/>
              </a:ext>
            </a:extLst>
          </a:blip>
          <a:srcRect l="6422" r="61530"/>
          <a:stretch>
            <a:fillRect/>
          </a:stretch>
        </p:blipFill>
        <p:spPr bwMode="auto">
          <a:xfrm>
            <a:off x="401638" y="2085975"/>
            <a:ext cx="1981200" cy="20494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61451" name="Group 16"/>
          <p:cNvGrpSpPr>
            <a:grpSpLocks/>
          </p:cNvGrpSpPr>
          <p:nvPr/>
        </p:nvGrpSpPr>
        <p:grpSpPr bwMode="auto">
          <a:xfrm>
            <a:off x="3111500" y="2259013"/>
            <a:ext cx="1528763" cy="1754187"/>
            <a:chOff x="3711383" y="2277049"/>
            <a:chExt cx="4365813" cy="3606057"/>
          </a:xfrm>
        </p:grpSpPr>
        <p:sp>
          <p:nvSpPr>
            <p:cNvPr id="18" name="Rounded Rectangle 17"/>
            <p:cNvSpPr/>
            <p:nvPr/>
          </p:nvSpPr>
          <p:spPr>
            <a:xfrm>
              <a:off x="3711383" y="4098027"/>
              <a:ext cx="825107" cy="401397"/>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en-US" dirty="0"/>
            </a:p>
          </p:txBody>
        </p:sp>
        <p:sp>
          <p:nvSpPr>
            <p:cNvPr id="19" name="Rounded Rectangle 18"/>
            <p:cNvSpPr/>
            <p:nvPr/>
          </p:nvSpPr>
          <p:spPr>
            <a:xfrm>
              <a:off x="4803971" y="5168422"/>
              <a:ext cx="825107" cy="404662"/>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dirty="0"/>
            </a:p>
          </p:txBody>
        </p:sp>
        <p:sp>
          <p:nvSpPr>
            <p:cNvPr id="20" name="Rounded Rectangle 19"/>
            <p:cNvSpPr/>
            <p:nvPr/>
          </p:nvSpPr>
          <p:spPr>
            <a:xfrm>
              <a:off x="4803971" y="2792666"/>
              <a:ext cx="825107" cy="4046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p:txBody>
        </p:sp>
        <p:sp>
          <p:nvSpPr>
            <p:cNvPr id="21" name="Rounded Rectangle 20"/>
            <p:cNvSpPr/>
            <p:nvPr/>
          </p:nvSpPr>
          <p:spPr>
            <a:xfrm>
              <a:off x="4803971" y="4098027"/>
              <a:ext cx="825107" cy="401397"/>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sp>
          <p:nvSpPr>
            <p:cNvPr id="22" name="Rounded Rectangle 21"/>
            <p:cNvSpPr/>
            <p:nvPr/>
          </p:nvSpPr>
          <p:spPr>
            <a:xfrm>
              <a:off x="6059763" y="2277049"/>
              <a:ext cx="825107" cy="202331"/>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p:txBody>
        </p:sp>
        <p:sp>
          <p:nvSpPr>
            <p:cNvPr id="23" name="Rounded Rectangle 22"/>
            <p:cNvSpPr/>
            <p:nvPr/>
          </p:nvSpPr>
          <p:spPr>
            <a:xfrm>
              <a:off x="6059763" y="2668657"/>
              <a:ext cx="825107" cy="202331"/>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p:txBody>
        </p:sp>
        <p:sp>
          <p:nvSpPr>
            <p:cNvPr id="24" name="Rounded Rectangle 23"/>
            <p:cNvSpPr/>
            <p:nvPr/>
          </p:nvSpPr>
          <p:spPr>
            <a:xfrm>
              <a:off x="6059763" y="5680775"/>
              <a:ext cx="825107" cy="202331"/>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dirty="0"/>
            </a:p>
          </p:txBody>
        </p:sp>
        <p:sp>
          <p:nvSpPr>
            <p:cNvPr id="25" name="Rounded Rectangle 24"/>
            <p:cNvSpPr/>
            <p:nvPr/>
          </p:nvSpPr>
          <p:spPr>
            <a:xfrm>
              <a:off x="6059763" y="3089635"/>
              <a:ext cx="825107" cy="19906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p:txBody>
        </p:sp>
        <p:sp>
          <p:nvSpPr>
            <p:cNvPr id="26" name="Rounded Rectangle 25"/>
            <p:cNvSpPr/>
            <p:nvPr/>
          </p:nvSpPr>
          <p:spPr>
            <a:xfrm>
              <a:off x="6059763" y="3429029"/>
              <a:ext cx="825107" cy="202331"/>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dirty="0"/>
            </a:p>
          </p:txBody>
        </p:sp>
        <p:sp>
          <p:nvSpPr>
            <p:cNvPr id="27" name="Rounded Rectangle 26"/>
            <p:cNvSpPr/>
            <p:nvPr/>
          </p:nvSpPr>
          <p:spPr>
            <a:xfrm>
              <a:off x="6059763" y="3970753"/>
              <a:ext cx="825107" cy="199068"/>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sp>
          <p:nvSpPr>
            <p:cNvPr id="28" name="Rounded Rectangle 27"/>
            <p:cNvSpPr/>
            <p:nvPr/>
          </p:nvSpPr>
          <p:spPr>
            <a:xfrm>
              <a:off x="6059763" y="4342781"/>
              <a:ext cx="825107" cy="202331"/>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p>
          </p:txBody>
        </p:sp>
        <p:sp>
          <p:nvSpPr>
            <p:cNvPr id="29" name="Rounded Rectangle 28"/>
            <p:cNvSpPr/>
            <p:nvPr/>
          </p:nvSpPr>
          <p:spPr>
            <a:xfrm>
              <a:off x="6059763" y="4998725"/>
              <a:ext cx="825107" cy="202331"/>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dirty="0"/>
            </a:p>
          </p:txBody>
        </p:sp>
        <p:sp>
          <p:nvSpPr>
            <p:cNvPr id="30" name="Rounded Rectangle 29"/>
            <p:cNvSpPr/>
            <p:nvPr/>
          </p:nvSpPr>
          <p:spPr>
            <a:xfrm>
              <a:off x="6059763" y="5341381"/>
              <a:ext cx="825107" cy="202331"/>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dirty="0"/>
            </a:p>
          </p:txBody>
        </p:sp>
        <p:sp>
          <p:nvSpPr>
            <p:cNvPr id="31" name="Rounded Rectangle 30"/>
            <p:cNvSpPr/>
            <p:nvPr/>
          </p:nvSpPr>
          <p:spPr>
            <a:xfrm>
              <a:off x="7252089" y="2678446"/>
              <a:ext cx="825107" cy="202331"/>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dirty="0"/>
            </a:p>
          </p:txBody>
        </p:sp>
        <p:cxnSp>
          <p:nvCxnSpPr>
            <p:cNvPr id="32" name="Straight Connector 31"/>
            <p:cNvCxnSpPr>
              <a:stCxn id="18" idx="3"/>
              <a:endCxn id="20" idx="1"/>
            </p:cNvCxnSpPr>
            <p:nvPr/>
          </p:nvCxnSpPr>
          <p:spPr>
            <a:xfrm flipV="1">
              <a:off x="4536490" y="2994997"/>
              <a:ext cx="267481" cy="1302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8" idx="3"/>
              <a:endCxn id="21" idx="1"/>
            </p:cNvCxnSpPr>
            <p:nvPr/>
          </p:nvCxnSpPr>
          <p:spPr>
            <a:xfrm flipV="1">
              <a:off x="4536490" y="4297093"/>
              <a:ext cx="2674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8" idx="3"/>
              <a:endCxn id="19" idx="1"/>
            </p:cNvCxnSpPr>
            <p:nvPr/>
          </p:nvCxnSpPr>
          <p:spPr>
            <a:xfrm>
              <a:off x="4536490" y="4297093"/>
              <a:ext cx="267481" cy="10736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0" idx="3"/>
              <a:endCxn id="22" idx="1"/>
            </p:cNvCxnSpPr>
            <p:nvPr/>
          </p:nvCxnSpPr>
          <p:spPr>
            <a:xfrm flipV="1">
              <a:off x="5629077" y="2378213"/>
              <a:ext cx="430686" cy="616784"/>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0" idx="3"/>
              <a:endCxn id="23" idx="1"/>
            </p:cNvCxnSpPr>
            <p:nvPr/>
          </p:nvCxnSpPr>
          <p:spPr>
            <a:xfrm flipV="1">
              <a:off x="5629077" y="2769822"/>
              <a:ext cx="430686" cy="225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1" idx="3"/>
              <a:endCxn id="28" idx="1"/>
            </p:cNvCxnSpPr>
            <p:nvPr/>
          </p:nvCxnSpPr>
          <p:spPr>
            <a:xfrm>
              <a:off x="5629077" y="4297093"/>
              <a:ext cx="430686" cy="146854"/>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1" idx="3"/>
              <a:endCxn id="27" idx="1"/>
            </p:cNvCxnSpPr>
            <p:nvPr/>
          </p:nvCxnSpPr>
          <p:spPr>
            <a:xfrm flipV="1">
              <a:off x="5629077" y="4068655"/>
              <a:ext cx="430686" cy="228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0" idx="3"/>
              <a:endCxn id="25" idx="1"/>
            </p:cNvCxnSpPr>
            <p:nvPr/>
          </p:nvCxnSpPr>
          <p:spPr>
            <a:xfrm>
              <a:off x="5629077" y="2994997"/>
              <a:ext cx="430686" cy="195804"/>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9" idx="3"/>
              <a:endCxn id="24" idx="1"/>
            </p:cNvCxnSpPr>
            <p:nvPr/>
          </p:nvCxnSpPr>
          <p:spPr>
            <a:xfrm>
              <a:off x="5629077" y="5370753"/>
              <a:ext cx="430686" cy="411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9" idx="3"/>
              <a:endCxn id="30" idx="1"/>
            </p:cNvCxnSpPr>
            <p:nvPr/>
          </p:nvCxnSpPr>
          <p:spPr>
            <a:xfrm>
              <a:off x="5629077" y="5370753"/>
              <a:ext cx="430686" cy="71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9" idx="3"/>
              <a:endCxn id="29" idx="1"/>
            </p:cNvCxnSpPr>
            <p:nvPr/>
          </p:nvCxnSpPr>
          <p:spPr>
            <a:xfrm flipV="1">
              <a:off x="5629077" y="5099890"/>
              <a:ext cx="430686" cy="270863"/>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20" idx="3"/>
              <a:endCxn id="26" idx="1"/>
            </p:cNvCxnSpPr>
            <p:nvPr/>
          </p:nvCxnSpPr>
          <p:spPr>
            <a:xfrm>
              <a:off x="5629077" y="2994997"/>
              <a:ext cx="430686" cy="5351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23" idx="3"/>
              <a:endCxn id="31" idx="1"/>
            </p:cNvCxnSpPr>
            <p:nvPr/>
          </p:nvCxnSpPr>
          <p:spPr>
            <a:xfrm>
              <a:off x="6884870" y="2769822"/>
              <a:ext cx="367219" cy="9791"/>
            </a:xfrm>
            <a:prstGeom prst="line">
              <a:avLst/>
            </a:prstGeom>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a:xfrm>
              <a:off x="7252089" y="3021104"/>
              <a:ext cx="825107" cy="202331"/>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dirty="0"/>
            </a:p>
          </p:txBody>
        </p:sp>
        <p:cxnSp>
          <p:nvCxnSpPr>
            <p:cNvPr id="46" name="Straight Connector 45"/>
            <p:cNvCxnSpPr>
              <a:endCxn id="45" idx="1"/>
            </p:cNvCxnSpPr>
            <p:nvPr/>
          </p:nvCxnSpPr>
          <p:spPr>
            <a:xfrm>
              <a:off x="6853137" y="2792666"/>
              <a:ext cx="398953" cy="32960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 name="Right Arrow 1"/>
          <p:cNvSpPr/>
          <p:nvPr/>
        </p:nvSpPr>
        <p:spPr>
          <a:xfrm>
            <a:off x="2392363" y="2841625"/>
            <a:ext cx="395287" cy="3190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49" name="Right Arrow 48"/>
          <p:cNvSpPr/>
          <p:nvPr/>
        </p:nvSpPr>
        <p:spPr>
          <a:xfrm>
            <a:off x="6972300" y="2841625"/>
            <a:ext cx="393700" cy="3190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sp>
        <p:nvSpPr>
          <p:cNvPr id="50" name="Right Arrow 49"/>
          <p:cNvSpPr/>
          <p:nvPr/>
        </p:nvSpPr>
        <p:spPr>
          <a:xfrm>
            <a:off x="4748213" y="2841625"/>
            <a:ext cx="393700" cy="3190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dirty="0"/>
          </a:p>
        </p:txBody>
      </p:sp>
      <p:grpSp>
        <p:nvGrpSpPr>
          <p:cNvPr id="61455" name="Group 5"/>
          <p:cNvGrpSpPr>
            <a:grpSpLocks/>
          </p:cNvGrpSpPr>
          <p:nvPr>
            <p:custDataLst>
              <p:tags r:id="rId2"/>
            </p:custDataLst>
          </p:nvPr>
        </p:nvGrpSpPr>
        <p:grpSpPr bwMode="auto">
          <a:xfrm>
            <a:off x="550863" y="4479925"/>
            <a:ext cx="1619250" cy="855663"/>
            <a:chOff x="1613" y="547036"/>
            <a:chExt cx="1619101" cy="647640"/>
          </a:xfrm>
        </p:grpSpPr>
        <p:sp>
          <p:nvSpPr>
            <p:cNvPr id="48" name="Pentagon 47"/>
            <p:cNvSpPr/>
            <p:nvPr/>
          </p:nvSpPr>
          <p:spPr>
            <a:xfrm>
              <a:off x="1613" y="547036"/>
              <a:ext cx="1619101" cy="647640"/>
            </a:xfrm>
            <a:prstGeom prst="homePlate">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51" name="Pentagon 4"/>
            <p:cNvSpPr/>
            <p:nvPr/>
          </p:nvSpPr>
          <p:spPr>
            <a:xfrm>
              <a:off x="1613" y="547036"/>
              <a:ext cx="1457191" cy="647640"/>
            </a:xfrm>
            <a:prstGeom prst="rect">
              <a:avLst/>
            </a:prstGeom>
          </p:spPr>
          <p:style>
            <a:lnRef idx="0">
              <a:scrgbClr r="0" g="0" b="0"/>
            </a:lnRef>
            <a:fillRef idx="0">
              <a:scrgbClr r="0" g="0" b="0"/>
            </a:fillRef>
            <a:effectRef idx="0">
              <a:scrgbClr r="0" g="0" b="0"/>
            </a:effectRef>
            <a:fontRef idx="minor">
              <a:schemeClr val="lt1"/>
            </a:fontRef>
          </p:style>
          <p:txBody>
            <a:bodyPr lIns="106680" tIns="53340" rIns="26670" bIns="53340" spcCol="1270" anchor="ctr"/>
            <a:lstStyle/>
            <a:p>
              <a:pPr algn="ctr" defTabSz="889000" eaLnBrk="0" fontAlgn="auto" hangingPunct="0">
                <a:lnSpc>
                  <a:spcPct val="90000"/>
                </a:lnSpc>
                <a:spcBef>
                  <a:spcPts val="0"/>
                </a:spcBef>
                <a:spcAft>
                  <a:spcPct val="35000"/>
                </a:spcAft>
                <a:defRPr/>
              </a:pPr>
              <a:r>
                <a:rPr lang="en-US" sz="1700" b="1" dirty="0">
                  <a:latin typeface="Arial Narrow" pitchFamily="34" charset="0"/>
                </a:rPr>
                <a:t>ASSESS</a:t>
              </a:r>
            </a:p>
          </p:txBody>
        </p:sp>
      </p:grpSp>
      <p:grpSp>
        <p:nvGrpSpPr>
          <p:cNvPr id="61456" name="Group 6"/>
          <p:cNvGrpSpPr>
            <a:grpSpLocks/>
          </p:cNvGrpSpPr>
          <p:nvPr>
            <p:custDataLst>
              <p:tags r:id="rId3"/>
            </p:custDataLst>
          </p:nvPr>
        </p:nvGrpSpPr>
        <p:grpSpPr bwMode="auto">
          <a:xfrm>
            <a:off x="2947988" y="4479925"/>
            <a:ext cx="1619250" cy="855663"/>
            <a:chOff x="1296894" y="547036"/>
            <a:chExt cx="1619101" cy="647640"/>
          </a:xfrm>
        </p:grpSpPr>
        <p:sp>
          <p:nvSpPr>
            <p:cNvPr id="53" name="Chevron 52"/>
            <p:cNvSpPr/>
            <p:nvPr/>
          </p:nvSpPr>
          <p:spPr>
            <a:xfrm>
              <a:off x="1296894" y="547036"/>
              <a:ext cx="1619101" cy="647640"/>
            </a:xfrm>
            <a:prstGeom prst="chevron">
              <a:avLst/>
            </a:prstGeom>
          </p:spPr>
          <p:style>
            <a:lnRef idx="0">
              <a:schemeClr val="lt1">
                <a:hueOff val="0"/>
                <a:satOff val="0"/>
                <a:lumOff val="0"/>
                <a:alphaOff val="0"/>
              </a:schemeClr>
            </a:lnRef>
            <a:fillRef idx="3">
              <a:schemeClr val="accent3">
                <a:hueOff val="3750088"/>
                <a:satOff val="-5627"/>
                <a:lumOff val="-915"/>
                <a:alphaOff val="0"/>
              </a:schemeClr>
            </a:fillRef>
            <a:effectRef idx="2">
              <a:schemeClr val="accent3">
                <a:hueOff val="3750088"/>
                <a:satOff val="-5627"/>
                <a:lumOff val="-915"/>
                <a:alphaOff val="0"/>
              </a:schemeClr>
            </a:effectRef>
            <a:fontRef idx="minor">
              <a:schemeClr val="lt1"/>
            </a:fontRef>
          </p:style>
        </p:sp>
        <p:sp>
          <p:nvSpPr>
            <p:cNvPr id="54" name="Chevron 6"/>
            <p:cNvSpPr/>
            <p:nvPr/>
          </p:nvSpPr>
          <p:spPr>
            <a:xfrm>
              <a:off x="1620714"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1700" b="1" dirty="0">
                  <a:latin typeface="Arial Narrow" pitchFamily="34" charset="0"/>
                </a:rPr>
                <a:t>PLAN</a:t>
              </a:r>
            </a:p>
          </p:txBody>
        </p:sp>
      </p:grpSp>
      <p:grpSp>
        <p:nvGrpSpPr>
          <p:cNvPr id="61457" name="Group 7"/>
          <p:cNvGrpSpPr>
            <a:grpSpLocks/>
          </p:cNvGrpSpPr>
          <p:nvPr>
            <p:custDataLst>
              <p:tags r:id="rId4"/>
            </p:custDataLst>
          </p:nvPr>
        </p:nvGrpSpPr>
        <p:grpSpPr bwMode="auto">
          <a:xfrm>
            <a:off x="5251450" y="4479925"/>
            <a:ext cx="1619250" cy="855663"/>
            <a:chOff x="2592175" y="547036"/>
            <a:chExt cx="1619101" cy="647640"/>
          </a:xfrm>
        </p:grpSpPr>
        <p:sp>
          <p:nvSpPr>
            <p:cNvPr id="56" name="Chevron 55"/>
            <p:cNvSpPr/>
            <p:nvPr/>
          </p:nvSpPr>
          <p:spPr>
            <a:xfrm>
              <a:off x="2592175" y="547036"/>
              <a:ext cx="1619101" cy="647640"/>
            </a:xfrm>
            <a:prstGeom prst="chevron">
              <a:avLst/>
            </a:prstGeom>
          </p:spPr>
          <p:style>
            <a:lnRef idx="0">
              <a:schemeClr val="lt1">
                <a:hueOff val="0"/>
                <a:satOff val="0"/>
                <a:lumOff val="0"/>
                <a:alphaOff val="0"/>
              </a:schemeClr>
            </a:lnRef>
            <a:fillRef idx="3">
              <a:schemeClr val="accent3">
                <a:hueOff val="7500176"/>
                <a:satOff val="-11253"/>
                <a:lumOff val="-1830"/>
                <a:alphaOff val="0"/>
              </a:schemeClr>
            </a:fillRef>
            <a:effectRef idx="2">
              <a:schemeClr val="accent3">
                <a:hueOff val="7500176"/>
                <a:satOff val="-11253"/>
                <a:lumOff val="-1830"/>
                <a:alphaOff val="0"/>
              </a:schemeClr>
            </a:effectRef>
            <a:fontRef idx="minor">
              <a:schemeClr val="lt1"/>
            </a:fontRef>
          </p:style>
        </p:sp>
        <p:sp>
          <p:nvSpPr>
            <p:cNvPr id="57" name="Chevron 8"/>
            <p:cNvSpPr/>
            <p:nvPr/>
          </p:nvSpPr>
          <p:spPr>
            <a:xfrm>
              <a:off x="2992188"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1700" b="1" dirty="0">
                  <a:latin typeface="Arial Narrow" pitchFamily="34" charset="0"/>
                </a:rPr>
                <a:t>PREPARE</a:t>
              </a:r>
            </a:p>
          </p:txBody>
        </p:sp>
      </p:grpSp>
      <p:grpSp>
        <p:nvGrpSpPr>
          <p:cNvPr id="61458" name="Group 8"/>
          <p:cNvGrpSpPr>
            <a:grpSpLocks/>
          </p:cNvGrpSpPr>
          <p:nvPr>
            <p:custDataLst>
              <p:tags r:id="rId5"/>
            </p:custDataLst>
          </p:nvPr>
        </p:nvGrpSpPr>
        <p:grpSpPr bwMode="auto">
          <a:xfrm>
            <a:off x="7234238" y="4479925"/>
            <a:ext cx="1619250" cy="855663"/>
            <a:chOff x="3887456" y="547036"/>
            <a:chExt cx="1619101" cy="647640"/>
          </a:xfrm>
        </p:grpSpPr>
        <p:sp>
          <p:nvSpPr>
            <p:cNvPr id="59" name="Chevron 58"/>
            <p:cNvSpPr/>
            <p:nvPr/>
          </p:nvSpPr>
          <p:spPr>
            <a:xfrm>
              <a:off x="3887456" y="547036"/>
              <a:ext cx="1619101" cy="647640"/>
            </a:xfrm>
            <a:prstGeom prst="chevron">
              <a:avLst/>
            </a:prstGeom>
          </p:spPr>
          <p:style>
            <a:lnRef idx="0">
              <a:schemeClr val="lt1">
                <a:hueOff val="0"/>
                <a:satOff val="0"/>
                <a:lumOff val="0"/>
                <a:alphaOff val="0"/>
              </a:schemeClr>
            </a:lnRef>
            <a:fillRef idx="3">
              <a:schemeClr val="accent3">
                <a:hueOff val="11250264"/>
                <a:satOff val="-16880"/>
                <a:lumOff val="-2745"/>
                <a:alphaOff val="0"/>
              </a:schemeClr>
            </a:fillRef>
            <a:effectRef idx="2">
              <a:schemeClr val="accent3">
                <a:hueOff val="11250264"/>
                <a:satOff val="-16880"/>
                <a:lumOff val="-2745"/>
                <a:alphaOff val="0"/>
              </a:schemeClr>
            </a:effectRef>
            <a:fontRef idx="minor">
              <a:schemeClr val="lt1"/>
            </a:fontRef>
          </p:style>
        </p:sp>
        <p:sp>
          <p:nvSpPr>
            <p:cNvPr id="60" name="Chevron 10"/>
            <p:cNvSpPr/>
            <p:nvPr/>
          </p:nvSpPr>
          <p:spPr>
            <a:xfrm>
              <a:off x="4295405"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1700" b="1" dirty="0">
                  <a:latin typeface="Arial Narrow" pitchFamily="34" charset="0"/>
                </a:rPr>
                <a:t>EXECUTE</a:t>
              </a:r>
            </a:p>
          </p:txBody>
        </p:sp>
      </p:grpSp>
      <p:sp>
        <p:nvSpPr>
          <p:cNvPr id="61" name="Oval 60"/>
          <p:cNvSpPr/>
          <p:nvPr/>
        </p:nvSpPr>
        <p:spPr>
          <a:xfrm>
            <a:off x="1084263" y="4246563"/>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1</a:t>
            </a:r>
          </a:p>
        </p:txBody>
      </p:sp>
      <p:sp>
        <p:nvSpPr>
          <p:cNvPr id="62" name="Oval 61"/>
          <p:cNvSpPr/>
          <p:nvPr/>
        </p:nvSpPr>
        <p:spPr>
          <a:xfrm>
            <a:off x="3467100" y="4246563"/>
            <a:ext cx="385763"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2</a:t>
            </a:r>
          </a:p>
        </p:txBody>
      </p:sp>
      <p:sp>
        <p:nvSpPr>
          <p:cNvPr id="63" name="Oval 62"/>
          <p:cNvSpPr/>
          <p:nvPr/>
        </p:nvSpPr>
        <p:spPr>
          <a:xfrm>
            <a:off x="5754688" y="4246563"/>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3</a:t>
            </a:r>
          </a:p>
        </p:txBody>
      </p:sp>
      <p:sp>
        <p:nvSpPr>
          <p:cNvPr id="64" name="Oval 63"/>
          <p:cNvSpPr/>
          <p:nvPr/>
        </p:nvSpPr>
        <p:spPr>
          <a:xfrm>
            <a:off x="7723188" y="4246563"/>
            <a:ext cx="387350" cy="387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en-US" dirty="0"/>
              <a:t>4</a:t>
            </a:r>
          </a:p>
        </p:txBody>
      </p:sp>
      <p:sp>
        <p:nvSpPr>
          <p:cNvPr id="3" name="Title 2"/>
          <p:cNvSpPr>
            <a:spLocks noGrp="1"/>
          </p:cNvSpPr>
          <p:nvPr>
            <p:ph type="title"/>
          </p:nvPr>
        </p:nvSpPr>
        <p:spPr/>
        <p:txBody>
          <a:bodyPr/>
          <a:lstStyle/>
          <a:p>
            <a:r>
              <a:rPr lang="en-US" altLang="en-US" dirty="0"/>
              <a:t>Basic Repair Process</a:t>
            </a:r>
            <a:endParaRPr lang="en-US" dirty="0"/>
          </a:p>
        </p:txBody>
      </p:sp>
    </p:spTree>
    <p:custDataLst>
      <p:tags r:id="rId1"/>
    </p:custDataLst>
    <p:extLst>
      <p:ext uri="{BB962C8B-B14F-4D97-AF65-F5344CB8AC3E}">
        <p14:creationId xmlns:p14="http://schemas.microsoft.com/office/powerpoint/2010/main" val="3858609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Grp="1" noChangeArrowheads="1"/>
          </p:cNvSpPr>
          <p:nvPr>
            <p:ph type="title"/>
          </p:nvPr>
        </p:nvSpPr>
        <p:spPr/>
        <p:txBody>
          <a:bodyPr>
            <a:normAutofit fontScale="90000"/>
          </a:bodyPr>
          <a:lstStyle/>
          <a:p>
            <a:pPr eaLnBrk="1" hangingPunct="1">
              <a:defRPr/>
            </a:pPr>
            <a:r>
              <a:rPr lang="en-US" altLang="en-US" sz="2600" dirty="0" smtClean="0"/>
              <a:t>Repair, Protection and Strengthening Systems </a:t>
            </a:r>
            <a:r>
              <a:rPr lang="en-US" altLang="en-US" sz="2000" i="1" dirty="0" smtClean="0"/>
              <a:t>for Concrete and Masonry</a:t>
            </a:r>
            <a:endParaRPr lang="en-US" altLang="en-US" sz="2300" i="1" dirty="0" smtClean="0"/>
          </a:p>
        </p:txBody>
      </p:sp>
      <p:sp>
        <p:nvSpPr>
          <p:cNvPr id="53251" name="Rectangle 2"/>
          <p:cNvSpPr>
            <a:spLocks noGrp="1"/>
          </p:cNvSpPr>
          <p:nvPr>
            <p:ph idx="1"/>
          </p:nvPr>
        </p:nvSpPr>
        <p:spPr>
          <a:xfrm>
            <a:off x="960438" y="4789488"/>
            <a:ext cx="2057400" cy="446087"/>
          </a:xfrm>
          <a:extLs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lstStyle/>
          <a:p>
            <a:pPr marL="0" indent="0" eaLnBrk="1" hangingPunct="1">
              <a:spcBef>
                <a:spcPct val="0"/>
              </a:spcBef>
              <a:buFont typeface="Arial" pitchFamily="34" charset="0"/>
              <a:buNone/>
              <a:defRPr/>
            </a:pPr>
            <a:r>
              <a:rPr lang="en-US" altLang="en-US" sz="1800" b="1" i="1" dirty="0" smtClean="0">
                <a:solidFill>
                  <a:schemeClr val="bg1">
                    <a:lumMod val="50000"/>
                  </a:schemeClr>
                </a:solidFill>
                <a:latin typeface="+mn-lt"/>
              </a:rPr>
              <a:t>Project Types:</a:t>
            </a:r>
          </a:p>
        </p:txBody>
      </p:sp>
      <p:grpSp>
        <p:nvGrpSpPr>
          <p:cNvPr id="6" name="Group 5"/>
          <p:cNvGrpSpPr>
            <a:grpSpLocks/>
          </p:cNvGrpSpPr>
          <p:nvPr/>
        </p:nvGrpSpPr>
        <p:grpSpPr bwMode="auto">
          <a:xfrm>
            <a:off x="1466850" y="1949450"/>
            <a:ext cx="2709863" cy="671513"/>
            <a:chOff x="744" y="274322"/>
            <a:chExt cx="2708671" cy="670545"/>
          </a:xfrm>
        </p:grpSpPr>
        <p:sp>
          <p:nvSpPr>
            <p:cNvPr id="18" name="Rounded Rectangle 17"/>
            <p:cNvSpPr/>
            <p:nvPr/>
          </p:nvSpPr>
          <p:spPr>
            <a:xfrm>
              <a:off x="744" y="274322"/>
              <a:ext cx="2708671" cy="670545"/>
            </a:xfrm>
            <a:prstGeom prst="roundRect">
              <a:avLst>
                <a:gd name="adj" fmla="val 10000"/>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9" name="Rounded Rectangle 4"/>
            <p:cNvSpPr/>
            <p:nvPr/>
          </p:nvSpPr>
          <p:spPr>
            <a:xfrm>
              <a:off x="19786" y="293345"/>
              <a:ext cx="2670588" cy="632500"/>
            </a:xfrm>
            <a:prstGeom prst="rect">
              <a:avLst/>
            </a:prstGeom>
          </p:spPr>
          <p:style>
            <a:lnRef idx="0">
              <a:scrgbClr r="0" g="0" b="0"/>
            </a:lnRef>
            <a:fillRef idx="0">
              <a:scrgbClr r="0" g="0" b="0"/>
            </a:fillRef>
            <a:effectRef idx="0">
              <a:scrgbClr r="0" g="0" b="0"/>
            </a:effectRef>
            <a:fontRef idx="minor">
              <a:schemeClr val="lt1"/>
            </a:fontRef>
          </p:style>
          <p:txBody>
            <a:bodyPr lIns="38100" tIns="25400" rIns="38100" bIns="25400" anchor="ctr"/>
            <a:lstStyle>
              <a:lvl1pPr defTabSz="889000" eaLnBrk="0">
                <a:defRPr sz="1200">
                  <a:solidFill>
                    <a:srgbClr val="000000"/>
                  </a:solidFill>
                  <a:latin typeface="Helvetica" charset="0"/>
                  <a:ea typeface="Helvetica" charset="0"/>
                  <a:cs typeface="Helvetica" charset="0"/>
                  <a:sym typeface="Helvetica" charset="0"/>
                </a:defRPr>
              </a:lvl1pPr>
              <a:lvl2pPr defTabSz="889000" eaLnBrk="0">
                <a:defRPr sz="1200">
                  <a:solidFill>
                    <a:srgbClr val="000000"/>
                  </a:solidFill>
                  <a:latin typeface="Helvetica" charset="0"/>
                  <a:ea typeface="Helvetica" charset="0"/>
                  <a:cs typeface="Helvetica" charset="0"/>
                  <a:sym typeface="Helvetica" charset="0"/>
                </a:defRPr>
              </a:lvl2pPr>
              <a:lvl3pPr defTabSz="889000" eaLnBrk="0">
                <a:defRPr sz="1200">
                  <a:solidFill>
                    <a:srgbClr val="000000"/>
                  </a:solidFill>
                  <a:latin typeface="Helvetica" charset="0"/>
                  <a:ea typeface="Helvetica" charset="0"/>
                  <a:cs typeface="Helvetica" charset="0"/>
                  <a:sym typeface="Helvetica" charset="0"/>
                </a:defRPr>
              </a:lvl3pPr>
              <a:lvl4pPr defTabSz="889000" eaLnBrk="0">
                <a:defRPr sz="1200">
                  <a:solidFill>
                    <a:srgbClr val="000000"/>
                  </a:solidFill>
                  <a:latin typeface="Helvetica" charset="0"/>
                  <a:ea typeface="Helvetica" charset="0"/>
                  <a:cs typeface="Helvetica" charset="0"/>
                  <a:sym typeface="Helvetica" charset="0"/>
                </a:defRPr>
              </a:lvl4pPr>
              <a:lvl5pPr defTabSz="889000" eaLnBrk="0">
                <a:defRPr sz="1200">
                  <a:solidFill>
                    <a:srgbClr val="000000"/>
                  </a:solidFill>
                  <a:latin typeface="Helvetica" charset="0"/>
                  <a:ea typeface="Helvetica" charset="0"/>
                  <a:cs typeface="Helvetica" charset="0"/>
                  <a:sym typeface="Helvetica" charset="0"/>
                </a:defRPr>
              </a:lvl5pPr>
              <a:lvl6pPr marL="13716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r>
                <a:rPr lang="en-US" altLang="en-US" sz="2000" b="1" smtClean="0">
                  <a:solidFill>
                    <a:srgbClr val="FFFFFF"/>
                  </a:solidFill>
                  <a:latin typeface="Calibri" pitchFamily="34" charset="0"/>
                </a:rPr>
                <a:t>Repair and Protection</a:t>
              </a:r>
            </a:p>
          </p:txBody>
        </p:sp>
      </p:grpSp>
      <p:sp>
        <p:nvSpPr>
          <p:cNvPr id="7" name="Straight Connector 5"/>
          <p:cNvSpPr/>
          <p:nvPr/>
        </p:nvSpPr>
        <p:spPr>
          <a:xfrm>
            <a:off x="1738313" y="2620963"/>
            <a:ext cx="271462" cy="1016000"/>
          </a:xfrm>
          <a:custGeom>
            <a:avLst/>
            <a:gdLst/>
            <a:ahLst/>
            <a:cxnLst/>
            <a:rect l="0" t="0" r="0" b="0"/>
            <a:pathLst>
              <a:path>
                <a:moveTo>
                  <a:pt x="0" y="0"/>
                </a:moveTo>
                <a:lnTo>
                  <a:pt x="0" y="1015751"/>
                </a:lnTo>
                <a:lnTo>
                  <a:pt x="270867" y="1015751"/>
                </a:lnTo>
              </a:path>
            </a:pathLst>
          </a:custGeom>
          <a:noFill/>
        </p:spPr>
        <p:style>
          <a:lnRef idx="1">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8" name="Group 7"/>
          <p:cNvGrpSpPr>
            <a:grpSpLocks/>
          </p:cNvGrpSpPr>
          <p:nvPr/>
        </p:nvGrpSpPr>
        <p:grpSpPr bwMode="auto">
          <a:xfrm>
            <a:off x="2009775" y="2959100"/>
            <a:ext cx="2166938" cy="1354138"/>
            <a:chOff x="542478" y="1283451"/>
            <a:chExt cx="2166937" cy="1354335"/>
          </a:xfrm>
        </p:grpSpPr>
        <p:sp>
          <p:nvSpPr>
            <p:cNvPr id="16" name="Rounded Rectangle 15"/>
            <p:cNvSpPr/>
            <p:nvPr/>
          </p:nvSpPr>
          <p:spPr>
            <a:xfrm>
              <a:off x="542478" y="1283451"/>
              <a:ext cx="2166937" cy="1354335"/>
            </a:xfrm>
            <a:prstGeom prst="roundRect">
              <a:avLst>
                <a:gd name="adj" fmla="val 10000"/>
              </a:avLst>
            </a:pr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Rounded Rectangle 7"/>
            <p:cNvSpPr/>
            <p:nvPr/>
          </p:nvSpPr>
          <p:spPr>
            <a:xfrm>
              <a:off x="582166" y="1323145"/>
              <a:ext cx="2087561" cy="12749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2385" tIns="21590" rIns="32385" bIns="2159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r>
                <a:rPr lang="en-US" altLang="en-US" sz="1700" dirty="0" smtClean="0">
                  <a:latin typeface="Calibri" pitchFamily="34" charset="0"/>
                </a:rPr>
                <a:t>Bonding Agents, Coatings, </a:t>
              </a:r>
              <a:r>
                <a:rPr lang="en-US" altLang="en-US" sz="1700" dirty="0" err="1" smtClean="0">
                  <a:latin typeface="Calibri" pitchFamily="34" charset="0"/>
                </a:rPr>
                <a:t>Cementitous</a:t>
              </a:r>
              <a:r>
                <a:rPr lang="en-US" altLang="en-US" sz="1700" dirty="0" smtClean="0">
                  <a:latin typeface="Calibri" pitchFamily="34" charset="0"/>
                </a:rPr>
                <a:t>, Epoxy, Polymer, </a:t>
              </a:r>
              <a:r>
                <a:rPr lang="en-US" altLang="en-US" sz="1700" dirty="0">
                  <a:latin typeface="Calibri" pitchFamily="34" charset="0"/>
                </a:rPr>
                <a:t>Polyurethane, FX-70</a:t>
              </a:r>
              <a:r>
                <a:rPr lang="en-US" altLang="en-US" sz="1700" baseline="30000" dirty="0">
                  <a:latin typeface="Calibri" pitchFamily="34" charset="0"/>
                </a:rPr>
                <a:t>®</a:t>
              </a:r>
              <a:endParaRPr lang="en-US" altLang="en-US" sz="1700" dirty="0" smtClean="0">
                <a:latin typeface="Calibri" pitchFamily="34" charset="0"/>
              </a:endParaRPr>
            </a:p>
          </p:txBody>
        </p:sp>
      </p:grpSp>
      <p:grpSp>
        <p:nvGrpSpPr>
          <p:cNvPr id="9" name="Group 8"/>
          <p:cNvGrpSpPr>
            <a:grpSpLocks/>
          </p:cNvGrpSpPr>
          <p:nvPr/>
        </p:nvGrpSpPr>
        <p:grpSpPr bwMode="auto">
          <a:xfrm>
            <a:off x="4852988" y="1949450"/>
            <a:ext cx="2709862" cy="671513"/>
            <a:chOff x="3386583" y="274322"/>
            <a:chExt cx="2708671" cy="670545"/>
          </a:xfrm>
        </p:grpSpPr>
        <p:sp>
          <p:nvSpPr>
            <p:cNvPr id="14" name="Rounded Rectangle 13"/>
            <p:cNvSpPr/>
            <p:nvPr/>
          </p:nvSpPr>
          <p:spPr>
            <a:xfrm>
              <a:off x="3386583" y="274322"/>
              <a:ext cx="2708671" cy="670545"/>
            </a:xfrm>
            <a:prstGeom prst="roundRect">
              <a:avLst>
                <a:gd name="adj" fmla="val 10000"/>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5" name="Rounded Rectangle 9"/>
            <p:cNvSpPr/>
            <p:nvPr/>
          </p:nvSpPr>
          <p:spPr>
            <a:xfrm>
              <a:off x="3405625" y="293345"/>
              <a:ext cx="2670588" cy="632500"/>
            </a:xfrm>
            <a:prstGeom prst="rect">
              <a:avLst/>
            </a:prstGeom>
          </p:spPr>
          <p:style>
            <a:lnRef idx="0">
              <a:scrgbClr r="0" g="0" b="0"/>
            </a:lnRef>
            <a:fillRef idx="0">
              <a:scrgbClr r="0" g="0" b="0"/>
            </a:fillRef>
            <a:effectRef idx="0">
              <a:scrgbClr r="0" g="0" b="0"/>
            </a:effectRef>
            <a:fontRef idx="minor">
              <a:schemeClr val="lt1"/>
            </a:fontRef>
          </p:style>
          <p:txBody>
            <a:bodyPr lIns="38100" tIns="25400" rIns="38100" bIns="25400" anchor="ctr"/>
            <a:lstStyle>
              <a:lvl1pPr defTabSz="889000" eaLnBrk="0">
                <a:defRPr sz="1200">
                  <a:solidFill>
                    <a:srgbClr val="000000"/>
                  </a:solidFill>
                  <a:latin typeface="Helvetica" charset="0"/>
                  <a:ea typeface="Helvetica" charset="0"/>
                  <a:cs typeface="Helvetica" charset="0"/>
                  <a:sym typeface="Helvetica" charset="0"/>
                </a:defRPr>
              </a:lvl1pPr>
              <a:lvl2pPr defTabSz="889000" eaLnBrk="0">
                <a:defRPr sz="1200">
                  <a:solidFill>
                    <a:srgbClr val="000000"/>
                  </a:solidFill>
                  <a:latin typeface="Helvetica" charset="0"/>
                  <a:ea typeface="Helvetica" charset="0"/>
                  <a:cs typeface="Helvetica" charset="0"/>
                  <a:sym typeface="Helvetica" charset="0"/>
                </a:defRPr>
              </a:lvl2pPr>
              <a:lvl3pPr defTabSz="889000" eaLnBrk="0">
                <a:defRPr sz="1200">
                  <a:solidFill>
                    <a:srgbClr val="000000"/>
                  </a:solidFill>
                  <a:latin typeface="Helvetica" charset="0"/>
                  <a:ea typeface="Helvetica" charset="0"/>
                  <a:cs typeface="Helvetica" charset="0"/>
                  <a:sym typeface="Helvetica" charset="0"/>
                </a:defRPr>
              </a:lvl3pPr>
              <a:lvl4pPr defTabSz="889000" eaLnBrk="0">
                <a:defRPr sz="1200">
                  <a:solidFill>
                    <a:srgbClr val="000000"/>
                  </a:solidFill>
                  <a:latin typeface="Helvetica" charset="0"/>
                  <a:ea typeface="Helvetica" charset="0"/>
                  <a:cs typeface="Helvetica" charset="0"/>
                  <a:sym typeface="Helvetica" charset="0"/>
                </a:defRPr>
              </a:lvl4pPr>
              <a:lvl5pPr defTabSz="889000" eaLnBrk="0">
                <a:defRPr sz="1200">
                  <a:solidFill>
                    <a:srgbClr val="000000"/>
                  </a:solidFill>
                  <a:latin typeface="Helvetica" charset="0"/>
                  <a:ea typeface="Helvetica" charset="0"/>
                  <a:cs typeface="Helvetica" charset="0"/>
                  <a:sym typeface="Helvetica" charset="0"/>
                </a:defRPr>
              </a:lvl5pPr>
              <a:lvl6pPr marL="13716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8890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r>
                <a:rPr lang="en-US" altLang="en-US" sz="2000" b="1" smtClean="0">
                  <a:solidFill>
                    <a:srgbClr val="FFFFFF"/>
                  </a:solidFill>
                  <a:latin typeface="Calibri" pitchFamily="34" charset="0"/>
                </a:rPr>
                <a:t>Strengthening</a:t>
              </a:r>
            </a:p>
          </p:txBody>
        </p:sp>
      </p:grpSp>
      <p:sp>
        <p:nvSpPr>
          <p:cNvPr id="10" name="Straight Connector 10"/>
          <p:cNvSpPr/>
          <p:nvPr/>
        </p:nvSpPr>
        <p:spPr>
          <a:xfrm>
            <a:off x="5124450" y="2620963"/>
            <a:ext cx="271463" cy="1016000"/>
          </a:xfrm>
          <a:custGeom>
            <a:avLst/>
            <a:gdLst/>
            <a:ahLst/>
            <a:cxnLst/>
            <a:rect l="0" t="0" r="0" b="0"/>
            <a:pathLst>
              <a:path>
                <a:moveTo>
                  <a:pt x="0" y="0"/>
                </a:moveTo>
                <a:lnTo>
                  <a:pt x="0" y="1015751"/>
                </a:lnTo>
                <a:lnTo>
                  <a:pt x="270867" y="1015751"/>
                </a:lnTo>
              </a:path>
            </a:pathLst>
          </a:custGeom>
        </p:spPr>
        <p:style>
          <a:lnRef idx="1">
            <a:schemeClr val="accent3"/>
          </a:lnRef>
          <a:fillRef idx="0">
            <a:schemeClr val="accent3"/>
          </a:fillRef>
          <a:effectRef idx="0">
            <a:schemeClr val="accent3"/>
          </a:effectRef>
          <a:fontRef idx="minor">
            <a:schemeClr val="tx1"/>
          </a:fontRef>
        </p:style>
      </p:sp>
      <p:grpSp>
        <p:nvGrpSpPr>
          <p:cNvPr id="11" name="Group 10"/>
          <p:cNvGrpSpPr>
            <a:grpSpLocks/>
          </p:cNvGrpSpPr>
          <p:nvPr/>
        </p:nvGrpSpPr>
        <p:grpSpPr bwMode="auto">
          <a:xfrm>
            <a:off x="5395913" y="2959100"/>
            <a:ext cx="2166937" cy="1354138"/>
            <a:chOff x="3928318" y="1283451"/>
            <a:chExt cx="2166937" cy="1354335"/>
          </a:xfrm>
        </p:grpSpPr>
        <p:sp>
          <p:nvSpPr>
            <p:cNvPr id="12" name="Rounded Rectangle 11"/>
            <p:cNvSpPr/>
            <p:nvPr/>
          </p:nvSpPr>
          <p:spPr>
            <a:xfrm>
              <a:off x="3928318" y="1283451"/>
              <a:ext cx="2166937" cy="1354335"/>
            </a:xfrm>
            <a:prstGeom prst="roundRect">
              <a:avLst>
                <a:gd name="adj" fmla="val 10000"/>
              </a:avLst>
            </a:prstGeom>
          </p:spPr>
          <p:style>
            <a:lnRef idx="1">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Rounded Rectangle 12"/>
            <p:cNvSpPr/>
            <p:nvPr/>
          </p:nvSpPr>
          <p:spPr>
            <a:xfrm>
              <a:off x="3968005" y="1323145"/>
              <a:ext cx="2087563" cy="12749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32385" tIns="21590" rIns="32385" bIns="21590" anchor="ctr"/>
            <a:lstStyle>
              <a:lvl1pPr defTabSz="755650" eaLnBrk="0">
                <a:defRPr sz="1200">
                  <a:solidFill>
                    <a:srgbClr val="000000"/>
                  </a:solidFill>
                  <a:latin typeface="Helvetica" charset="0"/>
                  <a:ea typeface="Helvetica" charset="0"/>
                  <a:cs typeface="Helvetica" charset="0"/>
                  <a:sym typeface="Helvetica" charset="0"/>
                </a:defRPr>
              </a:lvl1pPr>
              <a:lvl2pPr defTabSz="755650" eaLnBrk="0">
                <a:defRPr sz="1200">
                  <a:solidFill>
                    <a:srgbClr val="000000"/>
                  </a:solidFill>
                  <a:latin typeface="Helvetica" charset="0"/>
                  <a:ea typeface="Helvetica" charset="0"/>
                  <a:cs typeface="Helvetica" charset="0"/>
                  <a:sym typeface="Helvetica" charset="0"/>
                </a:defRPr>
              </a:lvl2pPr>
              <a:lvl3pPr defTabSz="755650" eaLnBrk="0">
                <a:defRPr sz="1200">
                  <a:solidFill>
                    <a:srgbClr val="000000"/>
                  </a:solidFill>
                  <a:latin typeface="Helvetica" charset="0"/>
                  <a:ea typeface="Helvetica" charset="0"/>
                  <a:cs typeface="Helvetica" charset="0"/>
                  <a:sym typeface="Helvetica" charset="0"/>
                </a:defRPr>
              </a:lvl3pPr>
              <a:lvl4pPr defTabSz="755650" eaLnBrk="0">
                <a:defRPr sz="1200">
                  <a:solidFill>
                    <a:srgbClr val="000000"/>
                  </a:solidFill>
                  <a:latin typeface="Helvetica" charset="0"/>
                  <a:ea typeface="Helvetica" charset="0"/>
                  <a:cs typeface="Helvetica" charset="0"/>
                  <a:sym typeface="Helvetica" charset="0"/>
                </a:defRPr>
              </a:lvl4pPr>
              <a:lvl5pPr defTabSz="755650" eaLnBrk="0">
                <a:defRPr sz="1200">
                  <a:solidFill>
                    <a:srgbClr val="000000"/>
                  </a:solidFill>
                  <a:latin typeface="Helvetica" charset="0"/>
                  <a:ea typeface="Helvetica" charset="0"/>
                  <a:cs typeface="Helvetica" charset="0"/>
                  <a:sym typeface="Helvetica" charset="0"/>
                </a:defRPr>
              </a:lvl5pPr>
              <a:lvl6pPr marL="13716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5565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r>
                <a:rPr lang="en-US" altLang="en-US" sz="1700" dirty="0" smtClean="0">
                  <a:latin typeface="Calibri" pitchFamily="34" charset="0"/>
                </a:rPr>
                <a:t>FRP, </a:t>
              </a:r>
              <a:r>
                <a:rPr lang="en-US" altLang="en-US" sz="1700" dirty="0" err="1" smtClean="0">
                  <a:latin typeface="Calibri" pitchFamily="34" charset="0"/>
                </a:rPr>
                <a:t>FRCM</a:t>
              </a:r>
              <a:endParaRPr lang="en-US" altLang="en-US" sz="1700" dirty="0" smtClean="0">
                <a:latin typeface="Calibri" pitchFamily="34" charset="0"/>
              </a:endParaRPr>
            </a:p>
          </p:txBody>
        </p:sp>
      </p:grpSp>
      <p:grpSp>
        <p:nvGrpSpPr>
          <p:cNvPr id="20" name="Group 19"/>
          <p:cNvGrpSpPr>
            <a:grpSpLocks/>
          </p:cNvGrpSpPr>
          <p:nvPr/>
        </p:nvGrpSpPr>
        <p:grpSpPr bwMode="auto">
          <a:xfrm>
            <a:off x="800100" y="5407025"/>
            <a:ext cx="2038350" cy="592138"/>
            <a:chOff x="3502" y="0"/>
            <a:chExt cx="2039030" cy="591820"/>
          </a:xfrm>
        </p:grpSpPr>
        <p:sp>
          <p:nvSpPr>
            <p:cNvPr id="30" name="Chevron 29"/>
            <p:cNvSpPr/>
            <p:nvPr/>
          </p:nvSpPr>
          <p:spPr>
            <a:xfrm>
              <a:off x="3502" y="0"/>
              <a:ext cx="2039030" cy="591820"/>
            </a:xfrm>
            <a:prstGeom prst="chevron">
              <a:avLst/>
            </a:prstGeom>
          </p:spPr>
          <p:style>
            <a:lnRef idx="0">
              <a:schemeClr val="dk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1" name="Chevron 4"/>
            <p:cNvSpPr/>
            <p:nvPr/>
          </p:nvSpPr>
          <p:spPr>
            <a:xfrm>
              <a:off x="298876" y="0"/>
              <a:ext cx="1448283" cy="5918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64008" tIns="21336" rIns="21336" bIns="21336" spcCol="1270" anchor="ctr"/>
            <a:lstStyle/>
            <a:p>
              <a:pPr algn="ctr" defTabSz="711200">
                <a:lnSpc>
                  <a:spcPct val="90000"/>
                </a:lnSpc>
                <a:spcAft>
                  <a:spcPct val="35000"/>
                </a:spcAft>
                <a:defRPr/>
              </a:pPr>
              <a:r>
                <a:rPr lang="en-US" sz="1600" dirty="0"/>
                <a:t>Pile repair</a:t>
              </a:r>
            </a:p>
          </p:txBody>
        </p:sp>
      </p:grpSp>
      <p:grpSp>
        <p:nvGrpSpPr>
          <p:cNvPr id="21" name="Group 20"/>
          <p:cNvGrpSpPr>
            <a:grpSpLocks/>
          </p:cNvGrpSpPr>
          <p:nvPr/>
        </p:nvGrpSpPr>
        <p:grpSpPr bwMode="auto">
          <a:xfrm>
            <a:off x="2635250" y="5407025"/>
            <a:ext cx="2038350" cy="592138"/>
            <a:chOff x="1838630" y="0"/>
            <a:chExt cx="2039030" cy="591820"/>
          </a:xfrm>
        </p:grpSpPr>
        <p:sp>
          <p:nvSpPr>
            <p:cNvPr id="28" name="Chevron 27"/>
            <p:cNvSpPr/>
            <p:nvPr/>
          </p:nvSpPr>
          <p:spPr>
            <a:xfrm>
              <a:off x="1838630" y="0"/>
              <a:ext cx="2039030" cy="591820"/>
            </a:xfrm>
            <a:prstGeom prst="chevron">
              <a:avLst/>
            </a:prstGeom>
          </p:spPr>
          <p:style>
            <a:lnRef idx="0">
              <a:schemeClr val="dk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9" name="Chevron 6"/>
            <p:cNvSpPr/>
            <p:nvPr/>
          </p:nvSpPr>
          <p:spPr>
            <a:xfrm>
              <a:off x="2134004" y="0"/>
              <a:ext cx="1448283" cy="5918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64008" tIns="21336" rIns="21336" bIns="21336" spcCol="1270" anchor="ctr"/>
            <a:lstStyle/>
            <a:p>
              <a:pPr algn="ctr" defTabSz="711200">
                <a:lnSpc>
                  <a:spcPct val="90000"/>
                </a:lnSpc>
                <a:spcAft>
                  <a:spcPct val="35000"/>
                </a:spcAft>
                <a:defRPr/>
              </a:pPr>
              <a:r>
                <a:rPr lang="en-US" sz="1600" dirty="0"/>
                <a:t>Bridges</a:t>
              </a:r>
            </a:p>
          </p:txBody>
        </p:sp>
      </p:grpSp>
      <p:grpSp>
        <p:nvGrpSpPr>
          <p:cNvPr id="22" name="Group 21"/>
          <p:cNvGrpSpPr>
            <a:grpSpLocks/>
          </p:cNvGrpSpPr>
          <p:nvPr/>
        </p:nvGrpSpPr>
        <p:grpSpPr bwMode="auto">
          <a:xfrm>
            <a:off x="4470400" y="5407025"/>
            <a:ext cx="2038350" cy="592138"/>
            <a:chOff x="3673758" y="0"/>
            <a:chExt cx="2039030" cy="591820"/>
          </a:xfrm>
        </p:grpSpPr>
        <p:sp>
          <p:nvSpPr>
            <p:cNvPr id="26" name="Chevron 25"/>
            <p:cNvSpPr/>
            <p:nvPr/>
          </p:nvSpPr>
          <p:spPr>
            <a:xfrm>
              <a:off x="3673758" y="0"/>
              <a:ext cx="2039030" cy="591820"/>
            </a:xfrm>
            <a:prstGeom prst="chevron">
              <a:avLst/>
            </a:prstGeom>
          </p:spPr>
          <p:style>
            <a:lnRef idx="0">
              <a:schemeClr val="dk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Chevron 8"/>
            <p:cNvSpPr/>
            <p:nvPr/>
          </p:nvSpPr>
          <p:spPr>
            <a:xfrm>
              <a:off x="3969132" y="0"/>
              <a:ext cx="1448283" cy="5918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64008" tIns="21336" rIns="21336" bIns="21336" spcCol="1270" anchor="ctr"/>
            <a:lstStyle/>
            <a:p>
              <a:pPr algn="ctr" defTabSz="711200">
                <a:lnSpc>
                  <a:spcPct val="90000"/>
                </a:lnSpc>
                <a:spcAft>
                  <a:spcPct val="35000"/>
                </a:spcAft>
                <a:defRPr/>
              </a:pPr>
              <a:r>
                <a:rPr lang="en-US" sz="1600" dirty="0"/>
                <a:t>Infrastructure</a:t>
              </a:r>
            </a:p>
          </p:txBody>
        </p:sp>
      </p:grpSp>
      <p:grpSp>
        <p:nvGrpSpPr>
          <p:cNvPr id="23" name="Group 22"/>
          <p:cNvGrpSpPr>
            <a:grpSpLocks/>
          </p:cNvGrpSpPr>
          <p:nvPr/>
        </p:nvGrpSpPr>
        <p:grpSpPr bwMode="auto">
          <a:xfrm>
            <a:off x="6305550" y="5407025"/>
            <a:ext cx="2038350" cy="592138"/>
            <a:chOff x="5508886" y="0"/>
            <a:chExt cx="2039030" cy="591820"/>
          </a:xfrm>
        </p:grpSpPr>
        <p:sp>
          <p:nvSpPr>
            <p:cNvPr id="24" name="Chevron 23"/>
            <p:cNvSpPr/>
            <p:nvPr/>
          </p:nvSpPr>
          <p:spPr>
            <a:xfrm>
              <a:off x="5508886" y="0"/>
              <a:ext cx="2039030" cy="591820"/>
            </a:xfrm>
            <a:prstGeom prst="chevron">
              <a:avLst/>
            </a:prstGeom>
          </p:spPr>
          <p:style>
            <a:lnRef idx="0">
              <a:schemeClr val="dk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5" name="Chevron 10"/>
            <p:cNvSpPr/>
            <p:nvPr/>
          </p:nvSpPr>
          <p:spPr>
            <a:xfrm>
              <a:off x="5804260" y="0"/>
              <a:ext cx="1448283" cy="5918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64008" tIns="21336" rIns="21336" bIns="21336" anchor="ctr"/>
            <a:lstStyle>
              <a:lvl1pPr defTabSz="711200" eaLnBrk="0">
                <a:defRPr sz="1200">
                  <a:solidFill>
                    <a:srgbClr val="000000"/>
                  </a:solidFill>
                  <a:latin typeface="Helvetica" charset="0"/>
                  <a:ea typeface="Helvetica" charset="0"/>
                  <a:cs typeface="Helvetica" charset="0"/>
                  <a:sym typeface="Helvetica" charset="0"/>
                </a:defRPr>
              </a:lvl1pPr>
              <a:lvl2pPr defTabSz="711200" eaLnBrk="0">
                <a:defRPr sz="1200">
                  <a:solidFill>
                    <a:srgbClr val="000000"/>
                  </a:solidFill>
                  <a:latin typeface="Helvetica" charset="0"/>
                  <a:ea typeface="Helvetica" charset="0"/>
                  <a:cs typeface="Helvetica" charset="0"/>
                  <a:sym typeface="Helvetica" charset="0"/>
                </a:defRPr>
              </a:lvl2pPr>
              <a:lvl3pPr defTabSz="711200" eaLnBrk="0">
                <a:defRPr sz="1200">
                  <a:solidFill>
                    <a:srgbClr val="000000"/>
                  </a:solidFill>
                  <a:latin typeface="Helvetica" charset="0"/>
                  <a:ea typeface="Helvetica" charset="0"/>
                  <a:cs typeface="Helvetica" charset="0"/>
                  <a:sym typeface="Helvetica" charset="0"/>
                </a:defRPr>
              </a:lvl3pPr>
              <a:lvl4pPr defTabSz="711200" eaLnBrk="0">
                <a:defRPr sz="1200">
                  <a:solidFill>
                    <a:srgbClr val="000000"/>
                  </a:solidFill>
                  <a:latin typeface="Helvetica" charset="0"/>
                  <a:ea typeface="Helvetica" charset="0"/>
                  <a:cs typeface="Helvetica" charset="0"/>
                  <a:sym typeface="Helvetica" charset="0"/>
                </a:defRPr>
              </a:lvl4pPr>
              <a:lvl5pPr defTabSz="711200" eaLnBrk="0">
                <a:defRPr sz="1200">
                  <a:solidFill>
                    <a:srgbClr val="000000"/>
                  </a:solidFill>
                  <a:latin typeface="Helvetica" charset="0"/>
                  <a:ea typeface="Helvetica" charset="0"/>
                  <a:cs typeface="Helvetica" charset="0"/>
                  <a:sym typeface="Helvetica" charset="0"/>
                </a:defRPr>
              </a:lvl5pPr>
              <a:lvl6pPr marL="1371600" indent="914400" defTabSz="711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711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711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711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lnSpc>
                  <a:spcPct val="90000"/>
                </a:lnSpc>
                <a:spcAft>
                  <a:spcPct val="35000"/>
                </a:spcAft>
                <a:defRPr/>
              </a:pPr>
              <a:r>
                <a:rPr lang="en-US" altLang="en-US" sz="1600" smtClean="0">
                  <a:latin typeface="Calibri" pitchFamily="34" charset="0"/>
                </a:rPr>
                <a:t>Water and Wastewater</a:t>
              </a:r>
            </a:p>
          </p:txBody>
        </p:sp>
      </p:grpSp>
    </p:spTree>
    <p:custDataLst>
      <p:tags r:id="rId1"/>
    </p:custDataLst>
    <p:extLst>
      <p:ext uri="{BB962C8B-B14F-4D97-AF65-F5344CB8AC3E}">
        <p14:creationId xmlns:p14="http://schemas.microsoft.com/office/powerpoint/2010/main" val="67889196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nodeType="withGroup">
                            <p:stCondLst>
                              <p:cond delay="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nodeType="withGroup">
                            <p:stCondLst>
                              <p:cond delay="1000"/>
                            </p:stCondLst>
                            <p:childTnLst>
                              <p:par>
                                <p:cTn id="25" presetID="10" presetClass="entr" presetSubtype="0" fill="hold" nodeType="afterEffect">
                                  <p:stCondLst>
                                    <p:cond delay="0"/>
                                  </p:stCondLst>
                                  <p:childTnLst>
                                    <p:set>
                                      <p:cBhvr>
                                        <p:cTn id="26" dur="1" fill="hold">
                                          <p:stCondLst>
                                            <p:cond delay="0"/>
                                          </p:stCondLst>
                                        </p:cTn>
                                        <p:tgtEl>
                                          <p:spTgt spid="53251">
                                            <p:txEl>
                                              <p:pRg st="0" end="0"/>
                                            </p:txEl>
                                          </p:spTgt>
                                        </p:tgtEl>
                                        <p:attrNameLst>
                                          <p:attrName>style.visibility</p:attrName>
                                        </p:attrNameLst>
                                      </p:cBhvr>
                                      <p:to>
                                        <p:strVal val="visible"/>
                                      </p:to>
                                    </p:set>
                                    <p:animEffect transition="in" filter="fade">
                                      <p:cBhvr>
                                        <p:cTn id="27" dur="500"/>
                                        <p:tgtEl>
                                          <p:spTgt spid="53251">
                                            <p:txEl>
                                              <p:pRg st="0" end="0"/>
                                            </p:txEl>
                                          </p:spTgt>
                                        </p:tgtEl>
                                      </p:cBhvr>
                                    </p:animEffect>
                                  </p:childTnLst>
                                </p:cTn>
                              </p:par>
                            </p:childTnLst>
                          </p:cTn>
                        </p:par>
                        <p:par>
                          <p:cTn id="28" fill="hold" nodeType="afterGroup">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nodeType="afterGroup">
                            <p:stCondLst>
                              <p:cond delay="200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nodeType="afterGroup">
                            <p:stCondLst>
                              <p:cond delay="30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Product Guide</a:t>
            </a:r>
          </a:p>
        </p:txBody>
      </p:sp>
      <p:sp>
        <p:nvSpPr>
          <p:cNvPr id="2" name="Content Placeholder 1"/>
          <p:cNvSpPr>
            <a:spLocks noGrp="1"/>
          </p:cNvSpPr>
          <p:nvPr>
            <p:ph idx="1"/>
          </p:nvPr>
        </p:nvSpPr>
        <p:spPr>
          <a:xfrm>
            <a:off x="263525" y="1359017"/>
            <a:ext cx="5769527" cy="5209563"/>
          </a:xfrm>
        </p:spPr>
        <p:txBody>
          <a:bodyPr/>
          <a:lstStyle/>
          <a:p>
            <a:pPr marL="341313" lvl="1" indent="-225425">
              <a:spcBef>
                <a:spcPts val="2400"/>
              </a:spcBef>
              <a:buFont typeface="Arial" pitchFamily="34" charset="0"/>
              <a:buChar char="•"/>
              <a:defRPr/>
            </a:pPr>
            <a:r>
              <a:rPr lang="en-US" sz="2400" dirty="0" smtClean="0"/>
              <a:t>Grouped by application type</a:t>
            </a:r>
          </a:p>
          <a:p>
            <a:pPr lvl="1">
              <a:spcBef>
                <a:spcPts val="1000"/>
              </a:spcBef>
            </a:pPr>
            <a:r>
              <a:rPr lang="en-US" dirty="0"/>
              <a:t>General Concrete Repair</a:t>
            </a:r>
          </a:p>
          <a:p>
            <a:pPr lvl="1">
              <a:spcBef>
                <a:spcPts val="1000"/>
              </a:spcBef>
            </a:pPr>
            <a:r>
              <a:rPr lang="en-US" dirty="0"/>
              <a:t>Performance Coatings</a:t>
            </a:r>
          </a:p>
          <a:p>
            <a:pPr lvl="1">
              <a:spcBef>
                <a:spcPts val="1000"/>
              </a:spcBef>
            </a:pPr>
            <a:r>
              <a:rPr lang="en-US" dirty="0"/>
              <a:t>Crack Repair</a:t>
            </a:r>
          </a:p>
          <a:p>
            <a:pPr lvl="1">
              <a:spcBef>
                <a:spcPts val="1000"/>
              </a:spcBef>
            </a:pPr>
            <a:r>
              <a:rPr lang="en-US" dirty="0"/>
              <a:t>Joint Sealing</a:t>
            </a:r>
          </a:p>
          <a:p>
            <a:pPr lvl="1">
              <a:spcBef>
                <a:spcPts val="1000"/>
              </a:spcBef>
            </a:pPr>
            <a:r>
              <a:rPr lang="fr-FR" dirty="0" err="1"/>
              <a:t>Grouting</a:t>
            </a:r>
            <a:endParaRPr lang="en-US" dirty="0"/>
          </a:p>
          <a:p>
            <a:pPr lvl="1">
              <a:spcBef>
                <a:spcPts val="1000"/>
              </a:spcBef>
            </a:pPr>
            <a:r>
              <a:rPr lang="en-US" dirty="0"/>
              <a:t>Underwater Repair Materials</a:t>
            </a:r>
          </a:p>
          <a:p>
            <a:pPr lvl="1">
              <a:spcBef>
                <a:spcPts val="1000"/>
              </a:spcBef>
            </a:pPr>
            <a:r>
              <a:rPr lang="en-US" dirty="0"/>
              <a:t>Rail Products</a:t>
            </a:r>
          </a:p>
          <a:p>
            <a:pPr lvl="1">
              <a:spcBef>
                <a:spcPts val="1000"/>
              </a:spcBef>
            </a:pPr>
            <a:r>
              <a:rPr lang="en-US" dirty="0"/>
              <a:t>Specialty Products</a:t>
            </a:r>
          </a:p>
          <a:p>
            <a:pPr lvl="1">
              <a:spcBef>
                <a:spcPts val="1000"/>
              </a:spcBef>
            </a:pPr>
            <a:r>
              <a:rPr lang="en-US" dirty="0"/>
              <a:t>Tools and Accessories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3701" y="1550504"/>
            <a:ext cx="3618052" cy="4442791"/>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3"/>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t>Agenda</a:t>
            </a:r>
          </a:p>
        </p:txBody>
      </p:sp>
      <p:sp>
        <p:nvSpPr>
          <p:cNvPr id="7170" name="Content Placeholder 4"/>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403225" indent="-292100">
              <a:spcBef>
                <a:spcPts val="2400"/>
              </a:spcBef>
              <a:buFont typeface="Arial" charset="0"/>
              <a:buChar char="•"/>
            </a:pPr>
            <a:r>
              <a:rPr lang="en-US" altLang="en-US" sz="2800" dirty="0" smtClean="0"/>
              <a:t>Concrete </a:t>
            </a:r>
            <a:r>
              <a:rPr lang="en-US" altLang="en-US" sz="2800" dirty="0"/>
              <a:t>repair process</a:t>
            </a:r>
          </a:p>
          <a:p>
            <a:pPr marL="403225" indent="-292100">
              <a:spcBef>
                <a:spcPts val="2400"/>
              </a:spcBef>
              <a:buFont typeface="Arial" charset="0"/>
              <a:buChar char="•"/>
            </a:pPr>
            <a:r>
              <a:rPr lang="en-US" altLang="en-US" sz="2800" dirty="0" smtClean="0"/>
              <a:t>RPS product overview</a:t>
            </a:r>
          </a:p>
          <a:p>
            <a:pPr marL="403225" indent="-292100" eaLnBrk="1" hangingPunct="1">
              <a:spcBef>
                <a:spcPts val="2400"/>
              </a:spcBef>
              <a:buFont typeface="Arial" charset="0"/>
              <a:buChar char="•"/>
            </a:pPr>
            <a:r>
              <a:rPr lang="en-US" altLang="en-US" sz="2800" dirty="0" smtClean="0"/>
              <a:t>Product Guide overview</a:t>
            </a:r>
          </a:p>
        </p:txBody>
      </p:sp>
    </p:spTree>
    <p:custDataLst>
      <p:tags r:id="rId1"/>
    </p:custData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Product Guide</a:t>
            </a:r>
          </a:p>
        </p:txBody>
      </p:sp>
      <p:sp>
        <p:nvSpPr>
          <p:cNvPr id="2" name="Content Placeholder 1"/>
          <p:cNvSpPr>
            <a:spLocks noGrp="1"/>
          </p:cNvSpPr>
          <p:nvPr>
            <p:ph idx="1"/>
          </p:nvPr>
        </p:nvSpPr>
        <p:spPr>
          <a:xfrm>
            <a:off x="263524" y="1682751"/>
            <a:ext cx="3996503" cy="2581136"/>
          </a:xfrm>
        </p:spPr>
        <p:txBody>
          <a:bodyPr>
            <a:normAutofit/>
          </a:bodyPr>
          <a:lstStyle/>
          <a:p>
            <a:pPr marL="457200" indent="-341313">
              <a:spcBef>
                <a:spcPts val="1800"/>
              </a:spcBef>
              <a:defRPr/>
            </a:pPr>
            <a:r>
              <a:rPr lang="en-US" dirty="0" smtClean="0"/>
              <a:t>Navigation – pg. 5</a:t>
            </a:r>
          </a:p>
          <a:p>
            <a:pPr marL="457200" indent="-341313">
              <a:spcBef>
                <a:spcPts val="1800"/>
              </a:spcBef>
              <a:buFont typeface="Arial" pitchFamily="34" charset="0"/>
              <a:buChar char="•"/>
              <a:defRPr/>
            </a:pPr>
            <a:r>
              <a:rPr lang="en-US" dirty="0" smtClean="0"/>
              <a:t>Numerical index by formulation</a:t>
            </a:r>
          </a:p>
          <a:p>
            <a:pPr marL="457200" indent="-341313">
              <a:spcBef>
                <a:spcPts val="1800"/>
              </a:spcBef>
              <a:buFont typeface="Arial" pitchFamily="34" charset="0"/>
              <a:buChar char="•"/>
              <a:defRPr/>
            </a:pPr>
            <a:r>
              <a:rPr lang="en-US" dirty="0" smtClean="0"/>
              <a:t>Product Group sections</a:t>
            </a:r>
            <a:endParaRPr lang="en-US"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7691" y="1478686"/>
            <a:ext cx="3744005" cy="4652254"/>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Rectangle 2"/>
          <p:cNvSpPr/>
          <p:nvPr/>
        </p:nvSpPr>
        <p:spPr>
          <a:xfrm>
            <a:off x="8030817" y="1976012"/>
            <a:ext cx="740880" cy="394771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Product Guide – Page Layout</a:t>
            </a:r>
          </a:p>
        </p:txBody>
      </p:sp>
      <p:sp>
        <p:nvSpPr>
          <p:cNvPr id="2" name="Content Placeholder 1"/>
          <p:cNvSpPr>
            <a:spLocks noGrp="1"/>
          </p:cNvSpPr>
          <p:nvPr>
            <p:ph idx="1"/>
          </p:nvPr>
        </p:nvSpPr>
        <p:spPr>
          <a:xfrm>
            <a:off x="4715435" y="1909482"/>
            <a:ext cx="3777690" cy="4308438"/>
          </a:xfrm>
        </p:spPr>
        <p:txBody>
          <a:bodyPr>
            <a:normAutofit/>
          </a:bodyPr>
          <a:lstStyle/>
          <a:p>
            <a:pPr marL="285750" indent="-285750">
              <a:spcBef>
                <a:spcPts val="2400"/>
              </a:spcBef>
              <a:buFont typeface="Arial" pitchFamily="34" charset="0"/>
              <a:buChar char="•"/>
              <a:defRPr/>
            </a:pPr>
            <a:r>
              <a:rPr lang="en-US" dirty="0" smtClean="0"/>
              <a:t>Product sub-type</a:t>
            </a:r>
          </a:p>
          <a:p>
            <a:pPr marL="285750" indent="-285750">
              <a:spcBef>
                <a:spcPts val="2400"/>
              </a:spcBef>
              <a:buFont typeface="Arial" pitchFamily="34" charset="0"/>
              <a:buChar char="•"/>
              <a:defRPr/>
            </a:pPr>
            <a:r>
              <a:rPr lang="en-US" dirty="0" smtClean="0"/>
              <a:t>Product model # &amp; title</a:t>
            </a:r>
          </a:p>
          <a:p>
            <a:pPr marL="285750" indent="-285750">
              <a:spcBef>
                <a:spcPts val="2400"/>
              </a:spcBef>
              <a:buFont typeface="Arial" pitchFamily="34" charset="0"/>
              <a:buChar char="•"/>
              <a:defRPr/>
            </a:pPr>
            <a:r>
              <a:rPr lang="en-US" dirty="0" smtClean="0"/>
              <a:t>Product description</a:t>
            </a:r>
          </a:p>
          <a:p>
            <a:pPr marL="285750" indent="-285750">
              <a:spcBef>
                <a:spcPts val="2400"/>
              </a:spcBef>
              <a:buFont typeface="Arial" pitchFamily="34" charset="0"/>
              <a:buChar char="•"/>
              <a:defRPr/>
            </a:pPr>
            <a:r>
              <a:rPr lang="en-US" dirty="0" smtClean="0"/>
              <a:t>Application information</a:t>
            </a:r>
          </a:p>
          <a:p>
            <a:pPr marL="285750" indent="-285750">
              <a:spcBef>
                <a:spcPts val="2400"/>
              </a:spcBef>
              <a:buFont typeface="Arial" pitchFamily="34" charset="0"/>
              <a:buChar char="•"/>
              <a:defRPr/>
            </a:pPr>
            <a:r>
              <a:rPr lang="en-US" dirty="0" smtClean="0"/>
              <a:t>Product features</a:t>
            </a:r>
          </a:p>
          <a:p>
            <a:pPr marL="285750" indent="-285750">
              <a:spcBef>
                <a:spcPts val="2400"/>
              </a:spcBef>
              <a:buFont typeface="Arial" pitchFamily="34" charset="0"/>
              <a:buChar char="•"/>
              <a:defRPr/>
            </a:pPr>
            <a:r>
              <a:rPr lang="en-US" dirty="0" smtClean="0"/>
              <a:t>Packaging information</a:t>
            </a:r>
            <a:endParaRPr lang="en-US" dirty="0"/>
          </a:p>
        </p:txBody>
      </p:sp>
      <p:pic>
        <p:nvPicPr>
          <p:cNvPr id="1434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5224"/>
          <a:stretch/>
        </p:blipFill>
        <p:spPr bwMode="auto">
          <a:xfrm>
            <a:off x="196295" y="1554163"/>
            <a:ext cx="3975100" cy="4694237"/>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Oval 3"/>
          <p:cNvSpPr/>
          <p:nvPr/>
        </p:nvSpPr>
        <p:spPr>
          <a:xfrm>
            <a:off x="228045" y="3719513"/>
            <a:ext cx="923925" cy="2413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a:off x="174070" y="3983038"/>
            <a:ext cx="923925" cy="35083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228045" y="4322763"/>
            <a:ext cx="2774950" cy="3270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Freeform 8"/>
          <p:cNvSpPr/>
          <p:nvPr/>
        </p:nvSpPr>
        <p:spPr>
          <a:xfrm>
            <a:off x="194708" y="4649788"/>
            <a:ext cx="2974975" cy="1309687"/>
          </a:xfrm>
          <a:custGeom>
            <a:avLst/>
            <a:gdLst>
              <a:gd name="connsiteX0" fmla="*/ 0 w 2974554"/>
              <a:gd name="connsiteY0" fmla="*/ 0 h 1311007"/>
              <a:gd name="connsiteX1" fmla="*/ 2952520 w 2974554"/>
              <a:gd name="connsiteY1" fmla="*/ 11017 h 1311007"/>
              <a:gd name="connsiteX2" fmla="*/ 2963537 w 2974554"/>
              <a:gd name="connsiteY2" fmla="*/ 649995 h 1311007"/>
              <a:gd name="connsiteX3" fmla="*/ 2974554 w 2974554"/>
              <a:gd name="connsiteY3" fmla="*/ 1311007 h 1311007"/>
              <a:gd name="connsiteX4" fmla="*/ 1465243 w 2974554"/>
              <a:gd name="connsiteY4" fmla="*/ 1311007 h 1311007"/>
              <a:gd name="connsiteX5" fmla="*/ 1465243 w 2974554"/>
              <a:gd name="connsiteY5" fmla="*/ 495759 h 1311007"/>
              <a:gd name="connsiteX6" fmla="*/ 33050 w 2974554"/>
              <a:gd name="connsiteY6" fmla="*/ 495759 h 1311007"/>
              <a:gd name="connsiteX7" fmla="*/ 0 w 2974554"/>
              <a:gd name="connsiteY7" fmla="*/ 0 h 131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4554" h="1311007">
                <a:moveTo>
                  <a:pt x="0" y="0"/>
                </a:moveTo>
                <a:lnTo>
                  <a:pt x="2952520" y="11017"/>
                </a:lnTo>
                <a:lnTo>
                  <a:pt x="2963537" y="649995"/>
                </a:lnTo>
                <a:lnTo>
                  <a:pt x="2974554" y="1311007"/>
                </a:lnTo>
                <a:lnTo>
                  <a:pt x="1465243" y="1311007"/>
                </a:lnTo>
                <a:lnTo>
                  <a:pt x="1465243" y="495759"/>
                </a:lnTo>
                <a:lnTo>
                  <a:pt x="33050" y="495759"/>
                </a:lnTo>
                <a:lnTo>
                  <a:pt x="0" y="0"/>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228045" y="5133975"/>
            <a:ext cx="1309688" cy="9032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3169683" y="4333875"/>
            <a:ext cx="892175" cy="1549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dissolve">
                                      <p:cBhvr>
                                        <p:cTn id="15" dur="500"/>
                                        <p:tgtEl>
                                          <p:spTgt spid="2">
                                            <p:txEl>
                                              <p:pRg st="1" end="1"/>
                                            </p:txEl>
                                          </p:spTgt>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dissolve">
                                      <p:cBhvr>
                                        <p:cTn id="23" dur="500"/>
                                        <p:tgtEl>
                                          <p:spTgt spid="2">
                                            <p:txEl>
                                              <p:pRg st="2" end="2"/>
                                            </p:txEl>
                                          </p:spTgt>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edge">
                                      <p:cBhvr>
                                        <p:cTn id="26"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dissolve">
                                      <p:cBhvr>
                                        <p:cTn id="31" dur="500"/>
                                        <p:tgtEl>
                                          <p:spTgt spid="2">
                                            <p:txEl>
                                              <p:pRg st="3" end="3"/>
                                            </p:txEl>
                                          </p:spTgt>
                                        </p:tgtEl>
                                      </p:cBhvr>
                                    </p:animEffect>
                                  </p:childTnLst>
                                </p:cTn>
                              </p:par>
                              <p:par>
                                <p:cTn id="32" presetID="2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edge">
                                      <p:cBhvr>
                                        <p:cTn id="34"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dissolve">
                                      <p:cBhvr>
                                        <p:cTn id="39" dur="500"/>
                                        <p:tgtEl>
                                          <p:spTgt spid="2">
                                            <p:txEl>
                                              <p:pRg st="4" end="4"/>
                                            </p:txEl>
                                          </p:spTgt>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edge">
                                      <p:cBhvr>
                                        <p:cTn id="4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animEffect transition="in" filter="dissolve">
                                      <p:cBhvr>
                                        <p:cTn id="47" dur="500"/>
                                        <p:tgtEl>
                                          <p:spTgt spid="2">
                                            <p:txEl>
                                              <p:pRg st="5" end="5"/>
                                            </p:txEl>
                                          </p:spTgt>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edg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animBg="1"/>
      <p:bldP spid="6" grpId="0" animBg="1"/>
      <p:bldP spid="5"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More Information</a:t>
            </a:r>
          </a:p>
        </p:txBody>
      </p:sp>
      <p:pic>
        <p:nvPicPr>
          <p:cNvPr id="1843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899" y="1717862"/>
            <a:ext cx="2584340" cy="3359747"/>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Rectangle 2"/>
          <p:cNvSpPr/>
          <p:nvPr/>
        </p:nvSpPr>
        <p:spPr>
          <a:xfrm>
            <a:off x="4959275" y="1793168"/>
            <a:ext cx="3530301" cy="3123932"/>
          </a:xfrm>
          <a:prstGeom prst="rect">
            <a:avLst/>
          </a:prstGeom>
        </p:spPr>
        <p:txBody>
          <a:bodyPr wrap="square">
            <a:spAutoFit/>
          </a:bodyPr>
          <a:lstStyle/>
          <a:p>
            <a:pPr marL="233363" indent="-233363">
              <a:spcBef>
                <a:spcPts val="1800"/>
              </a:spcBef>
              <a:buFont typeface="Arial" charset="0"/>
              <a:buChar char="•"/>
            </a:pPr>
            <a:r>
              <a:rPr lang="en-US" altLang="en-US" dirty="0" smtClean="0">
                <a:latin typeface="Arial" panose="020B0604020202020204" pitchFamily="34" charset="0"/>
                <a:cs typeface="Arial" panose="020B0604020202020204" pitchFamily="34" charset="0"/>
              </a:rPr>
              <a:t>Product Guide</a:t>
            </a:r>
          </a:p>
          <a:p>
            <a:pPr marL="233363" indent="-233363">
              <a:spcBef>
                <a:spcPts val="1800"/>
              </a:spcBef>
              <a:buFont typeface="Arial" charset="0"/>
              <a:buChar char="•"/>
            </a:pPr>
            <a:r>
              <a:rPr lang="en-US" altLang="en-US" dirty="0" smtClean="0">
                <a:latin typeface="Arial" panose="020B0604020202020204" pitchFamily="34" charset="0"/>
                <a:cs typeface="Arial" panose="020B0604020202020204" pitchFamily="34" charset="0"/>
              </a:rPr>
              <a:t>Online resources</a:t>
            </a:r>
          </a:p>
          <a:p>
            <a:pPr marL="800100" lvl="1" indent="-342900">
              <a:spcBef>
                <a:spcPts val="60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Technical </a:t>
            </a:r>
            <a:r>
              <a:rPr lang="en-US" altLang="en-US" sz="2000" dirty="0">
                <a:latin typeface="Arial" panose="020B0604020202020204" pitchFamily="34" charset="0"/>
                <a:cs typeface="Arial" panose="020B0604020202020204" pitchFamily="34" charset="0"/>
              </a:rPr>
              <a:t>Data </a:t>
            </a:r>
            <a:r>
              <a:rPr lang="en-US" altLang="en-US" sz="2000" dirty="0" smtClean="0">
                <a:latin typeface="Arial" panose="020B0604020202020204" pitchFamily="34" charset="0"/>
                <a:cs typeface="Arial" panose="020B0604020202020204" pitchFamily="34" charset="0"/>
              </a:rPr>
              <a:t>Sheets</a:t>
            </a:r>
          </a:p>
          <a:p>
            <a:pPr marL="800100" lvl="1" indent="-342900">
              <a:spcBef>
                <a:spcPts val="60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Jobsite Assessment Tools </a:t>
            </a:r>
          </a:p>
          <a:p>
            <a:pPr marL="800100" lvl="1" indent="-342900">
              <a:spcBef>
                <a:spcPts val="60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Safety Data Sheets</a:t>
            </a:r>
          </a:p>
          <a:p>
            <a:pPr marL="342900" indent="-342900">
              <a:spcBef>
                <a:spcPts val="1800"/>
              </a:spcBef>
              <a:buFont typeface="Arial" panose="020B0604020202020204" pitchFamily="34" charset="0"/>
              <a:buChar char="•"/>
            </a:pPr>
            <a:r>
              <a:rPr lang="en-US" altLang="en-US" dirty="0" smtClean="0">
                <a:latin typeface="Arial" panose="020B0604020202020204" pitchFamily="34" charset="0"/>
                <a:cs typeface="Arial" panose="020B0604020202020204" pitchFamily="34" charset="0"/>
              </a:rPr>
              <a:t>Call an SST Rep</a:t>
            </a:r>
            <a:endParaRPr lang="en-US" altLang="en-US" dirty="0">
              <a:latin typeface="Arial" panose="020B0604020202020204" pitchFamily="34" charset="0"/>
              <a:cs typeface="Arial" panose="020B0604020202020204" pitchFamily="34" charset="0"/>
            </a:endParaRPr>
          </a:p>
        </p:txBody>
      </p:sp>
      <p:grpSp>
        <p:nvGrpSpPr>
          <p:cNvPr id="4" name="Group 3"/>
          <p:cNvGrpSpPr/>
          <p:nvPr/>
        </p:nvGrpSpPr>
        <p:grpSpPr>
          <a:xfrm>
            <a:off x="888681" y="3015379"/>
            <a:ext cx="3527464" cy="2869053"/>
            <a:chOff x="888681" y="3015379"/>
            <a:chExt cx="3527464" cy="2869053"/>
          </a:xfrm>
        </p:grpSpPr>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8681" y="3015379"/>
              <a:ext cx="3527464" cy="286905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928437" y="3630292"/>
              <a:ext cx="2212328" cy="1321900"/>
            </a:xfrm>
            <a:prstGeom prst="rect">
              <a:avLst/>
            </a:prstGeom>
            <a:solidFill>
              <a:schemeClr val="bg1"/>
            </a:solidFill>
          </p:spPr>
          <p:txBody>
            <a:bodyPr wrap="square" rIns="182880">
              <a:spAutoFit/>
            </a:bodyPr>
            <a:lstStyle/>
            <a:p>
              <a:r>
                <a:rPr lang="en-US" sz="600" dirty="0">
                  <a:solidFill>
                    <a:srgbClr val="9B9B9B"/>
                  </a:solidFill>
                  <a:latin typeface="Arial" panose="020B0604020202020204" pitchFamily="34" charset="0"/>
                  <a:cs typeface="Arial" panose="020B0604020202020204" pitchFamily="34" charset="0"/>
                </a:rPr>
                <a:t>Repair, Protect, and Strengthen</a:t>
              </a:r>
            </a:p>
            <a:p>
              <a:endParaRPr lang="en-US" sz="500" dirty="0" smtClean="0">
                <a:solidFill>
                  <a:srgbClr val="9B9B9B"/>
                </a:solidFill>
                <a:latin typeface="Arial" panose="020B0604020202020204" pitchFamily="34" charset="0"/>
                <a:cs typeface="Arial" panose="020B0604020202020204" pitchFamily="34" charset="0"/>
              </a:endParaRPr>
            </a:p>
            <a:p>
              <a:r>
                <a:rPr lang="en-US" sz="530" dirty="0" smtClean="0">
                  <a:solidFill>
                    <a:srgbClr val="9B9B9B"/>
                  </a:solidFill>
                  <a:latin typeface="Arial" panose="020B0604020202020204" pitchFamily="34" charset="0"/>
                  <a:cs typeface="Arial" panose="020B0604020202020204" pitchFamily="34" charset="0"/>
                </a:rPr>
                <a:t>Simpson </a:t>
              </a:r>
              <a:r>
                <a:rPr lang="en-US" sz="530" dirty="0">
                  <a:solidFill>
                    <a:srgbClr val="9B9B9B"/>
                  </a:solidFill>
                  <a:latin typeface="Arial" panose="020B0604020202020204" pitchFamily="34" charset="0"/>
                  <a:cs typeface="Arial" panose="020B0604020202020204" pitchFamily="34" charset="0"/>
                </a:rPr>
                <a:t>Strong-Tie has become a trusted manufacturer of chemical, mechanical, direct-fastening, and carbide drill bits and accessories since entering the market in 1994. Now in our 20th year, we continue to expand to provide the most comprehensive product offering to serve infrastructure, commercial, industrial and residential construction markets. These innovative products are the result of more than 40 years of laboratory development, field study and contractor input and have passed the rigorous performance and quality assurance testing you have come to expect from Simpson Strong-Tie. We will continue to expand upon this line of repair, protection and strengthening products and provide our customers with industry leading jobsite, technical and customer support.</a:t>
              </a:r>
            </a:p>
          </p:txBody>
        </p:sp>
      </p:gr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4576"/>
            <a:ext cx="9144000" cy="6708847"/>
          </a:xfrm>
          <a:prstGeom prst="rect">
            <a:avLst/>
          </a:prstGeom>
        </p:spPr>
      </p:pic>
      <p:sp>
        <p:nvSpPr>
          <p:cNvPr id="3" name="Rectangle 2"/>
          <p:cNvSpPr/>
          <p:nvPr/>
        </p:nvSpPr>
        <p:spPr>
          <a:xfrm>
            <a:off x="0" y="0"/>
            <a:ext cx="9144000" cy="1140300"/>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64008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SST Logo rgb - white box BG INDICATOR.jpg" descr="/Volumes/CLIENTS/Simpson Strong-Tie/+brand standards/SST Logo rgb - white box BG INDICATOR.jpg"/>
          <p:cNvPicPr>
            <a:picLocks noChangeAspect="1"/>
          </p:cNvPicPr>
          <p:nvPr/>
        </p:nvPicPr>
        <p:blipFill>
          <a:blip r:embed="rId5" r:link="rId6" cstate="print">
            <a:extLst>
              <a:ext uri="{28A0092B-C50C-407E-A947-70E740481C1C}">
                <a14:useLocalDpi xmlns:a14="http://schemas.microsoft.com/office/drawing/2010/main" val="0"/>
              </a:ext>
            </a:extLst>
          </a:blip>
          <a:stretch>
            <a:fillRect/>
          </a:stretch>
        </p:blipFill>
        <p:spPr>
          <a:xfrm>
            <a:off x="3491443" y="4461470"/>
            <a:ext cx="2167463" cy="1441078"/>
          </a:xfrm>
          <a:prstGeom prst="rect">
            <a:avLst/>
          </a:prstGeom>
          <a:effectLst>
            <a:glow rad="88900">
              <a:schemeClr val="tx1">
                <a:alpha val="25000"/>
              </a:schemeClr>
            </a:glow>
          </a:effectLst>
        </p:spPr>
      </p:pic>
      <p:sp>
        <p:nvSpPr>
          <p:cNvPr id="7" name="TextBox 6"/>
          <p:cNvSpPr txBox="1"/>
          <p:nvPr/>
        </p:nvSpPr>
        <p:spPr>
          <a:xfrm>
            <a:off x="2635624" y="206189"/>
            <a:ext cx="3890682" cy="769441"/>
          </a:xfrm>
          <a:prstGeom prst="rect">
            <a:avLst/>
          </a:prstGeom>
          <a:noFill/>
        </p:spPr>
        <p:txBody>
          <a:bodyPr wrap="square" rtlCol="0">
            <a:spAutoFit/>
          </a:bodyPr>
          <a:lstStyle/>
          <a:p>
            <a:pPr algn="ctr"/>
            <a:r>
              <a:rPr lang="en-US" sz="4400" b="1" dirty="0" smtClean="0">
                <a:latin typeface="Arial" panose="020B0604020202020204" pitchFamily="34" charset="0"/>
                <a:cs typeface="Arial" panose="020B0604020202020204" pitchFamily="34" charset="0"/>
              </a:rPr>
              <a:t>Questions?</a:t>
            </a:r>
            <a:endParaRPr lang="en-US" sz="4400"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95712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Title 1"/>
          <p:cNvSpPr>
            <a:spLocks noGrp="1"/>
          </p:cNvSpPr>
          <p:nvPr>
            <p:ph type="title"/>
          </p:nvPr>
        </p:nvSpPr>
        <p:spPr/>
        <p:txBody>
          <a:bodyPr rtlCol="0">
            <a:normAutofit/>
          </a:bodyPr>
          <a:lstStyle/>
          <a:p>
            <a:pPr eaLnBrk="1" fontAlgn="auto" hangingPunct="1">
              <a:spcAft>
                <a:spcPts val="0"/>
              </a:spcAft>
              <a:defRPr/>
            </a:pPr>
            <a:r>
              <a:rPr lang="en-US" altLang="en-US" smtClean="0"/>
              <a:t>Concrete Restoration Opportunities</a:t>
            </a:r>
          </a:p>
        </p:txBody>
      </p:sp>
      <p:pic>
        <p:nvPicPr>
          <p:cNvPr id="51202"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4181475" y="2058988"/>
            <a:ext cx="4579938" cy="3719512"/>
          </a:xfrm>
          <a:noFill/>
        </p:spPr>
      </p:pic>
      <p:sp>
        <p:nvSpPr>
          <p:cNvPr id="48132" name="TextBox 4"/>
          <p:cNvSpPr txBox="1">
            <a:spLocks noChangeArrowheads="1"/>
          </p:cNvSpPr>
          <p:nvPr/>
        </p:nvSpPr>
        <p:spPr bwMode="auto">
          <a:xfrm>
            <a:off x="5257800" y="1660525"/>
            <a:ext cx="3886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a:spcBef>
                <a:spcPct val="20000"/>
              </a:spcBef>
              <a:buFont typeface="Arial" pitchFamily="34" charset="0"/>
              <a:buChar char="•"/>
              <a:defRPr>
                <a:solidFill>
                  <a:schemeClr val="tx1"/>
                </a:solidFill>
                <a:latin typeface="Arial" pitchFamily="34" charset="0"/>
                <a:cs typeface="Arial" pitchFamily="34" charset="0"/>
              </a:defRPr>
            </a:lvl3pPr>
            <a:lvl4pPr marL="1600200" indent="-228600" eaLnBrk="0">
              <a:spcBef>
                <a:spcPct val="20000"/>
              </a:spcBef>
              <a:buFont typeface="Arial" pitchFamily="34" charset="0"/>
              <a:buChar char="–"/>
              <a:defRPr sz="1600">
                <a:solidFill>
                  <a:schemeClr val="tx1"/>
                </a:solidFill>
                <a:latin typeface="Arial" pitchFamily="34" charset="0"/>
                <a:cs typeface="Arial" pitchFamily="34" charset="0"/>
              </a:defRPr>
            </a:lvl4pPr>
            <a:lvl5pPr marL="2057400" indent="-228600" eaLnBrk="0">
              <a:spcBef>
                <a:spcPct val="20000"/>
              </a:spcBef>
              <a:buFont typeface="Arial" pitchFamily="34" charset="0"/>
              <a:buChar char="»"/>
              <a:defRPr sz="16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Arial" pitchFamily="34" charset="0"/>
                <a:cs typeface="Arial" pitchFamily="34" charset="0"/>
              </a:defRPr>
            </a:lvl9pPr>
          </a:lstStyle>
          <a:p>
            <a:pPr defTabSz="914400" eaLnBrk="1" hangingPunct="1">
              <a:spcBef>
                <a:spcPct val="0"/>
              </a:spcBef>
              <a:buFontTx/>
              <a:buNone/>
            </a:pPr>
            <a:endParaRPr lang="en-US" altLang="en-US" sz="1800">
              <a:solidFill>
                <a:srgbClr val="000000"/>
              </a:solidFill>
              <a:latin typeface="Garamond" pitchFamily="18" charset="0"/>
            </a:endParaRPr>
          </a:p>
          <a:p>
            <a:pPr defTabSz="914400" eaLnBrk="1" hangingPunct="1">
              <a:spcBef>
                <a:spcPct val="0"/>
              </a:spcBef>
              <a:buFontTx/>
              <a:buNone/>
            </a:pPr>
            <a:endParaRPr lang="en-US" altLang="en-US" sz="3200">
              <a:solidFill>
                <a:srgbClr val="000000"/>
              </a:solidFill>
              <a:latin typeface="Garamond" pitchFamily="18" charset="0"/>
            </a:endParaRPr>
          </a:p>
        </p:txBody>
      </p:sp>
      <p:sp>
        <p:nvSpPr>
          <p:cNvPr id="6149" name="TextBox 5"/>
          <p:cNvSpPr txBox="1">
            <a:spLocks noChangeArrowheads="1"/>
          </p:cNvSpPr>
          <p:nvPr/>
        </p:nvSpPr>
        <p:spPr bwMode="auto">
          <a:xfrm>
            <a:off x="350838" y="1489428"/>
            <a:ext cx="3405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defTabSz="914400" eaLnBrk="1" fontAlgn="auto" hangingPunct="1">
              <a:spcBef>
                <a:spcPts val="0"/>
              </a:spcBef>
              <a:spcAft>
                <a:spcPts val="0"/>
              </a:spcAft>
              <a:defRPr/>
            </a:pPr>
            <a:r>
              <a:rPr lang="en-US" sz="2400" b="1" dirty="0">
                <a:solidFill>
                  <a:prstClr val="black"/>
                </a:solidFill>
                <a:latin typeface="+mn-lt"/>
                <a:ea typeface="+mn-ea"/>
              </a:rPr>
              <a:t>What are we looking for?</a:t>
            </a:r>
          </a:p>
        </p:txBody>
      </p:sp>
      <p:sp>
        <p:nvSpPr>
          <p:cNvPr id="6150" name="TextBox 6"/>
          <p:cNvSpPr txBox="1">
            <a:spLocks noChangeArrowheads="1"/>
          </p:cNvSpPr>
          <p:nvPr/>
        </p:nvSpPr>
        <p:spPr bwMode="auto">
          <a:xfrm>
            <a:off x="506413" y="2011716"/>
            <a:ext cx="3230562"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Cracks</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err="1">
                <a:solidFill>
                  <a:prstClr val="black"/>
                </a:solidFill>
                <a:latin typeface="+mn-lt"/>
                <a:ea typeface="+mn-ea"/>
              </a:rPr>
              <a:t>Spalled</a:t>
            </a:r>
            <a:r>
              <a:rPr lang="en-US" sz="1800" dirty="0">
                <a:solidFill>
                  <a:prstClr val="black"/>
                </a:solidFill>
                <a:latin typeface="+mn-lt"/>
                <a:ea typeface="+mn-ea"/>
              </a:rPr>
              <a:t> Concrete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Delamination</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Rust bleed on the concrete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Efflorescence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Chalky Coatings</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Freeze Thaw Damage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Fire Damage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Wind &amp; Seismic Damage</a:t>
            </a:r>
          </a:p>
          <a:p>
            <a:pPr marL="228600" indent="-228600" defTabSz="914400" eaLnBrk="1" fontAlgn="auto" hangingPunct="1">
              <a:spcBef>
                <a:spcPts val="600"/>
              </a:spcBef>
              <a:spcAft>
                <a:spcPts val="0"/>
              </a:spcAft>
              <a:buFont typeface="Arial" panose="020B0604020202020204" pitchFamily="34" charset="0"/>
              <a:buChar char="•"/>
              <a:defRPr/>
            </a:pPr>
            <a:r>
              <a:rPr lang="en-US" sz="1800" dirty="0">
                <a:solidFill>
                  <a:prstClr val="black"/>
                </a:solidFill>
                <a:latin typeface="+mn-lt"/>
                <a:ea typeface="+mn-ea"/>
              </a:rPr>
              <a:t>Chemical </a:t>
            </a:r>
            <a:r>
              <a:rPr lang="en-US" sz="1800" dirty="0" smtClean="0">
                <a:solidFill>
                  <a:prstClr val="black"/>
                </a:solidFill>
                <a:latin typeface="+mn-lt"/>
                <a:ea typeface="+mn-ea"/>
              </a:rPr>
              <a:t>Attack</a:t>
            </a:r>
            <a:endParaRPr lang="en-US" sz="1800" dirty="0">
              <a:solidFill>
                <a:prstClr val="black"/>
              </a:solidFill>
              <a:latin typeface="+mn-lt"/>
              <a:ea typeface="+mn-ea"/>
            </a:endParaRPr>
          </a:p>
        </p:txBody>
      </p:sp>
    </p:spTree>
    <p:custDataLst>
      <p:tags r:id="rId1"/>
    </p:custDataLst>
    <p:extLst>
      <p:ext uri="{BB962C8B-B14F-4D97-AF65-F5344CB8AC3E}">
        <p14:creationId xmlns:p14="http://schemas.microsoft.com/office/powerpoint/2010/main" val="4110567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t>Concrete Repair Process</a:t>
            </a:r>
          </a:p>
        </p:txBody>
      </p:sp>
      <p:grpSp>
        <p:nvGrpSpPr>
          <p:cNvPr id="5124" name="Group 5"/>
          <p:cNvGrpSpPr>
            <a:grpSpLocks/>
          </p:cNvGrpSpPr>
          <p:nvPr>
            <p:custDataLst>
              <p:tags r:id="rId2"/>
            </p:custDataLst>
          </p:nvPr>
        </p:nvGrpSpPr>
        <p:grpSpPr bwMode="auto">
          <a:xfrm>
            <a:off x="930237" y="1913208"/>
            <a:ext cx="2170953" cy="828245"/>
            <a:chOff x="1613" y="547036"/>
            <a:chExt cx="1619101" cy="647640"/>
          </a:xfrm>
        </p:grpSpPr>
        <p:sp>
          <p:nvSpPr>
            <p:cNvPr id="5" name="Pentagon 4"/>
            <p:cNvSpPr/>
            <p:nvPr/>
          </p:nvSpPr>
          <p:spPr>
            <a:xfrm>
              <a:off x="1613" y="547036"/>
              <a:ext cx="1619101" cy="647640"/>
            </a:xfrm>
            <a:prstGeom prst="homePlate">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6" name="Pentagon 4"/>
            <p:cNvSpPr/>
            <p:nvPr/>
          </p:nvSpPr>
          <p:spPr>
            <a:xfrm>
              <a:off x="1613" y="547036"/>
              <a:ext cx="1457191" cy="647640"/>
            </a:xfrm>
            <a:prstGeom prst="rect">
              <a:avLst/>
            </a:prstGeom>
          </p:spPr>
          <p:style>
            <a:lnRef idx="0">
              <a:scrgbClr r="0" g="0" b="0"/>
            </a:lnRef>
            <a:fillRef idx="0">
              <a:scrgbClr r="0" g="0" b="0"/>
            </a:fillRef>
            <a:effectRef idx="0">
              <a:scrgbClr r="0" g="0" b="0"/>
            </a:effectRef>
            <a:fontRef idx="minor">
              <a:schemeClr val="lt1"/>
            </a:fontRef>
          </p:style>
          <p:txBody>
            <a:bodyPr lIns="106680" tIns="53340" rIns="26670" bIns="53340" spcCol="1270" anchor="ctr"/>
            <a:lstStyle/>
            <a:p>
              <a:pPr algn="ctr" defTabSz="889000" eaLnBrk="0" fontAlgn="auto" hangingPunct="0">
                <a:lnSpc>
                  <a:spcPct val="90000"/>
                </a:lnSpc>
                <a:spcBef>
                  <a:spcPts val="0"/>
                </a:spcBef>
                <a:spcAft>
                  <a:spcPct val="35000"/>
                </a:spcAft>
                <a:defRPr/>
              </a:pPr>
              <a:r>
                <a:rPr lang="en-US" sz="2000" b="1" dirty="0">
                  <a:latin typeface="Arial Narrow" pitchFamily="34" charset="0"/>
                </a:rPr>
                <a:t>ASSESS</a:t>
              </a:r>
            </a:p>
          </p:txBody>
        </p:sp>
      </p:grpSp>
      <p:grpSp>
        <p:nvGrpSpPr>
          <p:cNvPr id="5125" name="Group 6"/>
          <p:cNvGrpSpPr>
            <a:grpSpLocks/>
          </p:cNvGrpSpPr>
          <p:nvPr>
            <p:custDataLst>
              <p:tags r:id="rId3"/>
            </p:custDataLst>
          </p:nvPr>
        </p:nvGrpSpPr>
        <p:grpSpPr bwMode="auto">
          <a:xfrm>
            <a:off x="2602167" y="1913208"/>
            <a:ext cx="2170953" cy="828245"/>
            <a:chOff x="1296894" y="547036"/>
            <a:chExt cx="1619101" cy="647640"/>
          </a:xfrm>
        </p:grpSpPr>
        <p:sp>
          <p:nvSpPr>
            <p:cNvPr id="8" name="Chevron 7"/>
            <p:cNvSpPr/>
            <p:nvPr/>
          </p:nvSpPr>
          <p:spPr>
            <a:xfrm>
              <a:off x="1296894" y="547036"/>
              <a:ext cx="1619101" cy="647640"/>
            </a:xfrm>
            <a:prstGeom prst="chevron">
              <a:avLst/>
            </a:prstGeom>
          </p:spPr>
          <p:style>
            <a:lnRef idx="0">
              <a:schemeClr val="lt1">
                <a:hueOff val="0"/>
                <a:satOff val="0"/>
                <a:lumOff val="0"/>
                <a:alphaOff val="0"/>
              </a:schemeClr>
            </a:lnRef>
            <a:fillRef idx="3">
              <a:schemeClr val="accent3">
                <a:hueOff val="3750088"/>
                <a:satOff val="-5627"/>
                <a:lumOff val="-915"/>
                <a:alphaOff val="0"/>
              </a:schemeClr>
            </a:fillRef>
            <a:effectRef idx="2">
              <a:schemeClr val="accent3">
                <a:hueOff val="3750088"/>
                <a:satOff val="-5627"/>
                <a:lumOff val="-915"/>
                <a:alphaOff val="0"/>
              </a:schemeClr>
            </a:effectRef>
            <a:fontRef idx="minor">
              <a:schemeClr val="lt1"/>
            </a:fontRef>
          </p:style>
        </p:sp>
        <p:sp>
          <p:nvSpPr>
            <p:cNvPr id="9" name="Chevron 6"/>
            <p:cNvSpPr/>
            <p:nvPr/>
          </p:nvSpPr>
          <p:spPr>
            <a:xfrm>
              <a:off x="1620714"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2000" b="1" dirty="0">
                  <a:latin typeface="Arial Narrow" pitchFamily="34" charset="0"/>
                </a:rPr>
                <a:t>PLAN</a:t>
              </a:r>
            </a:p>
          </p:txBody>
        </p:sp>
      </p:grpSp>
      <p:grpSp>
        <p:nvGrpSpPr>
          <p:cNvPr id="5126" name="Group 7"/>
          <p:cNvGrpSpPr>
            <a:grpSpLocks/>
          </p:cNvGrpSpPr>
          <p:nvPr>
            <p:custDataLst>
              <p:tags r:id="rId4"/>
            </p:custDataLst>
          </p:nvPr>
        </p:nvGrpSpPr>
        <p:grpSpPr bwMode="auto">
          <a:xfrm>
            <a:off x="4254780" y="1913208"/>
            <a:ext cx="2170953" cy="828245"/>
            <a:chOff x="2592175" y="547036"/>
            <a:chExt cx="1619101" cy="647640"/>
          </a:xfrm>
        </p:grpSpPr>
        <p:sp>
          <p:nvSpPr>
            <p:cNvPr id="11" name="Chevron 10"/>
            <p:cNvSpPr/>
            <p:nvPr/>
          </p:nvSpPr>
          <p:spPr>
            <a:xfrm>
              <a:off x="2592175" y="547036"/>
              <a:ext cx="1619101" cy="647640"/>
            </a:xfrm>
            <a:prstGeom prst="chevron">
              <a:avLst/>
            </a:prstGeom>
          </p:spPr>
          <p:style>
            <a:lnRef idx="0">
              <a:schemeClr val="lt1">
                <a:hueOff val="0"/>
                <a:satOff val="0"/>
                <a:lumOff val="0"/>
                <a:alphaOff val="0"/>
              </a:schemeClr>
            </a:lnRef>
            <a:fillRef idx="3">
              <a:schemeClr val="accent3">
                <a:hueOff val="7500176"/>
                <a:satOff val="-11253"/>
                <a:lumOff val="-1830"/>
                <a:alphaOff val="0"/>
              </a:schemeClr>
            </a:fillRef>
            <a:effectRef idx="2">
              <a:schemeClr val="accent3">
                <a:hueOff val="7500176"/>
                <a:satOff val="-11253"/>
                <a:lumOff val="-1830"/>
                <a:alphaOff val="0"/>
              </a:schemeClr>
            </a:effectRef>
            <a:fontRef idx="minor">
              <a:schemeClr val="lt1"/>
            </a:fontRef>
          </p:style>
        </p:sp>
        <p:sp>
          <p:nvSpPr>
            <p:cNvPr id="12" name="Chevron 8"/>
            <p:cNvSpPr/>
            <p:nvPr/>
          </p:nvSpPr>
          <p:spPr>
            <a:xfrm>
              <a:off x="2992188"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2000" b="1" dirty="0">
                  <a:latin typeface="Arial Narrow" pitchFamily="34" charset="0"/>
                </a:rPr>
                <a:t>PREPARE</a:t>
              </a:r>
            </a:p>
          </p:txBody>
        </p:sp>
      </p:grpSp>
      <p:grpSp>
        <p:nvGrpSpPr>
          <p:cNvPr id="5127" name="Group 8"/>
          <p:cNvGrpSpPr>
            <a:grpSpLocks/>
          </p:cNvGrpSpPr>
          <p:nvPr>
            <p:custDataLst>
              <p:tags r:id="rId5"/>
            </p:custDataLst>
          </p:nvPr>
        </p:nvGrpSpPr>
        <p:grpSpPr bwMode="auto">
          <a:xfrm>
            <a:off x="5908780" y="1913208"/>
            <a:ext cx="2170953" cy="828245"/>
            <a:chOff x="3887456" y="547036"/>
            <a:chExt cx="1619101" cy="647640"/>
          </a:xfrm>
        </p:grpSpPr>
        <p:sp>
          <p:nvSpPr>
            <p:cNvPr id="14" name="Chevron 13"/>
            <p:cNvSpPr/>
            <p:nvPr/>
          </p:nvSpPr>
          <p:spPr>
            <a:xfrm>
              <a:off x="3887456" y="547036"/>
              <a:ext cx="1619101" cy="647640"/>
            </a:xfrm>
            <a:prstGeom prst="chevron">
              <a:avLst/>
            </a:prstGeom>
          </p:spPr>
          <p:style>
            <a:lnRef idx="0">
              <a:schemeClr val="lt1">
                <a:hueOff val="0"/>
                <a:satOff val="0"/>
                <a:lumOff val="0"/>
                <a:alphaOff val="0"/>
              </a:schemeClr>
            </a:lnRef>
            <a:fillRef idx="3">
              <a:schemeClr val="accent3">
                <a:hueOff val="11250264"/>
                <a:satOff val="-16880"/>
                <a:lumOff val="-2745"/>
                <a:alphaOff val="0"/>
              </a:schemeClr>
            </a:fillRef>
            <a:effectRef idx="2">
              <a:schemeClr val="accent3">
                <a:hueOff val="11250264"/>
                <a:satOff val="-16880"/>
                <a:lumOff val="-2745"/>
                <a:alphaOff val="0"/>
              </a:schemeClr>
            </a:effectRef>
            <a:fontRef idx="minor">
              <a:schemeClr val="lt1"/>
            </a:fontRef>
          </p:style>
        </p:sp>
        <p:sp>
          <p:nvSpPr>
            <p:cNvPr id="15" name="Chevron 10"/>
            <p:cNvSpPr/>
            <p:nvPr/>
          </p:nvSpPr>
          <p:spPr>
            <a:xfrm>
              <a:off x="4295406" y="547036"/>
              <a:ext cx="971461" cy="647640"/>
            </a:xfrm>
            <a:prstGeom prst="rect">
              <a:avLst/>
            </a:prstGeom>
          </p:spPr>
          <p:style>
            <a:lnRef idx="0">
              <a:scrgbClr r="0" g="0" b="0"/>
            </a:lnRef>
            <a:fillRef idx="0">
              <a:scrgbClr r="0" g="0" b="0"/>
            </a:fillRef>
            <a:effectRef idx="0">
              <a:scrgbClr r="0" g="0" b="0"/>
            </a:effectRef>
            <a:fontRef idx="minor">
              <a:schemeClr val="lt1"/>
            </a:fontRef>
          </p:style>
          <p:txBody>
            <a:bodyPr lIns="80010" tIns="53340" rIns="26670" bIns="53340" spcCol="1270" anchor="ctr"/>
            <a:lstStyle/>
            <a:p>
              <a:pPr algn="ctr" defTabSz="889000" eaLnBrk="0" fontAlgn="auto" hangingPunct="0">
                <a:lnSpc>
                  <a:spcPct val="90000"/>
                </a:lnSpc>
                <a:spcBef>
                  <a:spcPts val="0"/>
                </a:spcBef>
                <a:spcAft>
                  <a:spcPct val="35000"/>
                </a:spcAft>
                <a:defRPr/>
              </a:pPr>
              <a:r>
                <a:rPr lang="en-US" sz="2000" b="1" dirty="0">
                  <a:latin typeface="Arial Narrow" pitchFamily="34" charset="0"/>
                </a:rPr>
                <a:t>EXECUTE</a:t>
              </a:r>
            </a:p>
          </p:txBody>
        </p:sp>
      </p:grpSp>
      <p:sp>
        <p:nvSpPr>
          <p:cNvPr id="4" name="Rectangle 3"/>
          <p:cNvSpPr/>
          <p:nvPr/>
        </p:nvSpPr>
        <p:spPr>
          <a:xfrm>
            <a:off x="795131" y="3144415"/>
            <a:ext cx="7625170" cy="2554545"/>
          </a:xfrm>
          <a:prstGeom prst="rect">
            <a:avLst/>
          </a:prstGeom>
        </p:spPr>
        <p:txBody>
          <a:bodyPr wrap="square">
            <a:spAutoFit/>
          </a:bodyPr>
          <a:lstStyle/>
          <a:p>
            <a:pPr marL="342900" indent="-342900">
              <a:spcBef>
                <a:spcPts val="1200"/>
              </a:spcBef>
              <a:buFont typeface="Wingdings" panose="05000000000000000000" pitchFamily="2" charset="2"/>
              <a:buChar char="ü"/>
            </a:pPr>
            <a:r>
              <a:rPr lang="en-US" altLang="en-US" dirty="0">
                <a:latin typeface="Arial" panose="020B0604020202020204" pitchFamily="34" charset="0"/>
                <a:cs typeface="Arial" panose="020B0604020202020204" pitchFamily="34" charset="0"/>
              </a:rPr>
              <a:t>Determine the </a:t>
            </a:r>
            <a:r>
              <a:rPr lang="en-US" altLang="en-US" b="1" dirty="0">
                <a:latin typeface="Arial" panose="020B0604020202020204" pitchFamily="34" charset="0"/>
                <a:cs typeface="Arial" panose="020B0604020202020204" pitchFamily="34" charset="0"/>
              </a:rPr>
              <a:t>Problem</a:t>
            </a:r>
          </a:p>
          <a:p>
            <a:pPr marL="342900" indent="-342900">
              <a:spcBef>
                <a:spcPts val="1200"/>
              </a:spcBef>
              <a:buFont typeface="Wingdings" panose="05000000000000000000" pitchFamily="2" charset="2"/>
              <a:buChar char="ü"/>
            </a:pPr>
            <a:r>
              <a:rPr lang="en-US" altLang="en-US" dirty="0">
                <a:latin typeface="Arial" panose="020B0604020202020204" pitchFamily="34" charset="0"/>
                <a:cs typeface="Arial" panose="020B0604020202020204" pitchFamily="34" charset="0"/>
              </a:rPr>
              <a:t>Evaluate the </a:t>
            </a:r>
            <a:r>
              <a:rPr lang="en-US" altLang="en-US" b="1" dirty="0">
                <a:latin typeface="Arial" panose="020B0604020202020204" pitchFamily="34" charset="0"/>
                <a:cs typeface="Arial" panose="020B0604020202020204" pitchFamily="34" charset="0"/>
              </a:rPr>
              <a:t>Cause</a:t>
            </a:r>
          </a:p>
          <a:p>
            <a:pPr marL="342900" indent="-342900">
              <a:spcBef>
                <a:spcPts val="1200"/>
              </a:spcBef>
              <a:buFont typeface="Wingdings" panose="05000000000000000000" pitchFamily="2" charset="2"/>
              <a:buChar char="ü"/>
            </a:pPr>
            <a:r>
              <a:rPr lang="en-US" altLang="en-US" dirty="0">
                <a:latin typeface="Arial" panose="020B0604020202020204" pitchFamily="34" charset="0"/>
                <a:cs typeface="Arial" panose="020B0604020202020204" pitchFamily="34" charset="0"/>
              </a:rPr>
              <a:t>Engineer the appropriate </a:t>
            </a:r>
            <a:r>
              <a:rPr lang="en-US" altLang="en-US" b="1" dirty="0">
                <a:latin typeface="Arial" panose="020B0604020202020204" pitchFamily="34" charset="0"/>
                <a:cs typeface="Arial" panose="020B0604020202020204" pitchFamily="34" charset="0"/>
              </a:rPr>
              <a:t>Solution</a:t>
            </a:r>
          </a:p>
          <a:p>
            <a:pPr marL="342900" indent="-342900">
              <a:spcBef>
                <a:spcPts val="1200"/>
              </a:spcBef>
              <a:buFont typeface="Wingdings" panose="05000000000000000000" pitchFamily="2" charset="2"/>
              <a:buChar char="ü"/>
            </a:pPr>
            <a:r>
              <a:rPr lang="en-US" altLang="en-US" dirty="0">
                <a:latin typeface="Arial" panose="020B0604020202020204" pitchFamily="34" charset="0"/>
                <a:cs typeface="Arial" panose="020B0604020202020204" pitchFamily="34" charset="0"/>
              </a:rPr>
              <a:t>Complete the </a:t>
            </a:r>
            <a:r>
              <a:rPr lang="en-US" altLang="en-US" b="1" dirty="0">
                <a:latin typeface="Arial" panose="020B0604020202020204" pitchFamily="34" charset="0"/>
                <a:cs typeface="Arial" panose="020B0604020202020204" pitchFamily="34" charset="0"/>
              </a:rPr>
              <a:t>Preparation</a:t>
            </a:r>
          </a:p>
          <a:p>
            <a:pPr marL="342900" indent="-342900">
              <a:spcBef>
                <a:spcPts val="1200"/>
              </a:spcBef>
              <a:buFont typeface="Wingdings" panose="05000000000000000000" pitchFamily="2" charset="2"/>
              <a:buChar char="ü"/>
            </a:pPr>
            <a:r>
              <a:rPr lang="en-US" altLang="en-US" dirty="0">
                <a:latin typeface="Arial" panose="020B0604020202020204" pitchFamily="34" charset="0"/>
                <a:cs typeface="Arial" panose="020B0604020202020204" pitchFamily="34" charset="0"/>
              </a:rPr>
              <a:t>Complete long term </a:t>
            </a:r>
            <a:r>
              <a:rPr lang="en-US" altLang="en-US" b="1" dirty="0">
                <a:latin typeface="Arial" panose="020B0604020202020204" pitchFamily="34" charset="0"/>
                <a:cs typeface="Arial" panose="020B0604020202020204" pitchFamily="34" charset="0"/>
              </a:rPr>
              <a:t>Repair</a:t>
            </a:r>
          </a:p>
        </p:txBody>
      </p:sp>
    </p:spTree>
    <p:custDataLst>
      <p:tags r:id="rId1"/>
    </p:custDataLst>
    <p:extLst>
      <p:ext uri="{BB962C8B-B14F-4D97-AF65-F5344CB8AC3E}">
        <p14:creationId xmlns:p14="http://schemas.microsoft.com/office/powerpoint/2010/main" val="21677503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Y:\Brittney\SST Training Garage Water Street\P10000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808" y="2006598"/>
            <a:ext cx="3707754" cy="278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Assessing the Condition</a:t>
            </a:r>
          </a:p>
        </p:txBody>
      </p:sp>
      <p:sp>
        <p:nvSpPr>
          <p:cNvPr id="16389" name="TextBox 6"/>
          <p:cNvSpPr txBox="1">
            <a:spLocks noChangeArrowheads="1"/>
          </p:cNvSpPr>
          <p:nvPr/>
        </p:nvSpPr>
        <p:spPr bwMode="auto">
          <a:xfrm>
            <a:off x="0" y="4976532"/>
            <a:ext cx="91440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eaLnBrk="1" hangingPunct="1"/>
            <a:r>
              <a:rPr lang="en-US" altLang="en-US" b="1" dirty="0">
                <a:latin typeface="Arial" charset="0"/>
              </a:rPr>
              <a:t>Cause</a:t>
            </a:r>
            <a:r>
              <a:rPr lang="en-US" altLang="en-US" dirty="0">
                <a:latin typeface="Arial" charset="0"/>
              </a:rPr>
              <a:t>  |  </a:t>
            </a:r>
            <a:r>
              <a:rPr lang="en-US" altLang="en-US" b="1" dirty="0">
                <a:latin typeface="Arial" charset="0"/>
              </a:rPr>
              <a:t>Effect</a:t>
            </a:r>
            <a:r>
              <a:rPr lang="en-US" altLang="en-US" dirty="0">
                <a:latin typeface="Arial" charset="0"/>
              </a:rPr>
              <a:t>  |  </a:t>
            </a:r>
            <a:r>
              <a:rPr lang="en-US" altLang="en-US" b="1" dirty="0">
                <a:latin typeface="Arial" charset="0"/>
              </a:rPr>
              <a:t>Size/depth</a:t>
            </a:r>
            <a:r>
              <a:rPr lang="en-US" altLang="en-US" dirty="0">
                <a:latin typeface="Arial" charset="0"/>
              </a:rPr>
              <a:t>  |  </a:t>
            </a:r>
            <a:r>
              <a:rPr lang="en-US" altLang="en-US" b="1" dirty="0">
                <a:latin typeface="Arial" charset="0"/>
              </a:rPr>
              <a:t>Location/accessibility</a:t>
            </a:r>
          </a:p>
        </p:txBody>
      </p:sp>
      <p:pic>
        <p:nvPicPr>
          <p:cNvPr id="6"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2006598"/>
            <a:ext cx="3707404" cy="2780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407021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a:stCxn id="19" idx="0"/>
            <a:endCxn id="23" idx="2"/>
          </p:cNvCxnSpPr>
          <p:nvPr/>
        </p:nvCxnSpPr>
        <p:spPr>
          <a:xfrm>
            <a:off x="5509925" y="3184705"/>
            <a:ext cx="0" cy="2422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a:stCxn id="7" idx="4"/>
            <a:endCxn id="14" idx="2"/>
          </p:cNvCxnSpPr>
          <p:nvPr/>
        </p:nvCxnSpPr>
        <p:spPr>
          <a:xfrm>
            <a:off x="3312825" y="3197405"/>
            <a:ext cx="0" cy="2754313"/>
          </a:xfrm>
          <a:prstGeom prst="line">
            <a:avLst/>
          </a:prstGeom>
        </p:spPr>
        <p:style>
          <a:lnRef idx="1">
            <a:schemeClr val="accent1"/>
          </a:lnRef>
          <a:fillRef idx="0">
            <a:schemeClr val="accent1"/>
          </a:fillRef>
          <a:effectRef idx="0">
            <a:schemeClr val="accent1"/>
          </a:effectRef>
          <a:fontRef idx="minor">
            <a:schemeClr val="tx1"/>
          </a:fontRef>
        </p:style>
      </p:cxnSp>
      <p:sp>
        <p:nvSpPr>
          <p:cNvPr id="6" name="Flowchart: Document 5"/>
          <p:cNvSpPr/>
          <p:nvPr/>
        </p:nvSpPr>
        <p:spPr>
          <a:xfrm>
            <a:off x="641063" y="1775005"/>
            <a:ext cx="1293812" cy="617538"/>
          </a:xfrm>
          <a:prstGeom prst="flowChartDocumen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1600" b="1" dirty="0">
                <a:solidFill>
                  <a:prstClr val="black"/>
                </a:solidFill>
              </a:rPr>
              <a:t>Assessment</a:t>
            </a:r>
          </a:p>
        </p:txBody>
      </p:sp>
      <p:sp>
        <p:nvSpPr>
          <p:cNvPr id="7" name="Flowchart: Data 6"/>
          <p:cNvSpPr/>
          <p:nvPr/>
        </p:nvSpPr>
        <p:spPr>
          <a:xfrm>
            <a:off x="2479388" y="2579868"/>
            <a:ext cx="1666875" cy="617537"/>
          </a:xfrm>
          <a:prstGeom prst="flowChartInputOutpu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1600" b="1" dirty="0">
                <a:solidFill>
                  <a:prstClr val="black"/>
                </a:solidFill>
              </a:rPr>
              <a:t>User Needs</a:t>
            </a:r>
          </a:p>
        </p:txBody>
      </p:sp>
      <p:sp>
        <p:nvSpPr>
          <p:cNvPr id="8" name="Rectangle 7"/>
          <p:cNvSpPr/>
          <p:nvPr/>
        </p:nvSpPr>
        <p:spPr>
          <a:xfrm>
            <a:off x="4687600" y="1740080"/>
            <a:ext cx="1644650" cy="685800"/>
          </a:xfrm>
          <a:prstGeom prst="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1600" b="1" dirty="0">
                <a:solidFill>
                  <a:prstClr val="black"/>
                </a:solidFill>
              </a:rPr>
              <a:t>Repair Analysis</a:t>
            </a:r>
          </a:p>
        </p:txBody>
      </p:sp>
      <p:cxnSp>
        <p:nvCxnSpPr>
          <p:cNvPr id="9" name="Straight Arrow Connector 8"/>
          <p:cNvCxnSpPr/>
          <p:nvPr/>
        </p:nvCxnSpPr>
        <p:spPr>
          <a:xfrm>
            <a:off x="1934875" y="1938518"/>
            <a:ext cx="27527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479388" y="3373618"/>
            <a:ext cx="1666875" cy="338137"/>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Useful life</a:t>
            </a:r>
          </a:p>
        </p:txBody>
      </p:sp>
      <p:sp>
        <p:nvSpPr>
          <p:cNvPr id="11" name="Rectangle 10"/>
          <p:cNvSpPr/>
          <p:nvPr/>
        </p:nvSpPr>
        <p:spPr>
          <a:xfrm>
            <a:off x="2479388" y="3816530"/>
            <a:ext cx="1666875" cy="338138"/>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Urgency</a:t>
            </a:r>
          </a:p>
        </p:txBody>
      </p:sp>
      <p:sp>
        <p:nvSpPr>
          <p:cNvPr id="12" name="Rectangle 11"/>
          <p:cNvSpPr/>
          <p:nvPr/>
        </p:nvSpPr>
        <p:spPr>
          <a:xfrm>
            <a:off x="2479388" y="4278493"/>
            <a:ext cx="1666875" cy="338137"/>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Cost</a:t>
            </a:r>
          </a:p>
        </p:txBody>
      </p:sp>
      <p:sp>
        <p:nvSpPr>
          <p:cNvPr id="13" name="Rectangle 12"/>
          <p:cNvSpPr/>
          <p:nvPr/>
        </p:nvSpPr>
        <p:spPr>
          <a:xfrm>
            <a:off x="2479388" y="4705530"/>
            <a:ext cx="1666875" cy="831850"/>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User technical performance requirements</a:t>
            </a:r>
          </a:p>
        </p:txBody>
      </p:sp>
      <p:sp>
        <p:nvSpPr>
          <p:cNvPr id="14" name="Rectangle 13"/>
          <p:cNvSpPr/>
          <p:nvPr/>
        </p:nvSpPr>
        <p:spPr>
          <a:xfrm>
            <a:off x="2479388" y="5611993"/>
            <a:ext cx="1666875" cy="339725"/>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Aesthetics</a:t>
            </a:r>
          </a:p>
        </p:txBody>
      </p:sp>
      <p:sp>
        <p:nvSpPr>
          <p:cNvPr id="15" name="Rectangle 14"/>
          <p:cNvSpPr/>
          <p:nvPr/>
        </p:nvSpPr>
        <p:spPr>
          <a:xfrm>
            <a:off x="641063" y="3227568"/>
            <a:ext cx="1293812" cy="984250"/>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600"/>
              </a:spcBef>
              <a:spcAft>
                <a:spcPts val="0"/>
              </a:spcAft>
              <a:defRPr/>
            </a:pPr>
            <a:r>
              <a:rPr lang="en-US" sz="1600" dirty="0">
                <a:solidFill>
                  <a:prstClr val="black"/>
                </a:solidFill>
              </a:rPr>
              <a:t>Cause</a:t>
            </a:r>
          </a:p>
          <a:p>
            <a:pPr algn="ctr" fontAlgn="auto">
              <a:spcBef>
                <a:spcPts val="600"/>
              </a:spcBef>
              <a:spcAft>
                <a:spcPts val="0"/>
              </a:spcAft>
              <a:defRPr/>
            </a:pPr>
            <a:r>
              <a:rPr lang="en-US" sz="1600" dirty="0">
                <a:solidFill>
                  <a:prstClr val="black"/>
                </a:solidFill>
              </a:rPr>
              <a:t>&amp;</a:t>
            </a:r>
          </a:p>
          <a:p>
            <a:pPr algn="ctr" fontAlgn="auto">
              <a:spcBef>
                <a:spcPts val="600"/>
              </a:spcBef>
              <a:spcAft>
                <a:spcPts val="0"/>
              </a:spcAft>
              <a:defRPr/>
            </a:pPr>
            <a:r>
              <a:rPr lang="en-US" sz="1600" dirty="0">
                <a:solidFill>
                  <a:prstClr val="black"/>
                </a:solidFill>
              </a:rPr>
              <a:t>Scope</a:t>
            </a:r>
          </a:p>
        </p:txBody>
      </p:sp>
      <p:sp>
        <p:nvSpPr>
          <p:cNvPr id="16" name="Rectangle 15"/>
          <p:cNvSpPr/>
          <p:nvPr/>
        </p:nvSpPr>
        <p:spPr>
          <a:xfrm>
            <a:off x="641063" y="4427718"/>
            <a:ext cx="1293812" cy="984250"/>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600"/>
              </a:spcBef>
              <a:spcAft>
                <a:spcPts val="0"/>
              </a:spcAft>
              <a:defRPr/>
            </a:pPr>
            <a:r>
              <a:rPr lang="en-US" sz="1600" dirty="0">
                <a:solidFill>
                  <a:prstClr val="black"/>
                </a:solidFill>
              </a:rPr>
              <a:t>Effect</a:t>
            </a:r>
          </a:p>
          <a:p>
            <a:pPr algn="ctr" fontAlgn="auto">
              <a:spcBef>
                <a:spcPts val="600"/>
              </a:spcBef>
              <a:spcAft>
                <a:spcPts val="0"/>
              </a:spcAft>
              <a:defRPr/>
            </a:pPr>
            <a:r>
              <a:rPr lang="en-US" sz="1600" dirty="0">
                <a:solidFill>
                  <a:prstClr val="black"/>
                </a:solidFill>
              </a:rPr>
              <a:t>&amp;</a:t>
            </a:r>
          </a:p>
          <a:p>
            <a:pPr algn="ctr" fontAlgn="auto">
              <a:spcBef>
                <a:spcPts val="600"/>
              </a:spcBef>
              <a:spcAft>
                <a:spcPts val="0"/>
              </a:spcAft>
              <a:defRPr/>
            </a:pPr>
            <a:r>
              <a:rPr lang="en-US" sz="1600" dirty="0">
                <a:solidFill>
                  <a:prstClr val="black"/>
                </a:solidFill>
              </a:rPr>
              <a:t>Scope</a:t>
            </a:r>
          </a:p>
        </p:txBody>
      </p:sp>
      <p:cxnSp>
        <p:nvCxnSpPr>
          <p:cNvPr id="17" name="Elbow Connector 16"/>
          <p:cNvCxnSpPr>
            <a:stCxn id="6" idx="2"/>
            <a:endCxn id="15" idx="0"/>
          </p:cNvCxnSpPr>
          <p:nvPr/>
        </p:nvCxnSpPr>
        <p:spPr>
          <a:xfrm rot="5400000">
            <a:off x="849025" y="2789418"/>
            <a:ext cx="876300" cy="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8" idx="1"/>
            <a:endCxn id="7" idx="0"/>
          </p:cNvCxnSpPr>
          <p:nvPr/>
        </p:nvCxnSpPr>
        <p:spPr>
          <a:xfrm rot="10800000" flipV="1">
            <a:off x="3479513" y="2082980"/>
            <a:ext cx="1208087" cy="496888"/>
          </a:xfrm>
          <a:prstGeom prst="bent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687600" y="3184705"/>
            <a:ext cx="1644650" cy="338138"/>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Structural needs</a:t>
            </a:r>
          </a:p>
        </p:txBody>
      </p:sp>
      <p:sp>
        <p:nvSpPr>
          <p:cNvPr id="20" name="Rectangle 19"/>
          <p:cNvSpPr/>
          <p:nvPr/>
        </p:nvSpPr>
        <p:spPr>
          <a:xfrm>
            <a:off x="4687600" y="3713343"/>
            <a:ext cx="1644650" cy="585787"/>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Effect of repair on structure</a:t>
            </a:r>
          </a:p>
        </p:txBody>
      </p:sp>
      <p:sp>
        <p:nvSpPr>
          <p:cNvPr id="21" name="Rectangle 20"/>
          <p:cNvSpPr/>
          <p:nvPr/>
        </p:nvSpPr>
        <p:spPr>
          <a:xfrm>
            <a:off x="4687600" y="4384855"/>
            <a:ext cx="1644650" cy="338138"/>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Constructability</a:t>
            </a:r>
          </a:p>
        </p:txBody>
      </p:sp>
      <p:sp>
        <p:nvSpPr>
          <p:cNvPr id="22" name="Rectangle 21"/>
          <p:cNvSpPr/>
          <p:nvPr/>
        </p:nvSpPr>
        <p:spPr>
          <a:xfrm>
            <a:off x="4687600" y="4821418"/>
            <a:ext cx="1644650" cy="338137"/>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Environment</a:t>
            </a:r>
          </a:p>
        </p:txBody>
      </p:sp>
      <p:sp>
        <p:nvSpPr>
          <p:cNvPr id="23" name="Rectangle 22"/>
          <p:cNvSpPr/>
          <p:nvPr/>
        </p:nvSpPr>
        <p:spPr>
          <a:xfrm>
            <a:off x="4687600" y="5269093"/>
            <a:ext cx="1644650" cy="338137"/>
          </a:xfrm>
          <a:prstGeom prst="rect">
            <a:avLst/>
          </a:prstGeom>
          <a:ln w="12700"/>
        </p:spPr>
        <p:style>
          <a:lnRef idx="2">
            <a:schemeClr val="dk1"/>
          </a:lnRef>
          <a:fillRef idx="1">
            <a:schemeClr val="lt1"/>
          </a:fillRef>
          <a:effectRef idx="0">
            <a:schemeClr val="dk1"/>
          </a:effectRef>
          <a:fontRef idx="minor">
            <a:schemeClr val="dk1"/>
          </a:fontRef>
        </p:style>
        <p:txBody>
          <a:bodyPr anchor="ctr">
            <a:spAutoFit/>
          </a:bodyPr>
          <a:lstStyle/>
          <a:p>
            <a:pPr algn="ctr" fontAlgn="auto">
              <a:spcBef>
                <a:spcPts val="0"/>
              </a:spcBef>
              <a:spcAft>
                <a:spcPts val="0"/>
              </a:spcAft>
              <a:defRPr/>
            </a:pPr>
            <a:r>
              <a:rPr lang="en-US" sz="1600" dirty="0">
                <a:solidFill>
                  <a:prstClr val="black"/>
                </a:solidFill>
              </a:rPr>
              <a:t>Safety</a:t>
            </a:r>
          </a:p>
        </p:txBody>
      </p:sp>
      <p:cxnSp>
        <p:nvCxnSpPr>
          <p:cNvPr id="24" name="Straight Arrow Connector 23"/>
          <p:cNvCxnSpPr>
            <a:stCxn id="8" idx="2"/>
            <a:endCxn id="19" idx="0"/>
          </p:cNvCxnSpPr>
          <p:nvPr/>
        </p:nvCxnSpPr>
        <p:spPr>
          <a:xfrm>
            <a:off x="5509925" y="2425880"/>
            <a:ext cx="0" cy="75882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2"/>
            <a:endCxn id="16" idx="0"/>
          </p:cNvCxnSpPr>
          <p:nvPr/>
        </p:nvCxnSpPr>
        <p:spPr>
          <a:xfrm>
            <a:off x="1287175" y="4211818"/>
            <a:ext cx="0" cy="2159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6818025" y="1716268"/>
            <a:ext cx="1552575" cy="731837"/>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n-US" sz="1600" b="1" dirty="0">
                <a:solidFill>
                  <a:prstClr val="black"/>
                </a:solidFill>
              </a:rPr>
              <a:t>Repair Strategy</a:t>
            </a:r>
          </a:p>
        </p:txBody>
      </p:sp>
      <p:cxnSp>
        <p:nvCxnSpPr>
          <p:cNvPr id="30" name="Straight Arrow Connector 29"/>
          <p:cNvCxnSpPr>
            <a:stCxn id="8" idx="3"/>
            <a:endCxn id="28" idx="2"/>
          </p:cNvCxnSpPr>
          <p:nvPr/>
        </p:nvCxnSpPr>
        <p:spPr>
          <a:xfrm>
            <a:off x="6332250" y="2082980"/>
            <a:ext cx="4857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530"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tLang="en-US" sz="3600" dirty="0" smtClean="0"/>
              <a:t>Planning the Repair</a:t>
            </a:r>
            <a:endParaRPr lang="en-US" altLang="en-US" dirty="0" smtClean="0"/>
          </a:p>
        </p:txBody>
      </p:sp>
      <p:sp>
        <p:nvSpPr>
          <p:cNvPr id="66" name="TextBox 65"/>
          <p:cNvSpPr txBox="1"/>
          <p:nvPr/>
        </p:nvSpPr>
        <p:spPr>
          <a:xfrm>
            <a:off x="0" y="6157913"/>
            <a:ext cx="6116637" cy="246063"/>
          </a:xfrm>
          <a:prstGeom prst="rect">
            <a:avLst/>
          </a:prstGeom>
          <a:noFill/>
        </p:spPr>
        <p:txBody>
          <a:bodyPr wrap="none">
            <a:spAutoFit/>
          </a:bodyPr>
          <a:lstStyle/>
          <a:p>
            <a:pPr>
              <a:defRPr/>
            </a:pPr>
            <a:r>
              <a:rPr lang="en-US" sz="1000" dirty="0">
                <a:latin typeface="+mn-lt"/>
              </a:rPr>
              <a:t>Source: Emmons, P. H. (1993). </a:t>
            </a:r>
            <a:r>
              <a:rPr lang="en-US" sz="1000" i="1" dirty="0">
                <a:latin typeface="+mn-lt"/>
              </a:rPr>
              <a:t>Concrete repair and maintenance illustrated</a:t>
            </a:r>
            <a:r>
              <a:rPr lang="en-US" sz="1000" dirty="0">
                <a:latin typeface="+mn-lt"/>
              </a:rPr>
              <a:t>.  Kingston, MA: R.S. Means Company</a:t>
            </a:r>
          </a:p>
        </p:txBody>
      </p:sp>
      <p:cxnSp>
        <p:nvCxnSpPr>
          <p:cNvPr id="29" name="Straight Arrow Connector 28"/>
          <p:cNvCxnSpPr>
            <a:endCxn id="33" idx="2"/>
          </p:cNvCxnSpPr>
          <p:nvPr/>
        </p:nvCxnSpPr>
        <p:spPr>
          <a:xfrm>
            <a:off x="7594312" y="2448105"/>
            <a:ext cx="0" cy="21436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760874" y="2868972"/>
            <a:ext cx="1666875" cy="584775"/>
          </a:xfrm>
          <a:prstGeom prst="rect">
            <a:avLst/>
          </a:prstGeom>
          <a:ln/>
        </p:spPr>
        <p:style>
          <a:lnRef idx="2">
            <a:schemeClr val="accent3"/>
          </a:lnRef>
          <a:fillRef idx="1">
            <a:schemeClr val="lt1"/>
          </a:fillRef>
          <a:effectRef idx="0">
            <a:schemeClr val="accent3"/>
          </a:effectRef>
          <a:fontRef idx="minor">
            <a:schemeClr val="dk1"/>
          </a:fontRef>
        </p:style>
        <p:txBody>
          <a:bodyPr anchor="ctr">
            <a:spAutoFit/>
          </a:bodyPr>
          <a:lstStyle/>
          <a:p>
            <a:pPr algn="ctr" fontAlgn="auto">
              <a:spcBef>
                <a:spcPts val="0"/>
              </a:spcBef>
              <a:spcAft>
                <a:spcPts val="0"/>
              </a:spcAft>
              <a:defRPr/>
            </a:pPr>
            <a:r>
              <a:rPr lang="en-US" sz="1600" dirty="0" smtClean="0">
                <a:solidFill>
                  <a:prstClr val="black"/>
                </a:solidFill>
              </a:rPr>
              <a:t>Placement method</a:t>
            </a:r>
            <a:endParaRPr lang="en-US" sz="1600" dirty="0">
              <a:solidFill>
                <a:prstClr val="black"/>
              </a:solidFill>
            </a:endParaRPr>
          </a:p>
        </p:txBody>
      </p:sp>
      <p:sp>
        <p:nvSpPr>
          <p:cNvPr id="32" name="Rectangle 31"/>
          <p:cNvSpPr/>
          <p:nvPr/>
        </p:nvSpPr>
        <p:spPr>
          <a:xfrm>
            <a:off x="6760874" y="3560713"/>
            <a:ext cx="1666875" cy="338138"/>
          </a:xfrm>
          <a:prstGeom prst="rect">
            <a:avLst/>
          </a:prstGeom>
          <a:ln/>
        </p:spPr>
        <p:style>
          <a:lnRef idx="2">
            <a:schemeClr val="accent3"/>
          </a:lnRef>
          <a:fillRef idx="1">
            <a:schemeClr val="lt1"/>
          </a:fillRef>
          <a:effectRef idx="0">
            <a:schemeClr val="accent3"/>
          </a:effectRef>
          <a:fontRef idx="minor">
            <a:schemeClr val="dk1"/>
          </a:fontRef>
        </p:style>
        <p:txBody>
          <a:bodyPr anchor="ctr">
            <a:spAutoFit/>
          </a:bodyPr>
          <a:lstStyle/>
          <a:p>
            <a:pPr algn="ctr" fontAlgn="auto">
              <a:spcBef>
                <a:spcPts val="0"/>
              </a:spcBef>
              <a:spcAft>
                <a:spcPts val="0"/>
              </a:spcAft>
              <a:defRPr/>
            </a:pPr>
            <a:r>
              <a:rPr lang="en-US" sz="1600" dirty="0" smtClean="0">
                <a:solidFill>
                  <a:prstClr val="black"/>
                </a:solidFill>
              </a:rPr>
              <a:t>Material</a:t>
            </a:r>
            <a:endParaRPr lang="en-US" sz="1600" dirty="0">
              <a:solidFill>
                <a:prstClr val="black"/>
              </a:solidFill>
            </a:endParaRPr>
          </a:p>
        </p:txBody>
      </p:sp>
      <p:sp>
        <p:nvSpPr>
          <p:cNvPr id="33" name="Rectangle 32"/>
          <p:cNvSpPr/>
          <p:nvPr/>
        </p:nvSpPr>
        <p:spPr>
          <a:xfrm>
            <a:off x="6760874" y="4006937"/>
            <a:ext cx="1666875" cy="584775"/>
          </a:xfrm>
          <a:prstGeom prst="rect">
            <a:avLst/>
          </a:prstGeom>
          <a:ln/>
        </p:spPr>
        <p:style>
          <a:lnRef idx="2">
            <a:schemeClr val="accent3"/>
          </a:lnRef>
          <a:fillRef idx="1">
            <a:schemeClr val="lt1"/>
          </a:fillRef>
          <a:effectRef idx="0">
            <a:schemeClr val="accent3"/>
          </a:effectRef>
          <a:fontRef idx="minor">
            <a:schemeClr val="dk1"/>
          </a:fontRef>
        </p:style>
        <p:txBody>
          <a:bodyPr anchor="ctr">
            <a:spAutoFit/>
          </a:bodyPr>
          <a:lstStyle/>
          <a:p>
            <a:pPr algn="ctr" fontAlgn="auto">
              <a:spcBef>
                <a:spcPts val="0"/>
              </a:spcBef>
              <a:spcAft>
                <a:spcPts val="0"/>
              </a:spcAft>
              <a:defRPr/>
            </a:pPr>
            <a:r>
              <a:rPr lang="en-US" sz="1600" dirty="0" smtClean="0">
                <a:solidFill>
                  <a:prstClr val="black"/>
                </a:solidFill>
              </a:rPr>
              <a:t>Structural support design</a:t>
            </a:r>
            <a:endParaRPr lang="en-US" sz="1600" dirty="0">
              <a:solidFill>
                <a:prstClr val="black"/>
              </a:solidFill>
            </a:endParaRPr>
          </a:p>
        </p:txBody>
      </p:sp>
      <p:sp>
        <p:nvSpPr>
          <p:cNvPr id="2" name="TextBox 1"/>
          <p:cNvSpPr txBox="1"/>
          <p:nvPr/>
        </p:nvSpPr>
        <p:spPr>
          <a:xfrm rot="20971363">
            <a:off x="720763" y="3463217"/>
            <a:ext cx="7265707" cy="1015663"/>
          </a:xfrm>
          <a:prstGeom prst="rect">
            <a:avLst/>
          </a:prstGeom>
          <a:solidFill>
            <a:schemeClr val="bg1">
              <a:alpha val="33000"/>
            </a:schemeClr>
          </a:solidFill>
        </p:spPr>
        <p:txBody>
          <a:bodyPr wrap="none" rtlCol="0">
            <a:spAutoFit/>
          </a:bodyPr>
          <a:lstStyle/>
          <a:p>
            <a:r>
              <a:rPr lang="en-US" sz="6000" dirty="0" smtClean="0">
                <a:solidFill>
                  <a:schemeClr val="bg1">
                    <a:lumMod val="75000"/>
                  </a:schemeClr>
                </a:solidFill>
                <a:latin typeface="Arial" panose="020B0604020202020204" pitchFamily="34" charset="0"/>
                <a:cs typeface="Arial" panose="020B0604020202020204" pitchFamily="34" charset="0"/>
              </a:rPr>
              <a:t>IT’S COMPLICATED</a:t>
            </a:r>
            <a:endParaRPr lang="en-US" sz="6000" dirty="0">
              <a:solidFill>
                <a:schemeClr val="bg1">
                  <a:lumMod val="75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4361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4">
            <a:extLst>
              <a:ext uri="{28A0092B-C50C-407E-A947-70E740481C1C}">
                <a14:useLocalDpi xmlns:a14="http://schemas.microsoft.com/office/drawing/2010/main" val="0"/>
              </a:ext>
            </a:extLst>
          </a:blip>
          <a:srcRect l="1228" t="13040" r="1166" b="5482"/>
          <a:stretch>
            <a:fillRect/>
          </a:stretch>
        </p:blipFill>
        <p:spPr bwMode="auto">
          <a:xfrm>
            <a:off x="1344706" y="4017143"/>
            <a:ext cx="6592914" cy="205017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7892" name="Title 4"/>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t>Surface Preparation</a:t>
            </a:r>
          </a:p>
        </p:txBody>
      </p:sp>
      <p:sp>
        <p:nvSpPr>
          <p:cNvPr id="2" name="Content Placeholder 1"/>
          <p:cNvSpPr>
            <a:spLocks noGrp="1"/>
          </p:cNvSpPr>
          <p:nvPr>
            <p:ph idx="1"/>
          </p:nvPr>
        </p:nvSpPr>
        <p:spPr>
          <a:xfrm>
            <a:off x="263525" y="1421003"/>
            <a:ext cx="8229600" cy="2388197"/>
          </a:xfrm>
        </p:spPr>
        <p:txBody>
          <a:bodyPr>
            <a:normAutofit/>
          </a:bodyPr>
          <a:lstStyle/>
          <a:p>
            <a:pPr marL="688975" indent="-290513"/>
            <a:r>
              <a:rPr lang="en-US" altLang="en-US" sz="2200" dirty="0" smtClean="0"/>
              <a:t>Determine layout and sawcut perimeter</a:t>
            </a:r>
          </a:p>
          <a:p>
            <a:pPr marL="688975" indent="-290513"/>
            <a:r>
              <a:rPr lang="en-US" altLang="en-US" sz="2200" dirty="0" smtClean="0"/>
              <a:t>Remove concrete</a:t>
            </a:r>
          </a:p>
          <a:p>
            <a:pPr marL="688975" indent="-290513"/>
            <a:r>
              <a:rPr lang="en-US" altLang="en-US" sz="2200" dirty="0" smtClean="0"/>
              <a:t>Clean reinforcing steel and remaining concrete</a:t>
            </a:r>
          </a:p>
          <a:p>
            <a:pPr marL="688975" indent="-290513"/>
            <a:r>
              <a:rPr lang="en-US" altLang="en-US" sz="2200" dirty="0" smtClean="0"/>
              <a:t>Protect reinforcing steel</a:t>
            </a:r>
            <a:endParaRPr lang="en-US" altLang="en-US" dirty="0" smtClean="0"/>
          </a:p>
        </p:txBody>
      </p:sp>
    </p:spTree>
    <p:custDataLst>
      <p:tags r:id="rId1"/>
    </p:custDataLst>
    <p:extLst>
      <p:ext uri="{BB962C8B-B14F-4D97-AF65-F5344CB8AC3E}">
        <p14:creationId xmlns:p14="http://schemas.microsoft.com/office/powerpoint/2010/main" val="23357802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1"/>
          <p:cNvSpPr>
            <a:spLocks noGrp="1"/>
          </p:cNvSpPr>
          <p:nvPr>
            <p:ph idx="1"/>
          </p:nvPr>
        </p:nvSpPr>
        <p:spPr bwMode="auto">
          <a:xfrm>
            <a:off x="457199" y="1752600"/>
            <a:ext cx="8292353" cy="1166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buNone/>
            </a:pPr>
            <a:r>
              <a:rPr lang="en-US" altLang="en-US" dirty="0" smtClean="0"/>
              <a:t>Mark perimeter of repair area minimizing corners</a:t>
            </a:r>
          </a:p>
        </p:txBody>
      </p:sp>
      <p:sp>
        <p:nvSpPr>
          <p:cNvPr id="39939"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t>Determine Layout</a:t>
            </a:r>
          </a:p>
        </p:txBody>
      </p:sp>
      <p:pic>
        <p:nvPicPr>
          <p:cNvPr id="399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413" y="2941583"/>
            <a:ext cx="1701800" cy="2262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994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8563" y="2947933"/>
            <a:ext cx="1698625" cy="22558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994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1275" y="2947933"/>
            <a:ext cx="1762125" cy="22558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9944" name="TextBox 7"/>
          <p:cNvSpPr txBox="1">
            <a:spLocks noChangeArrowheads="1"/>
          </p:cNvSpPr>
          <p:nvPr/>
        </p:nvSpPr>
        <p:spPr bwMode="auto">
          <a:xfrm>
            <a:off x="447675" y="5251396"/>
            <a:ext cx="2570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1600" b="1">
                <a:latin typeface="Arial Narrow" pitchFamily="34" charset="0"/>
              </a:rPr>
              <a:t>Delaminated, Cracked Areas</a:t>
            </a:r>
          </a:p>
        </p:txBody>
      </p:sp>
      <p:sp>
        <p:nvSpPr>
          <p:cNvPr id="39945" name="TextBox 8"/>
          <p:cNvSpPr txBox="1">
            <a:spLocks noChangeArrowheads="1"/>
          </p:cNvSpPr>
          <p:nvPr/>
        </p:nvSpPr>
        <p:spPr bwMode="auto">
          <a:xfrm>
            <a:off x="3516313" y="5251396"/>
            <a:ext cx="21018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1600" b="1">
                <a:latin typeface="Arial Narrow" pitchFamily="34" charset="0"/>
              </a:rPr>
              <a:t>Incorrect Layout</a:t>
            </a:r>
          </a:p>
        </p:txBody>
      </p:sp>
      <p:sp>
        <p:nvSpPr>
          <p:cNvPr id="39946" name="TextBox 9"/>
          <p:cNvSpPr txBox="1">
            <a:spLocks noChangeArrowheads="1"/>
          </p:cNvSpPr>
          <p:nvPr/>
        </p:nvSpPr>
        <p:spPr bwMode="auto">
          <a:xfrm>
            <a:off x="6057900" y="5251396"/>
            <a:ext cx="2444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algn="ctr"/>
            <a:r>
              <a:rPr lang="en-US" altLang="en-US" sz="1600" b="1">
                <a:latin typeface="Arial Narrow" pitchFamily="34" charset="0"/>
              </a:rPr>
              <a:t>Recommended Layout</a:t>
            </a:r>
          </a:p>
        </p:txBody>
      </p:sp>
      <p:pic>
        <p:nvPicPr>
          <p:cNvPr id="39947" name="Picture 9" descr="C:\Users\bmayer\AppData\Local\Microsoft\Windows\Temporary Internet Files\Content.IE5\YZBFTH7C\MC900441310[1].png"/>
          <p:cNvPicPr>
            <a:picLocks noChangeAspect="1" noChangeArrowheads="1"/>
          </p:cNvPicPr>
          <p:nvPr/>
        </p:nvPicPr>
        <p:blipFill>
          <a:blip r:embed="rId7" cstate="print">
            <a:extLst>
              <a:ext uri="{28A0092B-C50C-407E-A947-70E740481C1C}">
                <a14:useLocalDpi xmlns:a14="http://schemas.microsoft.com/office/drawing/2010/main" val="0"/>
              </a:ext>
            </a:extLst>
          </a:blip>
          <a:srcRect l="9949" t="8128" b="8731"/>
          <a:stretch>
            <a:fillRect/>
          </a:stretch>
        </p:blipFill>
        <p:spPr bwMode="auto">
          <a:xfrm>
            <a:off x="6067425" y="2859033"/>
            <a:ext cx="72866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8" name="Picture 10" descr="C:\Users\bmayer\AppData\Local\Microsoft\Windows\Temporary Internet Files\Content.IE5\EHY92Q2D\MC900432537[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25838" y="2862208"/>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p:nvPr/>
        </p:nvCxnSpPr>
        <p:spPr>
          <a:xfrm>
            <a:off x="3175000" y="2941583"/>
            <a:ext cx="0" cy="2551113"/>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806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p:cNvSpPr>
            <a:spLocks noGrp="1"/>
          </p:cNvSpPr>
          <p:nvPr>
            <p:ph idx="1"/>
          </p:nvPr>
        </p:nvSpPr>
        <p:spPr bwMode="auto">
          <a:xfrm>
            <a:off x="457200" y="1564059"/>
            <a:ext cx="8686800" cy="16181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buNone/>
            </a:pPr>
            <a:r>
              <a:rPr lang="en-US" altLang="en-US" sz="2000" dirty="0" smtClean="0"/>
              <a:t>Sawcut the perimeter, remove </a:t>
            </a:r>
            <a:r>
              <a:rPr lang="en-US" altLang="en-US" sz="2000" dirty="0"/>
              <a:t>loose or delaminated </a:t>
            </a:r>
            <a:r>
              <a:rPr lang="en-US" altLang="en-US" sz="2000" dirty="0" smtClean="0"/>
              <a:t>concrete</a:t>
            </a:r>
            <a:endParaRPr lang="en-US" altLang="en-US" sz="2000" dirty="0"/>
          </a:p>
        </p:txBody>
      </p:sp>
      <p:sp>
        <p:nvSpPr>
          <p:cNvPr id="409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Concrete Removal</a:t>
            </a:r>
          </a:p>
        </p:txBody>
      </p:sp>
      <p:pic>
        <p:nvPicPr>
          <p:cNvPr id="8" name="Picture 2" descr="K:\Training\Image Library\ICI Baltimore\Day 3 Thumbnails\tn_IMG_054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 y="2112733"/>
            <a:ext cx="4577429" cy="30497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Training\Image Library\ICI Baltimore\Day 1-2 Thumbnails\tn_IMG_416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8329" y="3681554"/>
            <a:ext cx="4635670" cy="30874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3659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9.xml><?xml version="1.0" encoding="utf-8"?>
<p:tagLst xmlns:a="http://schemas.openxmlformats.org/drawingml/2006/main" xmlns:r="http://schemas.openxmlformats.org/officeDocument/2006/relationships" xmlns:p="http://schemas.openxmlformats.org/presentationml/2006/main">
  <p:tag name="ARTICULATE_PUBLISH_MODE" val="2"/>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22F5F3697EB543ACFB32BEE25210BD" ma:contentTypeVersion="0" ma:contentTypeDescription="Create a new document." ma:contentTypeScope="" ma:versionID="0937b95a78cb1900df6a948a9a76f60d">
  <xsd:schema xmlns:xsd="http://www.w3.org/2001/XMLSchema" xmlns:p="http://schemas.microsoft.com/office/2006/metadata/properties" targetNamespace="http://schemas.microsoft.com/office/2006/metadata/properties" ma:root="true" ma:fieldsID="f25a07c82ae56cb21c9347e75aaf39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D55989-FA88-42E1-B293-8617CEC936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CBE4DE1-7A0A-40D4-A297-CA84B639F8BF}">
  <ds:schemaRefs>
    <ds:schemaRef ds:uri="http://schemas.microsoft.com/sharepoint/v3/contenttype/forms"/>
  </ds:schemaRefs>
</ds:datastoreItem>
</file>

<file path=customXml/itemProps3.xml><?xml version="1.0" encoding="utf-8"?>
<ds:datastoreItem xmlns:ds="http://schemas.openxmlformats.org/officeDocument/2006/customXml" ds:itemID="{4F7E527D-7E9F-4DCE-AB77-32DFBD0DE2D7}">
  <ds:schemaRefs>
    <ds:schemaRef ds:uri="http://purl.org/dc/dcmitype/"/>
    <ds:schemaRef ds:uri="http://schemas.microsoft.com/office/2006/metadata/properties"/>
    <ds:schemaRef ds:uri="http://purl.org/dc/term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1760</TotalTime>
  <Words>2088</Words>
  <Application>Microsoft Office PowerPoint</Application>
  <PresentationFormat>On-screen Show (4:3)</PresentationFormat>
  <Paragraphs>263</Paragraphs>
  <Slides>23</Slides>
  <Notes>20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Custom Design</vt:lpstr>
      <vt:lpstr>PowerPoint Presentation</vt:lpstr>
      <vt:lpstr>Agenda</vt:lpstr>
      <vt:lpstr>Concrete Restoration Opportunities</vt:lpstr>
      <vt:lpstr>Concrete Repair Process</vt:lpstr>
      <vt:lpstr>Assessing the Condition</vt:lpstr>
      <vt:lpstr>Planning the Repair</vt:lpstr>
      <vt:lpstr>Surface Preparation</vt:lpstr>
      <vt:lpstr>Determine Layout</vt:lpstr>
      <vt:lpstr>Concrete Removal</vt:lpstr>
      <vt:lpstr>Clean Steel &amp; Concrete</vt:lpstr>
      <vt:lpstr>Protect Reinforcing Steel</vt:lpstr>
      <vt:lpstr>Protect Reinforcing Steel</vt:lpstr>
      <vt:lpstr>Bond to Existing Concrete</vt:lpstr>
      <vt:lpstr>Bond to Existing Concrete</vt:lpstr>
      <vt:lpstr>Place Repair Material</vt:lpstr>
      <vt:lpstr>Place Repair Material</vt:lpstr>
      <vt:lpstr>Basic Repair Process</vt:lpstr>
      <vt:lpstr>Repair, Protection and Strengthening Systems for Concrete and Masonry</vt:lpstr>
      <vt:lpstr>Product Guide</vt:lpstr>
      <vt:lpstr>Product Guide</vt:lpstr>
      <vt:lpstr>Product Guide – Page Layout</vt:lpstr>
      <vt:lpstr>More Information</vt:lpstr>
      <vt:lpstr>PowerPoint Presentation</vt:lpstr>
    </vt:vector>
  </TitlesOfParts>
  <Company>Simpson Strong-Tie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 Nguyen</dc:creator>
  <cp:lastModifiedBy>bmayer</cp:lastModifiedBy>
  <cp:revision>483</cp:revision>
  <cp:lastPrinted>2013-12-02T21:25:12Z</cp:lastPrinted>
  <dcterms:created xsi:type="dcterms:W3CDTF">2004-10-15T00:00:51Z</dcterms:created>
  <dcterms:modified xsi:type="dcterms:W3CDTF">2014-08-26T21:23:43Z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rojectFull">
    <vt:lpwstr>F:\My Documents\BOSCH\RPS.ppta</vt:lpwstr>
  </property>
  <property fmtid="{D5CDD505-2E9C-101B-9397-08002B2CF9AE}" pid="4" name="ArticulateGUID">
    <vt:lpwstr>CC81603F-7654-40E7-8ACA-42E8EE6F0A49</vt:lpwstr>
  </property>
  <property fmtid="{D5CDD505-2E9C-101B-9397-08002B2CF9AE}" pid="5" name="ArticulatePath">
    <vt:lpwstr>RPS</vt:lpwstr>
  </property>
</Properties>
</file>