
<file path=[Content_Types].xml><?xml version="1.0" encoding="utf-8"?>
<Types xmlns="http://schemas.openxmlformats.org/package/2006/content-types">
  <Default Extension="png" ContentType="image/png"/>
  <Default Extension="jpeg" ContentType="image/jpeg"/>
  <Default Extension="emf" ContentType="image/x-emf"/>
  <Default Extension="xls" ContentType="application/vnd.ms-excel"/>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tags/tag13.xml" ContentType="application/vnd.openxmlformats-officedocument.presentationml.tags+xml"/>
  <Override PartName="/ppt/tags/tag14.xml" ContentType="application/vnd.openxmlformats-officedocument.presentationml.tags+xml"/>
  <Override PartName="/ppt/notesSlides/notesSlide1.xml" ContentType="application/vnd.openxmlformats-officedocument.presentationml.notesSlide+xml"/>
  <Override PartName="/ppt/tags/tag15.xml" ContentType="application/vnd.openxmlformats-officedocument.presentationml.tags+xml"/>
  <Override PartName="/ppt/notesSlides/notesSlide2.xml" ContentType="application/vnd.openxmlformats-officedocument.presentationml.notesSlide+xml"/>
  <Override PartName="/ppt/tags/tag16.xml" ContentType="application/vnd.openxmlformats-officedocument.presentationml.tags+xml"/>
  <Override PartName="/ppt/notesSlides/notesSlide3.xml" ContentType="application/vnd.openxmlformats-officedocument.presentationml.notesSlide+xml"/>
  <Override PartName="/ppt/tags/tag17.xml" ContentType="application/vnd.openxmlformats-officedocument.presentationml.tags+xml"/>
  <Override PartName="/ppt/notesSlides/notesSlide4.xml" ContentType="application/vnd.openxmlformats-officedocument.presentationml.notesSlide+xml"/>
  <Override PartName="/ppt/tags/tag18.xml" ContentType="application/vnd.openxmlformats-officedocument.presentationml.tags+xml"/>
  <Override PartName="/ppt/notesSlides/notesSlide5.xml" ContentType="application/vnd.openxmlformats-officedocument.presentationml.notesSlide+xml"/>
  <Override PartName="/ppt/tags/tag19.xml" ContentType="application/vnd.openxmlformats-officedocument.presentationml.tags+xml"/>
  <Override PartName="/ppt/notesSlides/notesSlide6.xml" ContentType="application/vnd.openxmlformats-officedocument.presentationml.notesSlide+xml"/>
  <Override PartName="/ppt/tags/tag20.xml" ContentType="application/vnd.openxmlformats-officedocument.presentationml.tags+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75" r:id="rId5"/>
  </p:sldMasterIdLst>
  <p:notesMasterIdLst>
    <p:notesMasterId r:id="rId14"/>
  </p:notesMasterIdLst>
  <p:handoutMasterIdLst>
    <p:handoutMasterId r:id="rId15"/>
  </p:handoutMasterIdLst>
  <p:sldIdLst>
    <p:sldId id="288" r:id="rId6"/>
    <p:sldId id="291" r:id="rId7"/>
    <p:sldId id="290" r:id="rId8"/>
    <p:sldId id="292" r:id="rId9"/>
    <p:sldId id="257" r:id="rId10"/>
    <p:sldId id="258" r:id="rId11"/>
    <p:sldId id="261" r:id="rId12"/>
    <p:sldId id="269" r:id="rId13"/>
  </p:sldIdLst>
  <p:sldSz cx="9144000" cy="6858000" type="screen4x3"/>
  <p:notesSz cx="6985000" cy="9283700"/>
  <p:custDataLst>
    <p:tags r:id="rId1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47" autoAdjust="0"/>
    <p:restoredTop sz="82286" autoAdjust="0"/>
  </p:normalViewPr>
  <p:slideViewPr>
    <p:cSldViewPr snapToGrid="0">
      <p:cViewPr varScale="1">
        <p:scale>
          <a:sx n="92" d="100"/>
          <a:sy n="92" d="100"/>
        </p:scale>
        <p:origin x="-1446" y="-96"/>
      </p:cViewPr>
      <p:guideLst>
        <p:guide orient="horz" pos="2160"/>
        <p:guide pos="2880"/>
      </p:guideLst>
    </p:cSldViewPr>
  </p:slideViewPr>
  <p:outlineViewPr>
    <p:cViewPr>
      <p:scale>
        <a:sx n="33" d="100"/>
        <a:sy n="33" d="100"/>
      </p:scale>
      <p:origin x="18"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Header Placeholder 1"/>
          <p:cNvSpPr txBox="1">
            <a:spLocks noGrp="1"/>
          </p:cNvSpPr>
          <p:nvPr>
            <p:ph type="hdr" sz="quarter"/>
          </p:nvPr>
        </p:nvSpPr>
        <p:spPr>
          <a:xfrm>
            <a:off x="0" y="0"/>
            <a:ext cx="3026833" cy="464185"/>
          </a:xfrm>
          <a:prstGeom prst="rect">
            <a:avLst/>
          </a:prstGeom>
          <a:noFill/>
          <a:ln>
            <a:noFill/>
          </a:ln>
        </p:spPr>
        <p:txBody>
          <a:bodyPr vert="horz" wrap="square" lIns="92958" tIns="46479" rIns="92958" bIns="46479" anchor="t" anchorCtr="0" compatLnSpc="1"/>
          <a:lstStyle/>
          <a:p>
            <a:pPr defTabSz="929579">
              <a:defRPr sz="1800" b="0" i="0" u="none" strike="noStrike" kern="0" cap="none" spc="0" baseline="0">
                <a:solidFill>
                  <a:srgbClr val="000000"/>
                </a:solidFill>
                <a:uFillTx/>
              </a:defRPr>
            </a:pPr>
            <a:endParaRPr lang="en-US" sz="1200">
              <a:solidFill>
                <a:srgbClr val="000000"/>
              </a:solidFill>
              <a:latin typeface="Calibri"/>
            </a:endParaRPr>
          </a:p>
        </p:txBody>
      </p:sp>
      <p:sp>
        <p:nvSpPr>
          <p:cNvPr id="3" name="Date Placeholder 2"/>
          <p:cNvSpPr txBox="1">
            <a:spLocks noGrp="1"/>
          </p:cNvSpPr>
          <p:nvPr>
            <p:ph type="dt" sz="quarter" idx="1"/>
          </p:nvPr>
        </p:nvSpPr>
        <p:spPr>
          <a:xfrm>
            <a:off x="3956545" y="0"/>
            <a:ext cx="3026833" cy="464185"/>
          </a:xfrm>
          <a:prstGeom prst="rect">
            <a:avLst/>
          </a:prstGeom>
          <a:noFill/>
          <a:ln>
            <a:noFill/>
          </a:ln>
        </p:spPr>
        <p:txBody>
          <a:bodyPr vert="horz" wrap="square" lIns="92958" tIns="46479" rIns="92958" bIns="46479" anchor="t" anchorCtr="0" compatLnSpc="1"/>
          <a:lstStyle/>
          <a:p>
            <a:pPr algn="r" defTabSz="929579">
              <a:defRPr sz="1800" b="0" i="0" u="none" strike="noStrike" kern="0" cap="none" spc="0" baseline="0">
                <a:solidFill>
                  <a:srgbClr val="000000"/>
                </a:solidFill>
                <a:uFillTx/>
              </a:defRPr>
            </a:pPr>
            <a:fld id="{27DEB736-0383-45A0-BEE2-A0E65CBDB372}" type="datetime1">
              <a:rPr lang="en-US" sz="1200">
                <a:solidFill>
                  <a:srgbClr val="000000"/>
                </a:solidFill>
                <a:latin typeface="Calibri"/>
              </a:rPr>
              <a:pPr algn="r" defTabSz="929579">
                <a:defRPr sz="1800" b="0" i="0" u="none" strike="noStrike" kern="0" cap="none" spc="0" baseline="0">
                  <a:solidFill>
                    <a:srgbClr val="000000"/>
                  </a:solidFill>
                  <a:uFillTx/>
                </a:defRPr>
              </a:pPr>
              <a:t>8/26/2014</a:t>
            </a:fld>
            <a:endParaRPr lang="en-US" sz="1200">
              <a:solidFill>
                <a:srgbClr val="000000"/>
              </a:solidFill>
              <a:latin typeface="Calibri"/>
            </a:endParaRPr>
          </a:p>
        </p:txBody>
      </p:sp>
      <p:sp>
        <p:nvSpPr>
          <p:cNvPr id="4" name="Footer Placeholder 3"/>
          <p:cNvSpPr txBox="1">
            <a:spLocks noGrp="1"/>
          </p:cNvSpPr>
          <p:nvPr>
            <p:ph type="ftr" sz="quarter" idx="2"/>
          </p:nvPr>
        </p:nvSpPr>
        <p:spPr>
          <a:xfrm>
            <a:off x="0" y="8817899"/>
            <a:ext cx="3026833" cy="464185"/>
          </a:xfrm>
          <a:prstGeom prst="rect">
            <a:avLst/>
          </a:prstGeom>
          <a:noFill/>
          <a:ln>
            <a:noFill/>
          </a:ln>
        </p:spPr>
        <p:txBody>
          <a:bodyPr vert="horz" wrap="square" lIns="92958" tIns="46479" rIns="92958" bIns="46479" anchor="b" anchorCtr="0" compatLnSpc="1"/>
          <a:lstStyle/>
          <a:p>
            <a:pPr defTabSz="929579">
              <a:defRPr sz="1800" b="0" i="0" u="none" strike="noStrike" kern="0" cap="none" spc="0" baseline="0">
                <a:solidFill>
                  <a:srgbClr val="000000"/>
                </a:solidFill>
                <a:uFillTx/>
              </a:defRPr>
            </a:pPr>
            <a:endParaRPr lang="en-US" sz="1200">
              <a:solidFill>
                <a:srgbClr val="000000"/>
              </a:solidFill>
              <a:latin typeface="Calibri"/>
            </a:endParaRPr>
          </a:p>
        </p:txBody>
      </p:sp>
      <p:sp>
        <p:nvSpPr>
          <p:cNvPr id="5" name="Slide Number Placeholder 4"/>
          <p:cNvSpPr txBox="1">
            <a:spLocks noGrp="1"/>
          </p:cNvSpPr>
          <p:nvPr>
            <p:ph type="sldNum" sz="quarter" idx="3"/>
          </p:nvPr>
        </p:nvSpPr>
        <p:spPr>
          <a:xfrm>
            <a:off x="3956545" y="8817899"/>
            <a:ext cx="3026833" cy="464185"/>
          </a:xfrm>
          <a:prstGeom prst="rect">
            <a:avLst/>
          </a:prstGeom>
          <a:noFill/>
          <a:ln>
            <a:noFill/>
          </a:ln>
        </p:spPr>
        <p:txBody>
          <a:bodyPr vert="horz" wrap="square" lIns="92958" tIns="46479" rIns="92958" bIns="46479" anchor="b" anchorCtr="0" compatLnSpc="1"/>
          <a:lstStyle/>
          <a:p>
            <a:pPr algn="r" defTabSz="929579">
              <a:defRPr sz="1800" b="0" i="0" u="none" strike="noStrike" kern="0" cap="none" spc="0" baseline="0">
                <a:solidFill>
                  <a:srgbClr val="000000"/>
                </a:solidFill>
                <a:uFillTx/>
              </a:defRPr>
            </a:pPr>
            <a:fld id="{34CEA436-A236-4FF3-8B3A-5E56D46899EF}" type="slidenum">
              <a:rPr/>
              <a:pPr algn="r" defTabSz="929579">
                <a:defRPr sz="1800" b="0" i="0" u="none" strike="noStrike" kern="0" cap="none" spc="0" baseline="0">
                  <a:solidFill>
                    <a:srgbClr val="000000"/>
                  </a:solidFill>
                  <a:uFillTx/>
                </a:defRPr>
              </a:pPr>
              <a:t>‹#›</a:t>
            </a:fld>
            <a:endParaRPr lang="en-US" sz="1200">
              <a:solidFill>
                <a:srgbClr val="000000"/>
              </a:solidFill>
              <a:latin typeface="Calibri"/>
            </a:endParaRPr>
          </a:p>
        </p:txBody>
      </p:sp>
    </p:spTree>
    <p:extLst>
      <p:ext uri="{BB962C8B-B14F-4D97-AF65-F5344CB8AC3E}">
        <p14:creationId xmlns:p14="http://schemas.microsoft.com/office/powerpoint/2010/main" val="18728842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Header Placeholder 1"/>
          <p:cNvSpPr txBox="1">
            <a:spLocks noGrp="1"/>
          </p:cNvSpPr>
          <p:nvPr>
            <p:ph type="hdr" sz="quarter"/>
          </p:nvPr>
        </p:nvSpPr>
        <p:spPr>
          <a:xfrm>
            <a:off x="0" y="0"/>
            <a:ext cx="3026833" cy="464185"/>
          </a:xfrm>
          <a:prstGeom prst="rect">
            <a:avLst/>
          </a:prstGeom>
          <a:noFill/>
          <a:ln>
            <a:noFill/>
          </a:ln>
        </p:spPr>
        <p:txBody>
          <a:bodyPr vert="horz" wrap="square" lIns="92958" tIns="46479" rIns="92958" bIns="46479" anchor="t" anchorCtr="0" compatLnSpc="1"/>
          <a:lstStyle>
            <a:lvl1pPr marL="0" marR="0" lvl="0" indent="0" algn="l" defTabSz="929579"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Calibri"/>
              </a:defRPr>
            </a:lvl1pPr>
          </a:lstStyle>
          <a:p>
            <a:pPr lvl="0"/>
            <a:endParaRPr lang="en-US"/>
          </a:p>
        </p:txBody>
      </p:sp>
      <p:sp>
        <p:nvSpPr>
          <p:cNvPr id="3" name="Date Placeholder 2"/>
          <p:cNvSpPr txBox="1">
            <a:spLocks noGrp="1"/>
          </p:cNvSpPr>
          <p:nvPr>
            <p:ph type="dt" idx="1"/>
          </p:nvPr>
        </p:nvSpPr>
        <p:spPr>
          <a:xfrm>
            <a:off x="3956545" y="0"/>
            <a:ext cx="3026833" cy="464185"/>
          </a:xfrm>
          <a:prstGeom prst="rect">
            <a:avLst/>
          </a:prstGeom>
          <a:noFill/>
          <a:ln>
            <a:noFill/>
          </a:ln>
        </p:spPr>
        <p:txBody>
          <a:bodyPr vert="horz" wrap="square" lIns="92958" tIns="46479" rIns="92958" bIns="46479" anchor="t" anchorCtr="0" compatLnSpc="1"/>
          <a:lstStyle>
            <a:lvl1pPr marL="0" marR="0" lvl="0" indent="0" algn="r" defTabSz="929579"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Calibri"/>
              </a:defRPr>
            </a:lvl1pPr>
          </a:lstStyle>
          <a:p>
            <a:pPr lvl="0"/>
            <a:fld id="{965FAE96-6DD8-4192-A864-E20587070286}" type="datetime1">
              <a:rPr lang="en-US"/>
              <a:pPr lvl="0"/>
              <a:t>8/26/2014</a:t>
            </a:fld>
            <a:endParaRPr lang="en-US"/>
          </a:p>
        </p:txBody>
      </p:sp>
      <p:sp>
        <p:nvSpPr>
          <p:cNvPr id="4" name="Slide Image Placeholder 3"/>
          <p:cNvSpPr>
            <a:spLocks noGrp="1" noRot="1" noChangeAspect="1"/>
          </p:cNvSpPr>
          <p:nvPr>
            <p:ph type="sldImg" idx="2"/>
          </p:nvPr>
        </p:nvSpPr>
        <p:spPr>
          <a:xfrm>
            <a:off x="1171575" y="696913"/>
            <a:ext cx="4641850" cy="3481387"/>
          </a:xfrm>
          <a:prstGeom prst="rect">
            <a:avLst/>
          </a:prstGeom>
          <a:noFill/>
          <a:ln w="12701">
            <a:solidFill>
              <a:srgbClr val="000000"/>
            </a:solidFill>
            <a:prstDash val="solid"/>
          </a:ln>
        </p:spPr>
      </p:sp>
      <p:sp>
        <p:nvSpPr>
          <p:cNvPr id="5" name="Notes Placeholder 4"/>
          <p:cNvSpPr txBox="1">
            <a:spLocks noGrp="1"/>
          </p:cNvSpPr>
          <p:nvPr>
            <p:ph type="body" sz="quarter" idx="3"/>
          </p:nvPr>
        </p:nvSpPr>
        <p:spPr>
          <a:xfrm>
            <a:off x="698500" y="4409758"/>
            <a:ext cx="5588000" cy="4177665"/>
          </a:xfrm>
          <a:prstGeom prst="rect">
            <a:avLst/>
          </a:prstGeom>
          <a:noFill/>
          <a:ln>
            <a:noFill/>
          </a:ln>
        </p:spPr>
        <p:txBody>
          <a:bodyPr vert="horz" wrap="square" lIns="92958" tIns="46479" rIns="92958" bIns="46479" anchor="t" anchorCtr="0" compatLnSpc="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txBox="1">
            <a:spLocks noGrp="1"/>
          </p:cNvSpPr>
          <p:nvPr>
            <p:ph type="ftr" sz="quarter" idx="4"/>
          </p:nvPr>
        </p:nvSpPr>
        <p:spPr>
          <a:xfrm>
            <a:off x="0" y="8817899"/>
            <a:ext cx="3026833" cy="464185"/>
          </a:xfrm>
          <a:prstGeom prst="rect">
            <a:avLst/>
          </a:prstGeom>
          <a:noFill/>
          <a:ln>
            <a:noFill/>
          </a:ln>
        </p:spPr>
        <p:txBody>
          <a:bodyPr vert="horz" wrap="square" lIns="92958" tIns="46479" rIns="92958" bIns="46479" anchor="b" anchorCtr="0" compatLnSpc="1"/>
          <a:lstStyle>
            <a:lvl1pPr marL="0" marR="0" lvl="0" indent="0" algn="l" defTabSz="929579"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Calibri"/>
              </a:defRPr>
            </a:lvl1pPr>
          </a:lstStyle>
          <a:p>
            <a:pPr lvl="0"/>
            <a:endParaRPr lang="en-US"/>
          </a:p>
        </p:txBody>
      </p:sp>
      <p:sp>
        <p:nvSpPr>
          <p:cNvPr id="7" name="Slide Number Placeholder 6"/>
          <p:cNvSpPr txBox="1">
            <a:spLocks noGrp="1"/>
          </p:cNvSpPr>
          <p:nvPr>
            <p:ph type="sldNum" sz="quarter" idx="5"/>
          </p:nvPr>
        </p:nvSpPr>
        <p:spPr>
          <a:xfrm>
            <a:off x="3956545" y="8817899"/>
            <a:ext cx="3026833" cy="464185"/>
          </a:xfrm>
          <a:prstGeom prst="rect">
            <a:avLst/>
          </a:prstGeom>
          <a:noFill/>
          <a:ln>
            <a:noFill/>
          </a:ln>
        </p:spPr>
        <p:txBody>
          <a:bodyPr vert="horz" wrap="square" lIns="92958" tIns="46479" rIns="92958" bIns="46479" anchor="b" anchorCtr="0" compatLnSpc="1"/>
          <a:lstStyle>
            <a:lvl1pPr marL="0" marR="0" lvl="0" indent="0" algn="r" defTabSz="929579"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Calibri"/>
              </a:defRPr>
            </a:lvl1pPr>
          </a:lstStyle>
          <a:p>
            <a:pPr lvl="0"/>
            <a:fld id="{CA5D5D35-E9B4-4D45-8FF6-6B9150A653DE}" type="slidenum">
              <a:rPr/>
              <a:pPr lvl="0"/>
              <a:t>‹#›</a:t>
            </a:fld>
            <a:endParaRPr lang="en-US"/>
          </a:p>
        </p:txBody>
      </p:sp>
    </p:spTree>
    <p:extLst>
      <p:ext uri="{BB962C8B-B14F-4D97-AF65-F5344CB8AC3E}">
        <p14:creationId xmlns:p14="http://schemas.microsoft.com/office/powerpoint/2010/main" val="558327771"/>
      </p:ext>
    </p:extLst>
  </p:cSld>
  <p:clrMap bg1="lt1" tx1="dk1" bg2="lt2" tx2="dk2" accent1="accent1" accent2="accent2" accent3="accent3" accent4="accent4" accent5="accent5" accent6="accent6" hlink="hlink" folHlink="folHlink"/>
  <p:notesStyle>
    <a:lvl1pPr marL="0" marR="0" lvl="0" indent="0" algn="l" defTabSz="914400" rtl="0" fontAlgn="auto" hangingPunct="1">
      <a:lnSpc>
        <a:spcPct val="100000"/>
      </a:lnSpc>
      <a:spcBef>
        <a:spcPts val="400"/>
      </a:spcBef>
      <a:spcAft>
        <a:spcPts val="0"/>
      </a:spcAft>
      <a:buNone/>
      <a:tabLst/>
      <a:defRPr lang="en-US" sz="1200" b="0" i="0" u="none" strike="noStrike" kern="1200" cap="none" spc="0" baseline="0">
        <a:solidFill>
          <a:srgbClr val="000000"/>
        </a:solidFill>
        <a:uFillTx/>
        <a:latin typeface="Calibri"/>
      </a:defRPr>
    </a:lvl1pPr>
    <a:lvl2pPr marL="457200" marR="0" lvl="1" indent="0" algn="l" defTabSz="914400" rtl="0" fontAlgn="auto" hangingPunct="1">
      <a:lnSpc>
        <a:spcPct val="100000"/>
      </a:lnSpc>
      <a:spcBef>
        <a:spcPts val="400"/>
      </a:spcBef>
      <a:spcAft>
        <a:spcPts val="0"/>
      </a:spcAft>
      <a:buNone/>
      <a:tabLst/>
      <a:defRPr lang="en-US" sz="1200" b="0" i="0" u="none" strike="noStrike" kern="1200" cap="none" spc="0" baseline="0">
        <a:solidFill>
          <a:srgbClr val="000000"/>
        </a:solidFill>
        <a:uFillTx/>
        <a:latin typeface="Calibri"/>
      </a:defRPr>
    </a:lvl2pPr>
    <a:lvl3pPr marL="914400" marR="0" lvl="2" indent="0" algn="l" defTabSz="914400" rtl="0" fontAlgn="auto" hangingPunct="1">
      <a:lnSpc>
        <a:spcPct val="100000"/>
      </a:lnSpc>
      <a:spcBef>
        <a:spcPts val="400"/>
      </a:spcBef>
      <a:spcAft>
        <a:spcPts val="0"/>
      </a:spcAft>
      <a:buNone/>
      <a:tabLst/>
      <a:defRPr lang="en-US" sz="1200" b="0" i="0" u="none" strike="noStrike" kern="1200" cap="none" spc="0" baseline="0">
        <a:solidFill>
          <a:srgbClr val="000000"/>
        </a:solidFill>
        <a:uFillTx/>
        <a:latin typeface="Calibri"/>
      </a:defRPr>
    </a:lvl3pPr>
    <a:lvl4pPr marL="1371600" marR="0" lvl="3" indent="0" algn="l" defTabSz="914400" rtl="0" fontAlgn="auto" hangingPunct="1">
      <a:lnSpc>
        <a:spcPct val="100000"/>
      </a:lnSpc>
      <a:spcBef>
        <a:spcPts val="400"/>
      </a:spcBef>
      <a:spcAft>
        <a:spcPts val="0"/>
      </a:spcAft>
      <a:buNone/>
      <a:tabLst/>
      <a:defRPr lang="en-US" sz="1200" b="0" i="0" u="none" strike="noStrike" kern="1200" cap="none" spc="0" baseline="0">
        <a:solidFill>
          <a:srgbClr val="000000"/>
        </a:solidFill>
        <a:uFillTx/>
        <a:latin typeface="Calibri"/>
      </a:defRPr>
    </a:lvl4pPr>
    <a:lvl5pPr marL="1828800" marR="0" lvl="4" indent="0" algn="l" defTabSz="914400" rtl="0" fontAlgn="auto" hangingPunct="1">
      <a:lnSpc>
        <a:spcPct val="100000"/>
      </a:lnSpc>
      <a:spcBef>
        <a:spcPts val="400"/>
      </a:spcBef>
      <a:spcAft>
        <a:spcPts val="0"/>
      </a:spcAft>
      <a:buNone/>
      <a:tabLst/>
      <a:defRPr lang="en-US" sz="1200" b="0" i="0" u="none" strike="noStrike" kern="1200" cap="none" spc="0" baseline="0">
        <a:solidFill>
          <a:srgbClr val="000000"/>
        </a:solidFill>
        <a:uFillTx/>
        <a:latin typeface="Calibri"/>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p:sp>
      <p:sp>
        <p:nvSpPr>
          <p:cNvPr id="60419" name="Notes Placeholder 2"/>
          <p:cNvSpPr>
            <a:spLocks noGrp="1"/>
          </p:cNvSpPr>
          <p:nvPr>
            <p:ph type="body" idx="1"/>
          </p:nvPr>
        </p:nvSpPr>
        <p:spPr>
          <a:noFill/>
          <a:extLst>
            <a:ext uri="{91240B29-F687-4F45-9708-019B960494DF}">
              <a14:hiddenLine xmlns:a14="http://schemas.microsoft.com/office/drawing/2010/main" w="12700" cap="rnd">
                <a:solidFill>
                  <a:srgbClr val="000000"/>
                </a:solidFill>
                <a:round/>
                <a:headEnd/>
                <a:tailEnd/>
              </a14:hiddenLine>
            </a:ext>
          </a:extLst>
        </p:spPr>
        <p:txBody>
          <a:bodyPr/>
          <a:lstStyle/>
          <a:p>
            <a:pPr eaLnBrk="1"/>
            <a:r>
              <a:rPr lang="en-US" altLang="en-US" dirty="0" smtClean="0"/>
              <a:t>(Review the workshop</a:t>
            </a:r>
            <a:r>
              <a:rPr lang="en-US" altLang="en-US" baseline="0" dirty="0" smtClean="0"/>
              <a:t> objectives)</a:t>
            </a:r>
            <a:endParaRPr lang="en-US" altLang="en-US" dirty="0" smtClean="0"/>
          </a:p>
        </p:txBody>
      </p:sp>
      <p:sp>
        <p:nvSpPr>
          <p:cNvPr id="60420" name="Slide Number Placeholder 3"/>
          <p:cNvSpPr>
            <a:spLocks noGrp="1"/>
          </p:cNvSpPr>
          <p:nvPr>
            <p:ph type="sldNum" sz="quarter" idx="4294967295"/>
          </p:nvPr>
        </p:nvSpPr>
        <p:spPr bwMode="auto">
          <a:xfrm>
            <a:off x="3956550" y="8817904"/>
            <a:ext cx="3026833" cy="46418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899" tIns="45949" rIns="91899" bIns="45949"/>
          <a:lstStyle>
            <a:lvl1pPr eaLnBrk="0">
              <a:defRPr sz="1200">
                <a:solidFill>
                  <a:srgbClr val="000000"/>
                </a:solidFill>
                <a:latin typeface="Helvetica" charset="0"/>
                <a:ea typeface="Helvetica" charset="0"/>
                <a:cs typeface="Helvetica" charset="0"/>
                <a:sym typeface="Helvetica" charset="0"/>
              </a:defRPr>
            </a:lvl1pPr>
            <a:lvl2pPr marL="755283" indent="-290493" eaLnBrk="0">
              <a:defRPr sz="1200">
                <a:solidFill>
                  <a:srgbClr val="000000"/>
                </a:solidFill>
                <a:latin typeface="Helvetica" charset="0"/>
                <a:ea typeface="Helvetica" charset="0"/>
                <a:cs typeface="Helvetica" charset="0"/>
                <a:sym typeface="Helvetica" charset="0"/>
              </a:defRPr>
            </a:lvl2pPr>
            <a:lvl3pPr marL="1161974" indent="-232395" eaLnBrk="0">
              <a:defRPr sz="1200">
                <a:solidFill>
                  <a:srgbClr val="000000"/>
                </a:solidFill>
                <a:latin typeface="Helvetica" charset="0"/>
                <a:ea typeface="Helvetica" charset="0"/>
                <a:cs typeface="Helvetica" charset="0"/>
                <a:sym typeface="Helvetica" charset="0"/>
              </a:defRPr>
            </a:lvl3pPr>
            <a:lvl4pPr marL="1626763" indent="-232395" eaLnBrk="0">
              <a:defRPr sz="1200">
                <a:solidFill>
                  <a:srgbClr val="000000"/>
                </a:solidFill>
                <a:latin typeface="Helvetica" charset="0"/>
                <a:ea typeface="Helvetica" charset="0"/>
                <a:cs typeface="Helvetica" charset="0"/>
                <a:sym typeface="Helvetica" charset="0"/>
              </a:defRPr>
            </a:lvl4pPr>
            <a:lvl5pPr marL="2091553" indent="-232395" eaLnBrk="0">
              <a:defRPr sz="1200">
                <a:solidFill>
                  <a:srgbClr val="000000"/>
                </a:solidFill>
                <a:latin typeface="Helvetica" charset="0"/>
                <a:ea typeface="Helvetica" charset="0"/>
                <a:cs typeface="Helvetica" charset="0"/>
                <a:sym typeface="Helvetica" charset="0"/>
              </a:defRPr>
            </a:lvl5pPr>
            <a:lvl6pPr marL="2556342" indent="-232395" defTabSz="46479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3021132" indent="-232395" defTabSz="46479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85921" indent="-232395" defTabSz="46479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950711" indent="-232395" defTabSz="46479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eaLnBrk="1"/>
            <a:fld id="{83097128-9A20-4AAD-97BD-CB4DA38407EA}" type="slidenum">
              <a:rPr lang="en-US" altLang="en-US"/>
              <a:pPr eaLnBrk="1"/>
              <a:t>2</a:t>
            </a:fld>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p:sp>
      <p:sp>
        <p:nvSpPr>
          <p:cNvPr id="59395" name="Notes Placeholder 2"/>
          <p:cNvSpPr>
            <a:spLocks noGrp="1"/>
          </p:cNvSpPr>
          <p:nvPr>
            <p:ph type="body" idx="1"/>
          </p:nvPr>
        </p:nvSpPr>
        <p:spPr>
          <a:noFill/>
          <a:extLst>
            <a:ext uri="{91240B29-F687-4F45-9708-019B960494DF}">
              <a14:hiddenLine xmlns:a14="http://schemas.microsoft.com/office/drawing/2010/main" w="12700" cap="rnd">
                <a:solidFill>
                  <a:srgbClr val="000000"/>
                </a:solidFill>
                <a:round/>
                <a:headEnd/>
                <a:tailEnd/>
              </a14:hiddenLine>
            </a:ext>
          </a:extLst>
        </p:spPr>
        <p:txBody>
          <a:bodyPr/>
          <a:lstStyle/>
          <a:p>
            <a:pPr eaLnBrk="1"/>
            <a:r>
              <a:rPr lang="en-US" altLang="en-US" i="1" dirty="0" smtClean="0"/>
              <a:t>(Key point to focus on: system selling)</a:t>
            </a:r>
          </a:p>
          <a:p>
            <a:pPr eaLnBrk="1"/>
            <a:endParaRPr lang="en-US" altLang="en-US" dirty="0" smtClean="0"/>
          </a:p>
          <a:p>
            <a:pPr eaLnBrk="1"/>
            <a:r>
              <a:rPr lang="en-US" altLang="en-US" dirty="0" smtClean="0"/>
              <a:t>So, why distributor training? We all know that Hilti is very good at “system selling” – for example their HY-200 epoxies – with that product they’ll push the drill, drill bit, special vacuum, dispenser, nozzle, etc….BUT our distributors, YOU, have a better system to sell than Hilti ever will. Hilti has an extensive product line – yes – but a direct manufacturer simply can’t provide everything that a contractor could need from start to finish on that jobsite like you can. </a:t>
            </a:r>
          </a:p>
        </p:txBody>
      </p:sp>
      <p:sp>
        <p:nvSpPr>
          <p:cNvPr id="59396" name="Slide Number Placeholder 3"/>
          <p:cNvSpPr>
            <a:spLocks noGrp="1"/>
          </p:cNvSpPr>
          <p:nvPr>
            <p:ph type="sldNum" sz="quarter" idx="4294967295"/>
          </p:nvPr>
        </p:nvSpPr>
        <p:spPr bwMode="auto">
          <a:xfrm>
            <a:off x="3956550" y="8817904"/>
            <a:ext cx="3026833" cy="46418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899" tIns="45949" rIns="91899" bIns="45949"/>
          <a:lstStyle>
            <a:lvl1pPr eaLnBrk="0">
              <a:defRPr sz="1200">
                <a:solidFill>
                  <a:srgbClr val="000000"/>
                </a:solidFill>
                <a:latin typeface="Helvetica" charset="0"/>
                <a:ea typeface="Helvetica" charset="0"/>
                <a:cs typeface="Helvetica" charset="0"/>
                <a:sym typeface="Helvetica" charset="0"/>
              </a:defRPr>
            </a:lvl1pPr>
            <a:lvl2pPr marL="755283" indent="-290493" eaLnBrk="0">
              <a:defRPr sz="1200">
                <a:solidFill>
                  <a:srgbClr val="000000"/>
                </a:solidFill>
                <a:latin typeface="Helvetica" charset="0"/>
                <a:ea typeface="Helvetica" charset="0"/>
                <a:cs typeface="Helvetica" charset="0"/>
                <a:sym typeface="Helvetica" charset="0"/>
              </a:defRPr>
            </a:lvl2pPr>
            <a:lvl3pPr marL="1161974" indent="-232395" eaLnBrk="0">
              <a:defRPr sz="1200">
                <a:solidFill>
                  <a:srgbClr val="000000"/>
                </a:solidFill>
                <a:latin typeface="Helvetica" charset="0"/>
                <a:ea typeface="Helvetica" charset="0"/>
                <a:cs typeface="Helvetica" charset="0"/>
                <a:sym typeface="Helvetica" charset="0"/>
              </a:defRPr>
            </a:lvl3pPr>
            <a:lvl4pPr marL="1626763" indent="-232395" eaLnBrk="0">
              <a:defRPr sz="1200">
                <a:solidFill>
                  <a:srgbClr val="000000"/>
                </a:solidFill>
                <a:latin typeface="Helvetica" charset="0"/>
                <a:ea typeface="Helvetica" charset="0"/>
                <a:cs typeface="Helvetica" charset="0"/>
                <a:sym typeface="Helvetica" charset="0"/>
              </a:defRPr>
            </a:lvl4pPr>
            <a:lvl5pPr marL="2091553" indent="-232395" eaLnBrk="0">
              <a:defRPr sz="1200">
                <a:solidFill>
                  <a:srgbClr val="000000"/>
                </a:solidFill>
                <a:latin typeface="Helvetica" charset="0"/>
                <a:ea typeface="Helvetica" charset="0"/>
                <a:cs typeface="Helvetica" charset="0"/>
                <a:sym typeface="Helvetica" charset="0"/>
              </a:defRPr>
            </a:lvl5pPr>
            <a:lvl6pPr marL="2556342" indent="-232395" defTabSz="46479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3021132" indent="-232395" defTabSz="46479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85921" indent="-232395" defTabSz="46479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950711" indent="-232395" defTabSz="46479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eaLnBrk="1"/>
            <a:fld id="{6777309E-F19E-4F38-801C-3364290E7068}" type="slidenum">
              <a:rPr lang="en-US" altLang="en-US"/>
              <a:pPr eaLnBrk="1"/>
              <a:t>3</a:t>
            </a:fld>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p:sp>
      <p:sp>
        <p:nvSpPr>
          <p:cNvPr id="61443" name="Notes Placeholder 2"/>
          <p:cNvSpPr>
            <a:spLocks noGrp="1"/>
          </p:cNvSpPr>
          <p:nvPr>
            <p:ph type="body" idx="1"/>
          </p:nvPr>
        </p:nvSpPr>
        <p:spPr>
          <a:noFill/>
          <a:extLst>
            <a:ext uri="{91240B29-F687-4F45-9708-019B960494DF}">
              <a14:hiddenLine xmlns:a14="http://schemas.microsoft.com/office/drawing/2010/main" w="12700" cap="rnd">
                <a:solidFill>
                  <a:srgbClr val="000000"/>
                </a:solidFill>
                <a:round/>
                <a:headEnd/>
                <a:tailEnd/>
              </a14:hiddenLine>
            </a:ext>
          </a:extLst>
        </p:spPr>
        <p:txBody>
          <a:bodyPr/>
          <a:lstStyle/>
          <a:p>
            <a:pPr eaLnBrk="1"/>
            <a:r>
              <a:rPr lang="en-US" altLang="en-US" dirty="0" smtClean="0"/>
              <a:t>(Overview of today’s agenda – and heads up about</a:t>
            </a:r>
            <a:r>
              <a:rPr lang="en-US" altLang="en-US" baseline="0" dirty="0" smtClean="0"/>
              <a:t> role play exercise later today</a:t>
            </a:r>
            <a:r>
              <a:rPr lang="en-US" altLang="en-US" dirty="0" smtClean="0"/>
              <a:t>)</a:t>
            </a:r>
          </a:p>
          <a:p>
            <a:pPr eaLnBrk="1"/>
            <a:endParaRPr lang="en-US" altLang="en-US" dirty="0" smtClean="0"/>
          </a:p>
          <a:p>
            <a:pPr marL="171450" indent="-171450" eaLnBrk="1">
              <a:buFont typeface="Arial" panose="020B0604020202020204" pitchFamily="34" charset="0"/>
              <a:buChar char="•"/>
            </a:pPr>
            <a:r>
              <a:rPr lang="en-US" altLang="en-US" dirty="0" smtClean="0"/>
              <a:t>We’re going to introduce you to the business</a:t>
            </a:r>
            <a:r>
              <a:rPr lang="en-US" altLang="en-US" baseline="0" dirty="0" smtClean="0"/>
              <a:t> opportunity that the </a:t>
            </a:r>
            <a:r>
              <a:rPr lang="en-US" altLang="en-US" dirty="0" smtClean="0"/>
              <a:t>Bosch Simpson Strong-Tie alliance can</a:t>
            </a:r>
            <a:r>
              <a:rPr lang="en-US" altLang="en-US" baseline="0" dirty="0" smtClean="0"/>
              <a:t> help you seize.</a:t>
            </a:r>
          </a:p>
          <a:p>
            <a:pPr marL="171450" indent="-171450" eaLnBrk="1">
              <a:buFont typeface="Arial" panose="020B0604020202020204" pitchFamily="34" charset="0"/>
              <a:buChar char="•"/>
            </a:pPr>
            <a:r>
              <a:rPr lang="en-US" altLang="en-US" baseline="0" dirty="0" smtClean="0"/>
              <a:t>Then we’ll do a product line review of our drilling and anchoring and concrete repair solutions, identifying areas of differentiation from the competition. </a:t>
            </a:r>
            <a:endParaRPr lang="en-US" altLang="en-US" dirty="0" smtClean="0"/>
          </a:p>
          <a:p>
            <a:pPr marL="171450" indent="-171450" eaLnBrk="1">
              <a:buFont typeface="Arial" panose="020B0604020202020204" pitchFamily="34" charset="0"/>
              <a:buChar char="•"/>
            </a:pPr>
            <a:r>
              <a:rPr lang="en-US" altLang="en-US" dirty="0" smtClean="0"/>
              <a:t>Finally, we’ll cover the specifications and code opportunities, we’re going to really focus in on what Hilti does to be successful, what’s their approach? We’re also going to make sure we identify your strengths and how you can leverage that.</a:t>
            </a:r>
          </a:p>
          <a:p>
            <a:pPr marL="628650" marR="0" lvl="1" indent="-171450" algn="l" defTabSz="914400" rtl="0" eaLnBrk="1" fontAlgn="auto" latinLnBrk="0" hangingPunct="1">
              <a:lnSpc>
                <a:spcPct val="100000"/>
              </a:lnSpc>
              <a:spcBef>
                <a:spcPts val="400"/>
              </a:spcBef>
              <a:spcAft>
                <a:spcPts val="0"/>
              </a:spcAft>
              <a:buClrTx/>
              <a:buSzTx/>
              <a:buFont typeface="Arial" panose="020B0604020202020204" pitchFamily="34" charset="0"/>
              <a:buChar char="•"/>
              <a:tabLst/>
              <a:defRPr/>
            </a:pPr>
            <a:r>
              <a:rPr lang="en-US" altLang="en-US" dirty="0" smtClean="0"/>
              <a:t>Role play: NOTE: It is a good idea to discuss the role play activity at the beginning of class. By assigning pairs and handing out role play assignments early, pairs have the chance to prepare and practice on breaks/lunch if they choose to. (This usually puts them at ease, and makes for more creative role play skits!)</a:t>
            </a:r>
            <a:r>
              <a:rPr lang="en-US" altLang="en-US" baseline="0" dirty="0" smtClean="0"/>
              <a:t> [Refer to the Handout: </a:t>
            </a:r>
            <a:r>
              <a:rPr lang="en-US" altLang="en-US" b="1" i="1" baseline="0" dirty="0" smtClean="0"/>
              <a:t>Exercise#3_Role Play Exercise.docx</a:t>
            </a:r>
            <a:r>
              <a:rPr lang="en-US" altLang="en-US" baseline="0" dirty="0" smtClean="0"/>
              <a:t>]</a:t>
            </a:r>
            <a:endParaRPr lang="en-US" altLang="en-US" dirty="0" smtClean="0"/>
          </a:p>
        </p:txBody>
      </p:sp>
      <p:sp>
        <p:nvSpPr>
          <p:cNvPr id="61444" name="Slide Number Placeholder 3"/>
          <p:cNvSpPr>
            <a:spLocks noGrp="1"/>
          </p:cNvSpPr>
          <p:nvPr>
            <p:ph type="sldNum" sz="quarter" idx="4294967295"/>
          </p:nvPr>
        </p:nvSpPr>
        <p:spPr bwMode="auto">
          <a:xfrm>
            <a:off x="3956550" y="8817904"/>
            <a:ext cx="3026833" cy="46418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899" tIns="45949" rIns="91899" bIns="45949"/>
          <a:lstStyle>
            <a:lvl1pPr eaLnBrk="0">
              <a:defRPr sz="1200">
                <a:solidFill>
                  <a:srgbClr val="000000"/>
                </a:solidFill>
                <a:latin typeface="Helvetica" charset="0"/>
                <a:ea typeface="Helvetica" charset="0"/>
                <a:cs typeface="Helvetica" charset="0"/>
                <a:sym typeface="Helvetica" charset="0"/>
              </a:defRPr>
            </a:lvl1pPr>
            <a:lvl2pPr marL="755283" indent="-290493" eaLnBrk="0">
              <a:defRPr sz="1200">
                <a:solidFill>
                  <a:srgbClr val="000000"/>
                </a:solidFill>
                <a:latin typeface="Helvetica" charset="0"/>
                <a:ea typeface="Helvetica" charset="0"/>
                <a:cs typeface="Helvetica" charset="0"/>
                <a:sym typeface="Helvetica" charset="0"/>
              </a:defRPr>
            </a:lvl2pPr>
            <a:lvl3pPr marL="1161974" indent="-232395" eaLnBrk="0">
              <a:defRPr sz="1200">
                <a:solidFill>
                  <a:srgbClr val="000000"/>
                </a:solidFill>
                <a:latin typeface="Helvetica" charset="0"/>
                <a:ea typeface="Helvetica" charset="0"/>
                <a:cs typeface="Helvetica" charset="0"/>
                <a:sym typeface="Helvetica" charset="0"/>
              </a:defRPr>
            </a:lvl3pPr>
            <a:lvl4pPr marL="1626763" indent="-232395" eaLnBrk="0">
              <a:defRPr sz="1200">
                <a:solidFill>
                  <a:srgbClr val="000000"/>
                </a:solidFill>
                <a:latin typeface="Helvetica" charset="0"/>
                <a:ea typeface="Helvetica" charset="0"/>
                <a:cs typeface="Helvetica" charset="0"/>
                <a:sym typeface="Helvetica" charset="0"/>
              </a:defRPr>
            </a:lvl4pPr>
            <a:lvl5pPr marL="2091553" indent="-232395" eaLnBrk="0">
              <a:defRPr sz="1200">
                <a:solidFill>
                  <a:srgbClr val="000000"/>
                </a:solidFill>
                <a:latin typeface="Helvetica" charset="0"/>
                <a:ea typeface="Helvetica" charset="0"/>
                <a:cs typeface="Helvetica" charset="0"/>
                <a:sym typeface="Helvetica" charset="0"/>
              </a:defRPr>
            </a:lvl5pPr>
            <a:lvl6pPr marL="2556342" indent="-232395" defTabSz="46479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3021132" indent="-232395" defTabSz="46479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85921" indent="-232395" defTabSz="46479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950711" indent="-232395" defTabSz="46479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eaLnBrk="1"/>
            <a:fld id="{88045D4B-0C6F-4F2D-80DB-10483CAE65A1}" type="slidenum">
              <a:rPr lang="en-US" altLang="en-US"/>
              <a:pPr eaLnBrk="1"/>
              <a:t>4</a:t>
            </a:fld>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ln w="12701">
            <a:solidFill>
              <a:srgbClr val="000000"/>
            </a:solidFill>
            <a:prstDash val="solid"/>
            <a:miter/>
          </a:ln>
        </p:spPr>
      </p:sp>
      <p:sp>
        <p:nvSpPr>
          <p:cNvPr id="3" name="Notes Placeholder 2"/>
          <p:cNvSpPr txBox="1">
            <a:spLocks noGrp="1"/>
          </p:cNvSpPr>
          <p:nvPr>
            <p:ph type="body" sz="quarter" idx="1"/>
          </p:nvPr>
        </p:nvSpPr>
        <p:spPr/>
        <p:txBody>
          <a:bodyPr/>
          <a:lstStyle/>
          <a:p>
            <a:pPr marL="0" marR="0" lvl="0" indent="0" algn="l" defTabSz="914400" rtl="0" fontAlgn="auto" hangingPunct="0">
              <a:lnSpc>
                <a:spcPct val="111000"/>
              </a:lnSpc>
              <a:spcBef>
                <a:spcPts val="0"/>
              </a:spcBef>
              <a:spcAft>
                <a:spcPts val="0"/>
              </a:spcAft>
              <a:buClr>
                <a:srgbClr val="3A5A82"/>
              </a:buClr>
              <a:buSzPct val="65000"/>
              <a:buFont typeface="Wingdings" pitchFamily="2"/>
              <a:buNone/>
              <a:tabLst>
                <a:tab pos="292095" algn="l"/>
              </a:tabLst>
              <a:defRPr sz="1800" b="0" i="0" u="none" strike="noStrike" kern="0" cap="none" spc="0" baseline="0">
                <a:solidFill>
                  <a:srgbClr val="000000"/>
                </a:solidFill>
                <a:uFillTx/>
              </a:defRPr>
            </a:pPr>
            <a:r>
              <a:rPr lang="en-US" sz="1800" b="0" i="0" u="none" strike="noStrike" kern="1200" cap="none" spc="0" baseline="0" dirty="0" smtClean="0">
                <a:solidFill>
                  <a:srgbClr val="000000"/>
                </a:solidFill>
                <a:uFillTx/>
                <a:latin typeface="Bosch Office Sans"/>
              </a:rPr>
              <a:t>Hilti has long established and dominated with the complete system sell bypassing distribution (tool, accessory and anchor)</a:t>
            </a:r>
          </a:p>
          <a:p>
            <a:pPr marL="292095" marR="0" lvl="0" indent="-292095" algn="l" defTabSz="914400" rtl="0" fontAlgn="auto" hangingPunct="0">
              <a:lnSpc>
                <a:spcPct val="111000"/>
              </a:lnSpc>
              <a:spcBef>
                <a:spcPts val="0"/>
              </a:spcBef>
              <a:spcAft>
                <a:spcPts val="0"/>
              </a:spcAft>
              <a:buClr>
                <a:srgbClr val="3A5A82"/>
              </a:buClr>
              <a:buSzPct val="65000"/>
              <a:buFont typeface="Wingdings" pitchFamily="2"/>
              <a:buChar char="è"/>
              <a:tabLst>
                <a:tab pos="284159" algn="l"/>
              </a:tabLst>
              <a:defRPr sz="1800" b="0" i="0" u="none" strike="noStrike" kern="0" cap="none" spc="0" baseline="0">
                <a:solidFill>
                  <a:srgbClr val="000000"/>
                </a:solidFill>
                <a:uFillTx/>
              </a:defRPr>
            </a:pPr>
            <a:endParaRPr lang="en-US" sz="1800" b="0" i="0" u="none" strike="noStrike" kern="1200" cap="none" spc="0" baseline="0" dirty="0" smtClean="0">
              <a:solidFill>
                <a:srgbClr val="000000"/>
              </a:solidFill>
              <a:uFillTx/>
              <a:latin typeface="Bosch Office Sans"/>
            </a:endParaRPr>
          </a:p>
          <a:p>
            <a:pPr marL="0" marR="0" lvl="0" indent="0" algn="l" defTabSz="914400" rtl="0" fontAlgn="auto" hangingPunct="0">
              <a:lnSpc>
                <a:spcPct val="111000"/>
              </a:lnSpc>
              <a:spcBef>
                <a:spcPts val="0"/>
              </a:spcBef>
              <a:spcAft>
                <a:spcPts val="0"/>
              </a:spcAft>
              <a:buClr>
                <a:srgbClr val="3A5A82"/>
              </a:buClr>
              <a:buSzPct val="65000"/>
              <a:buFont typeface="Wingdings" pitchFamily="2"/>
              <a:buNone/>
              <a:tabLst>
                <a:tab pos="284159" algn="l"/>
              </a:tabLst>
              <a:defRPr sz="1800" b="0" i="0" u="none" strike="noStrike" kern="0" cap="none" spc="0" baseline="0">
                <a:solidFill>
                  <a:srgbClr val="000000"/>
                </a:solidFill>
                <a:uFillTx/>
              </a:defRPr>
            </a:pPr>
            <a:r>
              <a:rPr lang="en-GB" sz="1800" b="0" i="0" u="none" strike="noStrike" kern="1200" cap="none" spc="0" baseline="0" dirty="0" smtClean="0">
                <a:solidFill>
                  <a:srgbClr val="000000"/>
                </a:solidFill>
                <a:uFillTx/>
                <a:latin typeface="Bosch Office Sans"/>
              </a:rPr>
              <a:t>Regulations are changing the construction marketplace</a:t>
            </a:r>
          </a:p>
          <a:p>
            <a:pPr marL="457200" marR="0" lvl="1" indent="0" algn="l" defTabSz="914400" rtl="0" fontAlgn="auto" hangingPunct="1">
              <a:lnSpc>
                <a:spcPct val="111000"/>
              </a:lnSpc>
              <a:spcBef>
                <a:spcPts val="0"/>
              </a:spcBef>
              <a:spcAft>
                <a:spcPts val="0"/>
              </a:spcAft>
              <a:buClr>
                <a:srgbClr val="425C8F"/>
              </a:buClr>
              <a:buSzPct val="65000"/>
              <a:buFont typeface="Wingdings" pitchFamily="2"/>
              <a:buNone/>
              <a:tabLst/>
              <a:defRPr sz="1800" b="0" i="0" u="none" strike="noStrike" kern="0" cap="none" spc="0" baseline="0">
                <a:solidFill>
                  <a:srgbClr val="000000"/>
                </a:solidFill>
                <a:uFillTx/>
              </a:defRPr>
            </a:pPr>
            <a:r>
              <a:rPr lang="en-GB" sz="1400" b="0" i="0" u="none" strike="noStrike" kern="1200" cap="none" spc="0" baseline="0" dirty="0" smtClean="0">
                <a:solidFill>
                  <a:srgbClr val="000000"/>
                </a:solidFill>
                <a:uFillTx/>
                <a:latin typeface="Calibri"/>
              </a:rPr>
              <a:t>Current IBC code require anchors designed for cracked concrete</a:t>
            </a:r>
          </a:p>
          <a:p>
            <a:pPr marL="457200" marR="0" lvl="1" indent="0" algn="l" defTabSz="914400" rtl="0" fontAlgn="auto" hangingPunct="1">
              <a:lnSpc>
                <a:spcPct val="111000"/>
              </a:lnSpc>
              <a:spcBef>
                <a:spcPts val="0"/>
              </a:spcBef>
              <a:spcAft>
                <a:spcPts val="0"/>
              </a:spcAft>
              <a:buClr>
                <a:srgbClr val="425C8F"/>
              </a:buClr>
              <a:buSzPct val="65000"/>
              <a:buFont typeface="Wingdings" pitchFamily="2"/>
              <a:buNone/>
              <a:tabLst/>
              <a:defRPr sz="1800" b="0" i="0" u="none" strike="noStrike" kern="0" cap="none" spc="0" baseline="0">
                <a:solidFill>
                  <a:srgbClr val="000000"/>
                </a:solidFill>
                <a:uFillTx/>
              </a:defRPr>
            </a:pPr>
            <a:r>
              <a:rPr lang="en-GB" sz="1400" b="0" i="0" u="none" strike="noStrike" kern="1200" cap="none" spc="0" baseline="0" dirty="0" smtClean="0">
                <a:solidFill>
                  <a:srgbClr val="000000"/>
                </a:solidFill>
                <a:uFillTx/>
                <a:latin typeface="Calibri"/>
              </a:rPr>
              <a:t>Additional regulations likely, affecting manufacturers, distributors and users</a:t>
            </a:r>
          </a:p>
          <a:p>
            <a:pPr marL="631822" marR="0" lvl="1" indent="-174622" algn="l" defTabSz="914400" rtl="0" fontAlgn="auto" hangingPunct="1">
              <a:lnSpc>
                <a:spcPct val="111000"/>
              </a:lnSpc>
              <a:spcBef>
                <a:spcPts val="0"/>
              </a:spcBef>
              <a:spcAft>
                <a:spcPts val="0"/>
              </a:spcAft>
              <a:buClr>
                <a:srgbClr val="425C8F"/>
              </a:buClr>
              <a:buSzPct val="65000"/>
              <a:buFont typeface="Wingdings" pitchFamily="2"/>
              <a:buChar char="è"/>
              <a:tabLst/>
              <a:defRPr sz="1800" b="0" i="0" u="none" strike="noStrike" kern="0" cap="none" spc="0" baseline="0">
                <a:solidFill>
                  <a:srgbClr val="000000"/>
                </a:solidFill>
                <a:uFillTx/>
              </a:defRPr>
            </a:pPr>
            <a:endParaRPr lang="en-GB" sz="1400" b="0" i="0" u="none" strike="noStrike" kern="1200" cap="none" spc="0" baseline="0" dirty="0" smtClean="0">
              <a:solidFill>
                <a:srgbClr val="000000"/>
              </a:solidFill>
              <a:uFillTx/>
              <a:latin typeface="Calibri"/>
            </a:endParaRPr>
          </a:p>
          <a:p>
            <a:pPr marL="0" marR="0" lvl="0" indent="0" algn="l" defTabSz="914400" rtl="0" fontAlgn="auto" hangingPunct="0">
              <a:lnSpc>
                <a:spcPct val="111000"/>
              </a:lnSpc>
              <a:spcBef>
                <a:spcPts val="0"/>
              </a:spcBef>
              <a:spcAft>
                <a:spcPts val="0"/>
              </a:spcAft>
              <a:buClr>
                <a:srgbClr val="3A5A82"/>
              </a:buClr>
              <a:buSzPct val="65000"/>
              <a:buFont typeface="Wingdings" pitchFamily="2"/>
              <a:buNone/>
              <a:tabLst>
                <a:tab pos="292095" algn="l"/>
              </a:tabLst>
              <a:defRPr sz="1800" b="0" i="0" u="none" strike="noStrike" kern="0" cap="none" spc="0" baseline="0">
                <a:solidFill>
                  <a:srgbClr val="000000"/>
                </a:solidFill>
                <a:uFillTx/>
              </a:defRPr>
            </a:pPr>
            <a:r>
              <a:rPr lang="en-US" sz="1800" b="0" i="0" u="none" strike="noStrike" kern="1200" cap="none" spc="0" baseline="0" dirty="0" smtClean="0">
                <a:solidFill>
                  <a:srgbClr val="000000"/>
                </a:solidFill>
                <a:uFillTx/>
                <a:latin typeface="Bosch Office Sans"/>
              </a:rPr>
              <a:t>Manufacturers are now designing and marketing complete system solutions for improved user productivity</a:t>
            </a:r>
          </a:p>
          <a:p>
            <a:pPr marL="457200" marR="0" lvl="1" indent="0" algn="l" defTabSz="914400" rtl="0" fontAlgn="auto" hangingPunct="1">
              <a:lnSpc>
                <a:spcPct val="111000"/>
              </a:lnSpc>
              <a:spcBef>
                <a:spcPts val="0"/>
              </a:spcBef>
              <a:spcAft>
                <a:spcPts val="0"/>
              </a:spcAft>
              <a:buClr>
                <a:srgbClr val="425C8F"/>
              </a:buClr>
              <a:buSzPct val="65000"/>
              <a:buFont typeface="Wingdings" pitchFamily="2"/>
              <a:buNone/>
              <a:tabLst/>
              <a:defRPr sz="1800" b="0" i="0" u="none" strike="noStrike" kern="0" cap="none" spc="0" baseline="0">
                <a:solidFill>
                  <a:srgbClr val="000000"/>
                </a:solidFill>
                <a:uFillTx/>
              </a:defRPr>
            </a:pPr>
            <a:r>
              <a:rPr lang="en-GB" sz="1400" b="0" i="0" u="none" strike="noStrike" kern="1200" cap="none" spc="0" baseline="0" dirty="0" smtClean="0">
                <a:solidFill>
                  <a:srgbClr val="000000"/>
                </a:solidFill>
                <a:uFillTx/>
                <a:latin typeface="Calibri"/>
              </a:rPr>
              <a:t>Future potential for specified power tool, accessory and anchor systems</a:t>
            </a:r>
          </a:p>
        </p:txBody>
      </p:sp>
      <p:sp>
        <p:nvSpPr>
          <p:cNvPr id="4" name="Slide Number Placeholder 3"/>
          <p:cNvSpPr txBox="1"/>
          <p:nvPr/>
        </p:nvSpPr>
        <p:spPr>
          <a:xfrm>
            <a:off x="3956545" y="8817899"/>
            <a:ext cx="3026833" cy="464185"/>
          </a:xfrm>
          <a:prstGeom prst="rect">
            <a:avLst/>
          </a:prstGeom>
          <a:noFill/>
          <a:ln>
            <a:noFill/>
          </a:ln>
        </p:spPr>
        <p:txBody>
          <a:bodyPr vert="horz" wrap="square" lIns="92958" tIns="46479" rIns="92958" bIns="46479" anchor="b" anchorCtr="0" compatLnSpc="1"/>
          <a:lstStyle/>
          <a:p>
            <a:pPr algn="r" defTabSz="929579">
              <a:defRPr sz="1800" b="0" i="0" u="none" strike="noStrike" kern="0" cap="none" spc="0" baseline="0">
                <a:solidFill>
                  <a:srgbClr val="000000"/>
                </a:solidFill>
                <a:uFillTx/>
              </a:defRPr>
            </a:pPr>
            <a:fld id="{19A9CEED-97AA-4918-9499-6FDE5700BE7F}" type="slidenum">
              <a:rPr/>
              <a:pPr algn="r" defTabSz="929579">
                <a:defRPr sz="1800" b="0" i="0" u="none" strike="noStrike" kern="0" cap="none" spc="0" baseline="0">
                  <a:solidFill>
                    <a:srgbClr val="000000"/>
                  </a:solidFill>
                  <a:uFillTx/>
                </a:defRPr>
              </a:pPr>
              <a:t>5</a:t>
            </a:fld>
            <a:endParaRPr lang="en-US" sz="1200">
              <a:solidFill>
                <a:srgbClr val="000000"/>
              </a:solidFill>
              <a:latin typeface="Calibri"/>
            </a:endParaRPr>
          </a:p>
        </p:txBody>
      </p:sp>
      <p:sp>
        <p:nvSpPr>
          <p:cNvPr id="5" name="Footer Placeholder 4"/>
          <p:cNvSpPr txBox="1"/>
          <p:nvPr/>
        </p:nvSpPr>
        <p:spPr>
          <a:xfrm>
            <a:off x="0" y="8817899"/>
            <a:ext cx="3026833" cy="464185"/>
          </a:xfrm>
          <a:prstGeom prst="rect">
            <a:avLst/>
          </a:prstGeom>
          <a:noFill/>
          <a:ln>
            <a:noFill/>
          </a:ln>
        </p:spPr>
        <p:txBody>
          <a:bodyPr vert="horz" wrap="square" lIns="92958" tIns="46479" rIns="92958" bIns="46479" anchor="b" anchorCtr="0" compatLnSpc="1"/>
          <a:lstStyle/>
          <a:p>
            <a:pPr defTabSz="929579">
              <a:defRPr sz="1800" b="0" i="0" u="none" strike="noStrike" kern="0" cap="none" spc="0" baseline="0">
                <a:solidFill>
                  <a:srgbClr val="000000"/>
                </a:solidFill>
                <a:uFillTx/>
              </a:defRPr>
            </a:pPr>
            <a:endParaRPr lang="en-US" sz="1200">
              <a:solidFill>
                <a:srgbClr val="000000"/>
              </a:solidFill>
              <a:latin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ln w="12701">
            <a:solidFill>
              <a:srgbClr val="000000"/>
            </a:solidFill>
            <a:prstDash val="solid"/>
            <a:miter/>
          </a:ln>
        </p:spPr>
      </p:sp>
      <p:sp>
        <p:nvSpPr>
          <p:cNvPr id="3" name="Notes Placeholder 2"/>
          <p:cNvSpPr txBox="1">
            <a:spLocks noGrp="1"/>
          </p:cNvSpPr>
          <p:nvPr>
            <p:ph type="body" sz="quarter" idx="1"/>
          </p:nvPr>
        </p:nvSpPr>
        <p:spPr/>
        <p:txBody>
          <a:bodyPr/>
          <a:lstStyle/>
          <a:p>
            <a:r>
              <a:rPr lang="en-US" dirty="0" smtClean="0"/>
              <a:t>Today we want to demonstrate how the Simpson Strong-Tie</a:t>
            </a:r>
            <a:r>
              <a:rPr lang="en-US" baseline="0" dirty="0" smtClean="0"/>
              <a:t> / Bosch alliance provides the necessary products and support to penetrate the $1B Hilti market of anchoring, fastening, power tool and accessory market in North America</a:t>
            </a:r>
            <a:r>
              <a:rPr lang="en-US" baseline="0" dirty="0" smtClean="0"/>
              <a:t>.</a:t>
            </a:r>
          </a:p>
          <a:p>
            <a:endParaRPr lang="en-US" baseline="0" dirty="0" smtClean="0"/>
          </a:p>
          <a:p>
            <a:r>
              <a:rPr lang="en-US" b="1" dirty="0" smtClean="0"/>
              <a:t>Source:</a:t>
            </a:r>
            <a:r>
              <a:rPr lang="en-US" dirty="0" smtClean="0"/>
              <a:t> </a:t>
            </a:r>
          </a:p>
          <a:p>
            <a:r>
              <a:rPr lang="en-US" dirty="0" smtClean="0"/>
              <a:t>Hilti</a:t>
            </a:r>
            <a:r>
              <a:rPr lang="en-US" baseline="0" dirty="0" smtClean="0"/>
              <a:t> Media Release, “Hilti achieves growth amid a difficult environment”. Jan 17, 2013. h</a:t>
            </a:r>
            <a:r>
              <a:rPr lang="en-US" dirty="0" smtClean="0"/>
              <a:t>ttps://www.hilti.com/medias/sys_master/h1e/hd6/9115716747294.pdf?mime=application%2Fpdf&amp;realname=Hilti_MM_Umsatz+2012_en.pdf</a:t>
            </a:r>
          </a:p>
          <a:p>
            <a:endParaRPr lang="en-US" dirty="0" smtClean="0"/>
          </a:p>
          <a:p>
            <a:r>
              <a:rPr lang="en-US" dirty="0" smtClean="0"/>
              <a:t>Detailed</a:t>
            </a:r>
            <a:r>
              <a:rPr lang="en-US" baseline="0" dirty="0" smtClean="0"/>
              <a:t> </a:t>
            </a:r>
            <a:r>
              <a:rPr lang="en-US" dirty="0" smtClean="0"/>
              <a:t>annual results for 2012 presented at Hilti’s Annual Results Media Conference on March 8, 2013.</a:t>
            </a:r>
            <a:endParaRPr lang="en-US" dirty="0"/>
          </a:p>
        </p:txBody>
      </p:sp>
      <p:sp>
        <p:nvSpPr>
          <p:cNvPr id="4" name="Slide Number Placeholder 3"/>
          <p:cNvSpPr txBox="1"/>
          <p:nvPr/>
        </p:nvSpPr>
        <p:spPr>
          <a:xfrm>
            <a:off x="3956545" y="8817899"/>
            <a:ext cx="3026833" cy="464185"/>
          </a:xfrm>
          <a:prstGeom prst="rect">
            <a:avLst/>
          </a:prstGeom>
          <a:noFill/>
          <a:ln>
            <a:noFill/>
          </a:ln>
        </p:spPr>
        <p:txBody>
          <a:bodyPr vert="horz" wrap="square" lIns="92958" tIns="46479" rIns="92958" bIns="46479" anchor="b" anchorCtr="0" compatLnSpc="1"/>
          <a:lstStyle/>
          <a:p>
            <a:pPr algn="r" defTabSz="929579">
              <a:defRPr sz="1800" b="0" i="0" u="none" strike="noStrike" kern="0" cap="none" spc="0" baseline="0">
                <a:solidFill>
                  <a:srgbClr val="000000"/>
                </a:solidFill>
                <a:uFillTx/>
              </a:defRPr>
            </a:pPr>
            <a:fld id="{3C967260-D521-42AF-A97F-4115CC3F725E}" type="slidenum">
              <a:rPr/>
              <a:pPr algn="r" defTabSz="929579">
                <a:defRPr sz="1800" b="0" i="0" u="none" strike="noStrike" kern="0" cap="none" spc="0" baseline="0">
                  <a:solidFill>
                    <a:srgbClr val="000000"/>
                  </a:solidFill>
                  <a:uFillTx/>
                </a:defRPr>
              </a:pPr>
              <a:t>6</a:t>
            </a:fld>
            <a:endParaRPr lang="en-US" sz="1200">
              <a:solidFill>
                <a:srgbClr val="000000"/>
              </a:solidFill>
              <a:latin typeface="Calibri"/>
            </a:endParaRPr>
          </a:p>
        </p:txBody>
      </p:sp>
      <p:sp>
        <p:nvSpPr>
          <p:cNvPr id="5" name="Footer Placeholder 4"/>
          <p:cNvSpPr txBox="1"/>
          <p:nvPr/>
        </p:nvSpPr>
        <p:spPr>
          <a:xfrm>
            <a:off x="0" y="8817899"/>
            <a:ext cx="3026833" cy="464185"/>
          </a:xfrm>
          <a:prstGeom prst="rect">
            <a:avLst/>
          </a:prstGeom>
          <a:noFill/>
          <a:ln>
            <a:noFill/>
          </a:ln>
        </p:spPr>
        <p:txBody>
          <a:bodyPr vert="horz" wrap="square" lIns="92958" tIns="46479" rIns="92958" bIns="46479" anchor="b" anchorCtr="0" compatLnSpc="1"/>
          <a:lstStyle/>
          <a:p>
            <a:pPr defTabSz="929579">
              <a:defRPr sz="1800" b="0" i="0" u="none" strike="noStrike" kern="0" cap="none" spc="0" baseline="0">
                <a:solidFill>
                  <a:srgbClr val="000000"/>
                </a:solidFill>
                <a:uFillTx/>
              </a:defRPr>
            </a:pPr>
            <a:endParaRPr lang="en-US" sz="1200">
              <a:solidFill>
                <a:srgbClr val="000000"/>
              </a:solidFill>
              <a:latin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ln w="12701">
            <a:solidFill>
              <a:srgbClr val="000000"/>
            </a:solidFill>
            <a:prstDash val="solid"/>
            <a:miter/>
          </a:ln>
        </p:spPr>
      </p:sp>
      <p:sp>
        <p:nvSpPr>
          <p:cNvPr id="3" name="Notes Placeholder 2"/>
          <p:cNvSpPr txBox="1">
            <a:spLocks noGrp="1"/>
          </p:cNvSpPr>
          <p:nvPr>
            <p:ph type="body" sz="quarter" idx="1"/>
          </p:nvPr>
        </p:nvSpPr>
        <p:spPr/>
        <p:txBody>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lang="en-US" sz="1200" b="0" i="0" u="none" strike="noStrike" kern="1200" cap="none" spc="0" baseline="0" dirty="0" smtClean="0">
                <a:solidFill>
                  <a:srgbClr val="000000"/>
                </a:solidFill>
                <a:uFillTx/>
                <a:latin typeface="Calibri"/>
              </a:rPr>
              <a:t>Bosch and Simpson have a long heritage of innovation in concrete construction. </a:t>
            </a:r>
            <a:r>
              <a:rPr lang="en-US" dirty="0" smtClean="0"/>
              <a:t>Here’s an overview of each</a:t>
            </a:r>
            <a:r>
              <a:rPr lang="en-US" baseline="0" dirty="0" smtClean="0"/>
              <a:t> of our history in this arena.</a:t>
            </a:r>
            <a:endParaRPr lang="en-US" dirty="0"/>
          </a:p>
        </p:txBody>
      </p:sp>
      <p:sp>
        <p:nvSpPr>
          <p:cNvPr id="4" name="Slide Number Placeholder 3"/>
          <p:cNvSpPr txBox="1"/>
          <p:nvPr/>
        </p:nvSpPr>
        <p:spPr>
          <a:xfrm>
            <a:off x="3956545" y="8817899"/>
            <a:ext cx="3026833" cy="464185"/>
          </a:xfrm>
          <a:prstGeom prst="rect">
            <a:avLst/>
          </a:prstGeom>
          <a:noFill/>
          <a:ln>
            <a:noFill/>
          </a:ln>
        </p:spPr>
        <p:txBody>
          <a:bodyPr vert="horz" wrap="square" lIns="92958" tIns="46479" rIns="92958" bIns="46479" anchor="b" anchorCtr="0" compatLnSpc="1"/>
          <a:lstStyle/>
          <a:p>
            <a:pPr algn="r" defTabSz="929579">
              <a:defRPr sz="1800" b="0" i="0" u="none" strike="noStrike" kern="0" cap="none" spc="0" baseline="0">
                <a:solidFill>
                  <a:srgbClr val="000000"/>
                </a:solidFill>
                <a:uFillTx/>
              </a:defRPr>
            </a:pPr>
            <a:fld id="{D42256A7-715B-40A8-BE9E-E64C50E22876}" type="slidenum">
              <a:rPr/>
              <a:pPr algn="r" defTabSz="929579">
                <a:defRPr sz="1800" b="0" i="0" u="none" strike="noStrike" kern="0" cap="none" spc="0" baseline="0">
                  <a:solidFill>
                    <a:srgbClr val="000000"/>
                  </a:solidFill>
                  <a:uFillTx/>
                </a:defRPr>
              </a:pPr>
              <a:t>7</a:t>
            </a:fld>
            <a:endParaRPr lang="en-US" sz="1200">
              <a:solidFill>
                <a:srgbClr val="000000"/>
              </a:solidFill>
              <a:latin typeface="Calibri"/>
            </a:endParaRPr>
          </a:p>
        </p:txBody>
      </p:sp>
      <p:sp>
        <p:nvSpPr>
          <p:cNvPr id="5" name="Footer Placeholder 4"/>
          <p:cNvSpPr txBox="1"/>
          <p:nvPr/>
        </p:nvSpPr>
        <p:spPr>
          <a:xfrm>
            <a:off x="0" y="8817899"/>
            <a:ext cx="3026833" cy="464185"/>
          </a:xfrm>
          <a:prstGeom prst="rect">
            <a:avLst/>
          </a:prstGeom>
          <a:noFill/>
          <a:ln>
            <a:noFill/>
          </a:ln>
        </p:spPr>
        <p:txBody>
          <a:bodyPr vert="horz" wrap="square" lIns="92958" tIns="46479" rIns="92958" bIns="46479" anchor="b" anchorCtr="0" compatLnSpc="1"/>
          <a:lstStyle/>
          <a:p>
            <a:pPr defTabSz="929579">
              <a:defRPr sz="1800" b="0" i="0" u="none" strike="noStrike" kern="0" cap="none" spc="0" baseline="0">
                <a:solidFill>
                  <a:srgbClr val="000000"/>
                </a:solidFill>
                <a:uFillTx/>
              </a:defRPr>
            </a:pPr>
            <a:endParaRPr lang="en-US" sz="1200">
              <a:solidFill>
                <a:srgbClr val="000000"/>
              </a:solidFill>
              <a:latin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ln w="12701">
            <a:solidFill>
              <a:srgbClr val="000000"/>
            </a:solidFill>
            <a:prstDash val="solid"/>
            <a:miter/>
          </a:ln>
        </p:spPr>
      </p:sp>
      <p:sp>
        <p:nvSpPr>
          <p:cNvPr id="3" name="Notes Placeholder 2"/>
          <p:cNvSpPr txBox="1">
            <a:spLocks noGrp="1"/>
          </p:cNvSpPr>
          <p:nvPr>
            <p:ph type="body" sz="quarter" idx="1"/>
          </p:nvPr>
        </p:nvSpPr>
        <p:spPr/>
        <p:txBody>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dirty="0" smtClean="0"/>
              <a:t>The rest of today we’ll be </a:t>
            </a:r>
            <a:r>
              <a:rPr lang="en-US" sz="1800" b="0" i="0" u="none" strike="noStrike" kern="1200" cap="none" spc="0" baseline="0" dirty="0" smtClean="0">
                <a:solidFill>
                  <a:srgbClr val="000000"/>
                </a:solidFill>
                <a:effectLst/>
                <a:uFillTx/>
                <a:latin typeface="Calibri"/>
              </a:rPr>
              <a:t>demonstrating how the SST/Bosch Alliance provides the necessary products and support to penetrate the $1B Hilti market of anchoring, fastening, power tool and accessory market in North America, and providing you with sales tactics to enable you to do so.  </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dirty="0" smtClean="0">
              <a:solidFill>
                <a:srgbClr val="000000"/>
              </a:solidFill>
              <a:effectLst/>
              <a:uFillTx/>
              <a:latin typeface="Calibri"/>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800" b="0" i="1" u="none" strike="noStrike" kern="1200" cap="none" spc="0" baseline="0" dirty="0" smtClean="0">
                <a:solidFill>
                  <a:srgbClr val="000000"/>
                </a:solidFill>
                <a:effectLst/>
                <a:uFillTx/>
                <a:latin typeface="Calibri"/>
              </a:rPr>
              <a:t>(Hand off to Bosch to go over rotary hammers, accessories, dust collection, vibration control)</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dirty="0" smtClean="0">
              <a:solidFill>
                <a:srgbClr val="000000"/>
              </a:solidFill>
              <a:effectLst/>
              <a:uFillTx/>
              <a:latin typeface="Calibri"/>
            </a:endParaRPr>
          </a:p>
        </p:txBody>
      </p:sp>
      <p:sp>
        <p:nvSpPr>
          <p:cNvPr id="4" name="Slide Number Placeholder 3"/>
          <p:cNvSpPr txBox="1"/>
          <p:nvPr/>
        </p:nvSpPr>
        <p:spPr>
          <a:xfrm>
            <a:off x="3956545" y="8817899"/>
            <a:ext cx="3026833" cy="464185"/>
          </a:xfrm>
          <a:prstGeom prst="rect">
            <a:avLst/>
          </a:prstGeom>
          <a:noFill/>
          <a:ln>
            <a:noFill/>
          </a:ln>
        </p:spPr>
        <p:txBody>
          <a:bodyPr vert="horz" wrap="square" lIns="92958" tIns="46479" rIns="92958" bIns="46479" anchor="b" anchorCtr="0" compatLnSpc="1"/>
          <a:lstStyle/>
          <a:p>
            <a:pPr algn="r" defTabSz="929579">
              <a:defRPr sz="1800" b="0" i="0" u="none" strike="noStrike" kern="0" cap="none" spc="0" baseline="0">
                <a:solidFill>
                  <a:srgbClr val="000000"/>
                </a:solidFill>
                <a:uFillTx/>
              </a:defRPr>
            </a:pPr>
            <a:fld id="{4BA7DC79-A2BB-4C96-AC10-B6080B7EBB34}" type="slidenum">
              <a:rPr/>
              <a:pPr algn="r" defTabSz="929579">
                <a:defRPr sz="1800" b="0" i="0" u="none" strike="noStrike" kern="0" cap="none" spc="0" baseline="0">
                  <a:solidFill>
                    <a:srgbClr val="000000"/>
                  </a:solidFill>
                  <a:uFillTx/>
                </a:defRPr>
              </a:pPr>
              <a:t>8</a:t>
            </a:fld>
            <a:endParaRPr lang="en-US" sz="1200">
              <a:solidFill>
                <a:srgbClr val="000000"/>
              </a:solidFill>
              <a:latin typeface="Calibri"/>
            </a:endParaRPr>
          </a:p>
        </p:txBody>
      </p:sp>
      <p:sp>
        <p:nvSpPr>
          <p:cNvPr id="5" name="Footer Placeholder 4"/>
          <p:cNvSpPr txBox="1"/>
          <p:nvPr/>
        </p:nvSpPr>
        <p:spPr>
          <a:xfrm>
            <a:off x="0" y="8817899"/>
            <a:ext cx="3026833" cy="464185"/>
          </a:xfrm>
          <a:prstGeom prst="rect">
            <a:avLst/>
          </a:prstGeom>
          <a:noFill/>
          <a:ln>
            <a:noFill/>
          </a:ln>
        </p:spPr>
        <p:txBody>
          <a:bodyPr vert="horz" wrap="square" lIns="92958" tIns="46479" rIns="92958" bIns="46479" anchor="b" anchorCtr="0" compatLnSpc="1"/>
          <a:lstStyle/>
          <a:p>
            <a:pPr defTabSz="929579">
              <a:defRPr sz="1800" b="0" i="0" u="none" strike="noStrike" kern="0" cap="none" spc="0" baseline="0">
                <a:solidFill>
                  <a:srgbClr val="000000"/>
                </a:solidFill>
                <a:uFillTx/>
              </a:defRPr>
            </a:pPr>
            <a:endParaRPr lang="en-US" sz="1200">
              <a:solidFill>
                <a:srgbClr val="000000"/>
              </a:solidFill>
              <a:latin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9.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0.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1.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txBox="1">
            <a:spLocks noGrp="1"/>
          </p:cNvSpPr>
          <p:nvPr>
            <p:ph type="ctrTitle"/>
          </p:nvPr>
        </p:nvSpPr>
        <p:spPr>
          <a:xfrm>
            <a:off x="685800" y="2130423"/>
            <a:ext cx="7772400" cy="1470026"/>
          </a:xfrm>
        </p:spPr>
        <p:txBody>
          <a:bodyPr/>
          <a:lstStyle>
            <a:lvl1pPr>
              <a:defRPr/>
            </a:lvl1pPr>
          </a:lstStyle>
          <a:p>
            <a:pPr lvl="0"/>
            <a:r>
              <a:rPr lang="en-US"/>
              <a:t>Click to edit Master title style</a:t>
            </a:r>
          </a:p>
        </p:txBody>
      </p:sp>
      <p:sp>
        <p:nvSpPr>
          <p:cNvPr id="3" name="Subtitle 2"/>
          <p:cNvSpPr txBox="1">
            <a:spLocks noGrp="1"/>
          </p:cNvSpPr>
          <p:nvPr>
            <p:ph type="subTitle" idx="1"/>
          </p:nvPr>
        </p:nvSpPr>
        <p:spPr>
          <a:xfrm>
            <a:off x="1371600" y="3886200"/>
            <a:ext cx="6400800" cy="1752603"/>
          </a:xfrm>
        </p:spPr>
        <p:txBody>
          <a:bodyPr anchorCtr="1"/>
          <a:lstStyle>
            <a:lvl1pPr marL="0" indent="0" algn="ctr">
              <a:buNone/>
              <a:defRPr>
                <a:solidFill>
                  <a:srgbClr val="898989"/>
                </a:solidFill>
              </a:defRPr>
            </a:lvl1pPr>
          </a:lstStyle>
          <a:p>
            <a:pPr lvl="0"/>
            <a:r>
              <a:rPr lang="en-US"/>
              <a:t>Click to edit Master subtitle style</a:t>
            </a:r>
          </a:p>
        </p:txBody>
      </p:sp>
      <p:sp>
        <p:nvSpPr>
          <p:cNvPr id="4" name="Date Placeholder 3"/>
          <p:cNvSpPr txBox="1">
            <a:spLocks noGrp="1"/>
          </p:cNvSpPr>
          <p:nvPr>
            <p:ph type="dt" sz="half" idx="7"/>
          </p:nvPr>
        </p:nvSpPr>
        <p:spPr/>
        <p:txBody>
          <a:bodyPr/>
          <a:lstStyle>
            <a:lvl1pPr>
              <a:defRPr/>
            </a:lvl1pPr>
          </a:lstStyle>
          <a:p>
            <a:pPr lvl="0"/>
            <a:fld id="{2E04B333-25DD-4C41-8AE8-835EF44915BC}" type="datetime1">
              <a:rPr lang="en-US"/>
              <a:pPr lvl="0"/>
              <a:t>8/26/2014</a:t>
            </a:fld>
            <a:endParaRPr lang="en-US"/>
          </a:p>
        </p:txBody>
      </p:sp>
      <p:sp>
        <p:nvSpPr>
          <p:cNvPr id="5" name="Footer Placeholder 4"/>
          <p:cNvSpPr txBox="1">
            <a:spLocks noGrp="1"/>
          </p:cNvSpPr>
          <p:nvPr>
            <p:ph type="ftr" sz="quarter" idx="9"/>
          </p:nvPr>
        </p:nvSpPr>
        <p:spPr/>
        <p:txBody>
          <a:bodyPr/>
          <a:lstStyle>
            <a:lvl1pPr>
              <a:defRPr/>
            </a:lvl1pPr>
          </a:lstStyle>
          <a:p>
            <a:pPr lvl="0"/>
            <a:endParaRPr lang="en-US"/>
          </a:p>
        </p:txBody>
      </p:sp>
      <p:sp>
        <p:nvSpPr>
          <p:cNvPr id="6" name="Slide Number Placeholder 5"/>
          <p:cNvSpPr txBox="1">
            <a:spLocks noGrp="1"/>
          </p:cNvSpPr>
          <p:nvPr>
            <p:ph type="sldNum" sz="quarter" idx="8"/>
          </p:nvPr>
        </p:nvSpPr>
        <p:spPr/>
        <p:txBody>
          <a:bodyPr/>
          <a:lstStyle>
            <a:lvl1pPr>
              <a:defRPr/>
            </a:lvl1pPr>
          </a:lstStyle>
          <a:p>
            <a:pPr lvl="0"/>
            <a:fld id="{6D6CD78D-D676-4FE0-95B6-C5DF5D63F2DB}" type="slidenum">
              <a:rPr/>
              <a:pPr lvl="0"/>
              <a:t>‹#›</a:t>
            </a:fld>
            <a:endParaRPr lang="en-US"/>
          </a:p>
        </p:txBody>
      </p:sp>
    </p:spTree>
    <p:custDataLst>
      <p:tags r:id="rId1"/>
    </p:custDataLst>
  </p:cSld>
  <p:clrMapOvr>
    <a:masterClrMapping/>
  </p:clrMapOvr>
  <p:transition/>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descr="Bosch_Simpson Strong-Tie PPT Template.jpg"/>
          <p:cNvPicPr>
            <a:picLocks noChangeAspect="1"/>
          </p:cNvPicPr>
          <p:nvPr userDrawn="1"/>
        </p:nvPicPr>
        <p:blipFill>
          <a:blip r:embed="rId3" cstate="print"/>
          <a:stretch>
            <a:fillRect/>
          </a:stretch>
        </p:blipFill>
        <p:spPr>
          <a:xfrm>
            <a:off x="0" y="0"/>
            <a:ext cx="9144000" cy="6858000"/>
          </a:xfrm>
          <a:prstGeom prst="rect">
            <a:avLst/>
          </a:prstGeom>
          <a:noFill/>
          <a:ln>
            <a:noFill/>
          </a:ln>
        </p:spPr>
      </p:pic>
      <p:sp>
        <p:nvSpPr>
          <p:cNvPr id="2" name="Title 1"/>
          <p:cNvSpPr txBox="1">
            <a:spLocks noGrp="1"/>
          </p:cNvSpPr>
          <p:nvPr>
            <p:ph type="title"/>
          </p:nvPr>
        </p:nvSpPr>
        <p:spPr>
          <a:xfrm>
            <a:off x="304800" y="152400"/>
            <a:ext cx="5410200" cy="563560"/>
          </a:xfrm>
        </p:spPr>
        <p:txBody>
          <a:bodyPr anchor="ctr" anchorCtr="0"/>
          <a:lstStyle>
            <a:lvl1pPr marL="0" indent="0" algn="l">
              <a:defRPr sz="2400">
                <a:latin typeface="Arial Black" panose="020B0A04020102020204" pitchFamily="34" charset="0"/>
              </a:defRPr>
            </a:lvl1pPr>
          </a:lstStyle>
          <a:p>
            <a:pPr lvl="0"/>
            <a:r>
              <a:rPr lang="en-US" dirty="0"/>
              <a:t>Click to edit Master title style</a:t>
            </a:r>
          </a:p>
        </p:txBody>
      </p:sp>
      <p:sp>
        <p:nvSpPr>
          <p:cNvPr id="3" name="Content Placeholder 2"/>
          <p:cNvSpPr txBox="1">
            <a:spLocks noGrp="1"/>
          </p:cNvSpPr>
          <p:nvPr>
            <p:ph idx="1"/>
          </p:nvPr>
        </p:nvSpPr>
        <p:spPr>
          <a:xfrm>
            <a:off x="457200" y="1600200"/>
            <a:ext cx="8229600" cy="4525959"/>
          </a:xfrm>
        </p:spPr>
        <p:txBody>
          <a:bodyPr/>
          <a:lstStyle>
            <a:lvl1pPr>
              <a:defRPr sz="24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ustDataLst>
      <p:tags r:id="rId1"/>
    </p:custDataLst>
  </p:cSld>
  <p:clrMapOvr>
    <a:masterClrMapping/>
  </p:clrMapOvr>
  <p:transition/>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txBox="1">
            <a:spLocks noGrp="1"/>
          </p:cNvSpPr>
          <p:nvPr>
            <p:ph type="title"/>
          </p:nvPr>
        </p:nvSpPr>
        <p:spPr>
          <a:xfrm>
            <a:off x="304800" y="152400"/>
            <a:ext cx="5410200" cy="563560"/>
          </a:xfrm>
        </p:spPr>
        <p:txBody>
          <a:bodyPr anchor="ctr" anchorCtr="0"/>
          <a:lstStyle>
            <a:lvl1pPr marL="0" indent="0" algn="l">
              <a:defRPr sz="2400">
                <a:latin typeface="Arial Black" panose="020B0A04020102020204" pitchFamily="34" charset="0"/>
              </a:defRPr>
            </a:lvl1pPr>
          </a:lstStyle>
          <a:p>
            <a:pPr lvl="0"/>
            <a:r>
              <a:rPr lang="en-US" dirty="0"/>
              <a:t>Click to edit Master title style</a:t>
            </a:r>
          </a:p>
        </p:txBody>
      </p:sp>
      <p:sp>
        <p:nvSpPr>
          <p:cNvPr id="3" name="Content Placeholder 2"/>
          <p:cNvSpPr txBox="1">
            <a:spLocks noGrp="1"/>
          </p:cNvSpPr>
          <p:nvPr>
            <p:ph idx="1"/>
          </p:nvPr>
        </p:nvSpPr>
        <p:spPr>
          <a:xfrm>
            <a:off x="304800" y="1066800"/>
            <a:ext cx="8382000" cy="5059359"/>
          </a:xfrm>
        </p:spPr>
        <p:txBody>
          <a:bodyPr/>
          <a:lstStyle>
            <a:lvl1pPr>
              <a:defRPr sz="24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ustDataLst>
      <p:tags r:id="rId1"/>
    </p:custDataLst>
    <p:extLst>
      <p:ext uri="{BB962C8B-B14F-4D97-AF65-F5344CB8AC3E}">
        <p14:creationId xmlns:p14="http://schemas.microsoft.com/office/powerpoint/2010/main" val="318465883"/>
      </p:ext>
    </p:extLst>
  </p:cSld>
  <p:clrMapOvr>
    <a:masterClrMapping/>
  </p:clrMapOvr>
  <p:transition/>
  <p:timing>
    <p:tnLst>
      <p:par>
        <p:cTn id="1" dur="indefinite" restart="never" nodeType="tmRoot"/>
      </p:par>
    </p:tnLst>
  </p:timing>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txBox="1">
            <a:spLocks noGrp="1"/>
          </p:cNvSpPr>
          <p:nvPr>
            <p:ph type="title"/>
          </p:nvPr>
        </p:nvSpPr>
        <p:spPr>
          <a:xfrm>
            <a:off x="304800" y="152400"/>
            <a:ext cx="5410200" cy="563560"/>
          </a:xfrm>
        </p:spPr>
        <p:txBody>
          <a:bodyPr anchor="ctr" anchorCtr="0"/>
          <a:lstStyle>
            <a:lvl1pPr marL="0" indent="0" algn="l">
              <a:defRPr sz="2400">
                <a:latin typeface="Arial Black" panose="020B0A04020102020204" pitchFamily="34" charset="0"/>
              </a:defRPr>
            </a:lvl1pPr>
          </a:lstStyle>
          <a:p>
            <a:pPr lvl="0"/>
            <a:r>
              <a:rPr lang="en-US" dirty="0"/>
              <a:t>Click to edit Master title style</a:t>
            </a:r>
          </a:p>
        </p:txBody>
      </p:sp>
    </p:spTree>
    <p:custDataLst>
      <p:tags r:id="rId1"/>
    </p:custDataLst>
    <p:extLst>
      <p:ext uri="{BB962C8B-B14F-4D97-AF65-F5344CB8AC3E}">
        <p14:creationId xmlns:p14="http://schemas.microsoft.com/office/powerpoint/2010/main" val="4245864065"/>
      </p:ext>
    </p:extLst>
  </p:cSld>
  <p:clrMapOvr>
    <a:masterClrMapping/>
  </p:clrMapOvr>
  <p:transition/>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7" name="Picture 6" descr="Bosch_Simpson Strong-Tie PPT Template.jpg"/>
          <p:cNvPicPr>
            <a:picLocks noChangeAspect="1"/>
          </p:cNvPicPr>
          <p:nvPr userDrawn="1"/>
        </p:nvPicPr>
        <p:blipFill>
          <a:blip r:embed="rId3" cstate="print"/>
          <a:stretch>
            <a:fillRect/>
          </a:stretch>
        </p:blipFill>
        <p:spPr>
          <a:xfrm>
            <a:off x="0" y="0"/>
            <a:ext cx="9144000" cy="6858000"/>
          </a:xfrm>
          <a:prstGeom prst="rect">
            <a:avLst/>
          </a:prstGeom>
          <a:noFill/>
          <a:ln>
            <a:noFill/>
          </a:ln>
        </p:spPr>
      </p:pic>
      <p:sp>
        <p:nvSpPr>
          <p:cNvPr id="2" name="Title 1"/>
          <p:cNvSpPr txBox="1">
            <a:spLocks noGrp="1"/>
          </p:cNvSpPr>
          <p:nvPr>
            <p:ph type="title"/>
          </p:nvPr>
        </p:nvSpPr>
        <p:spPr>
          <a:xfrm>
            <a:off x="304800" y="152400"/>
            <a:ext cx="5410200" cy="563560"/>
          </a:xfrm>
        </p:spPr>
        <p:txBody>
          <a:bodyPr anchor="ctr" anchorCtr="0"/>
          <a:lstStyle>
            <a:lvl1pPr marL="0" indent="0" algn="l">
              <a:defRPr sz="2400">
                <a:latin typeface="Arial Black" panose="020B0A04020102020204" pitchFamily="34" charset="0"/>
              </a:defRPr>
            </a:lvl1pPr>
          </a:lstStyle>
          <a:p>
            <a:pPr lvl="0"/>
            <a:r>
              <a:rPr lang="en-US" dirty="0"/>
              <a:t>Click to edit Master title style</a:t>
            </a:r>
          </a:p>
        </p:txBody>
      </p:sp>
    </p:spTree>
    <p:custDataLst>
      <p:tags r:id="rId1"/>
    </p:custDataLst>
    <p:extLst>
      <p:ext uri="{BB962C8B-B14F-4D97-AF65-F5344CB8AC3E}">
        <p14:creationId xmlns:p14="http://schemas.microsoft.com/office/powerpoint/2010/main" val="4225164115"/>
      </p:ext>
    </p:extLst>
  </p:cSld>
  <p:clrMapOvr>
    <a:masterClrMapping/>
  </p:clrMapOvr>
  <p:transition/>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lgn="ctr">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Tree>
    <p:custDataLst>
      <p:tags r:id="rId1"/>
    </p:custDataLst>
    <p:extLst>
      <p:ext uri="{BB962C8B-B14F-4D97-AF65-F5344CB8AC3E}">
        <p14:creationId xmlns:p14="http://schemas.microsoft.com/office/powerpoint/2010/main" val="33073578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ustDataLst>
      <p:tags r:id="rId1"/>
    </p:custDataLst>
    <p:extLst>
      <p:ext uri="{BB962C8B-B14F-4D97-AF65-F5344CB8AC3E}">
        <p14:creationId xmlns:p14="http://schemas.microsoft.com/office/powerpoint/2010/main" val="4961298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4" name="Text Placeholder 2"/>
          <p:cNvSpPr txBox="1">
            <a:spLocks/>
          </p:cNvSpPr>
          <p:nvPr userDrawn="1"/>
        </p:nvSpPr>
        <p:spPr>
          <a:xfrm>
            <a:off x="293688" y="1681163"/>
            <a:ext cx="3927475" cy="346075"/>
          </a:xfrm>
          <a:prstGeom prst="rect">
            <a:avLst/>
          </a:prstGeom>
        </p:spPr>
        <p:txBody>
          <a:bodyPr/>
          <a:lstStyle>
            <a:lvl1pPr marL="0" indent="0" algn="l" defTabSz="914400" rtl="0" eaLnBrk="1" latinLnBrk="0" hangingPunct="1">
              <a:spcBef>
                <a:spcPct val="20000"/>
              </a:spcBef>
              <a:buFont typeface="Arial" panose="020B0604020202020204" pitchFamily="34" charset="0"/>
              <a:buNone/>
              <a:defRPr sz="1600" b="1" i="0" kern="1200">
                <a:solidFill>
                  <a:srgbClr val="FF6600"/>
                </a:solidFill>
                <a:latin typeface="Arial"/>
                <a:ea typeface="+mn-ea"/>
                <a:cs typeface="Arial"/>
              </a:defRPr>
            </a:lvl1pPr>
            <a:lvl2pPr marL="457200" indent="0" algn="l" defTabSz="914400" rtl="0" eaLnBrk="1" latinLnBrk="0" hangingPunct="1">
              <a:spcBef>
                <a:spcPct val="200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9pPr>
          </a:lstStyle>
          <a:p>
            <a:pPr fontAlgn="auto">
              <a:spcAft>
                <a:spcPts val="0"/>
              </a:spcAft>
              <a:defRPr/>
            </a:pPr>
            <a:r>
              <a:rPr lang="en-US" sz="2000" dirty="0" smtClean="0"/>
              <a:t>Click to edit subhead</a:t>
            </a:r>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263525" y="2099144"/>
            <a:ext cx="8229600" cy="4118776"/>
          </a:xfrm>
        </p:spPr>
        <p:txBody>
          <a:bodyPr>
            <a:normAutofit/>
          </a:bodyPr>
          <a:lstStyle>
            <a:lvl1pPr>
              <a:defRPr sz="2000"/>
            </a:lvl1pPr>
            <a:lvl2pPr>
              <a:defRPr sz="1800"/>
            </a:lvl2pPr>
            <a:lvl3pPr>
              <a:defRPr sz="1600"/>
            </a:lvl3pPr>
            <a:lvl4pPr>
              <a:defRPr sz="14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ustDataLst>
      <p:tags r:id="rId1"/>
    </p:custDataLst>
    <p:extLst>
      <p:ext uri="{BB962C8B-B14F-4D97-AF65-F5344CB8AC3E}">
        <p14:creationId xmlns:p14="http://schemas.microsoft.com/office/powerpoint/2010/main" val="33101729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275982522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ags" Target="../tags/tag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slideLayout" Target="../slideLayouts/slideLayout8.xml"/><Relationship Id="rId7" Type="http://schemas.openxmlformats.org/officeDocument/2006/relationships/image" Target="../media/image3.emf"/><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tags" Target="../tags/tag8.xml"/><Relationship Id="rId5" Type="http://schemas.openxmlformats.org/officeDocument/2006/relationships/theme" Target="../theme/theme2.xml"/><Relationship Id="rId4" Type="http://schemas.openxmlformats.org/officeDocument/2006/relationships/slideLayout" Target="../slideLayouts/slideLayout9.xml"/><Relationship Id="rId9" Type="http://schemas.openxmlformats.org/officeDocument/2006/relationships/image" Target="../media/image5.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Placeholder 1"/>
          <p:cNvSpPr txBox="1">
            <a:spLocks noGrp="1"/>
          </p:cNvSpPr>
          <p:nvPr>
            <p:ph type="title"/>
          </p:nvPr>
        </p:nvSpPr>
        <p:spPr>
          <a:xfrm>
            <a:off x="457200" y="274640"/>
            <a:ext cx="8229600" cy="1143000"/>
          </a:xfrm>
          <a:prstGeom prst="rect">
            <a:avLst/>
          </a:prstGeom>
          <a:noFill/>
          <a:ln>
            <a:noFill/>
          </a:ln>
        </p:spPr>
        <p:txBody>
          <a:bodyPr vert="horz" wrap="square" lIns="91440" tIns="45720" rIns="91440" bIns="45720" anchor="ctr" anchorCtr="1" compatLnSpc="1"/>
          <a:lstStyle/>
          <a:p>
            <a:pPr lvl="0"/>
            <a:r>
              <a:rPr lang="en-US"/>
              <a:t>Click to edit Master title style</a:t>
            </a:r>
          </a:p>
        </p:txBody>
      </p:sp>
      <p:sp>
        <p:nvSpPr>
          <p:cNvPr id="3" name="Text Placeholder 2"/>
          <p:cNvSpPr txBox="1">
            <a:spLocks noGrp="1"/>
          </p:cNvSpPr>
          <p:nvPr>
            <p:ph type="body" idx="1"/>
          </p:nvPr>
        </p:nvSpPr>
        <p:spPr>
          <a:xfrm>
            <a:off x="457200" y="1600200"/>
            <a:ext cx="8229600" cy="4525959"/>
          </a:xfrm>
          <a:prstGeom prst="rect">
            <a:avLst/>
          </a:prstGeom>
          <a:noFill/>
          <a:ln>
            <a:noFill/>
          </a:ln>
        </p:spPr>
        <p:txBody>
          <a:bodyPr vert="horz" wrap="square" lIns="91440" tIns="45720" rIns="91440" bIns="45720" anchor="t" anchorCtr="0" compatLnSpc="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txBox="1">
            <a:spLocks noGrp="1"/>
          </p:cNvSpPr>
          <p:nvPr>
            <p:ph type="dt" sz="half" idx="2"/>
          </p:nvPr>
        </p:nvSpPr>
        <p:spPr>
          <a:xfrm>
            <a:off x="457200" y="6356351"/>
            <a:ext cx="2133596" cy="365129"/>
          </a:xfrm>
          <a:prstGeom prst="rect">
            <a:avLst/>
          </a:prstGeom>
          <a:noFill/>
          <a:ln>
            <a:noFill/>
          </a:ln>
        </p:spPr>
        <p:txBody>
          <a:bodyPr vert="horz" wrap="square" lIns="91440" tIns="45720" rIns="91440" bIns="45720" anchor="ctr" anchorCtr="0" compatLnSpc="1"/>
          <a:lstStyle>
            <a:lvl1pPr marL="0" marR="0" lvl="0" indent="0" algn="l" defTabSz="914400" rtl="0" fontAlgn="auto" hangingPunct="1">
              <a:lnSpc>
                <a:spcPct val="100000"/>
              </a:lnSpc>
              <a:spcBef>
                <a:spcPts val="0"/>
              </a:spcBef>
              <a:spcAft>
                <a:spcPts val="0"/>
              </a:spcAft>
              <a:buNone/>
              <a:tabLst/>
              <a:defRPr lang="en-US" sz="1200" b="0" i="0" u="none" strike="noStrike" kern="1200" cap="none" spc="0" baseline="0">
                <a:solidFill>
                  <a:srgbClr val="898989"/>
                </a:solidFill>
                <a:uFillTx/>
                <a:latin typeface="Arial"/>
              </a:defRPr>
            </a:lvl1pPr>
          </a:lstStyle>
          <a:p>
            <a:pPr lvl="0"/>
            <a:fld id="{32A98C60-BB28-4A7D-A693-7D64F50081F0}" type="datetime1">
              <a:rPr lang="en-US"/>
              <a:pPr lvl="0"/>
              <a:t>8/26/2014</a:t>
            </a:fld>
            <a:endParaRPr lang="en-US"/>
          </a:p>
        </p:txBody>
      </p:sp>
      <p:sp>
        <p:nvSpPr>
          <p:cNvPr id="5" name="Footer Placeholder 4"/>
          <p:cNvSpPr txBox="1">
            <a:spLocks noGrp="1"/>
          </p:cNvSpPr>
          <p:nvPr>
            <p:ph type="ftr" sz="quarter" idx="3"/>
          </p:nvPr>
        </p:nvSpPr>
        <p:spPr>
          <a:xfrm>
            <a:off x="3124203" y="6356351"/>
            <a:ext cx="2895603" cy="365129"/>
          </a:xfrm>
          <a:prstGeom prst="rect">
            <a:avLst/>
          </a:prstGeom>
          <a:noFill/>
          <a:ln>
            <a:noFill/>
          </a:ln>
        </p:spPr>
        <p:txBody>
          <a:bodyPr vert="horz" wrap="square" lIns="91440" tIns="45720" rIns="91440" bIns="45720" anchor="ctr" anchorCtr="1" compatLnSpc="1"/>
          <a:lstStyle>
            <a:lvl1pPr marL="0" marR="0" lvl="0" indent="0" algn="ctr" defTabSz="914400" rtl="0" fontAlgn="auto" hangingPunct="1">
              <a:lnSpc>
                <a:spcPct val="100000"/>
              </a:lnSpc>
              <a:spcBef>
                <a:spcPts val="0"/>
              </a:spcBef>
              <a:spcAft>
                <a:spcPts val="0"/>
              </a:spcAft>
              <a:buNone/>
              <a:tabLst/>
              <a:defRPr lang="en-US" sz="1200" b="0" i="0" u="none" strike="noStrike" kern="1200" cap="none" spc="0" baseline="0">
                <a:solidFill>
                  <a:srgbClr val="898989"/>
                </a:solidFill>
                <a:uFillTx/>
                <a:latin typeface="Arial"/>
              </a:defRPr>
            </a:lvl1pPr>
          </a:lstStyle>
          <a:p>
            <a:pPr lvl="0"/>
            <a:endParaRPr lang="en-US"/>
          </a:p>
        </p:txBody>
      </p:sp>
      <p:sp>
        <p:nvSpPr>
          <p:cNvPr id="6" name="Slide Number Placeholder 5"/>
          <p:cNvSpPr txBox="1">
            <a:spLocks noGrp="1"/>
          </p:cNvSpPr>
          <p:nvPr>
            <p:ph type="sldNum" sz="quarter" idx="4"/>
          </p:nvPr>
        </p:nvSpPr>
        <p:spPr>
          <a:xfrm>
            <a:off x="6553203" y="6356351"/>
            <a:ext cx="2133596" cy="365129"/>
          </a:xfrm>
          <a:prstGeom prst="rect">
            <a:avLst/>
          </a:prstGeom>
          <a:noFill/>
          <a:ln>
            <a:noFill/>
          </a:ln>
        </p:spPr>
        <p:txBody>
          <a:bodyPr vert="horz" wrap="square" lIns="91440" tIns="45720" rIns="91440" bIns="45720" anchor="ctr" anchorCtr="0" compatLnSpc="1"/>
          <a:lstStyle>
            <a:lvl1pPr marL="0" marR="0" lvl="0" indent="0" algn="r" defTabSz="914400" rtl="0" fontAlgn="auto" hangingPunct="1">
              <a:lnSpc>
                <a:spcPct val="100000"/>
              </a:lnSpc>
              <a:spcBef>
                <a:spcPts val="0"/>
              </a:spcBef>
              <a:spcAft>
                <a:spcPts val="0"/>
              </a:spcAft>
              <a:buNone/>
              <a:tabLst/>
              <a:defRPr lang="en-US" sz="1200" b="0" i="0" u="none" strike="noStrike" kern="1200" cap="none" spc="0" baseline="0">
                <a:solidFill>
                  <a:srgbClr val="898989"/>
                </a:solidFill>
                <a:uFillTx/>
                <a:latin typeface="Arial"/>
              </a:defRPr>
            </a:lvl1pPr>
          </a:lstStyle>
          <a:p>
            <a:pPr lvl="0"/>
            <a:fld id="{9AE76A1A-3891-4428-A20D-7F2F17B48788}" type="slidenum">
              <a:rPr/>
              <a:pPr lvl="0"/>
              <a:t>‹#›</a:t>
            </a:fld>
            <a:endParaRPr lang="en-US"/>
          </a:p>
        </p:txBody>
      </p:sp>
    </p:spTree>
    <p:custDataLst>
      <p:tags r:id="rId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62" r:id="rId4"/>
    <p:sldLayoutId id="2147483660" r:id="rId5"/>
  </p:sldLayoutIdLst>
  <p:transition/>
  <p:txStyles>
    <p:titleStyle>
      <a:lvl1pPr marL="0" marR="0" lvl="0" indent="0" algn="ctr" defTabSz="914400" rtl="0" fontAlgn="auto" hangingPunct="1">
        <a:lnSpc>
          <a:spcPct val="100000"/>
        </a:lnSpc>
        <a:spcBef>
          <a:spcPts val="0"/>
        </a:spcBef>
        <a:spcAft>
          <a:spcPts val="0"/>
        </a:spcAft>
        <a:buNone/>
        <a:tabLst/>
        <a:defRPr lang="en-US" sz="4400" b="0" i="0" u="none" strike="noStrike" kern="1200" cap="none" spc="0" baseline="0">
          <a:solidFill>
            <a:srgbClr val="000000"/>
          </a:solidFill>
          <a:uFillTx/>
          <a:latin typeface="Arial"/>
        </a:defRPr>
      </a:lvl1pPr>
    </p:titleStyle>
    <p:bodyStyle>
      <a:lvl1pPr marL="342900" marR="0" lvl="0" indent="-342900" algn="l" defTabSz="914400" rtl="0" fontAlgn="auto" hangingPunct="1">
        <a:lnSpc>
          <a:spcPct val="100000"/>
        </a:lnSpc>
        <a:spcBef>
          <a:spcPts val="800"/>
        </a:spcBef>
        <a:spcAft>
          <a:spcPts val="0"/>
        </a:spcAft>
        <a:buSzPct val="100000"/>
        <a:buFont typeface="Arial"/>
        <a:buChar char="•"/>
        <a:tabLst/>
        <a:defRPr lang="en-US" sz="3200" b="0" i="0" u="none" strike="noStrike" kern="1200" cap="none" spc="0" baseline="0">
          <a:solidFill>
            <a:srgbClr val="000000"/>
          </a:solidFill>
          <a:uFillTx/>
          <a:latin typeface="Arial"/>
        </a:defRPr>
      </a:lvl1pPr>
      <a:lvl2pPr marL="742950" marR="0" lvl="1" indent="-285750" algn="l" defTabSz="914400" rtl="0" fontAlgn="auto" hangingPunct="1">
        <a:lnSpc>
          <a:spcPct val="100000"/>
        </a:lnSpc>
        <a:spcBef>
          <a:spcPts val="700"/>
        </a:spcBef>
        <a:spcAft>
          <a:spcPts val="0"/>
        </a:spcAft>
        <a:buSzPct val="100000"/>
        <a:buFont typeface="Arial"/>
        <a:buChar char="–"/>
        <a:tabLst/>
        <a:defRPr lang="en-US" sz="2800" b="0" i="0" u="none" strike="noStrike" kern="1200" cap="none" spc="0" baseline="0">
          <a:solidFill>
            <a:srgbClr val="000000"/>
          </a:solidFill>
          <a:uFillTx/>
          <a:latin typeface="Arial"/>
        </a:defRPr>
      </a:lvl2pPr>
      <a:lvl3pPr marL="1143000" marR="0" lvl="2" indent="-228600" algn="l" defTabSz="914400" rtl="0" fontAlgn="auto" hangingPunct="1">
        <a:lnSpc>
          <a:spcPct val="100000"/>
        </a:lnSpc>
        <a:spcBef>
          <a:spcPts val="600"/>
        </a:spcBef>
        <a:spcAft>
          <a:spcPts val="0"/>
        </a:spcAft>
        <a:buSzPct val="100000"/>
        <a:buFont typeface="Arial"/>
        <a:buChar char="•"/>
        <a:tabLst/>
        <a:defRPr lang="en-US" sz="2400" b="0" i="0" u="none" strike="noStrike" kern="1200" cap="none" spc="0" baseline="0">
          <a:solidFill>
            <a:srgbClr val="000000"/>
          </a:solidFill>
          <a:uFillTx/>
          <a:latin typeface="Arial"/>
        </a:defRPr>
      </a:lvl3pPr>
      <a:lvl4pPr marL="1600200" marR="0" lvl="3" indent="-228600" algn="l" defTabSz="914400" rtl="0" fontAlgn="auto" hangingPunct="1">
        <a:lnSpc>
          <a:spcPct val="100000"/>
        </a:lnSpc>
        <a:spcBef>
          <a:spcPts val="500"/>
        </a:spcBef>
        <a:spcAft>
          <a:spcPts val="0"/>
        </a:spcAft>
        <a:buSzPct val="100000"/>
        <a:buFont typeface="Arial"/>
        <a:buChar char="–"/>
        <a:tabLst/>
        <a:defRPr lang="en-US" sz="2000" b="0" i="0" u="none" strike="noStrike" kern="1200" cap="none" spc="0" baseline="0">
          <a:solidFill>
            <a:srgbClr val="000000"/>
          </a:solidFill>
          <a:uFillTx/>
          <a:latin typeface="Arial"/>
        </a:defRPr>
      </a:lvl4pPr>
      <a:lvl5pPr marL="2057400" marR="0" lvl="4" indent="-228600" algn="l" defTabSz="914400" rtl="0" fontAlgn="auto" hangingPunct="1">
        <a:lnSpc>
          <a:spcPct val="100000"/>
        </a:lnSpc>
        <a:spcBef>
          <a:spcPts val="500"/>
        </a:spcBef>
        <a:spcAft>
          <a:spcPts val="0"/>
        </a:spcAft>
        <a:buSzPct val="100000"/>
        <a:buFont typeface="Arial"/>
        <a:buChar char="»"/>
        <a:tabLst/>
        <a:defRPr lang="en-US" sz="2000" b="0" i="0" u="none" strike="noStrike" kern="1200" cap="none" spc="0" baseline="0">
          <a:solidFill>
            <a:srgbClr val="000000"/>
          </a:solidFill>
          <a:uFillTx/>
          <a:latin typeface="Arial"/>
        </a:defRPr>
      </a:lvl5pPr>
    </p:bodyStyle>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301625" y="261938"/>
            <a:ext cx="7005638"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263525" y="1797050"/>
            <a:ext cx="8229600" cy="442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8" name="Rectangle 7"/>
          <p:cNvSpPr/>
          <p:nvPr userDrawn="1"/>
        </p:nvSpPr>
        <p:spPr>
          <a:xfrm>
            <a:off x="0" y="6397625"/>
            <a:ext cx="9144000" cy="457200"/>
          </a:xfrm>
          <a:prstGeom prst="rect">
            <a:avLst/>
          </a:prstGeom>
          <a:solidFill>
            <a:schemeClr val="bg1"/>
          </a:solidFill>
          <a:ln>
            <a:noFill/>
          </a:ln>
          <a:effectLst>
            <a:outerShdw blurRad="50800" dist="38100" dir="16200000"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ltLang="en-US">
              <a:solidFill>
                <a:srgbClr val="FFFFFF"/>
              </a:solidFill>
              <a:ea typeface="Helvetica" charset="0"/>
              <a:cs typeface="Helvetica" charset="0"/>
            </a:endParaRPr>
          </a:p>
        </p:txBody>
      </p:sp>
      <p:pic>
        <p:nvPicPr>
          <p:cNvPr id="1029" name="No Equal black.eps" descr="/Volumes/CLIENTS/Simpson Strong-Tie/+brand standards/No Equal black.eps"/>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452438" y="6484938"/>
            <a:ext cx="26352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0" name="Rectangle 9"/>
          <p:cNvSpPr>
            <a:spLocks noChangeArrowheads="1"/>
          </p:cNvSpPr>
          <p:nvPr userDrawn="1"/>
        </p:nvSpPr>
        <p:spPr bwMode="auto">
          <a:xfrm>
            <a:off x="7848600" y="6503988"/>
            <a:ext cx="112077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en-US" sz="1100" b="1">
                <a:solidFill>
                  <a:srgbClr val="FF5308"/>
                </a:solidFill>
                <a:latin typeface="Arial" pitchFamily="34" charset="0"/>
                <a:cs typeface="Arial" pitchFamily="34" charset="0"/>
              </a:rPr>
              <a:t>strongtie.com</a:t>
            </a:r>
            <a:endParaRPr lang="en-US" altLang="en-US" sz="1100">
              <a:solidFill>
                <a:srgbClr val="FF5308"/>
              </a:solidFill>
            </a:endParaRPr>
          </a:p>
        </p:txBody>
      </p:sp>
      <p:pic>
        <p:nvPicPr>
          <p:cNvPr id="1031" name="Picture 10"/>
          <p:cNvPicPr>
            <a:picLocks noChangeAspect="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8115300" y="452438"/>
            <a:ext cx="755650" cy="52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p:cNvPicPr>
            <a:picLocks noChangeAspect="1"/>
          </p:cNvPicPr>
          <p:nvPr userDrawn="1"/>
        </p:nvPicPr>
        <p:blipFill>
          <a:blip r:embed="rId9"/>
          <a:stretch>
            <a:fillRect/>
          </a:stretch>
        </p:blipFill>
        <p:spPr>
          <a:xfrm>
            <a:off x="0" y="1141413"/>
            <a:ext cx="9144000" cy="336550"/>
          </a:xfrm>
          <a:prstGeom prst="rect">
            <a:avLst/>
          </a:prstGeom>
          <a:effectLst>
            <a:outerShdw blurRad="50800" dist="38100" dir="5400000" algn="t" rotWithShape="0">
              <a:prstClr val="black">
                <a:alpha val="40000"/>
              </a:prstClr>
            </a:outerShdw>
          </a:effectLst>
        </p:spPr>
      </p:pic>
    </p:spTree>
    <p:custDataLst>
      <p:tags r:id="rId6"/>
    </p:custDataLst>
    <p:extLst>
      <p:ext uri="{BB962C8B-B14F-4D97-AF65-F5344CB8AC3E}">
        <p14:creationId xmlns:p14="http://schemas.microsoft.com/office/powerpoint/2010/main" val="2323687816"/>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Lst>
  <p:timing>
    <p:tnLst>
      <p:par>
        <p:cTn id="1" dur="indefinite" restart="never" nodeType="tmRoot"/>
      </p:par>
    </p:tnLst>
  </p:timing>
  <p:txStyles>
    <p:titleStyle>
      <a:lvl1pPr algn="l" rtl="0" eaLnBrk="0" fontAlgn="base" hangingPunct="0">
        <a:spcBef>
          <a:spcPct val="0"/>
        </a:spcBef>
        <a:spcAft>
          <a:spcPct val="0"/>
        </a:spcAft>
        <a:defRPr sz="3200" b="1" kern="1200">
          <a:solidFill>
            <a:schemeClr val="tx1"/>
          </a:solidFill>
          <a:latin typeface="Arial" panose="020B0604020202020204" pitchFamily="34" charset="0"/>
          <a:ea typeface="+mj-ea"/>
          <a:cs typeface="Arial" panose="020B0604020202020204" pitchFamily="34" charset="0"/>
        </a:defRPr>
      </a:lvl1pPr>
      <a:lvl2pPr algn="l" rtl="0" eaLnBrk="0" fontAlgn="base" hangingPunct="0">
        <a:spcBef>
          <a:spcPct val="0"/>
        </a:spcBef>
        <a:spcAft>
          <a:spcPct val="0"/>
        </a:spcAft>
        <a:defRPr sz="3200" b="1">
          <a:solidFill>
            <a:schemeClr val="tx1"/>
          </a:solidFill>
          <a:latin typeface="Arial" pitchFamily="34" charset="0"/>
          <a:cs typeface="Arial" pitchFamily="34" charset="0"/>
        </a:defRPr>
      </a:lvl2pPr>
      <a:lvl3pPr algn="l" rtl="0" eaLnBrk="0" fontAlgn="base" hangingPunct="0">
        <a:spcBef>
          <a:spcPct val="0"/>
        </a:spcBef>
        <a:spcAft>
          <a:spcPct val="0"/>
        </a:spcAft>
        <a:defRPr sz="3200" b="1">
          <a:solidFill>
            <a:schemeClr val="tx1"/>
          </a:solidFill>
          <a:latin typeface="Arial" pitchFamily="34" charset="0"/>
          <a:cs typeface="Arial" pitchFamily="34" charset="0"/>
        </a:defRPr>
      </a:lvl3pPr>
      <a:lvl4pPr algn="l" rtl="0" eaLnBrk="0" fontAlgn="base" hangingPunct="0">
        <a:spcBef>
          <a:spcPct val="0"/>
        </a:spcBef>
        <a:spcAft>
          <a:spcPct val="0"/>
        </a:spcAft>
        <a:defRPr sz="3200" b="1">
          <a:solidFill>
            <a:schemeClr val="tx1"/>
          </a:solidFill>
          <a:latin typeface="Arial" pitchFamily="34" charset="0"/>
          <a:cs typeface="Arial" pitchFamily="34" charset="0"/>
        </a:defRPr>
      </a:lvl4pPr>
      <a:lvl5pPr algn="l" rtl="0" eaLnBrk="0" fontAlgn="base" hangingPunct="0">
        <a:spcBef>
          <a:spcPct val="0"/>
        </a:spcBef>
        <a:spcAft>
          <a:spcPct val="0"/>
        </a:spcAft>
        <a:defRPr sz="3200" b="1">
          <a:solidFill>
            <a:schemeClr val="tx1"/>
          </a:solidFill>
          <a:latin typeface="Arial" pitchFamily="34" charset="0"/>
          <a:cs typeface="Arial" pitchFamily="34" charset="0"/>
        </a:defRPr>
      </a:lvl5pPr>
      <a:lvl6pPr marL="457200" algn="l" rtl="0" fontAlgn="base">
        <a:spcBef>
          <a:spcPct val="0"/>
        </a:spcBef>
        <a:spcAft>
          <a:spcPct val="0"/>
        </a:spcAft>
        <a:defRPr sz="3200" b="1">
          <a:solidFill>
            <a:schemeClr val="tx1"/>
          </a:solidFill>
          <a:latin typeface="Arial" pitchFamily="34" charset="0"/>
          <a:cs typeface="Arial" pitchFamily="34" charset="0"/>
        </a:defRPr>
      </a:lvl6pPr>
      <a:lvl7pPr marL="914400" algn="l" rtl="0" fontAlgn="base">
        <a:spcBef>
          <a:spcPct val="0"/>
        </a:spcBef>
        <a:spcAft>
          <a:spcPct val="0"/>
        </a:spcAft>
        <a:defRPr sz="3200" b="1">
          <a:solidFill>
            <a:schemeClr val="tx1"/>
          </a:solidFill>
          <a:latin typeface="Arial" pitchFamily="34" charset="0"/>
          <a:cs typeface="Arial" pitchFamily="34" charset="0"/>
        </a:defRPr>
      </a:lvl7pPr>
      <a:lvl8pPr marL="1371600" algn="l" rtl="0" fontAlgn="base">
        <a:spcBef>
          <a:spcPct val="0"/>
        </a:spcBef>
        <a:spcAft>
          <a:spcPct val="0"/>
        </a:spcAft>
        <a:defRPr sz="3200" b="1">
          <a:solidFill>
            <a:schemeClr val="tx1"/>
          </a:solidFill>
          <a:latin typeface="Arial" pitchFamily="34" charset="0"/>
          <a:cs typeface="Arial" pitchFamily="34" charset="0"/>
        </a:defRPr>
      </a:lvl8pPr>
      <a:lvl9pPr marL="1828800" algn="l" rtl="0" fontAlgn="base">
        <a:spcBef>
          <a:spcPct val="0"/>
        </a:spcBef>
        <a:spcAft>
          <a:spcPct val="0"/>
        </a:spcAft>
        <a:defRPr sz="3200" b="1">
          <a:solidFill>
            <a:schemeClr val="tx1"/>
          </a:solidFill>
          <a:latin typeface="Arial" pitchFamily="34" charset="0"/>
          <a:cs typeface="Arial" pitchFamily="34" charset="0"/>
        </a:defRPr>
      </a:lvl9pPr>
    </p:titleStyle>
    <p:bodyStyle>
      <a:lvl1pPr marL="342900" indent="-231775" algn="l" rtl="0" eaLnBrk="0" fontAlgn="base" hangingPunct="0">
        <a:spcBef>
          <a:spcPct val="20000"/>
        </a:spcBef>
        <a:spcAft>
          <a:spcPct val="0"/>
        </a:spcAft>
        <a:buFont typeface="Arial" pitchFamily="34" charset="0"/>
        <a:buChar char="•"/>
        <a:defRPr sz="2400" kern="1200">
          <a:solidFill>
            <a:schemeClr val="tx1"/>
          </a:solidFill>
          <a:latin typeface="Arial" panose="020B0604020202020204" pitchFamily="34" charset="0"/>
          <a:ea typeface="+mn-ea"/>
          <a:cs typeface="Arial" panose="020B0604020202020204" pitchFamily="34" charset="0"/>
        </a:defRPr>
      </a:lvl1pPr>
      <a:lvl2pPr marL="742950" indent="-285750" algn="l" rtl="0" eaLnBrk="0" fontAlgn="base" hangingPunct="0">
        <a:spcBef>
          <a:spcPct val="20000"/>
        </a:spcBef>
        <a:spcAft>
          <a:spcPct val="0"/>
        </a:spcAft>
        <a:buFont typeface="Arial"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1143000" indent="-228600" algn="l" rtl="0" eaLnBrk="0" fontAlgn="base" hangingPunct="0">
        <a:spcBef>
          <a:spcPct val="20000"/>
        </a:spcBef>
        <a:spcAft>
          <a:spcPct val="0"/>
        </a:spcAft>
        <a:buFont typeface="Arial" pitchFamily="34" charset="0"/>
        <a:buChar char="•"/>
        <a:defRPr kern="1200">
          <a:solidFill>
            <a:schemeClr val="tx1"/>
          </a:solidFill>
          <a:latin typeface="Arial" panose="020B0604020202020204" pitchFamily="34" charset="0"/>
          <a:ea typeface="+mn-ea"/>
          <a:cs typeface="Arial" panose="020B0604020202020204" pitchFamily="34" charset="0"/>
        </a:defRPr>
      </a:lvl3pPr>
      <a:lvl4pPr marL="1600200" indent="-228600" algn="l" rtl="0" eaLnBrk="0" fontAlgn="base" hangingPunct="0">
        <a:spcBef>
          <a:spcPct val="20000"/>
        </a:spcBef>
        <a:spcAft>
          <a:spcPct val="0"/>
        </a:spcAft>
        <a:buFont typeface="Arial" pitchFamily="34" charset="0"/>
        <a:buChar char="–"/>
        <a:defRPr sz="1600" kern="1200">
          <a:solidFill>
            <a:schemeClr val="tx1"/>
          </a:solidFill>
          <a:latin typeface="Arial" panose="020B0604020202020204" pitchFamily="34" charset="0"/>
          <a:ea typeface="+mn-ea"/>
          <a:cs typeface="Arial" panose="020B0604020202020204" pitchFamily="34" charset="0"/>
        </a:defRPr>
      </a:lvl4pPr>
      <a:lvl5pPr marL="2057400" indent="-228600" algn="l" rtl="0" eaLnBrk="0" fontAlgn="base" hangingPunct="0">
        <a:spcBef>
          <a:spcPct val="20000"/>
        </a:spcBef>
        <a:spcAft>
          <a:spcPct val="0"/>
        </a:spcAft>
        <a:buFont typeface="Arial" pitchFamily="34" charset="0"/>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3.xml"/><Relationship Id="rId1" Type="http://schemas.openxmlformats.org/officeDocument/2006/relationships/tags" Target="../tags/tag13.xml"/><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tags" Target="../tags/tag14.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15.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16.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17.xml"/><Relationship Id="rId5" Type="http://schemas.openxmlformats.org/officeDocument/2006/relationships/image" Target="../media/image9.jpeg"/><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8.xml"/><Relationship Id="rId1" Type="http://schemas.openxmlformats.org/officeDocument/2006/relationships/vmlDrawing" Target="../drawings/vmlDrawing1.vml"/><Relationship Id="rId6" Type="http://schemas.openxmlformats.org/officeDocument/2006/relationships/image" Target="../media/image10.png"/><Relationship Id="rId5" Type="http://schemas.openxmlformats.org/officeDocument/2006/relationships/oleObject" Target="../embeddings/Microsoft_Excel_97-2003_Worksheet1.xls"/><Relationship Id="rId4"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notesSlide" Target="../notesSlides/notesSlide6.xml"/><Relationship Id="rId7" Type="http://schemas.openxmlformats.org/officeDocument/2006/relationships/image" Target="../media/image14.png"/><Relationship Id="rId2" Type="http://schemas.openxmlformats.org/officeDocument/2006/relationships/slideLayout" Target="../slideLayouts/slideLayout4.xml"/><Relationship Id="rId1" Type="http://schemas.openxmlformats.org/officeDocument/2006/relationships/tags" Target="../tags/tag19.xml"/><Relationship Id="rId6" Type="http://schemas.openxmlformats.org/officeDocument/2006/relationships/image" Target="../media/image13.jpeg"/><Relationship Id="rId11" Type="http://schemas.openxmlformats.org/officeDocument/2006/relationships/image" Target="../media/image18.jpeg"/><Relationship Id="rId5" Type="http://schemas.openxmlformats.org/officeDocument/2006/relationships/image" Target="../media/image12.png"/><Relationship Id="rId10" Type="http://schemas.openxmlformats.org/officeDocument/2006/relationships/image" Target="../media/image17.jpeg"/><Relationship Id="rId4" Type="http://schemas.openxmlformats.org/officeDocument/2006/relationships/image" Target="../media/image11.png"/><Relationship Id="rId9"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tags" Target="../tags/tag20.xml"/><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Welcome</a:t>
            </a:r>
            <a:endParaRPr lang="en-US" dirty="0"/>
          </a:p>
        </p:txBody>
      </p:sp>
      <p:sp>
        <p:nvSpPr>
          <p:cNvPr id="9" name="TextBox 8"/>
          <p:cNvSpPr txBox="1"/>
          <p:nvPr/>
        </p:nvSpPr>
        <p:spPr>
          <a:xfrm>
            <a:off x="1054100" y="1305630"/>
            <a:ext cx="6946900" cy="461665"/>
          </a:xfrm>
          <a:prstGeom prst="rect">
            <a:avLst/>
          </a:prstGeom>
          <a:noFill/>
        </p:spPr>
        <p:txBody>
          <a:bodyPr wrap="square" rtlCol="0">
            <a:spAutoFit/>
          </a:bodyPr>
          <a:lstStyle/>
          <a:p>
            <a:pPr algn="ctr"/>
            <a:r>
              <a:rPr lang="en-US" sz="2400" b="1" dirty="0">
                <a:latin typeface="Calibri" panose="020F0502020204030204" pitchFamily="34" charset="0"/>
              </a:rPr>
              <a:t>Welcome!  We will begin in a few </a:t>
            </a:r>
            <a:r>
              <a:rPr lang="en-US" sz="2400" b="1" dirty="0" smtClean="0">
                <a:latin typeface="Calibri" panose="020F0502020204030204" pitchFamily="34" charset="0"/>
              </a:rPr>
              <a:t>minutes.</a:t>
            </a:r>
          </a:p>
        </p:txBody>
      </p:sp>
      <p:pic>
        <p:nvPicPr>
          <p:cNvPr id="1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2809" y="2117442"/>
            <a:ext cx="4504386" cy="26464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15854" r="11236"/>
          <a:stretch/>
        </p:blipFill>
        <p:spPr bwMode="auto">
          <a:xfrm>
            <a:off x="4527550" y="2443203"/>
            <a:ext cx="3591560" cy="306093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3970698060"/>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pPr eaLnBrk="1" hangingPunct="1"/>
            <a:r>
              <a:rPr lang="en-US" altLang="en-US" dirty="0" smtClean="0"/>
              <a:t>Objectives</a:t>
            </a:r>
          </a:p>
        </p:txBody>
      </p:sp>
      <p:sp>
        <p:nvSpPr>
          <p:cNvPr id="3" name="Content Placeholder 2"/>
          <p:cNvSpPr>
            <a:spLocks noGrp="1"/>
          </p:cNvSpPr>
          <p:nvPr>
            <p:ph idx="1"/>
          </p:nvPr>
        </p:nvSpPr>
        <p:spPr>
          <a:xfrm>
            <a:off x="304800" y="1422400"/>
            <a:ext cx="8382000" cy="4703759"/>
          </a:xfrm>
        </p:spPr>
        <p:txBody>
          <a:bodyPr/>
          <a:lstStyle/>
          <a:p>
            <a:pPr marL="57150" indent="0" algn="ctr">
              <a:spcBef>
                <a:spcPts val="1800"/>
              </a:spcBef>
              <a:buNone/>
              <a:defRPr/>
            </a:pPr>
            <a:r>
              <a:rPr lang="en-US" altLang="en-US" b="1" dirty="0"/>
              <a:t>Prepare you to actively sell into the Hilti market space – growing your Simpson Strong-Tie and Bosch sales, and seizing business you may be ignoring.</a:t>
            </a:r>
          </a:p>
          <a:p>
            <a:pPr marL="1314450" lvl="2" indent="-457200">
              <a:spcBef>
                <a:spcPts val="4200"/>
              </a:spcBef>
              <a:buFont typeface="Wingdings" panose="05000000000000000000" pitchFamily="2" charset="2"/>
              <a:buChar char="ü"/>
              <a:defRPr/>
            </a:pPr>
            <a:r>
              <a:rPr lang="en-US" altLang="en-US" sz="2400" dirty="0"/>
              <a:t>Confidently sell against Hilti systems</a:t>
            </a:r>
          </a:p>
          <a:p>
            <a:pPr marL="1314450" lvl="2" indent="-457200">
              <a:spcBef>
                <a:spcPts val="1800"/>
              </a:spcBef>
              <a:buFont typeface="Wingdings" panose="05000000000000000000" pitchFamily="2" charset="2"/>
              <a:buChar char="ü"/>
              <a:defRPr/>
            </a:pPr>
            <a:r>
              <a:rPr lang="en-US" altLang="en-US" sz="2400" dirty="0"/>
              <a:t>Recognize new opportunities</a:t>
            </a:r>
          </a:p>
          <a:p>
            <a:pPr marL="1314450" lvl="2" indent="-457200">
              <a:spcBef>
                <a:spcPts val="1800"/>
              </a:spcBef>
              <a:buFont typeface="Wingdings" panose="05000000000000000000" pitchFamily="2" charset="2"/>
              <a:buChar char="ü"/>
              <a:defRPr/>
            </a:pPr>
            <a:r>
              <a:rPr lang="en-US" altLang="en-US" sz="2400" dirty="0"/>
              <a:t>Get other products specified</a:t>
            </a:r>
          </a:p>
          <a:p>
            <a:pPr marL="1314450" lvl="2" indent="-457200">
              <a:spcBef>
                <a:spcPts val="1800"/>
              </a:spcBef>
              <a:buFont typeface="Wingdings" panose="05000000000000000000" pitchFamily="2" charset="2"/>
              <a:buChar char="ü"/>
              <a:defRPr/>
            </a:pPr>
            <a:r>
              <a:rPr lang="en-US" altLang="en-US" sz="2400" dirty="0"/>
              <a:t>Utilize your Simpson Strong-Tie &amp; Bosch </a:t>
            </a:r>
            <a:r>
              <a:rPr lang="en-US" altLang="en-US" sz="2400" dirty="0" smtClean="0"/>
              <a:t>reps</a:t>
            </a:r>
            <a:endParaRPr lang="en-US" altLang="en-US" sz="2400" dirty="0"/>
          </a:p>
        </p:txBody>
      </p:sp>
    </p:spTree>
    <p:custDataLst>
      <p:tags r:id="rId1"/>
    </p:custDataLst>
    <p:extLst>
      <p:ext uri="{BB962C8B-B14F-4D97-AF65-F5344CB8AC3E}">
        <p14:creationId xmlns:p14="http://schemas.microsoft.com/office/powerpoint/2010/main" val="1818200245"/>
      </p:ext>
    </p:ext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eaLnBrk="1" hangingPunct="1"/>
            <a:r>
              <a:rPr lang="en-US" altLang="en-US" dirty="0" smtClean="0"/>
              <a:t>Why Distributor Training?</a:t>
            </a:r>
          </a:p>
        </p:txBody>
      </p:sp>
      <p:sp>
        <p:nvSpPr>
          <p:cNvPr id="3" name="Content Placeholder 2"/>
          <p:cNvSpPr>
            <a:spLocks noGrp="1"/>
          </p:cNvSpPr>
          <p:nvPr>
            <p:ph idx="1"/>
          </p:nvPr>
        </p:nvSpPr>
        <p:spPr>
          <a:xfrm>
            <a:off x="304800" y="1415143"/>
            <a:ext cx="7892143" cy="4711016"/>
          </a:xfrm>
        </p:spPr>
        <p:txBody>
          <a:bodyPr/>
          <a:lstStyle/>
          <a:p>
            <a:pPr marL="457200" indent="-285750">
              <a:spcBef>
                <a:spcPts val="1800"/>
              </a:spcBef>
              <a:defRPr/>
            </a:pPr>
            <a:r>
              <a:rPr lang="en-US" altLang="en-US" dirty="0"/>
              <a:t>A need to educate sales on both product knowledge AND sales tactics</a:t>
            </a:r>
          </a:p>
          <a:p>
            <a:pPr marL="457200" indent="-285750">
              <a:spcBef>
                <a:spcPts val="3000"/>
              </a:spcBef>
              <a:defRPr/>
            </a:pPr>
            <a:r>
              <a:rPr lang="en-US" altLang="en-US" dirty="0"/>
              <a:t>Don’t miss any opportunity: </a:t>
            </a:r>
            <a:r>
              <a:rPr lang="en-US" altLang="en-US" b="1" i="1" dirty="0"/>
              <a:t>System Selling</a:t>
            </a:r>
            <a:r>
              <a:rPr lang="en-US" altLang="en-US" dirty="0"/>
              <a:t> covers everything you have</a:t>
            </a:r>
            <a:r>
              <a:rPr lang="en-US" altLang="en-US" dirty="0" smtClean="0"/>
              <a:t>!</a:t>
            </a:r>
            <a:endParaRPr lang="en-US" altLang="en-US" dirty="0"/>
          </a:p>
        </p:txBody>
      </p:sp>
    </p:spTree>
    <p:custDataLst>
      <p:tags r:id="rId1"/>
    </p:custDataLst>
    <p:extLst>
      <p:ext uri="{BB962C8B-B14F-4D97-AF65-F5344CB8AC3E}">
        <p14:creationId xmlns:p14="http://schemas.microsoft.com/office/powerpoint/2010/main" val="2131682514"/>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eaLnBrk="1" hangingPunct="1"/>
            <a:r>
              <a:rPr lang="en-US" altLang="en-US" dirty="0" smtClean="0"/>
              <a:t>What We’ll Cover</a:t>
            </a:r>
          </a:p>
        </p:txBody>
      </p:sp>
      <p:sp>
        <p:nvSpPr>
          <p:cNvPr id="2" name="Content Placeholder 1"/>
          <p:cNvSpPr>
            <a:spLocks noGrp="1"/>
          </p:cNvSpPr>
          <p:nvPr>
            <p:ph idx="1"/>
          </p:nvPr>
        </p:nvSpPr>
        <p:spPr>
          <a:xfrm>
            <a:off x="304800" y="1099457"/>
            <a:ext cx="8382000" cy="4770766"/>
          </a:xfrm>
        </p:spPr>
        <p:txBody>
          <a:bodyPr/>
          <a:lstStyle/>
          <a:p>
            <a:pPr marL="0" indent="0">
              <a:spcBef>
                <a:spcPts val="1200"/>
              </a:spcBef>
              <a:buNone/>
            </a:pPr>
            <a:r>
              <a:rPr lang="en-US" altLang="en-US" b="1" dirty="0" smtClean="0">
                <a:latin typeface="Calibri" pitchFamily="34" charset="0"/>
              </a:rPr>
              <a:t>Today’s agenda</a:t>
            </a:r>
          </a:p>
          <a:p>
            <a:pPr>
              <a:spcBef>
                <a:spcPts val="1200"/>
              </a:spcBef>
            </a:pPr>
            <a:r>
              <a:rPr lang="en-US" altLang="en-US" dirty="0" smtClean="0">
                <a:latin typeface="Calibri" pitchFamily="34" charset="0"/>
              </a:rPr>
              <a:t>Why </a:t>
            </a:r>
            <a:r>
              <a:rPr lang="en-US" altLang="en-US" dirty="0">
                <a:latin typeface="Calibri" pitchFamily="34" charset="0"/>
              </a:rPr>
              <a:t>the alliance?</a:t>
            </a:r>
          </a:p>
          <a:p>
            <a:pPr>
              <a:spcBef>
                <a:spcPts val="1200"/>
              </a:spcBef>
            </a:pPr>
            <a:r>
              <a:rPr lang="en-US" altLang="en-US" dirty="0">
                <a:latin typeface="Calibri" pitchFamily="34" charset="0"/>
              </a:rPr>
              <a:t>Application and product line review</a:t>
            </a:r>
          </a:p>
          <a:p>
            <a:pPr marL="800100" lvl="1" indent="-342900">
              <a:spcBef>
                <a:spcPts val="600"/>
              </a:spcBef>
              <a:buFont typeface="Arial" panose="020B0604020202020204" pitchFamily="34" charset="0"/>
              <a:buChar char="•"/>
            </a:pPr>
            <a:r>
              <a:rPr lang="en-US" altLang="en-US" sz="2200" dirty="0">
                <a:latin typeface="Calibri" pitchFamily="34" charset="0"/>
              </a:rPr>
              <a:t>Drilling and anchoring</a:t>
            </a:r>
          </a:p>
          <a:p>
            <a:pPr marL="800100" lvl="1" indent="-342900">
              <a:spcBef>
                <a:spcPts val="600"/>
              </a:spcBef>
              <a:buFont typeface="Arial" panose="020B0604020202020204" pitchFamily="34" charset="0"/>
              <a:buChar char="•"/>
            </a:pPr>
            <a:r>
              <a:rPr lang="en-US" altLang="en-US" sz="2200" dirty="0">
                <a:latin typeface="Calibri" pitchFamily="34" charset="0"/>
              </a:rPr>
              <a:t>Concrete repair</a:t>
            </a:r>
          </a:p>
          <a:p>
            <a:pPr>
              <a:spcBef>
                <a:spcPts val="1200"/>
              </a:spcBef>
            </a:pPr>
            <a:r>
              <a:rPr lang="en-US" altLang="en-US" dirty="0">
                <a:latin typeface="Calibri" pitchFamily="34" charset="0"/>
              </a:rPr>
              <a:t>Selling against Hilti</a:t>
            </a:r>
          </a:p>
          <a:p>
            <a:pPr marL="800100" lvl="1" indent="-342900">
              <a:spcBef>
                <a:spcPts val="600"/>
              </a:spcBef>
              <a:buFont typeface="Arial" panose="020B0604020202020204" pitchFamily="34" charset="0"/>
              <a:buChar char="•"/>
            </a:pPr>
            <a:r>
              <a:rPr lang="en-US" altLang="en-US" sz="2200" dirty="0">
                <a:latin typeface="Calibri" pitchFamily="34" charset="0"/>
              </a:rPr>
              <a:t>Specifications &amp; code opportunities</a:t>
            </a:r>
          </a:p>
          <a:p>
            <a:pPr marL="800100" lvl="1" indent="-342900">
              <a:spcBef>
                <a:spcPts val="600"/>
              </a:spcBef>
              <a:buFont typeface="Arial" panose="020B0604020202020204" pitchFamily="34" charset="0"/>
              <a:buChar char="•"/>
            </a:pPr>
            <a:r>
              <a:rPr lang="en-US" altLang="en-US" sz="2200" dirty="0">
                <a:latin typeface="Calibri" pitchFamily="34" charset="0"/>
              </a:rPr>
              <a:t>Hilti </a:t>
            </a:r>
            <a:r>
              <a:rPr lang="en-US" altLang="en-US" sz="2200" dirty="0" smtClean="0">
                <a:latin typeface="Calibri" pitchFamily="34" charset="0"/>
              </a:rPr>
              <a:t>vulnerabilities</a:t>
            </a:r>
            <a:endParaRPr lang="en-US" altLang="en-US" sz="2200" dirty="0">
              <a:latin typeface="Calibri" pitchFamily="34" charset="0"/>
            </a:endParaRPr>
          </a:p>
          <a:p>
            <a:pPr marL="800100" lvl="1" indent="-342900">
              <a:spcBef>
                <a:spcPts val="600"/>
              </a:spcBef>
              <a:buFont typeface="Arial" panose="020B0604020202020204" pitchFamily="34" charset="0"/>
              <a:buChar char="•"/>
            </a:pPr>
            <a:r>
              <a:rPr lang="en-US" altLang="en-US" sz="2200" dirty="0">
                <a:latin typeface="Calibri" pitchFamily="34" charset="0"/>
              </a:rPr>
              <a:t>Specific product opportunities</a:t>
            </a:r>
          </a:p>
          <a:p>
            <a:pPr marL="800100" lvl="1" indent="-342900">
              <a:spcBef>
                <a:spcPts val="600"/>
              </a:spcBef>
              <a:buFont typeface="Arial" panose="020B0604020202020204" pitchFamily="34" charset="0"/>
              <a:buChar char="•"/>
            </a:pPr>
            <a:r>
              <a:rPr lang="en-US" altLang="en-US" sz="2200" b="1" i="1" dirty="0">
                <a:latin typeface="Calibri" pitchFamily="34" charset="0"/>
              </a:rPr>
              <a:t>Role Play</a:t>
            </a:r>
            <a:r>
              <a:rPr lang="en-US" altLang="en-US" sz="2200" b="1" i="1" dirty="0" smtClean="0">
                <a:latin typeface="Calibri" pitchFamily="34" charset="0"/>
              </a:rPr>
              <a:t>!</a:t>
            </a:r>
            <a:endParaRPr lang="en-US" altLang="en-US" sz="2200" b="1" i="1" dirty="0">
              <a:latin typeface="Calibri" pitchFamily="34" charset="0"/>
            </a:endParaRPr>
          </a:p>
        </p:txBody>
      </p:sp>
    </p:spTree>
    <p:custDataLst>
      <p:tags r:id="rId1"/>
    </p:custDataLst>
    <p:extLst>
      <p:ext uri="{BB962C8B-B14F-4D97-AF65-F5344CB8AC3E}">
        <p14:creationId xmlns:p14="http://schemas.microsoft.com/office/powerpoint/2010/main" val="3192469104"/>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name="Slide2">
    <p:spTree>
      <p:nvGrpSpPr>
        <p:cNvPr id="1" name=""/>
        <p:cNvGrpSpPr/>
        <p:nvPr/>
      </p:nvGrpSpPr>
      <p:grpSpPr>
        <a:xfrm>
          <a:off x="0" y="0"/>
          <a:ext cx="0" cy="0"/>
          <a:chOff x="0" y="0"/>
          <a:chExt cx="0" cy="0"/>
        </a:xfrm>
      </p:grpSpPr>
      <p:sp>
        <p:nvSpPr>
          <p:cNvPr id="6" name="Text Placeholder 2"/>
          <p:cNvSpPr txBox="1"/>
          <p:nvPr/>
        </p:nvSpPr>
        <p:spPr>
          <a:xfrm>
            <a:off x="522286" y="1371600"/>
            <a:ext cx="6337304" cy="3816348"/>
          </a:xfrm>
          <a:prstGeom prst="rect">
            <a:avLst/>
          </a:prstGeom>
          <a:noFill/>
          <a:ln>
            <a:noFill/>
          </a:ln>
        </p:spPr>
        <p:txBody>
          <a:bodyPr vert="horz" wrap="square" lIns="0" tIns="63495" rIns="0" bIns="0" anchor="t" anchorCtr="0" compatLnSpc="1"/>
          <a:lstStyle/>
          <a:p>
            <a:pPr marL="292095" marR="0" lvl="0" indent="-292095" algn="l" defTabSz="914400" rtl="0" fontAlgn="auto" hangingPunct="0">
              <a:lnSpc>
                <a:spcPct val="111000"/>
              </a:lnSpc>
              <a:spcBef>
                <a:spcPts val="0"/>
              </a:spcBef>
              <a:spcAft>
                <a:spcPts val="0"/>
              </a:spcAft>
              <a:buClr>
                <a:srgbClr val="3A5A82"/>
              </a:buClr>
              <a:buSzPct val="65000"/>
              <a:buFont typeface="Wingdings" pitchFamily="2"/>
              <a:buChar char="è"/>
              <a:tabLst>
                <a:tab pos="292095" algn="l"/>
              </a:tabLst>
              <a:defRPr sz="1800" b="0" i="0" u="none" strike="noStrike" kern="0" cap="none" spc="0" baseline="0">
                <a:solidFill>
                  <a:srgbClr val="000000"/>
                </a:solidFill>
                <a:uFillTx/>
              </a:defRPr>
            </a:pPr>
            <a:r>
              <a:rPr lang="en-US" sz="2000" b="0" i="0" u="none" strike="noStrike" kern="1200" cap="none" spc="0" baseline="0" dirty="0">
                <a:solidFill>
                  <a:srgbClr val="000000"/>
                </a:solidFill>
                <a:uFillTx/>
                <a:latin typeface="Bosch Office Sans"/>
              </a:rPr>
              <a:t>Hilti has long established and dominated with the complete system sell bypassing </a:t>
            </a:r>
            <a:r>
              <a:rPr lang="en-US" sz="2000" b="0" i="0" u="none" strike="noStrike" kern="1200" cap="none" spc="0" baseline="0" dirty="0" smtClean="0">
                <a:solidFill>
                  <a:srgbClr val="000000"/>
                </a:solidFill>
                <a:uFillTx/>
                <a:latin typeface="Bosch Office Sans"/>
              </a:rPr>
              <a:t>distribution</a:t>
            </a:r>
          </a:p>
          <a:p>
            <a:pPr marL="292095" marR="0" lvl="0" indent="-292095" algn="l" defTabSz="914400" rtl="0" fontAlgn="auto" hangingPunct="0">
              <a:lnSpc>
                <a:spcPct val="111000"/>
              </a:lnSpc>
              <a:spcBef>
                <a:spcPts val="0"/>
              </a:spcBef>
              <a:spcAft>
                <a:spcPts val="0"/>
              </a:spcAft>
              <a:buClr>
                <a:srgbClr val="3A5A82"/>
              </a:buClr>
              <a:buSzPct val="65000"/>
              <a:buFont typeface="Wingdings" pitchFamily="2"/>
              <a:buChar char="è"/>
              <a:tabLst>
                <a:tab pos="292095" algn="l"/>
              </a:tabLst>
              <a:defRPr sz="1800" b="0" i="0" u="none" strike="noStrike" kern="0" cap="none" spc="0" baseline="0">
                <a:solidFill>
                  <a:srgbClr val="000000"/>
                </a:solidFill>
                <a:uFillTx/>
              </a:defRPr>
            </a:pPr>
            <a:endParaRPr lang="en-US" sz="2000" b="0" i="0" u="none" strike="noStrike" kern="1200" cap="none" spc="0" baseline="0" dirty="0">
              <a:solidFill>
                <a:srgbClr val="000000"/>
              </a:solidFill>
              <a:uFillTx/>
              <a:latin typeface="Bosch Office Sans"/>
            </a:endParaRPr>
          </a:p>
          <a:p>
            <a:pPr marL="292095" marR="0" lvl="0" indent="-292095" algn="l" defTabSz="914400" rtl="0" fontAlgn="auto" hangingPunct="0">
              <a:lnSpc>
                <a:spcPct val="111000"/>
              </a:lnSpc>
              <a:spcBef>
                <a:spcPts val="0"/>
              </a:spcBef>
              <a:spcAft>
                <a:spcPts val="0"/>
              </a:spcAft>
              <a:buClr>
                <a:srgbClr val="3A5A82"/>
              </a:buClr>
              <a:buSzPct val="65000"/>
              <a:buFont typeface="Wingdings" pitchFamily="2"/>
              <a:buChar char="è"/>
              <a:tabLst>
                <a:tab pos="284159" algn="l"/>
              </a:tabLst>
              <a:defRPr sz="1800" b="0" i="0" u="none" strike="noStrike" kern="0" cap="none" spc="0" baseline="0">
                <a:solidFill>
                  <a:srgbClr val="000000"/>
                </a:solidFill>
                <a:uFillTx/>
              </a:defRPr>
            </a:pPr>
            <a:r>
              <a:rPr lang="en-GB" sz="2000" b="0" i="0" u="none" strike="noStrike" kern="1200" cap="none" spc="0" baseline="0" dirty="0">
                <a:solidFill>
                  <a:srgbClr val="000000"/>
                </a:solidFill>
                <a:uFillTx/>
                <a:latin typeface="Bosch Office Sans"/>
              </a:rPr>
              <a:t>Regulations are changing the construction </a:t>
            </a:r>
            <a:r>
              <a:rPr lang="en-GB" sz="2000" b="0" i="0" u="none" strike="noStrike" kern="1200" cap="none" spc="0" baseline="0" dirty="0" smtClean="0">
                <a:solidFill>
                  <a:srgbClr val="000000"/>
                </a:solidFill>
                <a:uFillTx/>
                <a:latin typeface="Bosch Office Sans"/>
              </a:rPr>
              <a:t>marketplace</a:t>
            </a:r>
            <a:endParaRPr lang="en-GB" sz="1600" b="0" i="0" u="none" strike="noStrike" kern="1200" cap="none" spc="0" baseline="0" dirty="0">
              <a:solidFill>
                <a:srgbClr val="000000"/>
              </a:solidFill>
              <a:uFillTx/>
              <a:latin typeface="Calibri"/>
            </a:endParaRPr>
          </a:p>
          <a:p>
            <a:pPr marL="631822" marR="0" lvl="1" indent="-174622" algn="l" defTabSz="914400" rtl="0" fontAlgn="auto" hangingPunct="1">
              <a:lnSpc>
                <a:spcPct val="111000"/>
              </a:lnSpc>
              <a:spcBef>
                <a:spcPts val="0"/>
              </a:spcBef>
              <a:spcAft>
                <a:spcPts val="0"/>
              </a:spcAft>
              <a:buClr>
                <a:srgbClr val="425C8F"/>
              </a:buClr>
              <a:buSzPct val="65000"/>
              <a:buFont typeface="Wingdings" pitchFamily="2"/>
              <a:buChar char="è"/>
              <a:tabLst/>
              <a:defRPr sz="1800" b="0" i="0" u="none" strike="noStrike" kern="0" cap="none" spc="0" baseline="0">
                <a:solidFill>
                  <a:srgbClr val="000000"/>
                </a:solidFill>
                <a:uFillTx/>
              </a:defRPr>
            </a:pPr>
            <a:endParaRPr lang="en-GB" sz="1600" b="0" i="0" u="none" strike="noStrike" kern="1200" cap="none" spc="0" baseline="0" dirty="0">
              <a:solidFill>
                <a:srgbClr val="000000"/>
              </a:solidFill>
              <a:uFillTx/>
              <a:latin typeface="Calibri"/>
            </a:endParaRPr>
          </a:p>
          <a:p>
            <a:pPr marL="292095" marR="0" lvl="0" indent="-292095" algn="l" defTabSz="914400" rtl="0" fontAlgn="auto" hangingPunct="0">
              <a:lnSpc>
                <a:spcPct val="111000"/>
              </a:lnSpc>
              <a:spcBef>
                <a:spcPts val="0"/>
              </a:spcBef>
              <a:spcAft>
                <a:spcPts val="0"/>
              </a:spcAft>
              <a:buClr>
                <a:srgbClr val="3A5A82"/>
              </a:buClr>
              <a:buSzPct val="65000"/>
              <a:buFont typeface="Wingdings" pitchFamily="2"/>
              <a:buChar char="è"/>
              <a:tabLst>
                <a:tab pos="292095" algn="l"/>
              </a:tabLst>
              <a:defRPr sz="1800" b="0" i="0" u="none" strike="noStrike" kern="0" cap="none" spc="0" baseline="0">
                <a:solidFill>
                  <a:srgbClr val="000000"/>
                </a:solidFill>
                <a:uFillTx/>
              </a:defRPr>
            </a:pPr>
            <a:r>
              <a:rPr lang="en-US" sz="2000" b="0" i="0" u="none" strike="noStrike" kern="1200" cap="none" spc="0" baseline="0" dirty="0">
                <a:solidFill>
                  <a:srgbClr val="000000"/>
                </a:solidFill>
                <a:uFillTx/>
                <a:latin typeface="Bosch Office Sans"/>
              </a:rPr>
              <a:t>Manufacturers are now designing and marketing complete system solutions for improved user productivity</a:t>
            </a:r>
          </a:p>
          <a:p>
            <a:pPr marR="0" lvl="0" algn="l" defTabSz="914400" rtl="0" fontAlgn="auto" hangingPunct="0">
              <a:lnSpc>
                <a:spcPct val="111000"/>
              </a:lnSpc>
              <a:spcBef>
                <a:spcPts val="0"/>
              </a:spcBef>
              <a:spcAft>
                <a:spcPts val="0"/>
              </a:spcAft>
              <a:buClr>
                <a:srgbClr val="3A5A82"/>
              </a:buClr>
              <a:buSzPct val="65000"/>
              <a:tabLst>
                <a:tab pos="236537" algn="l"/>
              </a:tabLst>
              <a:defRPr sz="1800" b="0" i="0" u="none" strike="noStrike" kern="0" cap="none" spc="0" baseline="0">
                <a:solidFill>
                  <a:srgbClr val="000000"/>
                </a:solidFill>
                <a:uFillTx/>
              </a:defRPr>
            </a:pPr>
            <a:endParaRPr lang="en-US" sz="2000" b="0" i="0" u="none" strike="noStrike" kern="1200" cap="none" spc="0" baseline="0" dirty="0">
              <a:solidFill>
                <a:srgbClr val="000000"/>
              </a:solidFill>
              <a:uFillTx/>
              <a:latin typeface="Bosch Office Sans"/>
            </a:endParaRPr>
          </a:p>
          <a:p>
            <a:pPr marL="749295" marR="0" lvl="1" indent="-292095" algn="l" defTabSz="914400" rtl="0" fontAlgn="auto" hangingPunct="0">
              <a:lnSpc>
                <a:spcPct val="111000"/>
              </a:lnSpc>
              <a:spcBef>
                <a:spcPts val="0"/>
              </a:spcBef>
              <a:spcAft>
                <a:spcPts val="0"/>
              </a:spcAft>
              <a:buClr>
                <a:srgbClr val="3A5A82"/>
              </a:buClr>
              <a:buSzPct val="65000"/>
              <a:buFont typeface="Wingdings" pitchFamily="2"/>
              <a:buChar char="è"/>
              <a:tabLst>
                <a:tab pos="284159" algn="l"/>
              </a:tabLst>
              <a:defRPr sz="1800" b="0" i="0" u="none" strike="noStrike" kern="0" cap="none" spc="0" baseline="0">
                <a:solidFill>
                  <a:srgbClr val="000000"/>
                </a:solidFill>
                <a:uFillTx/>
              </a:defRPr>
            </a:pPr>
            <a:endParaRPr lang="en-US" sz="2000" b="0" i="0" u="none" strike="noStrike" kern="1200" cap="none" spc="0" baseline="0" dirty="0">
              <a:solidFill>
                <a:srgbClr val="000000"/>
              </a:solidFill>
              <a:uFillTx/>
              <a:latin typeface="Calibri"/>
            </a:endParaRPr>
          </a:p>
          <a:p>
            <a:pPr marL="292095" marR="0" lvl="0" indent="-292095" algn="l" defTabSz="914400" rtl="0" fontAlgn="auto" hangingPunct="0">
              <a:lnSpc>
                <a:spcPct val="111000"/>
              </a:lnSpc>
              <a:spcBef>
                <a:spcPts val="0"/>
              </a:spcBef>
              <a:spcAft>
                <a:spcPts val="0"/>
              </a:spcAft>
              <a:buClr>
                <a:srgbClr val="3A5A82"/>
              </a:buClr>
              <a:buSzPct val="65000"/>
              <a:buFont typeface="Wingdings" pitchFamily="2"/>
              <a:buChar char="è"/>
              <a:tabLst/>
              <a:defRPr sz="1800" b="0" i="0" u="none" strike="noStrike" kern="0" cap="none" spc="0" baseline="0">
                <a:solidFill>
                  <a:srgbClr val="000000"/>
                </a:solidFill>
                <a:uFillTx/>
              </a:defRPr>
            </a:pPr>
            <a:endParaRPr lang="en-US" sz="2000" b="0" i="0" u="none" strike="noStrike" kern="1200" cap="none" spc="0" baseline="0" dirty="0">
              <a:solidFill>
                <a:srgbClr val="000000"/>
              </a:solidFill>
              <a:uFillTx/>
              <a:latin typeface="Bosch Office Sans"/>
            </a:endParaRPr>
          </a:p>
          <a:p>
            <a:pPr marL="292095" marR="0" lvl="0" indent="-292095" algn="l" defTabSz="914400" rtl="0" fontAlgn="auto" hangingPunct="0">
              <a:lnSpc>
                <a:spcPct val="111000"/>
              </a:lnSpc>
              <a:spcBef>
                <a:spcPts val="0"/>
              </a:spcBef>
              <a:spcAft>
                <a:spcPts val="0"/>
              </a:spcAft>
              <a:buClr>
                <a:srgbClr val="3A5A82"/>
              </a:buClr>
              <a:buSzPct val="65000"/>
              <a:buFont typeface="Wingdings" pitchFamily="2"/>
              <a:buChar char="è"/>
              <a:tabLst/>
              <a:defRPr sz="1800" b="0" i="0" u="none" strike="noStrike" kern="0" cap="none" spc="0" baseline="0">
                <a:solidFill>
                  <a:srgbClr val="000000"/>
                </a:solidFill>
                <a:uFillTx/>
              </a:defRPr>
            </a:pPr>
            <a:endParaRPr lang="en-US" sz="2000" b="0" i="0" u="none" strike="noStrike" kern="1200" cap="none" spc="0" baseline="0" dirty="0">
              <a:solidFill>
                <a:srgbClr val="000000"/>
              </a:solidFill>
              <a:uFillTx/>
              <a:latin typeface="Bosch Office Sans"/>
            </a:endParaRPr>
          </a:p>
        </p:txBody>
      </p:sp>
      <p:pic>
        <p:nvPicPr>
          <p:cNvPr id="7" name="Picture 2" descr="C:\Documents and Settings\ghm5mtp\Desktop\asdf\Jobsite call.JPG"/>
          <p:cNvPicPr>
            <a:picLocks noChangeAspect="1"/>
          </p:cNvPicPr>
          <p:nvPr/>
        </p:nvPicPr>
        <p:blipFill>
          <a:blip r:embed="rId4" cstate="print"/>
          <a:srcRect/>
          <a:stretch>
            <a:fillRect/>
          </a:stretch>
        </p:blipFill>
        <p:spPr>
          <a:xfrm>
            <a:off x="6940289" y="3833807"/>
            <a:ext cx="1670304" cy="1271593"/>
          </a:xfrm>
          <a:prstGeom prst="rect">
            <a:avLst/>
          </a:prstGeom>
          <a:noFill/>
          <a:ln>
            <a:noFill/>
          </a:ln>
        </p:spPr>
      </p:pic>
      <p:pic>
        <p:nvPicPr>
          <p:cNvPr id="8" name="Picture 10" descr="zfall8"/>
          <p:cNvPicPr>
            <a:picLocks noChangeAspect="1"/>
          </p:cNvPicPr>
          <p:nvPr/>
        </p:nvPicPr>
        <p:blipFill>
          <a:blip r:embed="rId5" cstate="print"/>
          <a:srcRect/>
          <a:stretch>
            <a:fillRect/>
          </a:stretch>
        </p:blipFill>
        <p:spPr>
          <a:xfrm>
            <a:off x="7174783" y="1371600"/>
            <a:ext cx="1223094" cy="2230669"/>
          </a:xfrm>
          <a:prstGeom prst="rect">
            <a:avLst/>
          </a:prstGeom>
          <a:noFill/>
          <a:ln>
            <a:noFill/>
          </a:ln>
        </p:spPr>
      </p:pic>
      <p:sp>
        <p:nvSpPr>
          <p:cNvPr id="9" name="Text Box 14"/>
          <p:cNvSpPr txBox="1"/>
          <p:nvPr/>
        </p:nvSpPr>
        <p:spPr>
          <a:xfrm>
            <a:off x="522286" y="5521330"/>
            <a:ext cx="8316916" cy="346072"/>
          </a:xfrm>
          <a:prstGeom prst="rect">
            <a:avLst/>
          </a:prstGeom>
          <a:solidFill>
            <a:srgbClr val="A6A6A6">
              <a:alpha val="30196"/>
            </a:srgbClr>
          </a:solidFill>
          <a:ln w="9528">
            <a:solidFill>
              <a:srgbClr val="7F7F7F"/>
            </a:solidFill>
            <a:prstDash val="solid"/>
            <a:miter/>
          </a:ln>
        </p:spPr>
        <p:txBody>
          <a:bodyPr vert="horz" wrap="square" lIns="91440" tIns="45720" rIns="91440" bIns="45720" anchor="t" anchorCtr="0" compatLnSpc="1">
            <a:spAutoFit/>
          </a:bodyPr>
          <a:lstStyle/>
          <a:p>
            <a:pPr marL="0" marR="0" lvl="0" indent="0" algn="l" defTabSz="914400" rtl="0" fontAlgn="auto" hangingPunct="0">
              <a:lnSpc>
                <a:spcPct val="100000"/>
              </a:lnSpc>
              <a:spcBef>
                <a:spcPts val="1000"/>
              </a:spcBef>
              <a:spcAft>
                <a:spcPts val="0"/>
              </a:spcAft>
              <a:buClr>
                <a:srgbClr val="738CB4"/>
              </a:buClr>
              <a:buSzPct val="70000"/>
              <a:buFont typeface="Arial"/>
              <a:buChar char="►"/>
              <a:tabLst/>
              <a:defRPr sz="1800" b="0" i="0" u="none" strike="noStrike" kern="0" cap="none" spc="0" baseline="0">
                <a:solidFill>
                  <a:srgbClr val="000000"/>
                </a:solidFill>
                <a:uFillTx/>
              </a:defRPr>
            </a:pPr>
            <a:r>
              <a:rPr lang="en-US" sz="1600" b="0" i="0" u="none" strike="noStrike" kern="1200" cap="none" spc="0" baseline="0" dirty="0">
                <a:solidFill>
                  <a:srgbClr val="000000"/>
                </a:solidFill>
                <a:uFillTx/>
                <a:latin typeface="Calibri"/>
              </a:rPr>
              <a:t>Current trends favor distributors that sell system solutions</a:t>
            </a:r>
          </a:p>
        </p:txBody>
      </p:sp>
      <p:sp>
        <p:nvSpPr>
          <p:cNvPr id="11" name="Title 10"/>
          <p:cNvSpPr>
            <a:spLocks noGrp="1"/>
          </p:cNvSpPr>
          <p:nvPr>
            <p:ph type="title"/>
          </p:nvPr>
        </p:nvSpPr>
        <p:spPr>
          <a:xfrm>
            <a:off x="304800" y="152400"/>
            <a:ext cx="5791200" cy="563560"/>
          </a:xfrm>
        </p:spPr>
        <p:txBody>
          <a:bodyPr/>
          <a:lstStyle/>
          <a:p>
            <a:pPr lvl="0"/>
            <a:r>
              <a:rPr lang="en-US" dirty="0">
                <a:latin typeface="Arial Black" pitchFamily="34"/>
                <a:cs typeface="Arial"/>
              </a:rPr>
              <a:t>Concrete Construction </a:t>
            </a:r>
            <a:r>
              <a:rPr lang="en-US" dirty="0" smtClean="0">
                <a:latin typeface="Arial Black" pitchFamily="34"/>
                <a:cs typeface="Arial"/>
              </a:rPr>
              <a:t>Overview</a:t>
            </a:r>
            <a:endParaRPr lang="en-US" dirty="0"/>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name="Slide3">
    <p:spTree>
      <p:nvGrpSpPr>
        <p:cNvPr id="1" name=""/>
        <p:cNvGrpSpPr/>
        <p:nvPr/>
      </p:nvGrpSpPr>
      <p:grpSpPr>
        <a:xfrm>
          <a:off x="0" y="0"/>
          <a:ext cx="0" cy="0"/>
          <a:chOff x="0" y="0"/>
          <a:chExt cx="0" cy="0"/>
        </a:xfrm>
      </p:grpSpPr>
      <p:graphicFrame>
        <p:nvGraphicFramePr>
          <p:cNvPr id="6" name="Object 5"/>
          <p:cNvGraphicFramePr>
            <a:graphicFrameLocks noChangeAspect="1"/>
          </p:cNvGraphicFramePr>
          <p:nvPr/>
        </p:nvGraphicFramePr>
        <p:xfrm>
          <a:off x="112713" y="1577975"/>
          <a:ext cx="4781550" cy="3222625"/>
        </p:xfrm>
        <a:graphic>
          <a:graphicData uri="http://schemas.openxmlformats.org/presentationml/2006/ole">
            <mc:AlternateContent xmlns:mc="http://schemas.openxmlformats.org/markup-compatibility/2006">
              <mc:Choice xmlns:v="urn:schemas-microsoft-com:vml" Requires="v">
                <p:oleObj spid="_x0000_s1068" name="Worksheet" r:id="rId5" imgW="4785775" imgH="3225064" progId="Excel.Sheet.8">
                  <p:embed/>
                </p:oleObj>
              </mc:Choice>
              <mc:Fallback>
                <p:oleObj name="Worksheet" r:id="rId5" imgW="4785775" imgH="3225064" progId="Excel.Sheet.8">
                  <p:embed/>
                  <p:pic>
                    <p:nvPicPr>
                      <p:cNvPr id="0" name="Chart 1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2713" y="1577975"/>
                        <a:ext cx="4781550" cy="3222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Content Placeholder 1___"/>
          <p:cNvSpPr txBox="1"/>
          <p:nvPr/>
        </p:nvSpPr>
        <p:spPr>
          <a:xfrm>
            <a:off x="4876796" y="2305046"/>
            <a:ext cx="3733796" cy="1885950"/>
          </a:xfrm>
          <a:prstGeom prst="rect">
            <a:avLst/>
          </a:prstGeom>
          <a:noFill/>
          <a:ln>
            <a:noFill/>
          </a:ln>
        </p:spPr>
        <p:txBody>
          <a:bodyPr vert="horz" wrap="square" lIns="91403" tIns="45701" rIns="91403" bIns="45701" anchor="t" anchorCtr="0" compatLnSpc="1"/>
          <a:lstStyle/>
          <a:p>
            <a:pPr marL="0" marR="0" lvl="0" indent="0" algn="l" defTabSz="914400" rtl="0" fontAlgn="auto" hangingPunct="1">
              <a:lnSpc>
                <a:spcPct val="100000"/>
              </a:lnSpc>
              <a:spcBef>
                <a:spcPts val="400"/>
              </a:spcBef>
              <a:spcAft>
                <a:spcPts val="0"/>
              </a:spcAft>
              <a:buNone/>
              <a:tabLst>
                <a:tab pos="2743200" algn="l"/>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Arial"/>
                <a:cs typeface="Arial"/>
              </a:rPr>
              <a:t>Hilti N.A. Sales (2012) :	$918 m</a:t>
            </a:r>
          </a:p>
          <a:p>
            <a:pPr marL="0" marR="0" lvl="0" indent="0" algn="l" defTabSz="914400" rtl="0" fontAlgn="auto" hangingPunct="1">
              <a:lnSpc>
                <a:spcPct val="100000"/>
              </a:lnSpc>
              <a:spcBef>
                <a:spcPts val="400"/>
              </a:spcBef>
              <a:spcAft>
                <a:spcPts val="0"/>
              </a:spcAft>
              <a:buNone/>
              <a:tabLst>
                <a:tab pos="2743200" algn="l"/>
              </a:tabLst>
              <a:defRPr sz="1800" b="0" i="0" u="none" strike="noStrike" kern="0" cap="none" spc="0" baseline="0">
                <a:solidFill>
                  <a:srgbClr val="000000"/>
                </a:solidFill>
                <a:uFillTx/>
              </a:defRPr>
            </a:pPr>
            <a:r>
              <a:rPr lang="en-US" sz="1800" b="0" i="0" u="none" strike="noStrike" kern="1200" cap="none" spc="0" baseline="0" dirty="0">
                <a:solidFill>
                  <a:srgbClr val="000000"/>
                </a:solidFill>
                <a:uFillTx/>
                <a:latin typeface="Arial"/>
                <a:cs typeface="Arial"/>
              </a:rPr>
              <a:t>Tool &amp; Accy Sales :	$486 m</a:t>
            </a:r>
          </a:p>
          <a:p>
            <a:pPr marL="0" marR="0" lvl="0" indent="0" algn="l" defTabSz="914400" rtl="0" fontAlgn="auto" hangingPunct="1">
              <a:lnSpc>
                <a:spcPct val="100000"/>
              </a:lnSpc>
              <a:spcBef>
                <a:spcPts val="400"/>
              </a:spcBef>
              <a:spcAft>
                <a:spcPts val="0"/>
              </a:spcAft>
              <a:buNone/>
              <a:tabLst>
                <a:tab pos="2743200" algn="l"/>
              </a:tabLst>
              <a:defRPr sz="1800" b="0" i="0" u="none" strike="noStrike" kern="0" cap="none" spc="0" baseline="0">
                <a:solidFill>
                  <a:srgbClr val="000000"/>
                </a:solidFill>
                <a:uFillTx/>
              </a:defRPr>
            </a:pPr>
            <a:r>
              <a:rPr lang="en-US" sz="1800" b="0" i="0" u="none" strike="noStrike" kern="1200" cap="none" spc="0" baseline="0" dirty="0">
                <a:solidFill>
                  <a:srgbClr val="000000"/>
                </a:solidFill>
                <a:uFillTx/>
                <a:latin typeface="Arial"/>
                <a:cs typeface="Arial"/>
              </a:rPr>
              <a:t>Anchor Sales :	$312 m</a:t>
            </a:r>
          </a:p>
          <a:p>
            <a:pPr marL="0" marR="0" lvl="0" indent="0" algn="l" defTabSz="914400" rtl="0" fontAlgn="auto" hangingPunct="1">
              <a:lnSpc>
                <a:spcPct val="100000"/>
              </a:lnSpc>
              <a:spcBef>
                <a:spcPts val="400"/>
              </a:spcBef>
              <a:spcAft>
                <a:spcPts val="0"/>
              </a:spcAft>
              <a:buNone/>
              <a:tabLst>
                <a:tab pos="2743200" algn="l"/>
              </a:tabLst>
              <a:defRPr sz="1800" b="0" i="0" u="none" strike="noStrike" kern="0" cap="none" spc="0" baseline="0">
                <a:solidFill>
                  <a:srgbClr val="000000"/>
                </a:solidFill>
                <a:uFillTx/>
              </a:defRPr>
            </a:pPr>
            <a:r>
              <a:rPr lang="en-US" sz="1800" b="0" i="0" u="none" strike="noStrike" kern="1200" cap="none" spc="0" baseline="0" dirty="0">
                <a:solidFill>
                  <a:srgbClr val="000000"/>
                </a:solidFill>
                <a:uFillTx/>
                <a:latin typeface="Arial"/>
                <a:cs typeface="Arial"/>
              </a:rPr>
              <a:t>Other Sales :	$110 m</a:t>
            </a:r>
          </a:p>
          <a:p>
            <a:pPr marL="0" marR="0" lvl="0" indent="0" algn="ctr" defTabSz="914400" rtl="0" fontAlgn="auto" hangingPunct="1">
              <a:lnSpc>
                <a:spcPct val="100000"/>
              </a:lnSpc>
              <a:spcBef>
                <a:spcPts val="400"/>
              </a:spcBef>
              <a:spcAft>
                <a:spcPts val="0"/>
              </a:spcAft>
              <a:buNone/>
              <a:tabLst>
                <a:tab pos="2743200" algn="l"/>
              </a:tabLst>
              <a:defRPr sz="1800" b="0" i="0" u="none" strike="noStrike" kern="0" cap="none" spc="0" baseline="0">
                <a:solidFill>
                  <a:srgbClr val="000000"/>
                </a:solidFill>
                <a:uFillTx/>
              </a:defRPr>
            </a:pPr>
            <a:endParaRPr lang="en-US" sz="1800" b="0" i="0" u="none" strike="noStrike" kern="1200" cap="none" spc="0" baseline="0" dirty="0">
              <a:solidFill>
                <a:srgbClr val="000000"/>
              </a:solidFill>
              <a:uFillTx/>
              <a:latin typeface="Arial Narrow" pitchFamily="34"/>
            </a:endParaRPr>
          </a:p>
        </p:txBody>
      </p:sp>
      <p:sp>
        <p:nvSpPr>
          <p:cNvPr id="8" name="Text Box 14"/>
          <p:cNvSpPr txBox="1"/>
          <p:nvPr/>
        </p:nvSpPr>
        <p:spPr>
          <a:xfrm>
            <a:off x="533396" y="5521330"/>
            <a:ext cx="8305796" cy="346072"/>
          </a:xfrm>
          <a:prstGeom prst="rect">
            <a:avLst/>
          </a:prstGeom>
          <a:solidFill>
            <a:srgbClr val="A6A6A6">
              <a:alpha val="30196"/>
            </a:srgbClr>
          </a:solidFill>
          <a:ln w="9528">
            <a:solidFill>
              <a:srgbClr val="7F7F7F"/>
            </a:solidFill>
            <a:prstDash val="solid"/>
            <a:miter/>
          </a:ln>
        </p:spPr>
        <p:txBody>
          <a:bodyPr vert="horz" wrap="square" lIns="91440" tIns="45720" rIns="91440" bIns="45720" anchor="t" anchorCtr="0" compatLnSpc="1">
            <a:spAutoFit/>
          </a:bodyPr>
          <a:lstStyle/>
          <a:p>
            <a:pPr marL="0" marR="0" lvl="0" indent="0" algn="l" defTabSz="914400" rtl="0" fontAlgn="auto" hangingPunct="0">
              <a:lnSpc>
                <a:spcPct val="100000"/>
              </a:lnSpc>
              <a:spcBef>
                <a:spcPts val="1000"/>
              </a:spcBef>
              <a:spcAft>
                <a:spcPts val="0"/>
              </a:spcAft>
              <a:buClr>
                <a:srgbClr val="738CB4"/>
              </a:buClr>
              <a:buSzPct val="70000"/>
              <a:buFont typeface="Arial"/>
              <a:buChar char="►"/>
              <a:tabLst/>
              <a:defRPr sz="1800" b="0" i="0" u="none" strike="noStrike" kern="0" cap="none" spc="0" baseline="0">
                <a:solidFill>
                  <a:srgbClr val="000000"/>
                </a:solidFill>
                <a:uFillTx/>
              </a:defRPr>
            </a:pPr>
            <a:r>
              <a:rPr lang="en-US" sz="1600" b="0" i="0" u="none" strike="noStrike" kern="1200" cap="none" spc="0" baseline="0">
                <a:solidFill>
                  <a:srgbClr val="000000"/>
                </a:solidFill>
                <a:uFillTx/>
                <a:latin typeface="Calibri"/>
              </a:rPr>
              <a:t>Half of the anchor market is sold directly to users</a:t>
            </a:r>
          </a:p>
        </p:txBody>
      </p:sp>
      <p:sp>
        <p:nvSpPr>
          <p:cNvPr id="9" name="TextBox 22"/>
          <p:cNvSpPr txBox="1"/>
          <p:nvPr/>
        </p:nvSpPr>
        <p:spPr>
          <a:xfrm>
            <a:off x="1027108" y="2892420"/>
            <a:ext cx="1584326" cy="646115"/>
          </a:xfrm>
          <a:prstGeom prst="rect">
            <a:avLst/>
          </a:prstGeom>
          <a:noFill/>
          <a:ln>
            <a:noFill/>
          </a:ln>
        </p:spPr>
        <p:txBody>
          <a:bodyPr vert="horz" wrap="squar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800" b="0" i="0" u="none" strike="noStrike" kern="1200" cap="none" spc="0" baseline="0" dirty="0">
                <a:solidFill>
                  <a:srgbClr val="FFFFFF"/>
                </a:solidFill>
                <a:uFillTx/>
                <a:latin typeface="Calibri"/>
              </a:rPr>
              <a:t>Tools &amp; Accy</a:t>
            </a: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800" b="0" i="0" u="none" strike="noStrike" kern="1200" cap="none" spc="0" baseline="0" dirty="0">
                <a:solidFill>
                  <a:srgbClr val="FFFFFF"/>
                </a:solidFill>
                <a:uFillTx/>
                <a:latin typeface="Calibri"/>
              </a:rPr>
              <a:t>53%</a:t>
            </a:r>
          </a:p>
        </p:txBody>
      </p:sp>
      <p:sp>
        <p:nvSpPr>
          <p:cNvPr id="10" name="TextBox 23"/>
          <p:cNvSpPr txBox="1"/>
          <p:nvPr/>
        </p:nvSpPr>
        <p:spPr>
          <a:xfrm>
            <a:off x="2324103" y="2468559"/>
            <a:ext cx="1584326" cy="647696"/>
          </a:xfrm>
          <a:prstGeom prst="rect">
            <a:avLst/>
          </a:prstGeom>
          <a:noFill/>
          <a:ln>
            <a:noFill/>
          </a:ln>
        </p:spPr>
        <p:txBody>
          <a:bodyPr vert="horz" wrap="squar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800" b="0" i="0" u="none" strike="noStrike" kern="1200" cap="none" spc="0" baseline="0">
                <a:solidFill>
                  <a:srgbClr val="FFFFFF"/>
                </a:solidFill>
                <a:uFillTx/>
                <a:latin typeface="Calibri"/>
              </a:rPr>
              <a:t>Anchors</a:t>
            </a: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800" b="0" i="0" u="none" strike="noStrike" kern="1200" cap="none" spc="0" baseline="0">
                <a:solidFill>
                  <a:srgbClr val="FFFFFF"/>
                </a:solidFill>
                <a:uFillTx/>
                <a:latin typeface="Calibri"/>
              </a:rPr>
              <a:t>34%</a:t>
            </a:r>
          </a:p>
        </p:txBody>
      </p:sp>
      <p:sp>
        <p:nvSpPr>
          <p:cNvPr id="11" name="TextBox 24"/>
          <p:cNvSpPr txBox="1"/>
          <p:nvPr/>
        </p:nvSpPr>
        <p:spPr>
          <a:xfrm>
            <a:off x="2251079" y="3649663"/>
            <a:ext cx="1584326" cy="646115"/>
          </a:xfrm>
          <a:prstGeom prst="rect">
            <a:avLst/>
          </a:prstGeom>
          <a:noFill/>
          <a:ln>
            <a:noFill/>
          </a:ln>
        </p:spPr>
        <p:txBody>
          <a:bodyPr vert="horz" wrap="squar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800" b="0" i="0" u="none" strike="noStrike" kern="1200" cap="none" spc="0" baseline="0">
                <a:solidFill>
                  <a:srgbClr val="FFFFFF"/>
                </a:solidFill>
                <a:uFillTx/>
                <a:latin typeface="Calibri"/>
              </a:rPr>
              <a:t>Other</a:t>
            </a: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800" b="0" i="0" u="none" strike="noStrike" kern="1200" cap="none" spc="0" baseline="0">
                <a:solidFill>
                  <a:srgbClr val="FFFFFF"/>
                </a:solidFill>
                <a:uFillTx/>
                <a:latin typeface="Calibri"/>
              </a:rPr>
              <a:t>12%</a:t>
            </a:r>
          </a:p>
        </p:txBody>
      </p:sp>
      <p:sp>
        <p:nvSpPr>
          <p:cNvPr id="14" name="Title 13"/>
          <p:cNvSpPr>
            <a:spLocks noGrp="1"/>
          </p:cNvSpPr>
          <p:nvPr>
            <p:ph type="title"/>
          </p:nvPr>
        </p:nvSpPr>
        <p:spPr/>
        <p:txBody>
          <a:bodyPr/>
          <a:lstStyle/>
          <a:p>
            <a:r>
              <a:rPr lang="en-US" dirty="0" smtClean="0"/>
              <a:t>New Business Opportunity</a:t>
            </a:r>
            <a:endParaRPr lang="en-US" dirty="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name="Slide6">
    <p:spTree>
      <p:nvGrpSpPr>
        <p:cNvPr id="1" name=""/>
        <p:cNvGrpSpPr/>
        <p:nvPr/>
      </p:nvGrpSpPr>
      <p:grpSpPr>
        <a:xfrm>
          <a:off x="0" y="0"/>
          <a:ext cx="0" cy="0"/>
          <a:chOff x="0" y="0"/>
          <a:chExt cx="0" cy="0"/>
        </a:xfrm>
      </p:grpSpPr>
      <p:pic>
        <p:nvPicPr>
          <p:cNvPr id="3" name="Picture 2"/>
          <p:cNvPicPr>
            <a:picLocks noChangeAspect="1"/>
          </p:cNvPicPr>
          <p:nvPr/>
        </p:nvPicPr>
        <p:blipFill>
          <a:blip r:embed="rId4" cstate="print"/>
          <a:srcRect/>
          <a:stretch>
            <a:fillRect/>
          </a:stretch>
        </p:blipFill>
        <p:spPr>
          <a:xfrm>
            <a:off x="1447815" y="3138174"/>
            <a:ext cx="6848362" cy="2504340"/>
          </a:xfrm>
          <a:prstGeom prst="rect">
            <a:avLst/>
          </a:prstGeom>
          <a:noFill/>
          <a:ln>
            <a:noFill/>
          </a:ln>
        </p:spPr>
      </p:pic>
      <p:pic>
        <p:nvPicPr>
          <p:cNvPr id="7" name="Picture 10"/>
          <p:cNvPicPr>
            <a:picLocks noChangeAspect="1"/>
          </p:cNvPicPr>
          <p:nvPr/>
        </p:nvPicPr>
        <p:blipFill>
          <a:blip r:embed="rId5" cstate="print"/>
          <a:srcRect/>
          <a:stretch>
            <a:fillRect/>
          </a:stretch>
        </p:blipFill>
        <p:spPr>
          <a:xfrm>
            <a:off x="2508738" y="2244413"/>
            <a:ext cx="1250954" cy="936629"/>
          </a:xfrm>
          <a:prstGeom prst="rect">
            <a:avLst/>
          </a:prstGeom>
          <a:noFill/>
          <a:ln>
            <a:noFill/>
          </a:ln>
        </p:spPr>
      </p:pic>
      <p:pic>
        <p:nvPicPr>
          <p:cNvPr id="8" name="Content Placeholder 37" descr="ML3D82.jpg"/>
          <p:cNvPicPr>
            <a:picLocks noChangeAspect="1"/>
          </p:cNvPicPr>
          <p:nvPr/>
        </p:nvPicPr>
        <p:blipFill>
          <a:blip r:embed="rId6" cstate="print"/>
          <a:srcRect/>
          <a:stretch>
            <a:fillRect/>
          </a:stretch>
        </p:blipFill>
        <p:spPr>
          <a:xfrm>
            <a:off x="6248396" y="1852958"/>
            <a:ext cx="1517647" cy="436561"/>
          </a:xfrm>
          <a:prstGeom prst="rect">
            <a:avLst/>
          </a:prstGeom>
          <a:noFill/>
          <a:ln>
            <a:noFill/>
          </a:ln>
        </p:spPr>
      </p:pic>
      <p:pic>
        <p:nvPicPr>
          <p:cNvPr id="9" name="Picture 8_"/>
          <p:cNvPicPr>
            <a:picLocks noChangeAspect="1"/>
          </p:cNvPicPr>
          <p:nvPr/>
        </p:nvPicPr>
        <p:blipFill>
          <a:blip r:embed="rId7" cstate="print"/>
          <a:srcRect/>
          <a:stretch>
            <a:fillRect/>
          </a:stretch>
        </p:blipFill>
        <p:spPr>
          <a:xfrm>
            <a:off x="379896" y="2171389"/>
            <a:ext cx="1452560" cy="966785"/>
          </a:xfrm>
          <a:prstGeom prst="rect">
            <a:avLst/>
          </a:prstGeom>
          <a:noFill/>
          <a:ln>
            <a:noFill/>
          </a:ln>
        </p:spPr>
      </p:pic>
      <p:pic>
        <p:nvPicPr>
          <p:cNvPr id="10" name="Picture 13"/>
          <p:cNvPicPr>
            <a:picLocks noChangeAspect="1"/>
          </p:cNvPicPr>
          <p:nvPr/>
        </p:nvPicPr>
        <p:blipFill>
          <a:blip r:embed="rId8" cstate="print">
            <a:clrChange>
              <a:clrFrom>
                <a:srgbClr val="A2BBD2"/>
              </a:clrFrom>
              <a:clrTo>
                <a:srgbClr val="A2BBD2">
                  <a:alpha val="0"/>
                </a:srgbClr>
              </a:clrTo>
            </a:clrChange>
          </a:blip>
          <a:srcRect/>
          <a:stretch>
            <a:fillRect/>
          </a:stretch>
        </p:blipFill>
        <p:spPr>
          <a:xfrm>
            <a:off x="4828342" y="2104729"/>
            <a:ext cx="1154942" cy="1000115"/>
          </a:xfrm>
          <a:prstGeom prst="rect">
            <a:avLst/>
          </a:prstGeom>
          <a:noFill/>
          <a:ln>
            <a:noFill/>
          </a:ln>
        </p:spPr>
      </p:pic>
      <p:cxnSp>
        <p:nvCxnSpPr>
          <p:cNvPr id="11" name="Straight Connector 9"/>
          <p:cNvCxnSpPr/>
          <p:nvPr/>
        </p:nvCxnSpPr>
        <p:spPr>
          <a:xfrm>
            <a:off x="821222" y="2005507"/>
            <a:ext cx="4992688" cy="0"/>
          </a:xfrm>
          <a:prstGeom prst="straightConnector1">
            <a:avLst/>
          </a:prstGeom>
          <a:noFill/>
          <a:ln w="12701">
            <a:solidFill>
              <a:srgbClr val="4A7EBB"/>
            </a:solidFill>
            <a:prstDash val="solid"/>
          </a:ln>
        </p:spPr>
      </p:cxnSp>
      <p:cxnSp>
        <p:nvCxnSpPr>
          <p:cNvPr id="12" name="Straight Connector 10"/>
          <p:cNvCxnSpPr/>
          <p:nvPr/>
        </p:nvCxnSpPr>
        <p:spPr>
          <a:xfrm>
            <a:off x="1980096" y="1800718"/>
            <a:ext cx="0" cy="188915"/>
          </a:xfrm>
          <a:prstGeom prst="straightConnector1">
            <a:avLst/>
          </a:prstGeom>
          <a:noFill/>
          <a:ln w="9528">
            <a:solidFill>
              <a:srgbClr val="4A7EBB"/>
            </a:solidFill>
            <a:prstDash val="solid"/>
          </a:ln>
        </p:spPr>
      </p:cxnSp>
      <p:cxnSp>
        <p:nvCxnSpPr>
          <p:cNvPr id="13" name="Straight Connector 11"/>
          <p:cNvCxnSpPr/>
          <p:nvPr/>
        </p:nvCxnSpPr>
        <p:spPr>
          <a:xfrm flipV="1">
            <a:off x="3199293" y="2021381"/>
            <a:ext cx="0" cy="160340"/>
          </a:xfrm>
          <a:prstGeom prst="straightConnector1">
            <a:avLst/>
          </a:prstGeom>
          <a:noFill/>
          <a:ln w="9528">
            <a:solidFill>
              <a:srgbClr val="4A7EBB"/>
            </a:solidFill>
            <a:prstDash val="solid"/>
          </a:ln>
        </p:spPr>
      </p:cxnSp>
      <p:cxnSp>
        <p:nvCxnSpPr>
          <p:cNvPr id="14" name="Straight Connector 13"/>
          <p:cNvCxnSpPr/>
          <p:nvPr/>
        </p:nvCxnSpPr>
        <p:spPr>
          <a:xfrm>
            <a:off x="4113693" y="1800718"/>
            <a:ext cx="0" cy="158749"/>
          </a:xfrm>
          <a:prstGeom prst="straightConnector1">
            <a:avLst/>
          </a:prstGeom>
          <a:noFill/>
          <a:ln w="9528">
            <a:solidFill>
              <a:srgbClr val="4A7EBB"/>
            </a:solidFill>
            <a:prstDash val="solid"/>
          </a:ln>
        </p:spPr>
      </p:cxnSp>
      <p:cxnSp>
        <p:nvCxnSpPr>
          <p:cNvPr id="15" name="Straight Connector 14"/>
          <p:cNvCxnSpPr/>
          <p:nvPr/>
        </p:nvCxnSpPr>
        <p:spPr>
          <a:xfrm>
            <a:off x="5409096" y="2021381"/>
            <a:ext cx="0" cy="160340"/>
          </a:xfrm>
          <a:prstGeom prst="straightConnector1">
            <a:avLst/>
          </a:prstGeom>
          <a:noFill/>
          <a:ln w="9528">
            <a:solidFill>
              <a:srgbClr val="4A7EBB"/>
            </a:solidFill>
            <a:prstDash val="solid"/>
          </a:ln>
        </p:spPr>
      </p:cxnSp>
      <p:sp>
        <p:nvSpPr>
          <p:cNvPr id="16" name="TextBox 53"/>
          <p:cNvSpPr txBox="1"/>
          <p:nvPr/>
        </p:nvSpPr>
        <p:spPr>
          <a:xfrm>
            <a:off x="676756" y="1630859"/>
            <a:ext cx="696909" cy="369883"/>
          </a:xfrm>
          <a:prstGeom prst="rect">
            <a:avLst/>
          </a:prstGeom>
          <a:solidFill>
            <a:srgbClr val="FFFFFF"/>
          </a:solidFill>
          <a:ln>
            <a:noFill/>
          </a:ln>
        </p:spPr>
        <p:txBody>
          <a:bodyPr vert="horz" wrap="non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800" b="0" i="0" u="none" strike="noStrike" kern="1200" cap="none" spc="0" baseline="0">
                <a:solidFill>
                  <a:srgbClr val="000000"/>
                </a:solidFill>
                <a:uFillTx/>
                <a:latin typeface="Calibri"/>
              </a:rPr>
              <a:t>1932</a:t>
            </a:r>
          </a:p>
        </p:txBody>
      </p:sp>
      <p:sp>
        <p:nvSpPr>
          <p:cNvPr id="17" name="TextBox 54"/>
          <p:cNvSpPr txBox="1"/>
          <p:nvPr/>
        </p:nvSpPr>
        <p:spPr>
          <a:xfrm>
            <a:off x="1689582" y="2051547"/>
            <a:ext cx="696909" cy="369883"/>
          </a:xfrm>
          <a:prstGeom prst="rect">
            <a:avLst/>
          </a:prstGeom>
          <a:solidFill>
            <a:srgbClr val="FFFFFF"/>
          </a:solidFill>
          <a:ln>
            <a:noFill/>
          </a:ln>
        </p:spPr>
        <p:txBody>
          <a:bodyPr vert="horz" wrap="non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800" b="0" i="0" u="none" strike="noStrike" kern="1200" cap="none" spc="0" baseline="0">
                <a:solidFill>
                  <a:srgbClr val="000000"/>
                </a:solidFill>
                <a:uFillTx/>
                <a:latin typeface="Calibri"/>
              </a:rPr>
              <a:t>1975</a:t>
            </a:r>
          </a:p>
        </p:txBody>
      </p:sp>
      <p:sp>
        <p:nvSpPr>
          <p:cNvPr id="18" name="TextBox 55"/>
          <p:cNvSpPr txBox="1"/>
          <p:nvPr/>
        </p:nvSpPr>
        <p:spPr>
          <a:xfrm>
            <a:off x="2818299" y="1605457"/>
            <a:ext cx="696909" cy="369883"/>
          </a:xfrm>
          <a:prstGeom prst="rect">
            <a:avLst/>
          </a:prstGeom>
          <a:noFill/>
          <a:ln>
            <a:noFill/>
          </a:ln>
        </p:spPr>
        <p:txBody>
          <a:bodyPr vert="horz" wrap="non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800" b="0" i="0" u="none" strike="noStrike" kern="1200" cap="none" spc="0" baseline="0">
                <a:solidFill>
                  <a:srgbClr val="000000"/>
                </a:solidFill>
                <a:uFillTx/>
                <a:latin typeface="Calibri"/>
              </a:rPr>
              <a:t>1984</a:t>
            </a:r>
          </a:p>
        </p:txBody>
      </p:sp>
      <p:sp>
        <p:nvSpPr>
          <p:cNvPr id="19" name="TextBox 56"/>
          <p:cNvSpPr txBox="1"/>
          <p:nvPr/>
        </p:nvSpPr>
        <p:spPr>
          <a:xfrm>
            <a:off x="3769211" y="2062657"/>
            <a:ext cx="698501" cy="369883"/>
          </a:xfrm>
          <a:prstGeom prst="rect">
            <a:avLst/>
          </a:prstGeom>
          <a:noFill/>
          <a:ln>
            <a:noFill/>
          </a:ln>
        </p:spPr>
        <p:txBody>
          <a:bodyPr vert="horz" wrap="non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800" b="0" i="0" u="none" strike="noStrike" kern="1200" cap="none" spc="0" baseline="0">
                <a:solidFill>
                  <a:srgbClr val="000000"/>
                </a:solidFill>
                <a:uFillTx/>
                <a:latin typeface="Calibri"/>
              </a:rPr>
              <a:t>2001</a:t>
            </a:r>
          </a:p>
        </p:txBody>
      </p:sp>
      <p:sp>
        <p:nvSpPr>
          <p:cNvPr id="20" name="TextBox 57"/>
          <p:cNvSpPr txBox="1"/>
          <p:nvPr/>
        </p:nvSpPr>
        <p:spPr>
          <a:xfrm>
            <a:off x="5005873" y="1543543"/>
            <a:ext cx="696909" cy="369883"/>
          </a:xfrm>
          <a:prstGeom prst="rect">
            <a:avLst/>
          </a:prstGeom>
          <a:noFill/>
          <a:ln>
            <a:noFill/>
          </a:ln>
        </p:spPr>
        <p:txBody>
          <a:bodyPr vert="horz" wrap="non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800" b="0" i="0" u="none" strike="noStrike" kern="1200" cap="none" spc="0" baseline="0">
                <a:solidFill>
                  <a:srgbClr val="000000"/>
                </a:solidFill>
                <a:uFillTx/>
                <a:latin typeface="Calibri"/>
              </a:rPr>
              <a:t>2010</a:t>
            </a:r>
          </a:p>
        </p:txBody>
      </p:sp>
      <p:sp>
        <p:nvSpPr>
          <p:cNvPr id="21" name="TextBox 31"/>
          <p:cNvSpPr txBox="1"/>
          <p:nvPr/>
        </p:nvSpPr>
        <p:spPr>
          <a:xfrm>
            <a:off x="1316699" y="1429243"/>
            <a:ext cx="1655758" cy="338135"/>
          </a:xfrm>
          <a:prstGeom prst="rect">
            <a:avLst/>
          </a:prstGeom>
          <a:noFill/>
          <a:ln>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800" b="1" i="0" u="none" strike="noStrike" kern="1200" cap="none" spc="0" baseline="0">
                <a:solidFill>
                  <a:srgbClr val="000000"/>
                </a:solidFill>
                <a:uFillTx/>
                <a:latin typeface="Calibri"/>
              </a:rPr>
              <a:t>Bosch invents</a:t>
            </a:r>
            <a:r>
              <a:rPr lang="en-US" sz="800" b="0" i="0" u="none" strike="noStrike" kern="1200" cap="none" spc="0" baseline="0">
                <a:solidFill>
                  <a:srgbClr val="000000"/>
                </a:solidFill>
                <a:uFillTx/>
                <a:latin typeface="Calibri"/>
              </a:rPr>
              <a:t> the SDS-Max and SDS-Plus tool holders</a:t>
            </a:r>
          </a:p>
        </p:txBody>
      </p:sp>
      <p:pic>
        <p:nvPicPr>
          <p:cNvPr id="22" name="Picture 12"/>
          <p:cNvPicPr>
            <a:picLocks noChangeAspect="1"/>
          </p:cNvPicPr>
          <p:nvPr/>
        </p:nvPicPr>
        <p:blipFill>
          <a:blip r:embed="rId9" cstate="print"/>
          <a:srcRect/>
          <a:stretch>
            <a:fillRect/>
          </a:stretch>
        </p:blipFill>
        <p:spPr>
          <a:xfrm>
            <a:off x="3659675" y="1038721"/>
            <a:ext cx="1187448" cy="771525"/>
          </a:xfrm>
          <a:prstGeom prst="rect">
            <a:avLst/>
          </a:prstGeom>
          <a:noFill/>
          <a:ln>
            <a:noFill/>
          </a:ln>
        </p:spPr>
      </p:pic>
      <p:grpSp>
        <p:nvGrpSpPr>
          <p:cNvPr id="23" name="Group 34"/>
          <p:cNvGrpSpPr/>
          <p:nvPr/>
        </p:nvGrpSpPr>
        <p:grpSpPr>
          <a:xfrm>
            <a:off x="1599093" y="1048240"/>
            <a:ext cx="720729" cy="384176"/>
            <a:chOff x="1599093" y="1048240"/>
            <a:chExt cx="720729" cy="384176"/>
          </a:xfrm>
        </p:grpSpPr>
        <p:pic>
          <p:nvPicPr>
            <p:cNvPr id="24" name="Picture 32"/>
            <p:cNvPicPr>
              <a:picLocks noChangeAspect="1"/>
            </p:cNvPicPr>
            <p:nvPr/>
          </p:nvPicPr>
          <p:blipFill>
            <a:blip r:embed="rId10" cstate="print"/>
            <a:srcRect/>
            <a:stretch>
              <a:fillRect/>
            </a:stretch>
          </p:blipFill>
          <p:spPr>
            <a:xfrm>
              <a:off x="1599093" y="1048240"/>
              <a:ext cx="361160" cy="384176"/>
            </a:xfrm>
            <a:prstGeom prst="rect">
              <a:avLst/>
            </a:prstGeom>
            <a:noFill/>
            <a:ln>
              <a:noFill/>
            </a:ln>
          </p:spPr>
        </p:pic>
        <p:pic>
          <p:nvPicPr>
            <p:cNvPr id="25" name="Picture 33"/>
            <p:cNvPicPr>
              <a:picLocks noChangeAspect="1"/>
            </p:cNvPicPr>
            <p:nvPr/>
          </p:nvPicPr>
          <p:blipFill>
            <a:blip r:embed="rId11" cstate="print"/>
            <a:srcRect/>
            <a:stretch>
              <a:fillRect/>
            </a:stretch>
          </p:blipFill>
          <p:spPr>
            <a:xfrm>
              <a:off x="1957821" y="1048240"/>
              <a:ext cx="362001" cy="384176"/>
            </a:xfrm>
            <a:prstGeom prst="rect">
              <a:avLst/>
            </a:prstGeom>
            <a:noFill/>
            <a:ln>
              <a:noFill/>
            </a:ln>
          </p:spPr>
        </p:pic>
      </p:grpSp>
      <p:cxnSp>
        <p:nvCxnSpPr>
          <p:cNvPr id="26" name="Straight Connector 27"/>
          <p:cNvCxnSpPr/>
          <p:nvPr/>
        </p:nvCxnSpPr>
        <p:spPr>
          <a:xfrm>
            <a:off x="1065696" y="2002334"/>
            <a:ext cx="0" cy="188906"/>
          </a:xfrm>
          <a:prstGeom prst="straightConnector1">
            <a:avLst/>
          </a:prstGeom>
          <a:noFill/>
          <a:ln w="9528">
            <a:solidFill>
              <a:srgbClr val="4A7EBB"/>
            </a:solidFill>
            <a:prstDash val="solid"/>
          </a:ln>
        </p:spPr>
      </p:cxnSp>
      <p:sp>
        <p:nvSpPr>
          <p:cNvPr id="27" name="Text Box 14"/>
          <p:cNvSpPr txBox="1"/>
          <p:nvPr/>
        </p:nvSpPr>
        <p:spPr>
          <a:xfrm>
            <a:off x="533396" y="5529267"/>
            <a:ext cx="8305796" cy="338135"/>
          </a:xfrm>
          <a:prstGeom prst="rect">
            <a:avLst/>
          </a:prstGeom>
          <a:solidFill>
            <a:srgbClr val="7F7F7F">
              <a:alpha val="30196"/>
            </a:srgbClr>
          </a:solidFill>
          <a:ln w="9528">
            <a:solidFill>
              <a:srgbClr val="7F7F7F"/>
            </a:solidFill>
            <a:prstDash val="solid"/>
            <a:miter/>
          </a:ln>
        </p:spPr>
        <p:txBody>
          <a:bodyPr vert="horz" wrap="square" lIns="91440" tIns="45720" rIns="91440" bIns="45720" anchor="t" anchorCtr="0" compatLnSpc="1">
            <a:spAutoFit/>
          </a:bodyPr>
          <a:lstStyle/>
          <a:p>
            <a:pPr marL="0" marR="0" lvl="0" indent="0" algn="l" defTabSz="914400" rtl="0" fontAlgn="auto" hangingPunct="0">
              <a:lnSpc>
                <a:spcPct val="100000"/>
              </a:lnSpc>
              <a:spcBef>
                <a:spcPts val="1000"/>
              </a:spcBef>
              <a:spcAft>
                <a:spcPts val="0"/>
              </a:spcAft>
              <a:buClr>
                <a:srgbClr val="738CB4"/>
              </a:buClr>
              <a:buSzPct val="70000"/>
              <a:buFont typeface="Arial"/>
              <a:buChar char="►"/>
              <a:tabLst/>
              <a:defRPr sz="1800" b="0" i="0" u="none" strike="noStrike" kern="0" cap="none" spc="0" baseline="0">
                <a:solidFill>
                  <a:srgbClr val="000000"/>
                </a:solidFill>
                <a:uFillTx/>
              </a:defRPr>
            </a:pPr>
            <a:r>
              <a:rPr lang="en-US" sz="1600" b="0" i="0" u="none" strike="noStrike" kern="1200" cap="none" spc="0" baseline="0" dirty="0">
                <a:solidFill>
                  <a:srgbClr val="000000"/>
                </a:solidFill>
                <a:uFillTx/>
                <a:latin typeface="Calibri"/>
              </a:rPr>
              <a:t>Bosch and Simpson have a long heritage of innovation in concrete construction</a:t>
            </a:r>
          </a:p>
        </p:txBody>
      </p:sp>
      <p:sp>
        <p:nvSpPr>
          <p:cNvPr id="4" name="Title 3"/>
          <p:cNvSpPr>
            <a:spLocks noGrp="1"/>
          </p:cNvSpPr>
          <p:nvPr>
            <p:ph type="title"/>
          </p:nvPr>
        </p:nvSpPr>
        <p:spPr/>
        <p:txBody>
          <a:bodyPr/>
          <a:lstStyle/>
          <a:p>
            <a:pPr lvl="0"/>
            <a:r>
              <a:rPr lang="en-US" dirty="0">
                <a:latin typeface="Arial Black" pitchFamily="34"/>
                <a:cs typeface="Arial"/>
              </a:rPr>
              <a:t>Bosch and Simpson </a:t>
            </a:r>
            <a:r>
              <a:rPr lang="en-US" dirty="0" smtClean="0">
                <a:latin typeface="Arial Black" pitchFamily="34"/>
                <a:cs typeface="Arial"/>
              </a:rPr>
              <a:t>Heritage</a:t>
            </a:r>
            <a:endParaRPr lang="en-US" dirty="0"/>
          </a:p>
        </p:txBody>
      </p:sp>
      <p:sp>
        <p:nvSpPr>
          <p:cNvPr id="2" name="TextBox 1"/>
          <p:cNvSpPr txBox="1"/>
          <p:nvPr/>
        </p:nvSpPr>
        <p:spPr>
          <a:xfrm>
            <a:off x="6785264" y="4184839"/>
            <a:ext cx="1161536" cy="92333"/>
          </a:xfrm>
          <a:prstGeom prst="rect">
            <a:avLst/>
          </a:prstGeom>
          <a:solidFill>
            <a:schemeClr val="bg1"/>
          </a:solidFill>
        </p:spPr>
        <p:txBody>
          <a:bodyPr wrap="none" lIns="45720" tIns="0" rIns="45720" bIns="0" rtlCol="0" anchor="ctr" anchorCtr="0">
            <a:spAutoFit/>
          </a:bodyPr>
          <a:lstStyle/>
          <a:p>
            <a:r>
              <a:rPr lang="en-US" sz="600" dirty="0" smtClean="0"/>
              <a:t>Composite Strengthening Systems</a:t>
            </a:r>
            <a:endParaRPr lang="en-US" sz="600" dirty="0"/>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name="Slide14">
    <p:spTree>
      <p:nvGrpSpPr>
        <p:cNvPr id="1" name=""/>
        <p:cNvGrpSpPr/>
        <p:nvPr/>
      </p:nvGrpSpPr>
      <p:grpSpPr>
        <a:xfrm>
          <a:off x="0" y="0"/>
          <a:ext cx="0" cy="0"/>
          <a:chOff x="0" y="0"/>
          <a:chExt cx="0" cy="0"/>
        </a:xfrm>
      </p:grpSpPr>
      <p:pic>
        <p:nvPicPr>
          <p:cNvPr id="6" name="Picture 4"/>
          <p:cNvPicPr>
            <a:picLocks noChangeAspect="1"/>
          </p:cNvPicPr>
          <p:nvPr/>
        </p:nvPicPr>
        <p:blipFill rotWithShape="1">
          <a:blip r:embed="rId4" cstate="print"/>
          <a:srcRect b="27750"/>
          <a:stretch/>
        </p:blipFill>
        <p:spPr>
          <a:xfrm>
            <a:off x="1603372" y="1784352"/>
            <a:ext cx="5937254" cy="2245782"/>
          </a:xfrm>
          <a:prstGeom prst="rect">
            <a:avLst/>
          </a:prstGeom>
          <a:noFill/>
          <a:ln>
            <a:noFill/>
          </a:ln>
        </p:spPr>
      </p:pic>
      <p:sp>
        <p:nvSpPr>
          <p:cNvPr id="8" name="Title 7"/>
          <p:cNvSpPr>
            <a:spLocks noGrp="1"/>
          </p:cNvSpPr>
          <p:nvPr>
            <p:ph type="title"/>
          </p:nvPr>
        </p:nvSpPr>
        <p:spPr/>
        <p:txBody>
          <a:bodyPr/>
          <a:lstStyle/>
          <a:p>
            <a:pPr lvl="0"/>
            <a:r>
              <a:rPr lang="en-US" dirty="0">
                <a:latin typeface="Arial Black" pitchFamily="34"/>
                <a:cs typeface="Arial"/>
              </a:rPr>
              <a:t>End to End Product </a:t>
            </a:r>
            <a:r>
              <a:rPr lang="en-US" dirty="0" smtClean="0">
                <a:latin typeface="Arial Black" pitchFamily="34"/>
                <a:cs typeface="Arial"/>
              </a:rPr>
              <a:t>Solutions</a:t>
            </a:r>
            <a:endParaRPr lang="en-US" dirty="0"/>
          </a:p>
        </p:txBody>
      </p:sp>
      <p:sp>
        <p:nvSpPr>
          <p:cNvPr id="3" name="TextBox 2"/>
          <p:cNvSpPr txBox="1"/>
          <p:nvPr/>
        </p:nvSpPr>
        <p:spPr>
          <a:xfrm>
            <a:off x="1159270" y="5097070"/>
            <a:ext cx="6825458" cy="461665"/>
          </a:xfrm>
          <a:prstGeom prst="rect">
            <a:avLst/>
          </a:prstGeom>
          <a:noFill/>
        </p:spPr>
        <p:txBody>
          <a:bodyPr wrap="none" rtlCol="0">
            <a:spAutoFit/>
          </a:bodyPr>
          <a:lstStyle/>
          <a:p>
            <a:r>
              <a:rPr lang="en-US" sz="2400" b="1" dirty="0" smtClean="0">
                <a:solidFill>
                  <a:schemeClr val="tx2"/>
                </a:solidFill>
              </a:rPr>
              <a:t>Next…product line review for Drilling and Anchoring</a:t>
            </a:r>
            <a:endParaRPr lang="en-US" sz="2400" b="1" dirty="0">
              <a:solidFill>
                <a:schemeClr val="tx2"/>
              </a:solidFill>
            </a:endParaRPr>
          </a:p>
        </p:txBody>
      </p:sp>
    </p:spTree>
    <p:custDataLst>
      <p:tags r:id="rId1"/>
    </p:custDataLst>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COUNT" val="8"/>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Blan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6599B014396914DA9BA87DCAF17A11A" ma:contentTypeVersion="0" ma:contentTypeDescription="Create a new document." ma:contentTypeScope="" ma:versionID="86cd3110fb758d0f42266117f334c2ec">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16ACBEB-AD1D-4752-9F66-5C3BAF3E5D0F}">
  <ds:schemaRefs>
    <ds:schemaRef ds:uri="http://purl.org/dc/elements/1.1/"/>
    <ds:schemaRef ds:uri="http://schemas.microsoft.com/office/infopath/2007/PartnerControls"/>
    <ds:schemaRef ds:uri="http://purl.org/dc/dcmitype/"/>
    <ds:schemaRef ds:uri="http://purl.org/dc/terms/"/>
    <ds:schemaRef ds:uri="http://www.w3.org/XML/1998/namespace"/>
    <ds:schemaRef ds:uri="http://schemas.microsoft.com/office/2006/documentManagement/types"/>
    <ds:schemaRef ds:uri="http://schemas.openxmlformats.org/package/2006/metadata/core-properties"/>
    <ds:schemaRef ds:uri="http://schemas.microsoft.com/office/2006/metadata/properties"/>
  </ds:schemaRefs>
</ds:datastoreItem>
</file>

<file path=customXml/itemProps2.xml><?xml version="1.0" encoding="utf-8"?>
<ds:datastoreItem xmlns:ds="http://schemas.openxmlformats.org/officeDocument/2006/customXml" ds:itemID="{AB24C7D6-C353-4F28-9DCA-1FDE8A1A9B5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6BBF5294-2DEB-4550-86D3-ED426BA116E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blank</Template>
  <TotalTime>4064</TotalTime>
  <Words>783</Words>
  <Application>Microsoft Office PowerPoint</Application>
  <PresentationFormat>On-screen Show (4:3)</PresentationFormat>
  <Paragraphs>89</Paragraphs>
  <Slides>8</Slides>
  <Notes>7</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8</vt:i4>
      </vt:variant>
    </vt:vector>
  </HeadingPairs>
  <TitlesOfParts>
    <vt:vector size="11" baseType="lpstr">
      <vt:lpstr>Blank</vt:lpstr>
      <vt:lpstr>1_Custom Design</vt:lpstr>
      <vt:lpstr>Worksheet</vt:lpstr>
      <vt:lpstr>Welcome</vt:lpstr>
      <vt:lpstr>Objectives</vt:lpstr>
      <vt:lpstr>Why Distributor Training?</vt:lpstr>
      <vt:lpstr>What We’ll Cover</vt:lpstr>
      <vt:lpstr>Concrete Construction Overview</vt:lpstr>
      <vt:lpstr>New Business Opportunity</vt:lpstr>
      <vt:lpstr>Bosch and Simpson Heritage</vt:lpstr>
      <vt:lpstr>End to End Product Solutions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david.cieslik</dc:creator>
  <cp:lastModifiedBy>bmayer</cp:lastModifiedBy>
  <cp:revision>79</cp:revision>
  <cp:lastPrinted>2014-07-18T19:04:57Z</cp:lastPrinted>
  <dcterms:created xsi:type="dcterms:W3CDTF">2013-01-29T23:01:39Z</dcterms:created>
  <dcterms:modified xsi:type="dcterms:W3CDTF">2014-08-26T16:40:10Z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0x01010016599B014396914DA9BA87DCAF17A11A</vt:lpwstr>
  </property>
  <property fmtid="{D5CDD505-2E9C-101B-9397-08002B2CF9AE}" pid="3" name="ArticulateGUID">
    <vt:lpwstr>3CE6FC94-0EB1-40F0-A94D-E26710D93A37</vt:lpwstr>
  </property>
  <property fmtid="{D5CDD505-2E9C-101B-9397-08002B2CF9AE}" pid="4" name="ArticulatePath">
    <vt:lpwstr>Bosch_Simpson Stong-Tie Alliance Partnership Program (Allinace Template)</vt:lpwstr>
  </property>
</Properties>
</file>