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notesSlides/notesSlide35.xml" ContentType="application/vnd.openxmlformats-officedocument.presentationml.notesSlide+xml"/>
  <Override PartName="/ppt/tags/tag41.xml" ContentType="application/vnd.openxmlformats-officedocument.presentationml.tags+xml"/>
  <Override PartName="/ppt/notesSlides/notesSlide36.xml" ContentType="application/vnd.openxmlformats-officedocument.presentationml.notesSlide+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tags/tag44.xml" ContentType="application/vnd.openxmlformats-officedocument.presentationml.tags+xml"/>
  <Override PartName="/ppt/notesSlides/notesSlide39.xml" ContentType="application/vnd.openxmlformats-officedocument.presentationml.notesSlide+xml"/>
  <Override PartName="/ppt/tags/tag45.xml" ContentType="application/vnd.openxmlformats-officedocument.presentationml.tags+xml"/>
  <Override PartName="/ppt/notesSlides/notesSlide40.xml" ContentType="application/vnd.openxmlformats-officedocument.presentationml.notesSlide+xml"/>
  <Override PartName="/ppt/tags/tag46.xml" ContentType="application/vnd.openxmlformats-officedocument.presentationml.tags+xml"/>
  <Override PartName="/ppt/notesSlides/notesSlide41.xml" ContentType="application/vnd.openxmlformats-officedocument.presentationml.notesSlide+xml"/>
  <Override PartName="/ppt/tags/tag47.xml" ContentType="application/vnd.openxmlformats-officedocument.presentationml.tags+xml"/>
  <Override PartName="/ppt/notesSlides/notesSlide42.xml" ContentType="application/vnd.openxmlformats-officedocument.presentationml.notesSlide+xml"/>
  <Override PartName="/ppt/tags/tag48.xml" ContentType="application/vnd.openxmlformats-officedocument.presentationml.tags+xml"/>
  <Override PartName="/ppt/notesSlides/notesSlide43.xml" ContentType="application/vnd.openxmlformats-officedocument.presentationml.notesSlide+xml"/>
  <Override PartName="/ppt/tags/tag49.xml" ContentType="application/vnd.openxmlformats-officedocument.presentationml.tags+xml"/>
  <Override PartName="/ppt/notesSlides/notesSlide44.xml" ContentType="application/vnd.openxmlformats-officedocument.presentationml.notesSlide+xml"/>
  <Override PartName="/ppt/tags/tag50.xml" ContentType="application/vnd.openxmlformats-officedocument.presentationml.tags+xml"/>
  <Override PartName="/ppt/notesSlides/notesSlide45.xml" ContentType="application/vnd.openxmlformats-officedocument.presentationml.notesSlide+xml"/>
  <Override PartName="/ppt/tags/tag51.xml" ContentType="application/vnd.openxmlformats-officedocument.presentationml.tags+xml"/>
  <Override PartName="/ppt/notesSlides/notesSlide46.xml" ContentType="application/vnd.openxmlformats-officedocument.presentationml.notesSlide+xml"/>
  <Override PartName="/ppt/tags/tag52.xml" ContentType="application/vnd.openxmlformats-officedocument.presentationml.tags+xml"/>
  <Override PartName="/ppt/notesSlides/notesSlide47.xml" ContentType="application/vnd.openxmlformats-officedocument.presentationml.notesSlide+xml"/>
  <Override PartName="/ppt/tags/tag53.xml" ContentType="application/vnd.openxmlformats-officedocument.presentationml.tags+xml"/>
  <Override PartName="/ppt/notesSlides/notesSlide48.xml" ContentType="application/vnd.openxmlformats-officedocument.presentationml.notesSlide+xml"/>
  <Override PartName="/ppt/tags/tag54.xml" ContentType="application/vnd.openxmlformats-officedocument.presentationml.tags+xml"/>
  <Override PartName="/ppt/notesSlides/notesSlide49.xml" ContentType="application/vnd.openxmlformats-officedocument.presentationml.notesSlide+xml"/>
  <Override PartName="/ppt/tags/tag55.xml" ContentType="application/vnd.openxmlformats-officedocument.presentationml.tags+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p:sldMasterIdLst>
    <p:sldMasterId id="2147484084" r:id="rId1"/>
  </p:sldMasterIdLst>
  <p:notesMasterIdLst>
    <p:notesMasterId r:id="rId53"/>
  </p:notesMasterIdLst>
  <p:sldIdLst>
    <p:sldId id="360" r:id="rId2"/>
    <p:sldId id="334" r:id="rId3"/>
    <p:sldId id="335" r:id="rId4"/>
    <p:sldId id="336" r:id="rId5"/>
    <p:sldId id="257" r:id="rId6"/>
    <p:sldId id="281" r:id="rId7"/>
    <p:sldId id="293" r:id="rId8"/>
    <p:sldId id="372" r:id="rId9"/>
    <p:sldId id="359" r:id="rId10"/>
    <p:sldId id="295" r:id="rId11"/>
    <p:sldId id="296" r:id="rId12"/>
    <p:sldId id="297" r:id="rId13"/>
    <p:sldId id="298" r:id="rId14"/>
    <p:sldId id="299" r:id="rId15"/>
    <p:sldId id="300" r:id="rId16"/>
    <p:sldId id="301" r:id="rId17"/>
    <p:sldId id="302" r:id="rId18"/>
    <p:sldId id="381" r:id="rId19"/>
    <p:sldId id="373" r:id="rId20"/>
    <p:sldId id="367" r:id="rId21"/>
    <p:sldId id="337" r:id="rId22"/>
    <p:sldId id="324" r:id="rId23"/>
    <p:sldId id="325" r:id="rId24"/>
    <p:sldId id="327" r:id="rId25"/>
    <p:sldId id="370" r:id="rId26"/>
    <p:sldId id="283" r:id="rId27"/>
    <p:sldId id="284" r:id="rId28"/>
    <p:sldId id="285" r:id="rId29"/>
    <p:sldId id="286" r:id="rId30"/>
    <p:sldId id="287" r:id="rId31"/>
    <p:sldId id="288" r:id="rId32"/>
    <p:sldId id="361" r:id="rId33"/>
    <p:sldId id="386" r:id="rId34"/>
    <p:sldId id="383" r:id="rId35"/>
    <p:sldId id="384" r:id="rId36"/>
    <p:sldId id="303" r:id="rId37"/>
    <p:sldId id="374" r:id="rId38"/>
    <p:sldId id="375" r:id="rId39"/>
    <p:sldId id="312" r:id="rId40"/>
    <p:sldId id="376" r:id="rId41"/>
    <p:sldId id="305" r:id="rId42"/>
    <p:sldId id="355" r:id="rId43"/>
    <p:sldId id="306" r:id="rId44"/>
    <p:sldId id="307" r:id="rId45"/>
    <p:sldId id="308" r:id="rId46"/>
    <p:sldId id="309" r:id="rId47"/>
    <p:sldId id="310" r:id="rId48"/>
    <p:sldId id="377" r:id="rId49"/>
    <p:sldId id="378" r:id="rId50"/>
    <p:sldId id="379" r:id="rId51"/>
    <p:sldId id="385" r:id="rId52"/>
  </p:sldIdLst>
  <p:sldSz cx="9144000" cy="6858000" type="screen4x3"/>
  <p:notesSz cx="6858000" cy="9144000"/>
  <p:custDataLst>
    <p:tags r:id="rId54"/>
  </p:custDataLst>
  <p:defaultTextStyle>
    <a:defPPr>
      <a:defRPr lang="en-US"/>
    </a:defPPr>
    <a:lvl1pPr algn="l" defTabSz="457200" rtl="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4902"/>
    <a:srgbClr val="FF0000"/>
    <a:srgbClr val="DA640A"/>
    <a:srgbClr val="E450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257" autoAdjust="0"/>
  </p:normalViewPr>
  <p:slideViewPr>
    <p:cSldViewPr snapToGrid="0">
      <p:cViewPr>
        <p:scale>
          <a:sx n="83" d="100"/>
          <a:sy n="83" d="100"/>
        </p:scale>
        <p:origin x="-2340" y="-24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6" d="100"/>
          <a:sy n="56" d="100"/>
        </p:scale>
        <p:origin x="-28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18"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sym typeface="Noteworthy Bold" charset="0"/>
              </a:rPr>
              <a:t>Click to edit Master text styles</a:t>
            </a:r>
          </a:p>
          <a:p>
            <a:pPr lvl="1"/>
            <a:r>
              <a:rPr lang="en-US" noProof="0" smtClean="0">
                <a:sym typeface="Noteworthy Bold" charset="0"/>
              </a:rPr>
              <a:t>Second level</a:t>
            </a:r>
          </a:p>
          <a:p>
            <a:pPr lvl="2"/>
            <a:r>
              <a:rPr lang="en-US" noProof="0" smtClean="0">
                <a:sym typeface="Noteworthy Bold" charset="0"/>
              </a:rPr>
              <a:t>Third level</a:t>
            </a:r>
          </a:p>
          <a:p>
            <a:pPr lvl="3"/>
            <a:r>
              <a:rPr lang="en-US" noProof="0" smtClean="0">
                <a:sym typeface="Noteworthy Bold" charset="0"/>
              </a:rPr>
              <a:t>Fourth level</a:t>
            </a:r>
          </a:p>
          <a:p>
            <a:pPr lvl="4"/>
            <a:r>
              <a:rPr lang="en-US" noProof="0" smtClean="0">
                <a:sym typeface="Noteworthy Bold" charset="0"/>
              </a:rPr>
              <a:t>Fifth level</a:t>
            </a:r>
          </a:p>
        </p:txBody>
      </p:sp>
    </p:spTree>
    <p:extLst>
      <p:ext uri="{BB962C8B-B14F-4D97-AF65-F5344CB8AC3E}">
        <p14:creationId xmlns:p14="http://schemas.microsoft.com/office/powerpoint/2010/main" val="937647727"/>
      </p:ext>
    </p:extLst>
  </p:cSld>
  <p:clrMap bg1="lt1" tx1="dk1" bg2="lt2" tx2="dk2" accent1="accent1" accent2="accent2" accent3="accent3" accent4="accent4" accent5="accent5" accent6="accent6" hlink="hlink" folHlink="folHlink"/>
  <p:notesStyle>
    <a:lvl1pPr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1pPr>
    <a:lvl2pPr marL="2286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2pPr>
    <a:lvl3pPr marL="4572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3pPr>
    <a:lvl4pPr marL="6858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4pPr>
    <a:lvl5pPr marL="9144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p:sp>
      <p:sp>
        <p:nvSpPr>
          <p:cNvPr id="5939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i="1" dirty="0" smtClean="0"/>
              <a:t>(Key point to focus on: system selling)</a:t>
            </a:r>
          </a:p>
          <a:p>
            <a:pPr eaLnBrk="1"/>
            <a:endParaRPr lang="en-US" altLang="en-US" dirty="0" smtClean="0"/>
          </a:p>
          <a:p>
            <a:pPr eaLnBrk="1"/>
            <a:r>
              <a:rPr lang="en-US" altLang="en-US" dirty="0" smtClean="0"/>
              <a:t>So, why distributor training? We all know that Hilti is very good at “system selling” – for example their HY-200 epoxies – with that product they’ll push the drill, drill bit, special vacuum, dispenser, nozzle, etc….BUT our distributors, YOU, have a better system to sell than Hilti ever will. Hilti has an extensive product line – yes – but a direct manufacturer simply can’t provide everything that a contractor could need from start to finish on that jobsite like you can. </a:t>
            </a:r>
          </a:p>
          <a:p>
            <a:pPr eaLnBrk="1"/>
            <a:endParaRPr lang="en-US" altLang="en-US" dirty="0" smtClean="0"/>
          </a:p>
          <a:p>
            <a:pPr eaLnBrk="1"/>
            <a:r>
              <a:rPr lang="en-US" altLang="en-US" dirty="0" smtClean="0"/>
              <a:t>In order to do  that however, you are going to have to go outside of your comfort zone a bit, and that’s what we’re trying to prepare you for today.</a:t>
            </a:r>
          </a:p>
          <a:p>
            <a:pPr eaLnBrk="1"/>
            <a:endParaRPr lang="en-US" altLang="en-US" dirty="0" smtClean="0"/>
          </a:p>
          <a:p>
            <a:pPr eaLnBrk="1"/>
            <a:r>
              <a:rPr lang="en-US" altLang="en-US" dirty="0" smtClean="0"/>
              <a:t>Go on the OFFENSIVE. “I can’t sell, Hilti is already in the spec.” This is giving up before even beginning the fight. Talk to contractors, let them know what you can offer, what’s </a:t>
            </a:r>
            <a:r>
              <a:rPr lang="en-US" altLang="en-US" i="1" dirty="0" smtClean="0"/>
              <a:t>not </a:t>
            </a:r>
            <a:r>
              <a:rPr lang="en-US" altLang="en-US" dirty="0" smtClean="0"/>
              <a:t>specified as well as those products that can be specified</a:t>
            </a:r>
          </a:p>
        </p:txBody>
      </p:sp>
      <p:sp>
        <p:nvSpPr>
          <p:cNvPr id="59396"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98" tIns="45199" rIns="90398" bIns="45199"/>
          <a:lstStyle>
            <a:lvl1pPr eaLnBrk="0">
              <a:defRPr sz="1200">
                <a:solidFill>
                  <a:srgbClr val="000000"/>
                </a:solidFill>
                <a:latin typeface="Helvetica" charset="0"/>
                <a:ea typeface="Helvetica" charset="0"/>
                <a:cs typeface="Helvetica" charset="0"/>
                <a:sym typeface="Helvetica" charset="0"/>
              </a:defRPr>
            </a:lvl1pPr>
            <a:lvl2pPr marL="742950" indent="-285750" eaLnBrk="0">
              <a:defRPr sz="1200">
                <a:solidFill>
                  <a:srgbClr val="000000"/>
                </a:solidFill>
                <a:latin typeface="Helvetica" charset="0"/>
                <a:ea typeface="Helvetica" charset="0"/>
                <a:cs typeface="Helvetica" charset="0"/>
                <a:sym typeface="Helvetica" charset="0"/>
              </a:defRPr>
            </a:lvl2pPr>
            <a:lvl3pPr marL="1143000" indent="-228600" eaLnBrk="0">
              <a:defRPr sz="1200">
                <a:solidFill>
                  <a:srgbClr val="000000"/>
                </a:solidFill>
                <a:latin typeface="Helvetica" charset="0"/>
                <a:ea typeface="Helvetica" charset="0"/>
                <a:cs typeface="Helvetica" charset="0"/>
                <a:sym typeface="Helvetica" charset="0"/>
              </a:defRPr>
            </a:lvl3pPr>
            <a:lvl4pPr marL="1600200" indent="-228600" eaLnBrk="0">
              <a:defRPr sz="1200">
                <a:solidFill>
                  <a:srgbClr val="000000"/>
                </a:solidFill>
                <a:latin typeface="Helvetica" charset="0"/>
                <a:ea typeface="Helvetica" charset="0"/>
                <a:cs typeface="Helvetica" charset="0"/>
                <a:sym typeface="Helvetica" charset="0"/>
              </a:defRPr>
            </a:lvl4pPr>
            <a:lvl5pPr marL="2057400" indent="-228600" eaLnBrk="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6777309E-F19E-4F38-801C-3364290E7068}" type="slidenum">
              <a:rPr lang="en-US" altLang="en-US"/>
              <a:pPr eaLnBrk="1"/>
              <a:t>2</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
          <p:cNvSpPr>
            <a:spLocks noGrp="1" noRot="1" noChangeAspect="1" noChangeArrowheads="1" noTextEdit="1"/>
          </p:cNvSpPr>
          <p:nvPr>
            <p:ph type="sldImg"/>
          </p:nvPr>
        </p:nvSpPr>
        <p:spPr/>
      </p:sp>
      <p:sp>
        <p:nvSpPr>
          <p:cNvPr id="68611"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smtClean="0"/>
              <a:t>Concrete contractors are the single biggest user! Things to find out/consider include: </a:t>
            </a:r>
          </a:p>
          <a:p>
            <a:pPr eaLnBrk="1">
              <a:buFontTx/>
              <a:buChar char="•"/>
            </a:pPr>
            <a:r>
              <a:rPr lang="en-US" altLang="en-US" smtClean="0"/>
              <a:t>What type are they? Are they doing flat work, tilt up, precast? What forming? They may being doing multiple depending on the scope of the project.</a:t>
            </a:r>
          </a:p>
          <a:p>
            <a:pPr eaLnBrk="1">
              <a:buFontTx/>
              <a:buChar char="•"/>
            </a:pPr>
            <a:r>
              <a:rPr lang="en-US" altLang="en-US" smtClean="0"/>
              <a:t>A lot of job site purchasing is being done by concrete contractors</a:t>
            </a:r>
          </a:p>
          <a:p>
            <a:pPr eaLnBrk="1">
              <a:buFontTx/>
              <a:buChar char="•"/>
            </a:pPr>
            <a:endParaRPr lang="en-US" altLang="en-US" smtClean="0"/>
          </a:p>
          <a:p>
            <a:pPr eaLnBrk="1"/>
            <a:r>
              <a:rPr lang="en-US" altLang="en-US" smtClean="0"/>
              <a:t>The products of most interest to them are listed here:</a:t>
            </a:r>
          </a:p>
          <a:p>
            <a:pPr eaLnBrk="1">
              <a:buFontTx/>
              <a:buChar char="•"/>
            </a:pPr>
            <a:r>
              <a:rPr lang="en-US" altLang="en-US" sz="2200" i="1" smtClean="0">
                <a:solidFill>
                  <a:srgbClr val="000000"/>
                </a:solidFill>
              </a:rPr>
              <a:t>Anchoring Adhesives</a:t>
            </a:r>
          </a:p>
          <a:p>
            <a:pPr marL="800100" lvl="2" indent="-342900" eaLnBrk="1">
              <a:buFontTx/>
              <a:buChar char="•"/>
            </a:pPr>
            <a:r>
              <a:rPr lang="en-US" altLang="en-US" sz="2000" smtClean="0">
                <a:solidFill>
                  <a:srgbClr val="000000"/>
                </a:solidFill>
              </a:rPr>
              <a:t>Crack Repair</a:t>
            </a:r>
          </a:p>
          <a:p>
            <a:pPr marL="800100" lvl="2" indent="-342900" eaLnBrk="1">
              <a:buFontTx/>
              <a:buChar char="•"/>
            </a:pPr>
            <a:r>
              <a:rPr lang="en-US" altLang="en-US" sz="2000" smtClean="0">
                <a:solidFill>
                  <a:srgbClr val="000000"/>
                </a:solidFill>
              </a:rPr>
              <a:t>RPS</a:t>
            </a:r>
            <a:endParaRPr lang="en-US" altLang="en-US" smtClean="0">
              <a:solidFill>
                <a:srgbClr val="000000"/>
              </a:solidFill>
            </a:endParaRPr>
          </a:p>
          <a:p>
            <a:pPr eaLnBrk="1">
              <a:buFontTx/>
              <a:buChar char="•"/>
            </a:pPr>
            <a:r>
              <a:rPr lang="en-US" altLang="en-US" sz="2200" i="1" smtClean="0">
                <a:solidFill>
                  <a:srgbClr val="000000"/>
                </a:solidFill>
              </a:rPr>
              <a:t>Mechanical Anchors</a:t>
            </a:r>
          </a:p>
          <a:p>
            <a:pPr marL="800100" lvl="2" indent="-342900" eaLnBrk="1">
              <a:buFontTx/>
              <a:buChar char="•"/>
            </a:pPr>
            <a:r>
              <a:rPr lang="en-US" altLang="en-US" sz="2000" smtClean="0">
                <a:solidFill>
                  <a:srgbClr val="000000"/>
                </a:solidFill>
              </a:rPr>
              <a:t>Titen HD</a:t>
            </a:r>
            <a:r>
              <a:rPr lang="en-US" altLang="en-US" sz="2000" baseline="30000" smtClean="0"/>
              <a:t>®</a:t>
            </a:r>
          </a:p>
          <a:p>
            <a:pPr marL="800100" lvl="2" indent="-342900" eaLnBrk="1">
              <a:buFontTx/>
              <a:buChar char="•"/>
            </a:pPr>
            <a:r>
              <a:rPr lang="en-US" altLang="en-US" sz="2000" smtClean="0">
                <a:solidFill>
                  <a:srgbClr val="000000"/>
                </a:solidFill>
              </a:rPr>
              <a:t>Strong Bolt</a:t>
            </a:r>
            <a:r>
              <a:rPr lang="en-US" altLang="en-US" sz="2000" baseline="30000" smtClean="0"/>
              <a:t>®</a:t>
            </a:r>
            <a:r>
              <a:rPr lang="en-US" altLang="en-US" sz="2000" smtClean="0">
                <a:solidFill>
                  <a:srgbClr val="000000"/>
                </a:solidFill>
              </a:rPr>
              <a:t>2</a:t>
            </a:r>
          </a:p>
          <a:p>
            <a:pPr marL="800100" lvl="2" indent="-342900" eaLnBrk="1">
              <a:buFontTx/>
              <a:buChar char="•"/>
            </a:pPr>
            <a:r>
              <a:rPr lang="en-US" altLang="en-US" sz="2000" smtClean="0">
                <a:solidFill>
                  <a:srgbClr val="000000"/>
                </a:solidFill>
              </a:rPr>
              <a:t>Direct Fastening</a:t>
            </a:r>
            <a:endParaRPr lang="en-US" altLang="en-US" sz="20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
          <p:cNvSpPr>
            <a:spLocks noGrp="1" noRot="1" noChangeAspect="1" noChangeArrowheads="1" noTextEdit="1"/>
          </p:cNvSpPr>
          <p:nvPr>
            <p:ph type="sldImg"/>
          </p:nvPr>
        </p:nvSpPr>
        <p:spPr/>
      </p:sp>
      <p:sp>
        <p:nvSpPr>
          <p:cNvPr id="69635"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dirty="0" smtClean="0"/>
              <a:t>Structural steel contractors…</a:t>
            </a:r>
          </a:p>
          <a:p>
            <a:pPr eaLnBrk="1"/>
            <a:endParaRPr lang="en-US" altLang="en-US" dirty="0" smtClean="0"/>
          </a:p>
          <a:p>
            <a:pPr eaLnBrk="1"/>
            <a:r>
              <a:rPr lang="en-US" altLang="en-US" dirty="0" smtClean="0"/>
              <a:t>Be sure to know the difference between an erector and a fabricator. Is the fabricator also sending the anchors out with it? Or is that up to the erector to go source his own? If it’s the fabricator, get us the name and contact information so that we can help you go chase that down. This might open up a door to sell on a lot more sites. </a:t>
            </a:r>
          </a:p>
          <a:p>
            <a:pPr eaLnBrk="1"/>
            <a:endParaRPr lang="en-US" altLang="en-US" dirty="0" smtClean="0"/>
          </a:p>
          <a:p>
            <a:pPr eaLnBrk="1"/>
            <a:r>
              <a:rPr lang="en-US" altLang="en-US" dirty="0" smtClean="0"/>
              <a:t>In-house engineering is very common with fabricators, where engineering is not being done by the engineer of record on the structure. You may be able to build a relationship there - working with the in-house engineers will pay off in the long run.</a:t>
            </a:r>
          </a:p>
          <a:p>
            <a:pPr eaLnBrk="1"/>
            <a:endParaRPr lang="en-US" altLang="en-US" dirty="0" smtClean="0"/>
          </a:p>
          <a:p>
            <a:pPr eaLnBrk="1"/>
            <a:r>
              <a:rPr lang="en-US" altLang="en-US" dirty="0" smtClean="0"/>
              <a:t>Shop purchasing is very common. Done before the erector ever gets on to the site. </a:t>
            </a:r>
          </a:p>
          <a:p>
            <a:pPr eaLnBrk="1"/>
            <a:endParaRPr lang="en-US" altLang="en-US" dirty="0" smtClean="0"/>
          </a:p>
          <a:p>
            <a:pPr eaLnBrk="1"/>
            <a:r>
              <a:rPr lang="en-US" altLang="en-US" dirty="0" smtClean="0"/>
              <a:t>Type of products of interest to this group include:</a:t>
            </a:r>
          </a:p>
          <a:p>
            <a:pPr eaLnBrk="1" hangingPunct="1">
              <a:spcBef>
                <a:spcPts val="400"/>
              </a:spcBef>
              <a:buFontTx/>
              <a:buChar char="•"/>
            </a:pPr>
            <a:r>
              <a:rPr lang="en-US" altLang="en-US" dirty="0" smtClean="0">
                <a:solidFill>
                  <a:srgbClr val="000000"/>
                </a:solidFill>
              </a:rPr>
              <a:t>Anchoring Adhesives</a:t>
            </a:r>
          </a:p>
          <a:p>
            <a:pPr eaLnBrk="1" hangingPunct="1">
              <a:spcBef>
                <a:spcPts val="400"/>
              </a:spcBef>
              <a:buFontTx/>
              <a:buChar char="•"/>
            </a:pPr>
            <a:r>
              <a:rPr lang="en-US" altLang="en-US" dirty="0" err="1" smtClean="0">
                <a:solidFill>
                  <a:srgbClr val="000000"/>
                </a:solidFill>
              </a:rPr>
              <a:t>Titen</a:t>
            </a:r>
            <a:r>
              <a:rPr lang="en-US" altLang="en-US" dirty="0" smtClean="0">
                <a:solidFill>
                  <a:srgbClr val="000000"/>
                </a:solidFill>
              </a:rPr>
              <a:t> HD</a:t>
            </a:r>
            <a:r>
              <a:rPr lang="en-US" altLang="en-US" baseline="30000" dirty="0" smtClean="0"/>
              <a:t>®</a:t>
            </a:r>
          </a:p>
          <a:p>
            <a:pPr eaLnBrk="1" hangingPunct="1">
              <a:spcBef>
                <a:spcPts val="400"/>
              </a:spcBef>
              <a:buFontTx/>
              <a:buChar char="•"/>
            </a:pPr>
            <a:r>
              <a:rPr lang="en-US" altLang="en-US" dirty="0" smtClean="0">
                <a:solidFill>
                  <a:srgbClr val="000000"/>
                </a:solidFill>
              </a:rPr>
              <a:t>Strong Bolt</a:t>
            </a:r>
            <a:r>
              <a:rPr lang="en-US" altLang="en-US" baseline="30000" dirty="0" smtClean="0"/>
              <a:t>®</a:t>
            </a:r>
            <a:r>
              <a:rPr lang="en-US" altLang="en-US" dirty="0" smtClean="0">
                <a:solidFill>
                  <a:srgbClr val="000000"/>
                </a:solidFill>
              </a:rPr>
              <a:t>2</a:t>
            </a:r>
          </a:p>
          <a:p>
            <a:pPr eaLnBrk="1" hangingPunct="1">
              <a:spcBef>
                <a:spcPts val="400"/>
              </a:spcBef>
              <a:buFontTx/>
              <a:buChar char="•"/>
            </a:pPr>
            <a:r>
              <a:rPr lang="en-US" altLang="en-US" dirty="0" err="1" smtClean="0">
                <a:solidFill>
                  <a:srgbClr val="000000"/>
                </a:solidFill>
              </a:rPr>
              <a:t>Torq</a:t>
            </a:r>
            <a:r>
              <a:rPr lang="en-US" altLang="en-US" dirty="0" smtClean="0">
                <a:solidFill>
                  <a:srgbClr val="000000"/>
                </a:solidFill>
              </a:rPr>
              <a:t>-Cut</a:t>
            </a:r>
            <a:r>
              <a:rPr lang="en-US" altLang="en-US" baseline="30000" dirty="0" smtClean="0">
                <a:solidFill>
                  <a:srgbClr val="000000"/>
                </a:solidFill>
              </a:rPr>
              <a:t>®</a:t>
            </a:r>
          </a:p>
          <a:p>
            <a:pPr eaLnBrk="1" hangingPunct="1">
              <a:spcBef>
                <a:spcPts val="400"/>
              </a:spcBef>
              <a:buFontTx/>
              <a:buChar char="•"/>
            </a:pPr>
            <a:r>
              <a:rPr lang="en-US" altLang="en-US" dirty="0" smtClean="0">
                <a:solidFill>
                  <a:srgbClr val="000000"/>
                </a:solidFill>
              </a:rPr>
              <a:t>Fasteners (</a:t>
            </a:r>
            <a:r>
              <a:rPr lang="en-US" altLang="en-US" dirty="0" smtClean="0"/>
              <a:t>opportunities in steel decking)</a:t>
            </a:r>
          </a:p>
          <a:p>
            <a:pPr eaLnBrk="1"/>
            <a:endParaRPr lang="en-US" alt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
          <p:cNvSpPr>
            <a:spLocks noGrp="1" noRot="1" noChangeAspect="1" noChangeArrowheads="1" noTextEdit="1"/>
          </p:cNvSpPr>
          <p:nvPr>
            <p:ph type="sldImg"/>
          </p:nvPr>
        </p:nvSpPr>
        <p:spPr/>
      </p:sp>
      <p:sp>
        <p:nvSpPr>
          <p:cNvPr id="70659"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dirty="0" smtClean="0"/>
              <a:t>Masonry contractors are usually either really small companies or really big!</a:t>
            </a:r>
          </a:p>
          <a:p>
            <a:pPr eaLnBrk="1"/>
            <a:endParaRPr lang="en-US" altLang="en-US" dirty="0" smtClean="0"/>
          </a:p>
          <a:p>
            <a:pPr eaLnBrk="1"/>
            <a:r>
              <a:rPr lang="en-US" altLang="en-US" dirty="0" smtClean="0"/>
              <a:t>Brick and block work – an example of an opportunity is the vast amount of grout-filled CMU work done in prisons, often with rebar.</a:t>
            </a:r>
          </a:p>
          <a:p>
            <a:pPr eaLnBrk="1"/>
            <a:endParaRPr lang="en-US" altLang="en-US" dirty="0" smtClean="0"/>
          </a:p>
          <a:p>
            <a:pPr eaLnBrk="1"/>
            <a:r>
              <a:rPr lang="en-US" altLang="en-US" dirty="0" smtClean="0"/>
              <a:t>Some of the products opportunities here are listed here:</a:t>
            </a:r>
          </a:p>
          <a:p>
            <a:pPr eaLnBrk="1" hangingPunct="1">
              <a:spcBef>
                <a:spcPts val="600"/>
              </a:spcBef>
              <a:buFontTx/>
              <a:buChar char="–"/>
            </a:pPr>
            <a:r>
              <a:rPr lang="en-US" altLang="en-US" sz="2200" dirty="0" smtClean="0">
                <a:solidFill>
                  <a:srgbClr val="000000"/>
                </a:solidFill>
              </a:rPr>
              <a:t>Adhesive Anchoring - s</a:t>
            </a:r>
            <a:r>
              <a:rPr lang="en-US" altLang="en-US" sz="2000" dirty="0" smtClean="0">
                <a:solidFill>
                  <a:srgbClr val="000000"/>
                </a:solidFill>
              </a:rPr>
              <a:t>creen tubes</a:t>
            </a:r>
          </a:p>
          <a:p>
            <a:pPr eaLnBrk="1" hangingPunct="1">
              <a:spcBef>
                <a:spcPts val="600"/>
              </a:spcBef>
              <a:buFontTx/>
              <a:buChar char="–"/>
            </a:pPr>
            <a:r>
              <a:rPr lang="en-US" altLang="en-US" sz="2200" dirty="0" smtClean="0">
                <a:solidFill>
                  <a:srgbClr val="000000"/>
                </a:solidFill>
              </a:rPr>
              <a:t>Sleeve-All</a:t>
            </a:r>
            <a:r>
              <a:rPr lang="en-US" altLang="en-US" sz="2200" baseline="30000" dirty="0" smtClean="0">
                <a:solidFill>
                  <a:srgbClr val="000000"/>
                </a:solidFill>
              </a:rPr>
              <a:t>®</a:t>
            </a:r>
          </a:p>
          <a:p>
            <a:pPr eaLnBrk="1" hangingPunct="1">
              <a:spcBef>
                <a:spcPts val="600"/>
              </a:spcBef>
              <a:buFontTx/>
              <a:buChar char="–"/>
            </a:pPr>
            <a:r>
              <a:rPr lang="en-US" altLang="en-US" sz="2200" dirty="0" smtClean="0">
                <a:solidFill>
                  <a:srgbClr val="000000"/>
                </a:solidFill>
              </a:rPr>
              <a:t>TTNs &amp; </a:t>
            </a:r>
            <a:r>
              <a:rPr lang="en-US" altLang="en-US" sz="2200" dirty="0" err="1" smtClean="0">
                <a:solidFill>
                  <a:srgbClr val="000000"/>
                </a:solidFill>
              </a:rPr>
              <a:t>Nailons</a:t>
            </a:r>
            <a:endParaRPr lang="en-US" altLang="en-US" sz="2200" dirty="0" smtClean="0">
              <a:solidFill>
                <a:srgbClr val="000000"/>
              </a:solidFill>
            </a:endParaRPr>
          </a:p>
          <a:p>
            <a:pPr eaLnBrk="1" hangingPunct="1">
              <a:spcBef>
                <a:spcPts val="600"/>
              </a:spcBef>
              <a:buFontTx/>
              <a:buChar char="–"/>
            </a:pPr>
            <a:r>
              <a:rPr lang="en-US" altLang="en-US" sz="2200" dirty="0" smtClean="0">
                <a:solidFill>
                  <a:srgbClr val="000000"/>
                </a:solidFill>
              </a:rPr>
              <a:t>Direct Fastening</a:t>
            </a:r>
            <a:endParaRPr lang="en-US" altLang="en-US" sz="22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
          <p:cNvSpPr>
            <a:spLocks noGrp="1" noRot="1" noChangeAspect="1" noChangeArrowheads="1" noTextEdit="1"/>
          </p:cNvSpPr>
          <p:nvPr>
            <p:ph type="sldImg"/>
          </p:nvPr>
        </p:nvSpPr>
        <p:spPr/>
      </p:sp>
      <p:sp>
        <p:nvSpPr>
          <p:cNvPr id="71683"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dirty="0" smtClean="0"/>
              <a:t>Probably the most price sensitive, but also the largest users of mechanical anchors.</a:t>
            </a:r>
          </a:p>
          <a:p>
            <a:pPr eaLnBrk="1"/>
            <a:endParaRPr lang="en-US" altLang="en-US" dirty="0" smtClean="0"/>
          </a:p>
          <a:p>
            <a:pPr eaLnBrk="1">
              <a:buFontTx/>
              <a:buChar char="•"/>
            </a:pPr>
            <a:r>
              <a:rPr lang="en-US" altLang="en-US" dirty="0" smtClean="0"/>
              <a:t>MEP trades often use specialty MEP engineers</a:t>
            </a:r>
          </a:p>
          <a:p>
            <a:pPr eaLnBrk="1">
              <a:buFontTx/>
              <a:buChar char="•"/>
            </a:pPr>
            <a:r>
              <a:rPr lang="en-US" altLang="en-US" dirty="0" smtClean="0"/>
              <a:t>Shop purchasing is very common for this customer group – in most cases, if you wait until they’re out on that jobsite, you’ve waited too long. Submittals are very important. They often have to submit what products they are going to use ahead of time; timing is important! Try to see them in the office before they ever get to the jobsite trailer.</a:t>
            </a:r>
          </a:p>
          <a:p>
            <a:pPr eaLnBrk="1">
              <a:buFontTx/>
              <a:buChar char="•"/>
            </a:pPr>
            <a:endParaRPr lang="en-US" altLang="en-US" dirty="0" smtClean="0"/>
          </a:p>
          <a:p>
            <a:pPr eaLnBrk="1"/>
            <a:r>
              <a:rPr lang="en-US" altLang="en-US" dirty="0" smtClean="0"/>
              <a:t>Product opportunities include:</a:t>
            </a:r>
          </a:p>
          <a:p>
            <a:pPr eaLnBrk="1" hangingPunct="1">
              <a:spcBef>
                <a:spcPts val="600"/>
              </a:spcBef>
              <a:buFontTx/>
              <a:buChar char="•"/>
            </a:pPr>
            <a:r>
              <a:rPr lang="en-US" altLang="en-US" sz="2200" dirty="0" err="1" smtClean="0">
                <a:solidFill>
                  <a:srgbClr val="000000"/>
                </a:solidFill>
              </a:rPr>
              <a:t>Titen</a:t>
            </a:r>
            <a:r>
              <a:rPr lang="en-US" altLang="en-US" sz="2200" dirty="0" smtClean="0">
                <a:solidFill>
                  <a:srgbClr val="000000"/>
                </a:solidFill>
              </a:rPr>
              <a:t> HD</a:t>
            </a:r>
            <a:r>
              <a:rPr lang="en-US" altLang="en-US" sz="2200" baseline="30000" dirty="0" smtClean="0"/>
              <a:t>®</a:t>
            </a:r>
            <a:r>
              <a:rPr lang="en-US" altLang="en-US" sz="2200" dirty="0" smtClean="0"/>
              <a:t>, </a:t>
            </a:r>
            <a:r>
              <a:rPr lang="en-US" altLang="en-US" sz="2200" dirty="0" err="1" smtClean="0">
                <a:solidFill>
                  <a:srgbClr val="000000"/>
                </a:solidFill>
              </a:rPr>
              <a:t>Titen</a:t>
            </a:r>
            <a:r>
              <a:rPr lang="en-US" altLang="en-US" sz="2200" dirty="0" smtClean="0">
                <a:solidFill>
                  <a:srgbClr val="000000"/>
                </a:solidFill>
              </a:rPr>
              <a:t> HD</a:t>
            </a:r>
            <a:r>
              <a:rPr lang="en-US" altLang="en-US" sz="2200" baseline="30000" dirty="0" smtClean="0"/>
              <a:t>®</a:t>
            </a:r>
            <a:r>
              <a:rPr lang="en-US" altLang="en-US" sz="2200" dirty="0" smtClean="0">
                <a:solidFill>
                  <a:srgbClr val="000000"/>
                </a:solidFill>
              </a:rPr>
              <a:t> Rod Hanger</a:t>
            </a:r>
          </a:p>
          <a:p>
            <a:pPr eaLnBrk="1" hangingPunct="1">
              <a:spcBef>
                <a:spcPts val="600"/>
              </a:spcBef>
              <a:buFontTx/>
              <a:buChar char="•"/>
            </a:pPr>
            <a:r>
              <a:rPr lang="en-US" altLang="en-US" sz="2200" dirty="0" smtClean="0">
                <a:solidFill>
                  <a:srgbClr val="000000"/>
                </a:solidFill>
              </a:rPr>
              <a:t>Strong Bolt</a:t>
            </a:r>
            <a:r>
              <a:rPr lang="en-US" altLang="en-US" sz="2200" baseline="30000" dirty="0" smtClean="0"/>
              <a:t>® </a:t>
            </a:r>
            <a:r>
              <a:rPr lang="en-US" altLang="en-US" sz="2200" dirty="0" smtClean="0">
                <a:solidFill>
                  <a:srgbClr val="000000"/>
                </a:solidFill>
              </a:rPr>
              <a:t>2 (with rod couplers)</a:t>
            </a:r>
          </a:p>
          <a:p>
            <a:pPr eaLnBrk="1" hangingPunct="1">
              <a:spcBef>
                <a:spcPts val="600"/>
              </a:spcBef>
              <a:buFontTx/>
              <a:buChar char="•"/>
            </a:pPr>
            <a:r>
              <a:rPr lang="en-US" altLang="en-US" sz="2200" dirty="0" smtClean="0">
                <a:solidFill>
                  <a:srgbClr val="000000"/>
                </a:solidFill>
              </a:rPr>
              <a:t>Blue Banger Hanger</a:t>
            </a:r>
          </a:p>
          <a:p>
            <a:pPr eaLnBrk="1" hangingPunct="1">
              <a:spcBef>
                <a:spcPts val="600"/>
              </a:spcBef>
              <a:buFontTx/>
              <a:buChar char="•"/>
            </a:pPr>
            <a:r>
              <a:rPr lang="en-US" altLang="en-US" sz="2200" dirty="0" smtClean="0">
                <a:solidFill>
                  <a:srgbClr val="000000"/>
                </a:solidFill>
              </a:rPr>
              <a:t>Drop-In Anchor</a:t>
            </a:r>
          </a:p>
          <a:p>
            <a:pPr eaLnBrk="1" hangingPunct="1">
              <a:spcBef>
                <a:spcPts val="600"/>
              </a:spcBef>
              <a:buFontTx/>
              <a:buChar char="•"/>
            </a:pPr>
            <a:r>
              <a:rPr lang="en-US" altLang="en-US" sz="2200" dirty="0" smtClean="0">
                <a:solidFill>
                  <a:srgbClr val="000000"/>
                </a:solidFill>
              </a:rPr>
              <a:t>Direct Fastening</a:t>
            </a:r>
            <a:endParaRPr lang="en-US" altLang="en-US" sz="220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
          <p:cNvSpPr>
            <a:spLocks noGrp="1" noRot="1" noChangeAspect="1" noChangeArrowheads="1" noTextEdit="1"/>
          </p:cNvSpPr>
          <p:nvPr>
            <p:ph type="sldImg"/>
          </p:nvPr>
        </p:nvSpPr>
        <p:spPr/>
      </p:sp>
      <p:sp>
        <p:nvSpPr>
          <p:cNvPr id="72707"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smtClean="0"/>
              <a:t>Drywall/Curtain Wall/Glazing Contractors…</a:t>
            </a:r>
          </a:p>
          <a:p>
            <a:pPr eaLnBrk="1"/>
            <a:endParaRPr lang="en-US" altLang="en-US" smtClean="0"/>
          </a:p>
          <a:p>
            <a:pPr eaLnBrk="1">
              <a:buFontTx/>
              <a:buChar char="•"/>
            </a:pPr>
            <a:r>
              <a:rPr lang="en-US" altLang="en-US" smtClean="0"/>
              <a:t>Often use specialty engineers that will do the CFS clips</a:t>
            </a:r>
          </a:p>
          <a:p>
            <a:pPr eaLnBrk="1">
              <a:buFontTx/>
              <a:buChar char="•"/>
            </a:pPr>
            <a:r>
              <a:rPr lang="en-US" altLang="en-US" smtClean="0"/>
              <a:t>If submittals are necessary, again the earlier the better</a:t>
            </a:r>
          </a:p>
          <a:p>
            <a:pPr eaLnBrk="1">
              <a:buFontTx/>
              <a:buChar char="•"/>
            </a:pPr>
            <a:r>
              <a:rPr lang="en-US" altLang="en-US" smtClean="0"/>
              <a:t>Often purchasing is done back at the shop</a:t>
            </a:r>
          </a:p>
          <a:p>
            <a:pPr eaLnBrk="1">
              <a:buFontTx/>
              <a:buChar char="•"/>
            </a:pPr>
            <a:endParaRPr lang="en-US" altLang="en-US" smtClean="0"/>
          </a:p>
          <a:p>
            <a:pPr eaLnBrk="1"/>
            <a:r>
              <a:rPr lang="en-US" altLang="en-US" smtClean="0"/>
              <a:t>Product opportunities include:</a:t>
            </a:r>
          </a:p>
          <a:p>
            <a:pPr eaLnBrk="1" hangingPunct="1">
              <a:spcBef>
                <a:spcPts val="600"/>
              </a:spcBef>
              <a:buFontTx/>
              <a:buChar char="•"/>
            </a:pPr>
            <a:r>
              <a:rPr lang="en-US" altLang="en-US" smtClean="0">
                <a:solidFill>
                  <a:srgbClr val="000000"/>
                </a:solidFill>
              </a:rPr>
              <a:t>Titen HD</a:t>
            </a:r>
            <a:r>
              <a:rPr lang="en-US" altLang="en-US" baseline="30000" smtClean="0"/>
              <a:t>®</a:t>
            </a:r>
          </a:p>
          <a:p>
            <a:pPr eaLnBrk="1" hangingPunct="1">
              <a:spcBef>
                <a:spcPts val="600"/>
              </a:spcBef>
              <a:buFontTx/>
              <a:buChar char="•"/>
            </a:pPr>
            <a:r>
              <a:rPr lang="en-US" altLang="en-US" smtClean="0">
                <a:solidFill>
                  <a:srgbClr val="000000"/>
                </a:solidFill>
              </a:rPr>
              <a:t>Strong Bolt</a:t>
            </a:r>
            <a:r>
              <a:rPr lang="en-US" altLang="en-US" baseline="30000" smtClean="0"/>
              <a:t>®</a:t>
            </a:r>
            <a:r>
              <a:rPr lang="en-US" altLang="en-US" smtClean="0">
                <a:solidFill>
                  <a:srgbClr val="000000"/>
                </a:solidFill>
              </a:rPr>
              <a:t>2</a:t>
            </a:r>
          </a:p>
          <a:p>
            <a:pPr eaLnBrk="1" hangingPunct="1">
              <a:spcBef>
                <a:spcPts val="600"/>
              </a:spcBef>
              <a:buFontTx/>
              <a:buChar char="•"/>
            </a:pPr>
            <a:r>
              <a:rPr lang="en-US" altLang="en-US" smtClean="0">
                <a:solidFill>
                  <a:srgbClr val="000000"/>
                </a:solidFill>
              </a:rPr>
              <a:t>Direct Fastening</a:t>
            </a:r>
          </a:p>
          <a:p>
            <a:pPr eaLnBrk="1" hangingPunct="1">
              <a:spcBef>
                <a:spcPts val="600"/>
              </a:spcBef>
              <a:buFontTx/>
              <a:buChar char="•"/>
            </a:pPr>
            <a:r>
              <a:rPr lang="en-US" altLang="en-US" smtClean="0">
                <a:solidFill>
                  <a:srgbClr val="000000"/>
                </a:solidFill>
              </a:rPr>
              <a:t>Cold-Formed Steel</a:t>
            </a:r>
            <a:endParaRPr lang="en-US" altLang="en-US" smtClean="0"/>
          </a:p>
          <a:p>
            <a:pPr eaLnBrk="1"/>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
          <p:cNvSpPr>
            <a:spLocks noGrp="1" noRot="1" noChangeAspect="1" noChangeArrowheads="1" noTextEdit="1"/>
          </p:cNvSpPr>
          <p:nvPr>
            <p:ph type="sldImg"/>
          </p:nvPr>
        </p:nvSpPr>
        <p:spPr/>
      </p:sp>
      <p:sp>
        <p:nvSpPr>
          <p:cNvPr id="73731"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smtClean="0"/>
              <a:t>Big volume, big business, hard to build a relationship with but once you do they will be loyal.</a:t>
            </a:r>
          </a:p>
          <a:p>
            <a:pPr eaLnBrk="1"/>
            <a:endParaRPr lang="en-US" altLang="en-US" smtClean="0"/>
          </a:p>
          <a:p>
            <a:pPr eaLnBrk="1">
              <a:buFontTx/>
              <a:buChar char="•"/>
            </a:pPr>
            <a:r>
              <a:rPr lang="en-US" altLang="en-US" smtClean="0"/>
              <a:t>This type of contractor is very price conscious – specs are always the most important, but rather what’s on the qualified products list (QPL).</a:t>
            </a:r>
          </a:p>
          <a:p>
            <a:pPr eaLnBrk="1">
              <a:buFontTx/>
              <a:buChar char="•"/>
            </a:pPr>
            <a:r>
              <a:rPr lang="en-US" altLang="en-US" smtClean="0"/>
              <a:t>They will want pricing and submittals early on, the trailer at the jobsite is probably too late. Start chasing down when you find out who the project was awarded to.</a:t>
            </a:r>
          </a:p>
          <a:p>
            <a:pPr eaLnBrk="1">
              <a:buFontTx/>
              <a:buChar char="•"/>
            </a:pPr>
            <a:r>
              <a:rPr lang="en-US" altLang="en-US" smtClean="0"/>
              <a:t>Jobsite decisions are typically it, they like to renegotiate pricing on every order. </a:t>
            </a:r>
          </a:p>
          <a:p>
            <a:pPr eaLnBrk="1"/>
            <a:endParaRPr lang="en-US" altLang="en-US" smtClean="0"/>
          </a:p>
          <a:p>
            <a:pPr eaLnBrk="1"/>
            <a:r>
              <a:rPr lang="en-US" altLang="en-US" smtClean="0"/>
              <a:t>The product mix for this group can include: </a:t>
            </a:r>
          </a:p>
          <a:p>
            <a:pPr eaLnBrk="1" hangingPunct="1">
              <a:buFontTx/>
              <a:buChar char="•"/>
            </a:pPr>
            <a:r>
              <a:rPr lang="en-US" altLang="en-US" smtClean="0">
                <a:solidFill>
                  <a:srgbClr val="000000"/>
                </a:solidFill>
              </a:rPr>
              <a:t>Anchoring Adhesives</a:t>
            </a:r>
          </a:p>
          <a:p>
            <a:pPr eaLnBrk="1" hangingPunct="1">
              <a:buFontTx/>
              <a:buChar char="•"/>
            </a:pPr>
            <a:r>
              <a:rPr lang="en-US" altLang="en-US" smtClean="0">
                <a:solidFill>
                  <a:srgbClr val="000000"/>
                </a:solidFill>
              </a:rPr>
              <a:t>RPS</a:t>
            </a:r>
          </a:p>
          <a:p>
            <a:pPr eaLnBrk="1" hangingPunct="1">
              <a:buFontTx/>
              <a:buChar char="•"/>
            </a:pPr>
            <a:r>
              <a:rPr lang="en-US" altLang="en-US" smtClean="0">
                <a:solidFill>
                  <a:srgbClr val="000000"/>
                </a:solidFill>
              </a:rPr>
              <a:t>Wedge-All</a:t>
            </a:r>
            <a:r>
              <a:rPr lang="en-US" altLang="en-US" baseline="30000" smtClean="0">
                <a:solidFill>
                  <a:srgbClr val="000000"/>
                </a:solidFill>
              </a:rPr>
              <a:t>®</a:t>
            </a:r>
          </a:p>
          <a:p>
            <a:pPr eaLnBrk="1" hangingPunct="1">
              <a:buFontTx/>
              <a:buChar char="•"/>
            </a:pPr>
            <a:r>
              <a:rPr lang="en-US" altLang="en-US" smtClean="0">
                <a:solidFill>
                  <a:srgbClr val="000000"/>
                </a:solidFill>
              </a:rPr>
              <a:t>Direct Fastening</a:t>
            </a:r>
            <a:endParaRPr lang="en-US" altLang="en-US" smtClean="0"/>
          </a:p>
          <a:p>
            <a:pPr eaLnBrk="1"/>
            <a:endParaRPr lang="en-US" altLang="en-US" smtClean="0"/>
          </a:p>
          <a:p>
            <a:pPr eaLnBrk="1"/>
            <a:r>
              <a:rPr lang="en-US" altLang="en-US" smtClean="0"/>
              <a:t>One opportunity to point out is highway basket clips, temporary barriers, reflective shields – what are they being anchored down with?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p:sp>
      <p:sp>
        <p:nvSpPr>
          <p:cNvPr id="7475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There are many, many opportunities in MRO business – maintenance, repair and operations. Here are some typical opportunity areas.</a:t>
            </a:r>
          </a:p>
          <a:p>
            <a:endParaRPr lang="en-US" altLang="en-US" smtClean="0"/>
          </a:p>
          <a:p>
            <a:r>
              <a:rPr lang="en-US" altLang="en-US" smtClean="0"/>
              <a:t>The product guide is a great tool</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p:sp>
      <p:sp>
        <p:nvSpPr>
          <p:cNvPr id="7577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(This is a good opportunity to refer to the Product Guides for ICI and RPS)</a:t>
            </a:r>
          </a:p>
          <a:p>
            <a:endParaRPr lang="en-US" altLang="en-US" smtClean="0"/>
          </a:p>
          <a:p>
            <a:pPr>
              <a:spcBef>
                <a:spcPts val="1800"/>
              </a:spcBef>
              <a:buFontTx/>
              <a:buChar char="•"/>
            </a:pPr>
            <a:r>
              <a:rPr lang="en-US" altLang="en-US" smtClean="0"/>
              <a:t>Sales tool</a:t>
            </a:r>
          </a:p>
          <a:p>
            <a:pPr>
              <a:spcBef>
                <a:spcPts val="1800"/>
              </a:spcBef>
              <a:buFontTx/>
              <a:buChar char="•"/>
            </a:pPr>
            <a:r>
              <a:rPr lang="en-US" altLang="en-US" smtClean="0"/>
              <a:t>Provides quick reference for system components</a:t>
            </a:r>
          </a:p>
          <a:p>
            <a:pPr>
              <a:spcBef>
                <a:spcPts val="1800"/>
              </a:spcBef>
              <a:buFontTx/>
              <a:buChar char="•"/>
            </a:pPr>
            <a:r>
              <a:rPr lang="en-US" altLang="en-US" smtClean="0"/>
              <a:t>Provides insight on anchor applications</a:t>
            </a:r>
          </a:p>
          <a:p>
            <a:pPr>
              <a:spcBef>
                <a:spcPts val="1800"/>
              </a:spcBef>
              <a:buFontTx/>
              <a:buChar char="•"/>
            </a:pPr>
            <a:r>
              <a:rPr lang="en-US" altLang="en-US" smtClean="0"/>
              <a:t>Highlights potential opportunities for new sales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p:sp>
      <p:sp>
        <p:nvSpPr>
          <p:cNvPr id="7680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dirty="0" smtClean="0"/>
              <a:t>At this point let’s pause and review the JOBSITE LEAD WORKSHEET-Exercise1.docx</a:t>
            </a:r>
          </a:p>
          <a:p>
            <a:endParaRPr lang="en-US" altLang="en-US" dirty="0" smtClean="0"/>
          </a:p>
          <a:p>
            <a:r>
              <a:rPr lang="en-US" altLang="en-US" dirty="0" smtClean="0"/>
              <a:t>Think about (1-3) biggest jobsite/targets, or what’s the largest successful project, and try to fill out sheet…. You can see this as a “report card” / self-evaluation – these are things you should be looking for on the jobsite, things you should know about your jobs. Even on successful jobs, were there rocks left </a:t>
            </a:r>
            <a:r>
              <a:rPr lang="en-US" altLang="en-US" dirty="0" err="1" smtClean="0"/>
              <a:t>untuuned</a:t>
            </a:r>
            <a:r>
              <a:rPr lang="en-US" altLang="en-US" dirty="0" smtClean="0"/>
              <a:t>? </a:t>
            </a:r>
          </a:p>
          <a:p>
            <a:endParaRPr lang="en-US" altLang="en-US" dirty="0" smtClean="0"/>
          </a:p>
          <a:p>
            <a:r>
              <a:rPr lang="en-US" altLang="en-US" dirty="0" smtClean="0"/>
              <a:t>When you visit a jobsite for the first time, take a few minutes and fill this worksheet out. You may want to add some additional trades to this sheet to fit your needs. </a:t>
            </a:r>
          </a:p>
          <a:p>
            <a:r>
              <a:rPr lang="en-US" altLang="en-US" dirty="0" smtClean="0"/>
              <a:t>This is a valuable tool to get you thinking about all the different opportunities, the different trades on that jobsite. Sometimes we tend to get blinders on and only focus on one type of contractor (the concrete guy) and miss all these other trades where there may be even more opportunities.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noGrp="1" noRot="1" noChangeAspect="1" noChangeArrowheads="1" noTextEdit="1"/>
          </p:cNvSpPr>
          <p:nvPr>
            <p:ph type="sldImg"/>
          </p:nvPr>
        </p:nvSpPr>
        <p:spPr/>
      </p:sp>
      <p:sp>
        <p:nvSpPr>
          <p:cNvPr id="77827"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buSzPct val="80000"/>
            </a:pPr>
            <a:r>
              <a:rPr lang="en-US" altLang="en-US" dirty="0" smtClean="0"/>
              <a:t>Don’t get too confused with the “codes”. This slide is an attempt to simplify the relationship between IBC, ACI318 App D, ACI355.2, and ICC-ES AC193. You do not need to be an expert on this – that’s what WE’RE here for.</a:t>
            </a:r>
          </a:p>
          <a:p>
            <a:pPr eaLnBrk="1">
              <a:buSzPct val="80000"/>
            </a:pPr>
            <a:endParaRPr lang="en-US" altLang="en-US" dirty="0" smtClean="0"/>
          </a:p>
          <a:p>
            <a:pPr eaLnBrk="1">
              <a:buSzPct val="80000"/>
            </a:pPr>
            <a:r>
              <a:rPr lang="en-US" altLang="en-US" dirty="0" smtClean="0"/>
              <a:t>The main ones you’ll need to know are:</a:t>
            </a:r>
          </a:p>
          <a:p>
            <a:pPr marL="457200" lvl="1" indent="-228600" eaLnBrk="1">
              <a:buSzPct val="80000"/>
              <a:buFontTx/>
              <a:buChar char="•"/>
            </a:pPr>
            <a:r>
              <a:rPr lang="en-US" altLang="en-US" dirty="0" smtClean="0"/>
              <a:t>IBC2003</a:t>
            </a:r>
          </a:p>
          <a:p>
            <a:pPr marL="457200" lvl="1" indent="-228600" eaLnBrk="1">
              <a:buSzPct val="80000"/>
              <a:buFontTx/>
              <a:buChar char="•"/>
            </a:pPr>
            <a:r>
              <a:rPr lang="en-US" altLang="en-US" dirty="0" smtClean="0"/>
              <a:t>ACI318 Appendix D</a:t>
            </a:r>
          </a:p>
          <a:p>
            <a:pPr marL="457200" lvl="1" indent="-228600" eaLnBrk="1">
              <a:buSzPct val="80000"/>
              <a:buFontTx/>
              <a:buChar char="•"/>
            </a:pPr>
            <a:r>
              <a:rPr lang="en-US" altLang="en-US" dirty="0" smtClean="0"/>
              <a:t>ACI355.2, and </a:t>
            </a:r>
          </a:p>
          <a:p>
            <a:pPr marL="457200" lvl="1" indent="-228600" eaLnBrk="1">
              <a:buSzPct val="80000"/>
              <a:buFontTx/>
              <a:buChar char="•"/>
            </a:pPr>
            <a:r>
              <a:rPr lang="en-US" altLang="en-US" dirty="0" smtClean="0"/>
              <a:t>ICC-ES AC 193</a:t>
            </a:r>
          </a:p>
          <a:p>
            <a:pPr eaLnBrk="1">
              <a:buSzPct val="80000"/>
            </a:pPr>
            <a:r>
              <a:rPr lang="en-US" altLang="en-US" dirty="0" smtClean="0"/>
              <a:t>And through all these Code references you need to remember:</a:t>
            </a:r>
          </a:p>
          <a:p>
            <a:pPr marL="457200" lvl="1" indent="-228600" eaLnBrk="1">
              <a:buSzPct val="80000"/>
              <a:buFontTx/>
              <a:buChar char="•"/>
            </a:pPr>
            <a:r>
              <a:rPr lang="en-US" altLang="en-US" dirty="0" smtClean="0"/>
              <a:t>Expansion anchors are to be designed using a new design method (Strength Design)</a:t>
            </a:r>
          </a:p>
          <a:p>
            <a:pPr marL="457200" lvl="1" indent="-228600" eaLnBrk="1">
              <a:buSzPct val="80000"/>
              <a:buFontTx/>
              <a:buChar char="•"/>
            </a:pPr>
            <a:r>
              <a:rPr lang="en-US" altLang="en-US" dirty="0" smtClean="0"/>
              <a:t>The Strength Design Method requires anchor testing</a:t>
            </a:r>
          </a:p>
          <a:p>
            <a:pPr marL="457200" lvl="1" indent="-228600" eaLnBrk="1">
              <a:buSzPct val="80000"/>
              <a:buFontTx/>
              <a:buChar char="•"/>
            </a:pPr>
            <a:r>
              <a:rPr lang="en-US" altLang="en-US" dirty="0" smtClean="0"/>
              <a:t>The new anchor tests are much more complex than what was done on the past</a:t>
            </a:r>
          </a:p>
          <a:p>
            <a:pPr marL="457200" lvl="1" indent="-228600" eaLnBrk="1">
              <a:buSzPct val="80000"/>
              <a:buFontTx/>
              <a:buChar char="•"/>
            </a:pPr>
            <a:r>
              <a:rPr lang="en-US" altLang="en-US" dirty="0" smtClean="0"/>
              <a:t>And the Strong-Bolt has been tested and passes these tests.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p:sp>
      <p:sp>
        <p:nvSpPr>
          <p:cNvPr id="6041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dirty="0" smtClean="0"/>
              <a:t>This explains the process we use to conduct the training including some of the key components (submittals, product training ,etc.)</a:t>
            </a:r>
          </a:p>
          <a:p>
            <a:pPr eaLnBrk="1"/>
            <a:endParaRPr lang="en-US" altLang="en-US" dirty="0" smtClean="0"/>
          </a:p>
          <a:p>
            <a:pPr eaLnBrk="1"/>
            <a:r>
              <a:rPr lang="en-US" altLang="en-US" dirty="0" smtClean="0"/>
              <a:t>At the end of this session, one of the most important things you should be able to do is to utilize the support offered by SST (and Bosch?) reps. ICI reps, Fastener reps, Dealer sales, field engineers – people to help make your job easier.</a:t>
            </a:r>
          </a:p>
        </p:txBody>
      </p:sp>
      <p:sp>
        <p:nvSpPr>
          <p:cNvPr id="60420"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98" tIns="45199" rIns="90398" bIns="45199"/>
          <a:lstStyle>
            <a:lvl1pPr eaLnBrk="0">
              <a:defRPr sz="1200">
                <a:solidFill>
                  <a:srgbClr val="000000"/>
                </a:solidFill>
                <a:latin typeface="Helvetica" charset="0"/>
                <a:ea typeface="Helvetica" charset="0"/>
                <a:cs typeface="Helvetica" charset="0"/>
                <a:sym typeface="Helvetica" charset="0"/>
              </a:defRPr>
            </a:lvl1pPr>
            <a:lvl2pPr marL="742950" indent="-285750" eaLnBrk="0">
              <a:defRPr sz="1200">
                <a:solidFill>
                  <a:srgbClr val="000000"/>
                </a:solidFill>
                <a:latin typeface="Helvetica" charset="0"/>
                <a:ea typeface="Helvetica" charset="0"/>
                <a:cs typeface="Helvetica" charset="0"/>
                <a:sym typeface="Helvetica" charset="0"/>
              </a:defRPr>
            </a:lvl2pPr>
            <a:lvl3pPr marL="1143000" indent="-228600" eaLnBrk="0">
              <a:defRPr sz="1200">
                <a:solidFill>
                  <a:srgbClr val="000000"/>
                </a:solidFill>
                <a:latin typeface="Helvetica" charset="0"/>
                <a:ea typeface="Helvetica" charset="0"/>
                <a:cs typeface="Helvetica" charset="0"/>
                <a:sym typeface="Helvetica" charset="0"/>
              </a:defRPr>
            </a:lvl3pPr>
            <a:lvl4pPr marL="1600200" indent="-228600" eaLnBrk="0">
              <a:defRPr sz="1200">
                <a:solidFill>
                  <a:srgbClr val="000000"/>
                </a:solidFill>
                <a:latin typeface="Helvetica" charset="0"/>
                <a:ea typeface="Helvetica" charset="0"/>
                <a:cs typeface="Helvetica" charset="0"/>
                <a:sym typeface="Helvetica" charset="0"/>
              </a:defRPr>
            </a:lvl4pPr>
            <a:lvl5pPr marL="2057400" indent="-228600" eaLnBrk="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83097128-9A20-4AAD-97BD-CB4DA38407EA}" type="slidenum">
              <a:rPr lang="en-US" altLang="en-US"/>
              <a:pPr eaLnBrk="1"/>
              <a:t>3</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p:sp>
      <p:sp>
        <p:nvSpPr>
          <p:cNvPr id="78851" name="Notes Placeholder 2"/>
          <p:cNvSpPr>
            <a:spLocks noGrp="1"/>
          </p:cNvSpPr>
          <p:nvPr>
            <p:ph type="body" idx="1"/>
          </p:nvPr>
        </p:nvSpPr>
        <p:spPr>
          <a:noFill/>
          <a:extLst>
            <a:ext uri="{91240B29-F687-4F45-9708-019B960494DF}">
              <a14:hiddenLine xmlns:a14="http://schemas.microsoft.com/office/drawing/2010/main" w="9525" cap="rnd">
                <a:solidFill>
                  <a:srgbClr val="000000"/>
                </a:solidFill>
                <a:miter lim="800000"/>
                <a:headEnd/>
                <a:tailEnd/>
              </a14:hiddenLine>
            </a:ext>
          </a:extLst>
        </p:spPr>
        <p:txBody>
          <a:bodyPr/>
          <a:lstStyle/>
          <a:p>
            <a:pPr eaLnBrk="1"/>
            <a:r>
              <a:rPr lang="en-US" altLang="en-US" sz="1400" smtClean="0">
                <a:cs typeface="Arial" pitchFamily="34" charset="0"/>
              </a:rPr>
              <a:t>You don’t need to know the Codes inside and out but you need to know where to find them.  We can help you by showing you that the codes create a need for specific types of anchors – anchors that Simpson has!</a:t>
            </a:r>
          </a:p>
          <a:p>
            <a:pPr eaLnBrk="1"/>
            <a:endParaRPr lang="en-US" altLang="en-US" sz="1400" smtClean="0">
              <a:cs typeface="Arial" pitchFamily="34" charset="0"/>
            </a:endParaRPr>
          </a:p>
          <a:p>
            <a:pPr eaLnBrk="1"/>
            <a:r>
              <a:rPr lang="en-US" altLang="en-US" sz="1400" smtClean="0">
                <a:cs typeface="Arial" pitchFamily="34" charset="0"/>
              </a:rPr>
              <a:t>If we walk a jobsite with you, we know our market and the codes enforced in the area, we are familiar with each jurisdiction, and the “cracked concrete” divisions of the code.</a:t>
            </a:r>
          </a:p>
          <a:p>
            <a:pPr eaLnBrk="1"/>
            <a:endParaRPr lang="en-US" altLang="en-US" sz="1400" smtClean="0">
              <a:cs typeface="Arial" pitchFamily="34" charset="0"/>
            </a:endParaRPr>
          </a:p>
          <a:p>
            <a:pPr eaLnBrk="1"/>
            <a:r>
              <a:rPr lang="en-US" altLang="en-US" sz="1400" smtClean="0">
                <a:cs typeface="Arial" pitchFamily="34" charset="0"/>
              </a:rPr>
              <a:t>The bottom graphic is a good example of a situation where it’s more likely that they are going to require product that is tested to the new standard.</a:t>
            </a:r>
          </a:p>
          <a:p>
            <a:pPr eaLnBrk="1"/>
            <a:endParaRPr lang="en-US" altLang="en-US" sz="1400" smtClean="0">
              <a:cs typeface="Arial" pitchFamily="34" charset="0"/>
            </a:endParaRPr>
          </a:p>
          <a:p>
            <a:pPr eaLnBrk="1"/>
            <a:r>
              <a:rPr lang="en-US" altLang="en-US" sz="1400" smtClean="0">
                <a:cs typeface="Arial" pitchFamily="34" charset="0"/>
              </a:rPr>
              <a:t>If you have a concrete beam going overhead, spanning two points and you’re trying to hang from the bottom of it, obviously that’s going to be a “tension zone” in concrete. This is an area where the engineer may look more closely to see if the products have the proper approval. This may not be enforced in your area – but maybe it’s something you may see down the road.</a:t>
            </a:r>
          </a:p>
        </p:txBody>
      </p:sp>
      <p:sp>
        <p:nvSpPr>
          <p:cNvPr id="78852"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98" tIns="45199" rIns="90398" bIns="45199"/>
          <a:lstStyle>
            <a:lvl1pPr eaLnBrk="0">
              <a:defRPr sz="1200">
                <a:solidFill>
                  <a:srgbClr val="000000"/>
                </a:solidFill>
                <a:latin typeface="Helvetica" charset="0"/>
                <a:ea typeface="Helvetica" charset="0"/>
                <a:cs typeface="Helvetica" charset="0"/>
                <a:sym typeface="Helvetica" charset="0"/>
              </a:defRPr>
            </a:lvl1pPr>
            <a:lvl2pPr marL="742950" indent="-285750" eaLnBrk="0">
              <a:defRPr sz="1200">
                <a:solidFill>
                  <a:srgbClr val="000000"/>
                </a:solidFill>
                <a:latin typeface="Helvetica" charset="0"/>
                <a:ea typeface="Helvetica" charset="0"/>
                <a:cs typeface="Helvetica" charset="0"/>
                <a:sym typeface="Helvetica" charset="0"/>
              </a:defRPr>
            </a:lvl2pPr>
            <a:lvl3pPr marL="1143000" indent="-228600" eaLnBrk="0">
              <a:defRPr sz="1200">
                <a:solidFill>
                  <a:srgbClr val="000000"/>
                </a:solidFill>
                <a:latin typeface="Helvetica" charset="0"/>
                <a:ea typeface="Helvetica" charset="0"/>
                <a:cs typeface="Helvetica" charset="0"/>
                <a:sym typeface="Helvetica" charset="0"/>
              </a:defRPr>
            </a:lvl3pPr>
            <a:lvl4pPr marL="1600200" indent="-228600" eaLnBrk="0">
              <a:defRPr sz="1200">
                <a:solidFill>
                  <a:srgbClr val="000000"/>
                </a:solidFill>
                <a:latin typeface="Helvetica" charset="0"/>
                <a:ea typeface="Helvetica" charset="0"/>
                <a:cs typeface="Helvetica" charset="0"/>
                <a:sym typeface="Helvetica" charset="0"/>
              </a:defRPr>
            </a:lvl4pPr>
            <a:lvl5pPr marL="2057400" indent="-228600" eaLnBrk="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2D2ABC22-AEE3-482E-AA64-EF60F75EFD45}" type="slidenum">
              <a:rPr lang="en-US" altLang="en-US"/>
              <a:pPr eaLnBrk="1"/>
              <a:t>21</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How does this change what you do on a daily basis?</a:t>
            </a:r>
          </a:p>
          <a:p>
            <a:endParaRPr lang="en-US" altLang="en-US" smtClean="0"/>
          </a:p>
          <a:p>
            <a:r>
              <a:rPr lang="en-US" altLang="en-US" smtClean="0"/>
              <a:t>In the past, if a guy called you up and said “I need 3,000 pounds of tension load for epoxy with a ½” diameter rod.” You would look at a load table like this one and you see 4,425 lbs or your limited by the strength of the rod itself.</a:t>
            </a:r>
          </a:p>
          <a:p>
            <a:endParaRPr lang="en-US" altLang="en-US" smtClean="0"/>
          </a:p>
          <a:p>
            <a:r>
              <a:rPr lang="en-US" altLang="en-US" smtClean="0"/>
              <a:t>EASY..but the new way is not so easy anymore. Let’s see… </a:t>
            </a:r>
          </a:p>
          <a:p>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p:sp>
      <p:sp>
        <p:nvSpPr>
          <p:cNvPr id="8089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This table is not going to tell a contractor much, and it’s not very useful for you the distributor. This information is primarily in the catalog for the engineer of record who has to run a lot of calculations. (We have software that will help the engineers do that). </a:t>
            </a:r>
          </a:p>
          <a:p>
            <a:endParaRPr lang="en-US" altLang="en-US" smtClean="0"/>
          </a:p>
          <a:p>
            <a:r>
              <a:rPr lang="en-US" altLang="en-US" smtClean="0"/>
              <a:t>Just know that if someone calls and needs a conversion, it’s not as simple as it was before. We can give you a cross-reference sheet that says SET-XP is similar to Hilti RE 500 SD, but ultimately it’s up to the engineer to determine if the product is accepted and we have to do a submittal in order to make that happen.</a:t>
            </a:r>
          </a:p>
          <a:p>
            <a:endParaRPr lang="en-US" altLang="en-US" smtClean="0"/>
          </a:p>
          <a:p>
            <a:endParaRPr lang="en-US" altLang="en-US" smtClean="0"/>
          </a:p>
          <a:p>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Grp="1" noRot="1" noChangeAspect="1" noChangeArrowheads="1" noTextEdit="1"/>
          </p:cNvSpPr>
          <p:nvPr>
            <p:ph type="sldImg"/>
          </p:nvPr>
        </p:nvSpPr>
        <p:spPr/>
      </p:sp>
      <p:sp>
        <p:nvSpPr>
          <p:cNvPr id="81923"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buSzPct val="80000"/>
            </a:pPr>
            <a:r>
              <a:rPr lang="en-US" altLang="en-US" smtClean="0"/>
              <a:t>But do know that we have a full line of products that are approved. The yellow icon designates that these products have been tested to the latest changes in the building code. We have both cracked and uncracked concrete approvals on these products.</a:t>
            </a:r>
          </a:p>
          <a:p>
            <a:pPr eaLnBrk="1">
              <a:buSzPct val="80000"/>
            </a:pPr>
            <a:endParaRPr lang="en-US" altLang="en-US" smtClean="0"/>
          </a:p>
          <a:p>
            <a:pPr eaLnBrk="1">
              <a:buSzPct val="80000"/>
            </a:pPr>
            <a:r>
              <a:rPr lang="en-US" altLang="en-US" smtClean="0"/>
              <a:t>We have something that will meet all your applications for an adhesive or mechanical anchor.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p:sp>
      <p:sp>
        <p:nvSpPr>
          <p:cNvPr id="82947"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Ok, so moving on to the jobsite. Where do we look in the spec books or the plans, what really matters to you the distributor outside salesman?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If you’ve ever looked at Specs it can be pretty intimidating, with 30-some sections, divisions, a lot of times each book will be 2-3 inches thick and they may have 3-4 volumes. If you’re going to look for the anchor specs in that book, you’re going to need to look in divisions 3, 4, and 5. </a:t>
            </a:r>
          </a:p>
          <a:p>
            <a:endParaRPr lang="en-US" altLang="en-US" smtClean="0"/>
          </a:p>
          <a:p>
            <a:r>
              <a:rPr lang="en-US" altLang="en-US" smtClean="0"/>
              <a:t>We also want to help simplify the Plans for you. There can be rolls and rolls of plans with various sections. The Structural Notes is where your time is best spent looking, the most valuable and relevant. We don’t need to worry about the Architectural Notes, Landscaping, etc.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p:sp>
      <p:sp>
        <p:nvSpPr>
          <p:cNvPr id="8499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What can you expect to see in Specifications? Here’s a sample of what we pulled from a set of plans. Notice it lists drilled expansion bolts, drilled screw anchors, and drilled adhesives anchors, and provides specific product names that can be used. Sometimes there are multiple options and sometimes only one product is listed. </a:t>
            </a:r>
          </a:p>
          <a:p>
            <a:endParaRPr lang="en-US" altLang="en-US" smtClean="0"/>
          </a:p>
          <a:p>
            <a:r>
              <a:rPr lang="en-US" altLang="en-US" smtClean="0"/>
              <a:t>There’s a lot of information that can be found in the specification. It’s just a matter of taking the time and looking.</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Here’s another example. This is a pretty proactive engineer – not only does he tell you what you </a:t>
            </a:r>
            <a:r>
              <a:rPr lang="en-US" altLang="en-US" i="1" u="sng" smtClean="0"/>
              <a:t>can</a:t>
            </a:r>
            <a:r>
              <a:rPr lang="en-US" altLang="en-US" smtClean="0"/>
              <a:t> use, but he also tells you what you can </a:t>
            </a:r>
            <a:r>
              <a:rPr lang="en-US" altLang="en-US" i="1" u="sng" smtClean="0"/>
              <a:t>no longer</a:t>
            </a:r>
            <a:r>
              <a:rPr lang="en-US" altLang="en-US" i="1" smtClean="0"/>
              <a:t> </a:t>
            </a:r>
            <a:r>
              <a:rPr lang="en-US" altLang="en-US" smtClean="0"/>
              <a:t>use. These older, popular products can be used anymore because they don’t meet the changes to the building code, therefor they’re not allowed.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p:sp>
      <p:sp>
        <p:nvSpPr>
          <p:cNvPr id="8704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Here’s a copy of some real General Notes from a jobsite where the contractor said, “we can’t use you, Hilti is specified”. So we went over there and pulled out the plans, looked in the General Notes, and here’s what we found. Not only are we listed by name but our 800 number is even given recommending that they call us or Hilti and ask for training, product training and availability. </a:t>
            </a:r>
          </a:p>
          <a:p>
            <a:endParaRPr lang="en-US" altLang="en-US" smtClean="0"/>
          </a:p>
          <a:p>
            <a:r>
              <a:rPr lang="en-US" altLang="en-US" smtClean="0"/>
              <a:t>You can provide real value by knowing where to look and pointing these things out to contractors. You can help by offering to contact the Simpson rep and scheduling time for installation training.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p:sp>
      <p:sp>
        <p:nvSpPr>
          <p:cNvPr id="88067"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Details – most people get intimidated when looking at the detail pages. There’s a lot of information on them and it can be difficult to find what you need. It’s helpful to become familiar with the way details look and get familiar with the way the materials look – for example, what shading is being used for grout-filled CMU, concrete, what does a wood framed detail look like?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p:sp>
      <p:sp>
        <p:nvSpPr>
          <p:cNvPr id="6144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smtClean="0"/>
              <a:t>(Overview of content included.  Closer look on next slides)</a:t>
            </a:r>
          </a:p>
          <a:p>
            <a:pPr eaLnBrk="1"/>
            <a:endParaRPr lang="en-US" altLang="en-US" smtClean="0"/>
          </a:p>
          <a:p>
            <a:pPr eaLnBrk="1"/>
            <a:r>
              <a:rPr lang="en-US" altLang="en-US" smtClean="0"/>
              <a:t>We’ll cover the specifications and code opportunities, we’re going to really focus in on what Hilti does to be successful, what’s their approach? We’re also going to make sure we identify your strengths and how you can leverage that.</a:t>
            </a:r>
          </a:p>
        </p:txBody>
      </p:sp>
      <p:sp>
        <p:nvSpPr>
          <p:cNvPr id="61444"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98" tIns="45199" rIns="90398" bIns="45199"/>
          <a:lstStyle>
            <a:lvl1pPr eaLnBrk="0">
              <a:defRPr sz="1200">
                <a:solidFill>
                  <a:srgbClr val="000000"/>
                </a:solidFill>
                <a:latin typeface="Helvetica" charset="0"/>
                <a:ea typeface="Helvetica" charset="0"/>
                <a:cs typeface="Helvetica" charset="0"/>
                <a:sym typeface="Helvetica" charset="0"/>
              </a:defRPr>
            </a:lvl1pPr>
            <a:lvl2pPr marL="742950" indent="-285750" eaLnBrk="0">
              <a:defRPr sz="1200">
                <a:solidFill>
                  <a:srgbClr val="000000"/>
                </a:solidFill>
                <a:latin typeface="Helvetica" charset="0"/>
                <a:ea typeface="Helvetica" charset="0"/>
                <a:cs typeface="Helvetica" charset="0"/>
                <a:sym typeface="Helvetica" charset="0"/>
              </a:defRPr>
            </a:lvl2pPr>
            <a:lvl3pPr marL="1143000" indent="-228600" eaLnBrk="0">
              <a:defRPr sz="1200">
                <a:solidFill>
                  <a:srgbClr val="000000"/>
                </a:solidFill>
                <a:latin typeface="Helvetica" charset="0"/>
                <a:ea typeface="Helvetica" charset="0"/>
                <a:cs typeface="Helvetica" charset="0"/>
                <a:sym typeface="Helvetica" charset="0"/>
              </a:defRPr>
            </a:lvl3pPr>
            <a:lvl4pPr marL="1600200" indent="-228600" eaLnBrk="0">
              <a:defRPr sz="1200">
                <a:solidFill>
                  <a:srgbClr val="000000"/>
                </a:solidFill>
                <a:latin typeface="Helvetica" charset="0"/>
                <a:ea typeface="Helvetica" charset="0"/>
                <a:cs typeface="Helvetica" charset="0"/>
                <a:sym typeface="Helvetica" charset="0"/>
              </a:defRPr>
            </a:lvl4pPr>
            <a:lvl5pPr marL="2057400" indent="-228600" eaLnBrk="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88045D4B-0C6F-4F2D-80DB-10483CAE65A1}" type="slidenum">
              <a:rPr lang="en-US" altLang="en-US"/>
              <a:pPr eaLnBrk="1"/>
              <a:t>4</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p:sp>
      <p:sp>
        <p:nvSpPr>
          <p:cNvPr id="89091"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The detail in the bottom right hand corner shows steel being attached to a CMU wall, calling out our SET epoxy with some opti-mesh screen tubes. The goal here is to help you start looking at a set of plans a little faster and find what you need.</a:t>
            </a:r>
          </a:p>
          <a:p>
            <a:endParaRPr lang="en-US" altLang="en-US" smtClean="0"/>
          </a:p>
          <a:p>
            <a:r>
              <a:rPr lang="en-US" altLang="en-US" smtClean="0"/>
              <a:t>Notice that this one even calls out one of our Simpson Strong-Tie reps Chad Eades along with his contact information for training on-site.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When in doubt after looking at details, go back to the General Specifications and notes for more detailed information.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kern="1200" dirty="0" smtClean="0">
                <a:solidFill>
                  <a:srgbClr val="572E2D"/>
                </a:solidFill>
                <a:effectLst/>
                <a:latin typeface="Noteworthy Bold" charset="0"/>
                <a:ea typeface="Noteworthy Bold" charset="0"/>
                <a:cs typeface="Noteworthy Bold" charset="0"/>
                <a:sym typeface="Noteworthy Bold" charset="0"/>
              </a:rPr>
              <a:t>The Anchor Reference Tool is</a:t>
            </a:r>
            <a:r>
              <a:rPr lang="en-US" sz="2400" b="0" i="0" kern="1200" baseline="0" dirty="0" smtClean="0">
                <a:solidFill>
                  <a:srgbClr val="572E2D"/>
                </a:solidFill>
                <a:effectLst/>
                <a:latin typeface="Noteworthy Bold" charset="0"/>
                <a:ea typeface="Noteworthy Bold" charset="0"/>
                <a:cs typeface="Noteworthy Bold" charset="0"/>
                <a:sym typeface="Noteworthy Bold" charset="0"/>
              </a:rPr>
              <a:t> a web-based tool that lets you e</a:t>
            </a:r>
            <a:r>
              <a:rPr lang="en-US" sz="2400" b="0" i="0" kern="1200" dirty="0" smtClean="0">
                <a:solidFill>
                  <a:srgbClr val="572E2D"/>
                </a:solidFill>
                <a:effectLst/>
                <a:latin typeface="Noteworthy Bold" charset="0"/>
                <a:ea typeface="Noteworthy Bold" charset="0"/>
                <a:cs typeface="Noteworthy Bold" charset="0"/>
                <a:sym typeface="Noteworthy Bold" charset="0"/>
              </a:rPr>
              <a:t>asily identify the Simpson Strong-Tie alternative to specified mechanical or adhesive anchor product(s), either by specified product name or code-listing. To determine which Simpson Strong-Tie® mechanical or adhesive product is similar to the specified product, choose the specified product name or code-listing from either of the drop-down menus, and the Anchor Reference Tool will suggest the product(s) that are similar in type, application or code-listing.</a:t>
            </a:r>
          </a:p>
          <a:p>
            <a:endParaRPr lang="en-US" sz="2400" b="0" i="0" kern="1200" dirty="0" smtClean="0">
              <a:solidFill>
                <a:srgbClr val="572E2D"/>
              </a:solidFill>
              <a:effectLst/>
              <a:latin typeface="Noteworthy Bold" charset="0"/>
              <a:sym typeface="Noteworthy Bold" charset="0"/>
            </a:endParaRPr>
          </a:p>
          <a:p>
            <a:r>
              <a:rPr lang="en-US" sz="2400" b="0" i="0" kern="1200" dirty="0" smtClean="0">
                <a:solidFill>
                  <a:srgbClr val="572E2D"/>
                </a:solidFill>
                <a:effectLst/>
                <a:latin typeface="Noteworthy Bold" charset="0"/>
                <a:sym typeface="Noteworthy Bold" charset="0"/>
              </a:rPr>
              <a:t>I</a:t>
            </a:r>
            <a:r>
              <a:rPr lang="en-US" sz="2400" b="0" i="0" kern="1200" baseline="0" dirty="0" smtClean="0">
                <a:solidFill>
                  <a:srgbClr val="572E2D"/>
                </a:solidFill>
                <a:effectLst/>
                <a:latin typeface="Noteworthy Bold" charset="0"/>
                <a:sym typeface="Noteworthy Bold" charset="0"/>
              </a:rPr>
              <a:t>n the example shown, we selected Hilti HY-100 and were given AT-XP adhesive as a similar product.</a:t>
            </a:r>
            <a:endParaRPr lang="en-US" dirty="0"/>
          </a:p>
        </p:txBody>
      </p:sp>
    </p:spTree>
    <p:extLst>
      <p:ext uri="{BB962C8B-B14F-4D97-AF65-F5344CB8AC3E}">
        <p14:creationId xmlns:p14="http://schemas.microsoft.com/office/powerpoint/2010/main" val="37569249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p:sp>
      <p:sp>
        <p:nvSpPr>
          <p:cNvPr id="9113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(New submittal site on strongtie.com</a:t>
            </a:r>
            <a:r>
              <a:rPr lang="en-US" altLang="en-US" smtClean="0">
                <a:sym typeface="Wingdings" pitchFamily="2" charset="2"/>
              </a:rPr>
              <a:t> </a:t>
            </a:r>
            <a:r>
              <a:rPr lang="en-US" altLang="en-US" smtClean="0"/>
              <a:t>www.strongtie.com/literature/submittals.html)</a:t>
            </a:r>
          </a:p>
          <a:p>
            <a:endParaRPr lang="en-US" altLang="en-US" smtClean="0"/>
          </a:p>
          <a:p>
            <a:r>
              <a:rPr lang="en-US" altLang="en-US" smtClean="0"/>
              <a:t>It’s one thing for us to be included in the notes, but often, even though we are in the specs or notes, there are still Submittals required. Reminder, submittals should be done early on! If you are waiting ti make contact until work is being done on the jobsite, you’re probably too late. Our submittal generator is a great tool. Make sure you know how to locate it on our website and how to use it. It’s a lot easier than the old paper version; now it’s customized to what you need, you have an electronic version.</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dirty="0" smtClean="0"/>
              <a:t>Another tool is our Adhesive Cartridge Estimator app that’s available for Apple and Android operating systems. Be able to provide information about how many cartridges a contractor will need for a particular job. This gives the contractor confidence in the amount and total that was quoted versus someone who might quote them a smaller amount (lower total cost) – because the estimate was incorrect in determining how much was needed. Once the contractor is educated, he can challenge the next salesperson to ask how they are determining the amount.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a:defRPr/>
            </a:pPr>
            <a:r>
              <a:rPr lang="en-US" dirty="0" smtClean="0"/>
              <a:t>Let’s summarize the key items we can do for contractors. </a:t>
            </a:r>
          </a:p>
          <a:p>
            <a:pPr marL="342900" indent="-342900">
              <a:buFont typeface="Arial" panose="020B0604020202020204" pitchFamily="34" charset="0"/>
              <a:buChar char="•"/>
              <a:defRPr/>
            </a:pPr>
            <a:r>
              <a:rPr lang="en-US" dirty="0" smtClean="0"/>
              <a:t>Plan review</a:t>
            </a:r>
          </a:p>
          <a:p>
            <a:pPr marL="342900" indent="-342900">
              <a:buFont typeface="Arial" panose="020B0604020202020204" pitchFamily="34" charset="0"/>
              <a:buChar char="•"/>
              <a:defRPr/>
            </a:pPr>
            <a:r>
              <a:rPr lang="en-US" dirty="0" smtClean="0"/>
              <a:t>Site training</a:t>
            </a:r>
          </a:p>
          <a:p>
            <a:pPr marL="342900" indent="-342900">
              <a:buFont typeface="Arial" panose="020B0604020202020204" pitchFamily="34" charset="0"/>
              <a:buChar char="•"/>
              <a:defRPr/>
            </a:pPr>
            <a:r>
              <a:rPr lang="en-US" dirty="0" err="1" smtClean="0"/>
              <a:t>RFI</a:t>
            </a:r>
            <a:r>
              <a:rPr lang="en-US" dirty="0" smtClean="0"/>
              <a:t> &amp; submittal help</a:t>
            </a:r>
          </a:p>
          <a:p>
            <a:pPr marL="342900" indent="-342900">
              <a:buFont typeface="Arial" panose="020B0604020202020204" pitchFamily="34" charset="0"/>
              <a:buChar char="•"/>
              <a:defRPr/>
            </a:pPr>
            <a:r>
              <a:rPr lang="en-US" dirty="0" smtClean="0"/>
              <a:t>Help with installation issues – If something is not right, call us and let us help you come up with a solution.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p:sp>
      <p:sp>
        <p:nvSpPr>
          <p:cNvPr id="94211"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Pair people up and handout the sample spec and general notes (GSN &amp; Detail-Exercise 2.pdf) and highlighters or pens. </a:t>
            </a:r>
          </a:p>
          <a:p>
            <a:endParaRPr lang="en-US" altLang="en-US" smtClean="0"/>
          </a:p>
          <a:p>
            <a:r>
              <a:rPr lang="en-US" altLang="en-US" smtClean="0"/>
              <a:t>Ask the pairs to look at the document and…</a:t>
            </a:r>
          </a:p>
          <a:p>
            <a:endParaRPr lang="en-US" altLang="en-US" smtClean="0"/>
          </a:p>
          <a:p>
            <a:r>
              <a:rPr lang="en-US" altLang="en-US" i="1" smtClean="0"/>
              <a:t>From the spec: (details)</a:t>
            </a:r>
          </a:p>
          <a:p>
            <a:pPr>
              <a:buFontTx/>
              <a:buChar char="•"/>
            </a:pPr>
            <a:r>
              <a:rPr lang="en-US" altLang="en-US" smtClean="0"/>
              <a:t>Find a section that is grout-filled CMU and highlight the anchor opportunities in yellow.</a:t>
            </a:r>
          </a:p>
          <a:p>
            <a:pPr>
              <a:buFontTx/>
              <a:buChar char="•"/>
            </a:pPr>
            <a:r>
              <a:rPr lang="en-US" altLang="en-US" smtClean="0"/>
              <a:t>Find a wood framed section and highlight the opportunities for any of our connector products.</a:t>
            </a:r>
          </a:p>
          <a:p>
            <a:endParaRPr lang="en-US" altLang="en-US" smtClean="0"/>
          </a:p>
          <a:p>
            <a:r>
              <a:rPr lang="en-US" altLang="en-US" i="1" smtClean="0"/>
              <a:t>From the general notes section: (also see AGE Associates – anchor notes.pdf)</a:t>
            </a:r>
          </a:p>
          <a:p>
            <a:pPr>
              <a:buFontTx/>
              <a:buChar char="•"/>
            </a:pPr>
            <a:r>
              <a:rPr lang="en-US" altLang="en-US" smtClean="0"/>
              <a:t>Highlight any anchor products</a:t>
            </a:r>
          </a:p>
          <a:p>
            <a:pPr>
              <a:buFontTx/>
              <a:buChar char="•"/>
            </a:pPr>
            <a:r>
              <a:rPr lang="en-US" altLang="en-US" smtClean="0"/>
              <a:t>Read through and highlight anything else you sell in another color or a different way (circle with pen, etc.)</a:t>
            </a:r>
          </a:p>
          <a:p>
            <a:endParaRPr lang="en-US" altLang="en-US" smtClean="0"/>
          </a:p>
          <a:p>
            <a:r>
              <a:rPr lang="en-US" altLang="en-US" i="1" smtClean="0"/>
              <a:t>(You may substitute other plans, and/or guide the class to look for other things)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p:sp>
      <p:sp>
        <p:nvSpPr>
          <p:cNvPr id="9523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Of course if someone comes in needing 5 cases of epoxy, there are some obvious things that go along (nozzle, dispenser). But also expand to ask, how is the hole being drilled? Power tool, drill bit, air compressor, attachment and hose needed for the air compressor? Extension chords, layout tools, safety glasses, safety vest, hard hats –A LOT of opportunities for sales. Make sure to ask and sell – not just taking orders on what’s asked for. (Selling versus order taking!)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p:sp>
      <p:sp>
        <p:nvSpPr>
          <p:cNvPr id="9728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Next let’s cover some unique sales opportunities – these are applications you may not consider when thinking of the world of anchor products and what we can help you with...</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p:sp>
      <p:sp>
        <p:nvSpPr>
          <p:cNvPr id="62467"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pPr>
              <a:spcBef>
                <a:spcPts val="600"/>
              </a:spcBef>
            </a:pPr>
            <a:r>
              <a:rPr lang="en-US" altLang="en-US" dirty="0" smtClean="0">
                <a:solidFill>
                  <a:srgbClr val="000000"/>
                </a:solidFill>
              </a:rPr>
              <a:t>What is the Hilti salesperson’s role? What are the challenges they face? What changes have recently occurred?</a:t>
            </a:r>
          </a:p>
          <a:p>
            <a:pPr>
              <a:spcBef>
                <a:spcPts val="600"/>
              </a:spcBef>
            </a:pPr>
            <a:endParaRPr lang="en-US" altLang="en-US" dirty="0" smtClean="0">
              <a:solidFill>
                <a:srgbClr val="000000"/>
              </a:solidFill>
            </a:endParaRPr>
          </a:p>
          <a:p>
            <a:pPr>
              <a:spcBef>
                <a:spcPts val="600"/>
              </a:spcBef>
            </a:pPr>
            <a:r>
              <a:rPr lang="en-US" altLang="en-US" dirty="0" smtClean="0">
                <a:solidFill>
                  <a:srgbClr val="000000"/>
                </a:solidFill>
              </a:rPr>
              <a:t>One of the biggest changes we’ve heard from guys that come over from Hilti is that the compensation structure has changed, and as a result, salespeople are making significantly less than they were in the past. This is causing many salespeople to leave – people that have extensive industry and market knowledge. This high turnover means many Hilti salespeople lack the experience that you have.</a:t>
            </a:r>
          </a:p>
          <a:p>
            <a:pPr>
              <a:spcBef>
                <a:spcPts val="600"/>
              </a:spcBef>
            </a:pPr>
            <a:endParaRPr lang="en-US" altLang="en-US" dirty="0" smtClean="0">
              <a:solidFill>
                <a:srgbClr val="000000"/>
              </a:solidFill>
            </a:endParaRPr>
          </a:p>
          <a:p>
            <a:pPr>
              <a:spcBef>
                <a:spcPts val="600"/>
              </a:spcBef>
            </a:pPr>
            <a:r>
              <a:rPr lang="en-US" altLang="en-US" dirty="0" smtClean="0">
                <a:solidFill>
                  <a:srgbClr val="000000"/>
                </a:solidFill>
              </a:rPr>
              <a:t>Hilti does extensive classroom training for new employees. You as distributors may have more real-world knowledge, but you don’t typically get that same level of training, fundamentals, and product knowledge. To be effective you need to have even </a:t>
            </a:r>
            <a:r>
              <a:rPr lang="en-US" altLang="en-US" i="1" dirty="0" smtClean="0">
                <a:solidFill>
                  <a:srgbClr val="000000"/>
                </a:solidFill>
              </a:rPr>
              <a:t>more</a:t>
            </a:r>
            <a:r>
              <a:rPr lang="en-US" altLang="en-US" dirty="0" smtClean="0">
                <a:solidFill>
                  <a:srgbClr val="000000"/>
                </a:solidFill>
              </a:rPr>
              <a:t> product knowledge than Hilti. </a:t>
            </a:r>
          </a:p>
          <a:p>
            <a:pPr>
              <a:spcBef>
                <a:spcPts val="600"/>
              </a:spcBef>
            </a:pPr>
            <a:endParaRPr lang="en-US" altLang="en-US" dirty="0" smtClean="0">
              <a:solidFill>
                <a:srgbClr val="000000"/>
              </a:solidFill>
            </a:endParaRPr>
          </a:p>
          <a:p>
            <a:pPr>
              <a:spcBef>
                <a:spcPts val="600"/>
              </a:spcBef>
            </a:pPr>
            <a:r>
              <a:rPr lang="en-US" altLang="en-US" dirty="0" smtClean="0">
                <a:solidFill>
                  <a:srgbClr val="000000"/>
                </a:solidFill>
              </a:rPr>
              <a:t>Hilti has alignment by market segment, a lot of specialists in the field. You may run into different Hilti people on one jobsite, because they all focus on a different expertise. So they may need to pass the contractor off to another person when they are asked for something outside of their expertise. </a:t>
            </a:r>
          </a:p>
          <a:p>
            <a:pPr>
              <a:spcBef>
                <a:spcPts val="600"/>
              </a:spcBef>
            </a:pPr>
            <a:endParaRPr lang="en-US" altLang="en-US" dirty="0" smtClean="0">
              <a:solidFill>
                <a:srgbClr val="000000"/>
              </a:solidFill>
            </a:endParaRPr>
          </a:p>
          <a:p>
            <a:pPr>
              <a:spcBef>
                <a:spcPts val="600"/>
              </a:spcBef>
            </a:pPr>
            <a:r>
              <a:rPr lang="en-US" altLang="en-US" dirty="0" err="1" smtClean="0">
                <a:solidFill>
                  <a:srgbClr val="000000"/>
                </a:solidFill>
              </a:rPr>
              <a:t>Hiliti</a:t>
            </a:r>
            <a:r>
              <a:rPr lang="en-US" altLang="en-US" dirty="0" smtClean="0">
                <a:solidFill>
                  <a:srgbClr val="000000"/>
                </a:solidFill>
              </a:rPr>
              <a:t> does a good job with call planning by requiring salespeople to plan calls about 2 weeks out. They have a goal, focus, and a plan. You should be doing the same. It also can’t always be the same type of call. You have to visit places other then jobsites to reach more business. </a:t>
            </a:r>
          </a:p>
          <a:p>
            <a:pPr>
              <a:spcBef>
                <a:spcPts val="600"/>
              </a:spcBef>
            </a:pPr>
            <a:endParaRPr lang="en-US" altLang="en-US" dirty="0" smtClean="0">
              <a:solidFill>
                <a:srgbClr val="000000"/>
              </a:solidFill>
            </a:endParaRPr>
          </a:p>
          <a:p>
            <a:pPr>
              <a:spcBef>
                <a:spcPts val="600"/>
              </a:spcBef>
            </a:pPr>
            <a:r>
              <a:rPr lang="en-US" altLang="en-US" dirty="0" smtClean="0">
                <a:solidFill>
                  <a:srgbClr val="000000"/>
                </a:solidFill>
              </a:rPr>
              <a:t>Compensation Changes</a:t>
            </a:r>
          </a:p>
          <a:p>
            <a:pPr marL="685800" lvl="1">
              <a:buFontTx/>
              <a:buChar char="•"/>
            </a:pPr>
            <a:r>
              <a:rPr lang="en-US" altLang="en-US" dirty="0" smtClean="0">
                <a:solidFill>
                  <a:srgbClr val="000000"/>
                </a:solidFill>
              </a:rPr>
              <a:t>Base + quarterly bonus</a:t>
            </a:r>
          </a:p>
          <a:p>
            <a:pPr marL="685800" lvl="1">
              <a:spcAft>
                <a:spcPts val="1200"/>
              </a:spcAft>
              <a:buFontTx/>
              <a:buChar char="•"/>
            </a:pPr>
            <a:r>
              <a:rPr lang="en-US" altLang="en-US" dirty="0" smtClean="0">
                <a:solidFill>
                  <a:srgbClr val="000000"/>
                </a:solidFill>
              </a:rPr>
              <a:t>Bonuses are moving target</a:t>
            </a:r>
          </a:p>
          <a:p>
            <a:pPr>
              <a:spcAft>
                <a:spcPts val="1200"/>
              </a:spcAft>
            </a:pPr>
            <a:r>
              <a:rPr lang="en-US" altLang="en-US" dirty="0" smtClean="0">
                <a:solidFill>
                  <a:srgbClr val="000000"/>
                </a:solidFill>
              </a:rPr>
              <a:t>“Training? What Training?”</a:t>
            </a:r>
          </a:p>
          <a:p>
            <a:pPr>
              <a:spcBef>
                <a:spcPts val="600"/>
              </a:spcBef>
            </a:pPr>
            <a:r>
              <a:rPr lang="en-US" altLang="en-US" dirty="0" smtClean="0">
                <a:solidFill>
                  <a:srgbClr val="000000"/>
                </a:solidFill>
              </a:rPr>
              <a:t>Market Segments &amp; Re-Alignment</a:t>
            </a:r>
          </a:p>
          <a:p>
            <a:pPr marL="685800" lvl="1">
              <a:buFontTx/>
              <a:buChar char="•"/>
            </a:pPr>
            <a:r>
              <a:rPr lang="en-US" altLang="en-US" dirty="0" smtClean="0">
                <a:solidFill>
                  <a:srgbClr val="000000"/>
                </a:solidFill>
              </a:rPr>
              <a:t>Energy, Health Care, Industrial, MEP, General, etc.</a:t>
            </a:r>
          </a:p>
          <a:p>
            <a:pPr>
              <a:spcBef>
                <a:spcPts val="600"/>
              </a:spcBef>
            </a:pPr>
            <a:r>
              <a:rPr lang="en-US" altLang="en-US" dirty="0" smtClean="0">
                <a:solidFill>
                  <a:srgbClr val="000000"/>
                </a:solidFill>
              </a:rPr>
              <a:t>Call Planning (one month out)</a:t>
            </a:r>
          </a:p>
          <a:p>
            <a:pPr marL="685800" lvl="2" indent="-285750">
              <a:spcBef>
                <a:spcPts val="600"/>
              </a:spcBef>
            </a:pPr>
            <a:r>
              <a:rPr lang="en-US" altLang="en-US" sz="2000" dirty="0" smtClean="0">
                <a:solidFill>
                  <a:srgbClr val="000000"/>
                </a:solidFill>
              </a:rPr>
              <a:t>40% Jobsites</a:t>
            </a:r>
          </a:p>
          <a:p>
            <a:pPr marL="685800" lvl="2" indent="-285750">
              <a:spcBef>
                <a:spcPts val="600"/>
              </a:spcBef>
            </a:pPr>
            <a:r>
              <a:rPr lang="en-US" altLang="en-US" sz="2000" dirty="0" smtClean="0">
                <a:solidFill>
                  <a:srgbClr val="000000"/>
                </a:solidFill>
              </a:rPr>
              <a:t>40% Offices</a:t>
            </a:r>
          </a:p>
          <a:p>
            <a:pPr marL="685800" lvl="2" indent="-285750">
              <a:spcBef>
                <a:spcPts val="600"/>
              </a:spcBef>
            </a:pPr>
            <a:r>
              <a:rPr lang="en-US" altLang="en-US" sz="2000" dirty="0" smtClean="0">
                <a:solidFill>
                  <a:srgbClr val="000000"/>
                </a:solidFill>
              </a:rPr>
              <a:t>20% New business</a:t>
            </a:r>
          </a:p>
          <a:p>
            <a:endParaRPr lang="en-US" alt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p:sp>
      <p:sp>
        <p:nvSpPr>
          <p:cNvPr id="98307"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Our products will work in underwater applications for adhesives, with reduced load values and some other factors, but don’t just write those off.</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p:sp>
      <p:sp>
        <p:nvSpPr>
          <p:cNvPr id="99331"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Doing pull-out testing on-site…There may be unique application that we don’t have test values for. Before committing us to a contractor, contact us and see if we can help you with that particular application.</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
          <p:cNvSpPr>
            <a:spLocks noGrp="1" noRot="1" noChangeAspect="1" noChangeArrowheads="1" noTextEdit="1"/>
          </p:cNvSpPr>
          <p:nvPr>
            <p:ph type="sldImg"/>
          </p:nvPr>
        </p:nvSpPr>
        <p:spPr/>
      </p:sp>
      <p:sp>
        <p:nvSpPr>
          <p:cNvPr id="100355"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smtClean="0"/>
              <a:t>(Crack repair in settlement basin of Waste water plant)</a:t>
            </a:r>
          </a:p>
          <a:p>
            <a:pPr eaLnBrk="1"/>
            <a:r>
              <a:rPr lang="en-US" altLang="en-US" smtClean="0"/>
              <a:t>We have our cartridge system and now we can offer some more heavy duty crack repair with our RPS line.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p:sp>
      <p:sp>
        <p:nvSpPr>
          <p:cNvPr id="10137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Façade repair – Heli-Ties have a </a:t>
            </a:r>
            <a:r>
              <a:rPr lang="en-US" altLang="en-US" b="1" smtClean="0"/>
              <a:t>great margin</a:t>
            </a:r>
            <a:r>
              <a:rPr lang="en-US" altLang="en-US" smtClean="0"/>
              <a:t>. These products are popular in schools, hospitals, high-rise buildings along the coast where there’s salt spray. We are also now offering a Stitching-Tie.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p:sp>
      <p:sp>
        <p:nvSpPr>
          <p:cNvPr id="10240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Here’s another example of façade repair and Heli-Tie opportunity.</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p:sp>
      <p:sp>
        <p:nvSpPr>
          <p:cNvPr id="104451"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Here are some concrete repair application examples, including overhead repair work, spall repair…</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dirty="0" smtClean="0"/>
              <a:t>Here’s an example of what our </a:t>
            </a:r>
            <a:r>
              <a:rPr lang="en-US" altLang="en-US" dirty="0" smtClean="0">
                <a:latin typeface="Calibri" pitchFamily="34" charset="0"/>
              </a:rPr>
              <a:t>Composite Strengthening Systems (</a:t>
            </a:r>
            <a:r>
              <a:rPr lang="en-US" altLang="en-US" dirty="0" err="1" smtClean="0">
                <a:latin typeface="Calibri" pitchFamily="34" charset="0"/>
              </a:rPr>
              <a:t>CSS</a:t>
            </a:r>
            <a:r>
              <a:rPr lang="en-US" altLang="en-US" dirty="0" smtClean="0">
                <a:latin typeface="Calibri" pitchFamily="34" charset="0"/>
              </a:rPr>
              <a:t>) solutions look like when installed. </a:t>
            </a:r>
            <a:endParaRPr lang="en-US" alt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p:sp>
      <p:sp>
        <p:nvSpPr>
          <p:cNvPr id="11059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dirty="0" smtClean="0"/>
              <a:t>Exercise #3: Role Play</a:t>
            </a:r>
          </a:p>
          <a:p>
            <a:endParaRPr lang="en-US" altLang="en-US" dirty="0" smtClean="0"/>
          </a:p>
          <a:p>
            <a:r>
              <a:rPr lang="en-US" altLang="en-US" dirty="0" smtClean="0"/>
              <a:t>Refer to the Role Play packet handout.</a:t>
            </a:r>
          </a:p>
          <a:p>
            <a:endParaRPr lang="en-US" altLang="en-US" dirty="0" smtClean="0"/>
          </a:p>
          <a:p>
            <a:r>
              <a:rPr lang="en-US" altLang="en-US" dirty="0" smtClean="0"/>
              <a:t>NOTE: It is a good idea to discuss the role play activity at the beginning of class. By assigning pairs and handing out role play assignments early, pairs have the chance to prepare and practice on breaks/lunch if they choose to. (This usually puts them at ease, and makes for more creative role play skits!)</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p:sp>
      <p:sp>
        <p:nvSpPr>
          <p:cNvPr id="11161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pPr marL="0" marR="0" indent="0" algn="l" defTabSz="457200" rtl="0" eaLnBrk="0" fontAlgn="base" latinLnBrk="0" hangingPunct="0">
              <a:lnSpc>
                <a:spcPts val="3500"/>
              </a:lnSpc>
              <a:spcBef>
                <a:spcPct val="0"/>
              </a:spcBef>
              <a:spcAft>
                <a:spcPct val="0"/>
              </a:spcAft>
              <a:buClrTx/>
              <a:buSzTx/>
              <a:buFontTx/>
              <a:buNone/>
              <a:tabLst/>
              <a:defRPr/>
            </a:pPr>
            <a:r>
              <a:rPr lang="en-US" altLang="en-US" sz="1100" b="0" dirty="0" smtClean="0">
                <a:solidFill>
                  <a:schemeClr val="tx1"/>
                </a:solidFill>
                <a:effectLst/>
                <a:latin typeface="Calibri" pitchFamily="34" charset="0"/>
              </a:rPr>
              <a:t>Exercise #4: Jobsite Target List </a:t>
            </a:r>
          </a:p>
          <a:p>
            <a:endParaRPr lang="en-US" altLang="en-US" dirty="0" smtClean="0"/>
          </a:p>
          <a:p>
            <a:r>
              <a:rPr lang="en-US" altLang="en-US" dirty="0" smtClean="0"/>
              <a:t>Territory planning – identify the top opportunities in your</a:t>
            </a:r>
            <a:r>
              <a:rPr lang="en-US" altLang="en-US" baseline="0" dirty="0" smtClean="0"/>
              <a:t> market, who the key contractors – whether you’ve called on them or not. </a:t>
            </a:r>
          </a:p>
          <a:p>
            <a:r>
              <a:rPr lang="en-US" altLang="en-US" i="1" baseline="0" dirty="0" smtClean="0"/>
              <a:t>(It’s good to get a copy of these lists if you want to follow up to see if they’ve called on any of them, and offer to go along on the call if they aren’t comfortable.)</a:t>
            </a:r>
            <a:endParaRPr lang="en-US" altLang="en-US" i="1"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p:sp>
      <p:sp>
        <p:nvSpPr>
          <p:cNvPr id="11264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i="1" dirty="0" smtClean="0"/>
              <a:t>(Review the objectives and ask if</a:t>
            </a:r>
            <a:r>
              <a:rPr lang="en-US" altLang="en-US" i="1" baseline="0" dirty="0" smtClean="0"/>
              <a:t> there are any questions)</a:t>
            </a:r>
            <a:endParaRPr lang="en-US" altLang="en-US" i="1" dirty="0" smtClean="0"/>
          </a:p>
        </p:txBody>
      </p:sp>
      <p:sp>
        <p:nvSpPr>
          <p:cNvPr id="112644"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98" tIns="45199" rIns="90398" bIns="45199"/>
          <a:lstStyle>
            <a:lvl1pPr eaLnBrk="0">
              <a:defRPr sz="1200">
                <a:solidFill>
                  <a:srgbClr val="000000"/>
                </a:solidFill>
                <a:latin typeface="Helvetica" charset="0"/>
                <a:ea typeface="Helvetica" charset="0"/>
                <a:cs typeface="Helvetica" charset="0"/>
                <a:sym typeface="Helvetica" charset="0"/>
              </a:defRPr>
            </a:lvl1pPr>
            <a:lvl2pPr marL="742950" indent="-285750" eaLnBrk="0">
              <a:defRPr sz="1200">
                <a:solidFill>
                  <a:srgbClr val="000000"/>
                </a:solidFill>
                <a:latin typeface="Helvetica" charset="0"/>
                <a:ea typeface="Helvetica" charset="0"/>
                <a:cs typeface="Helvetica" charset="0"/>
                <a:sym typeface="Helvetica" charset="0"/>
              </a:defRPr>
            </a:lvl2pPr>
            <a:lvl3pPr marL="1143000" indent="-228600" eaLnBrk="0">
              <a:defRPr sz="1200">
                <a:solidFill>
                  <a:srgbClr val="000000"/>
                </a:solidFill>
                <a:latin typeface="Helvetica" charset="0"/>
                <a:ea typeface="Helvetica" charset="0"/>
                <a:cs typeface="Helvetica" charset="0"/>
                <a:sym typeface="Helvetica" charset="0"/>
              </a:defRPr>
            </a:lvl3pPr>
            <a:lvl4pPr marL="1600200" indent="-228600" eaLnBrk="0">
              <a:defRPr sz="1200">
                <a:solidFill>
                  <a:srgbClr val="000000"/>
                </a:solidFill>
                <a:latin typeface="Helvetica" charset="0"/>
                <a:ea typeface="Helvetica" charset="0"/>
                <a:cs typeface="Helvetica" charset="0"/>
                <a:sym typeface="Helvetica" charset="0"/>
              </a:defRPr>
            </a:lvl4pPr>
            <a:lvl5pPr marL="2057400" indent="-228600" eaLnBrk="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63882212-25DC-4E38-9148-686F15B41895}" type="slidenum">
              <a:rPr lang="en-US" altLang="en-US"/>
              <a:pPr eaLnBrk="1"/>
              <a:t>50</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p:sp>
      <p:sp>
        <p:nvSpPr>
          <p:cNvPr id="63491"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i="1" smtClean="0"/>
              <a:t>Ask the audience: </a:t>
            </a:r>
            <a:r>
              <a:rPr lang="en-US" altLang="en-US" smtClean="0"/>
              <a:t>Raise you hand if you can point out an anchor opportunity on this jobsite.</a:t>
            </a:r>
          </a:p>
          <a:p>
            <a:endParaRPr lang="en-US" altLang="en-US" smtClean="0"/>
          </a:p>
          <a:p>
            <a:r>
              <a:rPr lang="en-US" altLang="en-US" smtClean="0"/>
              <a:t>(Wait and collect responses, then *click* to bring up the callouts of all the opportunities and note ones that were missed)</a:t>
            </a:r>
          </a:p>
          <a:p>
            <a:endParaRPr lang="en-US" altLang="en-US" smtClean="0"/>
          </a:p>
          <a:p>
            <a:r>
              <a:rPr lang="en-US" altLang="en-US" smtClean="0"/>
              <a:t>Use us to help point out what these opportunities are, let us walk some jobsites with you.</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there any questions?</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91A687CB-77D3-475B-851B-FD272A46F6A9}" type="slidenum">
              <a:rPr lang="en-US" smtClean="0"/>
              <a:t>51</a:t>
            </a:fld>
            <a:endParaRPr lang="en-US"/>
          </a:p>
        </p:txBody>
      </p:sp>
    </p:spTree>
    <p:extLst>
      <p:ext uri="{BB962C8B-B14F-4D97-AF65-F5344CB8AC3E}">
        <p14:creationId xmlns:p14="http://schemas.microsoft.com/office/powerpoint/2010/main" val="3290931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p:sp>
      <p:sp>
        <p:nvSpPr>
          <p:cNvPr id="6451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dirty="0" smtClean="0"/>
              <a:t>There are different types of product opportunities based on your market and area in these areas: Industrial, Commercial, and Infrastructure.</a:t>
            </a:r>
          </a:p>
          <a:p>
            <a:endParaRPr lang="en-US" altLang="en-US" dirty="0" smtClean="0"/>
          </a:p>
          <a:p>
            <a:r>
              <a:rPr lang="en-US" altLang="en-US" dirty="0" smtClean="0"/>
              <a:t>If you’re not comfortable going on one of these jobsites today, let’s work together so you will be comfortable. Odds are, if </a:t>
            </a:r>
            <a:r>
              <a:rPr lang="en-US" altLang="en-US" i="1" dirty="0" smtClean="0"/>
              <a:t>you’re</a:t>
            </a:r>
            <a:r>
              <a:rPr lang="en-US" altLang="en-US" dirty="0" smtClean="0"/>
              <a:t> not comfortable going on that jobsite, many of your competitors aren’t comfortable going on that jobsite either. So if you </a:t>
            </a:r>
            <a:r>
              <a:rPr lang="en-US" altLang="en-US" i="1" dirty="0" smtClean="0"/>
              <a:t>do </a:t>
            </a:r>
            <a:r>
              <a:rPr lang="en-US" altLang="en-US" dirty="0" smtClean="0"/>
              <a:t>go out there, you’re likely to have much more success on an intimidating site.</a:t>
            </a:r>
          </a:p>
          <a:p>
            <a:endParaRPr lang="en-US" altLang="en-US" dirty="0" smtClean="0"/>
          </a:p>
          <a:p>
            <a:r>
              <a:rPr lang="en-US" altLang="en-US" dirty="0" smtClean="0"/>
              <a:t>MRO = </a:t>
            </a:r>
            <a:r>
              <a:rPr lang="en-US" altLang="en-US" dirty="0" err="1" smtClean="0"/>
              <a:t>Maintenence</a:t>
            </a:r>
            <a:r>
              <a:rPr lang="en-US" altLang="en-US" dirty="0" smtClean="0"/>
              <a:t>,</a:t>
            </a:r>
            <a:r>
              <a:rPr lang="en-US" altLang="en-US" baseline="0" dirty="0" smtClean="0"/>
              <a:t> Repair and Operations.</a:t>
            </a:r>
            <a:endParaRPr lang="en-US" alt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p:sp>
      <p:sp>
        <p:nvSpPr>
          <p:cNvPr id="6553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p:sp>
      <p:sp>
        <p:nvSpPr>
          <p:cNvPr id="6656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The point of this slide is to illustrate how wide ranging and diverse the opportunities are.</a:t>
            </a:r>
          </a:p>
          <a:p>
            <a:endParaRPr lang="en-US" altLang="en-US" smtClean="0"/>
          </a:p>
          <a:p>
            <a:r>
              <a:rPr lang="en-US" altLang="en-US" smtClean="0"/>
              <a:t>Overhead applications, into the wall, CFS clip opportunities, decking, etc.</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p:sp>
      <p:sp>
        <p:nvSpPr>
          <p:cNvPr id="67587" name="Rectangle 2"/>
          <p:cNvSpPr>
            <a:spLocks noGrp="1" noChangeArrowheads="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dirty="0" smtClean="0"/>
              <a:t>Now let’s start to cover specific contractor types, starting with the GC. Things to find out/consider include: </a:t>
            </a:r>
          </a:p>
          <a:p>
            <a:pPr marL="571500" lvl="1" indent="-342900" eaLnBrk="1">
              <a:buFontTx/>
              <a:buChar char="•"/>
            </a:pPr>
            <a:r>
              <a:rPr lang="en-US" altLang="en-US" dirty="0" smtClean="0"/>
              <a:t>Are they self performing, are they not self-performing? A GC that self-performs is actually doing the work himself, and those who don’t hire sub-contractors to do everything. </a:t>
            </a:r>
          </a:p>
          <a:p>
            <a:pPr marL="571500" lvl="1" indent="-342900" eaLnBrk="1">
              <a:buFontTx/>
              <a:buChar char="•"/>
            </a:pPr>
            <a:r>
              <a:rPr lang="en-US" altLang="en-US" dirty="0" smtClean="0"/>
              <a:t>Who is the key gatekeeper? Is it the superintendent himself? Or is it the person in the trailer? They can provide you with a lot of valuable information, such as a sub list.</a:t>
            </a:r>
          </a:p>
          <a:p>
            <a:pPr marL="571500" lvl="1" indent="-342900" eaLnBrk="1">
              <a:buFontTx/>
              <a:buChar char="•"/>
            </a:pPr>
            <a:r>
              <a:rPr lang="en-US" altLang="en-US" dirty="0" smtClean="0"/>
              <a:t>Standardized products – they may believe in standardizing some products on their site. For example, using one epoxy on an entire project. Obviously this is someone we need to make sure is happy with our product.</a:t>
            </a:r>
          </a:p>
          <a:p>
            <a:pPr marL="571500" lvl="1" indent="-342900" eaLnBrk="1">
              <a:buFontTx/>
              <a:buChar char="•"/>
            </a:pPr>
            <a:r>
              <a:rPr lang="en-US" altLang="en-US" dirty="0" smtClean="0"/>
              <a:t>Meet the project engineer that works for the GC – a lot of times they can help drive the sale and open opportunities for you.</a:t>
            </a:r>
          </a:p>
          <a:p>
            <a:pPr marL="571500" lvl="1" indent="-342900" eaLnBrk="1">
              <a:buFontTx/>
              <a:buChar char="•"/>
            </a:pPr>
            <a:r>
              <a:rPr lang="en-US" altLang="en-US" dirty="0" smtClean="0"/>
              <a:t>Usually we’ll see purchasing done onsite by the GC, sometimes it’s done back at the office</a:t>
            </a:r>
          </a:p>
          <a:p>
            <a:pPr eaLnBrk="1"/>
            <a:endParaRPr lang="en-US" altLang="en-US" dirty="0" smtClean="0"/>
          </a:p>
          <a:p>
            <a:pPr eaLnBrk="1"/>
            <a:r>
              <a:rPr lang="en-US" altLang="en-US" dirty="0" smtClean="0"/>
              <a:t>The types of products that might be of most interest to this group are listed here:</a:t>
            </a:r>
          </a:p>
          <a:p>
            <a:pPr eaLnBrk="1" hangingPunct="1">
              <a:buFontTx/>
              <a:buChar char="•"/>
            </a:pPr>
            <a:r>
              <a:rPr lang="en-US" altLang="en-US" dirty="0" smtClean="0">
                <a:solidFill>
                  <a:srgbClr val="000000"/>
                </a:solidFill>
              </a:rPr>
              <a:t>Adhesive anchors</a:t>
            </a:r>
          </a:p>
          <a:p>
            <a:pPr eaLnBrk="1" hangingPunct="1">
              <a:buFontTx/>
              <a:buChar char="•"/>
            </a:pPr>
            <a:r>
              <a:rPr lang="en-US" altLang="en-US" dirty="0" smtClean="0">
                <a:solidFill>
                  <a:srgbClr val="000000"/>
                </a:solidFill>
              </a:rPr>
              <a:t>Strong Bolt</a:t>
            </a:r>
            <a:r>
              <a:rPr lang="en-US" altLang="en-US" baseline="30000" dirty="0" smtClean="0"/>
              <a:t>®</a:t>
            </a:r>
            <a:r>
              <a:rPr lang="en-US" altLang="en-US" dirty="0" smtClean="0">
                <a:solidFill>
                  <a:srgbClr val="000000"/>
                </a:solidFill>
              </a:rPr>
              <a:t>2</a:t>
            </a:r>
          </a:p>
          <a:p>
            <a:pPr eaLnBrk="1" hangingPunct="1">
              <a:buFontTx/>
              <a:buChar char="•"/>
            </a:pPr>
            <a:r>
              <a:rPr lang="en-US" altLang="en-US" dirty="0" smtClean="0">
                <a:solidFill>
                  <a:srgbClr val="000000"/>
                </a:solidFill>
              </a:rPr>
              <a:t>Miscellaneous anchors</a:t>
            </a:r>
            <a:endParaRPr lang="en-US" altLang="en-US" dirty="0" smtClean="0"/>
          </a:p>
          <a:p>
            <a:pPr eaLnBrk="1"/>
            <a:endParaRPr lang="en-US" altLang="en-US" dirty="0" smtClean="0"/>
          </a:p>
          <a:p>
            <a:pPr eaLnBrk="1">
              <a:buFontTx/>
              <a:buChar char="•"/>
            </a:pPr>
            <a:endParaRPr lang="en-US" altLang="en-US" dirty="0" smtClean="0"/>
          </a:p>
          <a:p>
            <a:pPr eaLnBrk="1"/>
            <a:endParaRPr lang="en-US" altLang="en-US" dirty="0" smtClean="0"/>
          </a:p>
          <a:p>
            <a:pPr eaLnBrk="1"/>
            <a:endParaRPr lang="en-US" alt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ustDataLst>
      <p:tags r:id="rId1"/>
    </p:custDataLst>
    <p:extLst>
      <p:ext uri="{BB962C8B-B14F-4D97-AF65-F5344CB8AC3E}">
        <p14:creationId xmlns:p14="http://schemas.microsoft.com/office/powerpoint/2010/main" val="33897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ustDataLst>
      <p:tags r:id="rId1"/>
    </p:custDataLst>
    <p:extLst>
      <p:ext uri="{BB962C8B-B14F-4D97-AF65-F5344CB8AC3E}">
        <p14:creationId xmlns:p14="http://schemas.microsoft.com/office/powerpoint/2010/main" val="3183983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Text Placeholder 2"/>
          <p:cNvSpPr txBox="1">
            <a:spLocks/>
          </p:cNvSpPr>
          <p:nvPr userDrawn="1"/>
        </p:nvSpPr>
        <p:spPr>
          <a:xfrm>
            <a:off x="293688" y="1681163"/>
            <a:ext cx="3927475" cy="346075"/>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defRPr/>
            </a:pPr>
            <a:r>
              <a:rPr lang="en-US" sz="2000" dirty="0" smtClean="0"/>
              <a:t>Click to edit subhead</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63525" y="2099144"/>
            <a:ext cx="8229600" cy="4118776"/>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71755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307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01625" y="261938"/>
            <a:ext cx="7005638"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263525" y="1797050"/>
            <a:ext cx="8229600" cy="442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1031" name="Picture 10"/>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115300" y="452438"/>
            <a:ext cx="75565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a:blip r:embed="rId8"/>
          <a:stretch>
            <a:fillRect/>
          </a:stretch>
        </p:blipFill>
        <p:spPr>
          <a:xfrm>
            <a:off x="0" y="1141413"/>
            <a:ext cx="9144000" cy="336550"/>
          </a:xfrm>
          <a:prstGeom prst="rect">
            <a:avLst/>
          </a:prstGeom>
          <a:effectLst>
            <a:outerShdw blurRad="50800" dist="38100" dir="5400000" algn="t" rotWithShape="0">
              <a:prstClr val="black">
                <a:alpha val="40000"/>
              </a:prstClr>
            </a:outerShdw>
          </a:effectLst>
        </p:spPr>
      </p:pic>
    </p:spTree>
    <p:custDataLst>
      <p:tags r:id="rId6"/>
    </p:custDataLst>
  </p:cSld>
  <p:clrMap bg1="lt1" tx1="dk1" bg2="lt2" tx2="dk2" accent1="accent1" accent2="accent2" accent3="accent3" accent4="accent4" accent5="accent5" accent6="accent6" hlink="hlink" folHlink="folHlink"/>
  <p:sldLayoutIdLst>
    <p:sldLayoutId id="2147484140" r:id="rId1"/>
    <p:sldLayoutId id="2147484141" r:id="rId2"/>
    <p:sldLayoutId id="2147484143" r:id="rId3"/>
    <p:sldLayoutId id="2147484142" r:id="rId4"/>
  </p:sldLayoutIdLst>
  <p:timing>
    <p:tnLst>
      <p:par>
        <p:cTn id="1" dur="indefinite" restart="never" nodeType="tmRoot"/>
      </p:par>
    </p:tnLst>
  </p:timing>
  <p:txStyles>
    <p:titleStyle>
      <a:lvl1pPr algn="l" rtl="0" eaLnBrk="0" fontAlgn="base" hangingPunct="0">
        <a:spcBef>
          <a:spcPct val="0"/>
        </a:spcBef>
        <a:spcAft>
          <a:spcPct val="0"/>
        </a:spcAft>
        <a:defRPr sz="32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b="1">
          <a:solidFill>
            <a:schemeClr val="tx1"/>
          </a:solidFill>
          <a:latin typeface="Arial" pitchFamily="34" charset="0"/>
          <a:cs typeface="Arial" pitchFamily="34" charset="0"/>
        </a:defRPr>
      </a:lvl2pPr>
      <a:lvl3pPr algn="l" rtl="0" eaLnBrk="0" fontAlgn="base" hangingPunct="0">
        <a:spcBef>
          <a:spcPct val="0"/>
        </a:spcBef>
        <a:spcAft>
          <a:spcPct val="0"/>
        </a:spcAft>
        <a:defRPr sz="3200" b="1">
          <a:solidFill>
            <a:schemeClr val="tx1"/>
          </a:solidFill>
          <a:latin typeface="Arial" pitchFamily="34" charset="0"/>
          <a:cs typeface="Arial" pitchFamily="34" charset="0"/>
        </a:defRPr>
      </a:lvl3pPr>
      <a:lvl4pPr algn="l" rtl="0" eaLnBrk="0" fontAlgn="base" hangingPunct="0">
        <a:spcBef>
          <a:spcPct val="0"/>
        </a:spcBef>
        <a:spcAft>
          <a:spcPct val="0"/>
        </a:spcAft>
        <a:defRPr sz="3200" b="1">
          <a:solidFill>
            <a:schemeClr val="tx1"/>
          </a:solidFill>
          <a:latin typeface="Arial" pitchFamily="34" charset="0"/>
          <a:cs typeface="Arial" pitchFamily="34" charset="0"/>
        </a:defRPr>
      </a:lvl4pPr>
      <a:lvl5pPr algn="l" rtl="0" eaLnBrk="0" fontAlgn="base" hangingPunct="0">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231775" algn="l" rtl="0" eaLnBrk="0" fontAlgn="base" hangingPunct="0">
        <a:spcBef>
          <a:spcPct val="20000"/>
        </a:spcBef>
        <a:spcAft>
          <a:spcPct val="0"/>
        </a:spcAft>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1.emf"/><Relationship Id="rId5" Type="http://schemas.openxmlformats.org/officeDocument/2006/relationships/image" Target="../media/image4.emf"/><Relationship Id="rId4" Type="http://schemas.openxmlformats.org/officeDocument/2006/relationships/image" Target="file:///\\localhost\Volumes\Photography\simpson%20strong-tie\+anchor\STB-THD_HDR4-bw.tif"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33.png"/><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37.jpeg"/><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39.jpeg"/><Relationship Id="rId4"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41.png"/><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31.png"/><Relationship Id="rId4" Type="http://schemas.openxmlformats.org/officeDocument/2006/relationships/image" Target="../media/image4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44.png"/><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16.xml"/><Relationship Id="rId7"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52.png"/><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18.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21.xml"/><Relationship Id="rId7"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notesSlide" Target="../notesSlides/notesSlide23.xml"/><Relationship Id="rId7" Type="http://schemas.openxmlformats.org/officeDocument/2006/relationships/image" Target="../media/image63.jpeg"/><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62.jpe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jpeg"/><Relationship Id="rId4" Type="http://schemas.openxmlformats.org/officeDocument/2006/relationships/image" Target="../media/image60.jpeg"/><Relationship Id="rId9" Type="http://schemas.openxmlformats.org/officeDocument/2006/relationships/image" Target="../media/image65.jpeg"/></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24.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69.png"/><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76.jpeg"/><Relationship Id="rId4" Type="http://schemas.openxmlformats.org/officeDocument/2006/relationships/image" Target="../media/image7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8.xml"/><Relationship Id="rId5" Type="http://schemas.openxmlformats.org/officeDocument/2006/relationships/image" Target="../media/image79.png"/><Relationship Id="rId4" Type="http://schemas.openxmlformats.org/officeDocument/2006/relationships/image" Target="../media/image7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80.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84.jpe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image" Target="../media/image81.jpeg"/></Relationships>
</file>

<file path=ppt/slides/_rels/slide3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6.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3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7.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88.jpeg"/><Relationship Id="rId2" Type="http://schemas.openxmlformats.org/officeDocument/2006/relationships/slideLayout" Target="../slideLayouts/slideLayout2.xml"/><Relationship Id="rId1" Type="http://schemas.openxmlformats.org/officeDocument/2006/relationships/tags" Target="../tags/tag43.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9.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5.xml"/><Relationship Id="rId5" Type="http://schemas.openxmlformats.org/officeDocument/2006/relationships/image" Target="../media/image90.jpeg"/><Relationship Id="rId4" Type="http://schemas.openxmlformats.org/officeDocument/2006/relationships/image" Target="../media/image89.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6.xml"/><Relationship Id="rId5" Type="http://schemas.openxmlformats.org/officeDocument/2006/relationships/image" Target="../media/image92.jpeg"/><Relationship Id="rId4" Type="http://schemas.openxmlformats.org/officeDocument/2006/relationships/image" Target="../media/image9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7.xml"/><Relationship Id="rId5" Type="http://schemas.openxmlformats.org/officeDocument/2006/relationships/image" Target="../media/image94.jpeg"/><Relationship Id="rId4" Type="http://schemas.openxmlformats.org/officeDocument/2006/relationships/image" Target="../media/image93.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9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9.xml"/><Relationship Id="rId4" Type="http://schemas.openxmlformats.org/officeDocument/2006/relationships/image" Target="../media/image96.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100.jpe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1.xml"/><Relationship Id="rId5" Type="http://schemas.openxmlformats.org/officeDocument/2006/relationships/image" Target="../media/image102.png"/><Relationship Id="rId4" Type="http://schemas.openxmlformats.org/officeDocument/2006/relationships/image" Target="../media/image101.jpeg"/></Relationships>
</file>

<file path=ppt/slides/_rels/slide4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47.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4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48.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file://localhost/Volumes/CLIENTS/Simpson%20Strong-Tie/+brand%20standards/SST%20Logo%20rgb%20-%20white%20box%20BG%20INDICATOR.jpg" TargetMode="External"/><Relationship Id="rId5" Type="http://schemas.openxmlformats.org/officeDocument/2006/relationships/image" Target="../media/image104.jpeg"/><Relationship Id="rId4" Type="http://schemas.openxmlformats.org/officeDocument/2006/relationships/image" Target="../media/image103.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7.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jpeg"/><Relationship Id="rId3" Type="http://schemas.openxmlformats.org/officeDocument/2006/relationships/notesSlide" Target="../notesSlides/notesSlide8.xml"/><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5" Type="http://schemas.openxmlformats.org/officeDocument/2006/relationships/image" Target="../media/image31.pn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 Id="rId1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STB-THD_HDR4-bw.tif" descr="/Volumes/Photography/simpson strong-tie/+anchor/STB-THD_HDR4-bw.tif"/>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0" y="762000"/>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0" y="0"/>
            <a:ext cx="9144000" cy="1139825"/>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sp>
        <p:nvSpPr>
          <p:cNvPr id="6" name="Rectangle 5"/>
          <p:cNvSpPr/>
          <p:nvPr/>
        </p:nvSpPr>
        <p:spPr>
          <a:xfrm>
            <a:off x="0" y="6397625"/>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3077" name="No Equal black.eps" descr="/Volumes/CLIENTS/Simpson Strong-Tie/+brand standards/No Equal black.eps"/>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438" y="6484938"/>
            <a:ext cx="2635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Rectangle 7"/>
          <p:cNvSpPr>
            <a:spLocks noChangeArrowheads="1"/>
          </p:cNvSpPr>
          <p:nvPr/>
        </p:nvSpPr>
        <p:spPr bwMode="auto">
          <a:xfrm>
            <a:off x="7848600" y="6503988"/>
            <a:ext cx="11207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en-US" sz="1100" b="1">
                <a:solidFill>
                  <a:srgbClr val="FF5308"/>
                </a:solidFill>
                <a:latin typeface="Arial" pitchFamily="34" charset="0"/>
                <a:cs typeface="Arial" pitchFamily="34" charset="0"/>
              </a:rPr>
              <a:t>strongtie.com</a:t>
            </a:r>
            <a:endParaRPr lang="en-US" altLang="en-US" sz="1100">
              <a:solidFill>
                <a:srgbClr val="FF5308"/>
              </a:solidFill>
            </a:endParaRPr>
          </a:p>
        </p:txBody>
      </p:sp>
      <p:sp>
        <p:nvSpPr>
          <p:cNvPr id="3079" name="Title 1"/>
          <p:cNvSpPr>
            <a:spLocks noGrp="1"/>
          </p:cNvSpPr>
          <p:nvPr>
            <p:ph type="ctrTitle"/>
          </p:nvPr>
        </p:nvSpPr>
        <p:spPr>
          <a:xfrm>
            <a:off x="0" y="4419600"/>
            <a:ext cx="9170988" cy="1470025"/>
          </a:xfrm>
          <a:solidFill>
            <a:schemeClr val="tx1">
              <a:alpha val="61960"/>
            </a:schemeClr>
          </a:solidFill>
        </p:spPr>
        <p:txBody>
          <a:bodyPr rIns="274320"/>
          <a:lstStyle/>
          <a:p>
            <a:pPr algn="r" eaLnBrk="1" hangingPunct="1"/>
            <a:r>
              <a:rPr lang="en-US" altLang="en-US" sz="3600" b="0" smtClean="0">
                <a:solidFill>
                  <a:schemeClr val="bg1"/>
                </a:solidFill>
                <a:latin typeface="Calibri" pitchFamily="34" charset="0"/>
              </a:rPr>
              <a:t>Effective Sales Training </a:t>
            </a:r>
            <a:br>
              <a:rPr lang="en-US" altLang="en-US" sz="3600" b="0" smtClean="0">
                <a:solidFill>
                  <a:schemeClr val="bg1"/>
                </a:solidFill>
                <a:latin typeface="Calibri" pitchFamily="34" charset="0"/>
              </a:rPr>
            </a:br>
            <a:r>
              <a:rPr lang="en-US" altLang="en-US" sz="3600" b="0" smtClean="0">
                <a:solidFill>
                  <a:schemeClr val="bg1"/>
                </a:solidFill>
                <a:latin typeface="Calibri" pitchFamily="34" charset="0"/>
              </a:rPr>
              <a:t>to Beat the Competition: </a:t>
            </a:r>
            <a:r>
              <a:rPr lang="en-US" altLang="en-US" sz="3600" smtClean="0">
                <a:solidFill>
                  <a:schemeClr val="bg1"/>
                </a:solidFill>
                <a:latin typeface="Calibri" pitchFamily="34" charset="0"/>
              </a:rPr>
              <a:t>Hilti</a:t>
            </a:r>
          </a:p>
        </p:txBody>
      </p:sp>
      <p:pic>
        <p:nvPicPr>
          <p:cNvPr id="3080"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15300" y="452438"/>
            <a:ext cx="75565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Title 1"/>
          <p:cNvSpPr>
            <a:spLocks noGrp="1"/>
          </p:cNvSpPr>
          <p:nvPr>
            <p:ph type="title"/>
          </p:nvPr>
        </p:nvSpPr>
        <p:spPr/>
        <p:txBody>
          <a:bodyPr rtlCol="0">
            <a:normAutofit fontScale="90000"/>
          </a:bodyPr>
          <a:lstStyle/>
          <a:p>
            <a:pPr eaLnBrk="1" fontAlgn="auto" hangingPunct="1">
              <a:spcAft>
                <a:spcPts val="0"/>
              </a:spcAft>
              <a:defRPr/>
            </a:pPr>
            <a:r>
              <a:rPr lang="en-US" altLang="en-US" smtClean="0"/>
              <a:t>General Contractor/Project Manager</a:t>
            </a:r>
          </a:p>
        </p:txBody>
      </p:sp>
      <p:sp>
        <p:nvSpPr>
          <p:cNvPr id="18434"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341313" indent="-341313" eaLnBrk="1" hangingPunct="1">
              <a:spcBef>
                <a:spcPts val="600"/>
              </a:spcBef>
              <a:spcAft>
                <a:spcPts val="600"/>
              </a:spcAft>
              <a:buFontTx/>
              <a:buChar char="•"/>
            </a:pPr>
            <a:r>
              <a:rPr lang="en-US" altLang="en-US" smtClean="0">
                <a:solidFill>
                  <a:srgbClr val="000000"/>
                </a:solidFill>
                <a:latin typeface="Calibri" pitchFamily="34" charset="0"/>
              </a:rPr>
              <a:t>May/may not self perform</a:t>
            </a:r>
          </a:p>
          <a:p>
            <a:pPr marL="341313" indent="-341313" eaLnBrk="1" hangingPunct="1">
              <a:spcBef>
                <a:spcPts val="600"/>
              </a:spcBef>
              <a:spcAft>
                <a:spcPts val="600"/>
              </a:spcAft>
              <a:buFontTx/>
              <a:buChar char="•"/>
            </a:pPr>
            <a:r>
              <a:rPr lang="en-US" altLang="en-US" smtClean="0">
                <a:solidFill>
                  <a:srgbClr val="000000"/>
                </a:solidFill>
                <a:latin typeface="Calibri" pitchFamily="34" charset="0"/>
              </a:rPr>
              <a:t>Gatekeeper (Sub list)</a:t>
            </a:r>
          </a:p>
          <a:p>
            <a:pPr marL="341313" indent="-341313" eaLnBrk="1" hangingPunct="1">
              <a:spcBef>
                <a:spcPts val="600"/>
              </a:spcBef>
              <a:spcAft>
                <a:spcPts val="600"/>
              </a:spcAft>
              <a:buFontTx/>
              <a:buChar char="•"/>
            </a:pPr>
            <a:r>
              <a:rPr lang="en-US" altLang="en-US" smtClean="0">
                <a:solidFill>
                  <a:srgbClr val="000000"/>
                </a:solidFill>
                <a:latin typeface="Calibri" pitchFamily="34" charset="0"/>
              </a:rPr>
              <a:t>“Standardized Products”</a:t>
            </a:r>
          </a:p>
          <a:p>
            <a:pPr marL="341313" indent="-341313" eaLnBrk="1" hangingPunct="1">
              <a:spcBef>
                <a:spcPts val="600"/>
              </a:spcBef>
              <a:spcAft>
                <a:spcPts val="600"/>
              </a:spcAft>
              <a:buFontTx/>
              <a:buChar char="•"/>
            </a:pPr>
            <a:r>
              <a:rPr lang="en-US" altLang="en-US" smtClean="0">
                <a:solidFill>
                  <a:srgbClr val="000000"/>
                </a:solidFill>
                <a:latin typeface="Calibri" pitchFamily="34" charset="0"/>
              </a:rPr>
              <a:t> Project Engineer</a:t>
            </a:r>
          </a:p>
          <a:p>
            <a:pPr marL="341313" indent="-341313" eaLnBrk="1" hangingPunct="1">
              <a:spcBef>
                <a:spcPts val="600"/>
              </a:spcBef>
              <a:spcAft>
                <a:spcPts val="600"/>
              </a:spcAft>
              <a:buFontTx/>
              <a:buChar char="•"/>
            </a:pPr>
            <a:r>
              <a:rPr lang="en-US" altLang="en-US" smtClean="0">
                <a:solidFill>
                  <a:srgbClr val="000000"/>
                </a:solidFill>
                <a:latin typeface="Calibri" pitchFamily="34" charset="0"/>
              </a:rPr>
              <a:t>Job Site Purchasing</a:t>
            </a:r>
          </a:p>
          <a:p>
            <a:pPr marL="341313" indent="-341313" eaLnBrk="1" hangingPunct="1">
              <a:spcBef>
                <a:spcPts val="700"/>
              </a:spcBef>
              <a:buFontTx/>
              <a:buChar char="•"/>
            </a:pPr>
            <a:r>
              <a:rPr lang="en-US" altLang="en-US" smtClean="0">
                <a:solidFill>
                  <a:srgbClr val="000000"/>
                </a:solidFill>
                <a:latin typeface="Calibri" pitchFamily="34" charset="0"/>
              </a:rPr>
              <a:t>ICI Products</a:t>
            </a:r>
          </a:p>
          <a:p>
            <a:pPr marL="741363" lvl="1" indent="-284163" eaLnBrk="1" hangingPunct="1">
              <a:spcBef>
                <a:spcPct val="0"/>
              </a:spcBef>
              <a:buFontTx/>
              <a:buChar char="–"/>
            </a:pPr>
            <a:r>
              <a:rPr lang="en-US" altLang="en-US" smtClean="0">
                <a:solidFill>
                  <a:srgbClr val="000000"/>
                </a:solidFill>
                <a:latin typeface="Calibri" pitchFamily="34" charset="0"/>
              </a:rPr>
              <a:t>Adhesive anchors</a:t>
            </a:r>
          </a:p>
          <a:p>
            <a:pPr marL="741363" lvl="1" indent="-284163" eaLnBrk="1" hangingPunct="1">
              <a:spcBef>
                <a:spcPct val="0"/>
              </a:spcBef>
              <a:buFontTx/>
              <a:buChar char="–"/>
            </a:pPr>
            <a:r>
              <a:rPr lang="en-US" altLang="en-US" smtClean="0">
                <a:solidFill>
                  <a:srgbClr val="000000"/>
                </a:solidFill>
                <a:latin typeface="Calibri" pitchFamily="34" charset="0"/>
              </a:rPr>
              <a:t>Strong Bolt</a:t>
            </a:r>
            <a:r>
              <a:rPr lang="en-US" altLang="en-US" baseline="30000" smtClean="0">
                <a:latin typeface="Calibri" pitchFamily="34" charset="0"/>
              </a:rPr>
              <a:t>®</a:t>
            </a:r>
            <a:r>
              <a:rPr lang="en-US" altLang="en-US" smtClean="0">
                <a:solidFill>
                  <a:srgbClr val="000000"/>
                </a:solidFill>
                <a:latin typeface="Calibri" pitchFamily="34" charset="0"/>
              </a:rPr>
              <a:t>2</a:t>
            </a:r>
          </a:p>
          <a:p>
            <a:pPr marL="741363" lvl="1" indent="-284163" eaLnBrk="1" hangingPunct="1">
              <a:spcBef>
                <a:spcPct val="0"/>
              </a:spcBef>
              <a:buFontTx/>
              <a:buChar char="–"/>
            </a:pPr>
            <a:r>
              <a:rPr lang="en-US" altLang="en-US" smtClean="0">
                <a:solidFill>
                  <a:srgbClr val="000000"/>
                </a:solidFill>
                <a:latin typeface="Calibri" pitchFamily="34" charset="0"/>
              </a:rPr>
              <a:t>Miscellaneous anchors</a:t>
            </a:r>
            <a:endParaRPr lang="en-US" altLang="en-US" smtClean="0">
              <a:latin typeface="Calibri" pitchFamily="34" charset="0"/>
            </a:endParaRPr>
          </a:p>
        </p:txBody>
      </p:sp>
      <p:sp>
        <p:nvSpPr>
          <p:cNvPr id="12292" name="Line 3"/>
          <p:cNvSpPr>
            <a:spLocks noChangeShapeType="1"/>
          </p:cNvSpPr>
          <p:nvPr/>
        </p:nvSpPr>
        <p:spPr bwMode="auto">
          <a:xfrm>
            <a:off x="6477000" y="3276600"/>
            <a:ext cx="457200" cy="0"/>
          </a:xfrm>
          <a:prstGeom prst="line">
            <a:avLst/>
          </a:prstGeom>
          <a:noFill/>
          <a:ln w="28575">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12293" name="Picture 4" descr="image94.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67300" y="2019300"/>
            <a:ext cx="3613150" cy="2514600"/>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pic>
        <p:nvPicPr>
          <p:cNvPr id="12294" name="Picture 5" descr="image95.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21213" y="3132138"/>
            <a:ext cx="1627187" cy="167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ustDataLst>
      <p:tags r:id="rId1"/>
    </p:custData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ltLang="en-US" smtClean="0"/>
              <a:t>Concrete Contractors</a:t>
            </a:r>
          </a:p>
        </p:txBody>
      </p:sp>
      <p:sp>
        <p:nvSpPr>
          <p:cNvPr id="25603"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eaLnBrk="1" hangingPunct="1">
              <a:lnSpc>
                <a:spcPct val="90000"/>
              </a:lnSpc>
              <a:spcBef>
                <a:spcPts val="600"/>
              </a:spcBef>
              <a:spcAft>
                <a:spcPts val="600"/>
              </a:spcAft>
            </a:pPr>
            <a:r>
              <a:rPr lang="en-US" altLang="en-US" smtClean="0">
                <a:solidFill>
                  <a:srgbClr val="000000"/>
                </a:solidFill>
                <a:latin typeface="Calibri" pitchFamily="34" charset="0"/>
              </a:rPr>
              <a:t>Flat, Tilt, Precast </a:t>
            </a:r>
          </a:p>
          <a:p>
            <a:pPr eaLnBrk="1" hangingPunct="1">
              <a:lnSpc>
                <a:spcPct val="90000"/>
              </a:lnSpc>
              <a:spcBef>
                <a:spcPts val="600"/>
              </a:spcBef>
              <a:spcAft>
                <a:spcPts val="600"/>
              </a:spcAft>
            </a:pPr>
            <a:r>
              <a:rPr lang="en-US" altLang="en-US" smtClean="0">
                <a:solidFill>
                  <a:srgbClr val="000000"/>
                </a:solidFill>
                <a:latin typeface="Calibri" pitchFamily="34" charset="0"/>
              </a:rPr>
              <a:t>Forming</a:t>
            </a:r>
          </a:p>
          <a:p>
            <a:pPr eaLnBrk="1" hangingPunct="1">
              <a:lnSpc>
                <a:spcPct val="90000"/>
              </a:lnSpc>
              <a:spcBef>
                <a:spcPts val="600"/>
              </a:spcBef>
              <a:spcAft>
                <a:spcPts val="600"/>
              </a:spcAft>
            </a:pPr>
            <a:r>
              <a:rPr lang="en-US" altLang="en-US" smtClean="0">
                <a:solidFill>
                  <a:srgbClr val="000000"/>
                </a:solidFill>
                <a:latin typeface="Calibri" pitchFamily="34" charset="0"/>
              </a:rPr>
              <a:t>Job site purchasing</a:t>
            </a:r>
          </a:p>
          <a:p>
            <a:pPr eaLnBrk="1" hangingPunct="1">
              <a:lnSpc>
                <a:spcPct val="90000"/>
              </a:lnSpc>
              <a:spcBef>
                <a:spcPts val="700"/>
              </a:spcBef>
            </a:pPr>
            <a:r>
              <a:rPr lang="en-US" altLang="en-US" smtClean="0">
                <a:solidFill>
                  <a:srgbClr val="000000"/>
                </a:solidFill>
                <a:latin typeface="Calibri" pitchFamily="34" charset="0"/>
              </a:rPr>
              <a:t>ICI Products</a:t>
            </a:r>
          </a:p>
          <a:p>
            <a:pPr lvl="1" eaLnBrk="1" hangingPunct="1">
              <a:lnSpc>
                <a:spcPct val="90000"/>
              </a:lnSpc>
              <a:spcBef>
                <a:spcPts val="700"/>
              </a:spcBef>
            </a:pPr>
            <a:r>
              <a:rPr lang="en-US" altLang="en-US" sz="2200" smtClean="0">
                <a:solidFill>
                  <a:srgbClr val="000000"/>
                </a:solidFill>
                <a:latin typeface="Calibri" pitchFamily="34" charset="0"/>
              </a:rPr>
              <a:t>Anchoring Adhesives</a:t>
            </a:r>
          </a:p>
          <a:p>
            <a:pPr lvl="2" indent="-285750" eaLnBrk="1" hangingPunct="1">
              <a:lnSpc>
                <a:spcPct val="90000"/>
              </a:lnSpc>
              <a:spcBef>
                <a:spcPct val="0"/>
              </a:spcBef>
            </a:pPr>
            <a:r>
              <a:rPr lang="en-US" altLang="en-US" sz="2000" smtClean="0">
                <a:solidFill>
                  <a:srgbClr val="000000"/>
                </a:solidFill>
                <a:latin typeface="Calibri" pitchFamily="34" charset="0"/>
              </a:rPr>
              <a:t>Crack Repair</a:t>
            </a:r>
          </a:p>
          <a:p>
            <a:pPr lvl="2" indent="-285750" eaLnBrk="1" hangingPunct="1">
              <a:lnSpc>
                <a:spcPct val="90000"/>
              </a:lnSpc>
              <a:spcBef>
                <a:spcPct val="0"/>
              </a:spcBef>
              <a:spcAft>
                <a:spcPts val="600"/>
              </a:spcAft>
            </a:pPr>
            <a:r>
              <a:rPr lang="en-US" altLang="en-US" sz="2000" smtClean="0">
                <a:solidFill>
                  <a:srgbClr val="000000"/>
                </a:solidFill>
                <a:latin typeface="Calibri" pitchFamily="34" charset="0"/>
              </a:rPr>
              <a:t>RPS</a:t>
            </a:r>
            <a:endParaRPr lang="en-US" altLang="en-US" smtClean="0">
              <a:solidFill>
                <a:srgbClr val="000000"/>
              </a:solidFill>
              <a:latin typeface="Calibri" pitchFamily="34" charset="0"/>
            </a:endParaRPr>
          </a:p>
          <a:p>
            <a:pPr lvl="1" eaLnBrk="1" hangingPunct="1">
              <a:lnSpc>
                <a:spcPct val="90000"/>
              </a:lnSpc>
              <a:spcBef>
                <a:spcPct val="0"/>
              </a:spcBef>
              <a:spcAft>
                <a:spcPts val="600"/>
              </a:spcAft>
            </a:pPr>
            <a:r>
              <a:rPr lang="en-US" altLang="en-US" sz="2200" smtClean="0">
                <a:solidFill>
                  <a:srgbClr val="000000"/>
                </a:solidFill>
                <a:latin typeface="Calibri" pitchFamily="34" charset="0"/>
              </a:rPr>
              <a:t>Mechanical Anchors</a:t>
            </a:r>
          </a:p>
          <a:p>
            <a:pPr lvl="2" indent="-285750" eaLnBrk="1" hangingPunct="1">
              <a:lnSpc>
                <a:spcPct val="90000"/>
              </a:lnSpc>
              <a:spcBef>
                <a:spcPct val="0"/>
              </a:spcBef>
            </a:pPr>
            <a:r>
              <a:rPr lang="en-US" altLang="en-US" sz="2000" smtClean="0">
                <a:solidFill>
                  <a:srgbClr val="000000"/>
                </a:solidFill>
                <a:latin typeface="Calibri" pitchFamily="34" charset="0"/>
              </a:rPr>
              <a:t>Titen HD</a:t>
            </a:r>
            <a:r>
              <a:rPr lang="en-US" altLang="en-US" sz="2000" baseline="30000" smtClean="0">
                <a:latin typeface="Calibri" pitchFamily="34" charset="0"/>
              </a:rPr>
              <a:t>®</a:t>
            </a:r>
          </a:p>
          <a:p>
            <a:pPr lvl="2" indent="-285750" eaLnBrk="1" hangingPunct="1">
              <a:lnSpc>
                <a:spcPct val="90000"/>
              </a:lnSpc>
              <a:spcBef>
                <a:spcPct val="0"/>
              </a:spcBef>
            </a:pPr>
            <a:r>
              <a:rPr lang="en-US" altLang="en-US" sz="2000" smtClean="0">
                <a:solidFill>
                  <a:srgbClr val="000000"/>
                </a:solidFill>
                <a:latin typeface="Calibri" pitchFamily="34" charset="0"/>
              </a:rPr>
              <a:t>Strong Bolt</a:t>
            </a:r>
            <a:r>
              <a:rPr lang="en-US" altLang="en-US" sz="2000" baseline="30000" smtClean="0">
                <a:latin typeface="Calibri" pitchFamily="34" charset="0"/>
              </a:rPr>
              <a:t>®</a:t>
            </a:r>
            <a:r>
              <a:rPr lang="en-US" altLang="en-US" sz="2000" smtClean="0">
                <a:solidFill>
                  <a:srgbClr val="000000"/>
                </a:solidFill>
                <a:latin typeface="Calibri" pitchFamily="34" charset="0"/>
              </a:rPr>
              <a:t>2</a:t>
            </a:r>
          </a:p>
          <a:p>
            <a:pPr lvl="2" indent="-285750" eaLnBrk="1" hangingPunct="1">
              <a:lnSpc>
                <a:spcPct val="90000"/>
              </a:lnSpc>
              <a:spcBef>
                <a:spcPct val="0"/>
              </a:spcBef>
            </a:pPr>
            <a:r>
              <a:rPr lang="en-US" altLang="en-US" sz="2000" smtClean="0">
                <a:solidFill>
                  <a:srgbClr val="000000"/>
                </a:solidFill>
                <a:latin typeface="Calibri" pitchFamily="34" charset="0"/>
              </a:rPr>
              <a:t>Direct Fastening</a:t>
            </a:r>
            <a:endParaRPr lang="en-US" altLang="en-US" sz="2000" smtClean="0">
              <a:latin typeface="Calibri" pitchFamily="34" charset="0"/>
            </a:endParaRPr>
          </a:p>
        </p:txBody>
      </p:sp>
      <p:pic>
        <p:nvPicPr>
          <p:cNvPr id="19459" name="Picture 3" descr="image96.jpg"/>
          <p:cNvPicPr>
            <a:picLocks noChangeAspect="1"/>
          </p:cNvPicPr>
          <p:nvPr/>
        </p:nvPicPr>
        <p:blipFill>
          <a:blip r:embed="rId4">
            <a:extLst>
              <a:ext uri="{28A0092B-C50C-407E-A947-70E740481C1C}">
                <a14:useLocalDpi xmlns:a14="http://schemas.microsoft.com/office/drawing/2010/main" val="0"/>
              </a:ext>
            </a:extLst>
          </a:blip>
          <a:srcRect t="5000"/>
          <a:stretch>
            <a:fillRect/>
          </a:stretch>
        </p:blipFill>
        <p:spPr bwMode="auto">
          <a:xfrm>
            <a:off x="5154613" y="1906588"/>
            <a:ext cx="3249612" cy="2119312"/>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pic>
        <p:nvPicPr>
          <p:cNvPr id="19460" name="Picture 4" descr="image97.jpg"/>
          <p:cNvPicPr>
            <a:picLocks noChangeAspect="1"/>
          </p:cNvPicPr>
          <p:nvPr/>
        </p:nvPicPr>
        <p:blipFill>
          <a:blip r:embed="rId5">
            <a:extLst>
              <a:ext uri="{28A0092B-C50C-407E-A947-70E740481C1C}">
                <a14:useLocalDpi xmlns:a14="http://schemas.microsoft.com/office/drawing/2010/main" val="0"/>
              </a:ext>
            </a:extLst>
          </a:blip>
          <a:srcRect l="-587" t="12839" r="587" b="8920"/>
          <a:stretch>
            <a:fillRect/>
          </a:stretch>
        </p:blipFill>
        <p:spPr bwMode="auto">
          <a:xfrm>
            <a:off x="5132388" y="4240213"/>
            <a:ext cx="3249612" cy="1844675"/>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spTree>
    <p:custDataLst>
      <p:tags r:id="rId1"/>
    </p:custData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altLang="en-US" smtClean="0"/>
              <a:t>Structural/Misc. Steel Contractors</a:t>
            </a:r>
          </a:p>
        </p:txBody>
      </p:sp>
      <p:sp>
        <p:nvSpPr>
          <p:cNvPr id="26627" name="Rectangle 2"/>
          <p:cNvSpPr>
            <a:spLocks noGrp="1"/>
          </p:cNvSpPr>
          <p:nvPr>
            <p:ph idx="1"/>
          </p:nvPr>
        </p:nvSpPr>
        <p:spPr>
          <a:xfrm>
            <a:off x="263525" y="1693863"/>
            <a:ext cx="8229600" cy="4421187"/>
          </a:xfrm>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400050" indent="-285750" eaLnBrk="1" hangingPunct="1">
              <a:spcBef>
                <a:spcPts val="1800"/>
              </a:spcBef>
              <a:buFontTx/>
              <a:buChar char="•"/>
            </a:pPr>
            <a:r>
              <a:rPr lang="en-US" altLang="en-US" smtClean="0">
                <a:solidFill>
                  <a:srgbClr val="000000"/>
                </a:solidFill>
                <a:latin typeface="Calibri" pitchFamily="34" charset="0"/>
              </a:rPr>
              <a:t>Erector vs. Fabricator</a:t>
            </a:r>
          </a:p>
          <a:p>
            <a:pPr marL="400050" indent="-285750" eaLnBrk="1" hangingPunct="1">
              <a:spcBef>
                <a:spcPts val="1800"/>
              </a:spcBef>
              <a:buFontTx/>
              <a:buChar char="•"/>
            </a:pPr>
            <a:r>
              <a:rPr lang="en-US" altLang="en-US" smtClean="0">
                <a:solidFill>
                  <a:srgbClr val="000000"/>
                </a:solidFill>
                <a:latin typeface="Calibri" pitchFamily="34" charset="0"/>
              </a:rPr>
              <a:t>“In House” Engineers</a:t>
            </a:r>
          </a:p>
          <a:p>
            <a:pPr marL="400050" indent="-285750" eaLnBrk="1" hangingPunct="1">
              <a:spcBef>
                <a:spcPts val="1800"/>
              </a:spcBef>
              <a:buFontTx/>
              <a:buChar char="•"/>
            </a:pPr>
            <a:r>
              <a:rPr lang="en-US" altLang="en-US" smtClean="0">
                <a:solidFill>
                  <a:srgbClr val="000000"/>
                </a:solidFill>
                <a:latin typeface="Calibri" pitchFamily="34" charset="0"/>
              </a:rPr>
              <a:t>Shop Purchasing</a:t>
            </a:r>
          </a:p>
          <a:p>
            <a:pPr marL="400050" indent="-285750" eaLnBrk="1" hangingPunct="1">
              <a:spcBef>
                <a:spcPts val="1800"/>
              </a:spcBef>
              <a:buFontTx/>
              <a:buChar char="•"/>
            </a:pPr>
            <a:r>
              <a:rPr lang="en-US" altLang="en-US" smtClean="0">
                <a:solidFill>
                  <a:srgbClr val="000000"/>
                </a:solidFill>
                <a:latin typeface="Calibri" pitchFamily="34" charset="0"/>
              </a:rPr>
              <a:t>ICI Products</a:t>
            </a:r>
          </a:p>
          <a:p>
            <a:pPr marL="971550" lvl="1" eaLnBrk="1" hangingPunct="1">
              <a:spcBef>
                <a:spcPts val="400"/>
              </a:spcBef>
              <a:buFontTx/>
              <a:buChar char="–"/>
            </a:pPr>
            <a:r>
              <a:rPr lang="en-US" altLang="en-US" smtClean="0">
                <a:solidFill>
                  <a:srgbClr val="000000"/>
                </a:solidFill>
                <a:latin typeface="Calibri" pitchFamily="34" charset="0"/>
              </a:rPr>
              <a:t>Anchoring Adhesives</a:t>
            </a:r>
          </a:p>
          <a:p>
            <a:pPr marL="971550" lvl="1" eaLnBrk="1" hangingPunct="1">
              <a:spcBef>
                <a:spcPts val="400"/>
              </a:spcBef>
              <a:buFontTx/>
              <a:buChar char="–"/>
            </a:pPr>
            <a:r>
              <a:rPr lang="en-US" altLang="en-US" smtClean="0">
                <a:solidFill>
                  <a:srgbClr val="000000"/>
                </a:solidFill>
                <a:latin typeface="Calibri" pitchFamily="34" charset="0"/>
              </a:rPr>
              <a:t>Titen HD</a:t>
            </a:r>
            <a:r>
              <a:rPr lang="en-US" altLang="en-US" baseline="30000" smtClean="0">
                <a:latin typeface="Calibri" pitchFamily="34" charset="0"/>
              </a:rPr>
              <a:t>®</a:t>
            </a:r>
          </a:p>
          <a:p>
            <a:pPr marL="971550" lvl="1" eaLnBrk="1" hangingPunct="1">
              <a:spcBef>
                <a:spcPts val="400"/>
              </a:spcBef>
              <a:buFontTx/>
              <a:buChar char="–"/>
            </a:pPr>
            <a:r>
              <a:rPr lang="en-US" altLang="en-US" smtClean="0">
                <a:solidFill>
                  <a:srgbClr val="000000"/>
                </a:solidFill>
                <a:latin typeface="Calibri" pitchFamily="34" charset="0"/>
              </a:rPr>
              <a:t>Strong Bolt</a:t>
            </a:r>
            <a:r>
              <a:rPr lang="en-US" altLang="en-US" baseline="30000" smtClean="0">
                <a:latin typeface="Calibri" pitchFamily="34" charset="0"/>
              </a:rPr>
              <a:t>®</a:t>
            </a:r>
            <a:r>
              <a:rPr lang="en-US" altLang="en-US" smtClean="0">
                <a:solidFill>
                  <a:srgbClr val="000000"/>
                </a:solidFill>
                <a:latin typeface="Calibri" pitchFamily="34" charset="0"/>
              </a:rPr>
              <a:t>2</a:t>
            </a:r>
          </a:p>
          <a:p>
            <a:pPr marL="971550" lvl="1" eaLnBrk="1" hangingPunct="1">
              <a:spcBef>
                <a:spcPts val="400"/>
              </a:spcBef>
              <a:buFontTx/>
              <a:buChar char="–"/>
            </a:pPr>
            <a:r>
              <a:rPr lang="en-US" altLang="en-US" smtClean="0">
                <a:solidFill>
                  <a:srgbClr val="000000"/>
                </a:solidFill>
                <a:latin typeface="Calibri" pitchFamily="34" charset="0"/>
              </a:rPr>
              <a:t>Torq-Cut</a:t>
            </a:r>
            <a:r>
              <a:rPr lang="en-US" altLang="en-US" baseline="30000" smtClean="0">
                <a:solidFill>
                  <a:srgbClr val="000000"/>
                </a:solidFill>
                <a:latin typeface="Calibri" pitchFamily="34" charset="0"/>
              </a:rPr>
              <a:t>®</a:t>
            </a:r>
          </a:p>
          <a:p>
            <a:pPr marL="971550" lvl="1" eaLnBrk="1" hangingPunct="1">
              <a:spcBef>
                <a:spcPts val="400"/>
              </a:spcBef>
              <a:buFontTx/>
              <a:buChar char="–"/>
            </a:pPr>
            <a:r>
              <a:rPr lang="en-US" altLang="en-US" smtClean="0">
                <a:solidFill>
                  <a:srgbClr val="000000"/>
                </a:solidFill>
                <a:latin typeface="Calibri" pitchFamily="34" charset="0"/>
              </a:rPr>
              <a:t>Fasteners</a:t>
            </a:r>
            <a:endParaRPr lang="en-US" altLang="en-US" smtClean="0">
              <a:latin typeface="Calibri" pitchFamily="34" charset="0"/>
            </a:endParaRPr>
          </a:p>
        </p:txBody>
      </p:sp>
      <p:pic>
        <p:nvPicPr>
          <p:cNvPr id="20483" name="Picture 3" descr="image98.jpg"/>
          <p:cNvPicPr>
            <a:picLocks noChangeAspect="1"/>
          </p:cNvPicPr>
          <p:nvPr/>
        </p:nvPicPr>
        <p:blipFill>
          <a:blip r:embed="rId4">
            <a:extLst>
              <a:ext uri="{28A0092B-C50C-407E-A947-70E740481C1C}">
                <a14:useLocalDpi xmlns:a14="http://schemas.microsoft.com/office/drawing/2010/main" val="0"/>
              </a:ext>
            </a:extLst>
          </a:blip>
          <a:srcRect t="12433" b="21892"/>
          <a:stretch>
            <a:fillRect/>
          </a:stretch>
        </p:blipFill>
        <p:spPr bwMode="auto">
          <a:xfrm>
            <a:off x="5257800" y="4419600"/>
            <a:ext cx="2930525" cy="1603375"/>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pic>
        <p:nvPicPr>
          <p:cNvPr id="20484" name="Picture 4" descr="image99.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1860550"/>
            <a:ext cx="2935288" cy="2374900"/>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spTree>
    <p:custDataLst>
      <p:tags r:id="rId1"/>
    </p:custData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altLang="en-US" dirty="0" smtClean="0"/>
              <a:t>Masonry Contactors (big/small)</a:t>
            </a:r>
          </a:p>
        </p:txBody>
      </p:sp>
      <p:sp>
        <p:nvSpPr>
          <p:cNvPr id="21506"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457200" indent="-285750" eaLnBrk="1" hangingPunct="1">
              <a:spcBef>
                <a:spcPts val="1800"/>
              </a:spcBef>
            </a:pPr>
            <a:r>
              <a:rPr lang="en-US" altLang="en-US" sz="2800" dirty="0" smtClean="0">
                <a:solidFill>
                  <a:srgbClr val="000000"/>
                </a:solidFill>
                <a:latin typeface="Calibri" pitchFamily="34" charset="0"/>
              </a:rPr>
              <a:t>Brick and Block </a:t>
            </a:r>
          </a:p>
          <a:p>
            <a:pPr marL="457200" indent="-285750" eaLnBrk="1" hangingPunct="1">
              <a:spcBef>
                <a:spcPts val="1800"/>
              </a:spcBef>
            </a:pPr>
            <a:r>
              <a:rPr lang="en-US" altLang="en-US" sz="2800" dirty="0" smtClean="0">
                <a:solidFill>
                  <a:srgbClr val="000000"/>
                </a:solidFill>
                <a:latin typeface="Calibri" pitchFamily="34" charset="0"/>
              </a:rPr>
              <a:t>Job Site Purchasing</a:t>
            </a:r>
          </a:p>
          <a:p>
            <a:pPr marL="457200" indent="-285750" eaLnBrk="1" hangingPunct="1">
              <a:spcBef>
                <a:spcPts val="1800"/>
              </a:spcBef>
            </a:pPr>
            <a:r>
              <a:rPr lang="en-US" altLang="en-US" sz="2800" dirty="0" smtClean="0">
                <a:solidFill>
                  <a:srgbClr val="000000"/>
                </a:solidFill>
                <a:latin typeface="Calibri" pitchFamily="34" charset="0"/>
              </a:rPr>
              <a:t>ICI Products</a:t>
            </a:r>
          </a:p>
          <a:p>
            <a:pPr marL="1028700" lvl="1" indent="-342900" eaLnBrk="1" hangingPunct="1">
              <a:spcBef>
                <a:spcPts val="600"/>
              </a:spcBef>
              <a:buFontTx/>
              <a:buChar char="–"/>
            </a:pPr>
            <a:r>
              <a:rPr lang="en-US" altLang="en-US" sz="2200" dirty="0" smtClean="0">
                <a:solidFill>
                  <a:srgbClr val="000000"/>
                </a:solidFill>
                <a:latin typeface="Calibri" pitchFamily="34" charset="0"/>
              </a:rPr>
              <a:t>Adhesive Anchoring</a:t>
            </a:r>
          </a:p>
          <a:p>
            <a:pPr lvl="3" eaLnBrk="1" hangingPunct="1">
              <a:spcBef>
                <a:spcPct val="0"/>
              </a:spcBef>
              <a:spcAft>
                <a:spcPts val="600"/>
              </a:spcAft>
              <a:buFont typeface="Wingdings" pitchFamily="2" charset="2"/>
              <a:buChar char="§"/>
            </a:pPr>
            <a:r>
              <a:rPr lang="en-US" altLang="en-US" sz="2000" dirty="0" smtClean="0">
                <a:solidFill>
                  <a:srgbClr val="000000"/>
                </a:solidFill>
                <a:latin typeface="Calibri" pitchFamily="34" charset="0"/>
              </a:rPr>
              <a:t>Screen Tubes</a:t>
            </a:r>
          </a:p>
          <a:p>
            <a:pPr marL="1028700" lvl="1" indent="-342900" eaLnBrk="1" hangingPunct="1">
              <a:spcBef>
                <a:spcPts val="600"/>
              </a:spcBef>
              <a:buFontTx/>
              <a:buChar char="–"/>
            </a:pPr>
            <a:r>
              <a:rPr lang="en-US" altLang="en-US" sz="2200" dirty="0" smtClean="0">
                <a:solidFill>
                  <a:srgbClr val="000000"/>
                </a:solidFill>
                <a:latin typeface="Calibri" pitchFamily="34" charset="0"/>
              </a:rPr>
              <a:t>Sleeve-All</a:t>
            </a:r>
            <a:r>
              <a:rPr lang="en-US" altLang="en-US" sz="2200" baseline="30000" dirty="0" smtClean="0">
                <a:solidFill>
                  <a:srgbClr val="000000"/>
                </a:solidFill>
                <a:latin typeface="Calibri" pitchFamily="34" charset="0"/>
              </a:rPr>
              <a:t>®</a:t>
            </a:r>
          </a:p>
          <a:p>
            <a:pPr marL="1028700" lvl="1" indent="-342900" eaLnBrk="1" hangingPunct="1">
              <a:spcBef>
                <a:spcPts val="600"/>
              </a:spcBef>
              <a:buFontTx/>
              <a:buChar char="–"/>
            </a:pPr>
            <a:r>
              <a:rPr lang="en-US" altLang="en-US" sz="2200" dirty="0" smtClean="0">
                <a:solidFill>
                  <a:srgbClr val="000000"/>
                </a:solidFill>
                <a:latin typeface="Calibri" pitchFamily="34" charset="0"/>
              </a:rPr>
              <a:t>TTNs &amp; </a:t>
            </a:r>
            <a:r>
              <a:rPr lang="en-US" altLang="en-US" sz="2200" dirty="0" err="1" smtClean="0">
                <a:solidFill>
                  <a:srgbClr val="000000"/>
                </a:solidFill>
                <a:latin typeface="Calibri" pitchFamily="34" charset="0"/>
              </a:rPr>
              <a:t>Nailons</a:t>
            </a:r>
            <a:endParaRPr lang="en-US" altLang="en-US" sz="2200" dirty="0" smtClean="0">
              <a:solidFill>
                <a:srgbClr val="000000"/>
              </a:solidFill>
              <a:latin typeface="Calibri" pitchFamily="34" charset="0"/>
            </a:endParaRPr>
          </a:p>
          <a:p>
            <a:pPr marL="1028700" lvl="1" indent="-342900" eaLnBrk="1" hangingPunct="1">
              <a:spcBef>
                <a:spcPts val="600"/>
              </a:spcBef>
              <a:buFontTx/>
              <a:buChar char="–"/>
            </a:pPr>
            <a:r>
              <a:rPr lang="en-US" altLang="en-US" sz="2200" dirty="0" err="1" smtClean="0">
                <a:solidFill>
                  <a:srgbClr val="000000"/>
                </a:solidFill>
                <a:latin typeface="Calibri" pitchFamily="34" charset="0"/>
              </a:rPr>
              <a:t>Heli</a:t>
            </a:r>
            <a:r>
              <a:rPr lang="en-US" altLang="en-US" sz="2200" dirty="0" smtClean="0">
                <a:solidFill>
                  <a:srgbClr val="000000"/>
                </a:solidFill>
                <a:latin typeface="Calibri" pitchFamily="34" charset="0"/>
              </a:rPr>
              <a:t>-Tie and </a:t>
            </a:r>
            <a:r>
              <a:rPr lang="en-US" altLang="en-US" sz="2200" dirty="0" err="1" smtClean="0">
                <a:solidFill>
                  <a:srgbClr val="000000"/>
                </a:solidFill>
                <a:latin typeface="Calibri" pitchFamily="34" charset="0"/>
              </a:rPr>
              <a:t>Heli</a:t>
            </a:r>
            <a:r>
              <a:rPr lang="en-US" altLang="en-US" sz="2200" dirty="0" smtClean="0">
                <a:solidFill>
                  <a:srgbClr val="000000"/>
                </a:solidFill>
                <a:latin typeface="Calibri" pitchFamily="34" charset="0"/>
              </a:rPr>
              <a:t>-Stitching</a:t>
            </a:r>
          </a:p>
          <a:p>
            <a:pPr marL="1028700" lvl="1" indent="-342900" eaLnBrk="1" hangingPunct="1">
              <a:spcBef>
                <a:spcPts val="600"/>
              </a:spcBef>
              <a:buFontTx/>
              <a:buChar char="–"/>
            </a:pPr>
            <a:r>
              <a:rPr lang="en-US" altLang="en-US" sz="2200" dirty="0" smtClean="0">
                <a:solidFill>
                  <a:srgbClr val="000000"/>
                </a:solidFill>
                <a:latin typeface="Calibri" pitchFamily="34" charset="0"/>
              </a:rPr>
              <a:t>Direct Fastening</a:t>
            </a:r>
            <a:endParaRPr lang="en-US" altLang="en-US" sz="2200" dirty="0" smtClean="0">
              <a:latin typeface="Calibri" pitchFamily="34" charset="0"/>
            </a:endParaRPr>
          </a:p>
        </p:txBody>
      </p:sp>
      <p:pic>
        <p:nvPicPr>
          <p:cNvPr id="21507" name="Picture 3" descr="image100.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08625" y="4000500"/>
            <a:ext cx="2674938" cy="2006600"/>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pic>
        <p:nvPicPr>
          <p:cNvPr id="21508" name="Picture 4" descr="image10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08625" y="1878013"/>
            <a:ext cx="2674938" cy="2001837"/>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spTree>
    <p:custDataLst>
      <p:tags r:id="rId1"/>
    </p:custData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Title 1"/>
          <p:cNvSpPr>
            <a:spLocks noGrp="1"/>
          </p:cNvSpPr>
          <p:nvPr>
            <p:ph type="title"/>
          </p:nvPr>
        </p:nvSpPr>
        <p:spPr/>
        <p:txBody>
          <a:bodyPr rtlCol="0">
            <a:normAutofit fontScale="90000"/>
          </a:bodyPr>
          <a:lstStyle/>
          <a:p>
            <a:pPr eaLnBrk="1" fontAlgn="auto" hangingPunct="1">
              <a:spcAft>
                <a:spcPts val="0"/>
              </a:spcAft>
              <a:defRPr/>
            </a:pPr>
            <a:r>
              <a:rPr lang="en-US" altLang="en-US" dirty="0" smtClean="0"/>
              <a:t>Mechanical/Electrical/Plumbing (MEP)</a:t>
            </a:r>
            <a:br>
              <a:rPr lang="en-US" altLang="en-US" dirty="0" smtClean="0"/>
            </a:br>
            <a:r>
              <a:rPr lang="en-US" altLang="en-US" dirty="0" smtClean="0"/>
              <a:t>Contractors (Most stingy)</a:t>
            </a:r>
          </a:p>
        </p:txBody>
      </p:sp>
      <p:sp>
        <p:nvSpPr>
          <p:cNvPr id="22530"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341313" indent="-341313" eaLnBrk="1" hangingPunct="1">
              <a:spcBef>
                <a:spcPts val="1800"/>
              </a:spcBef>
              <a:buFontTx/>
              <a:buChar char="•"/>
            </a:pPr>
            <a:r>
              <a:rPr lang="en-US" altLang="en-US" sz="2800" dirty="0" smtClean="0">
                <a:solidFill>
                  <a:srgbClr val="000000"/>
                </a:solidFill>
                <a:latin typeface="Calibri" pitchFamily="34" charset="0"/>
              </a:rPr>
              <a:t>M.E.P Engineers</a:t>
            </a:r>
          </a:p>
          <a:p>
            <a:pPr marL="341313" indent="-341313" eaLnBrk="1" hangingPunct="1">
              <a:spcBef>
                <a:spcPts val="1800"/>
              </a:spcBef>
              <a:buFontTx/>
              <a:buChar char="•"/>
            </a:pPr>
            <a:r>
              <a:rPr lang="en-US" altLang="en-US" sz="2800" dirty="0" smtClean="0">
                <a:solidFill>
                  <a:srgbClr val="000000"/>
                </a:solidFill>
                <a:latin typeface="Calibri" pitchFamily="34" charset="0"/>
              </a:rPr>
              <a:t>Shop Purchasing</a:t>
            </a:r>
          </a:p>
          <a:p>
            <a:pPr marL="741363" lvl="1" indent="-284163" eaLnBrk="1" hangingPunct="1">
              <a:spcBef>
                <a:spcPts val="600"/>
              </a:spcBef>
              <a:buFontTx/>
              <a:buChar char="–"/>
            </a:pPr>
            <a:r>
              <a:rPr lang="en-US" altLang="en-US" sz="2200" dirty="0" smtClean="0">
                <a:solidFill>
                  <a:srgbClr val="000000"/>
                </a:solidFill>
                <a:latin typeface="Calibri" pitchFamily="34" charset="0"/>
              </a:rPr>
              <a:t>Submittals before, during and after</a:t>
            </a:r>
          </a:p>
          <a:p>
            <a:pPr marL="341313" indent="-341313" eaLnBrk="1" hangingPunct="1">
              <a:spcBef>
                <a:spcPts val="1800"/>
              </a:spcBef>
              <a:buFontTx/>
              <a:buChar char="•"/>
            </a:pPr>
            <a:r>
              <a:rPr lang="en-US" altLang="en-US" sz="2800" dirty="0" smtClean="0">
                <a:solidFill>
                  <a:srgbClr val="000000"/>
                </a:solidFill>
                <a:latin typeface="Calibri" pitchFamily="34" charset="0"/>
              </a:rPr>
              <a:t>ICI Products</a:t>
            </a:r>
          </a:p>
          <a:p>
            <a:pPr marL="741363" lvl="1" indent="-284163" eaLnBrk="1" hangingPunct="1">
              <a:spcBef>
                <a:spcPts val="600"/>
              </a:spcBef>
              <a:buFontTx/>
              <a:buChar char="–"/>
            </a:pPr>
            <a:r>
              <a:rPr lang="en-US" altLang="en-US" sz="2200" dirty="0" err="1" smtClean="0">
                <a:solidFill>
                  <a:srgbClr val="000000"/>
                </a:solidFill>
                <a:latin typeface="Calibri" pitchFamily="34" charset="0"/>
              </a:rPr>
              <a:t>Titen</a:t>
            </a:r>
            <a:r>
              <a:rPr lang="en-US" altLang="en-US" sz="2200" dirty="0" smtClean="0">
                <a:solidFill>
                  <a:srgbClr val="000000"/>
                </a:solidFill>
                <a:latin typeface="Calibri" pitchFamily="34" charset="0"/>
              </a:rPr>
              <a:t> HD</a:t>
            </a:r>
            <a:r>
              <a:rPr lang="en-US" altLang="en-US" sz="2200" baseline="30000" dirty="0" smtClean="0">
                <a:latin typeface="Calibri" pitchFamily="34" charset="0"/>
              </a:rPr>
              <a:t>®</a:t>
            </a:r>
            <a:r>
              <a:rPr lang="en-US" altLang="en-US" sz="2200" dirty="0" smtClean="0">
                <a:latin typeface="Calibri" pitchFamily="34" charset="0"/>
              </a:rPr>
              <a:t>, </a:t>
            </a:r>
            <a:r>
              <a:rPr lang="en-US" altLang="en-US" sz="2200" dirty="0" err="1" smtClean="0">
                <a:solidFill>
                  <a:srgbClr val="000000"/>
                </a:solidFill>
                <a:latin typeface="Calibri" pitchFamily="34" charset="0"/>
              </a:rPr>
              <a:t>Titen</a:t>
            </a:r>
            <a:r>
              <a:rPr lang="en-US" altLang="en-US" sz="2200" dirty="0" smtClean="0">
                <a:solidFill>
                  <a:srgbClr val="000000"/>
                </a:solidFill>
                <a:latin typeface="Calibri" pitchFamily="34" charset="0"/>
              </a:rPr>
              <a:t> HD</a:t>
            </a:r>
            <a:r>
              <a:rPr lang="en-US" altLang="en-US" sz="2200" baseline="30000" dirty="0" smtClean="0">
                <a:latin typeface="Calibri" pitchFamily="34" charset="0"/>
              </a:rPr>
              <a:t>®</a:t>
            </a:r>
            <a:r>
              <a:rPr lang="en-US" altLang="en-US" sz="2200" dirty="0" smtClean="0">
                <a:solidFill>
                  <a:srgbClr val="000000"/>
                </a:solidFill>
                <a:latin typeface="Calibri" pitchFamily="34" charset="0"/>
              </a:rPr>
              <a:t> Rod Hanger</a:t>
            </a:r>
          </a:p>
          <a:p>
            <a:pPr marL="741363" lvl="1" indent="-284163" eaLnBrk="1" hangingPunct="1">
              <a:spcBef>
                <a:spcPts val="600"/>
              </a:spcBef>
              <a:buFontTx/>
              <a:buChar char="–"/>
            </a:pPr>
            <a:r>
              <a:rPr lang="en-US" altLang="en-US" sz="2200" dirty="0" smtClean="0">
                <a:solidFill>
                  <a:srgbClr val="000000"/>
                </a:solidFill>
                <a:latin typeface="Calibri" pitchFamily="34" charset="0"/>
              </a:rPr>
              <a:t>Strong Bolt</a:t>
            </a:r>
            <a:r>
              <a:rPr lang="en-US" altLang="en-US" sz="2200" baseline="30000" dirty="0" smtClean="0">
                <a:latin typeface="Calibri" pitchFamily="34" charset="0"/>
              </a:rPr>
              <a:t>® </a:t>
            </a:r>
            <a:r>
              <a:rPr lang="en-US" altLang="en-US" sz="2200" dirty="0" smtClean="0">
                <a:solidFill>
                  <a:srgbClr val="000000"/>
                </a:solidFill>
                <a:latin typeface="Calibri" pitchFamily="34" charset="0"/>
              </a:rPr>
              <a:t>2 (with rod couplers)</a:t>
            </a:r>
          </a:p>
          <a:p>
            <a:pPr marL="741363" lvl="1" indent="-284163" eaLnBrk="1" hangingPunct="1">
              <a:spcBef>
                <a:spcPts val="600"/>
              </a:spcBef>
              <a:buFontTx/>
              <a:buChar char="–"/>
            </a:pPr>
            <a:r>
              <a:rPr lang="en-US" altLang="en-US" sz="2200" dirty="0" smtClean="0">
                <a:solidFill>
                  <a:srgbClr val="000000"/>
                </a:solidFill>
                <a:latin typeface="Calibri" pitchFamily="34" charset="0"/>
              </a:rPr>
              <a:t>Blue Banger Hanger</a:t>
            </a:r>
          </a:p>
          <a:p>
            <a:pPr marL="741363" lvl="1" indent="-284163" eaLnBrk="1" hangingPunct="1">
              <a:spcBef>
                <a:spcPts val="600"/>
              </a:spcBef>
              <a:buFontTx/>
              <a:buChar char="–"/>
            </a:pPr>
            <a:r>
              <a:rPr lang="en-US" altLang="en-US" sz="2200" dirty="0" smtClean="0">
                <a:solidFill>
                  <a:srgbClr val="000000"/>
                </a:solidFill>
                <a:latin typeface="Calibri" pitchFamily="34" charset="0"/>
              </a:rPr>
              <a:t>Drop-In Anchor</a:t>
            </a:r>
          </a:p>
          <a:p>
            <a:pPr marL="741363" lvl="1" indent="-284163" eaLnBrk="1" hangingPunct="1">
              <a:spcBef>
                <a:spcPts val="600"/>
              </a:spcBef>
              <a:buFontTx/>
              <a:buChar char="–"/>
            </a:pPr>
            <a:r>
              <a:rPr lang="en-US" altLang="en-US" sz="2200" dirty="0" smtClean="0">
                <a:solidFill>
                  <a:srgbClr val="000000"/>
                </a:solidFill>
                <a:latin typeface="Calibri" pitchFamily="34" charset="0"/>
              </a:rPr>
              <a:t>Direct Fastening</a:t>
            </a:r>
            <a:endParaRPr lang="en-US" altLang="en-US" sz="2200" dirty="0" smtClean="0">
              <a:latin typeface="Calibri" pitchFamily="34" charset="0"/>
            </a:endParaRPr>
          </a:p>
        </p:txBody>
      </p:sp>
      <p:pic>
        <p:nvPicPr>
          <p:cNvPr id="22531" name="Picture 4" descr="image103.jpg"/>
          <p:cNvPicPr>
            <a:picLocks noChangeAspect="1"/>
          </p:cNvPicPr>
          <p:nvPr/>
        </p:nvPicPr>
        <p:blipFill>
          <a:blip r:embed="rId4">
            <a:extLst>
              <a:ext uri="{28A0092B-C50C-407E-A947-70E740481C1C}">
                <a14:useLocalDpi xmlns:a14="http://schemas.microsoft.com/office/drawing/2010/main" val="0"/>
              </a:ext>
            </a:extLst>
          </a:blip>
          <a:srcRect b="14853"/>
          <a:stretch>
            <a:fillRect/>
          </a:stretch>
        </p:blipFill>
        <p:spPr bwMode="auto">
          <a:xfrm>
            <a:off x="5029200" y="4038600"/>
            <a:ext cx="3736975" cy="220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2" name="Picture 6" descr="K:\Training\Image Library\AnchorSystems\2013 anchor products\GCN-MEP.png"/>
          <p:cNvPicPr>
            <a:picLocks noChangeAspect="1" noChangeArrowheads="1"/>
          </p:cNvPicPr>
          <p:nvPr/>
        </p:nvPicPr>
        <p:blipFill>
          <a:blip r:embed="rId5">
            <a:extLst>
              <a:ext uri="{28A0092B-C50C-407E-A947-70E740481C1C}">
                <a14:useLocalDpi xmlns:a14="http://schemas.microsoft.com/office/drawing/2010/main" val="0"/>
              </a:ext>
            </a:extLst>
          </a:blip>
          <a:srcRect t="25284" b="10651"/>
          <a:stretch>
            <a:fillRect/>
          </a:stretch>
        </p:blipFill>
        <p:spPr bwMode="auto">
          <a:xfrm>
            <a:off x="5735638" y="1622425"/>
            <a:ext cx="2324100" cy="225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itle 1"/>
          <p:cNvSpPr>
            <a:spLocks noGrp="1"/>
          </p:cNvSpPr>
          <p:nvPr>
            <p:ph type="title"/>
          </p:nvPr>
        </p:nvSpPr>
        <p:spPr/>
        <p:txBody>
          <a:bodyPr rtlCol="0">
            <a:normAutofit fontScale="90000"/>
          </a:bodyPr>
          <a:lstStyle/>
          <a:p>
            <a:pPr eaLnBrk="1" fontAlgn="auto" hangingPunct="1">
              <a:spcAft>
                <a:spcPts val="0"/>
              </a:spcAft>
              <a:defRPr/>
            </a:pPr>
            <a:r>
              <a:rPr lang="en-US" altLang="en-US" dirty="0" smtClean="0"/>
              <a:t>Drywall/Curtain Wall/Glazing Contractors (difference)</a:t>
            </a:r>
          </a:p>
        </p:txBody>
      </p:sp>
      <p:sp>
        <p:nvSpPr>
          <p:cNvPr id="29699"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indent="-342900" eaLnBrk="1" hangingPunct="1">
              <a:spcBef>
                <a:spcPct val="0"/>
              </a:spcBef>
            </a:pPr>
            <a:r>
              <a:rPr lang="en-US" altLang="en-US" sz="2800" smtClean="0">
                <a:solidFill>
                  <a:srgbClr val="000000"/>
                </a:solidFill>
                <a:latin typeface="Calibri" pitchFamily="34" charset="0"/>
              </a:rPr>
              <a:t>“Specialty” Engineers</a:t>
            </a:r>
          </a:p>
          <a:p>
            <a:pPr marL="741363" lvl="1" indent="-284163" eaLnBrk="1" hangingPunct="1">
              <a:spcBef>
                <a:spcPts val="600"/>
              </a:spcBef>
              <a:buFontTx/>
              <a:buChar char="–"/>
            </a:pPr>
            <a:r>
              <a:rPr lang="en-US" altLang="en-US" sz="2400" smtClean="0">
                <a:solidFill>
                  <a:srgbClr val="000000"/>
                </a:solidFill>
                <a:latin typeface="Calibri" pitchFamily="34" charset="0"/>
              </a:rPr>
              <a:t>Submittals prior to job</a:t>
            </a:r>
          </a:p>
          <a:p>
            <a:pPr indent="-342900" eaLnBrk="1" hangingPunct="1">
              <a:spcBef>
                <a:spcPts val="1200"/>
              </a:spcBef>
              <a:spcAft>
                <a:spcPts val="1200"/>
              </a:spcAft>
            </a:pPr>
            <a:r>
              <a:rPr lang="en-US" altLang="en-US" sz="2800" smtClean="0">
                <a:solidFill>
                  <a:srgbClr val="000000"/>
                </a:solidFill>
                <a:latin typeface="Calibri" pitchFamily="34" charset="0"/>
              </a:rPr>
              <a:t>Shop Purchasing</a:t>
            </a:r>
          </a:p>
          <a:p>
            <a:pPr indent="-342900" eaLnBrk="1" hangingPunct="1">
              <a:spcBef>
                <a:spcPct val="0"/>
              </a:spcBef>
            </a:pPr>
            <a:r>
              <a:rPr lang="en-US" altLang="en-US" sz="2800" smtClean="0">
                <a:solidFill>
                  <a:srgbClr val="000000"/>
                </a:solidFill>
                <a:latin typeface="Calibri" pitchFamily="34" charset="0"/>
              </a:rPr>
              <a:t>Products</a:t>
            </a:r>
          </a:p>
          <a:p>
            <a:pPr marL="741363" lvl="1" indent="-284163" eaLnBrk="1" hangingPunct="1">
              <a:spcBef>
                <a:spcPts val="600"/>
              </a:spcBef>
            </a:pPr>
            <a:r>
              <a:rPr lang="en-US" altLang="en-US" sz="2400" smtClean="0">
                <a:solidFill>
                  <a:srgbClr val="000000"/>
                </a:solidFill>
                <a:latin typeface="Calibri" pitchFamily="34" charset="0"/>
              </a:rPr>
              <a:t>Titen HD</a:t>
            </a:r>
            <a:r>
              <a:rPr lang="en-US" altLang="en-US" sz="2400" baseline="30000" smtClean="0">
                <a:latin typeface="Calibri" pitchFamily="34" charset="0"/>
              </a:rPr>
              <a:t>®</a:t>
            </a:r>
          </a:p>
          <a:p>
            <a:pPr marL="741363" lvl="1" indent="-284163" eaLnBrk="1" hangingPunct="1">
              <a:spcBef>
                <a:spcPts val="600"/>
              </a:spcBef>
            </a:pPr>
            <a:r>
              <a:rPr lang="en-US" altLang="en-US" sz="2400" smtClean="0">
                <a:solidFill>
                  <a:srgbClr val="000000"/>
                </a:solidFill>
                <a:latin typeface="Calibri" pitchFamily="34" charset="0"/>
              </a:rPr>
              <a:t>Strong Bolt</a:t>
            </a:r>
            <a:r>
              <a:rPr lang="en-US" altLang="en-US" sz="2400" baseline="30000" smtClean="0">
                <a:latin typeface="Calibri" pitchFamily="34" charset="0"/>
              </a:rPr>
              <a:t>®</a:t>
            </a:r>
            <a:r>
              <a:rPr lang="en-US" altLang="en-US" sz="2400" smtClean="0">
                <a:solidFill>
                  <a:srgbClr val="000000"/>
                </a:solidFill>
                <a:latin typeface="Calibri" pitchFamily="34" charset="0"/>
              </a:rPr>
              <a:t>2</a:t>
            </a:r>
          </a:p>
          <a:p>
            <a:pPr marL="741363" lvl="1" indent="-284163" eaLnBrk="1" hangingPunct="1">
              <a:spcBef>
                <a:spcPts val="600"/>
              </a:spcBef>
            </a:pPr>
            <a:r>
              <a:rPr lang="en-US" altLang="en-US" sz="2400" smtClean="0">
                <a:solidFill>
                  <a:srgbClr val="000000"/>
                </a:solidFill>
                <a:latin typeface="Calibri" pitchFamily="34" charset="0"/>
              </a:rPr>
              <a:t>Direct Fastening</a:t>
            </a:r>
          </a:p>
          <a:p>
            <a:pPr marL="741363" lvl="1" indent="-284163" eaLnBrk="1" hangingPunct="1">
              <a:spcBef>
                <a:spcPts val="600"/>
              </a:spcBef>
            </a:pPr>
            <a:r>
              <a:rPr lang="en-US" altLang="en-US" sz="2400" smtClean="0">
                <a:solidFill>
                  <a:srgbClr val="000000"/>
                </a:solidFill>
                <a:latin typeface="Calibri" pitchFamily="34" charset="0"/>
              </a:rPr>
              <a:t>Cold-Formed Steel</a:t>
            </a:r>
            <a:endParaRPr lang="en-US" altLang="en-US" sz="2400" smtClean="0">
              <a:latin typeface="Calibri" pitchFamily="34" charset="0"/>
            </a:endParaRPr>
          </a:p>
        </p:txBody>
      </p:sp>
      <p:pic>
        <p:nvPicPr>
          <p:cNvPr id="23555" name="Picture 4" descr="image105.jpg"/>
          <p:cNvPicPr>
            <a:picLocks noChangeAspect="1"/>
          </p:cNvPicPr>
          <p:nvPr/>
        </p:nvPicPr>
        <p:blipFill>
          <a:blip r:embed="rId4">
            <a:extLst>
              <a:ext uri="{28A0092B-C50C-407E-A947-70E740481C1C}">
                <a14:useLocalDpi xmlns:a14="http://schemas.microsoft.com/office/drawing/2010/main" val="0"/>
              </a:ext>
            </a:extLst>
          </a:blip>
          <a:srcRect t="10590"/>
          <a:stretch>
            <a:fillRect/>
          </a:stretch>
        </p:blipFill>
        <p:spPr bwMode="auto">
          <a:xfrm>
            <a:off x="5006975" y="1562100"/>
            <a:ext cx="3352800" cy="247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6" name="Picture 15" descr="K:\Training\Image Library\AnchorSystems\2013 anchor products\GCN150.png"/>
          <p:cNvPicPr>
            <a:picLocks noChangeAspect="1" noChangeArrowheads="1"/>
          </p:cNvPicPr>
          <p:nvPr/>
        </p:nvPicPr>
        <p:blipFill>
          <a:blip r:embed="rId5">
            <a:extLst>
              <a:ext uri="{28A0092B-C50C-407E-A947-70E740481C1C}">
                <a14:useLocalDpi xmlns:a14="http://schemas.microsoft.com/office/drawing/2010/main" val="0"/>
              </a:ext>
            </a:extLst>
          </a:blip>
          <a:srcRect t="12473" r="10732" b="11224"/>
          <a:stretch>
            <a:fillRect/>
          </a:stretch>
        </p:blipFill>
        <p:spPr bwMode="auto">
          <a:xfrm>
            <a:off x="5334000" y="4038600"/>
            <a:ext cx="2697163"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itle 1"/>
          <p:cNvSpPr>
            <a:spLocks noGrp="1"/>
          </p:cNvSpPr>
          <p:nvPr>
            <p:ph type="title"/>
          </p:nvPr>
        </p:nvSpPr>
        <p:spPr/>
        <p:txBody>
          <a:bodyPr rtlCol="0">
            <a:normAutofit fontScale="90000"/>
          </a:bodyPr>
          <a:lstStyle/>
          <a:p>
            <a:pPr eaLnBrk="1" fontAlgn="auto" hangingPunct="1">
              <a:spcAft>
                <a:spcPts val="0"/>
              </a:spcAft>
              <a:defRPr/>
            </a:pPr>
            <a:r>
              <a:rPr lang="en-US" altLang="en-US" smtClean="0"/>
              <a:t>Bridge &amp; “White Paving” Contractors</a:t>
            </a:r>
          </a:p>
        </p:txBody>
      </p:sp>
      <p:sp>
        <p:nvSpPr>
          <p:cNvPr id="24578" name="Rectangle 2"/>
          <p:cNvSpPr>
            <a:spLocks noGrp="1"/>
          </p:cNvSpPr>
          <p:nvPr>
            <p:ph idx="1"/>
          </p:nvPr>
        </p:nvSpPr>
        <p:spPr>
          <a:xfrm>
            <a:off x="263525" y="1552575"/>
            <a:ext cx="8229600" cy="5053965"/>
          </a:xfrm>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285750" indent="-285750" eaLnBrk="1" hangingPunct="1">
              <a:spcBef>
                <a:spcPts val="600"/>
              </a:spcBef>
              <a:spcAft>
                <a:spcPts val="1200"/>
              </a:spcAft>
            </a:pPr>
            <a:r>
              <a:rPr lang="en-US" altLang="en-US" dirty="0" smtClean="0">
                <a:solidFill>
                  <a:srgbClr val="000000"/>
                </a:solidFill>
                <a:latin typeface="Calibri" pitchFamily="34" charset="0"/>
              </a:rPr>
              <a:t>D.O.T / QPL – spec is everything</a:t>
            </a:r>
          </a:p>
          <a:p>
            <a:pPr marL="285750" indent="-285750" eaLnBrk="1" hangingPunct="1">
              <a:spcBef>
                <a:spcPts val="600"/>
              </a:spcBef>
              <a:spcAft>
                <a:spcPts val="1200"/>
              </a:spcAft>
            </a:pPr>
            <a:r>
              <a:rPr lang="en-US" altLang="en-US" dirty="0" smtClean="0">
                <a:solidFill>
                  <a:srgbClr val="000000"/>
                </a:solidFill>
                <a:latin typeface="Calibri" pitchFamily="34" charset="0"/>
              </a:rPr>
              <a:t>Big Volume, Big Business – pricing???</a:t>
            </a:r>
          </a:p>
          <a:p>
            <a:pPr marL="285750" indent="-285750" eaLnBrk="1" hangingPunct="1">
              <a:spcBef>
                <a:spcPct val="0"/>
              </a:spcBef>
            </a:pPr>
            <a:r>
              <a:rPr lang="en-US" altLang="en-US" dirty="0" smtClean="0">
                <a:solidFill>
                  <a:srgbClr val="000000"/>
                </a:solidFill>
                <a:latin typeface="Calibri" pitchFamily="34" charset="0"/>
              </a:rPr>
              <a:t>Project Estimators</a:t>
            </a:r>
          </a:p>
          <a:p>
            <a:pPr marL="700088" lvl="1" indent="-242888" eaLnBrk="1" hangingPunct="1">
              <a:spcBef>
                <a:spcPct val="0"/>
              </a:spcBef>
              <a:buFontTx/>
              <a:buChar char="–"/>
            </a:pPr>
            <a:r>
              <a:rPr lang="en-US" altLang="en-US" dirty="0" smtClean="0">
                <a:solidFill>
                  <a:srgbClr val="000000"/>
                </a:solidFill>
                <a:latin typeface="Calibri" pitchFamily="34" charset="0"/>
              </a:rPr>
              <a:t>Submittals &amp; pricing prior to bid</a:t>
            </a:r>
          </a:p>
          <a:p>
            <a:pPr marL="285750" indent="-285750" eaLnBrk="1" hangingPunct="1">
              <a:spcBef>
                <a:spcPts val="1200"/>
              </a:spcBef>
            </a:pPr>
            <a:r>
              <a:rPr lang="en-US" altLang="en-US" dirty="0" smtClean="0">
                <a:solidFill>
                  <a:srgbClr val="000000"/>
                </a:solidFill>
                <a:latin typeface="Calibri" pitchFamily="34" charset="0"/>
              </a:rPr>
              <a:t>Project Engineers and Managers</a:t>
            </a:r>
          </a:p>
          <a:p>
            <a:pPr marL="700088" lvl="1" indent="-242888" eaLnBrk="1" hangingPunct="1">
              <a:spcBef>
                <a:spcPct val="0"/>
              </a:spcBef>
              <a:buFontTx/>
              <a:buChar char="–"/>
            </a:pPr>
            <a:r>
              <a:rPr lang="en-US" altLang="en-US" dirty="0" smtClean="0">
                <a:solidFill>
                  <a:srgbClr val="000000"/>
                </a:solidFill>
                <a:latin typeface="Calibri" pitchFamily="34" charset="0"/>
              </a:rPr>
              <a:t>Make job site decisions</a:t>
            </a:r>
          </a:p>
          <a:p>
            <a:pPr marL="700088" lvl="1" indent="-242888" eaLnBrk="1" hangingPunct="1">
              <a:spcBef>
                <a:spcPct val="0"/>
              </a:spcBef>
              <a:buFontTx/>
              <a:buChar char="–"/>
            </a:pPr>
            <a:r>
              <a:rPr lang="en-US" altLang="en-US" dirty="0" smtClean="0">
                <a:solidFill>
                  <a:srgbClr val="000000"/>
                </a:solidFill>
                <a:latin typeface="Calibri" pitchFamily="34" charset="0"/>
              </a:rPr>
              <a:t>Will “re-negotiate” prices	</a:t>
            </a:r>
          </a:p>
          <a:p>
            <a:pPr marL="285750" indent="-285750" eaLnBrk="1" hangingPunct="1">
              <a:spcBef>
                <a:spcPts val="1200"/>
              </a:spcBef>
            </a:pPr>
            <a:r>
              <a:rPr lang="en-US" altLang="en-US" dirty="0" smtClean="0">
                <a:solidFill>
                  <a:srgbClr val="000000"/>
                </a:solidFill>
                <a:latin typeface="Calibri" pitchFamily="34" charset="0"/>
              </a:rPr>
              <a:t>ICI</a:t>
            </a:r>
          </a:p>
          <a:p>
            <a:pPr marL="700088" lvl="1" indent="-242888" eaLnBrk="1" hangingPunct="1">
              <a:spcBef>
                <a:spcPct val="0"/>
              </a:spcBef>
              <a:buFontTx/>
              <a:buChar char="–"/>
            </a:pPr>
            <a:r>
              <a:rPr lang="en-US" altLang="en-US" dirty="0" smtClean="0">
                <a:solidFill>
                  <a:srgbClr val="000000"/>
                </a:solidFill>
                <a:latin typeface="Calibri" pitchFamily="34" charset="0"/>
              </a:rPr>
              <a:t>Anchoring Adhesives</a:t>
            </a:r>
          </a:p>
          <a:p>
            <a:pPr marL="700088" lvl="1" indent="-242888" eaLnBrk="1" hangingPunct="1">
              <a:spcBef>
                <a:spcPct val="0"/>
              </a:spcBef>
              <a:buFontTx/>
              <a:buChar char="–"/>
            </a:pPr>
            <a:r>
              <a:rPr lang="en-US" altLang="en-US" dirty="0" smtClean="0">
                <a:solidFill>
                  <a:srgbClr val="000000"/>
                </a:solidFill>
                <a:latin typeface="Calibri" pitchFamily="34" charset="0"/>
              </a:rPr>
              <a:t>RPS</a:t>
            </a:r>
          </a:p>
          <a:p>
            <a:pPr marL="700088" lvl="1" indent="-242888" eaLnBrk="1" hangingPunct="1">
              <a:spcBef>
                <a:spcPct val="0"/>
              </a:spcBef>
              <a:buFontTx/>
              <a:buChar char="–"/>
            </a:pPr>
            <a:r>
              <a:rPr lang="en-US" altLang="en-US" dirty="0" smtClean="0">
                <a:solidFill>
                  <a:srgbClr val="000000"/>
                </a:solidFill>
                <a:latin typeface="Calibri" pitchFamily="34" charset="0"/>
              </a:rPr>
              <a:t>Wedge-All</a:t>
            </a:r>
            <a:r>
              <a:rPr lang="en-US" altLang="en-US" baseline="30000" dirty="0" smtClean="0">
                <a:solidFill>
                  <a:srgbClr val="000000"/>
                </a:solidFill>
                <a:latin typeface="Calibri" pitchFamily="34" charset="0"/>
              </a:rPr>
              <a:t>®</a:t>
            </a:r>
          </a:p>
          <a:p>
            <a:pPr marL="700088" lvl="1" indent="-242888" eaLnBrk="1" hangingPunct="1">
              <a:spcBef>
                <a:spcPct val="0"/>
              </a:spcBef>
              <a:buFontTx/>
              <a:buChar char="–"/>
            </a:pPr>
            <a:r>
              <a:rPr lang="en-US" altLang="en-US" dirty="0" smtClean="0">
                <a:solidFill>
                  <a:srgbClr val="000000"/>
                </a:solidFill>
                <a:latin typeface="Calibri" pitchFamily="34" charset="0"/>
              </a:rPr>
              <a:t>Direct Fastening</a:t>
            </a:r>
            <a:endParaRPr lang="en-US" altLang="en-US" dirty="0" smtClean="0">
              <a:latin typeface="Calibri" pitchFamily="34" charset="0"/>
            </a:endParaRPr>
          </a:p>
        </p:txBody>
      </p:sp>
      <p:pic>
        <p:nvPicPr>
          <p:cNvPr id="24579" name="Picture 3" descr="image106.jpg"/>
          <p:cNvPicPr>
            <a:picLocks noChangeAspect="1"/>
          </p:cNvPicPr>
          <p:nvPr/>
        </p:nvPicPr>
        <p:blipFill>
          <a:blip r:embed="rId4">
            <a:extLst>
              <a:ext uri="{28A0092B-C50C-407E-A947-70E740481C1C}">
                <a14:useLocalDpi xmlns:a14="http://schemas.microsoft.com/office/drawing/2010/main" val="0"/>
              </a:ext>
            </a:extLst>
          </a:blip>
          <a:srcRect t="4488" b="16283"/>
          <a:stretch>
            <a:fillRect/>
          </a:stretch>
        </p:blipFill>
        <p:spPr bwMode="auto">
          <a:xfrm>
            <a:off x="5410200" y="3973513"/>
            <a:ext cx="3581400" cy="2354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 name="Group 1"/>
          <p:cNvGrpSpPr>
            <a:grpSpLocks/>
          </p:cNvGrpSpPr>
          <p:nvPr/>
        </p:nvGrpSpPr>
        <p:grpSpPr bwMode="auto">
          <a:xfrm>
            <a:off x="5391150" y="1552575"/>
            <a:ext cx="3581400" cy="2533650"/>
            <a:chOff x="5010150" y="1552575"/>
            <a:chExt cx="3581400" cy="2533650"/>
          </a:xfrm>
        </p:grpSpPr>
        <p:pic>
          <p:nvPicPr>
            <p:cNvPr id="18438" name="Picture 4" descr="image107.png"/>
            <p:cNvPicPr>
              <a:picLocks noChangeAspect="1"/>
            </p:cNvPicPr>
            <p:nvPr/>
          </p:nvPicPr>
          <p:blipFill>
            <a:blip r:embed="rId5">
              <a:extLst>
                <a:ext uri="{28A0092B-C50C-407E-A947-70E740481C1C}">
                  <a14:useLocalDpi xmlns:a14="http://schemas.microsoft.com/office/drawing/2010/main" val="0"/>
                </a:ext>
              </a:extLst>
            </a:blip>
            <a:srcRect t="5000"/>
            <a:stretch>
              <a:fillRect/>
            </a:stretch>
          </p:blipFill>
          <p:spPr bwMode="auto">
            <a:xfrm>
              <a:off x="5029200" y="1552575"/>
              <a:ext cx="3562350" cy="2533650"/>
            </a:xfrm>
            <a:prstGeom prst="rect">
              <a:avLst/>
            </a:prstGeom>
            <a:noFill/>
            <a:ln w="9525">
              <a:solidFill>
                <a:srgbClr val="000000"/>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9" name="AutoShape 5"/>
            <p:cNvSpPr>
              <a:spLocks/>
            </p:cNvSpPr>
            <p:nvPr/>
          </p:nvSpPr>
          <p:spPr bwMode="auto">
            <a:xfrm>
              <a:off x="5010150" y="2895600"/>
              <a:ext cx="1371600" cy="457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noFill/>
            <a:ln w="25400" cap="flat" cmpd="sng">
              <a:solidFill>
                <a:srgbClr val="FF00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grpSp>
    </p:spTree>
    <p:custDataLst>
      <p:tags r:id="rId1"/>
    </p:custData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image109.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5013" y="1570038"/>
            <a:ext cx="2209800" cy="2239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3" name="Picture 7" descr="image11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5013" y="3919538"/>
            <a:ext cx="2209800"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4" name="Picture 8" descr="image111.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86175" y="1600200"/>
            <a:ext cx="2282825"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5" name="Picture 9" descr="image112.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3000" y="3913188"/>
            <a:ext cx="2273300"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6" name="Picture 10" descr="image113.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251575" y="1584325"/>
            <a:ext cx="2209800" cy="2241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7" name="Picture 11" descr="image114.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232525" y="3875088"/>
            <a:ext cx="2286000"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4" name="Title 1"/>
          <p:cNvSpPr>
            <a:spLocks noGrp="1"/>
          </p:cNvSpPr>
          <p:nvPr>
            <p:ph type="title"/>
          </p:nvPr>
        </p:nvSpPr>
        <p:spPr>
          <a:xfrm>
            <a:off x="301625" y="261938"/>
            <a:ext cx="7470775" cy="604837"/>
          </a:xfrm>
        </p:spPr>
        <p:txBody>
          <a:bodyPr/>
          <a:lstStyle/>
          <a:p>
            <a:pPr eaLnBrk="1" hangingPunct="1"/>
            <a:r>
              <a:rPr lang="en-US" altLang="en-US" sz="2800" smtClean="0"/>
              <a:t>Maintenance, repair and operations (MRO)</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500"/>
                                        <p:tgtEl>
                                          <p:spTgt spid="2560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5604"/>
                                        </p:tgtEl>
                                        <p:attrNameLst>
                                          <p:attrName>style.visibility</p:attrName>
                                        </p:attrNameLst>
                                      </p:cBhvr>
                                      <p:to>
                                        <p:strVal val="visible"/>
                                      </p:to>
                                    </p:set>
                                    <p:animEffect transition="in" filter="fade">
                                      <p:cBhvr>
                                        <p:cTn id="11" dur="500"/>
                                        <p:tgtEl>
                                          <p:spTgt spid="25604"/>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606"/>
                                        </p:tgtEl>
                                        <p:attrNameLst>
                                          <p:attrName>style.visibility</p:attrName>
                                        </p:attrNameLst>
                                      </p:cBhvr>
                                      <p:to>
                                        <p:strVal val="visible"/>
                                      </p:to>
                                    </p:set>
                                    <p:animEffect transition="in" filter="fade">
                                      <p:cBhvr>
                                        <p:cTn id="15" dur="500"/>
                                        <p:tgtEl>
                                          <p:spTgt spid="25606"/>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5603"/>
                                        </p:tgtEl>
                                        <p:attrNameLst>
                                          <p:attrName>style.visibility</p:attrName>
                                        </p:attrNameLst>
                                      </p:cBhvr>
                                      <p:to>
                                        <p:strVal val="visible"/>
                                      </p:to>
                                    </p:set>
                                    <p:animEffect transition="in" filter="fade">
                                      <p:cBhvr>
                                        <p:cTn id="19" dur="500"/>
                                        <p:tgtEl>
                                          <p:spTgt spid="25603"/>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605"/>
                                        </p:tgtEl>
                                        <p:attrNameLst>
                                          <p:attrName>style.visibility</p:attrName>
                                        </p:attrNameLst>
                                      </p:cBhvr>
                                      <p:to>
                                        <p:strVal val="visible"/>
                                      </p:to>
                                    </p:set>
                                    <p:animEffect transition="in" filter="fade">
                                      <p:cBhvr>
                                        <p:cTn id="23" dur="500"/>
                                        <p:tgtEl>
                                          <p:spTgt spid="25605"/>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607"/>
                                        </p:tgtEl>
                                        <p:attrNameLst>
                                          <p:attrName>style.visibility</p:attrName>
                                        </p:attrNameLst>
                                      </p:cBhvr>
                                      <p:to>
                                        <p:strVal val="visible"/>
                                      </p:to>
                                    </p:set>
                                    <p:animEffect transition="in" filter="fade">
                                      <p:cBhvr>
                                        <p:cTn id="27"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mtClean="0"/>
              <a:t>Product Guide</a:t>
            </a:r>
          </a:p>
        </p:txBody>
      </p:sp>
      <p:sp>
        <p:nvSpPr>
          <p:cNvPr id="20483" name="Content Placeholder 2"/>
          <p:cNvSpPr>
            <a:spLocks noGrp="1"/>
          </p:cNvSpPr>
          <p:nvPr>
            <p:ph idx="1"/>
          </p:nvPr>
        </p:nvSpPr>
        <p:spPr>
          <a:xfrm>
            <a:off x="263525" y="1797050"/>
            <a:ext cx="3336925" cy="4421188"/>
          </a:xfrm>
        </p:spPr>
        <p:txBody>
          <a:bodyPr/>
          <a:lstStyle/>
          <a:p>
            <a:pPr>
              <a:spcBef>
                <a:spcPts val="1800"/>
              </a:spcBef>
            </a:pPr>
            <a:r>
              <a:rPr lang="en-US" altLang="en-US" sz="2200" smtClean="0">
                <a:latin typeface="Calibri" pitchFamily="34" charset="0"/>
              </a:rPr>
              <a:t>Sales tool</a:t>
            </a:r>
          </a:p>
          <a:p>
            <a:pPr>
              <a:spcBef>
                <a:spcPts val="1800"/>
              </a:spcBef>
            </a:pPr>
            <a:r>
              <a:rPr lang="en-US" altLang="en-US" sz="2200" smtClean="0">
                <a:latin typeface="Calibri" pitchFamily="34" charset="0"/>
              </a:rPr>
              <a:t>Quick reference for system components</a:t>
            </a:r>
          </a:p>
          <a:p>
            <a:pPr>
              <a:spcBef>
                <a:spcPts val="1800"/>
              </a:spcBef>
            </a:pPr>
            <a:r>
              <a:rPr lang="en-US" altLang="en-US" sz="2200" smtClean="0">
                <a:latin typeface="Calibri" pitchFamily="34" charset="0"/>
              </a:rPr>
              <a:t>Insight on applications</a:t>
            </a:r>
          </a:p>
          <a:p>
            <a:pPr>
              <a:spcBef>
                <a:spcPts val="1800"/>
              </a:spcBef>
            </a:pPr>
            <a:r>
              <a:rPr lang="en-US" altLang="en-US" sz="2200" smtClean="0">
                <a:latin typeface="Calibri" pitchFamily="34" charset="0"/>
              </a:rPr>
              <a:t>Potential opportunities for new sales</a:t>
            </a:r>
          </a:p>
          <a:p>
            <a:endParaRPr lang="en-US" altLang="en-US" sz="2200" smtClean="0">
              <a:latin typeface="Calibri" pitchFamily="34" charset="0"/>
            </a:endParaRPr>
          </a:p>
        </p:txBody>
      </p:sp>
      <p:sp>
        <p:nvSpPr>
          <p:cNvPr id="5" name="Rectangle 4"/>
          <p:cNvSpPr/>
          <p:nvPr/>
        </p:nvSpPr>
        <p:spPr>
          <a:xfrm>
            <a:off x="4008438" y="5464175"/>
            <a:ext cx="2081212" cy="522288"/>
          </a:xfrm>
          <a:prstGeom prst="rect">
            <a:avLst/>
          </a:prstGeom>
        </p:spPr>
        <p:txBody>
          <a:bodyPr>
            <a:spAutoFit/>
          </a:bodyPr>
          <a:lstStyle/>
          <a:p>
            <a:pPr algn="ctr">
              <a:spcBef>
                <a:spcPts val="1800"/>
              </a:spcBef>
              <a:defRPr/>
            </a:pPr>
            <a:r>
              <a:rPr lang="en-US" altLang="en-US" sz="1400" dirty="0">
                <a:latin typeface="+mn-lt"/>
              </a:rPr>
              <a:t>Anchoring and Fastening Systems, </a:t>
            </a:r>
            <a:r>
              <a:rPr lang="en-US" altLang="en-US" sz="1400" dirty="0" err="1">
                <a:latin typeface="+mn-lt"/>
              </a:rPr>
              <a:t>CFS</a:t>
            </a:r>
            <a:endParaRPr lang="en-US" altLang="en-US" sz="1400" dirty="0">
              <a:latin typeface="+mn-lt"/>
            </a:endParaRPr>
          </a:p>
        </p:txBody>
      </p:sp>
      <p:sp>
        <p:nvSpPr>
          <p:cNvPr id="6" name="Rectangle 5"/>
          <p:cNvSpPr/>
          <p:nvPr/>
        </p:nvSpPr>
        <p:spPr>
          <a:xfrm>
            <a:off x="6577013" y="5407025"/>
            <a:ext cx="2081212" cy="523875"/>
          </a:xfrm>
          <a:prstGeom prst="rect">
            <a:avLst/>
          </a:prstGeom>
        </p:spPr>
        <p:txBody>
          <a:bodyPr>
            <a:spAutoFit/>
          </a:bodyPr>
          <a:lstStyle/>
          <a:p>
            <a:pPr algn="ctr">
              <a:spcBef>
                <a:spcPts val="1800"/>
              </a:spcBef>
              <a:defRPr/>
            </a:pPr>
            <a:r>
              <a:rPr lang="en-US" altLang="en-US" sz="1400" dirty="0">
                <a:latin typeface="+mn-lt"/>
              </a:rPr>
              <a:t>Repair, Protection and Strengthening Systems</a:t>
            </a:r>
          </a:p>
        </p:txBody>
      </p:sp>
      <p:pic>
        <p:nvPicPr>
          <p:cNvPr id="7" name="Picture 2"/>
          <p:cNvPicPr>
            <a:picLocks noChangeAspect="1" noChangeArrowheads="1"/>
          </p:cNvPicPr>
          <p:nvPr/>
        </p:nvPicPr>
        <p:blipFill>
          <a:blip r:embed="rId4"/>
          <a:srcRect/>
          <a:stretch>
            <a:fillRect/>
          </a:stretch>
        </p:blipFill>
        <p:spPr bwMode="auto">
          <a:xfrm>
            <a:off x="6273800" y="1946275"/>
            <a:ext cx="2687638" cy="3436938"/>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5"/>
          <a:srcRect/>
          <a:stretch>
            <a:fillRect/>
          </a:stretch>
        </p:blipFill>
        <p:spPr bwMode="auto">
          <a:xfrm>
            <a:off x="4103688" y="2206625"/>
            <a:ext cx="1874837" cy="3176588"/>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21507"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Anchoring Adhesives</a:t>
            </a:r>
          </a:p>
        </p:txBody>
      </p:sp>
      <p:sp>
        <p:nvSpPr>
          <p:cNvPr id="21512"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Mechanical Anchors</a:t>
            </a:r>
          </a:p>
        </p:txBody>
      </p:sp>
      <p:sp>
        <p:nvSpPr>
          <p:cNvPr id="21513"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1516"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7"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1519"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0"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fontAlgn="base">
              <a:spcBef>
                <a:spcPct val="0"/>
              </a:spcBef>
              <a:spcAft>
                <a:spcPct val="0"/>
              </a:spcAft>
              <a:defRPr sz="3200" b="1" kern="1200">
                <a:solidFill>
                  <a:schemeClr val="tx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3200" b="1">
                <a:solidFill>
                  <a:schemeClr val="tx1"/>
                </a:solidFill>
                <a:latin typeface="Arial" pitchFamily="34" charset="0"/>
                <a:cs typeface="Arial" pitchFamily="34" charset="0"/>
              </a:defRPr>
            </a:lvl2pPr>
            <a:lvl3pPr algn="l" rtl="0" fontAlgn="base">
              <a:spcBef>
                <a:spcPct val="0"/>
              </a:spcBef>
              <a:spcAft>
                <a:spcPct val="0"/>
              </a:spcAft>
              <a:defRPr sz="3200" b="1">
                <a:solidFill>
                  <a:schemeClr val="tx1"/>
                </a:solidFill>
                <a:latin typeface="Arial" pitchFamily="34" charset="0"/>
                <a:cs typeface="Arial" pitchFamily="34" charset="0"/>
              </a:defRPr>
            </a:lvl3pPr>
            <a:lvl4pPr algn="l" rtl="0" fontAlgn="base">
              <a:spcBef>
                <a:spcPct val="0"/>
              </a:spcBef>
              <a:spcAft>
                <a:spcPct val="0"/>
              </a:spcAft>
              <a:defRPr sz="3200" b="1">
                <a:solidFill>
                  <a:schemeClr val="tx1"/>
                </a:solidFill>
                <a:latin typeface="Arial" pitchFamily="34" charset="0"/>
                <a:cs typeface="Arial" pitchFamily="34" charset="0"/>
              </a:defRPr>
            </a:lvl4pPr>
            <a:lvl5pPr algn="l" rtl="0" fontAlgn="base">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a:lstStyle>
          <a:p>
            <a:pPr algn="ctr" defTabSz="914400" fontAlgn="auto" hangingPunct="1">
              <a:spcAft>
                <a:spcPts val="0"/>
              </a:spcAft>
              <a:defRPr/>
            </a:pPr>
            <a:r>
              <a:rPr lang="en-US" altLang="en-US" sz="4000" dirty="0" smtClean="0">
                <a:solidFill>
                  <a:prstClr val="white"/>
                </a:solidFill>
                <a:effectLst>
                  <a:outerShdw blurRad="38100" dist="38100" dir="2700000" algn="tl">
                    <a:srgbClr val="000000">
                      <a:alpha val="43137"/>
                    </a:srgbClr>
                  </a:outerShdw>
                </a:effectLst>
                <a:latin typeface="Calibri"/>
              </a:rPr>
              <a:t>Exercise #1: Jobsite Worksheet</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tLang="en-US" smtClean="0"/>
              <a:t>Why Distributor Training?</a:t>
            </a:r>
          </a:p>
        </p:txBody>
      </p:sp>
      <p:sp>
        <p:nvSpPr>
          <p:cNvPr id="10243" name="Content Placeholder 2"/>
          <p:cNvSpPr>
            <a:spLocks noGrp="1"/>
          </p:cNvSpPr>
          <p:nvPr>
            <p:ph idx="1"/>
          </p:nvPr>
        </p:nvSpPr>
        <p:spPr>
          <a:xfrm>
            <a:off x="263525" y="1797050"/>
            <a:ext cx="7223125" cy="4421188"/>
          </a:xfrm>
        </p:spPr>
        <p:txBody>
          <a:bodyPr/>
          <a:lstStyle/>
          <a:p>
            <a:pPr marL="457200" indent="-285750" eaLnBrk="1" hangingPunct="1">
              <a:spcBef>
                <a:spcPts val="1800"/>
              </a:spcBef>
              <a:defRPr/>
            </a:pPr>
            <a:r>
              <a:rPr lang="en-US" altLang="en-US" dirty="0" smtClean="0">
                <a:latin typeface="+mn-lt"/>
              </a:rPr>
              <a:t>A need to educate sales on both product knowledge AND sales tactics</a:t>
            </a:r>
          </a:p>
          <a:p>
            <a:pPr marL="457200" indent="-285750" eaLnBrk="1" hangingPunct="1">
              <a:spcBef>
                <a:spcPts val="3000"/>
              </a:spcBef>
              <a:defRPr/>
            </a:pPr>
            <a:r>
              <a:rPr lang="en-US" altLang="en-US" dirty="0" smtClean="0">
                <a:latin typeface="+mn-lt"/>
              </a:rPr>
              <a:t>Don’t miss any opportunity: </a:t>
            </a:r>
            <a:r>
              <a:rPr lang="en-US" altLang="en-US" b="1" i="1" dirty="0" smtClean="0">
                <a:latin typeface="+mn-lt"/>
              </a:rPr>
              <a:t>System Selling</a:t>
            </a:r>
            <a:r>
              <a:rPr lang="en-US" altLang="en-US" dirty="0" smtClean="0">
                <a:latin typeface="+mn-lt"/>
              </a:rPr>
              <a:t> covers everything you have!</a:t>
            </a:r>
          </a:p>
          <a:p>
            <a:pPr marL="457200" indent="-285750" eaLnBrk="1" hangingPunct="1">
              <a:spcBef>
                <a:spcPts val="3000"/>
              </a:spcBef>
              <a:defRPr/>
            </a:pPr>
            <a:r>
              <a:rPr lang="en-US" altLang="en-US" dirty="0" smtClean="0">
                <a:latin typeface="+mn-lt"/>
              </a:rPr>
              <a:t>Primary competition is Hilti</a:t>
            </a:r>
          </a:p>
          <a:p>
            <a:pPr marL="1089025" lvl="1" indent="-349250" eaLnBrk="1" hangingPunct="1">
              <a:defRPr/>
            </a:pPr>
            <a:r>
              <a:rPr lang="en-US" altLang="en-US" dirty="0" smtClean="0">
                <a:latin typeface="+mn-lt"/>
              </a:rPr>
              <a:t>Product based comparisons</a:t>
            </a:r>
          </a:p>
          <a:p>
            <a:pPr marL="1089025" lvl="1" indent="-349250" eaLnBrk="1" hangingPunct="1">
              <a:defRPr/>
            </a:pPr>
            <a:r>
              <a:rPr lang="en-US" altLang="en-US" dirty="0" smtClean="0">
                <a:latin typeface="+mn-lt"/>
              </a:rPr>
              <a:t>Sales tactics breakdown</a:t>
            </a:r>
          </a:p>
          <a:p>
            <a:pPr marL="1089025" lvl="1" indent="-349250" eaLnBrk="1" hangingPunct="1">
              <a:defRPr/>
            </a:pPr>
            <a:r>
              <a:rPr lang="en-US" altLang="en-US" dirty="0" smtClean="0">
                <a:latin typeface="+mn-lt"/>
              </a:rPr>
              <a:t>Go on OFFENSE!!!</a:t>
            </a:r>
          </a:p>
        </p:txBody>
      </p:sp>
    </p:spTree>
    <p:custDataLst>
      <p:tags r:id="rId1"/>
    </p:custData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altLang="en-US" smtClean="0"/>
              <a:t>What are “Codes”?</a:t>
            </a:r>
          </a:p>
        </p:txBody>
      </p:sp>
      <p:grpSp>
        <p:nvGrpSpPr>
          <p:cNvPr id="8" name="Group 7"/>
          <p:cNvGrpSpPr>
            <a:grpSpLocks/>
          </p:cNvGrpSpPr>
          <p:nvPr/>
        </p:nvGrpSpPr>
        <p:grpSpPr bwMode="auto">
          <a:xfrm>
            <a:off x="774700" y="1716088"/>
            <a:ext cx="6032500" cy="966787"/>
            <a:chOff x="0" y="0"/>
            <a:chExt cx="4965319" cy="966165"/>
          </a:xfrm>
        </p:grpSpPr>
        <p:sp>
          <p:nvSpPr>
            <p:cNvPr id="27" name="Rounded Rectangle 26"/>
            <p:cNvSpPr/>
            <p:nvPr/>
          </p:nvSpPr>
          <p:spPr>
            <a:xfrm>
              <a:off x="0" y="0"/>
              <a:ext cx="4965319" cy="966165"/>
            </a:xfrm>
            <a:prstGeom prst="roundRect">
              <a:avLst>
                <a:gd name="adj" fmla="val 10000"/>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8" name="Rounded Rectangle 4"/>
            <p:cNvSpPr/>
            <p:nvPr/>
          </p:nvSpPr>
          <p:spPr>
            <a:xfrm>
              <a:off x="28747" y="28557"/>
              <a:ext cx="3840283" cy="909052"/>
            </a:xfrm>
            <a:prstGeom prst="rect">
              <a:avLst/>
            </a:prstGeom>
          </p:spPr>
          <p:style>
            <a:lnRef idx="0">
              <a:scrgbClr r="0" g="0" b="0"/>
            </a:lnRef>
            <a:fillRef idx="0">
              <a:scrgbClr r="0" g="0" b="0"/>
            </a:fillRef>
            <a:effectRef idx="0">
              <a:scrgbClr r="0" g="0" b="0"/>
            </a:effectRef>
            <a:fontRef idx="minor">
              <a:schemeClr val="lt1"/>
            </a:fontRef>
          </p:style>
          <p:txBody>
            <a:bodyPr lIns="182880" tIns="64770" rIns="64770" bIns="64770" anchor="ctr"/>
            <a:lstStyle>
              <a:lvl1pPr defTabSz="755650" eaLnBrk="0">
                <a:defRPr sz="1200">
                  <a:solidFill>
                    <a:srgbClr val="000000"/>
                  </a:solidFill>
                  <a:latin typeface="Helvetica" charset="0"/>
                  <a:ea typeface="Helvetica" charset="0"/>
                  <a:cs typeface="Helvetica" charset="0"/>
                  <a:sym typeface="Helvetica" charset="0"/>
                </a:defRPr>
              </a:lvl1pPr>
              <a:lvl2pPr defTabSz="755650" eaLnBrk="0">
                <a:defRPr sz="1200">
                  <a:solidFill>
                    <a:srgbClr val="000000"/>
                  </a:solidFill>
                  <a:latin typeface="Helvetica" charset="0"/>
                  <a:ea typeface="Helvetica" charset="0"/>
                  <a:cs typeface="Helvetica" charset="0"/>
                  <a:sym typeface="Helvetica" charset="0"/>
                </a:defRPr>
              </a:lvl2pPr>
              <a:lvl3pPr defTabSz="755650" eaLnBrk="0">
                <a:defRPr sz="1200">
                  <a:solidFill>
                    <a:srgbClr val="000000"/>
                  </a:solidFill>
                  <a:latin typeface="Helvetica" charset="0"/>
                  <a:ea typeface="Helvetica" charset="0"/>
                  <a:cs typeface="Helvetica" charset="0"/>
                  <a:sym typeface="Helvetica" charset="0"/>
                </a:defRPr>
              </a:lvl3pPr>
              <a:lvl4pPr defTabSz="755650" eaLnBrk="0">
                <a:defRPr sz="1200">
                  <a:solidFill>
                    <a:srgbClr val="000000"/>
                  </a:solidFill>
                  <a:latin typeface="Helvetica" charset="0"/>
                  <a:ea typeface="Helvetica" charset="0"/>
                  <a:cs typeface="Helvetica" charset="0"/>
                  <a:sym typeface="Helvetica" charset="0"/>
                </a:defRPr>
              </a:lvl4pPr>
              <a:lvl5pPr defTabSz="755650" eaLnBrk="0">
                <a:defRPr sz="1200">
                  <a:solidFill>
                    <a:srgbClr val="000000"/>
                  </a:solidFill>
                  <a:latin typeface="Helvetica" charset="0"/>
                  <a:ea typeface="Helvetica" charset="0"/>
                  <a:cs typeface="Helvetica" charset="0"/>
                  <a:sym typeface="Helvetica" charset="0"/>
                </a:defRPr>
              </a:lvl5pPr>
              <a:lvl6pPr marL="13716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lnSpc>
                  <a:spcPct val="90000"/>
                </a:lnSpc>
                <a:spcAft>
                  <a:spcPts val="600"/>
                </a:spcAft>
                <a:defRPr/>
              </a:pPr>
              <a:r>
                <a:rPr lang="en-US" altLang="en-US" sz="2000" b="1" smtClean="0">
                  <a:solidFill>
                    <a:srgbClr val="FFFFFF"/>
                  </a:solidFill>
                  <a:latin typeface="Calibri" pitchFamily="34" charset="0"/>
                </a:rPr>
                <a:t>Building Code (IBC)</a:t>
              </a:r>
            </a:p>
            <a:p>
              <a:pPr marL="0" lvl="1" indent="0" eaLnBrk="1">
                <a:lnSpc>
                  <a:spcPct val="90000"/>
                </a:lnSpc>
                <a:spcAft>
                  <a:spcPct val="15000"/>
                </a:spcAft>
                <a:defRPr/>
              </a:pPr>
              <a:r>
                <a:rPr lang="en-US" altLang="en-US" sz="1800" smtClean="0">
                  <a:solidFill>
                    <a:srgbClr val="FFFFFF"/>
                  </a:solidFill>
                  <a:latin typeface="Calibri" pitchFamily="34" charset="0"/>
                </a:rPr>
                <a:t>Tells </a:t>
              </a:r>
              <a:r>
                <a:rPr lang="en-US" altLang="en-US" sz="1800" i="1" u="sng" smtClean="0">
                  <a:solidFill>
                    <a:srgbClr val="FFFFFF"/>
                  </a:solidFill>
                  <a:latin typeface="Calibri" pitchFamily="34" charset="0"/>
                </a:rPr>
                <a:t>what anchor design method</a:t>
              </a:r>
              <a:r>
                <a:rPr lang="en-US" altLang="en-US" sz="1800" smtClean="0">
                  <a:solidFill>
                    <a:srgbClr val="FFFFFF"/>
                  </a:solidFill>
                  <a:latin typeface="Calibri" pitchFamily="34" charset="0"/>
                </a:rPr>
                <a:t> to use</a:t>
              </a:r>
            </a:p>
          </p:txBody>
        </p:sp>
      </p:grpSp>
      <p:grpSp>
        <p:nvGrpSpPr>
          <p:cNvPr id="9" name="Group 8"/>
          <p:cNvGrpSpPr>
            <a:grpSpLocks/>
          </p:cNvGrpSpPr>
          <p:nvPr/>
        </p:nvGrpSpPr>
        <p:grpSpPr bwMode="auto">
          <a:xfrm>
            <a:off x="1190625" y="2857500"/>
            <a:ext cx="6032500" cy="966788"/>
            <a:chOff x="415845" y="1141831"/>
            <a:chExt cx="4965319" cy="966165"/>
          </a:xfrm>
        </p:grpSpPr>
        <p:sp>
          <p:nvSpPr>
            <p:cNvPr id="25" name="Rounded Rectangle 24"/>
            <p:cNvSpPr/>
            <p:nvPr/>
          </p:nvSpPr>
          <p:spPr>
            <a:xfrm>
              <a:off x="415845" y="1141831"/>
              <a:ext cx="4965319" cy="966165"/>
            </a:xfrm>
            <a:prstGeom prst="roundRect">
              <a:avLst>
                <a:gd name="adj" fmla="val 10000"/>
              </a:avLst>
            </a:prstGeom>
          </p:spPr>
          <p:style>
            <a:lnRef idx="0">
              <a:schemeClr val="lt1">
                <a:hueOff val="0"/>
                <a:satOff val="0"/>
                <a:lumOff val="0"/>
                <a:alphaOff val="0"/>
              </a:schemeClr>
            </a:lnRef>
            <a:fillRef idx="3">
              <a:schemeClr val="accent2">
                <a:hueOff val="1560506"/>
                <a:satOff val="-1946"/>
                <a:lumOff val="458"/>
                <a:alphaOff val="0"/>
              </a:schemeClr>
            </a:fillRef>
            <a:effectRef idx="2">
              <a:schemeClr val="accent2">
                <a:hueOff val="1560506"/>
                <a:satOff val="-1946"/>
                <a:lumOff val="458"/>
                <a:alphaOff val="0"/>
              </a:schemeClr>
            </a:effectRef>
            <a:fontRef idx="minor">
              <a:schemeClr val="lt1"/>
            </a:fontRef>
          </p:style>
        </p:sp>
        <p:sp>
          <p:nvSpPr>
            <p:cNvPr id="26" name="Rounded Rectangle 6"/>
            <p:cNvSpPr/>
            <p:nvPr/>
          </p:nvSpPr>
          <p:spPr>
            <a:xfrm>
              <a:off x="444592" y="1170388"/>
              <a:ext cx="4033669" cy="909052"/>
            </a:xfrm>
            <a:prstGeom prst="rect">
              <a:avLst/>
            </a:prstGeom>
          </p:spPr>
          <p:style>
            <a:lnRef idx="0">
              <a:scrgbClr r="0" g="0" b="0"/>
            </a:lnRef>
            <a:fillRef idx="0">
              <a:scrgbClr r="0" g="0" b="0"/>
            </a:fillRef>
            <a:effectRef idx="0">
              <a:scrgbClr r="0" g="0" b="0"/>
            </a:effectRef>
            <a:fontRef idx="minor">
              <a:schemeClr val="lt1"/>
            </a:fontRef>
          </p:style>
          <p:txBody>
            <a:bodyPr lIns="182880" tIns="64770" rIns="64770" bIns="64770" anchor="ctr"/>
            <a:lstStyle>
              <a:lvl1pPr defTabSz="755650" eaLnBrk="0">
                <a:defRPr sz="1200">
                  <a:solidFill>
                    <a:srgbClr val="000000"/>
                  </a:solidFill>
                  <a:latin typeface="Helvetica" charset="0"/>
                  <a:ea typeface="Helvetica" charset="0"/>
                  <a:cs typeface="Helvetica" charset="0"/>
                  <a:sym typeface="Helvetica" charset="0"/>
                </a:defRPr>
              </a:lvl1pPr>
              <a:lvl2pPr defTabSz="755650" eaLnBrk="0">
                <a:defRPr sz="1200">
                  <a:solidFill>
                    <a:srgbClr val="000000"/>
                  </a:solidFill>
                  <a:latin typeface="Helvetica" charset="0"/>
                  <a:ea typeface="Helvetica" charset="0"/>
                  <a:cs typeface="Helvetica" charset="0"/>
                  <a:sym typeface="Helvetica" charset="0"/>
                </a:defRPr>
              </a:lvl2pPr>
              <a:lvl3pPr defTabSz="755650" eaLnBrk="0">
                <a:defRPr sz="1200">
                  <a:solidFill>
                    <a:srgbClr val="000000"/>
                  </a:solidFill>
                  <a:latin typeface="Helvetica" charset="0"/>
                  <a:ea typeface="Helvetica" charset="0"/>
                  <a:cs typeface="Helvetica" charset="0"/>
                  <a:sym typeface="Helvetica" charset="0"/>
                </a:defRPr>
              </a:lvl3pPr>
              <a:lvl4pPr defTabSz="755650" eaLnBrk="0">
                <a:defRPr sz="1200">
                  <a:solidFill>
                    <a:srgbClr val="000000"/>
                  </a:solidFill>
                  <a:latin typeface="Helvetica" charset="0"/>
                  <a:ea typeface="Helvetica" charset="0"/>
                  <a:cs typeface="Helvetica" charset="0"/>
                  <a:sym typeface="Helvetica" charset="0"/>
                </a:defRPr>
              </a:lvl4pPr>
              <a:lvl5pPr defTabSz="755650" eaLnBrk="0">
                <a:defRPr sz="1200">
                  <a:solidFill>
                    <a:srgbClr val="000000"/>
                  </a:solidFill>
                  <a:latin typeface="Helvetica" charset="0"/>
                  <a:ea typeface="Helvetica" charset="0"/>
                  <a:cs typeface="Helvetica" charset="0"/>
                  <a:sym typeface="Helvetica" charset="0"/>
                </a:defRPr>
              </a:lvl5pPr>
              <a:lvl6pPr marL="13716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lnSpc>
                  <a:spcPct val="90000"/>
                </a:lnSpc>
                <a:spcAft>
                  <a:spcPts val="600"/>
                </a:spcAft>
                <a:defRPr/>
              </a:pPr>
              <a:r>
                <a:rPr lang="en-US" altLang="en-US" sz="2000" b="1" smtClean="0">
                  <a:solidFill>
                    <a:srgbClr val="FFFFFF"/>
                  </a:solidFill>
                  <a:latin typeface="Calibri" pitchFamily="34" charset="0"/>
                </a:rPr>
                <a:t>Concrete Material Code (ACI318 -  App D)</a:t>
              </a:r>
            </a:p>
            <a:p>
              <a:pPr marL="0" lvl="1" indent="0" eaLnBrk="1">
                <a:lnSpc>
                  <a:spcPct val="90000"/>
                </a:lnSpc>
                <a:spcAft>
                  <a:spcPct val="15000"/>
                </a:spcAft>
                <a:defRPr/>
              </a:pPr>
              <a:r>
                <a:rPr lang="en-US" altLang="en-US" sz="1800" smtClean="0">
                  <a:solidFill>
                    <a:srgbClr val="FFFFFF"/>
                  </a:solidFill>
                  <a:latin typeface="Calibri" pitchFamily="34" charset="0"/>
                </a:rPr>
                <a:t>Tells </a:t>
              </a:r>
              <a:r>
                <a:rPr lang="en-US" altLang="en-US" sz="1800" i="1" u="sng" smtClean="0">
                  <a:solidFill>
                    <a:srgbClr val="FFFFFF"/>
                  </a:solidFill>
                  <a:latin typeface="Calibri" pitchFamily="34" charset="0"/>
                </a:rPr>
                <a:t>how to design</a:t>
              </a:r>
              <a:r>
                <a:rPr lang="en-US" altLang="en-US" sz="1800" smtClean="0">
                  <a:solidFill>
                    <a:srgbClr val="FFFFFF"/>
                  </a:solidFill>
                  <a:latin typeface="Calibri" pitchFamily="34" charset="0"/>
                </a:rPr>
                <a:t> the anchor</a:t>
              </a:r>
            </a:p>
          </p:txBody>
        </p:sp>
      </p:grpSp>
      <p:grpSp>
        <p:nvGrpSpPr>
          <p:cNvPr id="10" name="Group 9"/>
          <p:cNvGrpSpPr>
            <a:grpSpLocks/>
          </p:cNvGrpSpPr>
          <p:nvPr/>
        </p:nvGrpSpPr>
        <p:grpSpPr bwMode="auto">
          <a:xfrm>
            <a:off x="1600200" y="4000500"/>
            <a:ext cx="6032500" cy="965200"/>
            <a:chOff x="825484" y="2283663"/>
            <a:chExt cx="4965319" cy="966165"/>
          </a:xfrm>
        </p:grpSpPr>
        <p:sp>
          <p:nvSpPr>
            <p:cNvPr id="23" name="Rounded Rectangle 22"/>
            <p:cNvSpPr/>
            <p:nvPr/>
          </p:nvSpPr>
          <p:spPr>
            <a:xfrm>
              <a:off x="825484" y="2283663"/>
              <a:ext cx="4965319" cy="966165"/>
            </a:xfrm>
            <a:prstGeom prst="roundRect">
              <a:avLst>
                <a:gd name="adj" fmla="val 10000"/>
              </a:avLst>
            </a:prstGeom>
          </p:spPr>
          <p:style>
            <a:lnRef idx="0">
              <a:schemeClr val="lt1">
                <a:hueOff val="0"/>
                <a:satOff val="0"/>
                <a:lumOff val="0"/>
                <a:alphaOff val="0"/>
              </a:schemeClr>
            </a:lnRef>
            <a:fillRef idx="3">
              <a:schemeClr val="accent2">
                <a:hueOff val="3121013"/>
                <a:satOff val="-3893"/>
                <a:lumOff val="915"/>
                <a:alphaOff val="0"/>
              </a:schemeClr>
            </a:fillRef>
            <a:effectRef idx="2">
              <a:schemeClr val="accent2">
                <a:hueOff val="3121013"/>
                <a:satOff val="-3893"/>
                <a:lumOff val="915"/>
                <a:alphaOff val="0"/>
              </a:schemeClr>
            </a:effectRef>
            <a:fontRef idx="minor">
              <a:schemeClr val="lt1"/>
            </a:fontRef>
          </p:style>
        </p:sp>
        <p:sp>
          <p:nvSpPr>
            <p:cNvPr id="24" name="Rounded Rectangle 8"/>
            <p:cNvSpPr/>
            <p:nvPr/>
          </p:nvSpPr>
          <p:spPr>
            <a:xfrm>
              <a:off x="854231" y="2312267"/>
              <a:ext cx="4212681" cy="908958"/>
            </a:xfrm>
            <a:prstGeom prst="rect">
              <a:avLst/>
            </a:prstGeom>
          </p:spPr>
          <p:style>
            <a:lnRef idx="0">
              <a:scrgbClr r="0" g="0" b="0"/>
            </a:lnRef>
            <a:fillRef idx="0">
              <a:scrgbClr r="0" g="0" b="0"/>
            </a:fillRef>
            <a:effectRef idx="0">
              <a:scrgbClr r="0" g="0" b="0"/>
            </a:effectRef>
            <a:fontRef idx="minor">
              <a:schemeClr val="lt1"/>
            </a:fontRef>
          </p:style>
          <p:txBody>
            <a:bodyPr lIns="182880" tIns="64770" rIns="64770" bIns="64770" anchor="ctr"/>
            <a:lstStyle>
              <a:lvl1pPr defTabSz="755650" eaLnBrk="0">
                <a:defRPr sz="1200">
                  <a:solidFill>
                    <a:srgbClr val="000000"/>
                  </a:solidFill>
                  <a:latin typeface="Helvetica" charset="0"/>
                  <a:ea typeface="Helvetica" charset="0"/>
                  <a:cs typeface="Helvetica" charset="0"/>
                  <a:sym typeface="Helvetica" charset="0"/>
                </a:defRPr>
              </a:lvl1pPr>
              <a:lvl2pPr defTabSz="755650" eaLnBrk="0">
                <a:defRPr sz="1200">
                  <a:solidFill>
                    <a:srgbClr val="000000"/>
                  </a:solidFill>
                  <a:latin typeface="Helvetica" charset="0"/>
                  <a:ea typeface="Helvetica" charset="0"/>
                  <a:cs typeface="Helvetica" charset="0"/>
                  <a:sym typeface="Helvetica" charset="0"/>
                </a:defRPr>
              </a:lvl2pPr>
              <a:lvl3pPr defTabSz="755650" eaLnBrk="0">
                <a:defRPr sz="1200">
                  <a:solidFill>
                    <a:srgbClr val="000000"/>
                  </a:solidFill>
                  <a:latin typeface="Helvetica" charset="0"/>
                  <a:ea typeface="Helvetica" charset="0"/>
                  <a:cs typeface="Helvetica" charset="0"/>
                  <a:sym typeface="Helvetica" charset="0"/>
                </a:defRPr>
              </a:lvl3pPr>
              <a:lvl4pPr defTabSz="755650" eaLnBrk="0">
                <a:defRPr sz="1200">
                  <a:solidFill>
                    <a:srgbClr val="000000"/>
                  </a:solidFill>
                  <a:latin typeface="Helvetica" charset="0"/>
                  <a:ea typeface="Helvetica" charset="0"/>
                  <a:cs typeface="Helvetica" charset="0"/>
                  <a:sym typeface="Helvetica" charset="0"/>
                </a:defRPr>
              </a:lvl4pPr>
              <a:lvl5pPr defTabSz="755650" eaLnBrk="0">
                <a:defRPr sz="1200">
                  <a:solidFill>
                    <a:srgbClr val="000000"/>
                  </a:solidFill>
                  <a:latin typeface="Helvetica" charset="0"/>
                  <a:ea typeface="Helvetica" charset="0"/>
                  <a:cs typeface="Helvetica" charset="0"/>
                  <a:sym typeface="Helvetica" charset="0"/>
                </a:defRPr>
              </a:lvl5pPr>
              <a:lvl6pPr marL="13716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lnSpc>
                  <a:spcPct val="90000"/>
                </a:lnSpc>
                <a:spcAft>
                  <a:spcPts val="600"/>
                </a:spcAft>
                <a:defRPr/>
              </a:pPr>
              <a:r>
                <a:rPr lang="en-US" altLang="en-US" sz="2000" b="1" smtClean="0">
                  <a:solidFill>
                    <a:srgbClr val="FFFFFF"/>
                  </a:solidFill>
                  <a:latin typeface="Calibri" pitchFamily="34" charset="0"/>
                </a:rPr>
                <a:t>Anchor Test Standard (ACI355.2)</a:t>
              </a:r>
            </a:p>
            <a:p>
              <a:pPr marL="0" lvl="1" indent="0" eaLnBrk="1">
                <a:lnSpc>
                  <a:spcPct val="90000"/>
                </a:lnSpc>
                <a:spcAft>
                  <a:spcPct val="15000"/>
                </a:spcAft>
                <a:defRPr/>
              </a:pPr>
              <a:r>
                <a:rPr lang="en-US" altLang="en-US" sz="1800" smtClean="0">
                  <a:solidFill>
                    <a:srgbClr val="FFFFFF"/>
                  </a:solidFill>
                  <a:latin typeface="Calibri" pitchFamily="34" charset="0"/>
                </a:rPr>
                <a:t>Tells </a:t>
              </a:r>
              <a:r>
                <a:rPr lang="en-US" altLang="en-US" sz="1800" i="1" u="sng" smtClean="0">
                  <a:solidFill>
                    <a:srgbClr val="FFFFFF"/>
                  </a:solidFill>
                  <a:latin typeface="Calibri" pitchFamily="34" charset="0"/>
                </a:rPr>
                <a:t>how to test &amp; evaluate</a:t>
              </a:r>
              <a:r>
                <a:rPr lang="en-US" altLang="en-US" sz="1800" smtClean="0">
                  <a:solidFill>
                    <a:srgbClr val="FFFFFF"/>
                  </a:solidFill>
                  <a:latin typeface="Calibri" pitchFamily="34" charset="0"/>
                </a:rPr>
                <a:t> the anchor</a:t>
              </a:r>
            </a:p>
          </p:txBody>
        </p:sp>
      </p:grpSp>
      <p:grpSp>
        <p:nvGrpSpPr>
          <p:cNvPr id="11" name="Group 10"/>
          <p:cNvGrpSpPr>
            <a:grpSpLocks/>
          </p:cNvGrpSpPr>
          <p:nvPr/>
        </p:nvGrpSpPr>
        <p:grpSpPr bwMode="auto">
          <a:xfrm>
            <a:off x="2016125" y="5141913"/>
            <a:ext cx="6032500" cy="966787"/>
            <a:chOff x="1241329" y="3425494"/>
            <a:chExt cx="4965319" cy="966165"/>
          </a:xfrm>
        </p:grpSpPr>
        <p:sp>
          <p:nvSpPr>
            <p:cNvPr id="21" name="Rounded Rectangle 20"/>
            <p:cNvSpPr/>
            <p:nvPr/>
          </p:nvSpPr>
          <p:spPr>
            <a:xfrm>
              <a:off x="1241329" y="3425494"/>
              <a:ext cx="4965319" cy="966165"/>
            </a:xfrm>
            <a:prstGeom prst="roundRect">
              <a:avLst>
                <a:gd name="adj" fmla="val 10000"/>
              </a:avLst>
            </a:prstGeom>
          </p:spPr>
          <p:style>
            <a:lnRef idx="0">
              <a:schemeClr val="lt1">
                <a:hueOff val="0"/>
                <a:satOff val="0"/>
                <a:lumOff val="0"/>
                <a:alphaOff val="0"/>
              </a:schemeClr>
            </a:lnRef>
            <a:fillRef idx="3">
              <a:schemeClr val="accent2">
                <a:hueOff val="4681519"/>
                <a:satOff val="-5839"/>
                <a:lumOff val="1373"/>
                <a:alphaOff val="0"/>
              </a:schemeClr>
            </a:fillRef>
            <a:effectRef idx="2">
              <a:schemeClr val="accent2">
                <a:hueOff val="4681519"/>
                <a:satOff val="-5839"/>
                <a:lumOff val="1373"/>
                <a:alphaOff val="0"/>
              </a:schemeClr>
            </a:effectRef>
            <a:fontRef idx="minor">
              <a:schemeClr val="lt1"/>
            </a:fontRef>
          </p:style>
        </p:sp>
        <p:sp>
          <p:nvSpPr>
            <p:cNvPr id="22" name="Rounded Rectangle 10"/>
            <p:cNvSpPr/>
            <p:nvPr/>
          </p:nvSpPr>
          <p:spPr>
            <a:xfrm>
              <a:off x="1270076" y="3454051"/>
              <a:ext cx="4936572" cy="909052"/>
            </a:xfrm>
            <a:prstGeom prst="rect">
              <a:avLst/>
            </a:prstGeom>
          </p:spPr>
          <p:style>
            <a:lnRef idx="0">
              <a:scrgbClr r="0" g="0" b="0"/>
            </a:lnRef>
            <a:fillRef idx="0">
              <a:scrgbClr r="0" g="0" b="0"/>
            </a:fillRef>
            <a:effectRef idx="0">
              <a:scrgbClr r="0" g="0" b="0"/>
            </a:effectRef>
            <a:fontRef idx="minor">
              <a:schemeClr val="lt1"/>
            </a:fontRef>
          </p:style>
          <p:txBody>
            <a:bodyPr lIns="182880" tIns="64770" rIns="64770" bIns="64770" anchor="ctr"/>
            <a:lstStyle>
              <a:lvl1pPr defTabSz="755650" eaLnBrk="0">
                <a:defRPr sz="1200">
                  <a:solidFill>
                    <a:srgbClr val="000000"/>
                  </a:solidFill>
                  <a:latin typeface="Helvetica" charset="0"/>
                  <a:ea typeface="Helvetica" charset="0"/>
                  <a:cs typeface="Helvetica" charset="0"/>
                  <a:sym typeface="Helvetica" charset="0"/>
                </a:defRPr>
              </a:lvl1pPr>
              <a:lvl2pPr defTabSz="755650" eaLnBrk="0">
                <a:defRPr sz="1200">
                  <a:solidFill>
                    <a:srgbClr val="000000"/>
                  </a:solidFill>
                  <a:latin typeface="Helvetica" charset="0"/>
                  <a:ea typeface="Helvetica" charset="0"/>
                  <a:cs typeface="Helvetica" charset="0"/>
                  <a:sym typeface="Helvetica" charset="0"/>
                </a:defRPr>
              </a:lvl2pPr>
              <a:lvl3pPr defTabSz="755650" eaLnBrk="0">
                <a:defRPr sz="1200">
                  <a:solidFill>
                    <a:srgbClr val="000000"/>
                  </a:solidFill>
                  <a:latin typeface="Helvetica" charset="0"/>
                  <a:ea typeface="Helvetica" charset="0"/>
                  <a:cs typeface="Helvetica" charset="0"/>
                  <a:sym typeface="Helvetica" charset="0"/>
                </a:defRPr>
              </a:lvl3pPr>
              <a:lvl4pPr defTabSz="755650" eaLnBrk="0">
                <a:defRPr sz="1200">
                  <a:solidFill>
                    <a:srgbClr val="000000"/>
                  </a:solidFill>
                  <a:latin typeface="Helvetica" charset="0"/>
                  <a:ea typeface="Helvetica" charset="0"/>
                  <a:cs typeface="Helvetica" charset="0"/>
                  <a:sym typeface="Helvetica" charset="0"/>
                </a:defRPr>
              </a:lvl4pPr>
              <a:lvl5pPr defTabSz="755650" eaLnBrk="0">
                <a:defRPr sz="1200">
                  <a:solidFill>
                    <a:srgbClr val="000000"/>
                  </a:solidFill>
                  <a:latin typeface="Helvetica" charset="0"/>
                  <a:ea typeface="Helvetica" charset="0"/>
                  <a:cs typeface="Helvetica" charset="0"/>
                  <a:sym typeface="Helvetica" charset="0"/>
                </a:defRPr>
              </a:lvl5pPr>
              <a:lvl6pPr marL="13716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lnSpc>
                  <a:spcPct val="90000"/>
                </a:lnSpc>
                <a:spcAft>
                  <a:spcPts val="600"/>
                </a:spcAft>
                <a:defRPr/>
              </a:pPr>
              <a:r>
                <a:rPr lang="en-US" altLang="en-US" sz="2000" b="1" smtClean="0">
                  <a:solidFill>
                    <a:srgbClr val="FFFFFF"/>
                  </a:solidFill>
                  <a:latin typeface="Calibri" pitchFamily="34" charset="0"/>
                </a:rPr>
                <a:t>Acceptance Criteria (ICC-ES AC193)</a:t>
              </a:r>
            </a:p>
            <a:p>
              <a:pPr marL="0" lvl="1" indent="0" eaLnBrk="1">
                <a:lnSpc>
                  <a:spcPct val="90000"/>
                </a:lnSpc>
                <a:spcAft>
                  <a:spcPct val="15000"/>
                </a:spcAft>
                <a:defRPr/>
              </a:pPr>
              <a:r>
                <a:rPr lang="en-US" altLang="en-US" sz="1800" smtClean="0">
                  <a:solidFill>
                    <a:srgbClr val="FFFFFF"/>
                  </a:solidFill>
                  <a:latin typeface="Calibri" pitchFamily="34" charset="0"/>
                </a:rPr>
                <a:t>Establishes </a:t>
              </a:r>
              <a:r>
                <a:rPr lang="en-US" altLang="en-US" sz="1800" i="1" u="sng" smtClean="0">
                  <a:solidFill>
                    <a:srgbClr val="FFFFFF"/>
                  </a:solidFill>
                  <a:latin typeface="Calibri" pitchFamily="34" charset="0"/>
                </a:rPr>
                <a:t>minimum intent of Code</a:t>
              </a:r>
              <a:r>
                <a:rPr lang="en-US" altLang="en-US" sz="1800" i="1" smtClean="0">
                  <a:solidFill>
                    <a:srgbClr val="FFFFFF"/>
                  </a:solidFill>
                  <a:latin typeface="Calibri" pitchFamily="34" charset="0"/>
                </a:rPr>
                <a:t> </a:t>
              </a:r>
              <a:r>
                <a:rPr lang="en-US" altLang="en-US" sz="1800" smtClean="0">
                  <a:solidFill>
                    <a:srgbClr val="FFFFFF"/>
                  </a:solidFill>
                  <a:latin typeface="Calibri" pitchFamily="34" charset="0"/>
                </a:rPr>
                <a:t>needed for code report</a:t>
              </a:r>
            </a:p>
          </p:txBody>
        </p:sp>
      </p:grpSp>
      <p:grpSp>
        <p:nvGrpSpPr>
          <p:cNvPr id="12" name="Group 11"/>
          <p:cNvGrpSpPr>
            <a:grpSpLocks/>
          </p:cNvGrpSpPr>
          <p:nvPr/>
        </p:nvGrpSpPr>
        <p:grpSpPr bwMode="auto">
          <a:xfrm>
            <a:off x="5832475" y="2455863"/>
            <a:ext cx="628650" cy="628650"/>
            <a:chOff x="4337311" y="739994"/>
            <a:chExt cx="628007" cy="628007"/>
          </a:xfrm>
        </p:grpSpPr>
        <p:sp>
          <p:nvSpPr>
            <p:cNvPr id="19" name="Down Arrow 18"/>
            <p:cNvSpPr/>
            <p:nvPr/>
          </p:nvSpPr>
          <p:spPr>
            <a:xfrm>
              <a:off x="4337311" y="739994"/>
              <a:ext cx="628007" cy="628007"/>
            </a:xfrm>
            <a:prstGeom prst="downArrow">
              <a:avLst>
                <a:gd name="adj1" fmla="val 55000"/>
                <a:gd name="adj2" fmla="val 45000"/>
              </a:avLst>
            </a:prstGeom>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20" name="Down Arrow 12"/>
            <p:cNvSpPr/>
            <p:nvPr/>
          </p:nvSpPr>
          <p:spPr>
            <a:xfrm>
              <a:off x="4478454" y="739994"/>
              <a:ext cx="345721" cy="4725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5560" tIns="35560" rIns="35560" bIns="35560" anchor="ctr"/>
            <a:lstStyle>
              <a:lvl1pPr defTabSz="1244600" eaLnBrk="0">
                <a:defRPr sz="1200">
                  <a:solidFill>
                    <a:srgbClr val="000000"/>
                  </a:solidFill>
                  <a:latin typeface="Helvetica" charset="0"/>
                  <a:ea typeface="Helvetica" charset="0"/>
                  <a:cs typeface="Helvetica" charset="0"/>
                  <a:sym typeface="Helvetica" charset="0"/>
                </a:defRPr>
              </a:lvl1pPr>
              <a:lvl2pPr defTabSz="1244600" eaLnBrk="0">
                <a:defRPr sz="1200">
                  <a:solidFill>
                    <a:srgbClr val="000000"/>
                  </a:solidFill>
                  <a:latin typeface="Helvetica" charset="0"/>
                  <a:ea typeface="Helvetica" charset="0"/>
                  <a:cs typeface="Helvetica" charset="0"/>
                  <a:sym typeface="Helvetica" charset="0"/>
                </a:defRPr>
              </a:lvl2pPr>
              <a:lvl3pPr defTabSz="1244600" eaLnBrk="0">
                <a:defRPr sz="1200">
                  <a:solidFill>
                    <a:srgbClr val="000000"/>
                  </a:solidFill>
                  <a:latin typeface="Helvetica" charset="0"/>
                  <a:ea typeface="Helvetica" charset="0"/>
                  <a:cs typeface="Helvetica" charset="0"/>
                  <a:sym typeface="Helvetica" charset="0"/>
                </a:defRPr>
              </a:lvl3pPr>
              <a:lvl4pPr defTabSz="1244600" eaLnBrk="0">
                <a:defRPr sz="1200">
                  <a:solidFill>
                    <a:srgbClr val="000000"/>
                  </a:solidFill>
                  <a:latin typeface="Helvetica" charset="0"/>
                  <a:ea typeface="Helvetica" charset="0"/>
                  <a:cs typeface="Helvetica" charset="0"/>
                  <a:sym typeface="Helvetica" charset="0"/>
                </a:defRPr>
              </a:lvl4pPr>
              <a:lvl5pPr defTabSz="1244600" eaLnBrk="0">
                <a:defRPr sz="1200">
                  <a:solidFill>
                    <a:srgbClr val="000000"/>
                  </a:solidFill>
                  <a:latin typeface="Helvetica" charset="0"/>
                  <a:ea typeface="Helvetica" charset="0"/>
                  <a:cs typeface="Helvetica" charset="0"/>
                  <a:sym typeface="Helvetica" charset="0"/>
                </a:defRPr>
              </a:lvl5pPr>
              <a:lvl6pPr marL="13716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endParaRPr lang="en-US" altLang="en-US" sz="2800" smtClean="0">
                <a:solidFill>
                  <a:schemeClr val="bg1"/>
                </a:solidFill>
                <a:latin typeface="Calibri" pitchFamily="34" charset="0"/>
              </a:endParaRPr>
            </a:p>
          </p:txBody>
        </p:sp>
      </p:grpSp>
      <p:grpSp>
        <p:nvGrpSpPr>
          <p:cNvPr id="13" name="Group 12"/>
          <p:cNvGrpSpPr>
            <a:grpSpLocks/>
          </p:cNvGrpSpPr>
          <p:nvPr/>
        </p:nvGrpSpPr>
        <p:grpSpPr bwMode="auto">
          <a:xfrm>
            <a:off x="6248400" y="3598863"/>
            <a:ext cx="627063" cy="627062"/>
            <a:chOff x="4753157" y="1881826"/>
            <a:chExt cx="628007" cy="628007"/>
          </a:xfrm>
        </p:grpSpPr>
        <p:sp>
          <p:nvSpPr>
            <p:cNvPr id="17" name="Down Arrow 16"/>
            <p:cNvSpPr/>
            <p:nvPr/>
          </p:nvSpPr>
          <p:spPr>
            <a:xfrm>
              <a:off x="4753157" y="1881826"/>
              <a:ext cx="628007" cy="628007"/>
            </a:xfrm>
            <a:prstGeom prst="downArrow">
              <a:avLst>
                <a:gd name="adj1" fmla="val 55000"/>
                <a:gd name="adj2" fmla="val 45000"/>
              </a:avLst>
            </a:prstGeom>
          </p:spPr>
          <p:style>
            <a:lnRef idx="1">
              <a:schemeClr val="accent2">
                <a:tint val="40000"/>
                <a:alpha val="90000"/>
                <a:hueOff val="2512910"/>
                <a:satOff val="-2189"/>
                <a:lumOff val="-3"/>
                <a:alphaOff val="0"/>
              </a:schemeClr>
            </a:lnRef>
            <a:fillRef idx="1">
              <a:schemeClr val="accent2">
                <a:tint val="40000"/>
                <a:alpha val="90000"/>
                <a:hueOff val="2512910"/>
                <a:satOff val="-2189"/>
                <a:lumOff val="-3"/>
                <a:alphaOff val="0"/>
              </a:schemeClr>
            </a:fillRef>
            <a:effectRef idx="0">
              <a:schemeClr val="accent2">
                <a:tint val="40000"/>
                <a:alpha val="90000"/>
                <a:hueOff val="2512910"/>
                <a:satOff val="-2189"/>
                <a:lumOff val="-3"/>
                <a:alphaOff val="0"/>
              </a:schemeClr>
            </a:effectRef>
            <a:fontRef idx="minor">
              <a:schemeClr val="dk1">
                <a:hueOff val="0"/>
                <a:satOff val="0"/>
                <a:lumOff val="0"/>
                <a:alphaOff val="0"/>
              </a:schemeClr>
            </a:fontRef>
          </p:style>
        </p:sp>
        <p:sp>
          <p:nvSpPr>
            <p:cNvPr id="18" name="Down Arrow 14"/>
            <p:cNvSpPr/>
            <p:nvPr/>
          </p:nvSpPr>
          <p:spPr>
            <a:xfrm>
              <a:off x="4894658" y="1881826"/>
              <a:ext cx="345006" cy="47219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5560" tIns="35560" rIns="35560" bIns="35560" anchor="ctr"/>
            <a:lstStyle>
              <a:lvl1pPr defTabSz="1244600" eaLnBrk="0">
                <a:defRPr sz="1200">
                  <a:solidFill>
                    <a:srgbClr val="000000"/>
                  </a:solidFill>
                  <a:latin typeface="Helvetica" charset="0"/>
                  <a:ea typeface="Helvetica" charset="0"/>
                  <a:cs typeface="Helvetica" charset="0"/>
                  <a:sym typeface="Helvetica" charset="0"/>
                </a:defRPr>
              </a:lvl1pPr>
              <a:lvl2pPr defTabSz="1244600" eaLnBrk="0">
                <a:defRPr sz="1200">
                  <a:solidFill>
                    <a:srgbClr val="000000"/>
                  </a:solidFill>
                  <a:latin typeface="Helvetica" charset="0"/>
                  <a:ea typeface="Helvetica" charset="0"/>
                  <a:cs typeface="Helvetica" charset="0"/>
                  <a:sym typeface="Helvetica" charset="0"/>
                </a:defRPr>
              </a:lvl2pPr>
              <a:lvl3pPr defTabSz="1244600" eaLnBrk="0">
                <a:defRPr sz="1200">
                  <a:solidFill>
                    <a:srgbClr val="000000"/>
                  </a:solidFill>
                  <a:latin typeface="Helvetica" charset="0"/>
                  <a:ea typeface="Helvetica" charset="0"/>
                  <a:cs typeface="Helvetica" charset="0"/>
                  <a:sym typeface="Helvetica" charset="0"/>
                </a:defRPr>
              </a:lvl3pPr>
              <a:lvl4pPr defTabSz="1244600" eaLnBrk="0">
                <a:defRPr sz="1200">
                  <a:solidFill>
                    <a:srgbClr val="000000"/>
                  </a:solidFill>
                  <a:latin typeface="Helvetica" charset="0"/>
                  <a:ea typeface="Helvetica" charset="0"/>
                  <a:cs typeface="Helvetica" charset="0"/>
                  <a:sym typeface="Helvetica" charset="0"/>
                </a:defRPr>
              </a:lvl4pPr>
              <a:lvl5pPr defTabSz="1244600" eaLnBrk="0">
                <a:defRPr sz="1200">
                  <a:solidFill>
                    <a:srgbClr val="000000"/>
                  </a:solidFill>
                  <a:latin typeface="Helvetica" charset="0"/>
                  <a:ea typeface="Helvetica" charset="0"/>
                  <a:cs typeface="Helvetica" charset="0"/>
                  <a:sym typeface="Helvetica" charset="0"/>
                </a:defRPr>
              </a:lvl5pPr>
              <a:lvl6pPr marL="13716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endParaRPr lang="en-US" altLang="en-US" sz="2800" smtClean="0">
                <a:solidFill>
                  <a:schemeClr val="bg1"/>
                </a:solidFill>
                <a:latin typeface="Calibri" pitchFamily="34" charset="0"/>
              </a:endParaRPr>
            </a:p>
          </p:txBody>
        </p:sp>
      </p:grpSp>
      <p:grpSp>
        <p:nvGrpSpPr>
          <p:cNvPr id="14" name="Group 13"/>
          <p:cNvGrpSpPr>
            <a:grpSpLocks/>
          </p:cNvGrpSpPr>
          <p:nvPr/>
        </p:nvGrpSpPr>
        <p:grpSpPr bwMode="auto">
          <a:xfrm>
            <a:off x="6657975" y="4740275"/>
            <a:ext cx="628650" cy="627063"/>
            <a:chOff x="5162796" y="3023657"/>
            <a:chExt cx="628007" cy="628007"/>
          </a:xfrm>
        </p:grpSpPr>
        <p:sp>
          <p:nvSpPr>
            <p:cNvPr id="15" name="Down Arrow 14"/>
            <p:cNvSpPr/>
            <p:nvPr/>
          </p:nvSpPr>
          <p:spPr>
            <a:xfrm>
              <a:off x="5162796" y="3023657"/>
              <a:ext cx="628007" cy="628007"/>
            </a:xfrm>
            <a:prstGeom prst="downArrow">
              <a:avLst>
                <a:gd name="adj1" fmla="val 55000"/>
                <a:gd name="adj2" fmla="val 45000"/>
              </a:avLst>
            </a:prstGeom>
          </p:spPr>
          <p:style>
            <a:lnRef idx="1">
              <a:schemeClr val="accent2">
                <a:tint val="40000"/>
                <a:alpha val="90000"/>
                <a:hueOff val="5025821"/>
                <a:satOff val="-4378"/>
                <a:lumOff val="-6"/>
                <a:alphaOff val="0"/>
              </a:schemeClr>
            </a:lnRef>
            <a:fillRef idx="1">
              <a:schemeClr val="accent2">
                <a:tint val="40000"/>
                <a:alpha val="90000"/>
                <a:hueOff val="5025821"/>
                <a:satOff val="-4378"/>
                <a:lumOff val="-6"/>
                <a:alphaOff val="0"/>
              </a:schemeClr>
            </a:fillRef>
            <a:effectRef idx="0">
              <a:schemeClr val="accent2">
                <a:tint val="40000"/>
                <a:alpha val="90000"/>
                <a:hueOff val="5025821"/>
                <a:satOff val="-4378"/>
                <a:lumOff val="-6"/>
                <a:alphaOff val="0"/>
              </a:schemeClr>
            </a:effectRef>
            <a:fontRef idx="minor">
              <a:schemeClr val="dk1">
                <a:hueOff val="0"/>
                <a:satOff val="0"/>
                <a:lumOff val="0"/>
                <a:alphaOff val="0"/>
              </a:schemeClr>
            </a:fontRef>
          </p:style>
        </p:sp>
        <p:sp>
          <p:nvSpPr>
            <p:cNvPr id="16" name="Down Arrow 16"/>
            <p:cNvSpPr/>
            <p:nvPr/>
          </p:nvSpPr>
          <p:spPr>
            <a:xfrm>
              <a:off x="5303939" y="3023657"/>
              <a:ext cx="345721" cy="47219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5560" tIns="35560" rIns="35560" bIns="35560" anchor="ctr"/>
            <a:lstStyle>
              <a:lvl1pPr defTabSz="1244600" eaLnBrk="0">
                <a:defRPr sz="1200">
                  <a:solidFill>
                    <a:srgbClr val="000000"/>
                  </a:solidFill>
                  <a:latin typeface="Helvetica" charset="0"/>
                  <a:ea typeface="Helvetica" charset="0"/>
                  <a:cs typeface="Helvetica" charset="0"/>
                  <a:sym typeface="Helvetica" charset="0"/>
                </a:defRPr>
              </a:lvl1pPr>
              <a:lvl2pPr defTabSz="1244600" eaLnBrk="0">
                <a:defRPr sz="1200">
                  <a:solidFill>
                    <a:srgbClr val="000000"/>
                  </a:solidFill>
                  <a:latin typeface="Helvetica" charset="0"/>
                  <a:ea typeface="Helvetica" charset="0"/>
                  <a:cs typeface="Helvetica" charset="0"/>
                  <a:sym typeface="Helvetica" charset="0"/>
                </a:defRPr>
              </a:lvl2pPr>
              <a:lvl3pPr defTabSz="1244600" eaLnBrk="0">
                <a:defRPr sz="1200">
                  <a:solidFill>
                    <a:srgbClr val="000000"/>
                  </a:solidFill>
                  <a:latin typeface="Helvetica" charset="0"/>
                  <a:ea typeface="Helvetica" charset="0"/>
                  <a:cs typeface="Helvetica" charset="0"/>
                  <a:sym typeface="Helvetica" charset="0"/>
                </a:defRPr>
              </a:lvl3pPr>
              <a:lvl4pPr defTabSz="1244600" eaLnBrk="0">
                <a:defRPr sz="1200">
                  <a:solidFill>
                    <a:srgbClr val="000000"/>
                  </a:solidFill>
                  <a:latin typeface="Helvetica" charset="0"/>
                  <a:ea typeface="Helvetica" charset="0"/>
                  <a:cs typeface="Helvetica" charset="0"/>
                  <a:sym typeface="Helvetica" charset="0"/>
                </a:defRPr>
              </a:lvl4pPr>
              <a:lvl5pPr defTabSz="1244600" eaLnBrk="0">
                <a:defRPr sz="1200">
                  <a:solidFill>
                    <a:srgbClr val="000000"/>
                  </a:solidFill>
                  <a:latin typeface="Helvetica" charset="0"/>
                  <a:ea typeface="Helvetica" charset="0"/>
                  <a:cs typeface="Helvetica" charset="0"/>
                  <a:sym typeface="Helvetica" charset="0"/>
                </a:defRPr>
              </a:lvl5pPr>
              <a:lvl6pPr marL="13716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1244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endParaRPr lang="en-US" altLang="en-US" sz="2800" smtClean="0">
                <a:solidFill>
                  <a:schemeClr val="bg1"/>
                </a:solidFill>
                <a:latin typeface="Calibri" pitchFamily="34" charset="0"/>
              </a:endParaRPr>
            </a:p>
          </p:txBody>
        </p:sp>
      </p:gr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par>
                          <p:cTn id="22" fill="hold" nodeType="afterGroup">
                            <p:stCondLst>
                              <p:cond delay="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par>
                          <p:cTn id="31" fill="hold" nodeType="afterGroup">
                            <p:stCondLst>
                              <p:cond delay="50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16"/>
          <p:cNvGrpSpPr>
            <a:grpSpLocks/>
          </p:cNvGrpSpPr>
          <p:nvPr/>
        </p:nvGrpSpPr>
        <p:grpSpPr bwMode="auto">
          <a:xfrm>
            <a:off x="2941638" y="3571875"/>
            <a:ext cx="2811462" cy="2790825"/>
            <a:chOff x="3034172" y="4043363"/>
            <a:chExt cx="2811463" cy="2790825"/>
          </a:xfrm>
        </p:grpSpPr>
        <p:sp>
          <p:nvSpPr>
            <p:cNvPr id="23558" name="Rectangle 28"/>
            <p:cNvSpPr>
              <a:spLocks noChangeArrowheads="1"/>
            </p:cNvSpPr>
            <p:nvPr/>
          </p:nvSpPr>
          <p:spPr bwMode="auto">
            <a:xfrm>
              <a:off x="3251659" y="4319588"/>
              <a:ext cx="214313" cy="2514600"/>
            </a:xfrm>
            <a:prstGeom prst="rect">
              <a:avLst/>
            </a:prstGeom>
            <a:blipFill dpi="0" rotWithShape="1">
              <a:blip r:embed="rId4"/>
              <a:srcRect/>
              <a:tile tx="0" ty="0" sx="100000" sy="100000" flip="none" algn="tl"/>
            </a:blipFill>
            <a:ln w="12700" algn="ctr">
              <a:solidFill>
                <a:schemeClr val="bg1"/>
              </a:solidFill>
              <a:miter lim="800000"/>
              <a:headEnd/>
              <a:tailEnd/>
            </a:ln>
          </p:spPr>
          <p:txBody>
            <a:bodyPr anchor="ctr">
              <a:spAutoFit/>
            </a:bodyPr>
            <a:lstStyle>
              <a:lvl1pPr eaLnBrk="0">
                <a:defRPr sz="1200">
                  <a:solidFill>
                    <a:srgbClr val="000000"/>
                  </a:solidFill>
                  <a:latin typeface="Helvetica" charset="0"/>
                  <a:ea typeface="Helvetica" charset="0"/>
                  <a:cs typeface="Helvetica" charset="0"/>
                  <a:sym typeface="Helvetica" charset="0"/>
                </a:defRPr>
              </a:lvl1pPr>
              <a:lvl2pPr eaLnBrk="0">
                <a:defRPr sz="1200">
                  <a:solidFill>
                    <a:srgbClr val="000000"/>
                  </a:solidFill>
                  <a:latin typeface="Helvetica" charset="0"/>
                  <a:ea typeface="Helvetica" charset="0"/>
                  <a:cs typeface="Helvetica" charset="0"/>
                  <a:sym typeface="Helvetica" charset="0"/>
                </a:defRPr>
              </a:lvl2pPr>
              <a:lvl3pPr eaLnBrk="0">
                <a:defRPr sz="1200">
                  <a:solidFill>
                    <a:srgbClr val="000000"/>
                  </a:solidFill>
                  <a:latin typeface="Helvetica" charset="0"/>
                  <a:ea typeface="Helvetica" charset="0"/>
                  <a:cs typeface="Helvetica" charset="0"/>
                  <a:sym typeface="Helvetica" charset="0"/>
                </a:defRPr>
              </a:lvl3pPr>
              <a:lvl4pPr eaLnBrk="0">
                <a:defRPr sz="1200">
                  <a:solidFill>
                    <a:srgbClr val="000000"/>
                  </a:solidFill>
                  <a:latin typeface="Helvetica" charset="0"/>
                  <a:ea typeface="Helvetica" charset="0"/>
                  <a:cs typeface="Helvetica" charset="0"/>
                  <a:sym typeface="Helvetica" charset="0"/>
                </a:defRPr>
              </a:lvl4pPr>
              <a:lvl5pPr eaLnBrk="0">
                <a:defRPr sz="1200">
                  <a:solidFill>
                    <a:srgbClr val="000000"/>
                  </a:solidFill>
                  <a:latin typeface="Helvetica" charset="0"/>
                  <a:ea typeface="Helvetica" charset="0"/>
                  <a:cs typeface="Helvetica" charset="0"/>
                  <a:sym typeface="Helvetica" charset="0"/>
                </a:defRPr>
              </a:lvl5pPr>
              <a:lvl6pPr marL="13716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defTabSz="914400" eaLnBrk="1" hangingPunct="1"/>
              <a:endParaRPr lang="en-US" altLang="en-US" sz="1800">
                <a:latin typeface="Calibri" pitchFamily="34" charset="0"/>
              </a:endParaRPr>
            </a:p>
          </p:txBody>
        </p:sp>
        <p:sp>
          <p:nvSpPr>
            <p:cNvPr id="23559" name="Rectangle 29"/>
            <p:cNvSpPr>
              <a:spLocks noChangeArrowheads="1"/>
            </p:cNvSpPr>
            <p:nvPr/>
          </p:nvSpPr>
          <p:spPr bwMode="auto">
            <a:xfrm rot="5400000">
              <a:off x="4399423" y="3387726"/>
              <a:ext cx="301625" cy="2168526"/>
            </a:xfrm>
            <a:prstGeom prst="rect">
              <a:avLst/>
            </a:prstGeom>
            <a:blipFill dpi="0" rotWithShape="1">
              <a:blip r:embed="rId4"/>
              <a:srcRect/>
              <a:tile tx="0" ty="0" sx="100000" sy="100000" flip="none" algn="tl"/>
            </a:blipFill>
            <a:ln w="12700" algn="ctr">
              <a:solidFill>
                <a:schemeClr val="bg1"/>
              </a:solidFill>
              <a:miter lim="800000"/>
              <a:headEnd/>
              <a:tailEnd/>
            </a:ln>
          </p:spPr>
          <p:txBody>
            <a:bodyPr anchor="ctr">
              <a:spAutoFit/>
            </a:bodyPr>
            <a:lstStyle>
              <a:lvl1pPr eaLnBrk="0">
                <a:defRPr sz="1200">
                  <a:solidFill>
                    <a:srgbClr val="000000"/>
                  </a:solidFill>
                  <a:latin typeface="Helvetica" charset="0"/>
                  <a:ea typeface="Helvetica" charset="0"/>
                  <a:cs typeface="Helvetica" charset="0"/>
                  <a:sym typeface="Helvetica" charset="0"/>
                </a:defRPr>
              </a:lvl1pPr>
              <a:lvl2pPr eaLnBrk="0">
                <a:defRPr sz="1200">
                  <a:solidFill>
                    <a:srgbClr val="000000"/>
                  </a:solidFill>
                  <a:latin typeface="Helvetica" charset="0"/>
                  <a:ea typeface="Helvetica" charset="0"/>
                  <a:cs typeface="Helvetica" charset="0"/>
                  <a:sym typeface="Helvetica" charset="0"/>
                </a:defRPr>
              </a:lvl2pPr>
              <a:lvl3pPr eaLnBrk="0">
                <a:defRPr sz="1200">
                  <a:solidFill>
                    <a:srgbClr val="000000"/>
                  </a:solidFill>
                  <a:latin typeface="Helvetica" charset="0"/>
                  <a:ea typeface="Helvetica" charset="0"/>
                  <a:cs typeface="Helvetica" charset="0"/>
                  <a:sym typeface="Helvetica" charset="0"/>
                </a:defRPr>
              </a:lvl3pPr>
              <a:lvl4pPr eaLnBrk="0">
                <a:defRPr sz="1200">
                  <a:solidFill>
                    <a:srgbClr val="000000"/>
                  </a:solidFill>
                  <a:latin typeface="Helvetica" charset="0"/>
                  <a:ea typeface="Helvetica" charset="0"/>
                  <a:cs typeface="Helvetica" charset="0"/>
                  <a:sym typeface="Helvetica" charset="0"/>
                </a:defRPr>
              </a:lvl4pPr>
              <a:lvl5pPr eaLnBrk="0">
                <a:defRPr sz="1200">
                  <a:solidFill>
                    <a:srgbClr val="000000"/>
                  </a:solidFill>
                  <a:latin typeface="Helvetica" charset="0"/>
                  <a:ea typeface="Helvetica" charset="0"/>
                  <a:cs typeface="Helvetica" charset="0"/>
                  <a:sym typeface="Helvetica" charset="0"/>
                </a:defRPr>
              </a:lvl5pPr>
              <a:lvl6pPr marL="13716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defTabSz="914400" eaLnBrk="1" hangingPunct="1"/>
              <a:endParaRPr lang="en-US" altLang="en-US" sz="1800">
                <a:latin typeface="Calibri" pitchFamily="34" charset="0"/>
              </a:endParaRPr>
            </a:p>
          </p:txBody>
        </p:sp>
        <p:sp>
          <p:nvSpPr>
            <p:cNvPr id="23560" name="Rectangle 30"/>
            <p:cNvSpPr>
              <a:spLocks noChangeArrowheads="1"/>
            </p:cNvSpPr>
            <p:nvPr/>
          </p:nvSpPr>
          <p:spPr bwMode="auto">
            <a:xfrm>
              <a:off x="5631323" y="4319588"/>
              <a:ext cx="214312" cy="2514600"/>
            </a:xfrm>
            <a:prstGeom prst="rect">
              <a:avLst/>
            </a:prstGeom>
            <a:blipFill dpi="0" rotWithShape="1">
              <a:blip r:embed="rId4"/>
              <a:srcRect/>
              <a:tile tx="0" ty="0" sx="100000" sy="100000" flip="none" algn="tl"/>
            </a:blipFill>
            <a:ln w="12700" algn="ctr">
              <a:solidFill>
                <a:schemeClr val="bg1"/>
              </a:solidFill>
              <a:miter lim="800000"/>
              <a:headEnd/>
              <a:tailEnd/>
            </a:ln>
          </p:spPr>
          <p:txBody>
            <a:bodyPr anchor="ctr">
              <a:spAutoFit/>
            </a:bodyPr>
            <a:lstStyle>
              <a:lvl1pPr eaLnBrk="0">
                <a:defRPr sz="1200">
                  <a:solidFill>
                    <a:srgbClr val="000000"/>
                  </a:solidFill>
                  <a:latin typeface="Helvetica" charset="0"/>
                  <a:ea typeface="Helvetica" charset="0"/>
                  <a:cs typeface="Helvetica" charset="0"/>
                  <a:sym typeface="Helvetica" charset="0"/>
                </a:defRPr>
              </a:lvl1pPr>
              <a:lvl2pPr eaLnBrk="0">
                <a:defRPr sz="1200">
                  <a:solidFill>
                    <a:srgbClr val="000000"/>
                  </a:solidFill>
                  <a:latin typeface="Helvetica" charset="0"/>
                  <a:ea typeface="Helvetica" charset="0"/>
                  <a:cs typeface="Helvetica" charset="0"/>
                  <a:sym typeface="Helvetica" charset="0"/>
                </a:defRPr>
              </a:lvl2pPr>
              <a:lvl3pPr eaLnBrk="0">
                <a:defRPr sz="1200">
                  <a:solidFill>
                    <a:srgbClr val="000000"/>
                  </a:solidFill>
                  <a:latin typeface="Helvetica" charset="0"/>
                  <a:ea typeface="Helvetica" charset="0"/>
                  <a:cs typeface="Helvetica" charset="0"/>
                  <a:sym typeface="Helvetica" charset="0"/>
                </a:defRPr>
              </a:lvl3pPr>
              <a:lvl4pPr eaLnBrk="0">
                <a:defRPr sz="1200">
                  <a:solidFill>
                    <a:srgbClr val="000000"/>
                  </a:solidFill>
                  <a:latin typeface="Helvetica" charset="0"/>
                  <a:ea typeface="Helvetica" charset="0"/>
                  <a:cs typeface="Helvetica" charset="0"/>
                  <a:sym typeface="Helvetica" charset="0"/>
                </a:defRPr>
              </a:lvl4pPr>
              <a:lvl5pPr eaLnBrk="0">
                <a:defRPr sz="1200">
                  <a:solidFill>
                    <a:srgbClr val="000000"/>
                  </a:solidFill>
                  <a:latin typeface="Helvetica" charset="0"/>
                  <a:ea typeface="Helvetica" charset="0"/>
                  <a:cs typeface="Helvetica" charset="0"/>
                  <a:sym typeface="Helvetica" charset="0"/>
                </a:defRPr>
              </a:lvl5pPr>
              <a:lvl6pPr marL="13716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defTabSz="914400" eaLnBrk="1" hangingPunct="1"/>
              <a:endParaRPr lang="en-US" altLang="en-US" sz="1800">
                <a:latin typeface="Calibri" pitchFamily="34" charset="0"/>
              </a:endParaRPr>
            </a:p>
          </p:txBody>
        </p:sp>
        <p:sp>
          <p:nvSpPr>
            <p:cNvPr id="20491" name="Line 31"/>
            <p:cNvSpPr>
              <a:spLocks noChangeShapeType="1"/>
            </p:cNvSpPr>
            <p:nvPr/>
          </p:nvSpPr>
          <p:spPr bwMode="auto">
            <a:xfrm flipH="1">
              <a:off x="3372309" y="4435476"/>
              <a:ext cx="149225"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pPr defTabSz="914400" fontAlgn="auto" hangingPunct="1">
                <a:spcBef>
                  <a:spcPts val="0"/>
                </a:spcBef>
                <a:spcAft>
                  <a:spcPts val="0"/>
                </a:spcAft>
                <a:defRPr/>
              </a:pPr>
              <a:endParaRPr lang="en-US" sz="1800">
                <a:solidFill>
                  <a:prstClr val="black"/>
                </a:solidFill>
                <a:latin typeface="Calibri"/>
                <a:ea typeface="+mn-ea"/>
                <a:cs typeface="+mn-cs"/>
              </a:endParaRPr>
            </a:p>
          </p:txBody>
        </p:sp>
        <p:sp>
          <p:nvSpPr>
            <p:cNvPr id="20492" name="Line 32"/>
            <p:cNvSpPr>
              <a:spLocks noChangeShapeType="1"/>
            </p:cNvSpPr>
            <p:nvPr/>
          </p:nvSpPr>
          <p:spPr bwMode="auto">
            <a:xfrm flipH="1">
              <a:off x="3372309" y="4541838"/>
              <a:ext cx="149225"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pPr defTabSz="914400" fontAlgn="auto" hangingPunct="1">
                <a:spcBef>
                  <a:spcPts val="0"/>
                </a:spcBef>
                <a:spcAft>
                  <a:spcPts val="0"/>
                </a:spcAft>
                <a:defRPr/>
              </a:pPr>
              <a:endParaRPr lang="en-US" sz="1800">
                <a:solidFill>
                  <a:prstClr val="black"/>
                </a:solidFill>
                <a:latin typeface="Calibri"/>
                <a:ea typeface="+mn-ea"/>
                <a:cs typeface="+mn-cs"/>
              </a:endParaRPr>
            </a:p>
          </p:txBody>
        </p:sp>
        <p:sp>
          <p:nvSpPr>
            <p:cNvPr id="20493" name="Line 33"/>
            <p:cNvSpPr>
              <a:spLocks noChangeShapeType="1"/>
            </p:cNvSpPr>
            <p:nvPr/>
          </p:nvSpPr>
          <p:spPr bwMode="auto">
            <a:xfrm flipH="1">
              <a:off x="5572585" y="4411663"/>
              <a:ext cx="150813"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pPr defTabSz="914400" fontAlgn="auto" hangingPunct="1">
                <a:spcBef>
                  <a:spcPts val="0"/>
                </a:spcBef>
                <a:spcAft>
                  <a:spcPts val="0"/>
                </a:spcAft>
                <a:defRPr/>
              </a:pPr>
              <a:endParaRPr lang="en-US" sz="1800">
                <a:solidFill>
                  <a:prstClr val="black"/>
                </a:solidFill>
                <a:latin typeface="Calibri"/>
                <a:ea typeface="+mn-ea"/>
                <a:cs typeface="+mn-cs"/>
              </a:endParaRPr>
            </a:p>
          </p:txBody>
        </p:sp>
        <p:sp>
          <p:nvSpPr>
            <p:cNvPr id="20494" name="Line 34"/>
            <p:cNvSpPr>
              <a:spLocks noChangeShapeType="1"/>
            </p:cNvSpPr>
            <p:nvPr/>
          </p:nvSpPr>
          <p:spPr bwMode="auto">
            <a:xfrm flipH="1">
              <a:off x="5572585" y="4518026"/>
              <a:ext cx="150813" cy="0"/>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pPr defTabSz="914400" fontAlgn="auto" hangingPunct="1">
                <a:spcBef>
                  <a:spcPts val="0"/>
                </a:spcBef>
                <a:spcAft>
                  <a:spcPts val="0"/>
                </a:spcAft>
                <a:defRPr/>
              </a:pPr>
              <a:endParaRPr lang="en-US" sz="1800">
                <a:solidFill>
                  <a:prstClr val="black"/>
                </a:solidFill>
                <a:latin typeface="Calibri"/>
                <a:ea typeface="+mn-ea"/>
                <a:cs typeface="+mn-cs"/>
              </a:endParaRPr>
            </a:p>
          </p:txBody>
        </p:sp>
        <p:sp>
          <p:nvSpPr>
            <p:cNvPr id="23565" name="Oval 35"/>
            <p:cNvSpPr>
              <a:spLocks noChangeArrowheads="1"/>
            </p:cNvSpPr>
            <p:nvPr/>
          </p:nvSpPr>
          <p:spPr bwMode="auto">
            <a:xfrm>
              <a:off x="3034172" y="4043363"/>
              <a:ext cx="693737" cy="7556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a:defRPr sz="1200">
                  <a:solidFill>
                    <a:srgbClr val="000000"/>
                  </a:solidFill>
                  <a:latin typeface="Helvetica" charset="0"/>
                  <a:ea typeface="Helvetica" charset="0"/>
                  <a:cs typeface="Helvetica" charset="0"/>
                  <a:sym typeface="Helvetica" charset="0"/>
                </a:defRPr>
              </a:lvl1pPr>
              <a:lvl2pPr eaLnBrk="0">
                <a:defRPr sz="1200">
                  <a:solidFill>
                    <a:srgbClr val="000000"/>
                  </a:solidFill>
                  <a:latin typeface="Helvetica" charset="0"/>
                  <a:ea typeface="Helvetica" charset="0"/>
                  <a:cs typeface="Helvetica" charset="0"/>
                  <a:sym typeface="Helvetica" charset="0"/>
                </a:defRPr>
              </a:lvl2pPr>
              <a:lvl3pPr eaLnBrk="0">
                <a:defRPr sz="1200">
                  <a:solidFill>
                    <a:srgbClr val="000000"/>
                  </a:solidFill>
                  <a:latin typeface="Helvetica" charset="0"/>
                  <a:ea typeface="Helvetica" charset="0"/>
                  <a:cs typeface="Helvetica" charset="0"/>
                  <a:sym typeface="Helvetica" charset="0"/>
                </a:defRPr>
              </a:lvl3pPr>
              <a:lvl4pPr eaLnBrk="0">
                <a:defRPr sz="1200">
                  <a:solidFill>
                    <a:srgbClr val="000000"/>
                  </a:solidFill>
                  <a:latin typeface="Helvetica" charset="0"/>
                  <a:ea typeface="Helvetica" charset="0"/>
                  <a:cs typeface="Helvetica" charset="0"/>
                  <a:sym typeface="Helvetica" charset="0"/>
                </a:defRPr>
              </a:lvl4pPr>
              <a:lvl5pPr eaLnBrk="0">
                <a:defRPr sz="1200">
                  <a:solidFill>
                    <a:srgbClr val="000000"/>
                  </a:solidFill>
                  <a:latin typeface="Helvetica" charset="0"/>
                  <a:ea typeface="Helvetica" charset="0"/>
                  <a:cs typeface="Helvetica" charset="0"/>
                  <a:sym typeface="Helvetica" charset="0"/>
                </a:defRPr>
              </a:lvl5pPr>
              <a:lvl6pPr marL="13716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defTabSz="914400" eaLnBrk="1" hangingPunct="1"/>
              <a:endParaRPr lang="en-US" altLang="en-US" sz="1800">
                <a:latin typeface="Calibri" pitchFamily="34" charset="0"/>
              </a:endParaRPr>
            </a:p>
          </p:txBody>
        </p:sp>
        <p:sp>
          <p:nvSpPr>
            <p:cNvPr id="23566" name="Oval 36"/>
            <p:cNvSpPr>
              <a:spLocks noChangeArrowheads="1"/>
            </p:cNvSpPr>
            <p:nvPr/>
          </p:nvSpPr>
          <p:spPr bwMode="auto">
            <a:xfrm>
              <a:off x="4170822" y="4192588"/>
              <a:ext cx="849312" cy="118903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a:defRPr sz="1200">
                  <a:solidFill>
                    <a:srgbClr val="000000"/>
                  </a:solidFill>
                  <a:latin typeface="Helvetica" charset="0"/>
                  <a:ea typeface="Helvetica" charset="0"/>
                  <a:cs typeface="Helvetica" charset="0"/>
                  <a:sym typeface="Helvetica" charset="0"/>
                </a:defRPr>
              </a:lvl1pPr>
              <a:lvl2pPr eaLnBrk="0">
                <a:defRPr sz="1200">
                  <a:solidFill>
                    <a:srgbClr val="000000"/>
                  </a:solidFill>
                  <a:latin typeface="Helvetica" charset="0"/>
                  <a:ea typeface="Helvetica" charset="0"/>
                  <a:cs typeface="Helvetica" charset="0"/>
                  <a:sym typeface="Helvetica" charset="0"/>
                </a:defRPr>
              </a:lvl2pPr>
              <a:lvl3pPr eaLnBrk="0">
                <a:defRPr sz="1200">
                  <a:solidFill>
                    <a:srgbClr val="000000"/>
                  </a:solidFill>
                  <a:latin typeface="Helvetica" charset="0"/>
                  <a:ea typeface="Helvetica" charset="0"/>
                  <a:cs typeface="Helvetica" charset="0"/>
                  <a:sym typeface="Helvetica" charset="0"/>
                </a:defRPr>
              </a:lvl3pPr>
              <a:lvl4pPr eaLnBrk="0">
                <a:defRPr sz="1200">
                  <a:solidFill>
                    <a:srgbClr val="000000"/>
                  </a:solidFill>
                  <a:latin typeface="Helvetica" charset="0"/>
                  <a:ea typeface="Helvetica" charset="0"/>
                  <a:cs typeface="Helvetica" charset="0"/>
                  <a:sym typeface="Helvetica" charset="0"/>
                </a:defRPr>
              </a:lvl4pPr>
              <a:lvl5pPr eaLnBrk="0">
                <a:defRPr sz="1200">
                  <a:solidFill>
                    <a:srgbClr val="000000"/>
                  </a:solidFill>
                  <a:latin typeface="Helvetica" charset="0"/>
                  <a:ea typeface="Helvetica" charset="0"/>
                  <a:cs typeface="Helvetica" charset="0"/>
                  <a:sym typeface="Helvetica" charset="0"/>
                </a:defRPr>
              </a:lvl5pPr>
              <a:lvl6pPr marL="13716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defTabSz="914400" eaLnBrk="1" hangingPunct="1"/>
              <a:endParaRPr lang="en-US" altLang="en-US" sz="1800">
                <a:latin typeface="Calibri" pitchFamily="34" charset="0"/>
              </a:endParaRPr>
            </a:p>
          </p:txBody>
        </p:sp>
        <p:sp>
          <p:nvSpPr>
            <p:cNvPr id="20497" name="Line 37"/>
            <p:cNvSpPr>
              <a:spLocks noChangeShapeType="1"/>
            </p:cNvSpPr>
            <p:nvPr/>
          </p:nvSpPr>
          <p:spPr bwMode="auto">
            <a:xfrm flipH="1">
              <a:off x="4589923" y="4491038"/>
              <a:ext cx="3175" cy="409575"/>
            </a:xfrm>
            <a:prstGeom prst="line">
              <a:avLst/>
            </a:prstGeom>
            <a:noFill/>
            <a:ln w="50800">
              <a:solidFill>
                <a:srgbClr val="0000FF"/>
              </a:solidFill>
              <a:round/>
              <a:headEnd/>
              <a:tailEnd/>
            </a:ln>
            <a:extLst>
              <a:ext uri="{909E8E84-426E-40DD-AFC4-6F175D3DCCD1}">
                <a14:hiddenFill xmlns:a14="http://schemas.microsoft.com/office/drawing/2010/main">
                  <a:noFill/>
                </a14:hiddenFill>
              </a:ext>
            </a:extLst>
          </p:spPr>
          <p:txBody>
            <a:bodyPr>
              <a:spAutoFit/>
            </a:bodyPr>
            <a:lstStyle/>
            <a:p>
              <a:pPr defTabSz="914400" fontAlgn="auto" hangingPunct="1">
                <a:spcBef>
                  <a:spcPts val="0"/>
                </a:spcBef>
                <a:spcAft>
                  <a:spcPts val="0"/>
                </a:spcAft>
                <a:defRPr/>
              </a:pPr>
              <a:endParaRPr lang="en-US" sz="1800">
                <a:solidFill>
                  <a:prstClr val="black"/>
                </a:solidFill>
                <a:latin typeface="Calibri"/>
                <a:ea typeface="+mn-ea"/>
                <a:cs typeface="+mn-cs"/>
              </a:endParaRPr>
            </a:p>
          </p:txBody>
        </p:sp>
        <p:sp>
          <p:nvSpPr>
            <p:cNvPr id="23568" name="Oval 38"/>
            <p:cNvSpPr>
              <a:spLocks noChangeArrowheads="1"/>
            </p:cNvSpPr>
            <p:nvPr/>
          </p:nvSpPr>
          <p:spPr bwMode="auto">
            <a:xfrm>
              <a:off x="4489910" y="4892676"/>
              <a:ext cx="192088" cy="222250"/>
            </a:xfrm>
            <a:prstGeom prst="ellipse">
              <a:avLst/>
            </a:pr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a:defRPr sz="1200">
                  <a:solidFill>
                    <a:srgbClr val="000000"/>
                  </a:solidFill>
                  <a:latin typeface="Helvetica" charset="0"/>
                  <a:ea typeface="Helvetica" charset="0"/>
                  <a:cs typeface="Helvetica" charset="0"/>
                  <a:sym typeface="Helvetica" charset="0"/>
                </a:defRPr>
              </a:lvl1pPr>
              <a:lvl2pPr eaLnBrk="0">
                <a:defRPr sz="1200">
                  <a:solidFill>
                    <a:srgbClr val="000000"/>
                  </a:solidFill>
                  <a:latin typeface="Helvetica" charset="0"/>
                  <a:ea typeface="Helvetica" charset="0"/>
                  <a:cs typeface="Helvetica" charset="0"/>
                  <a:sym typeface="Helvetica" charset="0"/>
                </a:defRPr>
              </a:lvl2pPr>
              <a:lvl3pPr eaLnBrk="0">
                <a:defRPr sz="1200">
                  <a:solidFill>
                    <a:srgbClr val="000000"/>
                  </a:solidFill>
                  <a:latin typeface="Helvetica" charset="0"/>
                  <a:ea typeface="Helvetica" charset="0"/>
                  <a:cs typeface="Helvetica" charset="0"/>
                  <a:sym typeface="Helvetica" charset="0"/>
                </a:defRPr>
              </a:lvl3pPr>
              <a:lvl4pPr eaLnBrk="0">
                <a:defRPr sz="1200">
                  <a:solidFill>
                    <a:srgbClr val="000000"/>
                  </a:solidFill>
                  <a:latin typeface="Helvetica" charset="0"/>
                  <a:ea typeface="Helvetica" charset="0"/>
                  <a:cs typeface="Helvetica" charset="0"/>
                  <a:sym typeface="Helvetica" charset="0"/>
                </a:defRPr>
              </a:lvl4pPr>
              <a:lvl5pPr eaLnBrk="0">
                <a:defRPr sz="1200">
                  <a:solidFill>
                    <a:srgbClr val="000000"/>
                  </a:solidFill>
                  <a:latin typeface="Helvetica" charset="0"/>
                  <a:ea typeface="Helvetica" charset="0"/>
                  <a:cs typeface="Helvetica" charset="0"/>
                  <a:sym typeface="Helvetica" charset="0"/>
                </a:defRPr>
              </a:lvl5pPr>
              <a:lvl6pPr marL="13716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defTabSz="914400" eaLnBrk="1" hangingPunct="1"/>
              <a:endParaRPr lang="en-US" altLang="en-US" sz="1800">
                <a:latin typeface="Calibri" pitchFamily="34" charset="0"/>
              </a:endParaRPr>
            </a:p>
          </p:txBody>
        </p:sp>
      </p:grpSp>
      <p:sp>
        <p:nvSpPr>
          <p:cNvPr id="2" name="TextBox 1"/>
          <p:cNvSpPr txBox="1"/>
          <p:nvPr/>
        </p:nvSpPr>
        <p:spPr>
          <a:xfrm>
            <a:off x="215900" y="1600200"/>
            <a:ext cx="3419475" cy="1938338"/>
          </a:xfrm>
          <a:prstGeom prst="rect">
            <a:avLst/>
          </a:prstGeom>
          <a:noFill/>
        </p:spPr>
        <p:txBody>
          <a:bodyPr>
            <a:spAutoFit/>
          </a:bodyPr>
          <a:lstStyle/>
          <a:p>
            <a:pPr>
              <a:defRPr/>
            </a:pPr>
            <a:r>
              <a:rPr lang="en-US" b="1" dirty="0">
                <a:latin typeface="+mn-lt"/>
              </a:rPr>
              <a:t>D.2- Scope</a:t>
            </a:r>
          </a:p>
          <a:p>
            <a:pPr>
              <a:defRPr/>
            </a:pPr>
            <a:r>
              <a:rPr lang="en-US" b="1" dirty="0">
                <a:latin typeface="+mn-lt"/>
              </a:rPr>
              <a:t>D.2.1</a:t>
            </a:r>
            <a:r>
              <a:rPr lang="en-US" dirty="0">
                <a:latin typeface="+mn-lt"/>
              </a:rPr>
              <a:t> -- This appendix provides design requirements for anchors in concrete used to transmit structural loads by means of tension, shear, or a combination of tension and shear between: (a) connected structural elements; or (b) safety-related attachments and structural elements. Safety levels specified are intended for in-service conditions, rather than for short-term handling and construction conditions. </a:t>
            </a:r>
          </a:p>
        </p:txBody>
      </p:sp>
      <p:sp>
        <p:nvSpPr>
          <p:cNvPr id="18" name="TextBox 17"/>
          <p:cNvSpPr txBox="1"/>
          <p:nvPr/>
        </p:nvSpPr>
        <p:spPr>
          <a:xfrm>
            <a:off x="3727450" y="1508125"/>
            <a:ext cx="5264150" cy="2124075"/>
          </a:xfrm>
          <a:prstGeom prst="rect">
            <a:avLst/>
          </a:prstGeom>
          <a:noFill/>
        </p:spPr>
        <p:txBody>
          <a:bodyPr>
            <a:spAutoFit/>
          </a:bodyPr>
          <a:lstStyle/>
          <a:p>
            <a:pPr>
              <a:defRPr/>
            </a:pPr>
            <a:r>
              <a:rPr lang="en-US" b="1" dirty="0">
                <a:latin typeface="+mn-lt"/>
              </a:rPr>
              <a:t>RD.2 Scope</a:t>
            </a:r>
          </a:p>
          <a:p>
            <a:pPr>
              <a:defRPr/>
            </a:pPr>
            <a:r>
              <a:rPr lang="en-US" dirty="0">
                <a:latin typeface="+mn-lt"/>
              </a:rPr>
              <a:t>RD.2.1- Appendix D is restricted in scope to structural anchors that transmit structural loads related to strength, stability or life safety. Two types of applications are envisioned. </a:t>
            </a:r>
            <a:r>
              <a:rPr lang="en-US" b="1" dirty="0">
                <a:solidFill>
                  <a:srgbClr val="FF0000"/>
                </a:solidFill>
                <a:latin typeface="+mn-lt"/>
              </a:rPr>
              <a:t>The first is connections between structural elements where failure of an anchor or an anchor group could result in loss of equilibrium or stability of any portion of the structure. The second is where safety-related attachments that are not part of the structure (such as sprinkler systems, heavy suspended pipes, or barrier rails ) are attached to structural elements. </a:t>
            </a:r>
            <a:r>
              <a:rPr lang="en-US" dirty="0">
                <a:latin typeface="+mn-lt"/>
              </a:rPr>
              <a:t>The levels of safety defined by the combinations of load factors and XX factors are appropriate for structural applications. Other standards may require more stringent safety levels during temporary handling. </a:t>
            </a:r>
          </a:p>
        </p:txBody>
      </p:sp>
      <p:sp>
        <p:nvSpPr>
          <p:cNvPr id="23557" name="Title 2"/>
          <p:cNvSpPr>
            <a:spLocks noGrp="1"/>
          </p:cNvSpPr>
          <p:nvPr>
            <p:ph type="title"/>
          </p:nvPr>
        </p:nvSpPr>
        <p:spPr/>
        <p:txBody>
          <a:bodyPr/>
          <a:lstStyle/>
          <a:p>
            <a:pPr eaLnBrk="1" hangingPunct="1"/>
            <a:r>
              <a:rPr lang="en-US" altLang="en-US" smtClean="0"/>
              <a:t>What the Code Means to You</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8674"/>
                                        </p:tgtEl>
                                        <p:attrNameLst>
                                          <p:attrName>style.visibility</p:attrName>
                                        </p:attrNameLst>
                                      </p:cBhvr>
                                      <p:to>
                                        <p:strVal val="visible"/>
                                      </p:to>
                                    </p:set>
                                    <p:animEffect transition="in" filter="fade">
                                      <p:cBhvr>
                                        <p:cTn id="13" dur="1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p:txBody>
          <a:bodyPr/>
          <a:lstStyle/>
          <a:p>
            <a:pPr eaLnBrk="1" hangingPunct="1"/>
            <a:r>
              <a:rPr lang="en-US" altLang="en-US" smtClean="0"/>
              <a:t>The “Old Way” (ASD)</a:t>
            </a:r>
          </a:p>
        </p:txBody>
      </p:sp>
      <p:sp>
        <p:nvSpPr>
          <p:cNvPr id="29698"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0" indent="0" defTabSz="912813" eaLnBrk="1" hangingPunct="1">
              <a:spcBef>
                <a:spcPts val="400"/>
              </a:spcBef>
              <a:buFont typeface="Arial" pitchFamily="34" charset="0"/>
              <a:buNone/>
            </a:pPr>
            <a:r>
              <a:rPr lang="en-US" altLang="en-US" sz="2800" smtClean="0">
                <a:solidFill>
                  <a:srgbClr val="000000"/>
                </a:solidFill>
              </a:rPr>
              <a:t>Tension Loads:</a:t>
            </a:r>
            <a:endParaRPr lang="en-US" altLang="en-US" sz="4000" smtClean="0"/>
          </a:p>
        </p:txBody>
      </p:sp>
      <p:grpSp>
        <p:nvGrpSpPr>
          <p:cNvPr id="29699" name="Group 1"/>
          <p:cNvGrpSpPr>
            <a:grpSpLocks/>
          </p:cNvGrpSpPr>
          <p:nvPr/>
        </p:nvGrpSpPr>
        <p:grpSpPr bwMode="auto">
          <a:xfrm>
            <a:off x="76200" y="2286000"/>
            <a:ext cx="9031288" cy="3059113"/>
            <a:chOff x="78740" y="2018994"/>
            <a:chExt cx="9030970" cy="3059112"/>
          </a:xfrm>
        </p:grpSpPr>
        <p:grpSp>
          <p:nvGrpSpPr>
            <p:cNvPr id="24582" name="Group 3"/>
            <p:cNvGrpSpPr>
              <a:grpSpLocks/>
            </p:cNvGrpSpPr>
            <p:nvPr/>
          </p:nvGrpSpPr>
          <p:grpSpPr bwMode="auto">
            <a:xfrm>
              <a:off x="78740" y="2018994"/>
              <a:ext cx="9030970" cy="3059112"/>
              <a:chOff x="0" y="0"/>
              <a:chExt cx="729" cy="241"/>
            </a:xfrm>
          </p:grpSpPr>
          <p:grpSp>
            <p:nvGrpSpPr>
              <p:cNvPr id="24589" name="Group 4"/>
              <p:cNvGrpSpPr>
                <a:grpSpLocks/>
              </p:cNvGrpSpPr>
              <p:nvPr/>
            </p:nvGrpSpPr>
            <p:grpSpPr bwMode="auto">
              <a:xfrm>
                <a:off x="0" y="0"/>
                <a:ext cx="728" cy="133"/>
                <a:chOff x="0" y="0"/>
                <a:chExt cx="728" cy="133"/>
              </a:xfrm>
            </p:grpSpPr>
            <p:pic>
              <p:nvPicPr>
                <p:cNvPr id="24592" name="Picture 5" descr="image15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00" cy="1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4593" name="Group 6"/>
                <p:cNvGrpSpPr>
                  <a:grpSpLocks/>
                </p:cNvGrpSpPr>
                <p:nvPr/>
              </p:nvGrpSpPr>
              <p:grpSpPr bwMode="auto">
                <a:xfrm>
                  <a:off x="298" y="0"/>
                  <a:ext cx="214" cy="49"/>
                  <a:chOff x="0" y="0"/>
                  <a:chExt cx="213" cy="49"/>
                </a:xfrm>
              </p:grpSpPr>
              <p:sp>
                <p:nvSpPr>
                  <p:cNvPr id="24596" name="AutoShape 7"/>
                  <p:cNvSpPr>
                    <a:spLocks/>
                  </p:cNvSpPr>
                  <p:nvPr/>
                </p:nvSpPr>
                <p:spPr bwMode="auto">
                  <a:xfrm>
                    <a:off x="0" y="0"/>
                    <a:ext cx="213"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DDDDDD"/>
                  </a:solidFill>
                  <a:ln w="72248" cap="flat" cmpd="sng">
                    <a:solidFill>
                      <a:srgbClr val="B2B2B2"/>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en-US"/>
                  </a:p>
                </p:txBody>
              </p:sp>
              <p:sp>
                <p:nvSpPr>
                  <p:cNvPr id="24597" name="AutoShape 8"/>
                  <p:cNvSpPr>
                    <a:spLocks/>
                  </p:cNvSpPr>
                  <p:nvPr/>
                </p:nvSpPr>
                <p:spPr bwMode="auto">
                  <a:xfrm>
                    <a:off x="0" y="0"/>
                    <a:ext cx="213" cy="4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200" tIns="76200" rIns="76200" bIns="76200"/>
                  <a:lstStyle>
                    <a:lvl1pPr defTabSz="912813"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defTabSz="912813"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defTabSz="912813"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defTabSz="912813"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defTabSz="912813"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eaLnBrk="1">
                      <a:spcBef>
                        <a:spcPts val="900"/>
                      </a:spcBef>
                      <a:buFontTx/>
                      <a:buNone/>
                    </a:pPr>
                    <a:r>
                      <a:rPr lang="en-US" altLang="en-US" sz="1500" b="1">
                        <a:solidFill>
                          <a:srgbClr val="000000"/>
                        </a:solidFill>
                        <a:sym typeface="Arial" pitchFamily="34" charset="0"/>
                      </a:rPr>
                      <a:t>Tension Based on Bond Strength</a:t>
                    </a:r>
                    <a:endParaRPr lang="en-US" altLang="en-US" sz="1200">
                      <a:solidFill>
                        <a:srgbClr val="000000"/>
                      </a:solidFill>
                      <a:latin typeface="Helvetica" charset="0"/>
                    </a:endParaRPr>
                  </a:p>
                </p:txBody>
              </p:sp>
            </p:grpSp>
            <p:pic>
              <p:nvPicPr>
                <p:cNvPr id="24594" name="Picture 9" descr="image158.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5" y="47"/>
                  <a:ext cx="218" cy="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595" name="Picture 10" descr="image159.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0" y="3"/>
                  <a:ext cx="218" cy="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24590" name="Picture 11" descr="image160.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0" y="128"/>
                <a:ext cx="515" cy="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591" name="Picture 12" descr="image161.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12" y="129"/>
                <a:ext cx="217" cy="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4583" name="AutoShape 13"/>
            <p:cNvSpPr>
              <a:spLocks/>
            </p:cNvSpPr>
            <p:nvPr/>
          </p:nvSpPr>
          <p:spPr bwMode="auto">
            <a:xfrm>
              <a:off x="78740" y="3675921"/>
              <a:ext cx="685800" cy="13700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72248" cap="flat" cmpd="sng">
              <a:solidFill>
                <a:srgbClr val="FFFF00"/>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4584" name="AutoShape 14"/>
            <p:cNvSpPr>
              <a:spLocks/>
            </p:cNvSpPr>
            <p:nvPr/>
          </p:nvSpPr>
          <p:spPr bwMode="auto">
            <a:xfrm>
              <a:off x="1524000" y="4094228"/>
              <a:ext cx="685800" cy="533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72248" cap="flat" cmpd="sng">
              <a:solidFill>
                <a:srgbClr val="FFFF00"/>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4585" name="AutoShape 15"/>
            <p:cNvSpPr>
              <a:spLocks/>
            </p:cNvSpPr>
            <p:nvPr/>
          </p:nvSpPr>
          <p:spPr bwMode="auto">
            <a:xfrm>
              <a:off x="5592821" y="4137818"/>
              <a:ext cx="881062" cy="533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72248" cap="flat" cmpd="sng">
              <a:solidFill>
                <a:srgbClr val="FFFF00"/>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4586" name="AutoShape 16"/>
            <p:cNvSpPr>
              <a:spLocks/>
            </p:cNvSpPr>
            <p:nvPr/>
          </p:nvSpPr>
          <p:spPr bwMode="auto">
            <a:xfrm>
              <a:off x="6473883" y="3979928"/>
              <a:ext cx="882650" cy="762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72248" cap="flat" cmpd="sng">
              <a:solidFill>
                <a:srgbClr val="FFFF00"/>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4587" name="Line 17"/>
            <p:cNvSpPr>
              <a:spLocks noChangeShapeType="1"/>
            </p:cNvSpPr>
            <p:nvPr/>
          </p:nvSpPr>
          <p:spPr bwMode="auto">
            <a:xfrm>
              <a:off x="764540" y="4429125"/>
              <a:ext cx="684212" cy="0"/>
            </a:xfrm>
            <a:prstGeom prst="line">
              <a:avLst/>
            </a:prstGeom>
            <a:noFill/>
            <a:ln w="72248">
              <a:solidFill>
                <a:srgbClr val="FFFF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4588" name="Line 18"/>
            <p:cNvSpPr>
              <a:spLocks noChangeShapeType="1"/>
            </p:cNvSpPr>
            <p:nvPr/>
          </p:nvSpPr>
          <p:spPr bwMode="auto">
            <a:xfrm>
              <a:off x="2217420" y="4404518"/>
              <a:ext cx="3411537" cy="28575"/>
            </a:xfrm>
            <a:prstGeom prst="line">
              <a:avLst/>
            </a:prstGeom>
            <a:noFill/>
            <a:ln w="72248">
              <a:solidFill>
                <a:srgbClr val="FFFF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35851" name="AutoShape 19"/>
          <p:cNvSpPr>
            <a:spLocks/>
          </p:cNvSpPr>
          <p:nvPr/>
        </p:nvSpPr>
        <p:spPr bwMode="auto">
          <a:xfrm>
            <a:off x="609600" y="5562600"/>
            <a:ext cx="7770813" cy="596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defTabSz="912813"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defTabSz="912813"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defTabSz="912813"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defTabSz="912813"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defTabSz="912813"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defTabSz="912813"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eaLnBrk="1">
              <a:spcBef>
                <a:spcPct val="0"/>
              </a:spcBef>
              <a:buFontTx/>
              <a:buNone/>
            </a:pPr>
            <a:r>
              <a:rPr lang="en-US" altLang="en-US" sz="2800" i="1">
                <a:solidFill>
                  <a:srgbClr val="000000"/>
                </a:solidFill>
                <a:latin typeface="Calibri" pitchFamily="34" charset="0"/>
                <a:sym typeface="Arial" pitchFamily="34" charset="0"/>
              </a:rPr>
              <a:t>Use the lower of bond or steel strength</a:t>
            </a:r>
            <a:endParaRPr lang="en-US" altLang="en-US" sz="1100" i="1">
              <a:solidFill>
                <a:srgbClr val="000000"/>
              </a:solidFill>
              <a:latin typeface="Calibri" pitchFamily="34" charset="0"/>
            </a:endParaRP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fade">
                                      <p:cBhvr>
                                        <p:cTn id="7" dur="1000"/>
                                        <p:tgtEl>
                                          <p:spTgt spid="2969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699"/>
                                        </p:tgtEl>
                                        <p:attrNameLst>
                                          <p:attrName>style.visibility</p:attrName>
                                        </p:attrNameLst>
                                      </p:cBhvr>
                                      <p:to>
                                        <p:strVal val="visible"/>
                                      </p:to>
                                    </p:set>
                                    <p:animEffect transition="in" filter="fade">
                                      <p:cBhvr>
                                        <p:cTn id="10" dur="1000"/>
                                        <p:tgtEl>
                                          <p:spTgt spid="2969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5851"/>
                                        </p:tgtEl>
                                        <p:attrNameLst>
                                          <p:attrName>style.visibility</p:attrName>
                                        </p:attrNameLst>
                                      </p:cBhvr>
                                      <p:to>
                                        <p:strVal val="visible"/>
                                      </p:to>
                                    </p:set>
                                    <p:animEffect transition="in" filter="fade">
                                      <p:cBhvr>
                                        <p:cTn id="15" dur="1000"/>
                                        <p:tgtEl>
                                          <p:spTgt spid="35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P spid="358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altLang="en-US" smtClean="0"/>
              <a:t>The “New Way”!(USD)</a:t>
            </a:r>
          </a:p>
        </p:txBody>
      </p:sp>
      <p:pic>
        <p:nvPicPr>
          <p:cNvPr id="25603"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388" y="1117600"/>
            <a:ext cx="9045575" cy="576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CC99"/>
                </a:solidFill>
                <a:round/>
                <a:headEnd/>
                <a:tailEnd/>
              </a14:hiddenLine>
            </a:ext>
          </a:extLst>
        </p:spPr>
      </p:pic>
      <p:sp>
        <p:nvSpPr>
          <p:cNvPr id="25604" name="Rectangle 1"/>
          <p:cNvSpPr>
            <a:spLocks noChangeArrowheads="1"/>
          </p:cNvSpPr>
          <p:nvPr/>
        </p:nvSpPr>
        <p:spPr bwMode="auto">
          <a:xfrm>
            <a:off x="52388" y="887413"/>
            <a:ext cx="6565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a:t>Strong-Bolt</a:t>
            </a:r>
            <a:r>
              <a:rPr lang="en-US" altLang="en-US" baseline="30000"/>
              <a:t>®</a:t>
            </a:r>
            <a:r>
              <a:rPr lang="en-US" altLang="en-US"/>
              <a:t> 2 Wedge Anchor Tension Strength Design Data</a:t>
            </a:r>
          </a:p>
        </p:txBody>
      </p:sp>
    </p:spTree>
    <p:custDataLst>
      <p:tags r:id="rId1"/>
    </p:custData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269875" y="1512888"/>
            <a:ext cx="2952750" cy="2366962"/>
            <a:chOff x="476250" y="1512888"/>
            <a:chExt cx="2952750" cy="2366962"/>
          </a:xfrm>
        </p:grpSpPr>
        <p:pic>
          <p:nvPicPr>
            <p:cNvPr id="26652" name="Picture 2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225" y="1714500"/>
              <a:ext cx="1211263"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4" name="AutoShape 15"/>
            <p:cNvSpPr>
              <a:spLocks/>
            </p:cNvSpPr>
            <p:nvPr/>
          </p:nvSpPr>
          <p:spPr bwMode="auto">
            <a:xfrm>
              <a:off x="1828800" y="2201863"/>
              <a:ext cx="1600200" cy="647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defTabSz="914400" eaLnBrk="1">
                <a:spcBef>
                  <a:spcPct val="0"/>
                </a:spcBef>
                <a:buFontTx/>
                <a:buNone/>
                <a:defRPr/>
              </a:pPr>
              <a:r>
                <a:rPr lang="en-US" altLang="en-US" sz="1400" dirty="0">
                  <a:solidFill>
                    <a:srgbClr val="000000"/>
                  </a:solidFill>
                  <a:latin typeface="+mn-lt"/>
                  <a:cs typeface="Times New Roman" pitchFamily="18" charset="0"/>
                  <a:sym typeface="Times New Roman" pitchFamily="18" charset="0"/>
                </a:rPr>
                <a:t>ICC-</a:t>
              </a:r>
              <a:r>
                <a:rPr lang="en-US" altLang="en-US" sz="1400" dirty="0" err="1">
                  <a:solidFill>
                    <a:srgbClr val="000000"/>
                  </a:solidFill>
                  <a:latin typeface="+mn-lt"/>
                  <a:cs typeface="Times New Roman" pitchFamily="18" charset="0"/>
                  <a:sym typeface="Times New Roman" pitchFamily="18" charset="0"/>
                </a:rPr>
                <a:t>ES</a:t>
              </a:r>
              <a:r>
                <a:rPr lang="en-US" altLang="en-US" sz="1400" dirty="0">
                  <a:solidFill>
                    <a:srgbClr val="000000"/>
                  </a:solidFill>
                  <a:latin typeface="+mn-lt"/>
                  <a:cs typeface="Times New Roman" pitchFamily="18" charset="0"/>
                  <a:sym typeface="Times New Roman" pitchFamily="18" charset="0"/>
                </a:rPr>
                <a:t> </a:t>
              </a:r>
              <a:r>
                <a:rPr lang="en-US" altLang="en-US" sz="1400" dirty="0" smtClean="0">
                  <a:solidFill>
                    <a:srgbClr val="000000"/>
                  </a:solidFill>
                  <a:latin typeface="+mn-lt"/>
                  <a:cs typeface="Times New Roman" pitchFamily="18" charset="0"/>
                  <a:sym typeface="Times New Roman" pitchFamily="18" charset="0"/>
                </a:rPr>
                <a:t>ESR-2508</a:t>
              </a:r>
            </a:p>
            <a:p>
              <a:pPr defTabSz="914400" eaLnBrk="1">
                <a:spcBef>
                  <a:spcPts val="1800"/>
                </a:spcBef>
                <a:buFontTx/>
                <a:buNone/>
                <a:defRPr/>
              </a:pPr>
              <a:r>
                <a:rPr lang="en-US" altLang="en-US" sz="1400" dirty="0">
                  <a:solidFill>
                    <a:srgbClr val="000000"/>
                  </a:solidFill>
                  <a:latin typeface="+mn-lt"/>
                  <a:cs typeface="Times New Roman" pitchFamily="18" charset="0"/>
                </a:rPr>
                <a:t>IAPMO </a:t>
              </a:r>
              <a:r>
                <a:rPr lang="en-US" altLang="en-US" sz="1400" dirty="0" err="1">
                  <a:solidFill>
                    <a:srgbClr val="000000"/>
                  </a:solidFill>
                  <a:latin typeface="+mn-lt"/>
                  <a:cs typeface="Times New Roman" pitchFamily="18" charset="0"/>
                </a:rPr>
                <a:t>UES</a:t>
              </a:r>
              <a:r>
                <a:rPr lang="en-US" altLang="en-US" sz="1400" dirty="0">
                  <a:solidFill>
                    <a:srgbClr val="000000"/>
                  </a:solidFill>
                  <a:latin typeface="+mn-lt"/>
                  <a:cs typeface="Times New Roman" pitchFamily="18" charset="0"/>
                </a:rPr>
                <a:t> ER-265</a:t>
              </a:r>
              <a:endParaRPr lang="en-US" altLang="en-US" sz="1400" dirty="0" smtClean="0">
                <a:solidFill>
                  <a:srgbClr val="000000"/>
                </a:solidFill>
                <a:latin typeface="+mn-lt"/>
                <a:cs typeface="Times New Roman" pitchFamily="18" charset="0"/>
              </a:endParaRPr>
            </a:p>
          </p:txBody>
        </p:sp>
        <p:pic>
          <p:nvPicPr>
            <p:cNvPr id="26654" name="Picture 32" descr="K:\Training\Image Library\AnchorSystems\2013 anchor products\CrackedConcreteIcon_2013_95x1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1512888"/>
              <a:ext cx="617538"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3"/>
          <p:cNvGrpSpPr>
            <a:grpSpLocks/>
          </p:cNvGrpSpPr>
          <p:nvPr/>
        </p:nvGrpSpPr>
        <p:grpSpPr bwMode="auto">
          <a:xfrm>
            <a:off x="3367088" y="1512888"/>
            <a:ext cx="2959100" cy="2438400"/>
            <a:chOff x="3573463" y="1512888"/>
            <a:chExt cx="2959100" cy="2438400"/>
          </a:xfrm>
        </p:grpSpPr>
        <p:pic>
          <p:nvPicPr>
            <p:cNvPr id="26649" name="Picture 26" descr="K:\Training\Image Library\AnchorSystems\2013 anchor products\ET-HP2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1643063"/>
              <a:ext cx="12001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0" name="AutoShape 16"/>
            <p:cNvSpPr>
              <a:spLocks/>
            </p:cNvSpPr>
            <p:nvPr/>
          </p:nvSpPr>
          <p:spPr bwMode="auto">
            <a:xfrm>
              <a:off x="5008563" y="2201863"/>
              <a:ext cx="1524000" cy="14779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defTabSz="914400" eaLnBrk="1">
                <a:spcBef>
                  <a:spcPts val="1800"/>
                </a:spcBef>
                <a:buFontTx/>
                <a:buNone/>
              </a:pPr>
              <a:r>
                <a:rPr lang="en-US" altLang="en-US" sz="1400">
                  <a:solidFill>
                    <a:srgbClr val="000000"/>
                  </a:solidFill>
                  <a:latin typeface="Calibri" pitchFamily="34" charset="0"/>
                  <a:cs typeface="Times New Roman" pitchFamily="18" charset="0"/>
                  <a:sym typeface="Times New Roman" pitchFamily="18" charset="0"/>
                </a:rPr>
                <a:t>ICC-ES ESR-3372</a:t>
              </a:r>
            </a:p>
            <a:p>
              <a:pPr defTabSz="914400" eaLnBrk="1">
                <a:spcBef>
                  <a:spcPts val="1800"/>
                </a:spcBef>
                <a:buFontTx/>
                <a:buNone/>
              </a:pPr>
              <a:r>
                <a:rPr lang="en-US" altLang="en-US" sz="1400">
                  <a:solidFill>
                    <a:srgbClr val="000000"/>
                  </a:solidFill>
                  <a:latin typeface="Calibri" pitchFamily="34" charset="0"/>
                  <a:cs typeface="Times New Roman" pitchFamily="18" charset="0"/>
                  <a:sym typeface="Times New Roman" pitchFamily="18" charset="0"/>
                </a:rPr>
                <a:t>IAPMO UES ER-241</a:t>
              </a:r>
              <a:endParaRPr lang="en-US" altLang="en-US" sz="1000">
                <a:solidFill>
                  <a:srgbClr val="000000"/>
                </a:solidFill>
                <a:latin typeface="Calibri" pitchFamily="34" charset="0"/>
                <a:cs typeface="Times New Roman" pitchFamily="18" charset="0"/>
              </a:endParaRPr>
            </a:p>
          </p:txBody>
        </p:sp>
        <p:pic>
          <p:nvPicPr>
            <p:cNvPr id="26651" name="Picture 32" descr="K:\Training\Image Library\AnchorSystems\2013 anchor products\CrackedConcreteIcon_2013_95x1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3463" y="1512888"/>
              <a:ext cx="617537"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4"/>
          <p:cNvGrpSpPr>
            <a:grpSpLocks/>
          </p:cNvGrpSpPr>
          <p:nvPr/>
        </p:nvGrpSpPr>
        <p:grpSpPr bwMode="auto">
          <a:xfrm>
            <a:off x="6313488" y="1539875"/>
            <a:ext cx="2830512" cy="2441575"/>
            <a:chOff x="6873875" y="1539875"/>
            <a:chExt cx="2830195" cy="2441575"/>
          </a:xfrm>
        </p:grpSpPr>
        <p:pic>
          <p:nvPicPr>
            <p:cNvPr id="26646" name="Picture 27" descr="K:\Training\Image Library\AnchorSystems\2013 anchor products\AT-XP13.jpg"/>
            <p:cNvPicPr>
              <a:picLocks noChangeAspect="1" noChangeArrowheads="1"/>
            </p:cNvPicPr>
            <p:nvPr/>
          </p:nvPicPr>
          <p:blipFill>
            <a:blip r:embed="rId7">
              <a:extLst>
                <a:ext uri="{28A0092B-C50C-407E-A947-70E740481C1C}">
                  <a14:useLocalDpi xmlns:a14="http://schemas.microsoft.com/office/drawing/2010/main" val="0"/>
                </a:ext>
              </a:extLst>
            </a:blip>
            <a:srcRect l="27151" t="15884" r="24545" b="8784"/>
            <a:stretch>
              <a:fillRect/>
            </a:stretch>
          </p:blipFill>
          <p:spPr bwMode="auto">
            <a:xfrm>
              <a:off x="7324725" y="1733550"/>
              <a:ext cx="96202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7"/>
            <p:cNvSpPr>
              <a:spLocks/>
            </p:cNvSpPr>
            <p:nvPr/>
          </p:nvSpPr>
          <p:spPr bwMode="auto">
            <a:xfrm>
              <a:off x="8124685" y="2217738"/>
              <a:ext cx="1579385" cy="1462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defTabSz="914400" eaLnBrk="1">
                <a:spcBef>
                  <a:spcPct val="0"/>
                </a:spcBef>
                <a:buFontTx/>
                <a:buNone/>
                <a:defRPr/>
              </a:pPr>
              <a:r>
                <a:rPr lang="en-US" altLang="en-US" sz="1400" dirty="0" smtClean="0">
                  <a:solidFill>
                    <a:srgbClr val="000000"/>
                  </a:solidFill>
                  <a:latin typeface="+mn-lt"/>
                  <a:cs typeface="Times New Roman" pitchFamily="18" charset="0"/>
                  <a:sym typeface="Times New Roman" pitchFamily="18" charset="0"/>
                </a:rPr>
                <a:t>IAPMO UES ER 263</a:t>
              </a:r>
            </a:p>
            <a:p>
              <a:pPr defTabSz="914400" eaLnBrk="1">
                <a:spcBef>
                  <a:spcPts val="1800"/>
                </a:spcBef>
                <a:buFontTx/>
                <a:buNone/>
                <a:defRPr/>
              </a:pPr>
              <a:r>
                <a:rPr lang="en-US" altLang="en-US" sz="1400" dirty="0">
                  <a:solidFill>
                    <a:srgbClr val="000000"/>
                  </a:solidFill>
                  <a:latin typeface="+mn-lt"/>
                  <a:cs typeface="Times New Roman" pitchFamily="18" charset="0"/>
                </a:rPr>
                <a:t>IAPMO </a:t>
              </a:r>
              <a:r>
                <a:rPr lang="en-US" altLang="en-US" sz="1400" dirty="0" err="1">
                  <a:solidFill>
                    <a:srgbClr val="000000"/>
                  </a:solidFill>
                  <a:latin typeface="+mn-lt"/>
                  <a:cs typeface="Times New Roman" pitchFamily="18" charset="0"/>
                </a:rPr>
                <a:t>UES</a:t>
              </a:r>
              <a:r>
                <a:rPr lang="en-US" altLang="en-US" sz="1400" dirty="0">
                  <a:solidFill>
                    <a:srgbClr val="000000"/>
                  </a:solidFill>
                  <a:latin typeface="+mn-lt"/>
                  <a:cs typeface="Times New Roman" pitchFamily="18" charset="0"/>
                </a:rPr>
                <a:t> ER-281</a:t>
              </a:r>
              <a:endParaRPr lang="en-US" altLang="en-US" sz="1400" dirty="0" smtClean="0">
                <a:solidFill>
                  <a:srgbClr val="000000"/>
                </a:solidFill>
                <a:latin typeface="+mn-lt"/>
                <a:cs typeface="Times New Roman" pitchFamily="18" charset="0"/>
              </a:endParaRPr>
            </a:p>
          </p:txBody>
        </p:sp>
        <p:pic>
          <p:nvPicPr>
            <p:cNvPr id="26648" name="Picture 33" descr="K:\Training\Image Library\AnchorSystems\2013 anchor products\CrackedConcreteIcon_2013_95x1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3875" y="1539875"/>
              <a:ext cx="617538"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5"/>
          <p:cNvGrpSpPr>
            <a:grpSpLocks/>
          </p:cNvGrpSpPr>
          <p:nvPr/>
        </p:nvGrpSpPr>
        <p:grpSpPr bwMode="auto">
          <a:xfrm>
            <a:off x="269875" y="4030663"/>
            <a:ext cx="2759075" cy="2265362"/>
            <a:chOff x="476250" y="4030663"/>
            <a:chExt cx="2758440" cy="2265362"/>
          </a:xfrm>
        </p:grpSpPr>
        <p:pic>
          <p:nvPicPr>
            <p:cNvPr id="26642" name="Picture 28" descr="K:\Training\Image Library\AnchorSystems\2013 anchor products\Strong-Bolt_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5225" y="4059238"/>
              <a:ext cx="647700"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7" name="AutoShape 18"/>
            <p:cNvSpPr>
              <a:spLocks/>
            </p:cNvSpPr>
            <p:nvPr/>
          </p:nvSpPr>
          <p:spPr bwMode="auto">
            <a:xfrm>
              <a:off x="1676124" y="4686300"/>
              <a:ext cx="1558566" cy="647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defTabSz="914400" eaLnBrk="1">
                <a:spcBef>
                  <a:spcPct val="0"/>
                </a:spcBef>
                <a:buFontTx/>
                <a:buNone/>
                <a:defRPr/>
              </a:pPr>
              <a:r>
                <a:rPr lang="en-US" altLang="en-US" sz="1400" dirty="0">
                  <a:solidFill>
                    <a:srgbClr val="000000"/>
                  </a:solidFill>
                  <a:latin typeface="+mn-lt"/>
                  <a:cs typeface="Times New Roman" pitchFamily="18" charset="0"/>
                  <a:sym typeface="Times New Roman" pitchFamily="18" charset="0"/>
                </a:rPr>
                <a:t>ICC-</a:t>
              </a:r>
              <a:r>
                <a:rPr lang="en-US" altLang="en-US" sz="1400" dirty="0" err="1">
                  <a:solidFill>
                    <a:srgbClr val="000000"/>
                  </a:solidFill>
                  <a:latin typeface="+mn-lt"/>
                  <a:cs typeface="Times New Roman" pitchFamily="18" charset="0"/>
                  <a:sym typeface="Times New Roman" pitchFamily="18" charset="0"/>
                </a:rPr>
                <a:t>ES</a:t>
              </a:r>
              <a:r>
                <a:rPr lang="en-US" altLang="en-US" sz="1400" dirty="0">
                  <a:solidFill>
                    <a:srgbClr val="000000"/>
                  </a:solidFill>
                  <a:latin typeface="+mn-lt"/>
                  <a:cs typeface="Times New Roman" pitchFamily="18" charset="0"/>
                  <a:sym typeface="Times New Roman" pitchFamily="18" charset="0"/>
                </a:rPr>
                <a:t> </a:t>
              </a:r>
              <a:r>
                <a:rPr lang="en-US" altLang="en-US" sz="1400" dirty="0" smtClean="0">
                  <a:solidFill>
                    <a:srgbClr val="000000"/>
                  </a:solidFill>
                  <a:latin typeface="+mn-lt"/>
                  <a:cs typeface="Times New Roman" pitchFamily="18" charset="0"/>
                  <a:sym typeface="Times New Roman" pitchFamily="18" charset="0"/>
                </a:rPr>
                <a:t>ESR-3037</a:t>
              </a:r>
            </a:p>
            <a:p>
              <a:pPr defTabSz="914400" eaLnBrk="1">
                <a:spcBef>
                  <a:spcPts val="1800"/>
                </a:spcBef>
                <a:buFontTx/>
                <a:buNone/>
                <a:defRPr/>
              </a:pPr>
              <a:r>
                <a:rPr lang="en-US" altLang="en-US" sz="1400" dirty="0">
                  <a:solidFill>
                    <a:srgbClr val="000000"/>
                  </a:solidFill>
                  <a:latin typeface="+mn-lt"/>
                  <a:cs typeface="Times New Roman" pitchFamily="18" charset="0"/>
                </a:rPr>
                <a:t>IAPMO </a:t>
              </a:r>
              <a:r>
                <a:rPr lang="en-US" altLang="en-US" sz="1400" dirty="0" err="1">
                  <a:solidFill>
                    <a:srgbClr val="000000"/>
                  </a:solidFill>
                  <a:latin typeface="+mn-lt"/>
                  <a:cs typeface="Times New Roman" pitchFamily="18" charset="0"/>
                </a:rPr>
                <a:t>UES</a:t>
              </a:r>
              <a:r>
                <a:rPr lang="en-US" altLang="en-US" sz="1400" dirty="0">
                  <a:solidFill>
                    <a:srgbClr val="000000"/>
                  </a:solidFill>
                  <a:latin typeface="+mn-lt"/>
                  <a:cs typeface="Times New Roman" pitchFamily="18" charset="0"/>
                </a:rPr>
                <a:t> ER-240</a:t>
              </a:r>
              <a:endParaRPr lang="en-US" altLang="en-US" sz="1400" dirty="0" smtClean="0">
                <a:solidFill>
                  <a:srgbClr val="000000"/>
                </a:solidFill>
                <a:latin typeface="+mn-lt"/>
                <a:cs typeface="Times New Roman" pitchFamily="18" charset="0"/>
              </a:endParaRPr>
            </a:p>
          </p:txBody>
        </p:sp>
        <p:sp>
          <p:nvSpPr>
            <p:cNvPr id="26644" name="AutoShape 19"/>
            <p:cNvSpPr>
              <a:spLocks/>
            </p:cNvSpPr>
            <p:nvPr/>
          </p:nvSpPr>
          <p:spPr bwMode="auto">
            <a:xfrm>
              <a:off x="765109" y="5926138"/>
              <a:ext cx="1447467" cy="3698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a:spcBef>
                  <a:spcPct val="0"/>
                </a:spcBef>
                <a:buFont typeface="Arial" pitchFamily="34" charset="0"/>
                <a:buNone/>
              </a:pPr>
              <a:r>
                <a:rPr lang="en-US" altLang="en-US" sz="1800">
                  <a:solidFill>
                    <a:srgbClr val="000000"/>
                  </a:solidFill>
                  <a:latin typeface="Calibri" pitchFamily="34" charset="0"/>
                  <a:cs typeface="Times New Roman" pitchFamily="18" charset="0"/>
                  <a:sym typeface="Times New Roman" pitchFamily="18" charset="0"/>
                </a:rPr>
                <a:t>Strong-Bolt</a:t>
              </a:r>
              <a:r>
                <a:rPr lang="en-US" altLang="en-US" sz="1800">
                  <a:latin typeface="Calibri" pitchFamily="34" charset="0"/>
                  <a:cs typeface="Times New Roman" pitchFamily="18" charset="0"/>
                </a:rPr>
                <a:t>®</a:t>
              </a:r>
              <a:r>
                <a:rPr lang="en-US" altLang="en-US" sz="1800">
                  <a:solidFill>
                    <a:srgbClr val="000000"/>
                  </a:solidFill>
                  <a:latin typeface="Calibri" pitchFamily="34" charset="0"/>
                  <a:cs typeface="Times New Roman" pitchFamily="18" charset="0"/>
                  <a:sym typeface="Times New Roman" pitchFamily="18" charset="0"/>
                </a:rPr>
                <a:t>2</a:t>
              </a:r>
              <a:endParaRPr lang="en-US" altLang="en-US" sz="1200">
                <a:solidFill>
                  <a:srgbClr val="000000"/>
                </a:solidFill>
                <a:latin typeface="Calibri" pitchFamily="34" charset="0"/>
                <a:cs typeface="Times New Roman" pitchFamily="18" charset="0"/>
              </a:endParaRPr>
            </a:p>
          </p:txBody>
        </p:sp>
        <p:pic>
          <p:nvPicPr>
            <p:cNvPr id="26645" name="Picture 32" descr="K:\Training\Image Library\AnchorSystems\2013 anchor products\CrackedConcreteIcon_2013_95x1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030663"/>
              <a:ext cx="617538"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6"/>
          <p:cNvGrpSpPr>
            <a:grpSpLocks/>
          </p:cNvGrpSpPr>
          <p:nvPr/>
        </p:nvGrpSpPr>
        <p:grpSpPr bwMode="auto">
          <a:xfrm>
            <a:off x="3367088" y="4030663"/>
            <a:ext cx="2959100" cy="2265362"/>
            <a:chOff x="3573463" y="4030663"/>
            <a:chExt cx="2959099" cy="2265362"/>
          </a:xfrm>
        </p:grpSpPr>
        <p:pic>
          <p:nvPicPr>
            <p:cNvPr id="26637" name="Picture 29" descr="K:\Training\Image Library\AnchorSystems\2013 anchor products\THD_RH_layer.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92625" y="4341813"/>
              <a:ext cx="7620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8" name="Picture 30" descr="K:\Training\Image Library\AnchorSystems\2013 anchor products\THD_layer.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14800" y="4295775"/>
              <a:ext cx="625475" cy="166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9" name="AutoShape 20"/>
            <p:cNvSpPr>
              <a:spLocks/>
            </p:cNvSpPr>
            <p:nvPr/>
          </p:nvSpPr>
          <p:spPr bwMode="auto">
            <a:xfrm>
              <a:off x="3635375" y="5926138"/>
              <a:ext cx="2158999" cy="3698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a:spcBef>
                  <a:spcPct val="0"/>
                </a:spcBef>
                <a:buFontTx/>
                <a:buNone/>
              </a:pPr>
              <a:r>
                <a:rPr lang="en-US" altLang="en-US" sz="1800">
                  <a:solidFill>
                    <a:srgbClr val="000000"/>
                  </a:solidFill>
                  <a:latin typeface="Calibri" pitchFamily="34" charset="0"/>
                  <a:cs typeface="Times New Roman" pitchFamily="18" charset="0"/>
                  <a:sym typeface="Times New Roman" pitchFamily="18" charset="0"/>
                </a:rPr>
                <a:t>Titen HD</a:t>
              </a:r>
              <a:r>
                <a:rPr lang="en-US" altLang="en-US" sz="1800">
                  <a:latin typeface="Calibri" pitchFamily="34" charset="0"/>
                  <a:cs typeface="Times New Roman" pitchFamily="18" charset="0"/>
                </a:rPr>
                <a:t>®</a:t>
              </a:r>
              <a:r>
                <a:rPr lang="en-US" altLang="en-US" sz="1800">
                  <a:solidFill>
                    <a:srgbClr val="000000"/>
                  </a:solidFill>
                  <a:latin typeface="Calibri" pitchFamily="34" charset="0"/>
                  <a:cs typeface="Times New Roman" pitchFamily="18" charset="0"/>
                  <a:sym typeface="Times New Roman" pitchFamily="18" charset="0"/>
                </a:rPr>
                <a:t> &amp; THD-RH</a:t>
              </a:r>
              <a:endParaRPr lang="en-US" altLang="en-US" sz="1200">
                <a:solidFill>
                  <a:srgbClr val="000000"/>
                </a:solidFill>
                <a:latin typeface="Calibri" pitchFamily="34" charset="0"/>
                <a:cs typeface="Times New Roman" pitchFamily="18" charset="0"/>
              </a:endParaRPr>
            </a:p>
          </p:txBody>
        </p:sp>
        <p:sp>
          <p:nvSpPr>
            <p:cNvPr id="37910" name="AutoShape 21"/>
            <p:cNvSpPr>
              <a:spLocks/>
            </p:cNvSpPr>
            <p:nvPr/>
          </p:nvSpPr>
          <p:spPr bwMode="auto">
            <a:xfrm>
              <a:off x="5145087" y="4675188"/>
              <a:ext cx="1387475" cy="647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defTabSz="914400" eaLnBrk="1">
                <a:spcBef>
                  <a:spcPct val="0"/>
                </a:spcBef>
                <a:buFontTx/>
                <a:buNone/>
                <a:defRPr/>
              </a:pPr>
              <a:r>
                <a:rPr lang="en-US" altLang="en-US" sz="1400" dirty="0" smtClean="0">
                  <a:solidFill>
                    <a:srgbClr val="000000"/>
                  </a:solidFill>
                  <a:latin typeface="+mn-lt"/>
                  <a:cs typeface="Times New Roman" pitchFamily="18" charset="0"/>
                  <a:sym typeface="Times New Roman" pitchFamily="18" charset="0"/>
                </a:rPr>
                <a:t>ICC-</a:t>
              </a:r>
              <a:r>
                <a:rPr lang="en-US" altLang="en-US" sz="1400" dirty="0" err="1" smtClean="0">
                  <a:solidFill>
                    <a:srgbClr val="000000"/>
                  </a:solidFill>
                  <a:latin typeface="+mn-lt"/>
                  <a:cs typeface="Times New Roman" pitchFamily="18" charset="0"/>
                  <a:sym typeface="Times New Roman" pitchFamily="18" charset="0"/>
                </a:rPr>
                <a:t>ES</a:t>
              </a:r>
              <a:r>
                <a:rPr lang="en-US" altLang="en-US" sz="1400" dirty="0" smtClean="0">
                  <a:solidFill>
                    <a:srgbClr val="000000"/>
                  </a:solidFill>
                  <a:latin typeface="+mn-lt"/>
                  <a:cs typeface="Times New Roman" pitchFamily="18" charset="0"/>
                  <a:sym typeface="Times New Roman" pitchFamily="18" charset="0"/>
                </a:rPr>
                <a:t> </a:t>
              </a:r>
              <a:r>
                <a:rPr lang="en-US" altLang="en-US" sz="1400" dirty="0" err="1" smtClean="0">
                  <a:solidFill>
                    <a:srgbClr val="000000"/>
                  </a:solidFill>
                  <a:latin typeface="+mn-lt"/>
                  <a:cs typeface="Times New Roman" pitchFamily="18" charset="0"/>
                  <a:sym typeface="Times New Roman" pitchFamily="18" charset="0"/>
                </a:rPr>
                <a:t>ESR</a:t>
              </a:r>
              <a:r>
                <a:rPr lang="en-US" altLang="en-US" sz="1400" dirty="0" smtClean="0">
                  <a:solidFill>
                    <a:srgbClr val="000000"/>
                  </a:solidFill>
                  <a:latin typeface="+mn-lt"/>
                  <a:cs typeface="Times New Roman" pitchFamily="18" charset="0"/>
                  <a:sym typeface="Times New Roman" pitchFamily="18" charset="0"/>
                </a:rPr>
                <a:t> 2713</a:t>
              </a:r>
            </a:p>
            <a:p>
              <a:pPr defTabSz="914400" eaLnBrk="1">
                <a:spcBef>
                  <a:spcPts val="1800"/>
                </a:spcBef>
                <a:buFontTx/>
                <a:buNone/>
                <a:defRPr/>
              </a:pPr>
              <a:r>
                <a:rPr lang="en-US" altLang="en-US" sz="1400" dirty="0">
                  <a:solidFill>
                    <a:srgbClr val="000000"/>
                  </a:solidFill>
                  <a:latin typeface="+mn-lt"/>
                  <a:cs typeface="Times New Roman" pitchFamily="18" charset="0"/>
                </a:rPr>
                <a:t>ICC-</a:t>
              </a:r>
              <a:r>
                <a:rPr lang="en-US" altLang="en-US" sz="1400" dirty="0" err="1">
                  <a:solidFill>
                    <a:srgbClr val="000000"/>
                  </a:solidFill>
                  <a:latin typeface="+mn-lt"/>
                  <a:cs typeface="Times New Roman" pitchFamily="18" charset="0"/>
                </a:rPr>
                <a:t>ES</a:t>
              </a:r>
              <a:r>
                <a:rPr lang="en-US" altLang="en-US" sz="1400" dirty="0">
                  <a:solidFill>
                    <a:srgbClr val="000000"/>
                  </a:solidFill>
                  <a:latin typeface="+mn-lt"/>
                  <a:cs typeface="Times New Roman" pitchFamily="18" charset="0"/>
                </a:rPr>
                <a:t> ESR-1056</a:t>
              </a:r>
              <a:endParaRPr lang="en-US" altLang="en-US" sz="1400" dirty="0" smtClean="0">
                <a:solidFill>
                  <a:srgbClr val="000000"/>
                </a:solidFill>
                <a:latin typeface="+mn-lt"/>
                <a:cs typeface="Times New Roman" pitchFamily="18" charset="0"/>
              </a:endParaRPr>
            </a:p>
          </p:txBody>
        </p:sp>
        <p:pic>
          <p:nvPicPr>
            <p:cNvPr id="26641" name="Picture 32" descr="K:\Training\Image Library\AnchorSystems\2013 anchor products\CrackedConcreteIcon_2013_95x1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3463" y="4030663"/>
              <a:ext cx="617537"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7"/>
          <p:cNvGrpSpPr>
            <a:grpSpLocks/>
          </p:cNvGrpSpPr>
          <p:nvPr/>
        </p:nvGrpSpPr>
        <p:grpSpPr bwMode="auto">
          <a:xfrm>
            <a:off x="6313488" y="4030663"/>
            <a:ext cx="2566987" cy="2274887"/>
            <a:chOff x="6873875" y="4030663"/>
            <a:chExt cx="2567305" cy="2274887"/>
          </a:xfrm>
        </p:grpSpPr>
        <p:pic>
          <p:nvPicPr>
            <p:cNvPr id="26633" name="Picture 31" descr="K:\Training\Image Library\AnchorSystems\2013 anchor products\Torq-Cut_knurled.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34275" y="4030663"/>
              <a:ext cx="5429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AutoShape 22"/>
            <p:cNvSpPr>
              <a:spLocks/>
            </p:cNvSpPr>
            <p:nvPr/>
          </p:nvSpPr>
          <p:spPr bwMode="auto">
            <a:xfrm>
              <a:off x="7158072" y="5935663"/>
              <a:ext cx="1295560" cy="3698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a:spcBef>
                  <a:spcPct val="0"/>
                </a:spcBef>
                <a:buFontTx/>
                <a:buNone/>
              </a:pPr>
              <a:r>
                <a:rPr lang="en-US" altLang="en-US" sz="1800">
                  <a:solidFill>
                    <a:srgbClr val="000000"/>
                  </a:solidFill>
                  <a:latin typeface="Calibri" pitchFamily="34" charset="0"/>
                  <a:cs typeface="Times New Roman" pitchFamily="18" charset="0"/>
                  <a:sym typeface="Times New Roman" pitchFamily="18" charset="0"/>
                </a:rPr>
                <a:t>Torq-Cut®</a:t>
              </a:r>
              <a:endParaRPr lang="en-US" altLang="en-US" sz="1200">
                <a:solidFill>
                  <a:srgbClr val="000000"/>
                </a:solidFill>
                <a:latin typeface="Calibri" pitchFamily="34" charset="0"/>
                <a:cs typeface="Times New Roman" pitchFamily="18" charset="0"/>
              </a:endParaRPr>
            </a:p>
          </p:txBody>
        </p:sp>
        <p:sp>
          <p:nvSpPr>
            <p:cNvPr id="26635" name="AutoShape 23"/>
            <p:cNvSpPr>
              <a:spLocks/>
            </p:cNvSpPr>
            <p:nvPr/>
          </p:nvSpPr>
          <p:spPr bwMode="auto">
            <a:xfrm>
              <a:off x="8077349" y="4686300"/>
              <a:ext cx="1363831" cy="647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defTabSz="914400" eaLnBrk="1">
                <a:spcBef>
                  <a:spcPct val="0"/>
                </a:spcBef>
                <a:buFontTx/>
                <a:buNone/>
              </a:pPr>
              <a:r>
                <a:rPr lang="en-US" altLang="en-US" sz="1400">
                  <a:solidFill>
                    <a:srgbClr val="000000"/>
                  </a:solidFill>
                  <a:latin typeface="Calibri" pitchFamily="34" charset="0"/>
                  <a:cs typeface="Times New Roman" pitchFamily="18" charset="0"/>
                  <a:sym typeface="Times New Roman" pitchFamily="18" charset="0"/>
                </a:rPr>
                <a:t>ICC-ES ESR 2705</a:t>
              </a:r>
              <a:endParaRPr lang="en-US" altLang="en-US" sz="1000">
                <a:solidFill>
                  <a:srgbClr val="000000"/>
                </a:solidFill>
                <a:latin typeface="Calibri" pitchFamily="34" charset="0"/>
                <a:cs typeface="Times New Roman" pitchFamily="18" charset="0"/>
              </a:endParaRPr>
            </a:p>
          </p:txBody>
        </p:sp>
        <p:pic>
          <p:nvPicPr>
            <p:cNvPr id="26636" name="Picture 32" descr="K:\Training\Image Library\AnchorSystems\2013 anchor products\CrackedConcreteIcon_2013_95x1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3875" y="4030663"/>
              <a:ext cx="617538"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2" name="Title 7"/>
          <p:cNvSpPr>
            <a:spLocks noGrp="1"/>
          </p:cNvSpPr>
          <p:nvPr>
            <p:ph type="title"/>
          </p:nvPr>
        </p:nvSpPr>
        <p:spPr/>
        <p:txBody>
          <a:bodyPr rtlCol="0">
            <a:normAutofit fontScale="90000"/>
          </a:bodyPr>
          <a:lstStyle/>
          <a:p>
            <a:pPr eaLnBrk="1" fontAlgn="auto" hangingPunct="1">
              <a:spcAft>
                <a:spcPts val="0"/>
              </a:spcAft>
              <a:defRPr/>
            </a:pPr>
            <a:r>
              <a:rPr lang="en-US" altLang="en-US" dirty="0" smtClean="0"/>
              <a:t>Simpson Products Tested to New Criteria</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27651"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Anchoring Adhesives</a:t>
            </a:r>
          </a:p>
        </p:txBody>
      </p:sp>
      <p:sp>
        <p:nvSpPr>
          <p:cNvPr id="27656"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Mechanical Anchors</a:t>
            </a:r>
          </a:p>
        </p:txBody>
      </p:sp>
      <p:sp>
        <p:nvSpPr>
          <p:cNvPr id="27657"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7660"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1"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7663"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4"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fontAlgn="base">
              <a:spcBef>
                <a:spcPct val="0"/>
              </a:spcBef>
              <a:spcAft>
                <a:spcPct val="0"/>
              </a:spcAft>
              <a:defRPr sz="3200" b="1" kern="1200">
                <a:solidFill>
                  <a:schemeClr val="tx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3200" b="1">
                <a:solidFill>
                  <a:schemeClr val="tx1"/>
                </a:solidFill>
                <a:latin typeface="Arial" pitchFamily="34" charset="0"/>
                <a:cs typeface="Arial" pitchFamily="34" charset="0"/>
              </a:defRPr>
            </a:lvl2pPr>
            <a:lvl3pPr algn="l" rtl="0" fontAlgn="base">
              <a:spcBef>
                <a:spcPct val="0"/>
              </a:spcBef>
              <a:spcAft>
                <a:spcPct val="0"/>
              </a:spcAft>
              <a:defRPr sz="3200" b="1">
                <a:solidFill>
                  <a:schemeClr val="tx1"/>
                </a:solidFill>
                <a:latin typeface="Arial" pitchFamily="34" charset="0"/>
                <a:cs typeface="Arial" pitchFamily="34" charset="0"/>
              </a:defRPr>
            </a:lvl3pPr>
            <a:lvl4pPr algn="l" rtl="0" fontAlgn="base">
              <a:spcBef>
                <a:spcPct val="0"/>
              </a:spcBef>
              <a:spcAft>
                <a:spcPct val="0"/>
              </a:spcAft>
              <a:defRPr sz="3200" b="1">
                <a:solidFill>
                  <a:schemeClr val="tx1"/>
                </a:solidFill>
                <a:latin typeface="Arial" pitchFamily="34" charset="0"/>
                <a:cs typeface="Arial" pitchFamily="34" charset="0"/>
              </a:defRPr>
            </a:lvl4pPr>
            <a:lvl5pPr algn="l" rtl="0" fontAlgn="base">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a:lstStyle>
          <a:p>
            <a:pPr algn="ctr" defTabSz="914400" fontAlgn="auto" hangingPunct="1">
              <a:spcAft>
                <a:spcPts val="0"/>
              </a:spcAft>
              <a:defRPr/>
            </a:pPr>
            <a:r>
              <a:rPr lang="en-US" altLang="en-US" sz="4000" dirty="0" smtClean="0">
                <a:solidFill>
                  <a:schemeClr val="bg1"/>
                </a:solidFill>
                <a:effectLst>
                  <a:outerShdw blurRad="38100" dist="38100" dir="2700000" algn="tl">
                    <a:srgbClr val="000000">
                      <a:alpha val="43137"/>
                    </a:srgbClr>
                  </a:outerShdw>
                </a:effectLst>
                <a:latin typeface="+mn-lt"/>
              </a:rPr>
              <a:t>Where do I look in the </a:t>
            </a:r>
          </a:p>
          <a:p>
            <a:pPr algn="ctr" defTabSz="914400" fontAlgn="auto" hangingPunct="1">
              <a:spcAft>
                <a:spcPts val="0"/>
              </a:spcAft>
              <a:defRPr/>
            </a:pPr>
            <a:r>
              <a:rPr lang="en-US" altLang="en-US" sz="4000" dirty="0" smtClean="0">
                <a:solidFill>
                  <a:schemeClr val="bg1"/>
                </a:solidFill>
                <a:effectLst>
                  <a:outerShdw blurRad="38100" dist="38100" dir="2700000" algn="tl">
                    <a:srgbClr val="000000">
                      <a:alpha val="43137"/>
                    </a:srgbClr>
                  </a:outerShdw>
                </a:effectLst>
                <a:latin typeface="+mn-lt"/>
              </a:rPr>
              <a:t>Construction Documents?</a:t>
            </a: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tLang="en-US" smtClean="0"/>
              <a:t>Construction Documents Review</a:t>
            </a:r>
          </a:p>
        </p:txBody>
      </p:sp>
      <p:sp>
        <p:nvSpPr>
          <p:cNvPr id="33794"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0" indent="0" defTabSz="911225" eaLnBrk="1" hangingPunct="1">
              <a:spcBef>
                <a:spcPts val="400"/>
              </a:spcBef>
              <a:buClr>
                <a:srgbClr val="000000"/>
              </a:buClr>
              <a:buFont typeface="Arial" pitchFamily="34" charset="0"/>
              <a:buNone/>
            </a:pPr>
            <a:r>
              <a:rPr lang="en-US" altLang="en-US" sz="2800" dirty="0" smtClean="0">
                <a:solidFill>
                  <a:srgbClr val="000000"/>
                </a:solidFill>
              </a:rPr>
              <a:t>Spec Book</a:t>
            </a:r>
          </a:p>
          <a:p>
            <a:pPr marL="420688" lvl="1" indent="-152400" defTabSz="911225" eaLnBrk="1" hangingPunct="1">
              <a:spcBef>
                <a:spcPts val="400"/>
              </a:spcBef>
              <a:buClr>
                <a:srgbClr val="000000"/>
              </a:buClr>
              <a:buFont typeface="TimesNewRomanPSMT" charset="0"/>
              <a:buChar char="•"/>
            </a:pPr>
            <a:r>
              <a:rPr lang="en-US" altLang="en-US" dirty="0" smtClean="0">
                <a:solidFill>
                  <a:srgbClr val="000000"/>
                </a:solidFill>
              </a:rPr>
              <a:t>Div. 3, 4, 5</a:t>
            </a:r>
          </a:p>
          <a:p>
            <a:pPr marL="420688" lvl="1" indent="-152400" defTabSz="911225" eaLnBrk="1" hangingPunct="1">
              <a:spcBef>
                <a:spcPts val="400"/>
              </a:spcBef>
            </a:pPr>
            <a:endParaRPr lang="en-US" altLang="en-US" dirty="0" smtClean="0">
              <a:solidFill>
                <a:srgbClr val="000000"/>
              </a:solidFill>
            </a:endParaRPr>
          </a:p>
          <a:p>
            <a:pPr marL="0" indent="0" defTabSz="911225" eaLnBrk="1" hangingPunct="1">
              <a:spcBef>
                <a:spcPts val="400"/>
              </a:spcBef>
              <a:buClr>
                <a:srgbClr val="000000"/>
              </a:buClr>
              <a:buFont typeface="Arial" pitchFamily="34" charset="0"/>
              <a:buNone/>
            </a:pPr>
            <a:r>
              <a:rPr lang="en-US" altLang="en-US" sz="2800" dirty="0" smtClean="0">
                <a:solidFill>
                  <a:srgbClr val="000000"/>
                </a:solidFill>
              </a:rPr>
              <a:t>Plans</a:t>
            </a:r>
          </a:p>
          <a:p>
            <a:pPr marL="420688" lvl="1" indent="-152400" defTabSz="911225" eaLnBrk="1" hangingPunct="1">
              <a:spcBef>
                <a:spcPts val="400"/>
              </a:spcBef>
              <a:buClr>
                <a:srgbClr val="000000"/>
              </a:buClr>
              <a:buFont typeface="TimesNewRomanPSMT" charset="0"/>
              <a:buChar char="•"/>
            </a:pPr>
            <a:r>
              <a:rPr lang="en-US" altLang="en-US" dirty="0" smtClean="0">
                <a:solidFill>
                  <a:srgbClr val="000000"/>
                </a:solidFill>
              </a:rPr>
              <a:t>G.S.N.</a:t>
            </a:r>
          </a:p>
          <a:p>
            <a:pPr marL="420688" lvl="1" indent="-152400" defTabSz="911225" eaLnBrk="1" hangingPunct="1">
              <a:spcBef>
                <a:spcPts val="400"/>
              </a:spcBef>
              <a:buClr>
                <a:srgbClr val="000000"/>
              </a:buClr>
              <a:buFont typeface="TimesNewRomanPSMT" charset="0"/>
              <a:buChar char="•"/>
            </a:pPr>
            <a:r>
              <a:rPr lang="en-US" altLang="en-US" dirty="0" smtClean="0">
                <a:solidFill>
                  <a:srgbClr val="000000"/>
                </a:solidFill>
              </a:rPr>
              <a:t>Details</a:t>
            </a:r>
          </a:p>
          <a:p>
            <a:pPr marL="420688" lvl="1" indent="-152400" defTabSz="911225" eaLnBrk="1" hangingPunct="1">
              <a:spcBef>
                <a:spcPts val="400"/>
              </a:spcBef>
              <a:buClr>
                <a:srgbClr val="000000"/>
              </a:buClr>
              <a:buFont typeface="TimesNewRomanPSMT" charset="0"/>
              <a:buChar char="•"/>
            </a:pPr>
            <a:r>
              <a:rPr lang="en-US" altLang="en-US" dirty="0" smtClean="0">
                <a:solidFill>
                  <a:srgbClr val="000000"/>
                </a:solidFill>
              </a:rPr>
              <a:t>Structural</a:t>
            </a:r>
            <a:endParaRPr lang="en-US" altLang="en-US" dirty="0" smtClean="0"/>
          </a:p>
        </p:txBody>
      </p:sp>
      <p:grpSp>
        <p:nvGrpSpPr>
          <p:cNvPr id="33795" name="Group 3"/>
          <p:cNvGrpSpPr>
            <a:grpSpLocks/>
          </p:cNvGrpSpPr>
          <p:nvPr/>
        </p:nvGrpSpPr>
        <p:grpSpPr bwMode="auto">
          <a:xfrm>
            <a:off x="2570163" y="1616075"/>
            <a:ext cx="6423025" cy="4421188"/>
            <a:chOff x="2720181" y="1615440"/>
            <a:chExt cx="6423819" cy="4421187"/>
          </a:xfrm>
        </p:grpSpPr>
        <p:grpSp>
          <p:nvGrpSpPr>
            <p:cNvPr id="28677" name="Group 2"/>
            <p:cNvGrpSpPr>
              <a:grpSpLocks/>
            </p:cNvGrpSpPr>
            <p:nvPr/>
          </p:nvGrpSpPr>
          <p:grpSpPr bwMode="auto">
            <a:xfrm>
              <a:off x="2720181" y="1615440"/>
              <a:ext cx="6423819" cy="4421187"/>
              <a:chOff x="2592387" y="1600200"/>
              <a:chExt cx="6423819" cy="4421187"/>
            </a:xfrm>
          </p:grpSpPr>
          <p:grpSp>
            <p:nvGrpSpPr>
              <p:cNvPr id="28679" name="Group 1"/>
              <p:cNvGrpSpPr>
                <a:grpSpLocks/>
              </p:cNvGrpSpPr>
              <p:nvPr/>
            </p:nvGrpSpPr>
            <p:grpSpPr bwMode="auto">
              <a:xfrm>
                <a:off x="2592387" y="1600200"/>
                <a:ext cx="6323013" cy="4421187"/>
                <a:chOff x="2743200" y="2513013"/>
                <a:chExt cx="6323013" cy="4421187"/>
              </a:xfrm>
            </p:grpSpPr>
            <p:sp>
              <p:nvSpPr>
                <p:cNvPr id="28683" name="AutoShape 5"/>
                <p:cNvSpPr>
                  <a:spLocks/>
                </p:cNvSpPr>
                <p:nvPr/>
              </p:nvSpPr>
              <p:spPr bwMode="auto">
                <a:xfrm>
                  <a:off x="2743200" y="2513013"/>
                  <a:ext cx="5715000" cy="38115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FFFF"/>
                </a:solidFill>
                <a:ln w="13546"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8684" name="AutoShape 6"/>
                <p:cNvSpPr>
                  <a:spLocks/>
                </p:cNvSpPr>
                <p:nvPr/>
              </p:nvSpPr>
              <p:spPr bwMode="auto">
                <a:xfrm>
                  <a:off x="2895600" y="2667000"/>
                  <a:ext cx="5715000" cy="381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FFFF"/>
                </a:solidFill>
                <a:ln w="13546"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8685" name="AutoShape 7"/>
                <p:cNvSpPr>
                  <a:spLocks/>
                </p:cNvSpPr>
                <p:nvPr/>
              </p:nvSpPr>
              <p:spPr bwMode="auto">
                <a:xfrm>
                  <a:off x="3048000" y="2817813"/>
                  <a:ext cx="5715000" cy="38115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FFFF"/>
                </a:solidFill>
                <a:ln w="13546"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8686" name="AutoShape 8"/>
                <p:cNvSpPr>
                  <a:spLocks/>
                </p:cNvSpPr>
                <p:nvPr/>
              </p:nvSpPr>
              <p:spPr bwMode="auto">
                <a:xfrm>
                  <a:off x="3200400" y="2970213"/>
                  <a:ext cx="5715000" cy="3810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FFFF"/>
                </a:solidFill>
                <a:ln w="13546"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8687" name="AutoShape 9"/>
                <p:cNvSpPr>
                  <a:spLocks/>
                </p:cNvSpPr>
                <p:nvPr/>
              </p:nvSpPr>
              <p:spPr bwMode="auto">
                <a:xfrm>
                  <a:off x="3351213" y="3122613"/>
                  <a:ext cx="5715000" cy="38115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FFFF"/>
                </a:solidFill>
                <a:ln w="40640"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8688" name="AutoShape 10"/>
                <p:cNvSpPr>
                  <a:spLocks/>
                </p:cNvSpPr>
                <p:nvPr/>
              </p:nvSpPr>
              <p:spPr bwMode="auto">
                <a:xfrm>
                  <a:off x="8153400" y="3276600"/>
                  <a:ext cx="762000" cy="35036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13546"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8689" name="AutoShape 11"/>
                <p:cNvSpPr>
                  <a:spLocks/>
                </p:cNvSpPr>
                <p:nvPr/>
              </p:nvSpPr>
              <p:spPr bwMode="auto">
                <a:xfrm>
                  <a:off x="3505200" y="3276600"/>
                  <a:ext cx="4572000" cy="35036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13546"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grpSp>
          <p:sp>
            <p:nvSpPr>
              <p:cNvPr id="28680" name="AutoShape 12"/>
              <p:cNvSpPr>
                <a:spLocks/>
              </p:cNvSpPr>
              <p:nvPr/>
            </p:nvSpPr>
            <p:spPr bwMode="auto">
              <a:xfrm>
                <a:off x="8001000" y="5486400"/>
                <a:ext cx="762000" cy="381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13546" cap="flat" cmpd="sng">
                <a:solidFill>
                  <a:srgbClr val="1C1C1C"/>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28681" name="AutoShape 13"/>
              <p:cNvSpPr>
                <a:spLocks/>
              </p:cNvSpPr>
              <p:nvPr/>
            </p:nvSpPr>
            <p:spPr bwMode="auto">
              <a:xfrm rot="-5400000">
                <a:off x="7264400" y="3706812"/>
                <a:ext cx="2286000" cy="4095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defTabSz="911225"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defTabSz="911225"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defTabSz="911225"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defTabSz="911225"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defTabSz="911225"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eaLnBrk="1">
                  <a:spcBef>
                    <a:spcPts val="900"/>
                  </a:spcBef>
                  <a:buFontTx/>
                  <a:buNone/>
                </a:pPr>
                <a:r>
                  <a:rPr lang="en-US" altLang="en-US" sz="2000">
                    <a:solidFill>
                      <a:srgbClr val="1C1C1C"/>
                    </a:solidFill>
                    <a:latin typeface="Times New Roman" pitchFamily="18" charset="0"/>
                    <a:cs typeface="Times New Roman" pitchFamily="18" charset="0"/>
                    <a:sym typeface="Times New Roman" pitchFamily="18" charset="0"/>
                  </a:rPr>
                  <a:t>TITLE BLOCK</a:t>
                </a:r>
                <a:endParaRPr lang="en-US" altLang="en-US" sz="1200">
                  <a:solidFill>
                    <a:srgbClr val="000000"/>
                  </a:solidFill>
                  <a:latin typeface="Helvetica" charset="0"/>
                  <a:cs typeface="Times New Roman" pitchFamily="18" charset="0"/>
                </a:endParaRPr>
              </a:p>
            </p:txBody>
          </p:sp>
          <p:sp>
            <p:nvSpPr>
              <p:cNvPr id="28682" name="AutoShape 3"/>
              <p:cNvSpPr>
                <a:spLocks/>
              </p:cNvSpPr>
              <p:nvPr/>
            </p:nvSpPr>
            <p:spPr bwMode="auto">
              <a:xfrm>
                <a:off x="7750968" y="5552441"/>
                <a:ext cx="1265238" cy="307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defTabSz="911225"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defTabSz="911225"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defTabSz="911225"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defTabSz="911225"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defTabSz="911225"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eaLnBrk="1">
                  <a:spcBef>
                    <a:spcPts val="900"/>
                  </a:spcBef>
                  <a:buFontTx/>
                  <a:buNone/>
                </a:pPr>
                <a:r>
                  <a:rPr lang="en-US" altLang="en-US" sz="1300">
                    <a:solidFill>
                      <a:srgbClr val="000000"/>
                    </a:solidFill>
                    <a:latin typeface="Times New Roman" pitchFamily="18" charset="0"/>
                    <a:cs typeface="Times New Roman" pitchFamily="18" charset="0"/>
                    <a:sym typeface="Times New Roman" pitchFamily="18" charset="0"/>
                  </a:rPr>
                  <a:t>SHEET</a:t>
                </a:r>
                <a:endParaRPr lang="en-US" altLang="en-US" sz="1200">
                  <a:solidFill>
                    <a:srgbClr val="000000"/>
                  </a:solidFill>
                  <a:latin typeface="Helvetica" charset="0"/>
                  <a:cs typeface="Times New Roman" pitchFamily="18" charset="0"/>
                </a:endParaRPr>
              </a:p>
            </p:txBody>
          </p:sp>
        </p:grpSp>
        <p:sp>
          <p:nvSpPr>
            <p:cNvPr id="28678" name="AutoShape 15"/>
            <p:cNvSpPr>
              <a:spLocks/>
            </p:cNvSpPr>
            <p:nvPr/>
          </p:nvSpPr>
          <p:spPr bwMode="auto">
            <a:xfrm>
              <a:off x="3672681" y="3394233"/>
              <a:ext cx="4419600" cy="1473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defTabSz="911225"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defTabSz="911225"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defTabSz="911225"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defTabSz="911225"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defTabSz="911225"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defTabSz="911225"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eaLnBrk="1">
                <a:spcBef>
                  <a:spcPts val="900"/>
                </a:spcBef>
                <a:buFontTx/>
                <a:buNone/>
              </a:pPr>
              <a:r>
                <a:rPr lang="en-US" altLang="en-US">
                  <a:solidFill>
                    <a:srgbClr val="1C1C1C"/>
                  </a:solidFill>
                  <a:latin typeface="Times New Roman" pitchFamily="18" charset="0"/>
                  <a:cs typeface="Times New Roman" pitchFamily="18" charset="0"/>
                  <a:sym typeface="Times New Roman" pitchFamily="18" charset="0"/>
                </a:rPr>
                <a:t>Construction Drawings for </a:t>
              </a:r>
              <a:endParaRPr lang="en-US" altLang="en-US">
                <a:solidFill>
                  <a:srgbClr val="000000"/>
                </a:solidFill>
                <a:latin typeface="Times New Roman" pitchFamily="18" charset="0"/>
                <a:cs typeface="Times New Roman" pitchFamily="18" charset="0"/>
                <a:sym typeface="Times New Roman" pitchFamily="18" charset="0"/>
              </a:endParaRPr>
            </a:p>
            <a:p>
              <a:pPr algn="ctr" eaLnBrk="1">
                <a:spcBef>
                  <a:spcPts val="900"/>
                </a:spcBef>
                <a:buFontTx/>
                <a:buNone/>
              </a:pPr>
              <a:r>
                <a:rPr lang="en-US" altLang="en-US">
                  <a:solidFill>
                    <a:srgbClr val="1C1C1C"/>
                  </a:solidFill>
                  <a:latin typeface="Times New Roman" pitchFamily="18" charset="0"/>
                  <a:cs typeface="Times New Roman" pitchFamily="18" charset="0"/>
                  <a:sym typeface="Times New Roman" pitchFamily="18" charset="0"/>
                </a:rPr>
                <a:t>New Simpson Strong-Tie</a:t>
              </a:r>
              <a:endParaRPr lang="en-US" altLang="en-US">
                <a:solidFill>
                  <a:srgbClr val="000000"/>
                </a:solidFill>
                <a:latin typeface="Times New Roman" pitchFamily="18" charset="0"/>
                <a:cs typeface="Times New Roman" pitchFamily="18" charset="0"/>
                <a:sym typeface="Times New Roman" pitchFamily="18" charset="0"/>
              </a:endParaRPr>
            </a:p>
            <a:p>
              <a:pPr algn="ctr" eaLnBrk="1">
                <a:spcBef>
                  <a:spcPts val="900"/>
                </a:spcBef>
                <a:buFontTx/>
                <a:buNone/>
              </a:pPr>
              <a:r>
                <a:rPr lang="en-US" altLang="en-US">
                  <a:solidFill>
                    <a:srgbClr val="1C1C1C"/>
                  </a:solidFill>
                  <a:latin typeface="Times New Roman" pitchFamily="18" charset="0"/>
                  <a:cs typeface="Times New Roman" pitchFamily="18" charset="0"/>
                  <a:sym typeface="Times New Roman" pitchFamily="18" charset="0"/>
                </a:rPr>
                <a:t>Facility</a:t>
              </a:r>
              <a:endParaRPr lang="en-US" altLang="en-US" sz="1200">
                <a:solidFill>
                  <a:srgbClr val="000000"/>
                </a:solidFill>
                <a:latin typeface="Helvetica" charset="0"/>
                <a:cs typeface="Times New Roman" pitchFamily="18" charset="0"/>
              </a:endParaRPr>
            </a:p>
          </p:txBody>
        </p:sp>
      </p:grpSp>
    </p:spTree>
    <p:custDataLst>
      <p:tags r:id="rId1"/>
    </p:custData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888" y="1793875"/>
            <a:ext cx="8402637" cy="831850"/>
          </a:xfrm>
          <a:prstGeom prst="rect">
            <a:avLst/>
          </a:prstGeom>
          <a:noFill/>
        </p:spPr>
        <p:txBody>
          <a:bodyPr>
            <a:spAutoFit/>
          </a:bodyPr>
          <a:lstStyle/>
          <a:p>
            <a:pPr>
              <a:defRPr/>
            </a:pPr>
            <a:r>
              <a:rPr lang="en-US" sz="1600" b="1" dirty="0">
                <a:latin typeface="+mn-lt"/>
              </a:rPr>
              <a:t>E. Drilled Expansion Bolts in Concrete Shall Be One of the Following:</a:t>
            </a:r>
          </a:p>
          <a:p>
            <a:pPr>
              <a:defRPr/>
            </a:pPr>
            <a:r>
              <a:rPr lang="en-US" sz="1600" dirty="0">
                <a:latin typeface="+mn-lt"/>
              </a:rPr>
              <a:t>Strong-Bolt, Simpson Strong-Tie Co., Pleasanton, CA</a:t>
            </a:r>
          </a:p>
          <a:p>
            <a:pPr>
              <a:defRPr/>
            </a:pPr>
            <a:r>
              <a:rPr lang="en-US" sz="1600" dirty="0">
                <a:latin typeface="+mn-lt"/>
              </a:rPr>
              <a:t>Kwik Bolt TZ, Hilti Fastening Systems, Tulsa, OK</a:t>
            </a:r>
          </a:p>
        </p:txBody>
      </p:sp>
      <p:sp>
        <p:nvSpPr>
          <p:cNvPr id="12" name="TextBox 11"/>
          <p:cNvSpPr txBox="1"/>
          <p:nvPr/>
        </p:nvSpPr>
        <p:spPr>
          <a:xfrm>
            <a:off x="369888" y="2844800"/>
            <a:ext cx="8582025" cy="585788"/>
          </a:xfrm>
          <a:prstGeom prst="rect">
            <a:avLst/>
          </a:prstGeom>
          <a:noFill/>
        </p:spPr>
        <p:txBody>
          <a:bodyPr>
            <a:spAutoFit/>
          </a:bodyPr>
          <a:lstStyle/>
          <a:p>
            <a:pPr>
              <a:defRPr/>
            </a:pPr>
            <a:r>
              <a:rPr lang="en-US" sz="1600" b="1" dirty="0">
                <a:latin typeface="+mn-lt"/>
              </a:rPr>
              <a:t>F. Drilled Screw Anchors for Structural Applications in Concrete Shall Be One of the Following:</a:t>
            </a:r>
          </a:p>
          <a:p>
            <a:pPr>
              <a:defRPr/>
            </a:pPr>
            <a:r>
              <a:rPr lang="en-US" sz="1600" dirty="0" err="1">
                <a:latin typeface="+mn-lt"/>
              </a:rPr>
              <a:t>Titen</a:t>
            </a:r>
            <a:r>
              <a:rPr lang="en-US" sz="1600" dirty="0">
                <a:latin typeface="+mn-lt"/>
              </a:rPr>
              <a:t> HD, Simpson Strong-Tie Co., Pleasanton, CA</a:t>
            </a:r>
          </a:p>
        </p:txBody>
      </p:sp>
      <p:sp>
        <p:nvSpPr>
          <p:cNvPr id="13" name="TextBox 12"/>
          <p:cNvSpPr txBox="1"/>
          <p:nvPr/>
        </p:nvSpPr>
        <p:spPr>
          <a:xfrm>
            <a:off x="381000" y="3657600"/>
            <a:ext cx="8407400" cy="1754188"/>
          </a:xfrm>
          <a:prstGeom prst="rect">
            <a:avLst/>
          </a:prstGeom>
          <a:noFill/>
        </p:spPr>
        <p:txBody>
          <a:bodyPr>
            <a:spAutoFit/>
          </a:bodyPr>
          <a:lstStyle/>
          <a:p>
            <a:pPr>
              <a:defRPr/>
            </a:pPr>
            <a:r>
              <a:rPr lang="en-US" sz="1600" b="1" dirty="0">
                <a:latin typeface="+mn-lt"/>
              </a:rPr>
              <a:t>G. Drilled Adhesive Anchors in Concrete Shall Be One of the Following Anchoring Systems</a:t>
            </a:r>
            <a:r>
              <a:rPr lang="en-US" sz="1600" dirty="0">
                <a:latin typeface="+mn-lt"/>
              </a:rPr>
              <a:t>:</a:t>
            </a:r>
          </a:p>
          <a:p>
            <a:pPr>
              <a:defRPr/>
            </a:pPr>
            <a:r>
              <a:rPr lang="en-US" sz="1600" dirty="0">
                <a:latin typeface="+mn-lt"/>
              </a:rPr>
              <a:t>SET-XP Epoxy Anchoring System, Simpson Strong-Tie Co., Pleasanton, CA</a:t>
            </a:r>
          </a:p>
          <a:p>
            <a:pPr>
              <a:defRPr/>
            </a:pPr>
            <a:r>
              <a:rPr lang="en-US" sz="1600" dirty="0">
                <a:latin typeface="+mn-lt"/>
              </a:rPr>
              <a:t>HIT-RE500-SD Adhesive Anchoring System, Hilti Fastening Systems, Tulsa, OK</a:t>
            </a:r>
          </a:p>
          <a:p>
            <a:pPr>
              <a:defRPr/>
            </a:pPr>
            <a:r>
              <a:rPr lang="en-US" sz="1600" b="1" dirty="0">
                <a:solidFill>
                  <a:srgbClr val="FF0000"/>
                </a:solidFill>
                <a:latin typeface="+mn-lt"/>
              </a:rPr>
              <a:t>A manufacturer’s representative shall be present during initial installation to provide onsite training of installers. </a:t>
            </a:r>
          </a:p>
          <a:p>
            <a:pPr>
              <a:defRPr/>
            </a:pPr>
            <a:r>
              <a:rPr lang="en-US" sz="1400" dirty="0">
                <a:latin typeface="+mn-lt"/>
              </a:rPr>
              <a:t>In the case of a cored hole, a wet hole or a hole deeper than 18 inches, substitute a slow cure epoxy or adhesive or other appropriate product recommended by the manufacturer for the special application.</a:t>
            </a:r>
          </a:p>
        </p:txBody>
      </p:sp>
      <p:sp>
        <p:nvSpPr>
          <p:cNvPr id="29701" name="Title 1"/>
          <p:cNvSpPr>
            <a:spLocks noGrp="1"/>
          </p:cNvSpPr>
          <p:nvPr>
            <p:ph type="title"/>
          </p:nvPr>
        </p:nvSpPr>
        <p:spPr/>
        <p:txBody>
          <a:bodyPr/>
          <a:lstStyle/>
          <a:p>
            <a:pPr eaLnBrk="1" hangingPunct="1"/>
            <a:r>
              <a:rPr lang="en-US" altLang="en-US" smtClean="0"/>
              <a:t>SPECS</a:t>
            </a:r>
          </a:p>
        </p:txBody>
      </p:sp>
    </p:spTree>
    <p:custDataLst>
      <p:tags r:id="rId1"/>
    </p:custData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image66.png"/>
          <p:cNvPicPr>
            <a:picLocks noChangeAspect="1"/>
          </p:cNvPicPr>
          <p:nvPr/>
        </p:nvPicPr>
        <p:blipFill>
          <a:blip r:embed="rId4">
            <a:extLst>
              <a:ext uri="{28A0092B-C50C-407E-A947-70E740481C1C}">
                <a14:useLocalDpi xmlns:a14="http://schemas.microsoft.com/office/drawing/2010/main" val="0"/>
              </a:ext>
            </a:extLst>
          </a:blip>
          <a:srcRect b="8604"/>
          <a:stretch>
            <a:fillRect/>
          </a:stretch>
        </p:blipFill>
        <p:spPr bwMode="auto">
          <a:xfrm>
            <a:off x="1733550" y="1487488"/>
            <a:ext cx="5721350" cy="536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23" name="AutoShape 3"/>
          <p:cNvSpPr>
            <a:spLocks/>
          </p:cNvSpPr>
          <p:nvPr/>
        </p:nvSpPr>
        <p:spPr bwMode="auto">
          <a:xfrm>
            <a:off x="1812925" y="4235450"/>
            <a:ext cx="5518150" cy="13398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noFill/>
          <a:ln w="12700" cap="flat" cmpd="sng">
            <a:solidFill>
              <a:srgbClr val="FF0000"/>
            </a:solid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en-US"/>
          </a:p>
        </p:txBody>
      </p:sp>
      <p:sp>
        <p:nvSpPr>
          <p:cNvPr id="30724" name="AutoShape 5"/>
          <p:cNvSpPr>
            <a:spLocks/>
          </p:cNvSpPr>
          <p:nvPr/>
        </p:nvSpPr>
        <p:spPr bwMode="auto">
          <a:xfrm>
            <a:off x="838200" y="2743200"/>
            <a:ext cx="5638800" cy="152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FFFFFF"/>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pic>
        <p:nvPicPr>
          <p:cNvPr id="8" name="Picture 4" descr="image6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38" y="2655888"/>
            <a:ext cx="9144000" cy="2254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26" name="Title 1"/>
          <p:cNvSpPr>
            <a:spLocks noGrp="1"/>
          </p:cNvSpPr>
          <p:nvPr>
            <p:ph type="title"/>
          </p:nvPr>
        </p:nvSpPr>
        <p:spPr/>
        <p:txBody>
          <a:bodyPr/>
          <a:lstStyle/>
          <a:p>
            <a:pPr eaLnBrk="1" hangingPunct="1"/>
            <a:r>
              <a:rPr lang="en-US" altLang="en-US" smtClean="0"/>
              <a:t>SPECS</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1176064" presetClass="entr" presetSubtype="121180672" fill="hold"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altLang="en-US" smtClean="0"/>
              <a:t>General Structural Notes</a:t>
            </a:r>
          </a:p>
        </p:txBody>
      </p:sp>
      <p:sp>
        <p:nvSpPr>
          <p:cNvPr id="31747" name="Content Placeholder 1"/>
          <p:cNvSpPr>
            <a:spLocks noGrp="1"/>
          </p:cNvSpPr>
          <p:nvPr>
            <p:ph idx="1"/>
          </p:nvPr>
        </p:nvSpPr>
        <p:spPr/>
        <p:txBody>
          <a:bodyPr/>
          <a:lstStyle/>
          <a:p>
            <a:pPr eaLnBrk="1" hangingPunct="1"/>
            <a:endParaRPr lang="en-US" altLang="en-US" smtClean="0"/>
          </a:p>
        </p:txBody>
      </p:sp>
      <p:pic>
        <p:nvPicPr>
          <p:cNvPr id="31748" name="Picture 3" descr="image68.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143000"/>
            <a:ext cx="4343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9" name="Picture 4" descr="image69.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1033463"/>
            <a:ext cx="4800600" cy="5824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5" name="Picture 5" descr="image70.png"/>
          <p:cNvPicPr>
            <a:picLocks noChangeAspect="1"/>
          </p:cNvPicPr>
          <p:nvPr/>
        </p:nvPicPr>
        <p:blipFill>
          <a:blip r:embed="rId6">
            <a:extLst>
              <a:ext uri="{28A0092B-C50C-407E-A947-70E740481C1C}">
                <a14:useLocalDpi xmlns:a14="http://schemas.microsoft.com/office/drawing/2010/main" val="0"/>
              </a:ext>
            </a:extLst>
          </a:blip>
          <a:srcRect l="2437" t="73148" r="2512"/>
          <a:stretch>
            <a:fillRect/>
          </a:stretch>
        </p:blipFill>
        <p:spPr bwMode="auto">
          <a:xfrm>
            <a:off x="1676400" y="2438400"/>
            <a:ext cx="5945188" cy="2209800"/>
          </a:xfrm>
          <a:prstGeom prst="rect">
            <a:avLst/>
          </a:prstGeom>
          <a:noFill/>
          <a:ln>
            <a:noFill/>
          </a:ln>
          <a:effectLst>
            <a:glow rad="228600">
              <a:schemeClr val="accent2">
                <a:satMod val="175000"/>
                <a:alpha val="40000"/>
              </a:schemeClr>
            </a:glow>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Lst>
        </p:spPr>
      </p:pic>
      <p:sp>
        <p:nvSpPr>
          <p:cNvPr id="31751" name="AutoShape 6"/>
          <p:cNvSpPr>
            <a:spLocks/>
          </p:cNvSpPr>
          <p:nvPr/>
        </p:nvSpPr>
        <p:spPr bwMode="auto">
          <a:xfrm>
            <a:off x="0" y="5408613"/>
            <a:ext cx="4249738" cy="1449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25400" cap="flat" cmpd="sng">
            <a:solidFill>
              <a:srgbClr val="FF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1177216" presetClass="entr" presetSubtype="57805648" fill="hold" nodeType="afterEffect">
                                  <p:stCondLst>
                                    <p:cond delay="0"/>
                                  </p:stCondLst>
                                  <p:childTnLst>
                                    <p:set>
                                      <p:cBhvr>
                                        <p:cTn id="6" dur="1" fill="hold">
                                          <p:stCondLst>
                                            <p:cond delay="499"/>
                                          </p:stCondLst>
                                        </p:cTn>
                                        <p:tgtEl>
                                          <p:spTgt spid="460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tLang="en-US" smtClean="0"/>
              <a:t>What You’ll Learn</a:t>
            </a:r>
          </a:p>
        </p:txBody>
      </p:sp>
      <p:sp>
        <p:nvSpPr>
          <p:cNvPr id="11267" name="Content Placeholder 2"/>
          <p:cNvSpPr>
            <a:spLocks noGrp="1"/>
          </p:cNvSpPr>
          <p:nvPr>
            <p:ph idx="1"/>
          </p:nvPr>
        </p:nvSpPr>
        <p:spPr/>
        <p:txBody>
          <a:bodyPr/>
          <a:lstStyle/>
          <a:p>
            <a:pPr marL="914400" lvl="1" indent="-457200" eaLnBrk="1" hangingPunct="1">
              <a:spcBef>
                <a:spcPts val="1800"/>
              </a:spcBef>
              <a:buFont typeface="Wingdings" panose="05000000000000000000" pitchFamily="2" charset="2"/>
              <a:buChar char="q"/>
              <a:defRPr/>
            </a:pPr>
            <a:r>
              <a:rPr lang="en-US" altLang="en-US" sz="2400" dirty="0" smtClean="0">
                <a:latin typeface="+mn-lt"/>
              </a:rPr>
              <a:t>Why does Hilti have the job (specifications)?</a:t>
            </a:r>
          </a:p>
          <a:p>
            <a:pPr marL="914400" lvl="1" indent="-457200" eaLnBrk="1" hangingPunct="1">
              <a:spcBef>
                <a:spcPts val="1800"/>
              </a:spcBef>
              <a:buFont typeface="Wingdings" panose="05000000000000000000" pitchFamily="2" charset="2"/>
              <a:buChar char="q"/>
              <a:defRPr/>
            </a:pPr>
            <a:r>
              <a:rPr lang="en-US" altLang="en-US" sz="2400" dirty="0" smtClean="0">
                <a:latin typeface="+mn-lt"/>
              </a:rPr>
              <a:t>How can other products get specified?</a:t>
            </a:r>
          </a:p>
          <a:p>
            <a:pPr marL="914400" lvl="1" indent="-457200" eaLnBrk="1" hangingPunct="1">
              <a:spcBef>
                <a:spcPts val="1800"/>
              </a:spcBef>
              <a:buFont typeface="Wingdings" panose="05000000000000000000" pitchFamily="2" charset="2"/>
              <a:buChar char="q"/>
              <a:defRPr/>
            </a:pPr>
            <a:r>
              <a:rPr lang="en-US" altLang="en-US" sz="2400" dirty="0" smtClean="0">
                <a:latin typeface="+mn-lt"/>
              </a:rPr>
              <a:t>Submittal process</a:t>
            </a:r>
          </a:p>
          <a:p>
            <a:pPr marL="914400" lvl="1" indent="-457200" eaLnBrk="1" hangingPunct="1">
              <a:spcBef>
                <a:spcPts val="1800"/>
              </a:spcBef>
              <a:buFont typeface="Wingdings" panose="05000000000000000000" pitchFamily="2" charset="2"/>
              <a:buChar char="q"/>
              <a:defRPr/>
            </a:pPr>
            <a:r>
              <a:rPr lang="en-US" altLang="en-US" sz="2400" dirty="0" smtClean="0">
                <a:latin typeface="+mn-lt"/>
              </a:rPr>
              <a:t>What other products can you sell?</a:t>
            </a:r>
          </a:p>
          <a:p>
            <a:pPr marL="914400" lvl="1" indent="-457200" eaLnBrk="1" hangingPunct="1">
              <a:spcBef>
                <a:spcPts val="1800"/>
              </a:spcBef>
              <a:buFont typeface="Wingdings" panose="05000000000000000000" pitchFamily="2" charset="2"/>
              <a:buChar char="q"/>
              <a:defRPr/>
            </a:pPr>
            <a:r>
              <a:rPr lang="en-US" altLang="en-US" sz="2400" dirty="0" smtClean="0">
                <a:latin typeface="+mn-lt"/>
              </a:rPr>
              <a:t>Utilizing your Simpson Strong-Tie &amp; Bosch reps</a:t>
            </a:r>
          </a:p>
        </p:txBody>
      </p:sp>
    </p:spTree>
    <p:custDataLst>
      <p:tags r:id="rId1"/>
    </p:custData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1"/>
          <p:cNvGrpSpPr>
            <a:grpSpLocks/>
          </p:cNvGrpSpPr>
          <p:nvPr/>
        </p:nvGrpSpPr>
        <p:grpSpPr bwMode="auto">
          <a:xfrm>
            <a:off x="1371600" y="1520825"/>
            <a:ext cx="6789738" cy="4708525"/>
            <a:chOff x="0" y="1381677"/>
            <a:chExt cx="7467600" cy="5463064"/>
          </a:xfrm>
        </p:grpSpPr>
        <p:pic>
          <p:nvPicPr>
            <p:cNvPr id="32772" name="Picture 2" descr="image71.png"/>
            <p:cNvPicPr>
              <a:picLocks noChangeAspect="1"/>
            </p:cNvPicPr>
            <p:nvPr/>
          </p:nvPicPr>
          <p:blipFill>
            <a:blip r:embed="rId4">
              <a:extLst>
                <a:ext uri="{28A0092B-C50C-407E-A947-70E740481C1C}">
                  <a14:useLocalDpi xmlns:a14="http://schemas.microsoft.com/office/drawing/2010/main" val="0"/>
                </a:ext>
              </a:extLst>
            </a:blip>
            <a:srcRect t="4063" b="2930"/>
            <a:stretch>
              <a:fillRect/>
            </a:stretch>
          </p:blipFill>
          <p:spPr bwMode="auto">
            <a:xfrm>
              <a:off x="0" y="1381677"/>
              <a:ext cx="7467600" cy="5463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73" name="AutoShape 3"/>
            <p:cNvSpPr>
              <a:spLocks/>
            </p:cNvSpPr>
            <p:nvPr/>
          </p:nvSpPr>
          <p:spPr bwMode="auto">
            <a:xfrm>
              <a:off x="457200" y="2057400"/>
              <a:ext cx="2743200" cy="12969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25400" cap="flat" cmpd="sng">
              <a:solidFill>
                <a:srgbClr val="FF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grpSp>
      <p:sp>
        <p:nvSpPr>
          <p:cNvPr id="32771" name="Title 1"/>
          <p:cNvSpPr>
            <a:spLocks noGrp="1"/>
          </p:cNvSpPr>
          <p:nvPr>
            <p:ph type="title"/>
          </p:nvPr>
        </p:nvSpPr>
        <p:spPr/>
        <p:txBody>
          <a:bodyPr/>
          <a:lstStyle/>
          <a:p>
            <a:pPr eaLnBrk="1" hangingPunct="1"/>
            <a:r>
              <a:rPr lang="en-US" altLang="en-US" smtClean="0"/>
              <a:t>Details</a:t>
            </a:r>
          </a:p>
        </p:txBody>
      </p:sp>
    </p:spTree>
    <p:custDataLst>
      <p:tags r:id="rId1"/>
    </p:custData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image7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9463" y="1589088"/>
            <a:ext cx="7158037" cy="5230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797" name="AutoShape 3"/>
          <p:cNvSpPr>
            <a:spLocks/>
          </p:cNvSpPr>
          <p:nvPr/>
        </p:nvSpPr>
        <p:spPr bwMode="auto">
          <a:xfrm>
            <a:off x="5807075" y="2076450"/>
            <a:ext cx="2305050" cy="16033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rgbClr val="000000">
              <a:alpha val="0"/>
            </a:srgbClr>
          </a:solidFill>
          <a:ln w="19050" cap="flat" cmpd="sng">
            <a:solidFill>
              <a:srgbClr val="FF0000"/>
            </a:solidFill>
            <a:prstDash val="solid"/>
            <a:round/>
            <a:headEnd/>
            <a:tailEnd/>
          </a:ln>
          <a:effectLst>
            <a:outerShdw dist="35921" dir="2700000" algn="ctr" rotWithShape="0">
              <a:srgbClr val="808080"/>
            </a:outerShdw>
          </a:effectLst>
        </p:spPr>
        <p:txBody>
          <a:bodyPr lIns="0" tIns="0" rIns="0" bIns="0" anchor="ctr"/>
          <a:lstStyle/>
          <a:p>
            <a:endParaRPr lang="en-US"/>
          </a:p>
        </p:txBody>
      </p:sp>
      <p:sp>
        <p:nvSpPr>
          <p:cNvPr id="33796" name="Title 1"/>
          <p:cNvSpPr>
            <a:spLocks noGrp="1"/>
          </p:cNvSpPr>
          <p:nvPr>
            <p:ph type="title"/>
          </p:nvPr>
        </p:nvSpPr>
        <p:spPr/>
        <p:txBody>
          <a:bodyPr/>
          <a:lstStyle/>
          <a:p>
            <a:pPr eaLnBrk="1" hangingPunct="1"/>
            <a:r>
              <a:rPr lang="en-US" altLang="en-US" smtClean="0"/>
              <a:t>Details</a:t>
            </a:r>
          </a:p>
        </p:txBody>
      </p:sp>
      <p:sp>
        <p:nvSpPr>
          <p:cNvPr id="2" name="Oval 1"/>
          <p:cNvSpPr/>
          <p:nvPr/>
        </p:nvSpPr>
        <p:spPr>
          <a:xfrm>
            <a:off x="4672013" y="3978275"/>
            <a:ext cx="3683000" cy="2841625"/>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7"/>
                                        </p:tgtEl>
                                        <p:attrNameLst>
                                          <p:attrName>style.visibility</p:attrName>
                                        </p:attrNameLst>
                                      </p:cBhvr>
                                      <p:to>
                                        <p:strVal val="visible"/>
                                      </p:to>
                                    </p:set>
                                    <p:animEffect transition="in" filter="fade">
                                      <p:cBhvr>
                                        <p:cTn id="12" dur="500"/>
                                        <p:tgtEl>
                                          <p:spTgt spid="33797"/>
                                        </p:tgtEl>
                                      </p:cBhvr>
                                    </p:animEffect>
                                  </p:childTnLst>
                                </p:cTn>
                              </p:par>
                              <p:par>
                                <p:cTn id="13" presetID="10" presetClass="exit" presetSubtype="0" fill="hold" grpId="1" nodeType="with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p:bldP spid="2" grpId="0" animBg="1"/>
      <p:bldP spid="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image7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530350"/>
            <a:ext cx="4724400" cy="354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819" name="Picture 3" descr="image74.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2743200"/>
            <a:ext cx="4648200" cy="3644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20" name="Title 1"/>
          <p:cNvSpPr>
            <a:spLocks noGrp="1"/>
          </p:cNvSpPr>
          <p:nvPr>
            <p:ph type="title"/>
          </p:nvPr>
        </p:nvSpPr>
        <p:spPr/>
        <p:txBody>
          <a:bodyPr/>
          <a:lstStyle/>
          <a:p>
            <a:pPr eaLnBrk="1" hangingPunct="1"/>
            <a:r>
              <a:rPr lang="en-US" altLang="en-US" smtClean="0"/>
              <a:t>When in Doubt…</a:t>
            </a:r>
          </a:p>
        </p:txBody>
      </p:sp>
    </p:spTree>
    <p:custDataLst>
      <p:tags r:id="rId1"/>
    </p:custData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Anchor Reference Tool</a:t>
            </a:r>
            <a:endParaRPr lang="en-US"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8719"/>
          <a:stretch/>
        </p:blipFill>
        <p:spPr bwMode="auto">
          <a:xfrm>
            <a:off x="880111" y="1529035"/>
            <a:ext cx="7292339" cy="5232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1496749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smtClean="0"/>
              <a:t>Submittal Generator</a:t>
            </a:r>
          </a:p>
        </p:txBody>
      </p:sp>
      <p:pic>
        <p:nvPicPr>
          <p:cNvPr id="35843" name="Picture 2"/>
          <p:cNvPicPr>
            <a:picLocks noChangeAspect="1"/>
          </p:cNvPicPr>
          <p:nvPr/>
        </p:nvPicPr>
        <p:blipFill>
          <a:blip r:embed="rId4">
            <a:extLst>
              <a:ext uri="{28A0092B-C50C-407E-A947-70E740481C1C}">
                <a14:useLocalDpi xmlns:a14="http://schemas.microsoft.com/office/drawing/2010/main" val="0"/>
              </a:ext>
            </a:extLst>
          </a:blip>
          <a:srcRect l="11337" t="23048" r="12315" b="35490"/>
          <a:stretch>
            <a:fillRect/>
          </a:stretch>
        </p:blipFill>
        <p:spPr bwMode="auto">
          <a:xfrm>
            <a:off x="0" y="1736725"/>
            <a:ext cx="9144000" cy="37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CC99"/>
                </a:solidFill>
                <a:round/>
                <a:headEnd/>
                <a:tailEnd/>
              </a14:hiddenLine>
            </a:ext>
          </a:extLst>
        </p:spPr>
      </p:pic>
      <p:pic>
        <p:nvPicPr>
          <p:cNvPr id="5"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63490" y="1120140"/>
            <a:ext cx="4080510" cy="5735279"/>
          </a:xfrm>
          <a:prstGeom prst="rect">
            <a:avLst/>
          </a:prstGeom>
          <a:noFill/>
          <a:ln>
            <a:noFill/>
          </a:ln>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CC99"/>
                </a:solidFill>
                <a:prstDash val="solid"/>
                <a:round/>
                <a:headEnd type="none" w="med" len="med"/>
                <a:tailEnd type="none" w="med" len="med"/>
              </a14:hiddenLine>
            </a:ext>
          </a:extLst>
        </p:spPr>
      </p:pic>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smtClean="0">
                <a:solidFill>
                  <a:srgbClr val="000000"/>
                </a:solidFill>
                <a:cs typeface="Times New Roman" pitchFamily="18" charset="0"/>
                <a:sym typeface="Times New Roman" pitchFamily="18" charset="0"/>
              </a:rPr>
              <a:t>Adhesive Cartridge Estimator</a:t>
            </a:r>
            <a:endParaRPr lang="en-US" altLang="en-US" smtClean="0"/>
          </a:p>
        </p:txBody>
      </p:sp>
      <p:pic>
        <p:nvPicPr>
          <p:cNvPr id="6" name="Picture 4" descr="image76.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92488" y="1717675"/>
            <a:ext cx="2105025" cy="438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AutoShape 15"/>
          <p:cNvSpPr>
            <a:spLocks/>
          </p:cNvSpPr>
          <p:nvPr/>
        </p:nvSpPr>
        <p:spPr bwMode="auto">
          <a:xfrm>
            <a:off x="1108075" y="3262313"/>
            <a:ext cx="1600200" cy="647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defTabSz="914400" eaLnBrk="1">
              <a:spcBef>
                <a:spcPct val="0"/>
              </a:spcBef>
              <a:buFontTx/>
              <a:buNone/>
              <a:defRPr/>
            </a:pPr>
            <a:r>
              <a:rPr lang="en-US" altLang="en-US" sz="2000" dirty="0" smtClean="0">
                <a:solidFill>
                  <a:srgbClr val="000000"/>
                </a:solidFill>
                <a:latin typeface="+mn-lt"/>
                <a:cs typeface="Times New Roman" pitchFamily="18" charset="0"/>
                <a:sym typeface="Times New Roman" pitchFamily="18" charset="0"/>
              </a:rPr>
              <a:t>For Apple and Android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image115.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83388" y="1497013"/>
            <a:ext cx="2360612" cy="274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87" name="Picture 3" descr="image116.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3505200"/>
            <a:ext cx="2800350" cy="221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88" name="Picture 4" descr="image117.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163" y="3556000"/>
            <a:ext cx="2743200" cy="2741613"/>
          </a:xfrm>
          <a:prstGeom prst="rect">
            <a:avLst/>
          </a:prstGeom>
          <a:noFill/>
          <a:ln w="9525">
            <a:solidFill>
              <a:srgbClr val="000000"/>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89" name="Picture 5" descr="image118.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28800" y="1524000"/>
            <a:ext cx="2667000" cy="2590800"/>
          </a:xfrm>
          <a:prstGeom prst="rect">
            <a:avLst/>
          </a:pr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35" name="AutoShape 6"/>
          <p:cNvSpPr>
            <a:spLocks/>
          </p:cNvSpPr>
          <p:nvPr/>
        </p:nvSpPr>
        <p:spPr bwMode="auto">
          <a:xfrm>
            <a:off x="-304800" y="1514475"/>
            <a:ext cx="2133600" cy="5222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r" defTabSz="914400" eaLnBrk="1">
              <a:spcBef>
                <a:spcPct val="0"/>
              </a:spcBef>
              <a:buFontTx/>
              <a:buNone/>
            </a:pPr>
            <a:r>
              <a:rPr lang="en-US" altLang="en-US" sz="2800">
                <a:solidFill>
                  <a:srgbClr val="000000"/>
                </a:solidFill>
                <a:latin typeface="Calibri" pitchFamily="34" charset="0"/>
                <a:cs typeface="Times New Roman" pitchFamily="18" charset="0"/>
                <a:sym typeface="Times New Roman" pitchFamily="18" charset="0"/>
              </a:rPr>
              <a:t>Plan Review</a:t>
            </a:r>
            <a:endParaRPr lang="en-US" altLang="en-US" sz="1200">
              <a:solidFill>
                <a:srgbClr val="000000"/>
              </a:solidFill>
              <a:latin typeface="Calibri" pitchFamily="34" charset="0"/>
              <a:cs typeface="Times New Roman" pitchFamily="18" charset="0"/>
            </a:endParaRPr>
          </a:p>
        </p:txBody>
      </p:sp>
      <p:sp>
        <p:nvSpPr>
          <p:cNvPr id="48136" name="AutoShape 7"/>
          <p:cNvSpPr>
            <a:spLocks/>
          </p:cNvSpPr>
          <p:nvPr/>
        </p:nvSpPr>
        <p:spPr bwMode="auto">
          <a:xfrm>
            <a:off x="4800600" y="1489075"/>
            <a:ext cx="1828800" cy="9540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r" defTabSz="914400" eaLnBrk="1">
              <a:spcBef>
                <a:spcPct val="0"/>
              </a:spcBef>
              <a:buFontTx/>
              <a:buNone/>
            </a:pPr>
            <a:r>
              <a:rPr lang="en-US" altLang="en-US" sz="2800">
                <a:solidFill>
                  <a:srgbClr val="000000"/>
                </a:solidFill>
                <a:latin typeface="Calibri" pitchFamily="34" charset="0"/>
                <a:cs typeface="Times New Roman" pitchFamily="18" charset="0"/>
                <a:sym typeface="Times New Roman" pitchFamily="18" charset="0"/>
              </a:rPr>
              <a:t>Site Training</a:t>
            </a:r>
            <a:endParaRPr lang="en-US" altLang="en-US" sz="1200">
              <a:solidFill>
                <a:srgbClr val="000000"/>
              </a:solidFill>
              <a:latin typeface="Calibri" pitchFamily="34" charset="0"/>
              <a:cs typeface="Times New Roman" pitchFamily="18" charset="0"/>
            </a:endParaRPr>
          </a:p>
        </p:txBody>
      </p:sp>
      <p:sp>
        <p:nvSpPr>
          <p:cNvPr id="48137" name="AutoShape 8"/>
          <p:cNvSpPr>
            <a:spLocks/>
          </p:cNvSpPr>
          <p:nvPr/>
        </p:nvSpPr>
        <p:spPr bwMode="auto">
          <a:xfrm>
            <a:off x="2781300" y="5445125"/>
            <a:ext cx="2209800" cy="9540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defTabSz="914400" eaLnBrk="1">
              <a:spcBef>
                <a:spcPct val="0"/>
              </a:spcBef>
              <a:buFontTx/>
              <a:buNone/>
            </a:pPr>
            <a:r>
              <a:rPr lang="en-US" altLang="en-US" sz="2800">
                <a:solidFill>
                  <a:srgbClr val="000000"/>
                </a:solidFill>
                <a:latin typeface="Calibri" pitchFamily="34" charset="0"/>
                <a:cs typeface="Times New Roman" pitchFamily="18" charset="0"/>
                <a:sym typeface="Times New Roman" pitchFamily="18" charset="0"/>
              </a:rPr>
              <a:t>R.F.I  &amp; </a:t>
            </a:r>
          </a:p>
          <a:p>
            <a:pPr defTabSz="914400" eaLnBrk="1">
              <a:spcBef>
                <a:spcPct val="0"/>
              </a:spcBef>
              <a:buFontTx/>
              <a:buNone/>
            </a:pPr>
            <a:r>
              <a:rPr lang="en-US" altLang="en-US" sz="2800">
                <a:solidFill>
                  <a:srgbClr val="000000"/>
                </a:solidFill>
                <a:latin typeface="Calibri" pitchFamily="34" charset="0"/>
                <a:cs typeface="Times New Roman" pitchFamily="18" charset="0"/>
                <a:sym typeface="Times New Roman" pitchFamily="18" charset="0"/>
              </a:rPr>
              <a:t>submittal help</a:t>
            </a:r>
            <a:endParaRPr lang="en-US" altLang="en-US" sz="1200">
              <a:solidFill>
                <a:srgbClr val="000000"/>
              </a:solidFill>
              <a:latin typeface="Calibri" pitchFamily="34" charset="0"/>
              <a:cs typeface="Times New Roman" pitchFamily="18" charset="0"/>
            </a:endParaRPr>
          </a:p>
        </p:txBody>
      </p:sp>
      <p:sp>
        <p:nvSpPr>
          <p:cNvPr id="48138" name="AutoShape 9"/>
          <p:cNvSpPr>
            <a:spLocks/>
          </p:cNvSpPr>
          <p:nvPr/>
        </p:nvSpPr>
        <p:spPr bwMode="auto">
          <a:xfrm>
            <a:off x="6915150" y="4767263"/>
            <a:ext cx="2514600" cy="954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defTabSz="914400" eaLnBrk="1">
              <a:spcBef>
                <a:spcPct val="0"/>
              </a:spcBef>
              <a:buFontTx/>
              <a:buNone/>
            </a:pPr>
            <a:r>
              <a:rPr lang="en-US" altLang="en-US" sz="2800">
                <a:solidFill>
                  <a:srgbClr val="000000"/>
                </a:solidFill>
                <a:latin typeface="Calibri" pitchFamily="34" charset="0"/>
                <a:cs typeface="Times New Roman" pitchFamily="18" charset="0"/>
                <a:sym typeface="Times New Roman" pitchFamily="18" charset="0"/>
              </a:rPr>
              <a:t>Installation Issues</a:t>
            </a:r>
            <a:endParaRPr lang="en-US" altLang="en-US" sz="1200">
              <a:solidFill>
                <a:srgbClr val="000000"/>
              </a:solidFill>
              <a:latin typeface="Calibri" pitchFamily="34" charset="0"/>
              <a:cs typeface="Times New Roman" pitchFamily="18" charset="0"/>
            </a:endParaRPr>
          </a:p>
        </p:txBody>
      </p:sp>
      <p:sp>
        <p:nvSpPr>
          <p:cNvPr id="37898" name="Title 1"/>
          <p:cNvSpPr>
            <a:spLocks noGrp="1"/>
          </p:cNvSpPr>
          <p:nvPr>
            <p:ph type="title"/>
          </p:nvPr>
        </p:nvSpPr>
        <p:spPr/>
        <p:txBody>
          <a:bodyPr/>
          <a:lstStyle/>
          <a:p>
            <a:pPr eaLnBrk="1" hangingPunct="1"/>
            <a:r>
              <a:rPr lang="en-US" altLang="en-US" smtClean="0"/>
              <a:t>Field Support is Key</a:t>
            </a:r>
          </a:p>
        </p:txBody>
      </p:sp>
    </p:spTree>
    <p:custDataLst>
      <p:tags r:id="rId1"/>
    </p:custData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38915"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9"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Anchoring Adhesives</a:t>
            </a:r>
          </a:p>
        </p:txBody>
      </p:sp>
      <p:sp>
        <p:nvSpPr>
          <p:cNvPr id="38920"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Mechanical Anchors</a:t>
            </a:r>
          </a:p>
        </p:txBody>
      </p:sp>
      <p:sp>
        <p:nvSpPr>
          <p:cNvPr id="38921"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38924"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5"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38927"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8"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hangingPunct="1">
              <a:spcBef>
                <a:spcPct val="0"/>
              </a:spcBef>
              <a:buFontTx/>
              <a:buNone/>
              <a:defRPr/>
            </a:pPr>
            <a:r>
              <a:rPr lang="en-US" altLang="en-US" sz="4000" b="1" dirty="0" smtClean="0">
                <a:solidFill>
                  <a:schemeClr val="bg1"/>
                </a:solidFill>
                <a:effectLst>
                  <a:outerShdw blurRad="38100" dist="38100" dir="2700000" algn="tl">
                    <a:srgbClr val="000000"/>
                  </a:outerShdw>
                </a:effectLst>
                <a:latin typeface="Calibri" pitchFamily="34" charset="0"/>
              </a:rPr>
              <a:t>Exercise #2:</a:t>
            </a:r>
            <a:br>
              <a:rPr lang="en-US" altLang="en-US" sz="4000" b="1" dirty="0" smtClean="0">
                <a:solidFill>
                  <a:schemeClr val="bg1"/>
                </a:solidFill>
                <a:effectLst>
                  <a:outerShdw blurRad="38100" dist="38100" dir="2700000" algn="tl">
                    <a:srgbClr val="000000"/>
                  </a:outerShdw>
                </a:effectLst>
                <a:latin typeface="Calibri" pitchFamily="34" charset="0"/>
              </a:rPr>
            </a:br>
            <a:r>
              <a:rPr lang="en-US" altLang="en-US" sz="4000" b="1" dirty="0" smtClean="0">
                <a:solidFill>
                  <a:schemeClr val="bg1"/>
                </a:solidFill>
                <a:effectLst>
                  <a:outerShdw blurRad="38100" dist="38100" dir="2700000" algn="tl">
                    <a:srgbClr val="000000"/>
                  </a:outerShdw>
                </a:effectLst>
                <a:latin typeface="Calibri" pitchFamily="34" charset="0"/>
              </a:rPr>
              <a:t>Plan Review &amp; Spec Book</a:t>
            </a:r>
            <a:endParaRPr lang="en-US" altLang="en-US" sz="4000" b="1" dirty="0" smtClean="0">
              <a:solidFill>
                <a:srgbClr val="FFFFFF"/>
              </a:solidFill>
              <a:effectLst>
                <a:outerShdw blurRad="38100" dist="38100" dir="2700000" algn="tl">
                  <a:srgbClr val="000000"/>
                </a:outerShdw>
              </a:effectLst>
              <a:latin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39939"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3"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Anchoring Adhesives</a:t>
            </a:r>
          </a:p>
        </p:txBody>
      </p:sp>
      <p:sp>
        <p:nvSpPr>
          <p:cNvPr id="39944"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Mechanical Anchors</a:t>
            </a:r>
          </a:p>
        </p:txBody>
      </p:sp>
      <p:sp>
        <p:nvSpPr>
          <p:cNvPr id="39945"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39948"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9"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39951"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2"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hangingPunct="1">
              <a:spcBef>
                <a:spcPct val="0"/>
              </a:spcBef>
              <a:buFontTx/>
              <a:buNone/>
              <a:defRPr/>
            </a:pPr>
            <a:r>
              <a:rPr lang="en-US" altLang="en-US" sz="4000" b="1" smtClean="0">
                <a:solidFill>
                  <a:schemeClr val="bg1"/>
                </a:solidFill>
                <a:effectLst>
                  <a:outerShdw blurRad="38100" dist="38100" dir="2700000" algn="tl">
                    <a:srgbClr val="000000"/>
                  </a:outerShdw>
                </a:effectLst>
                <a:latin typeface="Calibri" pitchFamily="34" charset="0"/>
              </a:rPr>
              <a:t>What do you need to install anchors?</a:t>
            </a:r>
            <a:endParaRPr lang="en-US" altLang="en-US" sz="4000" b="1" smtClean="0">
              <a:solidFill>
                <a:srgbClr val="FFFFFF"/>
              </a:solidFill>
              <a:effectLst>
                <a:outerShdw blurRad="38100" dist="38100" dir="2700000" algn="tl">
                  <a:srgbClr val="000000"/>
                </a:outerShdw>
              </a:effectLst>
              <a:latin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image13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856163"/>
            <a:ext cx="2819400" cy="592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07" name="AutoShape 6"/>
          <p:cNvSpPr>
            <a:spLocks/>
          </p:cNvSpPr>
          <p:nvPr/>
        </p:nvSpPr>
        <p:spPr bwMode="auto">
          <a:xfrm>
            <a:off x="365125" y="1828800"/>
            <a:ext cx="3940175" cy="43084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lvl1pPr marL="114300"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Compressors</a:t>
            </a:r>
          </a:p>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Power Tools</a:t>
            </a:r>
          </a:p>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Drill Bits</a:t>
            </a:r>
          </a:p>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Cutoff Blades/Wheels</a:t>
            </a:r>
          </a:p>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Air Hose &amp; Blow Gun</a:t>
            </a:r>
          </a:p>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Extension cords</a:t>
            </a:r>
          </a:p>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Layout Tools</a:t>
            </a:r>
          </a:p>
          <a:p>
            <a:pPr defTabSz="914400" eaLnBrk="1">
              <a:spcBef>
                <a:spcPts val="1200"/>
              </a:spcBef>
              <a:buFont typeface="Arial" pitchFamily="34" charset="0"/>
              <a:buNone/>
            </a:pPr>
            <a:r>
              <a:rPr lang="en-US" altLang="en-US">
                <a:solidFill>
                  <a:srgbClr val="000000"/>
                </a:solidFill>
                <a:latin typeface="Calibri" pitchFamily="34" charset="0"/>
                <a:cs typeface="Times New Roman" pitchFamily="18" charset="0"/>
                <a:sym typeface="Times New Roman" pitchFamily="18" charset="0"/>
              </a:rPr>
              <a:t>Safety Items</a:t>
            </a:r>
            <a:endParaRPr lang="en-US" altLang="en-US">
              <a:solidFill>
                <a:srgbClr val="000000"/>
              </a:solidFill>
              <a:latin typeface="Calibri" pitchFamily="34" charset="0"/>
              <a:cs typeface="Times New Roman" pitchFamily="18" charset="0"/>
            </a:endParaRPr>
          </a:p>
        </p:txBody>
      </p:sp>
      <p:pic>
        <p:nvPicPr>
          <p:cNvPr id="44036" name="Picture 8" descr="K:\Training\Image Library\AnchorSystems\2013 anchor products\EDT22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5300" y="1546225"/>
            <a:ext cx="4799013" cy="287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9" descr="K:\Training\Image Library\AnchorSystems\2013 anchor products\EMN22i_orang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8088" y="5448300"/>
            <a:ext cx="5407025"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10" descr="K:\Training\Image Library\AnchorSystems\2013 anchor products\DrillBit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2400" y="2994025"/>
            <a:ext cx="1954213" cy="222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Title 1"/>
          <p:cNvSpPr>
            <a:spLocks noGrp="1"/>
          </p:cNvSpPr>
          <p:nvPr>
            <p:ph type="title"/>
          </p:nvPr>
        </p:nvSpPr>
        <p:spPr/>
        <p:txBody>
          <a:bodyPr/>
          <a:lstStyle/>
          <a:p>
            <a:pPr eaLnBrk="1" hangingPunct="1"/>
            <a:r>
              <a:rPr lang="en-US" altLang="en-US" smtClean="0"/>
              <a:t>What Can I Sell to Install Anchors?</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1207">
                                            <p:txEl>
                                              <p:pRg st="0" end="0"/>
                                            </p:txEl>
                                          </p:spTgt>
                                        </p:tgtEl>
                                        <p:attrNameLst>
                                          <p:attrName>style.visibility</p:attrName>
                                        </p:attrNameLst>
                                      </p:cBhvr>
                                      <p:to>
                                        <p:strVal val="visible"/>
                                      </p:to>
                                    </p:set>
                                    <p:animEffect transition="in" filter="fade">
                                      <p:cBhvr>
                                        <p:cTn id="7" dur="500"/>
                                        <p:tgtEl>
                                          <p:spTgt spid="5120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1207">
                                            <p:txEl>
                                              <p:pRg st="1" end="1"/>
                                            </p:txEl>
                                          </p:spTgt>
                                        </p:tgtEl>
                                        <p:attrNameLst>
                                          <p:attrName>style.visibility</p:attrName>
                                        </p:attrNameLst>
                                      </p:cBhvr>
                                      <p:to>
                                        <p:strVal val="visible"/>
                                      </p:to>
                                    </p:set>
                                    <p:animEffect transition="in" filter="fade">
                                      <p:cBhvr>
                                        <p:cTn id="10" dur="500"/>
                                        <p:tgtEl>
                                          <p:spTgt spid="5120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1207">
                                            <p:txEl>
                                              <p:pRg st="2" end="2"/>
                                            </p:txEl>
                                          </p:spTgt>
                                        </p:tgtEl>
                                        <p:attrNameLst>
                                          <p:attrName>style.visibility</p:attrName>
                                        </p:attrNameLst>
                                      </p:cBhvr>
                                      <p:to>
                                        <p:strVal val="visible"/>
                                      </p:to>
                                    </p:set>
                                    <p:animEffect transition="in" filter="fade">
                                      <p:cBhvr>
                                        <p:cTn id="13" dur="500"/>
                                        <p:tgtEl>
                                          <p:spTgt spid="5120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1207">
                                            <p:txEl>
                                              <p:pRg st="3" end="3"/>
                                            </p:txEl>
                                          </p:spTgt>
                                        </p:tgtEl>
                                        <p:attrNameLst>
                                          <p:attrName>style.visibility</p:attrName>
                                        </p:attrNameLst>
                                      </p:cBhvr>
                                      <p:to>
                                        <p:strVal val="visible"/>
                                      </p:to>
                                    </p:set>
                                    <p:animEffect transition="in" filter="fade">
                                      <p:cBhvr>
                                        <p:cTn id="16" dur="500"/>
                                        <p:tgtEl>
                                          <p:spTgt spid="51207">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1207">
                                            <p:txEl>
                                              <p:pRg st="4" end="4"/>
                                            </p:txEl>
                                          </p:spTgt>
                                        </p:tgtEl>
                                        <p:attrNameLst>
                                          <p:attrName>style.visibility</p:attrName>
                                        </p:attrNameLst>
                                      </p:cBhvr>
                                      <p:to>
                                        <p:strVal val="visible"/>
                                      </p:to>
                                    </p:set>
                                    <p:animEffect transition="in" filter="fade">
                                      <p:cBhvr>
                                        <p:cTn id="19" dur="500"/>
                                        <p:tgtEl>
                                          <p:spTgt spid="51207">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1207">
                                            <p:txEl>
                                              <p:pRg st="5" end="5"/>
                                            </p:txEl>
                                          </p:spTgt>
                                        </p:tgtEl>
                                        <p:attrNameLst>
                                          <p:attrName>style.visibility</p:attrName>
                                        </p:attrNameLst>
                                      </p:cBhvr>
                                      <p:to>
                                        <p:strVal val="visible"/>
                                      </p:to>
                                    </p:set>
                                    <p:animEffect transition="in" filter="fade">
                                      <p:cBhvr>
                                        <p:cTn id="22" dur="500"/>
                                        <p:tgtEl>
                                          <p:spTgt spid="51207">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1207">
                                            <p:txEl>
                                              <p:pRg st="6" end="6"/>
                                            </p:txEl>
                                          </p:spTgt>
                                        </p:tgtEl>
                                        <p:attrNameLst>
                                          <p:attrName>style.visibility</p:attrName>
                                        </p:attrNameLst>
                                      </p:cBhvr>
                                      <p:to>
                                        <p:strVal val="visible"/>
                                      </p:to>
                                    </p:set>
                                    <p:animEffect transition="in" filter="fade">
                                      <p:cBhvr>
                                        <p:cTn id="25" dur="500"/>
                                        <p:tgtEl>
                                          <p:spTgt spid="51207">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1207">
                                            <p:txEl>
                                              <p:pRg st="7" end="7"/>
                                            </p:txEl>
                                          </p:spTgt>
                                        </p:tgtEl>
                                        <p:attrNameLst>
                                          <p:attrName>style.visibility</p:attrName>
                                        </p:attrNameLst>
                                      </p:cBhvr>
                                      <p:to>
                                        <p:strVal val="visible"/>
                                      </p:to>
                                    </p:set>
                                    <p:animEffect transition="in" filter="fade">
                                      <p:cBhvr>
                                        <p:cTn id="28" dur="500"/>
                                        <p:tgtEl>
                                          <p:spTgt spid="51207">
                                            <p:txEl>
                                              <p:pRg st="7" end="7"/>
                                            </p:txEl>
                                          </p:spTgt>
                                        </p:tgtEl>
                                      </p:cBhvr>
                                    </p:animEffect>
                                  </p:childTnLst>
                                </p:cTn>
                              </p:par>
                            </p:childTnLst>
                          </p:cTn>
                        </p:par>
                        <p:par>
                          <p:cTn id="29" fill="hold" nodeType="afterGroup">
                            <p:stCondLst>
                              <p:cond delay="500"/>
                            </p:stCondLst>
                            <p:childTnLst>
                              <p:par>
                                <p:cTn id="30" presetID="10" presetClass="entr" presetSubtype="0" fill="hold" nodeType="afterEffect">
                                  <p:stCondLst>
                                    <p:cond delay="0"/>
                                  </p:stCondLst>
                                  <p:childTnLst>
                                    <p:set>
                                      <p:cBhvr>
                                        <p:cTn id="31" dur="1" fill="hold">
                                          <p:stCondLst>
                                            <p:cond delay="0"/>
                                          </p:stCondLst>
                                        </p:cTn>
                                        <p:tgtEl>
                                          <p:spTgt spid="44036"/>
                                        </p:tgtEl>
                                        <p:attrNameLst>
                                          <p:attrName>style.visibility</p:attrName>
                                        </p:attrNameLst>
                                      </p:cBhvr>
                                      <p:to>
                                        <p:strVal val="visible"/>
                                      </p:to>
                                    </p:set>
                                    <p:animEffect transition="in" filter="fade">
                                      <p:cBhvr>
                                        <p:cTn id="32" dur="500"/>
                                        <p:tgtEl>
                                          <p:spTgt spid="44036"/>
                                        </p:tgtEl>
                                      </p:cBhvr>
                                    </p:animEffect>
                                  </p:childTnLst>
                                </p:cTn>
                              </p:par>
                            </p:childTnLst>
                          </p:cTn>
                        </p:par>
                        <p:par>
                          <p:cTn id="33" fill="hold" nodeType="afterGroup">
                            <p:stCondLst>
                              <p:cond delay="1000"/>
                            </p:stCondLst>
                            <p:childTnLst>
                              <p:par>
                                <p:cTn id="34" presetID="10" presetClass="entr" presetSubtype="0" fill="hold" nodeType="afterEffect">
                                  <p:stCondLst>
                                    <p:cond delay="0"/>
                                  </p:stCondLst>
                                  <p:childTnLst>
                                    <p:set>
                                      <p:cBhvr>
                                        <p:cTn id="35" dur="1" fill="hold">
                                          <p:stCondLst>
                                            <p:cond delay="0"/>
                                          </p:stCondLst>
                                        </p:cTn>
                                        <p:tgtEl>
                                          <p:spTgt spid="44038"/>
                                        </p:tgtEl>
                                        <p:attrNameLst>
                                          <p:attrName>style.visibility</p:attrName>
                                        </p:attrNameLst>
                                      </p:cBhvr>
                                      <p:to>
                                        <p:strVal val="visible"/>
                                      </p:to>
                                    </p:set>
                                    <p:animEffect transition="in" filter="fade">
                                      <p:cBhvr>
                                        <p:cTn id="36" dur="500"/>
                                        <p:tgtEl>
                                          <p:spTgt spid="44038"/>
                                        </p:tgtEl>
                                      </p:cBhvr>
                                    </p:animEffect>
                                  </p:childTnLst>
                                </p:cTn>
                              </p:par>
                            </p:childTnLst>
                          </p:cTn>
                        </p:par>
                        <p:par>
                          <p:cTn id="37" fill="hold" nodeType="afterGroup">
                            <p:stCondLst>
                              <p:cond delay="1500"/>
                            </p:stCondLst>
                            <p:childTnLst>
                              <p:par>
                                <p:cTn id="38" presetID="10" presetClass="entr" presetSubtype="0" fill="hold" nodeType="afterEffect">
                                  <p:stCondLst>
                                    <p:cond delay="0"/>
                                  </p:stCondLst>
                                  <p:childTnLst>
                                    <p:set>
                                      <p:cBhvr>
                                        <p:cTn id="39" dur="1" fill="hold">
                                          <p:stCondLst>
                                            <p:cond delay="0"/>
                                          </p:stCondLst>
                                        </p:cTn>
                                        <p:tgtEl>
                                          <p:spTgt spid="44034"/>
                                        </p:tgtEl>
                                        <p:attrNameLst>
                                          <p:attrName>style.visibility</p:attrName>
                                        </p:attrNameLst>
                                      </p:cBhvr>
                                      <p:to>
                                        <p:strVal val="visible"/>
                                      </p:to>
                                    </p:set>
                                    <p:animEffect transition="in" filter="fade">
                                      <p:cBhvr>
                                        <p:cTn id="40" dur="500"/>
                                        <p:tgtEl>
                                          <p:spTgt spid="44034"/>
                                        </p:tgtEl>
                                      </p:cBhvr>
                                    </p:animEffect>
                                  </p:childTnLst>
                                </p:cTn>
                              </p:par>
                            </p:childTnLst>
                          </p:cTn>
                        </p:par>
                        <p:par>
                          <p:cTn id="41" fill="hold" nodeType="afterGroup">
                            <p:stCondLst>
                              <p:cond delay="2000"/>
                            </p:stCondLst>
                            <p:childTnLst>
                              <p:par>
                                <p:cTn id="42" presetID="10" presetClass="entr" presetSubtype="0" fill="hold" nodeType="afterEffect">
                                  <p:stCondLst>
                                    <p:cond delay="0"/>
                                  </p:stCondLst>
                                  <p:childTnLst>
                                    <p:set>
                                      <p:cBhvr>
                                        <p:cTn id="43" dur="1" fill="hold">
                                          <p:stCondLst>
                                            <p:cond delay="0"/>
                                          </p:stCondLst>
                                        </p:cTn>
                                        <p:tgtEl>
                                          <p:spTgt spid="44037"/>
                                        </p:tgtEl>
                                        <p:attrNameLst>
                                          <p:attrName>style.visibility</p:attrName>
                                        </p:attrNameLst>
                                      </p:cBhvr>
                                      <p:to>
                                        <p:strVal val="visible"/>
                                      </p:to>
                                    </p:set>
                                    <p:animEffect transition="in" filter="fade">
                                      <p:cBhvr>
                                        <p:cTn id="44" dur="5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tLang="en-US" smtClean="0"/>
              <a:t>What We’ll Cover</a:t>
            </a:r>
          </a:p>
        </p:txBody>
      </p:sp>
      <p:sp>
        <p:nvSpPr>
          <p:cNvPr id="3" name="Rectangle 2"/>
          <p:cNvSpPr>
            <a:spLocks noChangeArrowheads="1"/>
          </p:cNvSpPr>
          <p:nvPr/>
        </p:nvSpPr>
        <p:spPr bwMode="auto">
          <a:xfrm>
            <a:off x="593725" y="1676400"/>
            <a:ext cx="7543800"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hangingPunct="1"/>
            <a:r>
              <a:rPr lang="en-US" altLang="en-US" sz="2800" dirty="0">
                <a:latin typeface="Calibri" pitchFamily="34" charset="0"/>
              </a:rPr>
              <a:t>Classroom training</a:t>
            </a:r>
          </a:p>
          <a:p>
            <a:pPr lvl="1" hangingPunct="1">
              <a:buFont typeface="Arial" pitchFamily="34" charset="0"/>
              <a:buChar char="–"/>
            </a:pPr>
            <a:r>
              <a:rPr lang="en-US" altLang="en-US" sz="2400" dirty="0">
                <a:latin typeface="Calibri" pitchFamily="34" charset="0"/>
              </a:rPr>
              <a:t>Specifications &amp; code opportunities</a:t>
            </a:r>
          </a:p>
          <a:p>
            <a:pPr lvl="1" hangingPunct="1">
              <a:buFont typeface="Arial" pitchFamily="34" charset="0"/>
              <a:buChar char="–"/>
            </a:pPr>
            <a:r>
              <a:rPr lang="en-US" altLang="en-US" sz="2400" dirty="0">
                <a:latin typeface="Calibri" pitchFamily="34" charset="0"/>
              </a:rPr>
              <a:t>The Hilti approach</a:t>
            </a:r>
          </a:p>
          <a:p>
            <a:pPr lvl="1" hangingPunct="1">
              <a:buFont typeface="Arial" pitchFamily="34" charset="0"/>
              <a:buChar char="–"/>
            </a:pPr>
            <a:r>
              <a:rPr lang="en-US" altLang="en-US" sz="2400" dirty="0">
                <a:latin typeface="Calibri" pitchFamily="34" charset="0"/>
              </a:rPr>
              <a:t>Their vulnerabilities</a:t>
            </a:r>
          </a:p>
          <a:p>
            <a:pPr lvl="1" hangingPunct="1">
              <a:buFont typeface="Arial" pitchFamily="34" charset="0"/>
              <a:buChar char="–"/>
            </a:pPr>
            <a:r>
              <a:rPr lang="en-US" altLang="en-US" sz="2400" dirty="0">
                <a:latin typeface="Calibri" pitchFamily="34" charset="0"/>
              </a:rPr>
              <a:t>Your strengths</a:t>
            </a:r>
          </a:p>
          <a:p>
            <a:pPr lvl="1" hangingPunct="1">
              <a:buFont typeface="Arial" pitchFamily="34" charset="0"/>
              <a:buChar char="–"/>
            </a:pPr>
            <a:r>
              <a:rPr lang="en-US" altLang="en-US" sz="2400" dirty="0">
                <a:latin typeface="Calibri" pitchFamily="34" charset="0"/>
              </a:rPr>
              <a:t>Specific product opportunities</a:t>
            </a:r>
          </a:p>
          <a:p>
            <a:pPr lvl="2" hangingPunct="1">
              <a:buFont typeface="Arial" pitchFamily="34" charset="0"/>
              <a:buChar char="–"/>
            </a:pPr>
            <a:endParaRPr lang="en-US" altLang="en-US" sz="2800" dirty="0">
              <a:latin typeface="Calibri" pitchFamily="34" charset="0"/>
            </a:endParaRPr>
          </a:p>
          <a:p>
            <a:pPr hangingPunct="1"/>
            <a:r>
              <a:rPr lang="en-US" altLang="en-US" sz="2800" dirty="0">
                <a:latin typeface="Calibri" pitchFamily="34" charset="0"/>
              </a:rPr>
              <a:t>Hands-on activities</a:t>
            </a:r>
          </a:p>
          <a:p>
            <a:pPr lvl="1" hangingPunct="1">
              <a:buFont typeface="Arial" pitchFamily="34" charset="0"/>
              <a:buChar char="–"/>
            </a:pPr>
            <a:r>
              <a:rPr lang="en-US" altLang="en-US" sz="2400" dirty="0">
                <a:latin typeface="Calibri" pitchFamily="34" charset="0"/>
              </a:rPr>
              <a:t>Spec book &amp; detail sheets</a:t>
            </a:r>
          </a:p>
          <a:p>
            <a:pPr lvl="1" hangingPunct="1">
              <a:buFont typeface="Arial" pitchFamily="34" charset="0"/>
              <a:buChar char="–"/>
            </a:pPr>
            <a:r>
              <a:rPr lang="en-US" altLang="en-US" sz="2400" dirty="0" err="1">
                <a:latin typeface="Calibri" pitchFamily="34" charset="0"/>
              </a:rPr>
              <a:t>GSN’s</a:t>
            </a:r>
            <a:r>
              <a:rPr lang="en-US" altLang="en-US" sz="2400" dirty="0">
                <a:latin typeface="Calibri" pitchFamily="34" charset="0"/>
              </a:rPr>
              <a:t> &amp; what they mean</a:t>
            </a:r>
          </a:p>
          <a:p>
            <a:pPr lvl="1" hangingPunct="1">
              <a:buFont typeface="Arial" pitchFamily="34" charset="0"/>
              <a:buChar char="–"/>
            </a:pPr>
            <a:r>
              <a:rPr lang="en-US" altLang="en-US" sz="2400" dirty="0">
                <a:latin typeface="Calibri" pitchFamily="34" charset="0"/>
              </a:rPr>
              <a:t>Role playing</a:t>
            </a:r>
          </a:p>
        </p:txBody>
      </p:sp>
    </p:spTree>
    <p:custDataLst>
      <p:tags r:id="rId1"/>
    </p:custData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41987"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Anchoring Adhesives</a:t>
            </a:r>
          </a:p>
        </p:txBody>
      </p:sp>
      <p:sp>
        <p:nvSpPr>
          <p:cNvPr id="41992"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Mechanical Anchors</a:t>
            </a:r>
          </a:p>
        </p:txBody>
      </p:sp>
      <p:sp>
        <p:nvSpPr>
          <p:cNvPr id="41993"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41996"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7"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41999"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0"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hangingPunct="1">
              <a:spcBef>
                <a:spcPct val="0"/>
              </a:spcBef>
              <a:buFontTx/>
              <a:buNone/>
              <a:defRPr/>
            </a:pPr>
            <a:r>
              <a:rPr lang="en-US" altLang="en-US" sz="4000" b="1" smtClean="0">
                <a:solidFill>
                  <a:schemeClr val="bg1"/>
                </a:solidFill>
                <a:effectLst>
                  <a:outerShdw blurRad="38100" dist="38100" dir="2700000" algn="tl">
                    <a:srgbClr val="000000"/>
                  </a:outerShdw>
                </a:effectLst>
                <a:latin typeface="Calibri" pitchFamily="34" charset="0"/>
              </a:rPr>
              <a:t>Unique Sales Opportunities</a:t>
            </a:r>
            <a:endParaRPr lang="en-US" altLang="en-US" sz="4000" b="1" smtClean="0">
              <a:solidFill>
                <a:srgbClr val="FFFFFF"/>
              </a:solidFill>
              <a:effectLst>
                <a:outerShdw blurRad="38100" dist="38100" dir="2700000" algn="tl">
                  <a:srgbClr val="000000"/>
                </a:outerShdw>
              </a:effectLst>
              <a:latin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2" descr="image119.jpg"/>
          <p:cNvPicPr>
            <a:picLocks noChangeAspect="1"/>
          </p:cNvPicPr>
          <p:nvPr/>
        </p:nvPicPr>
        <p:blipFill>
          <a:blip r:embed="rId4">
            <a:extLst>
              <a:ext uri="{28A0092B-C50C-407E-A947-70E740481C1C}">
                <a14:useLocalDpi xmlns:a14="http://schemas.microsoft.com/office/drawing/2010/main" val="0"/>
              </a:ext>
            </a:extLst>
          </a:blip>
          <a:srcRect l="11604" r="8302"/>
          <a:stretch>
            <a:fillRect/>
          </a:stretch>
        </p:blipFill>
        <p:spPr bwMode="auto">
          <a:xfrm>
            <a:off x="4743450" y="2263775"/>
            <a:ext cx="3852863" cy="344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4" name="Picture 3" descr="image120.jpg"/>
          <p:cNvPicPr>
            <a:picLocks noChangeAspect="1"/>
          </p:cNvPicPr>
          <p:nvPr/>
        </p:nvPicPr>
        <p:blipFill>
          <a:blip r:embed="rId5">
            <a:extLst>
              <a:ext uri="{28A0092B-C50C-407E-A947-70E740481C1C}">
                <a14:useLocalDpi xmlns:a14="http://schemas.microsoft.com/office/drawing/2010/main" val="0"/>
              </a:ext>
            </a:extLst>
          </a:blip>
          <a:srcRect l="11389" r="10001"/>
          <a:stretch>
            <a:fillRect/>
          </a:stretch>
        </p:blipFill>
        <p:spPr bwMode="auto">
          <a:xfrm>
            <a:off x="663575" y="2278063"/>
            <a:ext cx="3851275" cy="344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12" name="Title 1"/>
          <p:cNvSpPr>
            <a:spLocks noGrp="1"/>
          </p:cNvSpPr>
          <p:nvPr>
            <p:ph type="title"/>
          </p:nvPr>
        </p:nvSpPr>
        <p:spPr/>
        <p:txBody>
          <a:bodyPr/>
          <a:lstStyle/>
          <a:p>
            <a:pPr eaLnBrk="1" hangingPunct="1"/>
            <a:r>
              <a:rPr lang="en-US" altLang="en-US" smtClean="0"/>
              <a:t>Under Water Applications</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fade">
                                      <p:cBhvr>
                                        <p:cTn id="7" dur="1000"/>
                                        <p:tgtEl>
                                          <p:spTgt spid="46084"/>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46083"/>
                                        </p:tgtEl>
                                        <p:attrNameLst>
                                          <p:attrName>style.visibility</p:attrName>
                                        </p:attrNameLst>
                                      </p:cBhvr>
                                      <p:to>
                                        <p:strVal val="visible"/>
                                      </p:to>
                                    </p:set>
                                    <p:animEffect transition="in" filter="fade">
                                      <p:cBhvr>
                                        <p:cTn id="11" dur="10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image121.jpg"/>
          <p:cNvPicPr>
            <a:picLocks noChangeAspect="1"/>
          </p:cNvPicPr>
          <p:nvPr/>
        </p:nvPicPr>
        <p:blipFill>
          <a:blip r:embed="rId4">
            <a:extLst>
              <a:ext uri="{28A0092B-C50C-407E-A947-70E740481C1C}">
                <a14:useLocalDpi xmlns:a14="http://schemas.microsoft.com/office/drawing/2010/main" val="0"/>
              </a:ext>
            </a:extLst>
          </a:blip>
          <a:srcRect l="10660" r="10660"/>
          <a:stretch>
            <a:fillRect/>
          </a:stretch>
        </p:blipFill>
        <p:spPr bwMode="auto">
          <a:xfrm>
            <a:off x="527050" y="2212975"/>
            <a:ext cx="3973513" cy="3524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07" name="Picture 5" descr="image122.jpg"/>
          <p:cNvPicPr>
            <a:picLocks noChangeAspect="1"/>
          </p:cNvPicPr>
          <p:nvPr/>
        </p:nvPicPr>
        <p:blipFill>
          <a:blip r:embed="rId5">
            <a:extLst>
              <a:ext uri="{28A0092B-C50C-407E-A947-70E740481C1C}">
                <a14:useLocalDpi xmlns:a14="http://schemas.microsoft.com/office/drawing/2010/main" val="0"/>
              </a:ext>
            </a:extLst>
          </a:blip>
          <a:srcRect l="12593" r="10185"/>
          <a:stretch>
            <a:fillRect/>
          </a:stretch>
        </p:blipFill>
        <p:spPr bwMode="auto">
          <a:xfrm>
            <a:off x="4606925" y="2212975"/>
            <a:ext cx="3973513" cy="3524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6" name="Title 1"/>
          <p:cNvSpPr>
            <a:spLocks noGrp="1"/>
          </p:cNvSpPr>
          <p:nvPr>
            <p:ph type="title"/>
          </p:nvPr>
        </p:nvSpPr>
        <p:spPr/>
        <p:txBody>
          <a:bodyPr/>
          <a:lstStyle/>
          <a:p>
            <a:pPr eaLnBrk="1" hangingPunct="1"/>
            <a:r>
              <a:rPr lang="en-US" altLang="en-US" smtClean="0"/>
              <a:t>Pull Out Tests</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fade">
                                      <p:cBhvr>
                                        <p:cTn id="7" dur="1000"/>
                                        <p:tgtEl>
                                          <p:spTgt spid="47106"/>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47107"/>
                                        </p:tgtEl>
                                        <p:attrNameLst>
                                          <p:attrName>style.visibility</p:attrName>
                                        </p:attrNameLst>
                                      </p:cBhvr>
                                      <p:to>
                                        <p:strVal val="visible"/>
                                      </p:to>
                                    </p:set>
                                    <p:animEffect transition="in" filter="fade">
                                      <p:cBhvr>
                                        <p:cTn id="11" dur="10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image12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 y="1831975"/>
            <a:ext cx="4267200" cy="358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8131" name="Picture 3" descr="image124.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78325" y="1828800"/>
            <a:ext cx="4648200" cy="358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0" name="Title 1"/>
          <p:cNvSpPr>
            <a:spLocks noGrp="1"/>
          </p:cNvSpPr>
          <p:nvPr>
            <p:ph type="title"/>
          </p:nvPr>
        </p:nvSpPr>
        <p:spPr/>
        <p:txBody>
          <a:bodyPr/>
          <a:lstStyle/>
          <a:p>
            <a:pPr eaLnBrk="1" hangingPunct="1"/>
            <a:r>
              <a:rPr lang="en-US" altLang="en-US" smtClean="0"/>
              <a:t>Crack Repair</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fade">
                                      <p:cBhvr>
                                        <p:cTn id="7" dur="1000"/>
                                        <p:tgtEl>
                                          <p:spTgt spid="48130"/>
                                        </p:tgtEl>
                                      </p:cBhvr>
                                    </p:animEffect>
                                  </p:childTnLst>
                                </p:cTn>
                              </p:par>
                              <p:par>
                                <p:cTn id="8" presetID="10" presetClass="entr" presetSubtype="0" fill="hold" nodeType="withEffect">
                                  <p:stCondLst>
                                    <p:cond delay="0"/>
                                  </p:stCondLst>
                                  <p:childTnLst>
                                    <p:set>
                                      <p:cBhvr>
                                        <p:cTn id="9" dur="1" fill="hold">
                                          <p:stCondLst>
                                            <p:cond delay="0"/>
                                          </p:stCondLst>
                                        </p:cTn>
                                        <p:tgtEl>
                                          <p:spTgt spid="48131"/>
                                        </p:tgtEl>
                                        <p:attrNameLst>
                                          <p:attrName>style.visibility</p:attrName>
                                        </p:attrNameLst>
                                      </p:cBhvr>
                                      <p:to>
                                        <p:strVal val="visible"/>
                                      </p:to>
                                    </p:set>
                                    <p:animEffect transition="in" filter="fade">
                                      <p:cBhvr>
                                        <p:cTn id="10" dur="10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3" descr="image12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676400"/>
            <a:ext cx="7239000" cy="4538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6083" name="Title 1"/>
          <p:cNvSpPr>
            <a:spLocks noGrp="1"/>
          </p:cNvSpPr>
          <p:nvPr>
            <p:ph type="title"/>
          </p:nvPr>
        </p:nvSpPr>
        <p:spPr/>
        <p:txBody>
          <a:bodyPr/>
          <a:lstStyle/>
          <a:p>
            <a:pPr eaLnBrk="1" hangingPunct="1"/>
            <a:r>
              <a:rPr lang="en-US" altLang="en-US" smtClean="0"/>
              <a:t>Façade Repair </a:t>
            </a:r>
          </a:p>
        </p:txBody>
      </p:sp>
    </p:spTree>
    <p:custDataLst>
      <p:tags r:id="rId1"/>
    </p:custData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image12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524000"/>
            <a:ext cx="7772400" cy="4835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07" name="Title 1"/>
          <p:cNvSpPr>
            <a:spLocks noGrp="1"/>
          </p:cNvSpPr>
          <p:nvPr>
            <p:ph type="title"/>
          </p:nvPr>
        </p:nvSpPr>
        <p:spPr/>
        <p:txBody>
          <a:bodyPr/>
          <a:lstStyle/>
          <a:p>
            <a:pPr eaLnBrk="1" hangingPunct="1"/>
            <a:r>
              <a:rPr lang="en-US" altLang="en-US" smtClean="0"/>
              <a:t>Façade Repair</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fade">
                                      <p:cBhvr>
                                        <p:cTn id="7"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1"/>
          <p:cNvGrpSpPr>
            <a:grpSpLocks/>
          </p:cNvGrpSpPr>
          <p:nvPr/>
        </p:nvGrpSpPr>
        <p:grpSpPr bwMode="auto">
          <a:xfrm>
            <a:off x="1143000" y="1498600"/>
            <a:ext cx="6905625" cy="4845050"/>
            <a:chOff x="-15240" y="1520189"/>
            <a:chExt cx="6905051" cy="4845059"/>
          </a:xfrm>
        </p:grpSpPr>
        <p:pic>
          <p:nvPicPr>
            <p:cNvPr id="49156" name="Picture 2" descr="C:\Users\mclemente\AppData\Local\Microsoft\Windows\Temporary Internet Files\Content.Outlook\0B15U2X6\Parking Structure Repair.jpg"/>
            <p:cNvPicPr>
              <a:picLocks noChangeAspect="1" noChangeArrowheads="1"/>
            </p:cNvPicPr>
            <p:nvPr/>
          </p:nvPicPr>
          <p:blipFill>
            <a:blip r:embed="rId4">
              <a:extLst>
                <a:ext uri="{28A0092B-C50C-407E-A947-70E740481C1C}">
                  <a14:useLocalDpi xmlns:a14="http://schemas.microsoft.com/office/drawing/2010/main" val="0"/>
                </a:ext>
              </a:extLst>
            </a:blip>
            <a:srcRect l="14131" r="6511"/>
            <a:stretch>
              <a:fillRect/>
            </a:stretch>
          </p:blipFill>
          <p:spPr bwMode="auto">
            <a:xfrm>
              <a:off x="3265751" y="3089130"/>
              <a:ext cx="3624060" cy="3276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2" descr="image128.jpg"/>
            <p:cNvPicPr>
              <a:picLocks noChangeAspect="1"/>
            </p:cNvPicPr>
            <p:nvPr/>
          </p:nvPicPr>
          <p:blipFill>
            <a:blip r:embed="rId5">
              <a:extLst>
                <a:ext uri="{28A0092B-C50C-407E-A947-70E740481C1C}">
                  <a14:useLocalDpi xmlns:a14="http://schemas.microsoft.com/office/drawing/2010/main" val="0"/>
                </a:ext>
              </a:extLst>
            </a:blip>
            <a:srcRect t="40991"/>
            <a:stretch>
              <a:fillRect/>
            </a:stretch>
          </p:blipFill>
          <p:spPr bwMode="auto">
            <a:xfrm>
              <a:off x="3309997" y="1520189"/>
              <a:ext cx="3579813" cy="16346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58" name="Picture 4" descr="image129.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5240" y="1520189"/>
              <a:ext cx="3325238" cy="24006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59" name="Picture 6" descr="image130.jpg"/>
            <p:cNvPicPr>
              <a:picLocks noChangeAspect="1"/>
            </p:cNvPicPr>
            <p:nvPr/>
          </p:nvPicPr>
          <p:blipFill>
            <a:blip r:embed="rId7">
              <a:extLst>
                <a:ext uri="{28A0092B-C50C-407E-A947-70E740481C1C}">
                  <a14:useLocalDpi xmlns:a14="http://schemas.microsoft.com/office/drawing/2010/main" val="0"/>
                </a:ext>
              </a:extLst>
            </a:blip>
            <a:srcRect l="107" r="-516"/>
            <a:stretch>
              <a:fillRect/>
            </a:stretch>
          </p:blipFill>
          <p:spPr bwMode="auto">
            <a:xfrm>
              <a:off x="-11430" y="3882707"/>
              <a:ext cx="3321428" cy="24825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9155" name="Title 1"/>
          <p:cNvSpPr>
            <a:spLocks noGrp="1"/>
          </p:cNvSpPr>
          <p:nvPr>
            <p:ph type="title"/>
          </p:nvPr>
        </p:nvSpPr>
        <p:spPr/>
        <p:txBody>
          <a:bodyPr/>
          <a:lstStyle/>
          <a:p>
            <a:pPr eaLnBrk="1" hangingPunct="1"/>
            <a:r>
              <a:rPr lang="en-US" altLang="en-US" smtClean="0"/>
              <a:t>Restoration &amp; Repair</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10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image13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009775"/>
            <a:ext cx="4911725" cy="373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75" name="Picture 4" descr="image13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49925" y="2009775"/>
            <a:ext cx="2441575" cy="380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05" name="Title 1"/>
          <p:cNvSpPr>
            <a:spLocks noGrp="1"/>
          </p:cNvSpPr>
          <p:nvPr>
            <p:ph type="title"/>
          </p:nvPr>
        </p:nvSpPr>
        <p:spPr/>
        <p:txBody>
          <a:bodyPr/>
          <a:lstStyle/>
          <a:p>
            <a:pPr eaLnBrk="1" hangingPunct="1"/>
            <a:r>
              <a:rPr lang="en-US" altLang="en-US" smtClean="0"/>
              <a:t>Restoration &amp; Repair</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fade">
                                      <p:cBhvr>
                                        <p:cTn id="7" dur="1000"/>
                                        <p:tgtEl>
                                          <p:spTgt spid="54274"/>
                                        </p:tgtEl>
                                      </p:cBhvr>
                                    </p:animEffect>
                                  </p:childTnLst>
                                </p:cTn>
                              </p:par>
                              <p:par>
                                <p:cTn id="8" presetID="10" presetClass="entr" presetSubtype="0" fill="hold" nodeType="withEffect">
                                  <p:stCondLst>
                                    <p:cond delay="0"/>
                                  </p:stCondLst>
                                  <p:childTnLst>
                                    <p:set>
                                      <p:cBhvr>
                                        <p:cTn id="9" dur="1" fill="hold">
                                          <p:stCondLst>
                                            <p:cond delay="0"/>
                                          </p:stCondLst>
                                        </p:cTn>
                                        <p:tgtEl>
                                          <p:spTgt spid="54275"/>
                                        </p:tgtEl>
                                        <p:attrNameLst>
                                          <p:attrName>style.visibility</p:attrName>
                                        </p:attrNameLst>
                                      </p:cBhvr>
                                      <p:to>
                                        <p:strVal val="visible"/>
                                      </p:to>
                                    </p:set>
                                    <p:animEffect transition="in" filter="fade">
                                      <p:cBhvr>
                                        <p:cTn id="10" dur="10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55299"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3"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Anchoring Adhesives</a:t>
            </a:r>
          </a:p>
        </p:txBody>
      </p:sp>
      <p:sp>
        <p:nvSpPr>
          <p:cNvPr id="55304"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Mechanical Anchors</a:t>
            </a:r>
          </a:p>
        </p:txBody>
      </p:sp>
      <p:sp>
        <p:nvSpPr>
          <p:cNvPr id="55305"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55308"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9"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55311"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12"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hangingPunct="1">
              <a:spcBef>
                <a:spcPct val="0"/>
              </a:spcBef>
              <a:buFontTx/>
              <a:buNone/>
              <a:defRPr/>
            </a:pPr>
            <a:r>
              <a:rPr lang="en-US" altLang="en-US" sz="4000" b="1" smtClean="0">
                <a:solidFill>
                  <a:schemeClr val="bg1"/>
                </a:solidFill>
                <a:effectLst>
                  <a:outerShdw blurRad="38100" dist="38100" dir="2700000" algn="tl">
                    <a:srgbClr val="000000"/>
                  </a:outerShdw>
                </a:effectLst>
                <a:latin typeface="Calibri" pitchFamily="34" charset="0"/>
              </a:rPr>
              <a:t>Exercise #3: Role Play</a:t>
            </a:r>
            <a:endParaRPr lang="en-US" altLang="en-US" sz="4000" b="1" smtClean="0">
              <a:solidFill>
                <a:srgbClr val="FFFFFF"/>
              </a:solidFill>
              <a:effectLst>
                <a:outerShdw blurRad="38100" dist="38100" dir="2700000" algn="tl">
                  <a:srgbClr val="000000"/>
                </a:outerShdw>
              </a:effectLst>
              <a:latin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56323"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Anchoring Adhesives</a:t>
            </a:r>
          </a:p>
        </p:txBody>
      </p:sp>
      <p:sp>
        <p:nvSpPr>
          <p:cNvPr id="56328"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Mechanical Anchors</a:t>
            </a:r>
          </a:p>
        </p:txBody>
      </p:sp>
      <p:sp>
        <p:nvSpPr>
          <p:cNvPr id="56329"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56332"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3"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56335"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6"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rgbClr val="FFFFFF"/>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algn="ctr" defTabSz="914400" eaLnBrk="1" hangingPunct="1">
              <a:spcBef>
                <a:spcPct val="0"/>
              </a:spcBef>
              <a:buFontTx/>
              <a:buNone/>
              <a:defRPr/>
            </a:pPr>
            <a:r>
              <a:rPr lang="en-US" altLang="en-US" sz="4000" b="1" dirty="0" smtClean="0">
                <a:solidFill>
                  <a:schemeClr val="bg1"/>
                </a:solidFill>
                <a:effectLst>
                  <a:outerShdw blurRad="38100" dist="38100" dir="2700000" algn="tl">
                    <a:srgbClr val="000000"/>
                  </a:outerShdw>
                </a:effectLst>
                <a:latin typeface="Calibri" pitchFamily="34" charset="0"/>
              </a:rPr>
              <a:t>Exercise #4: Jobsite Target List </a:t>
            </a:r>
            <a:endParaRPr lang="en-US" altLang="en-US" sz="4000" b="1" dirty="0" smtClean="0">
              <a:solidFill>
                <a:srgbClr val="FFFFFF"/>
              </a:solidFill>
              <a:effectLst>
                <a:outerShdw blurRad="38100" dist="38100" dir="2700000" algn="tl">
                  <a:srgbClr val="000000"/>
                </a:outerShdw>
              </a:effectLst>
              <a:latin typeface="Calibri" pitchFamily="34" charset="0"/>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Title 2"/>
          <p:cNvSpPr>
            <a:spLocks noGrp="1"/>
          </p:cNvSpPr>
          <p:nvPr>
            <p:ph type="title"/>
          </p:nvPr>
        </p:nvSpPr>
        <p:spPr/>
        <p:txBody>
          <a:bodyPr/>
          <a:lstStyle/>
          <a:p>
            <a:pPr eaLnBrk="1" hangingPunct="1"/>
            <a:r>
              <a:rPr lang="en-US" altLang="en-US" smtClean="0"/>
              <a:t>A Day in the Life of Hilti</a:t>
            </a:r>
          </a:p>
        </p:txBody>
      </p:sp>
      <p:sp>
        <p:nvSpPr>
          <p:cNvPr id="13316" name="Rectangle 3"/>
          <p:cNvSpPr>
            <a:spLocks noGrp="1"/>
          </p:cNvSpPr>
          <p:nvPr>
            <p:ph idx="1"/>
          </p:nvPr>
        </p:nvSpPr>
        <p:spPr>
          <a:xfrm>
            <a:off x="434974" y="1797050"/>
            <a:ext cx="7120255" cy="3871913"/>
          </a:xfrm>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228600" indent="-228600" eaLnBrk="1" hangingPunct="1">
              <a:spcBef>
                <a:spcPts val="1800"/>
              </a:spcBef>
              <a:spcAft>
                <a:spcPts val="600"/>
              </a:spcAft>
              <a:defRPr/>
            </a:pPr>
            <a:r>
              <a:rPr lang="en-US" altLang="en-US" dirty="0" smtClean="0">
                <a:solidFill>
                  <a:srgbClr val="000000"/>
                </a:solidFill>
                <a:latin typeface="+mn-lt"/>
              </a:rPr>
              <a:t>Compensation changes</a:t>
            </a:r>
          </a:p>
          <a:p>
            <a:pPr marL="228600" indent="-228600" eaLnBrk="1" hangingPunct="1">
              <a:spcBef>
                <a:spcPts val="1800"/>
              </a:spcBef>
              <a:spcAft>
                <a:spcPts val="600"/>
              </a:spcAft>
              <a:defRPr/>
            </a:pPr>
            <a:r>
              <a:rPr lang="en-US" altLang="en-US" dirty="0" smtClean="0">
                <a:solidFill>
                  <a:srgbClr val="000000"/>
                </a:solidFill>
                <a:latin typeface="+mn-lt"/>
              </a:rPr>
              <a:t>Training</a:t>
            </a:r>
          </a:p>
          <a:p>
            <a:pPr marL="228600" indent="-228600" eaLnBrk="1" hangingPunct="1">
              <a:spcBef>
                <a:spcPts val="1800"/>
              </a:spcBef>
              <a:spcAft>
                <a:spcPts val="600"/>
              </a:spcAft>
              <a:defRPr/>
            </a:pPr>
            <a:r>
              <a:rPr lang="en-US" altLang="en-US" dirty="0" smtClean="0">
                <a:solidFill>
                  <a:srgbClr val="000000"/>
                </a:solidFill>
                <a:latin typeface="+mn-lt"/>
              </a:rPr>
              <a:t>Market segments (GC vs MEP) &amp; territory realignments</a:t>
            </a:r>
          </a:p>
          <a:p>
            <a:pPr marL="228600" indent="-228600" eaLnBrk="1" hangingPunct="1">
              <a:spcBef>
                <a:spcPts val="1800"/>
              </a:spcBef>
              <a:spcAft>
                <a:spcPts val="600"/>
              </a:spcAft>
              <a:defRPr/>
            </a:pPr>
            <a:r>
              <a:rPr lang="en-US" altLang="en-US" dirty="0" smtClean="0">
                <a:solidFill>
                  <a:srgbClr val="000000"/>
                </a:solidFill>
                <a:latin typeface="+mn-lt"/>
              </a:rPr>
              <a:t>Call planning</a:t>
            </a:r>
          </a:p>
          <a:p>
            <a:pPr marL="742950" lvl="2" indent="-342900" eaLnBrk="1" hangingPunct="1">
              <a:spcBef>
                <a:spcPts val="600"/>
              </a:spcBef>
              <a:buFont typeface="Calibri" panose="020F0502020204030204" pitchFamily="34" charset="0"/>
              <a:buChar char="–"/>
              <a:defRPr/>
            </a:pPr>
            <a:r>
              <a:rPr lang="en-US" altLang="en-US" sz="2000" dirty="0" smtClean="0">
                <a:solidFill>
                  <a:srgbClr val="000000"/>
                </a:solidFill>
                <a:latin typeface="+mn-lt"/>
              </a:rPr>
              <a:t>40% Jobsites</a:t>
            </a:r>
          </a:p>
          <a:p>
            <a:pPr marL="742950" lvl="2" indent="-342900" eaLnBrk="1" hangingPunct="1">
              <a:spcBef>
                <a:spcPts val="600"/>
              </a:spcBef>
              <a:buFont typeface="Calibri" panose="020F0502020204030204" pitchFamily="34" charset="0"/>
              <a:buChar char="–"/>
              <a:defRPr/>
            </a:pPr>
            <a:r>
              <a:rPr lang="en-US" altLang="en-US" sz="2000" dirty="0" smtClean="0">
                <a:solidFill>
                  <a:srgbClr val="000000"/>
                </a:solidFill>
                <a:latin typeface="+mn-lt"/>
              </a:rPr>
              <a:t>40% Offices</a:t>
            </a:r>
          </a:p>
          <a:p>
            <a:pPr marL="742950" lvl="2" indent="-342900" eaLnBrk="1" hangingPunct="1">
              <a:spcBef>
                <a:spcPts val="600"/>
              </a:spcBef>
              <a:buFont typeface="Calibri" panose="020F0502020204030204" pitchFamily="34" charset="0"/>
              <a:buChar char="–"/>
              <a:defRPr/>
            </a:pPr>
            <a:r>
              <a:rPr lang="en-US" altLang="en-US" sz="2000" dirty="0" smtClean="0">
                <a:solidFill>
                  <a:srgbClr val="000000"/>
                </a:solidFill>
                <a:latin typeface="+mn-lt"/>
              </a:rPr>
              <a:t>20% New business</a:t>
            </a:r>
            <a:endParaRPr lang="en-US" altLang="en-US" sz="2000" dirty="0">
              <a:solidFill>
                <a:srgbClr val="000000"/>
              </a:solidFill>
              <a:latin typeface="+mn-lt"/>
            </a:endParaRPr>
          </a:p>
        </p:txBody>
      </p:sp>
      <p:pic>
        <p:nvPicPr>
          <p:cNvPr id="7172" name="Picture 9" descr="http://cdn1.bigcommerce.com/server1700/6dd21/product_images/uploaded_images/hilti-logo.jpg?t=13987257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6738" y="1914525"/>
            <a:ext cx="3032125"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altLang="en-US" smtClean="0"/>
              <a:t>Did we meet our objectives?</a:t>
            </a:r>
          </a:p>
        </p:txBody>
      </p:sp>
      <p:sp>
        <p:nvSpPr>
          <p:cNvPr id="11267" name="Content Placeholder 2"/>
          <p:cNvSpPr>
            <a:spLocks noGrp="1"/>
          </p:cNvSpPr>
          <p:nvPr>
            <p:ph idx="1"/>
          </p:nvPr>
        </p:nvSpPr>
        <p:spPr/>
        <p:txBody>
          <a:bodyPr/>
          <a:lstStyle/>
          <a:p>
            <a:pPr marL="800100" lvl="1" indent="-342900" eaLnBrk="1" hangingPunct="1">
              <a:spcBef>
                <a:spcPts val="1800"/>
              </a:spcBef>
              <a:buFont typeface="Wingdings" panose="05000000000000000000" pitchFamily="2" charset="2"/>
              <a:buChar char="ü"/>
              <a:defRPr/>
            </a:pPr>
            <a:r>
              <a:rPr lang="en-US" altLang="en-US" sz="2400" dirty="0" smtClean="0">
                <a:latin typeface="+mn-lt"/>
              </a:rPr>
              <a:t>Why does Hilti have the job (specifications)?</a:t>
            </a:r>
          </a:p>
          <a:p>
            <a:pPr marL="800100" lvl="1" indent="-342900" eaLnBrk="1" hangingPunct="1">
              <a:spcBef>
                <a:spcPts val="1800"/>
              </a:spcBef>
              <a:buFont typeface="Wingdings" panose="05000000000000000000" pitchFamily="2" charset="2"/>
              <a:buChar char="ü"/>
              <a:defRPr/>
            </a:pPr>
            <a:r>
              <a:rPr lang="en-US" altLang="en-US" sz="2400" dirty="0" smtClean="0">
                <a:latin typeface="+mn-lt"/>
              </a:rPr>
              <a:t>How can other products get specified?</a:t>
            </a:r>
          </a:p>
          <a:p>
            <a:pPr marL="800100" lvl="1" indent="-342900" eaLnBrk="1" hangingPunct="1">
              <a:spcBef>
                <a:spcPts val="1800"/>
              </a:spcBef>
              <a:buFont typeface="Wingdings" panose="05000000000000000000" pitchFamily="2" charset="2"/>
              <a:buChar char="ü"/>
              <a:defRPr/>
            </a:pPr>
            <a:r>
              <a:rPr lang="en-US" altLang="en-US" sz="2400" dirty="0" smtClean="0">
                <a:latin typeface="+mn-lt"/>
              </a:rPr>
              <a:t>Submittal process</a:t>
            </a:r>
          </a:p>
          <a:p>
            <a:pPr marL="800100" lvl="1" indent="-342900" eaLnBrk="1" hangingPunct="1">
              <a:spcBef>
                <a:spcPts val="1800"/>
              </a:spcBef>
              <a:buFont typeface="Wingdings" panose="05000000000000000000" pitchFamily="2" charset="2"/>
              <a:buChar char="ü"/>
              <a:defRPr/>
            </a:pPr>
            <a:r>
              <a:rPr lang="en-US" altLang="en-US" sz="2400" dirty="0" smtClean="0">
                <a:latin typeface="+mn-lt"/>
              </a:rPr>
              <a:t>What other products can you sell?</a:t>
            </a:r>
          </a:p>
          <a:p>
            <a:pPr marL="800100" lvl="1" indent="-342900" eaLnBrk="1" hangingPunct="1">
              <a:spcBef>
                <a:spcPts val="1800"/>
              </a:spcBef>
              <a:buFont typeface="Wingdings" panose="05000000000000000000" pitchFamily="2" charset="2"/>
              <a:buChar char="ü"/>
              <a:defRPr/>
            </a:pPr>
            <a:r>
              <a:rPr lang="en-US" altLang="en-US" sz="2400" dirty="0" smtClean="0">
                <a:latin typeface="+mn-lt"/>
              </a:rPr>
              <a:t>Utilizing your Simpson Strong-Tie Field Rep</a:t>
            </a:r>
          </a:p>
        </p:txBody>
      </p:sp>
    </p:spTree>
    <p:custDataLst>
      <p:tags r:id="rId1"/>
    </p:custData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761917"/>
            <a:ext cx="9144000" cy="6096000"/>
          </a:xfrm>
        </p:spPr>
      </p:pic>
      <p:sp>
        <p:nvSpPr>
          <p:cNvPr id="5" name="Rectangle 4"/>
          <p:cNvSpPr/>
          <p:nvPr/>
        </p:nvSpPr>
        <p:spPr>
          <a:xfrm>
            <a:off x="0" y="0"/>
            <a:ext cx="9144000" cy="1140300"/>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0" y="6400800"/>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SST Logo rgb - white box BG INDICATOR.jpg" descr="/Volumes/CLIENTS/Simpson Strong-Tie/+brand standards/SST Logo rgb - white box BG INDICATOR.jpg"/>
          <p:cNvPicPr>
            <a:picLocks noChangeAspect="1"/>
          </p:cNvPicPr>
          <p:nvPr/>
        </p:nvPicPr>
        <p:blipFill>
          <a:blip r:embed="rId5" r:link="rId6" cstate="print">
            <a:extLst>
              <a:ext uri="{28A0092B-C50C-407E-A947-70E740481C1C}">
                <a14:useLocalDpi xmlns:a14="http://schemas.microsoft.com/office/drawing/2010/main" val="0"/>
              </a:ext>
            </a:extLst>
          </a:blip>
          <a:stretch>
            <a:fillRect/>
          </a:stretch>
        </p:blipFill>
        <p:spPr>
          <a:xfrm>
            <a:off x="3491443" y="2794002"/>
            <a:ext cx="2167463" cy="1441078"/>
          </a:xfrm>
          <a:prstGeom prst="rect">
            <a:avLst/>
          </a:prstGeom>
          <a:effectLst>
            <a:glow rad="88900">
              <a:schemeClr val="tx1">
                <a:alpha val="25000"/>
              </a:schemeClr>
            </a:glow>
          </a:effectLst>
        </p:spPr>
      </p:pic>
      <p:sp>
        <p:nvSpPr>
          <p:cNvPr id="9" name="TextBox 8"/>
          <p:cNvSpPr txBox="1"/>
          <p:nvPr/>
        </p:nvSpPr>
        <p:spPr>
          <a:xfrm>
            <a:off x="2635624" y="206189"/>
            <a:ext cx="3890682" cy="769441"/>
          </a:xfrm>
          <a:prstGeom prst="rect">
            <a:avLst/>
          </a:prstGeom>
          <a:noFill/>
        </p:spPr>
        <p:txBody>
          <a:bodyPr wrap="square" rtlCol="0">
            <a:spAutoFit/>
          </a:bodyPr>
          <a:lstStyle/>
          <a:p>
            <a:pPr algn="ctr"/>
            <a:r>
              <a:rPr lang="en-US" sz="4400" b="1" dirty="0" smtClean="0">
                <a:latin typeface="Arial" panose="020B0604020202020204" pitchFamily="34" charset="0"/>
                <a:cs typeface="Arial" panose="020B0604020202020204" pitchFamily="34" charset="0"/>
              </a:rPr>
              <a:t>Questions?</a:t>
            </a:r>
            <a:endParaRPr lang="en-US" sz="4400" b="1"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30174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p:cNvSpPr>
          <p:nvPr>
            <p:ph type="title"/>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hangingPunct="1"/>
            <a:r>
              <a:rPr lang="en-US" altLang="en-US" sz="2800" smtClean="0"/>
              <a:t>Anchor Opportunities on the Jobsite</a:t>
            </a:r>
          </a:p>
        </p:txBody>
      </p:sp>
      <p:sp>
        <p:nvSpPr>
          <p:cNvPr id="8195" name="Content Placeholder 2"/>
          <p:cNvSpPr>
            <a:spLocks noGrp="1"/>
          </p:cNvSpPr>
          <p:nvPr>
            <p:ph idx="1"/>
          </p:nvPr>
        </p:nvSpPr>
        <p:spPr/>
        <p:txBody>
          <a:bodyPr/>
          <a:lstStyle/>
          <a:p>
            <a:pPr eaLnBrk="1" hangingPunct="1"/>
            <a:endParaRPr lang="en-US" altLang="en-US" smtClean="0"/>
          </a:p>
        </p:txBody>
      </p:sp>
      <p:pic>
        <p:nvPicPr>
          <p:cNvPr id="8196" name="Picture 3" descr="image5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143000"/>
            <a:ext cx="67056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64" name="Picture 4" descr="image58.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1143000"/>
            <a:ext cx="24384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65" name="Picture 5" descr="image59.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2895600"/>
            <a:ext cx="2438400" cy="205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66" name="AutoShape 6"/>
          <p:cNvSpPr>
            <a:spLocks/>
          </p:cNvSpPr>
          <p:nvPr/>
        </p:nvSpPr>
        <p:spPr bwMode="auto">
          <a:xfrm>
            <a:off x="4191000" y="3276600"/>
            <a:ext cx="304800" cy="304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800"/>
                </a:moveTo>
                <a:lnTo>
                  <a:pt x="0" y="10800"/>
                </a:lnTo>
                <a:cubicBezTo>
                  <a:pt x="0" y="4835"/>
                  <a:pt x="4835" y="0"/>
                  <a:pt x="10800" y="0"/>
                </a:cubicBezTo>
                <a:cubicBezTo>
                  <a:pt x="16764" y="0"/>
                  <a:pt x="21600" y="4835"/>
                  <a:pt x="21600" y="10800"/>
                </a:cubicBezTo>
                <a:cubicBezTo>
                  <a:pt x="21600" y="16764"/>
                  <a:pt x="16764" y="21600"/>
                  <a:pt x="10800" y="21600"/>
                </a:cubicBezTo>
                <a:cubicBezTo>
                  <a:pt x="4835" y="21600"/>
                  <a:pt x="0" y="16764"/>
                  <a:pt x="0" y="10800"/>
                </a:cubicBezTo>
                <a:close/>
              </a:path>
            </a:pathLst>
          </a:custGeom>
          <a:noFill/>
          <a:ln w="25400" cap="flat" cmpd="sng">
            <a:solidFill>
              <a:srgbClr val="FFFF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40967" name="AutoShape 7"/>
          <p:cNvSpPr>
            <a:spLocks/>
          </p:cNvSpPr>
          <p:nvPr/>
        </p:nvSpPr>
        <p:spPr bwMode="auto">
          <a:xfrm>
            <a:off x="6096000" y="3886200"/>
            <a:ext cx="304800" cy="304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800"/>
                </a:moveTo>
                <a:lnTo>
                  <a:pt x="0" y="10800"/>
                </a:lnTo>
                <a:cubicBezTo>
                  <a:pt x="0" y="4835"/>
                  <a:pt x="4835" y="0"/>
                  <a:pt x="10800" y="0"/>
                </a:cubicBezTo>
                <a:cubicBezTo>
                  <a:pt x="16764" y="0"/>
                  <a:pt x="21600" y="4835"/>
                  <a:pt x="21600" y="10800"/>
                </a:cubicBezTo>
                <a:cubicBezTo>
                  <a:pt x="21600" y="16764"/>
                  <a:pt x="16764" y="21600"/>
                  <a:pt x="10800" y="21600"/>
                </a:cubicBezTo>
                <a:cubicBezTo>
                  <a:pt x="4835" y="21600"/>
                  <a:pt x="0" y="16764"/>
                  <a:pt x="0" y="10800"/>
                </a:cubicBezTo>
                <a:close/>
              </a:path>
            </a:pathLst>
          </a:custGeom>
          <a:noFill/>
          <a:ln w="25400" cap="flat" cmpd="sng">
            <a:solidFill>
              <a:srgbClr val="FFFF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40968" name="AutoShape 8"/>
          <p:cNvSpPr>
            <a:spLocks/>
          </p:cNvSpPr>
          <p:nvPr/>
        </p:nvSpPr>
        <p:spPr bwMode="auto">
          <a:xfrm>
            <a:off x="2514600" y="3505200"/>
            <a:ext cx="304800" cy="304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800"/>
                </a:moveTo>
                <a:lnTo>
                  <a:pt x="0" y="10800"/>
                </a:lnTo>
                <a:cubicBezTo>
                  <a:pt x="0" y="4835"/>
                  <a:pt x="4835" y="0"/>
                  <a:pt x="10800" y="0"/>
                </a:cubicBezTo>
                <a:cubicBezTo>
                  <a:pt x="16764" y="0"/>
                  <a:pt x="21600" y="4835"/>
                  <a:pt x="21600" y="10800"/>
                </a:cubicBezTo>
                <a:cubicBezTo>
                  <a:pt x="21600" y="16764"/>
                  <a:pt x="16764" y="21600"/>
                  <a:pt x="10800" y="21600"/>
                </a:cubicBezTo>
                <a:cubicBezTo>
                  <a:pt x="4835" y="21600"/>
                  <a:pt x="0" y="16764"/>
                  <a:pt x="0" y="10800"/>
                </a:cubicBezTo>
                <a:close/>
              </a:path>
            </a:pathLst>
          </a:custGeom>
          <a:noFill/>
          <a:ln w="25400" cap="flat" cmpd="sng">
            <a:solidFill>
              <a:srgbClr val="FFFF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40969" name="AutoShape 9"/>
          <p:cNvSpPr>
            <a:spLocks/>
          </p:cNvSpPr>
          <p:nvPr/>
        </p:nvSpPr>
        <p:spPr bwMode="auto">
          <a:xfrm>
            <a:off x="2514600" y="5181600"/>
            <a:ext cx="304800" cy="304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800"/>
                </a:moveTo>
                <a:lnTo>
                  <a:pt x="0" y="10800"/>
                </a:lnTo>
                <a:cubicBezTo>
                  <a:pt x="0" y="4835"/>
                  <a:pt x="4835" y="0"/>
                  <a:pt x="10800" y="0"/>
                </a:cubicBezTo>
                <a:cubicBezTo>
                  <a:pt x="16764" y="0"/>
                  <a:pt x="21600" y="4835"/>
                  <a:pt x="21600" y="10800"/>
                </a:cubicBezTo>
                <a:cubicBezTo>
                  <a:pt x="21600" y="16764"/>
                  <a:pt x="16764" y="21600"/>
                  <a:pt x="10800" y="21600"/>
                </a:cubicBezTo>
                <a:cubicBezTo>
                  <a:pt x="4835" y="21600"/>
                  <a:pt x="0" y="16764"/>
                  <a:pt x="0" y="10800"/>
                </a:cubicBezTo>
                <a:close/>
              </a:path>
            </a:pathLst>
          </a:custGeom>
          <a:noFill/>
          <a:ln w="25400" cap="flat" cmpd="sng">
            <a:solidFill>
              <a:srgbClr val="FFFF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pic>
        <p:nvPicPr>
          <p:cNvPr id="40970" name="Picture 10" descr="image60.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4953000"/>
            <a:ext cx="2438400" cy="190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71" name="AutoShape 11"/>
          <p:cNvSpPr>
            <a:spLocks/>
          </p:cNvSpPr>
          <p:nvPr/>
        </p:nvSpPr>
        <p:spPr bwMode="auto">
          <a:xfrm>
            <a:off x="1905000" y="5257800"/>
            <a:ext cx="304800" cy="304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800"/>
                </a:moveTo>
                <a:lnTo>
                  <a:pt x="0" y="10800"/>
                </a:lnTo>
                <a:cubicBezTo>
                  <a:pt x="0" y="4835"/>
                  <a:pt x="4835" y="0"/>
                  <a:pt x="10800" y="0"/>
                </a:cubicBezTo>
                <a:cubicBezTo>
                  <a:pt x="16764" y="0"/>
                  <a:pt x="21600" y="4835"/>
                  <a:pt x="21600" y="10800"/>
                </a:cubicBezTo>
                <a:cubicBezTo>
                  <a:pt x="21600" y="16764"/>
                  <a:pt x="16764" y="21600"/>
                  <a:pt x="10800" y="21600"/>
                </a:cubicBezTo>
                <a:cubicBezTo>
                  <a:pt x="4835" y="21600"/>
                  <a:pt x="0" y="16764"/>
                  <a:pt x="0" y="10800"/>
                </a:cubicBezTo>
                <a:close/>
              </a:path>
            </a:pathLst>
          </a:custGeom>
          <a:noFill/>
          <a:ln w="25400" cap="flat" cmpd="sng">
            <a:solidFill>
              <a:srgbClr val="FFFF00"/>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71"/>
                                        </p:tgtEl>
                                        <p:attrNameLst>
                                          <p:attrName>style.visibility</p:attrName>
                                        </p:attrNameLst>
                                      </p:cBhvr>
                                      <p:to>
                                        <p:strVal val="visible"/>
                                      </p:to>
                                    </p:set>
                                    <p:anim calcmode="lin" valueType="num">
                                      <p:cBhvr additive="base">
                                        <p:cTn id="7" dur="500" fill="hold"/>
                                        <p:tgtEl>
                                          <p:spTgt spid="40971"/>
                                        </p:tgtEl>
                                        <p:attrNameLst>
                                          <p:attrName>ppt_x</p:attrName>
                                        </p:attrNameLst>
                                      </p:cBhvr>
                                      <p:tavLst>
                                        <p:tav tm="0">
                                          <p:val>
                                            <p:strVal val="#ppt_x"/>
                                          </p:val>
                                        </p:tav>
                                        <p:tav tm="100000">
                                          <p:val>
                                            <p:strVal val="#ppt_x"/>
                                          </p:val>
                                        </p:tav>
                                      </p:tavLst>
                                    </p:anim>
                                    <p:anim calcmode="lin" valueType="num">
                                      <p:cBhvr additive="base">
                                        <p:cTn id="8" dur="500" fill="hold"/>
                                        <p:tgtEl>
                                          <p:spTgt spid="4097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0969"/>
                                        </p:tgtEl>
                                        <p:attrNameLst>
                                          <p:attrName>style.visibility</p:attrName>
                                        </p:attrNameLst>
                                      </p:cBhvr>
                                      <p:to>
                                        <p:strVal val="visible"/>
                                      </p:to>
                                    </p:set>
                                    <p:anim calcmode="lin" valueType="num">
                                      <p:cBhvr additive="base">
                                        <p:cTn id="12" dur="500" fill="hold"/>
                                        <p:tgtEl>
                                          <p:spTgt spid="40969"/>
                                        </p:tgtEl>
                                        <p:attrNameLst>
                                          <p:attrName>ppt_x</p:attrName>
                                        </p:attrNameLst>
                                      </p:cBhvr>
                                      <p:tavLst>
                                        <p:tav tm="0">
                                          <p:val>
                                            <p:strVal val="#ppt_x"/>
                                          </p:val>
                                        </p:tav>
                                        <p:tav tm="100000">
                                          <p:val>
                                            <p:strVal val="#ppt_x"/>
                                          </p:val>
                                        </p:tav>
                                      </p:tavLst>
                                    </p:anim>
                                    <p:anim calcmode="lin" valueType="num">
                                      <p:cBhvr additive="base">
                                        <p:cTn id="13" dur="500" fill="hold"/>
                                        <p:tgtEl>
                                          <p:spTgt spid="40969"/>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0966"/>
                                        </p:tgtEl>
                                        <p:attrNameLst>
                                          <p:attrName>style.visibility</p:attrName>
                                        </p:attrNameLst>
                                      </p:cBhvr>
                                      <p:to>
                                        <p:strVal val="visible"/>
                                      </p:to>
                                    </p:set>
                                    <p:anim calcmode="lin" valueType="num">
                                      <p:cBhvr additive="base">
                                        <p:cTn id="17" dur="500" fill="hold"/>
                                        <p:tgtEl>
                                          <p:spTgt spid="40966"/>
                                        </p:tgtEl>
                                        <p:attrNameLst>
                                          <p:attrName>ppt_x</p:attrName>
                                        </p:attrNameLst>
                                      </p:cBhvr>
                                      <p:tavLst>
                                        <p:tav tm="0">
                                          <p:val>
                                            <p:strVal val="#ppt_x"/>
                                          </p:val>
                                        </p:tav>
                                        <p:tav tm="100000">
                                          <p:val>
                                            <p:strVal val="#ppt_x"/>
                                          </p:val>
                                        </p:tav>
                                      </p:tavLst>
                                    </p:anim>
                                    <p:anim calcmode="lin" valueType="num">
                                      <p:cBhvr additive="base">
                                        <p:cTn id="18" dur="500" fill="hold"/>
                                        <p:tgtEl>
                                          <p:spTgt spid="4096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0968"/>
                                        </p:tgtEl>
                                        <p:attrNameLst>
                                          <p:attrName>style.visibility</p:attrName>
                                        </p:attrNameLst>
                                      </p:cBhvr>
                                      <p:to>
                                        <p:strVal val="visible"/>
                                      </p:to>
                                    </p:set>
                                    <p:anim calcmode="lin" valueType="num">
                                      <p:cBhvr additive="base">
                                        <p:cTn id="22" dur="500" fill="hold"/>
                                        <p:tgtEl>
                                          <p:spTgt spid="40968"/>
                                        </p:tgtEl>
                                        <p:attrNameLst>
                                          <p:attrName>ppt_x</p:attrName>
                                        </p:attrNameLst>
                                      </p:cBhvr>
                                      <p:tavLst>
                                        <p:tav tm="0">
                                          <p:val>
                                            <p:strVal val="#ppt_x"/>
                                          </p:val>
                                        </p:tav>
                                        <p:tav tm="100000">
                                          <p:val>
                                            <p:strVal val="#ppt_x"/>
                                          </p:val>
                                        </p:tav>
                                      </p:tavLst>
                                    </p:anim>
                                    <p:anim calcmode="lin" valueType="num">
                                      <p:cBhvr additive="base">
                                        <p:cTn id="23" dur="500" fill="hold"/>
                                        <p:tgtEl>
                                          <p:spTgt spid="40968"/>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0967"/>
                                        </p:tgtEl>
                                        <p:attrNameLst>
                                          <p:attrName>style.visibility</p:attrName>
                                        </p:attrNameLst>
                                      </p:cBhvr>
                                      <p:to>
                                        <p:strVal val="visible"/>
                                      </p:to>
                                    </p:set>
                                    <p:anim calcmode="lin" valueType="num">
                                      <p:cBhvr additive="base">
                                        <p:cTn id="27" dur="500" fill="hold"/>
                                        <p:tgtEl>
                                          <p:spTgt spid="40967"/>
                                        </p:tgtEl>
                                        <p:attrNameLst>
                                          <p:attrName>ppt_x</p:attrName>
                                        </p:attrNameLst>
                                      </p:cBhvr>
                                      <p:tavLst>
                                        <p:tav tm="0">
                                          <p:val>
                                            <p:strVal val="#ppt_x"/>
                                          </p:val>
                                        </p:tav>
                                        <p:tav tm="100000">
                                          <p:val>
                                            <p:strVal val="#ppt_x"/>
                                          </p:val>
                                        </p:tav>
                                      </p:tavLst>
                                    </p:anim>
                                    <p:anim calcmode="lin" valueType="num">
                                      <p:cBhvr additive="base">
                                        <p:cTn id="28" dur="500" fill="hold"/>
                                        <p:tgtEl>
                                          <p:spTgt spid="40967"/>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2" presetClass="entr" presetSubtype="4" fill="hold" nodeType="afterEffect">
                                  <p:stCondLst>
                                    <p:cond delay="0"/>
                                  </p:stCondLst>
                                  <p:childTnLst>
                                    <p:set>
                                      <p:cBhvr>
                                        <p:cTn id="31" dur="1" fill="hold">
                                          <p:stCondLst>
                                            <p:cond delay="0"/>
                                          </p:stCondLst>
                                        </p:cTn>
                                        <p:tgtEl>
                                          <p:spTgt spid="40964"/>
                                        </p:tgtEl>
                                        <p:attrNameLst>
                                          <p:attrName>style.visibility</p:attrName>
                                        </p:attrNameLst>
                                      </p:cBhvr>
                                      <p:to>
                                        <p:strVal val="visible"/>
                                      </p:to>
                                    </p:set>
                                    <p:animEffect transition="in" filter="wipe(down)">
                                      <p:cBhvr>
                                        <p:cTn id="32" dur="500"/>
                                        <p:tgtEl>
                                          <p:spTgt spid="40964"/>
                                        </p:tgtEl>
                                      </p:cBhvr>
                                    </p:animEffect>
                                  </p:childTnLst>
                                </p:cTn>
                              </p:par>
                            </p:childTnLst>
                          </p:cTn>
                        </p:par>
                        <p:par>
                          <p:cTn id="33" fill="hold" nodeType="afterGroup">
                            <p:stCondLst>
                              <p:cond delay="3000"/>
                            </p:stCondLst>
                            <p:childTnLst>
                              <p:par>
                                <p:cTn id="34" presetID="22" presetClass="entr" presetSubtype="4" fill="hold" nodeType="afterEffect">
                                  <p:stCondLst>
                                    <p:cond delay="0"/>
                                  </p:stCondLst>
                                  <p:childTnLst>
                                    <p:set>
                                      <p:cBhvr>
                                        <p:cTn id="35" dur="1" fill="hold">
                                          <p:stCondLst>
                                            <p:cond delay="0"/>
                                          </p:stCondLst>
                                        </p:cTn>
                                        <p:tgtEl>
                                          <p:spTgt spid="40965"/>
                                        </p:tgtEl>
                                        <p:attrNameLst>
                                          <p:attrName>style.visibility</p:attrName>
                                        </p:attrNameLst>
                                      </p:cBhvr>
                                      <p:to>
                                        <p:strVal val="visible"/>
                                      </p:to>
                                    </p:set>
                                    <p:animEffect transition="in" filter="wipe(down)">
                                      <p:cBhvr>
                                        <p:cTn id="36" dur="500"/>
                                        <p:tgtEl>
                                          <p:spTgt spid="40965"/>
                                        </p:tgtEl>
                                      </p:cBhvr>
                                    </p:animEffect>
                                  </p:childTnLst>
                                </p:cTn>
                              </p:par>
                            </p:childTnLst>
                          </p:cTn>
                        </p:par>
                        <p:par>
                          <p:cTn id="37" fill="hold" nodeType="afterGroup">
                            <p:stCondLst>
                              <p:cond delay="3500"/>
                            </p:stCondLst>
                            <p:childTnLst>
                              <p:par>
                                <p:cTn id="38" presetID="22" presetClass="entr" presetSubtype="4" fill="hold" nodeType="afterEffect">
                                  <p:stCondLst>
                                    <p:cond delay="0"/>
                                  </p:stCondLst>
                                  <p:childTnLst>
                                    <p:set>
                                      <p:cBhvr>
                                        <p:cTn id="39" dur="1" fill="hold">
                                          <p:stCondLst>
                                            <p:cond delay="0"/>
                                          </p:stCondLst>
                                        </p:cTn>
                                        <p:tgtEl>
                                          <p:spTgt spid="40970"/>
                                        </p:tgtEl>
                                        <p:attrNameLst>
                                          <p:attrName>style.visibility</p:attrName>
                                        </p:attrNameLst>
                                      </p:cBhvr>
                                      <p:to>
                                        <p:strVal val="visible"/>
                                      </p:to>
                                    </p:set>
                                    <p:animEffect transition="in" filter="wipe(down)">
                                      <p:cBhvr>
                                        <p:cTn id="40" dur="500"/>
                                        <p:tgtEl>
                                          <p:spTgt spid="40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animBg="1"/>
      <p:bldP spid="40967" grpId="0" animBg="1"/>
      <p:bldP spid="40968" grpId="0" animBg="1"/>
      <p:bldP spid="40969" grpId="0" animBg="1"/>
      <p:bldP spid="409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smtClean="0"/>
              <a:t>Project Types</a:t>
            </a:r>
          </a:p>
        </p:txBody>
      </p:sp>
      <p:sp>
        <p:nvSpPr>
          <p:cNvPr id="21507" name="Rectangle 2"/>
          <p:cNvSpPr>
            <a:spLocks noGrp="1"/>
          </p:cNvSpPr>
          <p:nvPr>
            <p:ph idx="1"/>
          </p:nvPr>
        </p:nvSpPr>
        <p:spPr>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114300" indent="0" eaLnBrk="1" hangingPunct="1">
              <a:spcBef>
                <a:spcPts val="600"/>
              </a:spcBef>
              <a:buFont typeface="Arial" pitchFamily="34" charset="0"/>
              <a:buNone/>
            </a:pPr>
            <a:r>
              <a:rPr lang="en-US" altLang="en-US" b="1" smtClean="0">
                <a:solidFill>
                  <a:srgbClr val="000000"/>
                </a:solidFill>
                <a:latin typeface="Calibri" pitchFamily="34" charset="0"/>
              </a:rPr>
              <a:t>Industrial</a:t>
            </a:r>
            <a:r>
              <a:rPr lang="en-US" altLang="en-US" smtClean="0">
                <a:solidFill>
                  <a:srgbClr val="000000"/>
                </a:solidFill>
                <a:latin typeface="Calibri" pitchFamily="34" charset="0"/>
              </a:rPr>
              <a:t> </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Powerplants</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Manufacturing</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MRO</a:t>
            </a:r>
          </a:p>
          <a:p>
            <a:pPr marL="114300" indent="0" eaLnBrk="1" hangingPunct="1">
              <a:spcBef>
                <a:spcPts val="600"/>
              </a:spcBef>
              <a:buFont typeface="Arial" pitchFamily="34" charset="0"/>
              <a:buNone/>
            </a:pPr>
            <a:r>
              <a:rPr lang="en-US" altLang="en-US" b="1" smtClean="0">
                <a:solidFill>
                  <a:srgbClr val="000000"/>
                </a:solidFill>
                <a:latin typeface="Calibri" pitchFamily="34" charset="0"/>
              </a:rPr>
              <a:t>Commercial</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New construction</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Retrofits</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MRO</a:t>
            </a:r>
          </a:p>
          <a:p>
            <a:pPr marL="114300" indent="0" eaLnBrk="1" hangingPunct="1">
              <a:spcBef>
                <a:spcPts val="600"/>
              </a:spcBef>
              <a:buFont typeface="Arial" pitchFamily="34" charset="0"/>
              <a:buNone/>
            </a:pPr>
            <a:r>
              <a:rPr lang="en-US" altLang="en-US" b="1" smtClean="0">
                <a:solidFill>
                  <a:srgbClr val="000000"/>
                </a:solidFill>
                <a:latin typeface="Calibri" pitchFamily="34" charset="0"/>
              </a:rPr>
              <a:t>Infrastructure</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Transportation</a:t>
            </a:r>
          </a:p>
          <a:p>
            <a:pPr marL="628650" lvl="1" eaLnBrk="1" hangingPunct="1">
              <a:spcBef>
                <a:spcPts val="400"/>
              </a:spcBef>
              <a:buFont typeface="Arial" pitchFamily="34" charset="0"/>
              <a:buChar char="•"/>
            </a:pPr>
            <a:r>
              <a:rPr lang="en-US" altLang="en-US" smtClean="0">
                <a:solidFill>
                  <a:srgbClr val="000000"/>
                </a:solidFill>
                <a:latin typeface="Calibri" pitchFamily="34" charset="0"/>
              </a:rPr>
              <a:t>Water &amp; wastewater</a:t>
            </a:r>
            <a:endParaRPr lang="en-US" altLang="en-US" smtClean="0">
              <a:latin typeface="Calibri" pitchFamily="34" charset="0"/>
            </a:endParaRPr>
          </a:p>
        </p:txBody>
      </p:sp>
      <p:pic>
        <p:nvPicPr>
          <p:cNvPr id="9" name="Content Placeholder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133600"/>
            <a:ext cx="5486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2082800"/>
            <a:ext cx="5791200" cy="3295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Content Placeholder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365500" y="2208213"/>
            <a:ext cx="5484813"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descr="C:\Users\blampley\AppData\Local\Microsoft\Windows\Temporary Internet Files\Content.Outlook\T6EFYI8A\phot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92488" y="1722438"/>
            <a:ext cx="5373687" cy="401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fade">
                                      <p:cBhvr>
                                        <p:cTn id="7" dur="500"/>
                                        <p:tgtEl>
                                          <p:spTgt spid="2150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507">
                                            <p:txEl>
                                              <p:pRg st="1" end="1"/>
                                            </p:txEl>
                                          </p:spTgt>
                                        </p:tgtEl>
                                        <p:attrNameLst>
                                          <p:attrName>style.visibility</p:attrName>
                                        </p:attrNameLst>
                                      </p:cBhvr>
                                      <p:to>
                                        <p:strVal val="visible"/>
                                      </p:to>
                                    </p:set>
                                    <p:animEffect transition="in" filter="fade">
                                      <p:cBhvr>
                                        <p:cTn id="10" dur="500"/>
                                        <p:tgtEl>
                                          <p:spTgt spid="2150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1507">
                                            <p:txEl>
                                              <p:pRg st="2" end="2"/>
                                            </p:txEl>
                                          </p:spTgt>
                                        </p:tgtEl>
                                        <p:attrNameLst>
                                          <p:attrName>style.visibility</p:attrName>
                                        </p:attrNameLst>
                                      </p:cBhvr>
                                      <p:to>
                                        <p:strVal val="visible"/>
                                      </p:to>
                                    </p:set>
                                    <p:animEffect transition="in" filter="fade">
                                      <p:cBhvr>
                                        <p:cTn id="13" dur="500"/>
                                        <p:tgtEl>
                                          <p:spTgt spid="2150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1507">
                                            <p:txEl>
                                              <p:pRg st="3" end="3"/>
                                            </p:txEl>
                                          </p:spTgt>
                                        </p:tgtEl>
                                        <p:attrNameLst>
                                          <p:attrName>style.visibility</p:attrName>
                                        </p:attrNameLst>
                                      </p:cBhvr>
                                      <p:to>
                                        <p:strVal val="visible"/>
                                      </p:to>
                                    </p:set>
                                    <p:animEffect transition="in" filter="fade">
                                      <p:cBhvr>
                                        <p:cTn id="16" dur="500"/>
                                        <p:tgtEl>
                                          <p:spTgt spid="21507">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21507">
                                            <p:txEl>
                                              <p:pRg st="4" end="4"/>
                                            </p:txEl>
                                          </p:spTgt>
                                        </p:tgtEl>
                                        <p:attrNameLst>
                                          <p:attrName>style.visibility</p:attrName>
                                        </p:attrNameLst>
                                      </p:cBhvr>
                                      <p:to>
                                        <p:strVal val="visible"/>
                                      </p:to>
                                    </p:set>
                                    <p:animEffect transition="in" filter="fade">
                                      <p:cBhvr>
                                        <p:cTn id="24" dur="500"/>
                                        <p:tgtEl>
                                          <p:spTgt spid="21507">
                                            <p:txEl>
                                              <p:pRg st="4" end="4"/>
                                            </p:txEl>
                                          </p:spTgt>
                                        </p:tgtEl>
                                      </p:cBhvr>
                                    </p:animEffect>
                                  </p:childTnLst>
                                </p:cTn>
                              </p:par>
                              <p:par>
                                <p:cTn id="25" presetID="10" presetClass="exit" presetSubtype="0" fill="hold" nodeType="with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21507">
                                            <p:txEl>
                                              <p:pRg st="5" end="5"/>
                                            </p:txEl>
                                          </p:spTgt>
                                        </p:tgtEl>
                                        <p:attrNameLst>
                                          <p:attrName>style.visibility</p:attrName>
                                        </p:attrNameLst>
                                      </p:cBhvr>
                                      <p:to>
                                        <p:strVal val="visible"/>
                                      </p:to>
                                    </p:set>
                                    <p:animEffect transition="in" filter="fade">
                                      <p:cBhvr>
                                        <p:cTn id="33" dur="500"/>
                                        <p:tgtEl>
                                          <p:spTgt spid="21507">
                                            <p:txEl>
                                              <p:pRg st="5" end="5"/>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1507">
                                            <p:txEl>
                                              <p:pRg st="6" end="6"/>
                                            </p:txEl>
                                          </p:spTgt>
                                        </p:tgtEl>
                                        <p:attrNameLst>
                                          <p:attrName>style.visibility</p:attrName>
                                        </p:attrNameLst>
                                      </p:cBhvr>
                                      <p:to>
                                        <p:strVal val="visible"/>
                                      </p:to>
                                    </p:set>
                                    <p:animEffect transition="in" filter="fade">
                                      <p:cBhvr>
                                        <p:cTn id="36" dur="500"/>
                                        <p:tgtEl>
                                          <p:spTgt spid="21507">
                                            <p:txEl>
                                              <p:pRg st="6" end="6"/>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1507">
                                            <p:txEl>
                                              <p:pRg st="7" end="7"/>
                                            </p:txEl>
                                          </p:spTgt>
                                        </p:tgtEl>
                                        <p:attrNameLst>
                                          <p:attrName>style.visibility</p:attrName>
                                        </p:attrNameLst>
                                      </p:cBhvr>
                                      <p:to>
                                        <p:strVal val="visible"/>
                                      </p:to>
                                    </p:set>
                                    <p:animEffect transition="in" filter="fade">
                                      <p:cBhvr>
                                        <p:cTn id="39" dur="500"/>
                                        <p:tgtEl>
                                          <p:spTgt spid="21507">
                                            <p:txEl>
                                              <p:pRg st="7" end="7"/>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nodeType="clickEffect">
                                  <p:stCondLst>
                                    <p:cond delay="0"/>
                                  </p:stCondLst>
                                  <p:childTnLst>
                                    <p:set>
                                      <p:cBhvr>
                                        <p:cTn id="43" dur="1" fill="hold">
                                          <p:stCondLst>
                                            <p:cond delay="0"/>
                                          </p:stCondLst>
                                        </p:cTn>
                                        <p:tgtEl>
                                          <p:spTgt spid="21507">
                                            <p:txEl>
                                              <p:pRg st="8" end="8"/>
                                            </p:txEl>
                                          </p:spTgt>
                                        </p:tgtEl>
                                        <p:attrNameLst>
                                          <p:attrName>style.visibility</p:attrName>
                                        </p:attrNameLst>
                                      </p:cBhvr>
                                      <p:to>
                                        <p:strVal val="visible"/>
                                      </p:to>
                                    </p:set>
                                    <p:animEffect transition="in" filter="fade">
                                      <p:cBhvr>
                                        <p:cTn id="44" dur="500"/>
                                        <p:tgtEl>
                                          <p:spTgt spid="21507">
                                            <p:txEl>
                                              <p:pRg st="8" end="8"/>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xit" presetSubtype="0" fill="hold"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21507">
                                            <p:txEl>
                                              <p:pRg st="9" end="9"/>
                                            </p:txEl>
                                          </p:spTgt>
                                        </p:tgtEl>
                                        <p:attrNameLst>
                                          <p:attrName>style.visibility</p:attrName>
                                        </p:attrNameLst>
                                      </p:cBhvr>
                                      <p:to>
                                        <p:strVal val="visible"/>
                                      </p:to>
                                    </p:set>
                                    <p:animEffect transition="in" filter="fade">
                                      <p:cBhvr>
                                        <p:cTn id="53" dur="500"/>
                                        <p:tgtEl>
                                          <p:spTgt spid="21507">
                                            <p:txEl>
                                              <p:pRg st="9" end="9"/>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21507">
                                            <p:txEl>
                                              <p:pRg st="10" end="10"/>
                                            </p:txEl>
                                          </p:spTgt>
                                        </p:tgtEl>
                                        <p:attrNameLst>
                                          <p:attrName>style.visibility</p:attrName>
                                        </p:attrNameLst>
                                      </p:cBhvr>
                                      <p:to>
                                        <p:strVal val="visible"/>
                                      </p:to>
                                    </p:set>
                                    <p:animEffect transition="in" filter="fade">
                                      <p:cBhvr>
                                        <p:cTn id="56" dur="500"/>
                                        <p:tgtEl>
                                          <p:spTgt spid="21507">
                                            <p:txEl>
                                              <p:pRg st="10" end="10"/>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0" presetClass="entr" presetSubtype="0"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xit" presetSubtype="0" fill="hold" nodeType="withEffect">
                                  <p:stCondLst>
                                    <p:cond delay="0"/>
                                  </p:stCondLst>
                                  <p:childTnLst>
                                    <p:animEffect transition="out" filter="fade">
                                      <p:cBhvr>
                                        <p:cTn id="63" dur="500"/>
                                        <p:tgtEl>
                                          <p:spTgt spid="12"/>
                                        </p:tgtEl>
                                      </p:cBhvr>
                                    </p:animEffect>
                                    <p:set>
                                      <p:cBhvr>
                                        <p:cTn id="64"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78638"/>
          </a:xfrm>
          <a:prstGeom prst="rect">
            <a:avLst/>
          </a:prstGeom>
          <a:gradFill flip="none" rotWithShape="1">
            <a:gsLst>
              <a:gs pos="0">
                <a:schemeClr val="tx1"/>
              </a:gs>
              <a:gs pos="47000">
                <a:schemeClr val="tx1">
                  <a:lumMod val="85000"/>
                  <a:lumOff val="15000"/>
                </a:schemeClr>
              </a:gs>
              <a:gs pos="100000">
                <a:schemeClr val="tx1">
                  <a:lumMod val="75000"/>
                  <a:lumOff val="2500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10243" name="Picture 5" descr="K:\Training\Image Library\AnchorSystems\2013 anchor products\SETXP22-N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4532313"/>
            <a:ext cx="9556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2"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450" y="4721225"/>
            <a:ext cx="592138"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4" descr="K:\Training\Image Library\AnchorSystems\2013 anchor products\AT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4138" y="4614863"/>
            <a:ext cx="661987"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6" descr="K:\Training\Image Library\AnchorSystems\2013 anchor products\PTP-27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60693">
            <a:off x="3136900" y="4803775"/>
            <a:ext cx="23749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7"/>
          <p:cNvSpPr txBox="1">
            <a:spLocks noChangeArrowheads="1"/>
          </p:cNvSpPr>
          <p:nvPr/>
        </p:nvSpPr>
        <p:spPr bwMode="auto">
          <a:xfrm>
            <a:off x="434975" y="6350000"/>
            <a:ext cx="1643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Anchoring Adhesives</a:t>
            </a:r>
          </a:p>
        </p:txBody>
      </p:sp>
      <p:sp>
        <p:nvSpPr>
          <p:cNvPr id="10248" name="TextBox 16"/>
          <p:cNvSpPr txBox="1">
            <a:spLocks noChangeArrowheads="1"/>
          </p:cNvSpPr>
          <p:nvPr/>
        </p:nvSpPr>
        <p:spPr bwMode="auto">
          <a:xfrm>
            <a:off x="1538288" y="6350000"/>
            <a:ext cx="257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Mechanical Anchors</a:t>
            </a:r>
          </a:p>
        </p:txBody>
      </p:sp>
      <p:sp>
        <p:nvSpPr>
          <p:cNvPr id="10249" name="TextBox 17"/>
          <p:cNvSpPr txBox="1">
            <a:spLocks noChangeArrowheads="1"/>
          </p:cNvSpPr>
          <p:nvPr/>
        </p:nvSpPr>
        <p:spPr bwMode="auto">
          <a:xfrm>
            <a:off x="3244850" y="6350000"/>
            <a:ext cx="252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Direct Fastening</a:t>
            </a:r>
          </a:p>
        </p:txBody>
      </p:sp>
      <p:cxnSp>
        <p:nvCxnSpPr>
          <p:cNvPr id="10" name="Straight Connector 9"/>
          <p:cNvCxnSpPr/>
          <p:nvPr/>
        </p:nvCxnSpPr>
        <p:spPr>
          <a:xfrm>
            <a:off x="3683000"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0462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10252" name="Picture 4" descr="http://www.strongtie.com/graphics/cfs/2014-new/uninstalled/ss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0" y="4959350"/>
            <a:ext cx="1146175"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TextBox 18"/>
          <p:cNvSpPr txBox="1">
            <a:spLocks noChangeArrowheads="1"/>
          </p:cNvSpPr>
          <p:nvPr/>
        </p:nvSpPr>
        <p:spPr bwMode="auto">
          <a:xfrm>
            <a:off x="5313363" y="6350000"/>
            <a:ext cx="1668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Cold-Formed Steel </a:t>
            </a:r>
          </a:p>
        </p:txBody>
      </p:sp>
      <p:cxnSp>
        <p:nvCxnSpPr>
          <p:cNvPr id="20" name="Straight Connector 19"/>
          <p:cNvCxnSpPr/>
          <p:nvPr/>
        </p:nvCxnSpPr>
        <p:spPr>
          <a:xfrm>
            <a:off x="5297488"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10255" name="Picture 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525" y="4619625"/>
            <a:ext cx="1463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TextBox 23"/>
          <p:cNvSpPr txBox="1">
            <a:spLocks noChangeArrowheads="1"/>
          </p:cNvSpPr>
          <p:nvPr/>
        </p:nvSpPr>
        <p:spPr bwMode="auto">
          <a:xfrm>
            <a:off x="6902450" y="6350000"/>
            <a:ext cx="192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a:solidFill>
                  <a:schemeClr val="bg1"/>
                </a:solidFill>
                <a:latin typeface="Arial Narrow" pitchFamily="34" charset="0"/>
              </a:rPr>
              <a:t>Repair, Protect, Strengthen</a:t>
            </a:r>
          </a:p>
        </p:txBody>
      </p:sp>
      <p:cxnSp>
        <p:nvCxnSpPr>
          <p:cNvPr id="25" name="Straight Connector 24"/>
          <p:cNvCxnSpPr/>
          <p:nvPr/>
        </p:nvCxnSpPr>
        <p:spPr>
          <a:xfrm>
            <a:off x="6913563" y="6350000"/>
            <a:ext cx="0" cy="3619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6" name="Title 1"/>
          <p:cNvSpPr txBox="1">
            <a:spLocks/>
          </p:cNvSpPr>
          <p:nvPr/>
        </p:nvSpPr>
        <p:spPr bwMode="auto">
          <a:xfrm>
            <a:off x="0" y="1428750"/>
            <a:ext cx="9144000" cy="2011363"/>
          </a:xfrm>
          <a:prstGeom prst="rect">
            <a:avLst/>
          </a:prstGeom>
          <a:gradFill>
            <a:gsLst>
              <a:gs pos="0">
                <a:schemeClr val="tx1">
                  <a:lumMod val="50000"/>
                  <a:lumOff val="50000"/>
                  <a:alpha val="50000"/>
                </a:schemeClr>
              </a:gs>
              <a:gs pos="47000">
                <a:schemeClr val="tx1">
                  <a:lumMod val="50000"/>
                  <a:lumOff val="50000"/>
                  <a:alpha val="50000"/>
                </a:schemeClr>
              </a:gs>
              <a:gs pos="100000">
                <a:schemeClr val="bg1">
                  <a:lumMod val="75000"/>
                  <a:alpha val="50000"/>
                </a:schemeClr>
              </a:gs>
            </a:gsLst>
            <a:lin ang="0" scaled="1"/>
          </a:gra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fontAlgn="base">
              <a:spcBef>
                <a:spcPct val="0"/>
              </a:spcBef>
              <a:spcAft>
                <a:spcPct val="0"/>
              </a:spcAft>
              <a:defRPr sz="3200" b="1" kern="1200">
                <a:solidFill>
                  <a:schemeClr val="tx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3200" b="1">
                <a:solidFill>
                  <a:schemeClr val="tx1"/>
                </a:solidFill>
                <a:latin typeface="Arial" pitchFamily="34" charset="0"/>
                <a:cs typeface="Arial" pitchFamily="34" charset="0"/>
              </a:defRPr>
            </a:lvl2pPr>
            <a:lvl3pPr algn="l" rtl="0" fontAlgn="base">
              <a:spcBef>
                <a:spcPct val="0"/>
              </a:spcBef>
              <a:spcAft>
                <a:spcPct val="0"/>
              </a:spcAft>
              <a:defRPr sz="3200" b="1">
                <a:solidFill>
                  <a:schemeClr val="tx1"/>
                </a:solidFill>
                <a:latin typeface="Arial" pitchFamily="34" charset="0"/>
                <a:cs typeface="Arial" pitchFamily="34" charset="0"/>
              </a:defRPr>
            </a:lvl3pPr>
            <a:lvl4pPr algn="l" rtl="0" fontAlgn="base">
              <a:spcBef>
                <a:spcPct val="0"/>
              </a:spcBef>
              <a:spcAft>
                <a:spcPct val="0"/>
              </a:spcAft>
              <a:defRPr sz="3200" b="1">
                <a:solidFill>
                  <a:schemeClr val="tx1"/>
                </a:solidFill>
                <a:latin typeface="Arial" pitchFamily="34" charset="0"/>
                <a:cs typeface="Arial" pitchFamily="34" charset="0"/>
              </a:defRPr>
            </a:lvl4pPr>
            <a:lvl5pPr algn="l" rtl="0" fontAlgn="base">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a:lstStyle>
          <a:p>
            <a:pPr algn="ctr" defTabSz="914400" fontAlgn="auto" hangingPunct="1">
              <a:spcAft>
                <a:spcPts val="0"/>
              </a:spcAft>
              <a:defRPr/>
            </a:pPr>
            <a:r>
              <a:rPr lang="en-US" altLang="en-US" sz="4000" dirty="0">
                <a:solidFill>
                  <a:schemeClr val="bg1"/>
                </a:solidFill>
                <a:effectLst>
                  <a:outerShdw blurRad="38100" dist="38100" dir="2700000" algn="tl">
                    <a:srgbClr val="000000">
                      <a:alpha val="43137"/>
                    </a:srgbClr>
                  </a:outerShdw>
                </a:effectLst>
                <a:latin typeface="+mn-lt"/>
              </a:rPr>
              <a:t>Anchor Opportunities </a:t>
            </a:r>
            <a:br>
              <a:rPr lang="en-US" altLang="en-US" sz="4000" dirty="0">
                <a:solidFill>
                  <a:schemeClr val="bg1"/>
                </a:solidFill>
                <a:effectLst>
                  <a:outerShdw blurRad="38100" dist="38100" dir="2700000" algn="tl">
                    <a:srgbClr val="000000">
                      <a:alpha val="43137"/>
                    </a:srgbClr>
                  </a:outerShdw>
                </a:effectLst>
                <a:latin typeface="+mn-lt"/>
              </a:rPr>
            </a:br>
            <a:r>
              <a:rPr lang="en-US" altLang="en-US" sz="4000" dirty="0">
                <a:solidFill>
                  <a:schemeClr val="bg1"/>
                </a:solidFill>
                <a:effectLst>
                  <a:outerShdw blurRad="38100" dist="38100" dir="2700000" algn="tl">
                    <a:srgbClr val="000000">
                      <a:alpha val="43137"/>
                    </a:srgbClr>
                  </a:outerShdw>
                </a:effectLst>
                <a:latin typeface="+mn-lt"/>
              </a:rPr>
              <a:t>by Jobsite </a:t>
            </a:r>
            <a:r>
              <a:rPr lang="en-US" altLang="en-US" sz="4000" dirty="0" smtClean="0">
                <a:solidFill>
                  <a:schemeClr val="bg1"/>
                </a:solidFill>
                <a:effectLst>
                  <a:outerShdw blurRad="38100" dist="38100" dir="2700000" algn="tl">
                    <a:srgbClr val="000000">
                      <a:alpha val="43137"/>
                    </a:srgbClr>
                  </a:outerShdw>
                </a:effectLst>
                <a:latin typeface="+mn-lt"/>
              </a:rPr>
              <a:t>and </a:t>
            </a:r>
            <a:r>
              <a:rPr lang="en-US" altLang="en-US" sz="4000" dirty="0">
                <a:solidFill>
                  <a:schemeClr val="bg1"/>
                </a:solidFill>
                <a:effectLst>
                  <a:outerShdw blurRad="38100" dist="38100" dir="2700000" algn="tl">
                    <a:srgbClr val="000000">
                      <a:alpha val="43137"/>
                    </a:srgbClr>
                  </a:outerShdw>
                </a:effectLst>
                <a:latin typeface="+mn-lt"/>
              </a:rPr>
              <a:t>Contractor Type</a:t>
            </a:r>
            <a:endParaRPr lang="en-US" altLang="en-US" sz="4000" dirty="0" smtClean="0">
              <a:solidFill>
                <a:schemeClr val="bg1"/>
              </a:solidFill>
              <a:effectLst>
                <a:outerShdw blurRad="38100" dist="38100" dir="2700000" algn="tl">
                  <a:srgbClr val="000000">
                    <a:alpha val="43137"/>
                  </a:srgbClr>
                </a:outerShdw>
              </a:effectLst>
              <a:latin typeface="+mn-lt"/>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image8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516438"/>
            <a:ext cx="2895600" cy="234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75" name="Picture 3" descr="image83.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5400" y="4546600"/>
            <a:ext cx="3351213" cy="232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76" name="Picture 4" descr="image84.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1143000"/>
            <a:ext cx="2686050" cy="153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77" name="Picture 5" descr="image85.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19238" y="2362200"/>
            <a:ext cx="1828800" cy="232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78" name="Picture 6" descr="image86.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932613" y="2122488"/>
            <a:ext cx="2211387" cy="287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79" name="Picture 7" descr="image87.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2514600"/>
            <a:ext cx="1524000" cy="203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80" name="Picture 8" descr="image88.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200400" y="4684713"/>
            <a:ext cx="3048000" cy="2173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81" name="Picture 9" descr="image89.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800600" y="1143000"/>
            <a:ext cx="2209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82" name="Picture 10" descr="image90.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514600" y="1146175"/>
            <a:ext cx="2362200" cy="1766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83" name="Picture 11" descr="image91.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010400" y="1143000"/>
            <a:ext cx="2133600" cy="1196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85" name="Picture 13" descr="image93.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334000" y="3051175"/>
            <a:ext cx="1676400" cy="205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21" name="Picture 15" descr="K:\Training\Image Library\AnchorSystems\2013 anchor products\GCN150.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200400" y="2544763"/>
            <a:ext cx="2611438" cy="260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8" name="Title 1"/>
          <p:cNvSpPr>
            <a:spLocks noGrp="1"/>
          </p:cNvSpPr>
          <p:nvPr>
            <p:ph type="title"/>
          </p:nvPr>
        </p:nvSpPr>
        <p:spPr/>
        <p:txBody>
          <a:bodyPr/>
          <a:lstStyle/>
          <a:p>
            <a:pPr eaLnBrk="1" hangingPunct="1"/>
            <a:r>
              <a:rPr lang="en-US" altLang="en-US" smtClean="0"/>
              <a:t>Contractor Types</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fade">
                                      <p:cBhvr>
                                        <p:cTn id="7" dur="500"/>
                                        <p:tgtEl>
                                          <p:spTgt spid="5427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4275"/>
                                        </p:tgtEl>
                                        <p:attrNameLst>
                                          <p:attrName>style.visibility</p:attrName>
                                        </p:attrNameLst>
                                      </p:cBhvr>
                                      <p:to>
                                        <p:strVal val="visible"/>
                                      </p:to>
                                    </p:set>
                                    <p:animEffect transition="in" filter="fade">
                                      <p:cBhvr>
                                        <p:cTn id="11" dur="500"/>
                                        <p:tgtEl>
                                          <p:spTgt spid="54275"/>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54276"/>
                                        </p:tgtEl>
                                        <p:attrNameLst>
                                          <p:attrName>style.visibility</p:attrName>
                                        </p:attrNameLst>
                                      </p:cBhvr>
                                      <p:to>
                                        <p:strVal val="visible"/>
                                      </p:to>
                                    </p:set>
                                    <p:animEffect transition="in" filter="fade">
                                      <p:cBhvr>
                                        <p:cTn id="15" dur="500"/>
                                        <p:tgtEl>
                                          <p:spTgt spid="54276"/>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54277"/>
                                        </p:tgtEl>
                                        <p:attrNameLst>
                                          <p:attrName>style.visibility</p:attrName>
                                        </p:attrNameLst>
                                      </p:cBhvr>
                                      <p:to>
                                        <p:strVal val="visible"/>
                                      </p:to>
                                    </p:set>
                                    <p:animEffect transition="in" filter="fade">
                                      <p:cBhvr>
                                        <p:cTn id="19" dur="500"/>
                                        <p:tgtEl>
                                          <p:spTgt spid="54277"/>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278"/>
                                        </p:tgtEl>
                                        <p:attrNameLst>
                                          <p:attrName>style.visibility</p:attrName>
                                        </p:attrNameLst>
                                      </p:cBhvr>
                                      <p:to>
                                        <p:strVal val="visible"/>
                                      </p:to>
                                    </p:set>
                                    <p:animEffect transition="in" filter="fade">
                                      <p:cBhvr>
                                        <p:cTn id="23" dur="500"/>
                                        <p:tgtEl>
                                          <p:spTgt spid="54278"/>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4279"/>
                                        </p:tgtEl>
                                        <p:attrNameLst>
                                          <p:attrName>style.visibility</p:attrName>
                                        </p:attrNameLst>
                                      </p:cBhvr>
                                      <p:to>
                                        <p:strVal val="visible"/>
                                      </p:to>
                                    </p:set>
                                    <p:animEffect transition="in" filter="fade">
                                      <p:cBhvr>
                                        <p:cTn id="27" dur="500"/>
                                        <p:tgtEl>
                                          <p:spTgt spid="54279"/>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54280"/>
                                        </p:tgtEl>
                                        <p:attrNameLst>
                                          <p:attrName>style.visibility</p:attrName>
                                        </p:attrNameLst>
                                      </p:cBhvr>
                                      <p:to>
                                        <p:strVal val="visible"/>
                                      </p:to>
                                    </p:set>
                                    <p:animEffect transition="in" filter="fade">
                                      <p:cBhvr>
                                        <p:cTn id="31" dur="500"/>
                                        <p:tgtEl>
                                          <p:spTgt spid="54280"/>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54281"/>
                                        </p:tgtEl>
                                        <p:attrNameLst>
                                          <p:attrName>style.visibility</p:attrName>
                                        </p:attrNameLst>
                                      </p:cBhvr>
                                      <p:to>
                                        <p:strVal val="visible"/>
                                      </p:to>
                                    </p:set>
                                    <p:animEffect transition="in" filter="fade">
                                      <p:cBhvr>
                                        <p:cTn id="35" dur="500"/>
                                        <p:tgtEl>
                                          <p:spTgt spid="54281"/>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4282"/>
                                        </p:tgtEl>
                                        <p:attrNameLst>
                                          <p:attrName>style.visibility</p:attrName>
                                        </p:attrNameLst>
                                      </p:cBhvr>
                                      <p:to>
                                        <p:strVal val="visible"/>
                                      </p:to>
                                    </p:set>
                                    <p:animEffect transition="in" filter="fade">
                                      <p:cBhvr>
                                        <p:cTn id="39" dur="500"/>
                                        <p:tgtEl>
                                          <p:spTgt spid="54282"/>
                                        </p:tgtEl>
                                      </p:cBhvr>
                                    </p:animEffect>
                                  </p:childTnLst>
                                </p:cTn>
                              </p:par>
                            </p:childTnLst>
                          </p:cTn>
                        </p:par>
                        <p:par>
                          <p:cTn id="40" fill="hold" nodeType="afterGroup">
                            <p:stCondLst>
                              <p:cond delay="4500"/>
                            </p:stCondLst>
                            <p:childTnLst>
                              <p:par>
                                <p:cTn id="41" presetID="10" presetClass="entr" presetSubtype="0" fill="hold" nodeType="afterEffect">
                                  <p:stCondLst>
                                    <p:cond delay="0"/>
                                  </p:stCondLst>
                                  <p:childTnLst>
                                    <p:set>
                                      <p:cBhvr>
                                        <p:cTn id="42" dur="1" fill="hold">
                                          <p:stCondLst>
                                            <p:cond delay="0"/>
                                          </p:stCondLst>
                                        </p:cTn>
                                        <p:tgtEl>
                                          <p:spTgt spid="54283"/>
                                        </p:tgtEl>
                                        <p:attrNameLst>
                                          <p:attrName>style.visibility</p:attrName>
                                        </p:attrNameLst>
                                      </p:cBhvr>
                                      <p:to>
                                        <p:strVal val="visible"/>
                                      </p:to>
                                    </p:set>
                                    <p:animEffect transition="in" filter="fade">
                                      <p:cBhvr>
                                        <p:cTn id="43" dur="500"/>
                                        <p:tgtEl>
                                          <p:spTgt spid="54283"/>
                                        </p:tgtEl>
                                      </p:cBhvr>
                                    </p:animEffect>
                                  </p:childTnLst>
                                </p:cTn>
                              </p:par>
                            </p:childTnLst>
                          </p:cTn>
                        </p:par>
                        <p:par>
                          <p:cTn id="44" fill="hold" nodeType="afterGroup">
                            <p:stCondLst>
                              <p:cond delay="5000"/>
                            </p:stCondLst>
                            <p:childTnLst>
                              <p:par>
                                <p:cTn id="45" presetID="10" presetClass="entr" presetSubtype="0" fill="hold" nodeType="afterEffect">
                                  <p:stCondLst>
                                    <p:cond delay="0"/>
                                  </p:stCondLst>
                                  <p:childTnLst>
                                    <p:set>
                                      <p:cBhvr>
                                        <p:cTn id="46" dur="1" fill="hold">
                                          <p:stCondLst>
                                            <p:cond delay="0"/>
                                          </p:stCondLst>
                                        </p:cTn>
                                        <p:tgtEl>
                                          <p:spTgt spid="54285"/>
                                        </p:tgtEl>
                                        <p:attrNameLst>
                                          <p:attrName>style.visibility</p:attrName>
                                        </p:attrNameLst>
                                      </p:cBhvr>
                                      <p:to>
                                        <p:strVal val="visible"/>
                                      </p:to>
                                    </p:set>
                                    <p:animEffect transition="in" filter="fade">
                                      <p:cBhvr>
                                        <p:cTn id="47" dur="500"/>
                                        <p:tgtEl>
                                          <p:spTgt spid="54285"/>
                                        </p:tgtEl>
                                      </p:cBhvr>
                                    </p:animEffect>
                                  </p:childTnLst>
                                </p:cTn>
                              </p:par>
                            </p:childTnLst>
                          </p:cTn>
                        </p:par>
                        <p:par>
                          <p:cTn id="48" fill="hold" nodeType="afterGroup">
                            <p:stCondLst>
                              <p:cond delay="5500"/>
                            </p:stCondLst>
                            <p:childTnLst>
                              <p:par>
                                <p:cTn id="49" presetID="10" presetClass="entr" presetSubtype="0" fill="hold" nodeType="afterEffect">
                                  <p:stCondLst>
                                    <p:cond delay="0"/>
                                  </p:stCondLst>
                                  <p:childTnLst>
                                    <p:set>
                                      <p:cBhvr>
                                        <p:cTn id="50" dur="1" fill="hold">
                                          <p:stCondLst>
                                            <p:cond delay="0"/>
                                          </p:stCondLst>
                                        </p:cTn>
                                        <p:tgtEl>
                                          <p:spTgt spid="17421"/>
                                        </p:tgtEl>
                                        <p:attrNameLst>
                                          <p:attrName>style.visibility</p:attrName>
                                        </p:attrNameLst>
                                      </p:cBhvr>
                                      <p:to>
                                        <p:strVal val="visible"/>
                                      </p:to>
                                    </p:set>
                                    <p:animEffect transition="in" filter="fade">
                                      <p:cBhvr>
                                        <p:cTn id="51"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PROJECT_OPEN" val="0"/>
  <p:tag name="ARTICULATE_SLIDE_COUNT" val="5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572E2D"/>
      </a:dk1>
      <a:lt1>
        <a:srgbClr val="2A5657"/>
      </a:lt1>
      <a:dk2>
        <a:srgbClr val="A7A7A7"/>
      </a:dk2>
      <a:lt2>
        <a:srgbClr val="535353"/>
      </a:lt2>
      <a:accent1>
        <a:srgbClr val="00CC99"/>
      </a:accent1>
      <a:accent2>
        <a:srgbClr val="3333CC"/>
      </a:accent2>
      <a:accent3>
        <a:srgbClr val="ACB4B4"/>
      </a:accent3>
      <a:accent4>
        <a:srgbClr val="492625"/>
      </a:accent4>
      <a:accent5>
        <a:srgbClr val="AAE2CA"/>
      </a:accent5>
      <a:accent6>
        <a:srgbClr val="2D2DB9"/>
      </a:accent6>
      <a:hlink>
        <a:srgbClr val="0000FF"/>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12304</TotalTime>
  <Words>5210</Words>
  <Application>Microsoft Office PowerPoint</Application>
  <PresentationFormat>On-screen Show (4:3)</PresentationFormat>
  <Paragraphs>520</Paragraphs>
  <Slides>51</Slides>
  <Notes>50</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Custom Design</vt:lpstr>
      <vt:lpstr>Effective Sales Training  to Beat the Competition: Hilti</vt:lpstr>
      <vt:lpstr>Why Distributor Training?</vt:lpstr>
      <vt:lpstr>What You’ll Learn</vt:lpstr>
      <vt:lpstr>What We’ll Cover</vt:lpstr>
      <vt:lpstr>A Day in the Life of Hilti</vt:lpstr>
      <vt:lpstr>Anchor Opportunities on the Jobsite</vt:lpstr>
      <vt:lpstr>Project Types</vt:lpstr>
      <vt:lpstr>PowerPoint Presentation</vt:lpstr>
      <vt:lpstr>Contractor Types</vt:lpstr>
      <vt:lpstr>General Contractor/Project Manager</vt:lpstr>
      <vt:lpstr>Concrete Contractors</vt:lpstr>
      <vt:lpstr>Structural/Misc. Steel Contractors</vt:lpstr>
      <vt:lpstr>Masonry Contactors (big/small)</vt:lpstr>
      <vt:lpstr>Mechanical/Electrical/Plumbing (MEP) Contractors (Most stingy)</vt:lpstr>
      <vt:lpstr>Drywall/Curtain Wall/Glazing Contractors (difference)</vt:lpstr>
      <vt:lpstr>Bridge &amp; “White Paving” Contractors</vt:lpstr>
      <vt:lpstr>Maintenance, repair and operations (MRO)</vt:lpstr>
      <vt:lpstr>Product Guide</vt:lpstr>
      <vt:lpstr>PowerPoint Presentation</vt:lpstr>
      <vt:lpstr>What are “Codes”?</vt:lpstr>
      <vt:lpstr>What the Code Means to You</vt:lpstr>
      <vt:lpstr>The “Old Way” (ASD)</vt:lpstr>
      <vt:lpstr>The “New Way”!(USD)</vt:lpstr>
      <vt:lpstr>Simpson Products Tested to New Criteria</vt:lpstr>
      <vt:lpstr>PowerPoint Presentation</vt:lpstr>
      <vt:lpstr>Construction Documents Review</vt:lpstr>
      <vt:lpstr>SPECS</vt:lpstr>
      <vt:lpstr>SPECS</vt:lpstr>
      <vt:lpstr>General Structural Notes</vt:lpstr>
      <vt:lpstr>Details</vt:lpstr>
      <vt:lpstr>Details</vt:lpstr>
      <vt:lpstr>When in Doubt…</vt:lpstr>
      <vt:lpstr>Anchor Reference Tool</vt:lpstr>
      <vt:lpstr>Submittal Generator</vt:lpstr>
      <vt:lpstr>Adhesive Cartridge Estimator</vt:lpstr>
      <vt:lpstr>Field Support is Key</vt:lpstr>
      <vt:lpstr>PowerPoint Presentation</vt:lpstr>
      <vt:lpstr>PowerPoint Presentation</vt:lpstr>
      <vt:lpstr>What Can I Sell to Install Anchors?</vt:lpstr>
      <vt:lpstr>PowerPoint Presentation</vt:lpstr>
      <vt:lpstr>Under Water Applications</vt:lpstr>
      <vt:lpstr>Pull Out Tests</vt:lpstr>
      <vt:lpstr>Crack Repair</vt:lpstr>
      <vt:lpstr>Façade Repair </vt:lpstr>
      <vt:lpstr>Façade Repair</vt:lpstr>
      <vt:lpstr>Restoration &amp; Repair</vt:lpstr>
      <vt:lpstr>Restoration &amp; Repair</vt:lpstr>
      <vt:lpstr>PowerPoint Presentation</vt:lpstr>
      <vt:lpstr>PowerPoint Presentation</vt:lpstr>
      <vt:lpstr>Did we meet our objectives?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Kaelin</dc:creator>
  <cp:lastModifiedBy>bmayer</cp:lastModifiedBy>
  <cp:revision>186</cp:revision>
  <dcterms:modified xsi:type="dcterms:W3CDTF">2015-03-11T21:55:39Z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https://strongtie.jiveon.com</vt:lpwstr>
  </property>
  <property fmtid="{D5CDD505-2E9C-101B-9397-08002B2CF9AE}" pid="3" name="Jive_PrevVersionNumber">
    <vt:lpwstr/>
  </property>
  <property fmtid="{D5CDD505-2E9C-101B-9397-08002B2CF9AE}" pid="4" name="Jive_VersionGuid">
    <vt:lpwstr>bb6af437-e427-409b-9f85-70da91fec7cc</vt:lpwstr>
  </property>
  <property fmtid="{D5CDD505-2E9C-101B-9397-08002B2CF9AE}" pid="5" name="Offisync_UpdateToken">
    <vt:lpwstr>1</vt:lpwstr>
  </property>
  <property fmtid="{D5CDD505-2E9C-101B-9397-08002B2CF9AE}" pid="6" name="Jive_VersionGuid_v2.5">
    <vt:lpwstr/>
  </property>
  <property fmtid="{D5CDD505-2E9C-101B-9397-08002B2CF9AE}" pid="7" name="Offisync_UniqueId">
    <vt:lpwstr>5137</vt:lpwstr>
  </property>
  <property fmtid="{D5CDD505-2E9C-101B-9397-08002B2CF9AE}" pid="8" name="Offisync_ServerID">
    <vt:lpwstr>ad2a9d16-c1f8-4196-a8de-291fdcca1fcc</vt:lpwstr>
  </property>
  <property fmtid="{D5CDD505-2E9C-101B-9397-08002B2CF9AE}" pid="9" name="Jive_ModifiedButNotPublished">
    <vt:lpwstr/>
  </property>
  <property fmtid="{D5CDD505-2E9C-101B-9397-08002B2CF9AE}" pid="10" name="Jive_LatestFileFullName">
    <vt:lpwstr/>
  </property>
  <property fmtid="{D5CDD505-2E9C-101B-9397-08002B2CF9AE}" pid="11" name="Jive_LatestUserAccountName">
    <vt:lpwstr>bprice</vt:lpwstr>
  </property>
  <property fmtid="{D5CDD505-2E9C-101B-9397-08002B2CF9AE}" pid="12" name="ArticulateGUID">
    <vt:lpwstr>387ABFF9-C434-4082-A391-F18B0693A537</vt:lpwstr>
  </property>
  <property fmtid="{D5CDD505-2E9C-101B-9397-08002B2CF9AE}" pid="13" name="ArticulatePath">
    <vt:lpwstr>2013Selling Against Hilti</vt:lpwstr>
  </property>
</Properties>
</file>