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449" r:id="rId4"/>
  </p:sldMasterIdLst>
  <p:notesMasterIdLst>
    <p:notesMasterId r:id="rId15"/>
  </p:notesMasterIdLst>
  <p:handoutMasterIdLst>
    <p:handoutMasterId r:id="rId16"/>
  </p:handoutMasterIdLst>
  <p:sldIdLst>
    <p:sldId id="669" r:id="rId5"/>
    <p:sldId id="431" r:id="rId6"/>
    <p:sldId id="679" r:id="rId7"/>
    <p:sldId id="681" r:id="rId8"/>
    <p:sldId id="682" r:id="rId9"/>
    <p:sldId id="683" r:id="rId10"/>
    <p:sldId id="691" r:id="rId11"/>
    <p:sldId id="690" r:id="rId12"/>
    <p:sldId id="686" r:id="rId13"/>
    <p:sldId id="678" r:id="rId14"/>
  </p:sldIdLst>
  <p:sldSz cx="9144000" cy="6858000" type="screen4x3"/>
  <p:notesSz cx="6985000" cy="9283700"/>
  <p:custDataLst>
    <p:tags r:id="rId17"/>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FFFF"/>
    <a:srgbClr val="FFFF00"/>
    <a:srgbClr val="F6A70A"/>
    <a:srgbClr val="FF3300"/>
    <a:srgbClr val="4D4D4D"/>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76571" autoAdjust="0"/>
  </p:normalViewPr>
  <p:slideViewPr>
    <p:cSldViewPr snapToGrid="0">
      <p:cViewPr varScale="1">
        <p:scale>
          <a:sx n="89" d="100"/>
          <a:sy n="89" d="100"/>
        </p:scale>
        <p:origin x="-219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1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27639" cy="464503"/>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955750" y="0"/>
            <a:ext cx="3027638" cy="464503"/>
          </a:xfrm>
          <a:prstGeom prst="rect">
            <a:avLst/>
          </a:prstGeom>
        </p:spPr>
        <p:txBody>
          <a:bodyPr vert="horz" lIns="91440" tIns="45720" rIns="91440" bIns="45720" rtlCol="0"/>
          <a:lstStyle>
            <a:lvl1pPr algn="r">
              <a:defRPr sz="1200"/>
            </a:lvl1pPr>
          </a:lstStyle>
          <a:p>
            <a:pPr>
              <a:defRPr/>
            </a:pPr>
            <a:fld id="{93A359A7-DD63-439E-8B98-627E4928F9A8}" type="datetimeFigureOut">
              <a:rPr lang="en-US"/>
              <a:pPr>
                <a:defRPr/>
              </a:pPr>
              <a:t>3/11/2015</a:t>
            </a:fld>
            <a:endParaRPr lang="en-US"/>
          </a:p>
        </p:txBody>
      </p:sp>
      <p:sp>
        <p:nvSpPr>
          <p:cNvPr id="4" name="Footer Placeholder 3"/>
          <p:cNvSpPr>
            <a:spLocks noGrp="1"/>
          </p:cNvSpPr>
          <p:nvPr>
            <p:ph type="ftr" sz="quarter" idx="2"/>
          </p:nvPr>
        </p:nvSpPr>
        <p:spPr>
          <a:xfrm>
            <a:off x="1" y="8817612"/>
            <a:ext cx="3027639" cy="464503"/>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55750" y="8817612"/>
            <a:ext cx="3027638" cy="464503"/>
          </a:xfrm>
          <a:prstGeom prst="rect">
            <a:avLst/>
          </a:prstGeom>
        </p:spPr>
        <p:txBody>
          <a:bodyPr vert="horz" lIns="91440" tIns="45720" rIns="91440" bIns="45720" rtlCol="0" anchor="b"/>
          <a:lstStyle>
            <a:lvl1pPr algn="r">
              <a:defRPr sz="1200"/>
            </a:lvl1pPr>
          </a:lstStyle>
          <a:p>
            <a:pPr>
              <a:defRPr/>
            </a:pPr>
            <a:fld id="{48F41CDE-283C-499F-B90C-7D68B9F263CF}" type="slidenum">
              <a:rPr lang="en-US"/>
              <a:pPr>
                <a:defRPr/>
              </a:pPr>
              <a:t>‹#›</a:t>
            </a:fld>
            <a:endParaRPr lang="en-US"/>
          </a:p>
        </p:txBody>
      </p:sp>
    </p:spTree>
    <p:extLst>
      <p:ext uri="{BB962C8B-B14F-4D97-AF65-F5344CB8AC3E}">
        <p14:creationId xmlns:p14="http://schemas.microsoft.com/office/powerpoint/2010/main" val="3392114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27639" cy="464503"/>
          </a:xfrm>
          <a:prstGeom prst="rect">
            <a:avLst/>
          </a:prstGeom>
        </p:spPr>
        <p:txBody>
          <a:bodyPr vert="horz" lIns="92446" tIns="46223" rIns="92446" bIns="46223" rtlCol="0"/>
          <a:lstStyle>
            <a:lvl1pPr algn="l">
              <a:defRPr sz="1200"/>
            </a:lvl1pPr>
          </a:lstStyle>
          <a:p>
            <a:pPr>
              <a:defRPr/>
            </a:pPr>
            <a:endParaRPr lang="en-US"/>
          </a:p>
        </p:txBody>
      </p:sp>
      <p:sp>
        <p:nvSpPr>
          <p:cNvPr id="3" name="Date Placeholder 2"/>
          <p:cNvSpPr>
            <a:spLocks noGrp="1"/>
          </p:cNvSpPr>
          <p:nvPr>
            <p:ph type="dt" idx="1"/>
          </p:nvPr>
        </p:nvSpPr>
        <p:spPr>
          <a:xfrm>
            <a:off x="3955750" y="0"/>
            <a:ext cx="3027638" cy="464503"/>
          </a:xfrm>
          <a:prstGeom prst="rect">
            <a:avLst/>
          </a:prstGeom>
        </p:spPr>
        <p:txBody>
          <a:bodyPr vert="horz" lIns="92446" tIns="46223" rIns="92446" bIns="46223" rtlCol="0"/>
          <a:lstStyle>
            <a:lvl1pPr algn="r">
              <a:defRPr sz="1200"/>
            </a:lvl1pPr>
          </a:lstStyle>
          <a:p>
            <a:pPr>
              <a:defRPr/>
            </a:pPr>
            <a:fld id="{01C30D65-37CD-452F-AAE9-5AAF0DE6D27D}" type="datetimeFigureOut">
              <a:rPr lang="en-US"/>
              <a:pPr>
                <a:defRPr/>
              </a:pPr>
              <a:t>3/11/2015</a:t>
            </a:fld>
            <a:endParaRPr lang="en-US"/>
          </a:p>
        </p:txBody>
      </p:sp>
      <p:sp>
        <p:nvSpPr>
          <p:cNvPr id="4" name="Slide Image Placeholder 3"/>
          <p:cNvSpPr>
            <a:spLocks noGrp="1" noRot="1" noChangeAspect="1"/>
          </p:cNvSpPr>
          <p:nvPr>
            <p:ph type="sldImg" idx="2"/>
          </p:nvPr>
        </p:nvSpPr>
        <p:spPr>
          <a:xfrm>
            <a:off x="1171575" y="695325"/>
            <a:ext cx="4643438" cy="3481388"/>
          </a:xfrm>
          <a:prstGeom prst="rect">
            <a:avLst/>
          </a:prstGeom>
          <a:noFill/>
          <a:ln w="12700">
            <a:solidFill>
              <a:prstClr val="black"/>
            </a:solidFill>
          </a:ln>
        </p:spPr>
        <p:txBody>
          <a:bodyPr vert="horz" lIns="92446" tIns="46223" rIns="92446" bIns="46223" rtlCol="0" anchor="ctr"/>
          <a:lstStyle/>
          <a:p>
            <a:pPr lvl="0"/>
            <a:endParaRPr lang="en-US" noProof="0" smtClean="0"/>
          </a:p>
        </p:txBody>
      </p:sp>
      <p:sp>
        <p:nvSpPr>
          <p:cNvPr id="5" name="Notes Placeholder 4"/>
          <p:cNvSpPr>
            <a:spLocks noGrp="1"/>
          </p:cNvSpPr>
          <p:nvPr>
            <p:ph type="body" sz="quarter" idx="3"/>
          </p:nvPr>
        </p:nvSpPr>
        <p:spPr>
          <a:xfrm>
            <a:off x="699305" y="4410392"/>
            <a:ext cx="5588000" cy="4177348"/>
          </a:xfrm>
          <a:prstGeom prst="rect">
            <a:avLst/>
          </a:prstGeom>
        </p:spPr>
        <p:txBody>
          <a:bodyPr vert="horz" lIns="92446" tIns="46223" rIns="92446" bIns="46223"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8817612"/>
            <a:ext cx="3027639" cy="464503"/>
          </a:xfrm>
          <a:prstGeom prst="rect">
            <a:avLst/>
          </a:prstGeom>
        </p:spPr>
        <p:txBody>
          <a:bodyPr vert="horz" lIns="92446" tIns="46223" rIns="92446" bIns="46223"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55750" y="8817612"/>
            <a:ext cx="3027638" cy="464503"/>
          </a:xfrm>
          <a:prstGeom prst="rect">
            <a:avLst/>
          </a:prstGeom>
        </p:spPr>
        <p:txBody>
          <a:bodyPr vert="horz" lIns="92446" tIns="46223" rIns="92446" bIns="46223" rtlCol="0" anchor="b"/>
          <a:lstStyle>
            <a:lvl1pPr algn="r">
              <a:defRPr sz="1200"/>
            </a:lvl1pPr>
          </a:lstStyle>
          <a:p>
            <a:pPr>
              <a:defRPr/>
            </a:pPr>
            <a:fld id="{718C5E6D-BE4E-4ECE-9407-1352A3E6E88E}" type="slidenum">
              <a:rPr lang="en-US"/>
              <a:pPr>
                <a:defRPr/>
              </a:pPr>
              <a:t>‹#›</a:t>
            </a:fld>
            <a:endParaRPr lang="en-US"/>
          </a:p>
        </p:txBody>
      </p:sp>
    </p:spTree>
    <p:extLst>
      <p:ext uri="{BB962C8B-B14F-4D97-AF65-F5344CB8AC3E}">
        <p14:creationId xmlns:p14="http://schemas.microsoft.com/office/powerpoint/2010/main" val="36540118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 we jump into concrete</a:t>
            </a:r>
            <a:r>
              <a:rPr lang="en-US" baseline="0" dirty="0" smtClean="0"/>
              <a:t> repair, w</a:t>
            </a:r>
            <a:r>
              <a:rPr lang="en-US" dirty="0" smtClean="0"/>
              <a:t>e’re going to spend 15</a:t>
            </a:r>
            <a:r>
              <a:rPr lang="en-US" baseline="0" dirty="0" smtClean="0"/>
              <a:t> minutes to talk about the causes of the issue.</a:t>
            </a:r>
            <a:endParaRPr lang="en-US" dirty="0" smtClean="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1</a:t>
            </a:fld>
            <a:endParaRPr lang="en-US"/>
          </a:p>
        </p:txBody>
      </p:sp>
    </p:spTree>
    <p:extLst>
      <p:ext uri="{BB962C8B-B14F-4D97-AF65-F5344CB8AC3E}">
        <p14:creationId xmlns:p14="http://schemas.microsoft.com/office/powerpoint/2010/main" val="3898716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p:sp>
      <p:sp>
        <p:nvSpPr>
          <p:cNvPr id="103427" name="Notes Placeholder 2"/>
          <p:cNvSpPr>
            <a:spLocks noGrp="1"/>
          </p:cNvSpPr>
          <p:nvPr>
            <p:ph type="body" idx="1"/>
          </p:nvPr>
        </p:nvSpPr>
        <p:spPr>
          <a:noFill/>
          <a:extLst>
            <a:ext uri="{91240B29-F687-4F45-9708-019B960494DF}">
              <a14:hiddenLine xmlns:a14="http://schemas.microsoft.com/office/drawing/2010/main" w="9525" cap="rnd">
                <a:solidFill>
                  <a:srgbClr val="000000"/>
                </a:solidFill>
                <a:miter lim="800000"/>
                <a:headEnd/>
                <a:tailEnd/>
              </a14:hiddenLine>
            </a:ext>
          </a:extLst>
        </p:spPr>
        <p:txBody>
          <a:bodyPr/>
          <a:lstStyle/>
          <a:p>
            <a:pPr marL="0" marR="0" indent="0" algn="l" defTabSz="914400" rtl="0" eaLnBrk="1" fontAlgn="base" latinLnBrk="0" hangingPunct="0">
              <a:lnSpc>
                <a:spcPct val="100000"/>
              </a:lnSpc>
              <a:spcBef>
                <a:spcPct val="30000"/>
              </a:spcBef>
              <a:spcAft>
                <a:spcPct val="0"/>
              </a:spcAft>
              <a:buClrTx/>
              <a:buSzTx/>
              <a:buFontTx/>
              <a:buNone/>
              <a:tabLst/>
              <a:defRPr/>
            </a:pPr>
            <a:r>
              <a:rPr lang="en-US" altLang="en-US" i="1" dirty="0" smtClean="0"/>
              <a:t>(Hand-off</a:t>
            </a:r>
            <a:r>
              <a:rPr lang="en-US" altLang="en-US" i="1" baseline="0" dirty="0" smtClean="0"/>
              <a:t> to Bosch rep to discuss surface prep and Bosch line up of grinders, accessories ad dedicated tools for concrete repair. We’ll then follow with more about the repair process and RPS product line.)</a:t>
            </a:r>
            <a:endParaRPr lang="en-US" altLang="en-US" i="1" dirty="0" smtClean="0"/>
          </a:p>
        </p:txBody>
      </p:sp>
      <p:sp>
        <p:nvSpPr>
          <p:cNvPr id="103428" name="Slide Number Placeholder 3"/>
          <p:cNvSpPr>
            <a:spLocks noGrp="1"/>
          </p:cNvSpPr>
          <p:nvPr>
            <p:ph type="sldNum" sz="quarter" idx="4294967295"/>
          </p:nvPr>
        </p:nvSpPr>
        <p:spPr bwMode="auto">
          <a:xfrm>
            <a:off x="3956551" y="8817904"/>
            <a:ext cx="3026833" cy="4641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6" rIns="91392" bIns="45696"/>
          <a:lstStyle>
            <a:lvl1pPr defTabSz="921248" eaLnBrk="0">
              <a:defRPr sz="1200">
                <a:solidFill>
                  <a:srgbClr val="000000"/>
                </a:solidFill>
                <a:latin typeface="Helvetica" charset="0"/>
                <a:ea typeface="Helvetica" charset="0"/>
                <a:cs typeface="Helvetica" charset="0"/>
                <a:sym typeface="Helvetica" charset="0"/>
              </a:defRPr>
            </a:lvl1pPr>
            <a:lvl2pPr marL="751122" indent="-288893" defTabSz="921248" eaLnBrk="0">
              <a:defRPr sz="1200">
                <a:solidFill>
                  <a:srgbClr val="000000"/>
                </a:solidFill>
                <a:latin typeface="Helvetica" charset="0"/>
                <a:ea typeface="Helvetica" charset="0"/>
                <a:cs typeface="Helvetica" charset="0"/>
                <a:sym typeface="Helvetica" charset="0"/>
              </a:defRPr>
            </a:lvl2pPr>
            <a:lvl3pPr marL="1155573" indent="-231115" defTabSz="921248" eaLnBrk="0">
              <a:defRPr sz="1200">
                <a:solidFill>
                  <a:srgbClr val="000000"/>
                </a:solidFill>
                <a:latin typeface="Helvetica" charset="0"/>
                <a:ea typeface="Helvetica" charset="0"/>
                <a:cs typeface="Helvetica" charset="0"/>
                <a:sym typeface="Helvetica" charset="0"/>
              </a:defRPr>
            </a:lvl3pPr>
            <a:lvl4pPr marL="1617802" indent="-231115" defTabSz="921248" eaLnBrk="0">
              <a:defRPr sz="1200">
                <a:solidFill>
                  <a:srgbClr val="000000"/>
                </a:solidFill>
                <a:latin typeface="Helvetica" charset="0"/>
                <a:ea typeface="Helvetica" charset="0"/>
                <a:cs typeface="Helvetica" charset="0"/>
                <a:sym typeface="Helvetica" charset="0"/>
              </a:defRPr>
            </a:lvl4pPr>
            <a:lvl5pPr marL="2080031" indent="-231115" defTabSz="921248" eaLnBrk="0">
              <a:defRPr sz="1200">
                <a:solidFill>
                  <a:srgbClr val="000000"/>
                </a:solidFill>
                <a:latin typeface="Helvetica" charset="0"/>
                <a:ea typeface="Helvetica" charset="0"/>
                <a:cs typeface="Helvetica" charset="0"/>
                <a:sym typeface="Helvetica" charset="0"/>
              </a:defRPr>
            </a:lvl5pPr>
            <a:lvl6pPr marL="2542261"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3004490"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66719"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928948" indent="-231115" defTabSz="92124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fld id="{35FB49CF-286C-4C03-BB34-AD9272595F63}" type="slidenum">
              <a:rPr lang="en-US" altLang="en-US">
                <a:latin typeface="Times" pitchFamily="18" charset="0"/>
                <a:cs typeface="Arial" pitchFamily="34" charset="0"/>
              </a:rPr>
              <a:pPr/>
              <a:t>10</a:t>
            </a:fld>
            <a:endParaRPr lang="en-US" altLang="en-US">
              <a:latin typeface="Times" pitchFamily="18"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topics we’re going</a:t>
            </a:r>
            <a:r>
              <a:rPr lang="en-US" baseline="0" dirty="0" smtClean="0"/>
              <a:t> to run through briefly…</a:t>
            </a:r>
            <a:endParaRPr lang="en-US" altLang="en-US" sz="1200" dirty="0" smtClean="0"/>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a:t>
            </a:fld>
            <a:endParaRPr lang="en-US"/>
          </a:p>
        </p:txBody>
      </p:sp>
    </p:spTree>
    <p:extLst>
      <p:ext uri="{BB962C8B-B14F-4D97-AF65-F5344CB8AC3E}">
        <p14:creationId xmlns:p14="http://schemas.microsoft.com/office/powerpoint/2010/main" val="3233484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0" indent="0">
              <a:spcBef>
                <a:spcPts val="1200"/>
              </a:spcBef>
              <a:buFont typeface="Arial" panose="020B0604020202020204" pitchFamily="34" charset="0"/>
              <a:buNone/>
              <a:defRPr/>
            </a:pPr>
            <a:r>
              <a:rPr lang="en-US" altLang="en-US" dirty="0" smtClean="0"/>
              <a:t>The deterioration of concrete is more complex than the deterioration of other building materials, such as wood or steel. Normal life expectancy of concrete is </a:t>
            </a:r>
            <a:r>
              <a:rPr lang="en-US" altLang="en-US" b="1" dirty="0" smtClean="0"/>
              <a:t>50 years,</a:t>
            </a:r>
            <a:r>
              <a:rPr lang="en-US" altLang="en-US" b="1" baseline="0" dirty="0" smtClean="0"/>
              <a:t> </a:t>
            </a:r>
            <a:r>
              <a:rPr lang="en-US" altLang="en-US" b="0" baseline="0" dirty="0" smtClean="0"/>
              <a:t>and m</a:t>
            </a:r>
            <a:r>
              <a:rPr lang="en-US" altLang="en-US" dirty="0" smtClean="0"/>
              <a:t>any structures today are beyond their life expectancy. Although proper maintenance can prolong concrete life, this often doesn’t get done for one reason or another. Concrete structures are under attack from a variety of sources that we will cover in the following slides. </a:t>
            </a:r>
          </a:p>
        </p:txBody>
      </p:sp>
      <p:sp>
        <p:nvSpPr>
          <p:cNvPr id="4" name="Slide Number Placeholder 3"/>
          <p:cNvSpPr>
            <a:spLocks noGrp="1"/>
          </p:cNvSpPr>
          <p:nvPr>
            <p:ph type="sldNum" sz="quarter" idx="5"/>
          </p:nvPr>
        </p:nvSpPr>
        <p:spPr/>
        <p:txBody>
          <a:bodyPr/>
          <a:lstStyle/>
          <a:p>
            <a:pPr>
              <a:defRPr/>
            </a:pPr>
            <a:fld id="{08C7ED7E-F5FE-4E9C-8602-37AB5EBC175A}"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It is typically a combination of the following factors that influence concrete: </a:t>
            </a:r>
          </a:p>
          <a:p>
            <a:pPr marL="171450" indent="-171450">
              <a:buFont typeface="Arial" panose="020B0604020202020204" pitchFamily="34" charset="0"/>
              <a:buChar char="•"/>
              <a:defRPr/>
            </a:pPr>
            <a:r>
              <a:rPr lang="en-US" dirty="0" smtClean="0"/>
              <a:t>Exposure Conditions </a:t>
            </a:r>
          </a:p>
          <a:p>
            <a:pPr marL="171450" indent="-171450">
              <a:buFont typeface="Arial" panose="020B0604020202020204" pitchFamily="34" charset="0"/>
              <a:buChar char="•"/>
              <a:defRPr/>
            </a:pPr>
            <a:r>
              <a:rPr lang="en-US" dirty="0" smtClean="0"/>
              <a:t>Service Conditions</a:t>
            </a:r>
          </a:p>
          <a:p>
            <a:pPr marL="171450" indent="-171450">
              <a:buFont typeface="Arial" panose="020B0604020202020204" pitchFamily="34" charset="0"/>
              <a:buChar char="•"/>
              <a:defRPr/>
            </a:pPr>
            <a:r>
              <a:rPr lang="en-US" dirty="0" smtClean="0"/>
              <a:t>Service Loads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Design Materials &amp; Construction - </a:t>
            </a:r>
            <a:r>
              <a:rPr lang="en-US" altLang="en-US" dirty="0" smtClean="0"/>
              <a:t>Defects in concrete often happen as a result of issues with</a:t>
            </a:r>
            <a:r>
              <a:rPr lang="en-US" altLang="en-US" baseline="0" dirty="0" smtClean="0"/>
              <a:t> d</a:t>
            </a:r>
            <a:r>
              <a:rPr lang="en-US" altLang="en-US" dirty="0" smtClean="0"/>
              <a:t>esign, materials, and construction methods.</a:t>
            </a:r>
            <a:r>
              <a:rPr lang="en-US" altLang="en-US" baseline="0" dirty="0" smtClean="0"/>
              <a:t> </a:t>
            </a:r>
            <a:r>
              <a:rPr lang="en-US" altLang="en-US" dirty="0" smtClean="0"/>
              <a:t>Things like improper rebar placement, cold joints, or the addition of too much water in the concrete mix can all lead to defects.</a:t>
            </a:r>
          </a:p>
          <a:p>
            <a:pPr marL="171450" indent="-171450">
              <a:buFont typeface="Arial" panose="020B0604020202020204" pitchFamily="34" charset="0"/>
              <a:buChar char="•"/>
              <a:defRPr/>
            </a:pPr>
            <a:endParaRPr lang="en-US" dirty="0" smtClean="0"/>
          </a:p>
        </p:txBody>
      </p:sp>
      <p:sp>
        <p:nvSpPr>
          <p:cNvPr id="4" name="Slide Number Placeholder 3"/>
          <p:cNvSpPr>
            <a:spLocks noGrp="1"/>
          </p:cNvSpPr>
          <p:nvPr>
            <p:ph type="sldNum" sz="quarter" idx="5"/>
          </p:nvPr>
        </p:nvSpPr>
        <p:spPr/>
        <p:txBody>
          <a:bodyPr/>
          <a:lstStyle/>
          <a:p>
            <a:pPr>
              <a:defRPr/>
            </a:pPr>
            <a:fld id="{53109C43-82AB-4AB8-A24E-AC0548173DDF}"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a:defRPr/>
            </a:pPr>
            <a:r>
              <a:rPr lang="en-US" altLang="en-US" i="1" dirty="0" smtClean="0"/>
              <a:t>Review some of the effects or behaviors of concrete deterioration </a:t>
            </a:r>
            <a:r>
              <a:rPr lang="en-US" i="1" dirty="0" smtClean="0"/>
              <a:t>listed on this slide.</a:t>
            </a:r>
            <a:endParaRPr lang="en-US" altLang="en-US" b="1" i="1" dirty="0" smtClean="0"/>
          </a:p>
          <a:p>
            <a:pPr>
              <a:defRPr/>
            </a:pPr>
            <a:r>
              <a:rPr lang="en-US" altLang="en-US" dirty="0" smtClean="0"/>
              <a:t>The root cause of these behaviors can be categorized as </a:t>
            </a:r>
            <a:r>
              <a:rPr lang="en-US" altLang="en-US" b="1" dirty="0" smtClean="0"/>
              <a:t>Deterioration</a:t>
            </a:r>
            <a:r>
              <a:rPr lang="en-US" altLang="en-US" dirty="0" smtClean="0"/>
              <a:t>, </a:t>
            </a:r>
            <a:r>
              <a:rPr lang="en-US" altLang="en-US" b="1" dirty="0" smtClean="0"/>
              <a:t>Damage</a:t>
            </a:r>
            <a:r>
              <a:rPr lang="en-US" altLang="en-US" dirty="0" smtClean="0"/>
              <a:t>, or </a:t>
            </a:r>
            <a:r>
              <a:rPr lang="en-US" altLang="en-US" b="1" dirty="0" smtClean="0"/>
              <a:t>Defects</a:t>
            </a:r>
            <a:r>
              <a:rPr lang="en-US" altLang="en-US" dirty="0" smtClean="0"/>
              <a:t>.</a:t>
            </a:r>
          </a:p>
          <a:p>
            <a:pPr>
              <a:defRPr/>
            </a:pPr>
            <a:endParaRPr lang="en-US" altLang="en-US" b="1" dirty="0" smtClean="0"/>
          </a:p>
        </p:txBody>
      </p:sp>
      <p:sp>
        <p:nvSpPr>
          <p:cNvPr id="4" name="Slide Number Placeholder 3"/>
          <p:cNvSpPr>
            <a:spLocks noGrp="1"/>
          </p:cNvSpPr>
          <p:nvPr>
            <p:ph type="sldNum" sz="quarter" idx="5"/>
          </p:nvPr>
        </p:nvSpPr>
        <p:spPr/>
        <p:txBody>
          <a:bodyPr/>
          <a:lstStyle/>
          <a:p>
            <a:pPr>
              <a:defRPr/>
            </a:pPr>
            <a:fld id="{3E316C01-7C30-4FED-847C-04615D4932A7}"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dirty="0" smtClean="0"/>
              <a:t>All of the following are deteriorating agents:</a:t>
            </a:r>
          </a:p>
          <a:p>
            <a:pPr marL="171450" indent="-171450">
              <a:buFont typeface="Arial" panose="020B0604020202020204" pitchFamily="34" charset="0"/>
              <a:buChar char="•"/>
              <a:defRPr/>
            </a:pPr>
            <a:r>
              <a:rPr lang="en-US" altLang="en-US" dirty="0" smtClean="0"/>
              <a:t>Freeze-thaw cycles</a:t>
            </a:r>
          </a:p>
          <a:p>
            <a:pPr marL="171450" indent="-171450">
              <a:buFont typeface="Arial" panose="020B0604020202020204" pitchFamily="34" charset="0"/>
              <a:buChar char="•"/>
              <a:defRPr/>
            </a:pPr>
            <a:r>
              <a:rPr lang="en-US" altLang="en-US" dirty="0" smtClean="0"/>
              <a:t>Erosion</a:t>
            </a:r>
          </a:p>
          <a:p>
            <a:pPr marL="171450" indent="-171450">
              <a:buFont typeface="Arial" panose="020B0604020202020204" pitchFamily="34" charset="0"/>
              <a:buChar char="•"/>
              <a:defRPr/>
            </a:pPr>
            <a:r>
              <a:rPr lang="en-US" altLang="en-US" dirty="0" smtClean="0"/>
              <a:t>Alkali-aggregate reaction</a:t>
            </a:r>
          </a:p>
          <a:p>
            <a:pPr marL="171450" indent="-171450">
              <a:buFont typeface="Arial" panose="020B0604020202020204" pitchFamily="34" charset="0"/>
              <a:buChar char="•"/>
              <a:defRPr/>
            </a:pPr>
            <a:r>
              <a:rPr lang="en-US" altLang="en-US" dirty="0" smtClean="0"/>
              <a:t>Sulfate attack</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t>Corrosion of embedded metals</a:t>
            </a:r>
          </a:p>
          <a:p>
            <a:pPr marL="171450" indent="-171450">
              <a:buFont typeface="Arial" panose="020B0604020202020204" pitchFamily="34" charset="0"/>
              <a:buChar char="•"/>
              <a:defRPr/>
            </a:pPr>
            <a:endParaRPr lang="en-US" altLang="en-US" dirty="0" smtClean="0"/>
          </a:p>
          <a:p>
            <a:pPr marL="0" indent="0">
              <a:buFont typeface="Arial" panose="020B0604020202020204" pitchFamily="34" charset="0"/>
              <a:buNone/>
              <a:defRPr/>
            </a:pPr>
            <a:r>
              <a:rPr lang="en-US" altLang="en-US" dirty="0" smtClean="0"/>
              <a:t>Overloading, chemical</a:t>
            </a:r>
            <a:r>
              <a:rPr lang="en-US" altLang="en-US" baseline="0" dirty="0" smtClean="0"/>
              <a:t> attack, earthquakes and fires are all possible source of damage as well. </a:t>
            </a:r>
          </a:p>
          <a:p>
            <a:pPr marL="0" indent="0">
              <a:buFont typeface="Arial" panose="020B0604020202020204" pitchFamily="34" charset="0"/>
              <a:buNone/>
              <a:defRPr/>
            </a:pPr>
            <a:endParaRPr lang="en-US" altLang="en-US" baseline="0" dirty="0" smtClean="0"/>
          </a:p>
          <a:p>
            <a:pPr marL="0" indent="0">
              <a:buFont typeface="Arial" panose="020B0604020202020204" pitchFamily="34" charset="0"/>
              <a:buNone/>
              <a:defRPr/>
            </a:pPr>
            <a:r>
              <a:rPr lang="en-US" altLang="en-US" baseline="0" dirty="0" smtClean="0"/>
              <a:t>Steel rebar corrosion is a big issue, let’s look at that in a little more detail.</a:t>
            </a:r>
            <a:endParaRPr lang="en-US" altLang="en-US" dirty="0" smtClean="0"/>
          </a:p>
        </p:txBody>
      </p:sp>
      <p:sp>
        <p:nvSpPr>
          <p:cNvPr id="4" name="Slide Number Placeholder 3"/>
          <p:cNvSpPr>
            <a:spLocks noGrp="1"/>
          </p:cNvSpPr>
          <p:nvPr>
            <p:ph type="sldNum" sz="quarter" idx="5"/>
          </p:nvPr>
        </p:nvSpPr>
        <p:spPr/>
        <p:txBody>
          <a:bodyPr/>
          <a:lstStyle/>
          <a:p>
            <a:pPr>
              <a:defRPr/>
            </a:pPr>
            <a:fld id="{BE08B5C3-6F44-4DE3-9610-0F30A7FFDB4F}"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171450" indent="-171450">
              <a:buFont typeface="Arial" panose="020B0604020202020204" pitchFamily="34" charset="0"/>
              <a:buChar char="•"/>
              <a:defRPr/>
            </a:pPr>
            <a:r>
              <a:rPr lang="en-US" dirty="0" smtClean="0"/>
              <a:t>Chloride begins penetrating through the surface with the help of moisture.</a:t>
            </a:r>
          </a:p>
          <a:p>
            <a:pPr marL="171450" indent="-171450">
              <a:buFont typeface="Arial" panose="020B0604020202020204" pitchFamily="34" charset="0"/>
              <a:buChar char="•"/>
              <a:defRPr/>
            </a:pPr>
            <a:r>
              <a:rPr lang="en-US" dirty="0" smtClean="0"/>
              <a:t>As corrosion builds, it pushes the surrounding concrete out and causes cracks.</a:t>
            </a:r>
          </a:p>
          <a:p>
            <a:pPr>
              <a:buFont typeface="Arial" panose="020B0604020202020204" pitchFamily="34" charset="0"/>
              <a:buNone/>
              <a:defRPr/>
            </a:pPr>
            <a:endParaRPr lang="en-US" dirty="0" smtClean="0"/>
          </a:p>
          <a:p>
            <a:pPr>
              <a:buFont typeface="Arial" panose="020B0604020202020204" pitchFamily="34" charset="0"/>
              <a:buNone/>
              <a:defRPr/>
            </a:pPr>
            <a:r>
              <a:rPr lang="en-US" dirty="0" smtClean="0"/>
              <a:t>When cracking and delamination progress, accelerated corrosion takes place because of the easy access of corrosive salts, oxygen, and moisture. </a:t>
            </a:r>
          </a:p>
          <a:p>
            <a:pPr>
              <a:buFont typeface="Arial" panose="020B0604020202020204" pitchFamily="34" charset="0"/>
              <a:buNone/>
              <a:defRPr/>
            </a:pPr>
            <a:endParaRPr lang="en-US" dirty="0" smtClean="0"/>
          </a:p>
          <a:p>
            <a:pPr>
              <a:buFont typeface="Arial" panose="020B0604020202020204" pitchFamily="34" charset="0"/>
              <a:buNone/>
              <a:defRPr/>
            </a:pPr>
            <a:r>
              <a:rPr lang="en-US" dirty="0" smtClean="0"/>
              <a:t>The image shows the build-up of corrosion on the rebar and the cracking effect it has on the surrounding concrete. </a:t>
            </a:r>
          </a:p>
          <a:p>
            <a:pPr>
              <a:defRPr/>
            </a:pPr>
            <a:endParaRPr lang="en-US" dirty="0" smtClean="0"/>
          </a:p>
          <a:p>
            <a:pPr>
              <a:defRPr/>
            </a:pPr>
            <a:endParaRPr lang="en-US" dirty="0" smtClean="0"/>
          </a:p>
          <a:p>
            <a:pPr>
              <a:defRPr/>
            </a:pPr>
            <a:endParaRPr lang="en-US" altLang="en-US" dirty="0" smtClean="0"/>
          </a:p>
        </p:txBody>
      </p:sp>
      <p:sp>
        <p:nvSpPr>
          <p:cNvPr id="4" name="Slide Number Placeholder 3"/>
          <p:cNvSpPr>
            <a:spLocks noGrp="1"/>
          </p:cNvSpPr>
          <p:nvPr>
            <p:ph type="sldNum" sz="quarter" idx="5"/>
          </p:nvPr>
        </p:nvSpPr>
        <p:spPr/>
        <p:txBody>
          <a:bodyPr/>
          <a:lstStyle/>
          <a:p>
            <a:pPr>
              <a:defRPr/>
            </a:pPr>
            <a:fld id="{AFE90301-20D0-49CA-8D4C-AE31B5534EAC}"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a:defRPr/>
            </a:pPr>
            <a:r>
              <a:rPr lang="en-US" altLang="en-US" dirty="0" smtClean="0"/>
              <a:t>If the embedded steel rebar corrodes, it can cause cracking and spalling of the concrete.</a:t>
            </a:r>
          </a:p>
          <a:p>
            <a:pPr eaLnBrk="1" hangingPunct="1">
              <a:spcBef>
                <a:spcPts val="600"/>
              </a:spcBef>
              <a:defRPr/>
            </a:pPr>
            <a:r>
              <a:rPr lang="en-US" altLang="en-US" dirty="0" smtClean="0"/>
              <a:t>This often depends on the following variables:</a:t>
            </a:r>
          </a:p>
          <a:p>
            <a:pPr marL="342900" lvl="1" indent="-342900" eaLnBrk="1" hangingPunct="1">
              <a:spcBef>
                <a:spcPts val="600"/>
              </a:spcBef>
              <a:buFontTx/>
              <a:buChar char="•"/>
              <a:defRPr/>
            </a:pPr>
            <a:r>
              <a:rPr lang="en-US" altLang="en-US" dirty="0" smtClean="0"/>
              <a:t>Concrete tensile strength</a:t>
            </a:r>
          </a:p>
          <a:p>
            <a:pPr marL="342900" lvl="1" indent="-342900">
              <a:spcBef>
                <a:spcPts val="600"/>
              </a:spcBef>
              <a:buFontTx/>
              <a:buChar char="•"/>
              <a:defRPr/>
            </a:pPr>
            <a:r>
              <a:rPr lang="en-US" altLang="en-US" dirty="0" smtClean="0"/>
              <a:t>Bond between rebar and surrounding concrete</a:t>
            </a:r>
          </a:p>
          <a:p>
            <a:pPr marL="342900" lvl="1" indent="-342900">
              <a:spcBef>
                <a:spcPts val="600"/>
              </a:spcBef>
              <a:buFontTx/>
              <a:buChar char="•"/>
              <a:defRPr/>
            </a:pPr>
            <a:r>
              <a:rPr lang="en-US" altLang="en-US" dirty="0" smtClean="0"/>
              <a:t>Diameter of rebar</a:t>
            </a:r>
          </a:p>
          <a:p>
            <a:pPr marL="342900" lvl="1" indent="-342900">
              <a:spcBef>
                <a:spcPts val="600"/>
              </a:spcBef>
              <a:buFontTx/>
              <a:buChar char="•"/>
              <a:defRPr/>
            </a:pPr>
            <a:r>
              <a:rPr lang="en-US" altLang="en-US" dirty="0" smtClean="0"/>
              <a:t>Percentage of corrosion by weight of rebar</a:t>
            </a:r>
          </a:p>
          <a:p>
            <a:pPr marL="342900" lvl="1" indent="-342900">
              <a:spcBef>
                <a:spcPts val="600"/>
              </a:spcBef>
              <a:buFontTx/>
              <a:buChar char="•"/>
              <a:defRPr/>
            </a:pPr>
            <a:r>
              <a:rPr lang="en-US" altLang="en-US" dirty="0" smtClean="0"/>
              <a:t>Quality of concrete covering the rebar…what</a:t>
            </a:r>
            <a:r>
              <a:rPr lang="en-US" altLang="en-US" baseline="0" dirty="0" smtClean="0"/>
              <a:t> affects the quality of the concrete? One major factor is the amount of water used in the concrete mix…</a:t>
            </a:r>
            <a:endParaRPr lang="en-US" altLang="en-US" dirty="0" smtClean="0"/>
          </a:p>
          <a:p>
            <a:pPr>
              <a:defRPr/>
            </a:pPr>
            <a:endParaRPr lang="en-US" altLang="en-US" dirty="0" smtClean="0"/>
          </a:p>
          <a:p>
            <a:pPr>
              <a:defRPr/>
            </a:pPr>
            <a:endParaRPr lang="en-US" altLang="en-US" dirty="0" smtClean="0"/>
          </a:p>
        </p:txBody>
      </p:sp>
      <p:sp>
        <p:nvSpPr>
          <p:cNvPr id="4" name="Slide Number Placeholder 3"/>
          <p:cNvSpPr>
            <a:spLocks noGrp="1"/>
          </p:cNvSpPr>
          <p:nvPr>
            <p:ph type="sldNum" sz="quarter" idx="5"/>
          </p:nvPr>
        </p:nvSpPr>
        <p:spPr/>
        <p:txBody>
          <a:bodyPr/>
          <a:lstStyle/>
          <a:p>
            <a:pPr>
              <a:defRPr/>
            </a:pPr>
            <a:fld id="{9E0767BC-ACED-4313-B76E-D078884BB248}"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a:defRPr/>
            </a:pPr>
            <a:r>
              <a:rPr lang="en-US" altLang="en-US" dirty="0" smtClean="0"/>
              <a:t>The use of excessive water in concrete mixtures is one of the most common root causes of damage. Damage caused by excessive mix water can be difficult to correctly diagnose because it is usually masked by damage from other causes. </a:t>
            </a:r>
            <a:endParaRPr lang="en-US" altLang="en-US" i="1" dirty="0" smtClean="0"/>
          </a:p>
          <a:p>
            <a:pPr>
              <a:defRPr/>
            </a:pPr>
            <a:endParaRPr lang="en-US" altLang="en-US" i="1" dirty="0" smtClean="0"/>
          </a:p>
          <a:p>
            <a:pPr eaLnBrk="1" hangingPunct="1">
              <a:spcBef>
                <a:spcPts val="1200"/>
              </a:spcBef>
              <a:defRPr/>
            </a:pPr>
            <a:r>
              <a:rPr lang="en-US" sz="1600" b="1" kern="0" dirty="0" smtClean="0"/>
              <a:t>Excessive water:</a:t>
            </a:r>
            <a:endParaRPr lang="en-US" sz="2000" b="1" kern="0" dirty="0" smtClean="0"/>
          </a:p>
          <a:p>
            <a:pPr marL="285750" indent="-285750" eaLnBrk="1" hangingPunct="1">
              <a:spcBef>
                <a:spcPts val="1200"/>
              </a:spcBef>
              <a:buFont typeface="Arial" panose="020B0604020202020204" pitchFamily="34" charset="0"/>
              <a:buChar char="•"/>
              <a:defRPr/>
            </a:pPr>
            <a:r>
              <a:rPr lang="en-US" kern="0" dirty="0" smtClean="0"/>
              <a:t>reduces strength</a:t>
            </a:r>
          </a:p>
          <a:p>
            <a:pPr marL="285750" indent="-285750" eaLnBrk="1" hangingPunct="1">
              <a:spcBef>
                <a:spcPts val="1200"/>
              </a:spcBef>
              <a:buFont typeface="Arial" panose="020B0604020202020204" pitchFamily="34" charset="0"/>
              <a:buChar char="•"/>
              <a:defRPr/>
            </a:pPr>
            <a:r>
              <a:rPr lang="en-US" kern="0" dirty="0" smtClean="0"/>
              <a:t>increases curing and drying shrinkage </a:t>
            </a:r>
          </a:p>
          <a:p>
            <a:pPr marL="285750" indent="-285750" eaLnBrk="1" hangingPunct="1">
              <a:spcBef>
                <a:spcPts val="1200"/>
              </a:spcBef>
              <a:buFont typeface="Arial" panose="020B0604020202020204" pitchFamily="34" charset="0"/>
              <a:buChar char="•"/>
              <a:defRPr/>
            </a:pPr>
            <a:r>
              <a:rPr lang="en-US" kern="0" dirty="0" smtClean="0"/>
              <a:t>increases porosity </a:t>
            </a:r>
          </a:p>
          <a:p>
            <a:pPr marL="285750" indent="-285750" eaLnBrk="1" hangingPunct="1">
              <a:spcBef>
                <a:spcPts val="1200"/>
              </a:spcBef>
              <a:buFont typeface="Arial" panose="020B0604020202020204" pitchFamily="34" charset="0"/>
              <a:buChar char="•"/>
              <a:defRPr/>
            </a:pPr>
            <a:r>
              <a:rPr lang="en-US" kern="0" dirty="0" smtClean="0"/>
              <a:t>increases creep</a:t>
            </a:r>
          </a:p>
          <a:p>
            <a:pPr marL="285750" indent="-285750" eaLnBrk="1" hangingPunct="1">
              <a:spcBef>
                <a:spcPts val="1200"/>
              </a:spcBef>
              <a:buFont typeface="Arial" panose="020B0604020202020204" pitchFamily="34" charset="0"/>
              <a:buChar char="•"/>
              <a:defRPr/>
            </a:pPr>
            <a:r>
              <a:rPr lang="en-US" kern="0" dirty="0" smtClean="0"/>
              <a:t>reduces the abrasion resistance of concrete</a:t>
            </a:r>
          </a:p>
          <a:p>
            <a:pPr>
              <a:defRPr/>
            </a:pPr>
            <a:endParaRPr lang="en-US" altLang="en-US" i="1" dirty="0" smtClean="0"/>
          </a:p>
          <a:p>
            <a:pPr>
              <a:defRPr/>
            </a:pPr>
            <a:r>
              <a:rPr lang="en-US" altLang="en-US" dirty="0" smtClean="0"/>
              <a:t>Excessive water is often overlooked as the root cause of the problem. Freeze-thaw cracking, erosion deterioration, or drying shrinkage cracking, for example, is often blamed for damage to concrete when, in reality, excessive mix water caused the low durability that allowed these other causes to attack the concrete.</a:t>
            </a:r>
          </a:p>
          <a:p>
            <a:pPr>
              <a:defRPr/>
            </a:pPr>
            <a:endParaRPr lang="en-US" altLang="en-US" i="1" dirty="0" smtClean="0"/>
          </a:p>
        </p:txBody>
      </p:sp>
      <p:sp>
        <p:nvSpPr>
          <p:cNvPr id="4" name="Slide Number Placeholder 3"/>
          <p:cNvSpPr>
            <a:spLocks noGrp="1"/>
          </p:cNvSpPr>
          <p:nvPr>
            <p:ph type="sldNum" sz="quarter" idx="5"/>
          </p:nvPr>
        </p:nvSpPr>
        <p:spPr/>
        <p:txBody>
          <a:bodyPr/>
          <a:lstStyle/>
          <a:p>
            <a:pPr>
              <a:defRPr/>
            </a:pPr>
            <a:fld id="{527DEF8D-2C03-4384-98CC-A0BE300C65D6}"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355137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ustDataLst>
      <p:tags r:id="rId1"/>
    </p:custDataLst>
    <p:extLst>
      <p:ext uri="{BB962C8B-B14F-4D97-AF65-F5344CB8AC3E}">
        <p14:creationId xmlns:p14="http://schemas.microsoft.com/office/powerpoint/2010/main" val="36323640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63525" y="2099144"/>
            <a:ext cx="8229600" cy="4118776"/>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2"/>
          <p:cNvSpPr txBox="1">
            <a:spLocks/>
          </p:cNvSpPr>
          <p:nvPr userDrawn="1"/>
        </p:nvSpPr>
        <p:spPr>
          <a:xfrm>
            <a:off x="294198" y="1681243"/>
            <a:ext cx="3926464"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000" dirty="0" smtClean="0"/>
              <a:t>Click to edit subhead</a:t>
            </a:r>
          </a:p>
        </p:txBody>
      </p:sp>
    </p:spTree>
    <p:extLst>
      <p:ext uri="{BB962C8B-B14F-4D97-AF65-F5344CB8AC3E}">
        <p14:creationId xmlns:p14="http://schemas.microsoft.com/office/powerpoint/2010/main" val="149435966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312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2150" y="119779"/>
            <a:ext cx="7005099" cy="6043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63525" y="1359017"/>
            <a:ext cx="8536526" cy="5209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p:cNvPicPr>
            <a:picLocks noChangeAspect="1"/>
          </p:cNvPicPr>
          <p:nvPr userDrawn="1"/>
        </p:nvPicPr>
        <p:blipFill>
          <a:blip r:embed="rId7"/>
          <a:stretch>
            <a:fillRect/>
          </a:stretch>
        </p:blipFill>
        <p:spPr>
          <a:xfrm>
            <a:off x="8115300" y="183666"/>
            <a:ext cx="755650" cy="527614"/>
          </a:xfrm>
          <a:prstGeom prst="rect">
            <a:avLst/>
          </a:prstGeom>
        </p:spPr>
      </p:pic>
      <p:pic>
        <p:nvPicPr>
          <p:cNvPr id="12" name="Picture 1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797979"/>
            <a:ext cx="9144000" cy="335280"/>
          </a:xfrm>
          <a:prstGeom prst="rect">
            <a:avLst/>
          </a:prstGeom>
          <a:effectLst>
            <a:outerShdw blurRad="50800" dist="38100" dir="5400000" algn="t" rotWithShape="0">
              <a:prstClr val="black">
                <a:alpha val="40000"/>
              </a:prstClr>
            </a:outerShdw>
          </a:effectLst>
        </p:spPr>
      </p:pic>
    </p:spTree>
    <p:custDataLst>
      <p:tags r:id="rId6"/>
    </p:custDataLst>
    <p:extLst>
      <p:ext uri="{BB962C8B-B14F-4D97-AF65-F5344CB8AC3E}">
        <p14:creationId xmlns:p14="http://schemas.microsoft.com/office/powerpoint/2010/main" val="3338444817"/>
      </p:ext>
    </p:extLst>
  </p:cSld>
  <p:clrMap bg1="lt1" tx1="dk1" bg2="lt2" tx2="dk2" accent1="accent1" accent2="accent2" accent3="accent3" accent4="accent4" accent5="accent5" accent6="accent6" hlink="hlink" folHlink="folHlink"/>
  <p:sldLayoutIdLst>
    <p:sldLayoutId id="2147486450" r:id="rId1"/>
    <p:sldLayoutId id="2147486451" r:id="rId2"/>
    <p:sldLayoutId id="2147486468" r:id="rId3"/>
    <p:sldLayoutId id="2147486469" r:id="rId4"/>
  </p:sldLayoutIdLst>
  <p:txStyles>
    <p:titleStyle>
      <a:lvl1pPr algn="l" defTabSz="914400" rtl="0" eaLnBrk="1" latinLnBrk="0" hangingPunct="1">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file://localhost/Volumes/CLIENTS/Simpson%20Strong-Tie/+brand%20standards/SST%20Logo%20rgb%20-%20white%20box%20BG%20INDICATOR.jpg" TargetMode="External"/><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7.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notesSlide" Target="../notesSlides/notesSlide4.xml"/><Relationship Id="rId4" Type="http://schemas.openxmlformats.org/officeDocument/2006/relationships/tags" Target="../tags/tag11.xml"/><Relationship Id="rId9"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0.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4576"/>
            <a:ext cx="9144000" cy="6708847"/>
          </a:xfrm>
          <a:prstGeom prst="rect">
            <a:avLst/>
          </a:prstGeom>
        </p:spPr>
      </p:pic>
      <p:sp>
        <p:nvSpPr>
          <p:cNvPr id="3" name="Rectangle 2"/>
          <p:cNvSpPr/>
          <p:nvPr/>
        </p:nvSpPr>
        <p:spPr>
          <a:xfrm>
            <a:off x="0" y="0"/>
            <a:ext cx="9144000" cy="1140300"/>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6400800"/>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1"/>
          <p:cNvSpPr txBox="1">
            <a:spLocks/>
          </p:cNvSpPr>
          <p:nvPr/>
        </p:nvSpPr>
        <p:spPr>
          <a:xfrm>
            <a:off x="0" y="2030627"/>
            <a:ext cx="9144000" cy="2021429"/>
          </a:xfrm>
          <a:prstGeom prst="rect">
            <a:avLst/>
          </a:prstGeom>
          <a:solidFill>
            <a:schemeClr val="tx1">
              <a:alpha val="61000"/>
            </a:schemeClr>
          </a:solidFill>
        </p:spPr>
        <p:txBody>
          <a:bodyPr vert="horz" lIns="91440" tIns="45720" rIns="91440" bIns="45720" rtlCol="0" anchor="ctr" anchorCtr="0">
            <a:noAutofit/>
          </a:bodyPr>
          <a:lstStyle>
            <a:lvl1pPr algn="l" defTabSz="914400" rtl="0" eaLnBrk="1" latinLnBrk="0" hangingPunct="1">
              <a:spcBef>
                <a:spcPct val="0"/>
              </a:spcBef>
              <a:buNone/>
              <a:defRPr sz="3200" b="1" kern="1200">
                <a:solidFill>
                  <a:schemeClr val="tx1"/>
                </a:solidFill>
                <a:latin typeface="Arial" panose="020B0604020202020204" pitchFamily="34" charset="0"/>
                <a:ea typeface="+mj-ea"/>
                <a:cs typeface="Arial" panose="020B0604020202020204" pitchFamily="34" charset="0"/>
              </a:defRPr>
            </a:lvl1pPr>
          </a:lstStyle>
          <a:p>
            <a:pPr algn="ctr" fontAlgn="auto">
              <a:spcAft>
                <a:spcPts val="0"/>
              </a:spcAft>
            </a:pPr>
            <a:r>
              <a:rPr lang="en-US" sz="3600" dirty="0" smtClean="0">
                <a:solidFill>
                  <a:schemeClr val="bg1"/>
                </a:solidFill>
              </a:rPr>
              <a:t>Concrete Properties &amp; Deterioration</a:t>
            </a:r>
            <a:endParaRPr lang="en-US" sz="3600" b="0" dirty="0">
              <a:solidFill>
                <a:schemeClr val="bg1"/>
              </a:solidFill>
            </a:endParaRPr>
          </a:p>
        </p:txBody>
      </p:sp>
      <p:pic>
        <p:nvPicPr>
          <p:cNvPr id="6" name="SST Logo rgb - white box BG INDICATOR.jpg" descr="/Volumes/CLIENTS/Simpson Strong-Tie/+brand standards/SST Logo rgb - white box BG INDICATOR.jpg"/>
          <p:cNvPicPr>
            <a:picLocks noChangeAspect="1"/>
          </p:cNvPicPr>
          <p:nvPr/>
        </p:nvPicPr>
        <p:blipFill>
          <a:blip r:embed="rId5" r:link="rId6" cstate="print">
            <a:extLst>
              <a:ext uri="{28A0092B-C50C-407E-A947-70E740481C1C}">
                <a14:useLocalDpi xmlns:a14="http://schemas.microsoft.com/office/drawing/2010/main" val="0"/>
              </a:ext>
            </a:extLst>
          </a:blip>
          <a:stretch>
            <a:fillRect/>
          </a:stretch>
        </p:blipFill>
        <p:spPr>
          <a:xfrm>
            <a:off x="3491443" y="4461470"/>
            <a:ext cx="2167463" cy="1441078"/>
          </a:xfrm>
          <a:prstGeom prst="rect">
            <a:avLst/>
          </a:prstGeom>
          <a:effectLst>
            <a:glow rad="88900">
              <a:schemeClr val="tx1">
                <a:alpha val="25000"/>
              </a:schemeClr>
            </a:glow>
          </a:effectLst>
        </p:spPr>
      </p:pic>
    </p:spTree>
    <p:custDataLst>
      <p:tags r:id="rId1"/>
    </p:custDataLst>
    <p:extLst>
      <p:ext uri="{BB962C8B-B14F-4D97-AF65-F5344CB8AC3E}">
        <p14:creationId xmlns:p14="http://schemas.microsoft.com/office/powerpoint/2010/main" val="619765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Title 1"/>
          <p:cNvSpPr>
            <a:spLocks noGrp="1"/>
          </p:cNvSpPr>
          <p:nvPr>
            <p:ph type="title"/>
          </p:nvPr>
        </p:nvSpPr>
        <p:spPr/>
        <p:txBody>
          <a:bodyPr rtlCol="0">
            <a:normAutofit/>
          </a:bodyPr>
          <a:lstStyle/>
          <a:p>
            <a:pPr eaLnBrk="1" fontAlgn="auto" hangingPunct="1">
              <a:spcAft>
                <a:spcPts val="0"/>
              </a:spcAft>
              <a:defRPr/>
            </a:pPr>
            <a:r>
              <a:rPr lang="en-US" altLang="en-US" dirty="0" smtClean="0"/>
              <a:t>So how does it get fixed?</a:t>
            </a:r>
          </a:p>
        </p:txBody>
      </p:sp>
      <p:sp>
        <p:nvSpPr>
          <p:cNvPr id="6150" name="TextBox 6"/>
          <p:cNvSpPr txBox="1">
            <a:spLocks noChangeArrowheads="1"/>
          </p:cNvSpPr>
          <p:nvPr/>
        </p:nvSpPr>
        <p:spPr bwMode="auto">
          <a:xfrm>
            <a:off x="365761" y="1996906"/>
            <a:ext cx="198457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marL="0" indent="0" defTabSz="914400" eaLnBrk="1" fontAlgn="auto" hangingPunct="1">
              <a:spcBef>
                <a:spcPts val="1200"/>
              </a:spcBef>
              <a:spcAft>
                <a:spcPts val="0"/>
              </a:spcAft>
              <a:defRPr/>
            </a:pPr>
            <a:r>
              <a:rPr lang="en-US" dirty="0" smtClean="0">
                <a:solidFill>
                  <a:prstClr val="black"/>
                </a:solidFill>
                <a:latin typeface="Arial" panose="020B0604020202020204" pitchFamily="34" charset="0"/>
                <a:cs typeface="Arial" panose="020B0604020202020204" pitchFamily="34" charset="0"/>
              </a:rPr>
              <a:t>Bosch tools to </a:t>
            </a:r>
            <a:r>
              <a:rPr lang="en-US" b="1" dirty="0" smtClean="0">
                <a:solidFill>
                  <a:prstClr val="black"/>
                </a:solidFill>
                <a:latin typeface="Arial" panose="020B0604020202020204" pitchFamily="34" charset="0"/>
                <a:cs typeface="Arial" panose="020B0604020202020204" pitchFamily="34" charset="0"/>
              </a:rPr>
              <a:t>prepare</a:t>
            </a:r>
            <a:r>
              <a:rPr lang="en-US" dirty="0" smtClean="0">
                <a:solidFill>
                  <a:prstClr val="black"/>
                </a:solidFill>
                <a:latin typeface="Arial" panose="020B0604020202020204" pitchFamily="34" charset="0"/>
                <a:cs typeface="Arial" panose="020B0604020202020204" pitchFamily="34" charset="0"/>
              </a:rPr>
              <a:t> for a repair</a:t>
            </a:r>
          </a:p>
        </p:txBody>
      </p:sp>
      <p:pic>
        <p:nvPicPr>
          <p:cNvPr id="8" name="Picture 2" descr="K:\Training\Image Library\ICI Baltimore\Day 3 Thumbnails\tn_IMG_05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8782" y="1528800"/>
            <a:ext cx="3206815" cy="21365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K:\Training\Image Library\ICI Baltimore\Day 1-2 Thumbnails\tn_IMG_416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22611" y="1528801"/>
            <a:ext cx="3247616" cy="213654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6"/>
          <p:cNvSpPr txBox="1">
            <a:spLocks noChangeArrowheads="1"/>
          </p:cNvSpPr>
          <p:nvPr/>
        </p:nvSpPr>
        <p:spPr bwMode="auto">
          <a:xfrm>
            <a:off x="365761" y="4321526"/>
            <a:ext cx="193257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Garamond" pitchFamily="18" charset="0"/>
                <a:cs typeface="Arial" charset="0"/>
              </a:defRPr>
            </a:lvl1pPr>
            <a:lvl2pPr marL="742950" indent="-285750" eaLnBrk="0" hangingPunct="0">
              <a:defRPr>
                <a:solidFill>
                  <a:schemeClr val="tx1"/>
                </a:solidFill>
                <a:latin typeface="Garamond" pitchFamily="18" charset="0"/>
                <a:cs typeface="Arial" charset="0"/>
              </a:defRPr>
            </a:lvl2pPr>
            <a:lvl3pPr marL="1143000" indent="-228600" eaLnBrk="0" hangingPunct="0">
              <a:defRPr>
                <a:solidFill>
                  <a:schemeClr val="tx1"/>
                </a:solidFill>
                <a:latin typeface="Garamond" pitchFamily="18" charset="0"/>
                <a:cs typeface="Arial" charset="0"/>
              </a:defRPr>
            </a:lvl3pPr>
            <a:lvl4pPr marL="1600200" indent="-228600" eaLnBrk="0" hangingPunct="0">
              <a:defRPr>
                <a:solidFill>
                  <a:schemeClr val="tx1"/>
                </a:solidFill>
                <a:latin typeface="Garamond" pitchFamily="18" charset="0"/>
                <a:cs typeface="Arial" charset="0"/>
              </a:defRPr>
            </a:lvl4pPr>
            <a:lvl5pPr marL="2057400" indent="-228600" eaLnBrk="0" hangingPunct="0">
              <a:defRPr>
                <a:solidFill>
                  <a:schemeClr val="tx1"/>
                </a:solidFill>
                <a:latin typeface="Garamond" pitchFamily="18" charset="0"/>
                <a:cs typeface="Arial" charset="0"/>
              </a:defRPr>
            </a:lvl5pPr>
            <a:lvl6pPr marL="2514600" indent="-228600" eaLnBrk="0" fontAlgn="base" hangingPunct="0">
              <a:spcBef>
                <a:spcPct val="0"/>
              </a:spcBef>
              <a:spcAft>
                <a:spcPct val="0"/>
              </a:spcAft>
              <a:defRPr>
                <a:solidFill>
                  <a:schemeClr val="tx1"/>
                </a:solidFill>
                <a:latin typeface="Garamond" pitchFamily="18" charset="0"/>
                <a:cs typeface="Arial" charset="0"/>
              </a:defRPr>
            </a:lvl6pPr>
            <a:lvl7pPr marL="2971800" indent="-228600" eaLnBrk="0" fontAlgn="base" hangingPunct="0">
              <a:spcBef>
                <a:spcPct val="0"/>
              </a:spcBef>
              <a:spcAft>
                <a:spcPct val="0"/>
              </a:spcAft>
              <a:defRPr>
                <a:solidFill>
                  <a:schemeClr val="tx1"/>
                </a:solidFill>
                <a:latin typeface="Garamond" pitchFamily="18" charset="0"/>
                <a:cs typeface="Arial" charset="0"/>
              </a:defRPr>
            </a:lvl7pPr>
            <a:lvl8pPr marL="3429000" indent="-228600" eaLnBrk="0" fontAlgn="base" hangingPunct="0">
              <a:spcBef>
                <a:spcPct val="0"/>
              </a:spcBef>
              <a:spcAft>
                <a:spcPct val="0"/>
              </a:spcAft>
              <a:defRPr>
                <a:solidFill>
                  <a:schemeClr val="tx1"/>
                </a:solidFill>
                <a:latin typeface="Garamond" pitchFamily="18" charset="0"/>
                <a:cs typeface="Arial" charset="0"/>
              </a:defRPr>
            </a:lvl8pPr>
            <a:lvl9pPr marL="3886200" indent="-228600" eaLnBrk="0" fontAlgn="base" hangingPunct="0">
              <a:spcBef>
                <a:spcPct val="0"/>
              </a:spcBef>
              <a:spcAft>
                <a:spcPct val="0"/>
              </a:spcAft>
              <a:defRPr>
                <a:solidFill>
                  <a:schemeClr val="tx1"/>
                </a:solidFill>
                <a:latin typeface="Garamond" pitchFamily="18" charset="0"/>
                <a:cs typeface="Arial" charset="0"/>
              </a:defRPr>
            </a:lvl9pPr>
          </a:lstStyle>
          <a:p>
            <a:pPr marL="0" indent="0" defTabSz="914400" eaLnBrk="1" fontAlgn="auto" hangingPunct="1">
              <a:spcBef>
                <a:spcPts val="1200"/>
              </a:spcBef>
              <a:spcAft>
                <a:spcPts val="0"/>
              </a:spcAft>
              <a:defRPr/>
            </a:pPr>
            <a:r>
              <a:rPr lang="en-US" dirty="0" smtClean="0">
                <a:solidFill>
                  <a:prstClr val="black"/>
                </a:solidFill>
                <a:latin typeface="Arial" panose="020B0604020202020204" pitchFamily="34" charset="0"/>
                <a:cs typeface="Arial" panose="020B0604020202020204" pitchFamily="34" charset="0"/>
              </a:rPr>
              <a:t>Simpson Strong-Tie products to </a:t>
            </a:r>
            <a:r>
              <a:rPr lang="en-US" b="1" dirty="0" smtClean="0">
                <a:solidFill>
                  <a:prstClr val="black"/>
                </a:solidFill>
                <a:latin typeface="Arial" panose="020B0604020202020204" pitchFamily="34" charset="0"/>
                <a:cs typeface="Arial" panose="020B0604020202020204" pitchFamily="34" charset="0"/>
              </a:rPr>
              <a:t>complete</a:t>
            </a:r>
            <a:r>
              <a:rPr lang="en-US" dirty="0" smtClean="0">
                <a:solidFill>
                  <a:prstClr val="black"/>
                </a:solidFill>
                <a:latin typeface="Arial" panose="020B0604020202020204" pitchFamily="34" charset="0"/>
                <a:cs typeface="Arial" panose="020B0604020202020204" pitchFamily="34" charset="0"/>
              </a:rPr>
              <a:t> the repair</a:t>
            </a:r>
            <a:endParaRPr lang="en-US" dirty="0">
              <a:solidFill>
                <a:prstClr val="black"/>
              </a:solidFill>
              <a:latin typeface="Arial" panose="020B0604020202020204" pitchFamily="34" charset="0"/>
              <a:cs typeface="Arial" panose="020B0604020202020204" pitchFamily="34" charset="0"/>
            </a:endParaRPr>
          </a:p>
        </p:txBody>
      </p:sp>
      <p:pic>
        <p:nvPicPr>
          <p:cNvPr id="11" name="Picture 2" descr="K:\Training\Image Library\ICI Baltimore\Day 3 Thumbnails\tn_IMG_0729.jpg"/>
          <p:cNvPicPr>
            <a:picLocks noChangeAspect="1" noChangeArrowheads="1"/>
          </p:cNvPicPr>
          <p:nvPr/>
        </p:nvPicPr>
        <p:blipFill rotWithShape="1">
          <a:blip r:embed="rId6">
            <a:extLst>
              <a:ext uri="{28A0092B-C50C-407E-A947-70E740481C1C}">
                <a14:useLocalDpi xmlns:a14="http://schemas.microsoft.com/office/drawing/2010/main" val="0"/>
              </a:ext>
            </a:extLst>
          </a:blip>
          <a:srcRect l="25482" r="2008" b="26694"/>
          <a:stretch/>
        </p:blipFill>
        <p:spPr bwMode="auto">
          <a:xfrm>
            <a:off x="5622611" y="4232186"/>
            <a:ext cx="3247616" cy="218751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K:\Training\Image Library\ICI Baltimore\Day 3 Thumbnails\tn_IMG_0793.jpg"/>
          <p:cNvPicPr>
            <a:picLocks noChangeAspect="1" noChangeArrowheads="1"/>
          </p:cNvPicPr>
          <p:nvPr/>
        </p:nvPicPr>
        <p:blipFill rotWithShape="1">
          <a:blip r:embed="rId7">
            <a:extLst>
              <a:ext uri="{28A0092B-C50C-407E-A947-70E740481C1C}">
                <a14:useLocalDpi xmlns:a14="http://schemas.microsoft.com/office/drawing/2010/main" val="0"/>
              </a:ext>
            </a:extLst>
          </a:blip>
          <a:srcRect l="4215" t="48814" b="7438"/>
          <a:stretch/>
        </p:blipFill>
        <p:spPr bwMode="auto">
          <a:xfrm>
            <a:off x="2342563" y="4232186"/>
            <a:ext cx="3203034" cy="219438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105672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4"/>
          <p:cNvSpPr>
            <a:spLocks noGrp="1"/>
          </p:cNvSpPr>
          <p:nvPr>
            <p:ph idx="1"/>
          </p:nvPr>
        </p:nvSpPr>
        <p:spPr bwMode="auto">
          <a:xfrm>
            <a:off x="263525" y="1500085"/>
            <a:ext cx="8536526" cy="21463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571500" indent="-228600">
              <a:spcBef>
                <a:spcPts val="2400"/>
              </a:spcBef>
              <a:defRPr/>
            </a:pPr>
            <a:r>
              <a:rPr lang="en-US" dirty="0"/>
              <a:t>Explain the factors that influence concrete behavior</a:t>
            </a:r>
          </a:p>
          <a:p>
            <a:pPr marL="571500" indent="-228600">
              <a:spcBef>
                <a:spcPts val="2400"/>
              </a:spcBef>
              <a:defRPr/>
            </a:pPr>
            <a:r>
              <a:rPr lang="en-US" dirty="0"/>
              <a:t>Identify causes of deterioration, damage and defects in </a:t>
            </a:r>
            <a:r>
              <a:rPr lang="en-US" dirty="0" smtClean="0"/>
              <a:t>concrete</a:t>
            </a:r>
            <a:endParaRPr lang="en-US" dirty="0"/>
          </a:p>
        </p:txBody>
      </p:sp>
      <p:pic>
        <p:nvPicPr>
          <p:cNvPr id="4" name="Picture 5" descr="Y:\Brittney\SST Training Garage Water Street\P10000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472" y="3634682"/>
            <a:ext cx="3707754" cy="2780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94664" y="3634682"/>
            <a:ext cx="3707404" cy="2780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ltLang="en-US" dirty="0"/>
              <a:t>Objectives</a:t>
            </a:r>
            <a:endParaRPr lang="en-US" dirty="0"/>
          </a:p>
        </p:txBody>
      </p:sp>
    </p:spTree>
    <p:custDataLst>
      <p:tags r:id="rId1"/>
    </p:custData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5776"/>
            <a:ext cx="4627756" cy="4937899"/>
          </a:xfrm>
        </p:spPr>
        <p:txBody>
          <a:bodyPr>
            <a:normAutofit/>
          </a:bodyPr>
          <a:lstStyle/>
          <a:p>
            <a:pPr marL="342900" indent="-342900">
              <a:spcBef>
                <a:spcPts val="1200"/>
              </a:spcBef>
              <a:spcAft>
                <a:spcPts val="1200"/>
              </a:spcAft>
              <a:buFont typeface="Arial" panose="020B0604020202020204" pitchFamily="34" charset="0"/>
              <a:buChar char="•"/>
              <a:defRPr/>
            </a:pPr>
            <a:r>
              <a:rPr lang="en-US" dirty="0" smtClean="0"/>
              <a:t>Causes of deterioration are complex</a:t>
            </a:r>
          </a:p>
          <a:p>
            <a:pPr marL="342900" indent="-342900">
              <a:spcBef>
                <a:spcPts val="1200"/>
              </a:spcBef>
              <a:spcAft>
                <a:spcPts val="1200"/>
              </a:spcAft>
              <a:buFont typeface="Arial" panose="020B0604020202020204" pitchFamily="34" charset="0"/>
              <a:buChar char="•"/>
              <a:defRPr/>
            </a:pPr>
            <a:r>
              <a:rPr lang="en-US" dirty="0" smtClean="0"/>
              <a:t>Proper maintenance can prolong life, but doesn’t always get done!</a:t>
            </a:r>
          </a:p>
          <a:p>
            <a:pPr marL="342900" indent="-342900">
              <a:spcBef>
                <a:spcPts val="1200"/>
              </a:spcBef>
              <a:spcAft>
                <a:spcPts val="1200"/>
              </a:spcAft>
              <a:buFont typeface="Arial" panose="020B0604020202020204" pitchFamily="34" charset="0"/>
              <a:buChar char="•"/>
              <a:defRPr/>
            </a:pPr>
            <a:r>
              <a:rPr lang="en-US" dirty="0" smtClean="0"/>
              <a:t>Concrete is under attack from variety of sources</a:t>
            </a:r>
            <a:endParaRPr lang="en-US" dirty="0"/>
          </a:p>
        </p:txBody>
      </p:sp>
      <p:pic>
        <p:nvPicPr>
          <p:cNvPr id="22532" name="Picture 1" descr="http://training.strongtie.com/Courseware/FOX/Deterioration/assets/8F5CC8F8-CE59-DC52-868E-FE8A09B76CAD.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246184" y="1733086"/>
            <a:ext cx="3395663" cy="2533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204788" y="6245225"/>
            <a:ext cx="5048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spcBef>
                <a:spcPct val="20000"/>
              </a:spcBef>
            </a:pPr>
            <a:endParaRPr lang="en-US" altLang="en-US"/>
          </a:p>
        </p:txBody>
      </p:sp>
      <p:sp>
        <p:nvSpPr>
          <p:cNvPr id="2" name="Title 1"/>
          <p:cNvSpPr>
            <a:spLocks noGrp="1"/>
          </p:cNvSpPr>
          <p:nvPr>
            <p:ph type="title"/>
          </p:nvPr>
        </p:nvSpPr>
        <p:spPr/>
        <p:txBody>
          <a:bodyPr/>
          <a:lstStyle/>
          <a:p>
            <a:r>
              <a:rPr lang="en-US" altLang="en-US" dirty="0"/>
              <a:t>Why Does Concrete Deteriorate?</a:t>
            </a:r>
            <a:endParaRPr lang="en-US" dirty="0"/>
          </a:p>
        </p:txBody>
      </p:sp>
    </p:spTree>
    <p:custDataLst>
      <p:tags r:id="rId1"/>
    </p:custDataLst>
    <p:extLst>
      <p:ext uri="{BB962C8B-B14F-4D97-AF65-F5344CB8AC3E}">
        <p14:creationId xmlns:p14="http://schemas.microsoft.com/office/powerpoint/2010/main" val="1492461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own Arrow 5"/>
          <p:cNvSpPr/>
          <p:nvPr/>
        </p:nvSpPr>
        <p:spPr bwMode="auto">
          <a:xfrm>
            <a:off x="4217988" y="3961929"/>
            <a:ext cx="476250" cy="857250"/>
          </a:xfrm>
          <a:prstGeom prst="down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91429" tIns="45714" rIns="91429" bIns="45714"/>
          <a:lstStyle/>
          <a:p>
            <a:pPr algn="r">
              <a:spcBef>
                <a:spcPct val="20000"/>
              </a:spcBef>
              <a:defRPr/>
            </a:pPr>
            <a:endParaRPr lang="en-US" sz="2400" baseline="-25000">
              <a:solidFill>
                <a:srgbClr val="4D4D4D"/>
              </a:solidFill>
              <a:latin typeface="Eras Medium ITC" pitchFamily="34" charset="0"/>
              <a:cs typeface="Arial" charset="0"/>
            </a:endParaRPr>
          </a:p>
        </p:txBody>
      </p:sp>
      <p:sp>
        <p:nvSpPr>
          <p:cNvPr id="7" name="Rectangle 6"/>
          <p:cNvSpPr/>
          <p:nvPr/>
        </p:nvSpPr>
        <p:spPr>
          <a:xfrm>
            <a:off x="2286000" y="4964113"/>
            <a:ext cx="4572000" cy="954087"/>
          </a:xfrm>
          <a:prstGeom prst="rect">
            <a:avLst/>
          </a:prstGeom>
        </p:spPr>
        <p:txBody>
          <a:bodyPr>
            <a:spAutoFit/>
          </a:bodyPr>
          <a:lstStyle/>
          <a:p>
            <a:pPr algn="ctr">
              <a:defRPr/>
            </a:pPr>
            <a:r>
              <a:rPr lang="en-US" sz="2800" b="1" dirty="0" smtClean="0">
                <a:solidFill>
                  <a:schemeClr val="tx1">
                    <a:lumMod val="75000"/>
                    <a:lumOff val="25000"/>
                  </a:schemeClr>
                </a:solidFill>
                <a:latin typeface="Calibri" panose="020F0502020204030204" pitchFamily="34" charset="0"/>
                <a:cs typeface="Arial" charset="0"/>
              </a:rPr>
              <a:t>Effects </a:t>
            </a:r>
            <a:r>
              <a:rPr lang="en-US" sz="2800" b="1" dirty="0">
                <a:solidFill>
                  <a:schemeClr val="tx1">
                    <a:lumMod val="75000"/>
                    <a:lumOff val="25000"/>
                  </a:schemeClr>
                </a:solidFill>
                <a:latin typeface="Calibri" panose="020F0502020204030204" pitchFamily="34" charset="0"/>
                <a:cs typeface="Arial" charset="0"/>
              </a:rPr>
              <a:t>are the result of a combination of these factors</a:t>
            </a:r>
            <a:endParaRPr lang="en-US" sz="2800" dirty="0">
              <a:solidFill>
                <a:schemeClr val="tx1">
                  <a:lumMod val="75000"/>
                  <a:lumOff val="25000"/>
                </a:schemeClr>
              </a:solidFill>
              <a:latin typeface="Calibri" panose="020F0502020204030204" pitchFamily="34" charset="0"/>
              <a:cs typeface="Arial" charset="0"/>
            </a:endParaRPr>
          </a:p>
        </p:txBody>
      </p:sp>
      <p:grpSp>
        <p:nvGrpSpPr>
          <p:cNvPr id="24582" name="Group 19"/>
          <p:cNvGrpSpPr>
            <a:grpSpLocks/>
          </p:cNvGrpSpPr>
          <p:nvPr>
            <p:custDataLst>
              <p:tags r:id="rId2"/>
            </p:custDataLst>
          </p:nvPr>
        </p:nvGrpSpPr>
        <p:grpSpPr bwMode="auto">
          <a:xfrm>
            <a:off x="564649" y="2265705"/>
            <a:ext cx="1628659" cy="1113263"/>
            <a:chOff x="3030" y="1905959"/>
            <a:chExt cx="1325007" cy="795004"/>
          </a:xfrm>
        </p:grpSpPr>
        <p:sp>
          <p:nvSpPr>
            <p:cNvPr id="39" name="Rounded Rectangle 38"/>
            <p:cNvSpPr/>
            <p:nvPr/>
          </p:nvSpPr>
          <p:spPr>
            <a:xfrm>
              <a:off x="3030" y="1905959"/>
              <a:ext cx="1325007" cy="795004"/>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40" name="Rounded Rectangle 4"/>
            <p:cNvSpPr/>
            <p:nvPr/>
          </p:nvSpPr>
          <p:spPr>
            <a:xfrm>
              <a:off x="26833" y="1929761"/>
              <a:ext cx="1277401" cy="7474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72390" tIns="72390" rIns="72390" bIns="72390" spcCol="1270" anchor="ctr"/>
            <a:lstStyle/>
            <a:p>
              <a:pPr algn="ctr" defTabSz="844550">
                <a:lnSpc>
                  <a:spcPct val="90000"/>
                </a:lnSpc>
                <a:spcAft>
                  <a:spcPct val="35000"/>
                </a:spcAft>
                <a:defRPr/>
              </a:pPr>
              <a:r>
                <a:rPr lang="en-US" sz="2000" b="1">
                  <a:latin typeface="Calibri" pitchFamily="34" charset="0"/>
                </a:rPr>
                <a:t>Exposure Conditions</a:t>
              </a:r>
              <a:endParaRPr lang="en-US" sz="2000" b="1" dirty="0">
                <a:latin typeface="Calibri" pitchFamily="34" charset="0"/>
              </a:endParaRPr>
            </a:p>
          </p:txBody>
        </p:sp>
      </p:grpSp>
      <p:grpSp>
        <p:nvGrpSpPr>
          <p:cNvPr id="24583" name="Group 20"/>
          <p:cNvGrpSpPr>
            <a:grpSpLocks/>
          </p:cNvGrpSpPr>
          <p:nvPr>
            <p:custDataLst>
              <p:tags r:id="rId3"/>
            </p:custDataLst>
          </p:nvPr>
        </p:nvGrpSpPr>
        <p:grpSpPr bwMode="auto">
          <a:xfrm>
            <a:off x="2304511" y="2714625"/>
            <a:ext cx="280988" cy="328613"/>
            <a:chOff x="1460538" y="2139161"/>
            <a:chExt cx="280901" cy="328601"/>
          </a:xfrm>
        </p:grpSpPr>
        <p:sp>
          <p:nvSpPr>
            <p:cNvPr id="37" name="Plus 36"/>
            <p:cNvSpPr/>
            <p:nvPr/>
          </p:nvSpPr>
          <p:spPr>
            <a:xfrm>
              <a:off x="1460538" y="2139161"/>
              <a:ext cx="280901" cy="328601"/>
            </a:xfrm>
            <a:prstGeom prst="mathPlus">
              <a:avLst/>
            </a:prstGeom>
          </p:spPr>
          <p:style>
            <a:lnRef idx="1">
              <a:schemeClr val="accent1"/>
            </a:lnRef>
            <a:fillRef idx="3">
              <a:schemeClr val="accent1"/>
            </a:fillRef>
            <a:effectRef idx="2">
              <a:schemeClr val="accent1"/>
            </a:effectRef>
            <a:fontRef idx="minor">
              <a:schemeClr val="lt1"/>
            </a:fontRef>
          </p:style>
        </p:sp>
        <p:sp>
          <p:nvSpPr>
            <p:cNvPr id="38" name="Plus 6"/>
            <p:cNvSpPr/>
            <p:nvPr/>
          </p:nvSpPr>
          <p:spPr>
            <a:xfrm>
              <a:off x="1460538" y="2204247"/>
              <a:ext cx="196789" cy="19843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0" tIns="0" rIns="0" bIns="0" spcCol="1270" anchor="ctr"/>
            <a:lstStyle/>
            <a:p>
              <a:pPr algn="ctr" defTabSz="622300">
                <a:lnSpc>
                  <a:spcPct val="90000"/>
                </a:lnSpc>
                <a:spcAft>
                  <a:spcPct val="35000"/>
                </a:spcAft>
                <a:defRPr/>
              </a:pPr>
              <a:endParaRPr lang="en-US" sz="1400"/>
            </a:p>
          </p:txBody>
        </p:sp>
      </p:grpSp>
      <p:grpSp>
        <p:nvGrpSpPr>
          <p:cNvPr id="24584" name="Group 21"/>
          <p:cNvGrpSpPr>
            <a:grpSpLocks/>
          </p:cNvGrpSpPr>
          <p:nvPr>
            <p:custDataLst>
              <p:tags r:id="rId4"/>
            </p:custDataLst>
          </p:nvPr>
        </p:nvGrpSpPr>
        <p:grpSpPr bwMode="auto">
          <a:xfrm>
            <a:off x="2682491" y="2265705"/>
            <a:ext cx="1628659" cy="1113263"/>
            <a:chOff x="1858041" y="1905959"/>
            <a:chExt cx="1325007" cy="795004"/>
          </a:xfrm>
        </p:grpSpPr>
        <p:sp>
          <p:nvSpPr>
            <p:cNvPr id="35" name="Rounded Rectangle 34"/>
            <p:cNvSpPr/>
            <p:nvPr/>
          </p:nvSpPr>
          <p:spPr>
            <a:xfrm>
              <a:off x="1858041" y="1905959"/>
              <a:ext cx="1325007" cy="795004"/>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6" name="Rounded Rectangle 8"/>
            <p:cNvSpPr/>
            <p:nvPr/>
          </p:nvSpPr>
          <p:spPr>
            <a:xfrm>
              <a:off x="1881844" y="1929761"/>
              <a:ext cx="1277401" cy="7474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72390" tIns="72390" rIns="72390" bIns="72390" spcCol="1270" anchor="ctr"/>
            <a:lstStyle/>
            <a:p>
              <a:pPr algn="ctr" defTabSz="844550">
                <a:lnSpc>
                  <a:spcPct val="90000"/>
                </a:lnSpc>
                <a:spcAft>
                  <a:spcPct val="35000"/>
                </a:spcAft>
                <a:defRPr/>
              </a:pPr>
              <a:r>
                <a:rPr lang="en-US" sz="2000" b="1" dirty="0">
                  <a:latin typeface="Calibri" pitchFamily="34" charset="0"/>
                </a:rPr>
                <a:t>Service Conditions</a:t>
              </a:r>
            </a:p>
          </p:txBody>
        </p:sp>
      </p:grpSp>
      <p:grpSp>
        <p:nvGrpSpPr>
          <p:cNvPr id="24585" name="Group 22"/>
          <p:cNvGrpSpPr>
            <a:grpSpLocks/>
          </p:cNvGrpSpPr>
          <p:nvPr>
            <p:custDataLst>
              <p:tags r:id="rId5"/>
            </p:custDataLst>
          </p:nvPr>
        </p:nvGrpSpPr>
        <p:grpSpPr bwMode="auto">
          <a:xfrm>
            <a:off x="4373681" y="2714624"/>
            <a:ext cx="279400" cy="328613"/>
            <a:chOff x="3315549" y="2139161"/>
            <a:chExt cx="280901" cy="328601"/>
          </a:xfrm>
        </p:grpSpPr>
        <p:sp>
          <p:nvSpPr>
            <p:cNvPr id="33" name="Plus 32"/>
            <p:cNvSpPr/>
            <p:nvPr/>
          </p:nvSpPr>
          <p:spPr>
            <a:xfrm>
              <a:off x="3315549" y="2139161"/>
              <a:ext cx="280901" cy="328601"/>
            </a:xfrm>
            <a:prstGeom prst="mathPlus">
              <a:avLst/>
            </a:prstGeom>
          </p:spPr>
          <p:style>
            <a:lnRef idx="1">
              <a:schemeClr val="accent1"/>
            </a:lnRef>
            <a:fillRef idx="3">
              <a:schemeClr val="accent1"/>
            </a:fillRef>
            <a:effectRef idx="2">
              <a:schemeClr val="accent1"/>
            </a:effectRef>
            <a:fontRef idx="minor">
              <a:schemeClr val="lt1"/>
            </a:fontRef>
          </p:style>
        </p:sp>
        <p:sp>
          <p:nvSpPr>
            <p:cNvPr id="34" name="Plus 10"/>
            <p:cNvSpPr/>
            <p:nvPr/>
          </p:nvSpPr>
          <p:spPr>
            <a:xfrm>
              <a:off x="3315549" y="2204247"/>
              <a:ext cx="196311" cy="19843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0" tIns="0" rIns="0" bIns="0" spcCol="1270" anchor="ctr"/>
            <a:lstStyle/>
            <a:p>
              <a:pPr algn="ctr" defTabSz="622300">
                <a:lnSpc>
                  <a:spcPct val="90000"/>
                </a:lnSpc>
                <a:spcAft>
                  <a:spcPct val="35000"/>
                </a:spcAft>
                <a:defRPr/>
              </a:pPr>
              <a:endParaRPr lang="en-US" sz="1400"/>
            </a:p>
          </p:txBody>
        </p:sp>
      </p:grpSp>
      <p:grpSp>
        <p:nvGrpSpPr>
          <p:cNvPr id="24586" name="Group 23"/>
          <p:cNvGrpSpPr>
            <a:grpSpLocks/>
          </p:cNvGrpSpPr>
          <p:nvPr>
            <p:custDataLst>
              <p:tags r:id="rId6"/>
            </p:custDataLst>
          </p:nvPr>
        </p:nvGrpSpPr>
        <p:grpSpPr bwMode="auto">
          <a:xfrm>
            <a:off x="4831753" y="2229999"/>
            <a:ext cx="1628658" cy="1113263"/>
            <a:chOff x="3713051" y="1905959"/>
            <a:chExt cx="1325007" cy="795004"/>
          </a:xfrm>
        </p:grpSpPr>
        <p:sp>
          <p:nvSpPr>
            <p:cNvPr id="31" name="Rounded Rectangle 30"/>
            <p:cNvSpPr/>
            <p:nvPr/>
          </p:nvSpPr>
          <p:spPr>
            <a:xfrm>
              <a:off x="3713051" y="1905959"/>
              <a:ext cx="1325007" cy="795004"/>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2" name="Rounded Rectangle 12"/>
            <p:cNvSpPr/>
            <p:nvPr/>
          </p:nvSpPr>
          <p:spPr>
            <a:xfrm>
              <a:off x="3736853" y="1929761"/>
              <a:ext cx="1277403" cy="7474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72390" tIns="72390" rIns="72390" bIns="72390" spcCol="1270" anchor="ctr"/>
            <a:lstStyle/>
            <a:p>
              <a:pPr algn="ctr" defTabSz="844550">
                <a:lnSpc>
                  <a:spcPct val="90000"/>
                </a:lnSpc>
                <a:spcAft>
                  <a:spcPct val="35000"/>
                </a:spcAft>
                <a:defRPr/>
              </a:pPr>
              <a:r>
                <a:rPr lang="en-US" sz="2000" b="1">
                  <a:latin typeface="Calibri" pitchFamily="34" charset="0"/>
                </a:rPr>
                <a:t>Service Loads</a:t>
              </a:r>
              <a:endParaRPr lang="en-US" sz="2000" b="1" dirty="0">
                <a:latin typeface="Calibri" pitchFamily="34" charset="0"/>
              </a:endParaRPr>
            </a:p>
          </p:txBody>
        </p:sp>
      </p:grpSp>
      <p:grpSp>
        <p:nvGrpSpPr>
          <p:cNvPr id="24587" name="Group 24"/>
          <p:cNvGrpSpPr>
            <a:grpSpLocks/>
          </p:cNvGrpSpPr>
          <p:nvPr>
            <p:custDataLst>
              <p:tags r:id="rId7"/>
            </p:custDataLst>
          </p:nvPr>
        </p:nvGrpSpPr>
        <p:grpSpPr bwMode="auto">
          <a:xfrm>
            <a:off x="6585412" y="2669181"/>
            <a:ext cx="280987" cy="328613"/>
            <a:chOff x="5170559" y="2139161"/>
            <a:chExt cx="280901" cy="328601"/>
          </a:xfrm>
        </p:grpSpPr>
        <p:sp>
          <p:nvSpPr>
            <p:cNvPr id="29" name="Plus 28"/>
            <p:cNvSpPr/>
            <p:nvPr/>
          </p:nvSpPr>
          <p:spPr>
            <a:xfrm>
              <a:off x="5170559" y="2139161"/>
              <a:ext cx="280901" cy="328601"/>
            </a:xfrm>
            <a:prstGeom prst="mathPlus">
              <a:avLst/>
            </a:prstGeom>
          </p:spPr>
          <p:style>
            <a:lnRef idx="1">
              <a:schemeClr val="accent1"/>
            </a:lnRef>
            <a:fillRef idx="3">
              <a:schemeClr val="accent1"/>
            </a:fillRef>
            <a:effectRef idx="2">
              <a:schemeClr val="accent1"/>
            </a:effectRef>
            <a:fontRef idx="minor">
              <a:schemeClr val="lt1"/>
            </a:fontRef>
          </p:style>
        </p:sp>
        <p:sp>
          <p:nvSpPr>
            <p:cNvPr id="30" name="Plus 14"/>
            <p:cNvSpPr/>
            <p:nvPr/>
          </p:nvSpPr>
          <p:spPr>
            <a:xfrm>
              <a:off x="5170559" y="2204247"/>
              <a:ext cx="196790" cy="19843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0" tIns="0" rIns="0" bIns="0" spcCol="1270" anchor="ctr"/>
            <a:lstStyle/>
            <a:p>
              <a:pPr algn="ctr" defTabSz="622300">
                <a:lnSpc>
                  <a:spcPct val="90000"/>
                </a:lnSpc>
                <a:spcAft>
                  <a:spcPct val="35000"/>
                </a:spcAft>
                <a:defRPr/>
              </a:pPr>
              <a:endParaRPr lang="en-US" sz="1400"/>
            </a:p>
          </p:txBody>
        </p:sp>
      </p:grpSp>
      <p:grpSp>
        <p:nvGrpSpPr>
          <p:cNvPr id="24588" name="Group 25"/>
          <p:cNvGrpSpPr>
            <a:grpSpLocks/>
          </p:cNvGrpSpPr>
          <p:nvPr>
            <p:custDataLst>
              <p:tags r:id="rId8"/>
            </p:custDataLst>
          </p:nvPr>
        </p:nvGrpSpPr>
        <p:grpSpPr bwMode="auto">
          <a:xfrm>
            <a:off x="7036416" y="2196668"/>
            <a:ext cx="1628658" cy="1113263"/>
            <a:chOff x="5568061" y="1905959"/>
            <a:chExt cx="1325007" cy="795004"/>
          </a:xfrm>
        </p:grpSpPr>
        <p:sp>
          <p:nvSpPr>
            <p:cNvPr id="27" name="Rounded Rectangle 26"/>
            <p:cNvSpPr/>
            <p:nvPr/>
          </p:nvSpPr>
          <p:spPr>
            <a:xfrm>
              <a:off x="5568061" y="1905959"/>
              <a:ext cx="1325007" cy="795004"/>
            </a:xfrm>
            <a:prstGeom prst="roundRect">
              <a:avLst>
                <a:gd name="adj" fmla="val 10000"/>
              </a:avLst>
            </a:pr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8" name="Rounded Rectangle 16"/>
            <p:cNvSpPr/>
            <p:nvPr/>
          </p:nvSpPr>
          <p:spPr>
            <a:xfrm>
              <a:off x="5591863" y="1929761"/>
              <a:ext cx="1277403" cy="7474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57150" tIns="57150" rIns="57150" bIns="57150" spcCol="1270" anchor="ctr"/>
            <a:lstStyle/>
            <a:p>
              <a:pPr algn="ctr" defTabSz="666750">
                <a:lnSpc>
                  <a:spcPct val="90000"/>
                </a:lnSpc>
                <a:spcAft>
                  <a:spcPct val="35000"/>
                </a:spcAft>
                <a:defRPr/>
              </a:pPr>
              <a:r>
                <a:rPr lang="en-US" sz="1600" b="1" dirty="0">
                  <a:latin typeface="Calibri" pitchFamily="34" charset="0"/>
                </a:rPr>
                <a:t>Design, Materials, &amp; Construction</a:t>
              </a:r>
            </a:p>
          </p:txBody>
        </p:sp>
      </p:grpSp>
      <p:sp>
        <p:nvSpPr>
          <p:cNvPr id="41" name="Rectangle 40"/>
          <p:cNvSpPr>
            <a:spLocks noChangeArrowheads="1"/>
          </p:cNvSpPr>
          <p:nvPr/>
        </p:nvSpPr>
        <p:spPr bwMode="auto">
          <a:xfrm>
            <a:off x="204788" y="6245225"/>
            <a:ext cx="5048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spcBef>
                <a:spcPct val="20000"/>
              </a:spcBef>
            </a:pPr>
            <a:endParaRPr lang="en-US" altLang="en-US"/>
          </a:p>
        </p:txBody>
      </p:sp>
      <p:sp>
        <p:nvSpPr>
          <p:cNvPr id="2" name="Title 1"/>
          <p:cNvSpPr>
            <a:spLocks noGrp="1"/>
          </p:cNvSpPr>
          <p:nvPr>
            <p:ph type="title"/>
          </p:nvPr>
        </p:nvSpPr>
        <p:spPr>
          <a:xfrm>
            <a:off x="302150" y="119779"/>
            <a:ext cx="7470250" cy="604300"/>
          </a:xfrm>
        </p:spPr>
        <p:txBody>
          <a:bodyPr>
            <a:normAutofit/>
          </a:bodyPr>
          <a:lstStyle/>
          <a:p>
            <a:r>
              <a:rPr lang="en-US" dirty="0"/>
              <a:t>Factors that </a:t>
            </a:r>
            <a:r>
              <a:rPr lang="en-US" dirty="0" smtClean="0"/>
              <a:t>Influence Concrete Behavior</a:t>
            </a:r>
            <a:endParaRPr lang="en-US" dirty="0"/>
          </a:p>
        </p:txBody>
      </p:sp>
    </p:spTree>
    <p:custDataLst>
      <p:tags r:id="rId1"/>
    </p:custDataLst>
    <p:extLst>
      <p:ext uri="{BB962C8B-B14F-4D97-AF65-F5344CB8AC3E}">
        <p14:creationId xmlns:p14="http://schemas.microsoft.com/office/powerpoint/2010/main" val="32612105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764" y="1603374"/>
            <a:ext cx="3858322" cy="5064125"/>
          </a:xfrm>
        </p:spPr>
        <p:txBody>
          <a:bodyPr/>
          <a:lstStyle/>
          <a:p>
            <a:pPr marL="1085850" lvl="1" indent="-342900">
              <a:buFont typeface="Arial" panose="020B0604020202020204" pitchFamily="34" charset="0"/>
              <a:buChar char="•"/>
              <a:defRPr/>
            </a:pPr>
            <a:r>
              <a:rPr lang="en-US" sz="2600" dirty="0" smtClean="0"/>
              <a:t>Cracks</a:t>
            </a:r>
            <a:endParaRPr lang="en-US" sz="2600" dirty="0"/>
          </a:p>
          <a:p>
            <a:pPr marL="1085850" lvl="1" indent="-342900">
              <a:buFont typeface="Arial" panose="020B0604020202020204" pitchFamily="34" charset="0"/>
              <a:buChar char="•"/>
              <a:defRPr/>
            </a:pPr>
            <a:r>
              <a:rPr lang="en-US" sz="2600" dirty="0" smtClean="0"/>
              <a:t>Spalls</a:t>
            </a:r>
            <a:endParaRPr lang="en-US" sz="2600" dirty="0"/>
          </a:p>
          <a:p>
            <a:pPr marL="1085850" lvl="1" indent="-342900">
              <a:buFont typeface="Arial" panose="020B0604020202020204" pitchFamily="34" charset="0"/>
              <a:buChar char="•"/>
              <a:defRPr/>
            </a:pPr>
            <a:r>
              <a:rPr lang="en-US" sz="2600" dirty="0" smtClean="0"/>
              <a:t>Leakage</a:t>
            </a:r>
            <a:endParaRPr lang="en-US" sz="2600" dirty="0"/>
          </a:p>
          <a:p>
            <a:pPr marL="1085850" lvl="1" indent="-342900">
              <a:buFont typeface="Arial" panose="020B0604020202020204" pitchFamily="34" charset="0"/>
              <a:buChar char="•"/>
              <a:defRPr/>
            </a:pPr>
            <a:r>
              <a:rPr lang="en-US" sz="2600" dirty="0" smtClean="0"/>
              <a:t>Wear</a:t>
            </a:r>
            <a:endParaRPr lang="en-US" sz="2600" dirty="0"/>
          </a:p>
          <a:p>
            <a:pPr marL="1085850" lvl="1" indent="-342900">
              <a:buFont typeface="Arial" panose="020B0604020202020204" pitchFamily="34" charset="0"/>
              <a:buChar char="•"/>
              <a:defRPr/>
            </a:pPr>
            <a:r>
              <a:rPr lang="en-US" sz="2600" dirty="0" smtClean="0"/>
              <a:t>Scaling</a:t>
            </a:r>
            <a:endParaRPr lang="en-US" sz="2600" dirty="0"/>
          </a:p>
          <a:p>
            <a:pPr marL="1085850" lvl="1" indent="-342900">
              <a:buFont typeface="Arial" panose="020B0604020202020204" pitchFamily="34" charset="0"/>
              <a:buChar char="•"/>
              <a:defRPr/>
            </a:pPr>
            <a:r>
              <a:rPr lang="en-US" sz="2600" dirty="0" smtClean="0"/>
              <a:t>Settlement</a:t>
            </a:r>
            <a:endParaRPr lang="en-US" sz="2600" dirty="0"/>
          </a:p>
          <a:p>
            <a:pPr marL="1085850" lvl="1" indent="-342900">
              <a:buFont typeface="Arial" panose="020B0604020202020204" pitchFamily="34" charset="0"/>
              <a:buChar char="•"/>
              <a:defRPr/>
            </a:pPr>
            <a:r>
              <a:rPr lang="en-US" sz="2600" dirty="0" smtClean="0"/>
              <a:t>Deflection</a:t>
            </a:r>
            <a:endParaRPr lang="en-US" sz="2600" dirty="0"/>
          </a:p>
          <a:p>
            <a:pPr marL="1085850" lvl="1" indent="-342900">
              <a:buFont typeface="Arial" panose="020B0604020202020204" pitchFamily="34" charset="0"/>
              <a:buChar char="•"/>
              <a:defRPr/>
            </a:pPr>
            <a:r>
              <a:rPr lang="en-US" sz="2600" dirty="0" smtClean="0"/>
              <a:t>Disintegration</a:t>
            </a:r>
            <a:endParaRPr lang="en-US" sz="2600" dirty="0"/>
          </a:p>
        </p:txBody>
      </p:sp>
      <p:pic>
        <p:nvPicPr>
          <p:cNvPr id="218114" name="Picture 2"/>
          <p:cNvPicPr>
            <a:picLocks noChangeAspect="1" noChangeArrowheads="1"/>
          </p:cNvPicPr>
          <p:nvPr/>
        </p:nvPicPr>
        <p:blipFill>
          <a:blip r:embed="rId4"/>
          <a:srcRect/>
          <a:stretch>
            <a:fillRect/>
          </a:stretch>
        </p:blipFill>
        <p:spPr bwMode="auto">
          <a:xfrm>
            <a:off x="4248963" y="1743229"/>
            <a:ext cx="4237183" cy="2812508"/>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ltLang="en-US" dirty="0" smtClean="0"/>
              <a:t>What are the Effects?</a:t>
            </a:r>
            <a:endParaRPr lang="en-US" dirty="0"/>
          </a:p>
        </p:txBody>
      </p:sp>
    </p:spTree>
    <p:custDataLst>
      <p:tags r:id="rId1"/>
    </p:custDataLst>
    <p:extLst>
      <p:ext uri="{BB962C8B-B14F-4D97-AF65-F5344CB8AC3E}">
        <p14:creationId xmlns:p14="http://schemas.microsoft.com/office/powerpoint/2010/main" val="17164644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35580"/>
            <a:ext cx="4491318" cy="4916759"/>
          </a:xfrm>
        </p:spPr>
        <p:txBody>
          <a:bodyPr>
            <a:normAutofit/>
          </a:bodyPr>
          <a:lstStyle/>
          <a:p>
            <a:pPr marL="342900" indent="-342900">
              <a:spcBef>
                <a:spcPts val="600"/>
              </a:spcBef>
              <a:spcAft>
                <a:spcPts val="600"/>
              </a:spcAft>
              <a:buFont typeface="Arial" panose="020B0604020202020204" pitchFamily="34" charset="0"/>
              <a:buChar char="•"/>
              <a:defRPr/>
            </a:pPr>
            <a:r>
              <a:rPr lang="en-US" dirty="0" smtClean="0"/>
              <a:t>Freeze-thaw </a:t>
            </a:r>
            <a:r>
              <a:rPr lang="en-US" dirty="0"/>
              <a:t>cycles</a:t>
            </a:r>
          </a:p>
          <a:p>
            <a:pPr marL="342900" indent="-342900">
              <a:spcBef>
                <a:spcPts val="600"/>
              </a:spcBef>
              <a:spcAft>
                <a:spcPts val="600"/>
              </a:spcAft>
              <a:buFont typeface="Arial" panose="020B0604020202020204" pitchFamily="34" charset="0"/>
              <a:buChar char="•"/>
              <a:defRPr/>
            </a:pPr>
            <a:r>
              <a:rPr lang="en-US" dirty="0" smtClean="0"/>
              <a:t>Erosion</a:t>
            </a:r>
            <a:endParaRPr lang="en-US" dirty="0"/>
          </a:p>
          <a:p>
            <a:pPr marL="342900" indent="-342900">
              <a:spcBef>
                <a:spcPts val="600"/>
              </a:spcBef>
              <a:spcAft>
                <a:spcPts val="600"/>
              </a:spcAft>
              <a:buFont typeface="Arial" panose="020B0604020202020204" pitchFamily="34" charset="0"/>
              <a:buChar char="•"/>
              <a:defRPr/>
            </a:pPr>
            <a:r>
              <a:rPr lang="en-US" dirty="0" smtClean="0"/>
              <a:t>Alkali-aggregate </a:t>
            </a:r>
            <a:r>
              <a:rPr lang="en-US" dirty="0"/>
              <a:t>reaction</a:t>
            </a:r>
          </a:p>
          <a:p>
            <a:pPr marL="342900" indent="-342900">
              <a:spcBef>
                <a:spcPts val="600"/>
              </a:spcBef>
              <a:spcAft>
                <a:spcPts val="600"/>
              </a:spcAft>
              <a:buFont typeface="Arial" panose="020B0604020202020204" pitchFamily="34" charset="0"/>
              <a:buChar char="•"/>
              <a:defRPr/>
            </a:pPr>
            <a:r>
              <a:rPr lang="en-US" dirty="0" smtClean="0"/>
              <a:t>Sulfate attack</a:t>
            </a:r>
          </a:p>
          <a:p>
            <a:pPr indent="-342900">
              <a:spcBef>
                <a:spcPts val="600"/>
              </a:spcBef>
              <a:spcAft>
                <a:spcPts val="600"/>
              </a:spcAft>
              <a:defRPr/>
            </a:pPr>
            <a:r>
              <a:rPr lang="en-US" dirty="0"/>
              <a:t>Overloading</a:t>
            </a:r>
          </a:p>
          <a:p>
            <a:pPr indent="-342900">
              <a:spcBef>
                <a:spcPts val="600"/>
              </a:spcBef>
              <a:spcAft>
                <a:spcPts val="600"/>
              </a:spcAft>
              <a:defRPr/>
            </a:pPr>
            <a:r>
              <a:rPr lang="en-US" dirty="0"/>
              <a:t>Chemicals</a:t>
            </a:r>
          </a:p>
          <a:p>
            <a:pPr indent="-342900">
              <a:spcBef>
                <a:spcPts val="600"/>
              </a:spcBef>
              <a:spcAft>
                <a:spcPts val="600"/>
              </a:spcAft>
              <a:defRPr/>
            </a:pPr>
            <a:r>
              <a:rPr lang="en-US" dirty="0"/>
              <a:t>Earthquake </a:t>
            </a:r>
            <a:r>
              <a:rPr lang="en-US" dirty="0" smtClean="0"/>
              <a:t>and fire</a:t>
            </a:r>
          </a:p>
          <a:p>
            <a:pPr indent="-342900">
              <a:spcBef>
                <a:spcPts val="600"/>
              </a:spcBef>
              <a:spcAft>
                <a:spcPts val="600"/>
              </a:spcAft>
              <a:defRPr/>
            </a:pPr>
            <a:r>
              <a:rPr lang="en-US" b="1" dirty="0" smtClean="0"/>
              <a:t>Embedded metal corrosion…</a:t>
            </a:r>
            <a:endParaRPr lang="en-US" b="1" dirty="0"/>
          </a:p>
        </p:txBody>
      </p:sp>
      <p:pic>
        <p:nvPicPr>
          <p:cNvPr id="219138" name="Picture 2"/>
          <p:cNvPicPr>
            <a:picLocks noChangeAspect="1" noChangeArrowheads="1"/>
          </p:cNvPicPr>
          <p:nvPr/>
        </p:nvPicPr>
        <p:blipFill>
          <a:blip r:embed="rId4"/>
          <a:srcRect/>
          <a:stretch>
            <a:fillRect/>
          </a:stretch>
        </p:blipFill>
        <p:spPr bwMode="auto">
          <a:xfrm>
            <a:off x="5083039" y="1665796"/>
            <a:ext cx="3602038" cy="2424112"/>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a:bodyPr>
          <a:lstStyle/>
          <a:p>
            <a:r>
              <a:rPr lang="en-US" dirty="0" smtClean="0"/>
              <a:t>Common Causes</a:t>
            </a:r>
            <a:endParaRPr lang="en-US" dirty="0"/>
          </a:p>
        </p:txBody>
      </p:sp>
    </p:spTree>
    <p:custDataLst>
      <p:tags r:id="rId1"/>
    </p:custDataLst>
    <p:extLst>
      <p:ext uri="{BB962C8B-B14F-4D97-AF65-F5344CB8AC3E}">
        <p14:creationId xmlns:p14="http://schemas.microsoft.com/office/powerpoint/2010/main" val="1082928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2575" y="1583046"/>
            <a:ext cx="8675688" cy="765175"/>
          </a:xfrm>
        </p:spPr>
        <p:txBody>
          <a:bodyPr/>
          <a:lstStyle/>
          <a:p>
            <a:pPr marL="0" indent="0" algn="ctr">
              <a:buNone/>
              <a:defRPr/>
            </a:pPr>
            <a:r>
              <a:rPr lang="en-US" dirty="0" smtClean="0"/>
              <a:t>Chlorides penetrates with help of moisture</a:t>
            </a:r>
            <a:endParaRPr lang="en-US" dirty="0"/>
          </a:p>
        </p:txBody>
      </p:sp>
      <p:pic>
        <p:nvPicPr>
          <p:cNvPr id="34820" name="Picture 1" descr="embedded_metal_corrosion.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71538" y="4122845"/>
            <a:ext cx="744855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Rectangle 3"/>
          <p:cNvSpPr>
            <a:spLocks noChangeArrowheads="1"/>
          </p:cNvSpPr>
          <p:nvPr/>
        </p:nvSpPr>
        <p:spPr bwMode="auto">
          <a:xfrm>
            <a:off x="3463925" y="5329345"/>
            <a:ext cx="2263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200" b="1">
                <a:solidFill>
                  <a:srgbClr val="FFFFFF"/>
                </a:solidFill>
                <a:latin typeface="Calibri" pitchFamily="34" charset="0"/>
              </a:rPr>
              <a:t>Corroding reinforcing steel rebar</a:t>
            </a:r>
          </a:p>
        </p:txBody>
      </p:sp>
      <p:sp>
        <p:nvSpPr>
          <p:cNvPr id="6" name="Rectangle 5"/>
          <p:cNvSpPr/>
          <p:nvPr/>
        </p:nvSpPr>
        <p:spPr>
          <a:xfrm>
            <a:off x="1301676" y="3531787"/>
            <a:ext cx="2333700" cy="523220"/>
          </a:xfrm>
          <a:prstGeom prst="rect">
            <a:avLst/>
          </a:prstGeom>
        </p:spPr>
        <p:txBody>
          <a:bodyPr wrap="square">
            <a:spAutoFit/>
          </a:bodyPr>
          <a:lstStyle/>
          <a:p>
            <a:pPr algn="ctr">
              <a:defRPr/>
            </a:pPr>
            <a:r>
              <a:rPr lang="en-US" sz="1400" dirty="0">
                <a:solidFill>
                  <a:schemeClr val="tx1">
                    <a:lumMod val="75000"/>
                    <a:lumOff val="25000"/>
                  </a:schemeClr>
                </a:solidFill>
                <a:latin typeface="Calibri" pitchFamily="34" charset="0"/>
                <a:cs typeface="Arial" charset="0"/>
              </a:rPr>
              <a:t>Cracks provide access for surface-introduced chlorides</a:t>
            </a:r>
          </a:p>
        </p:txBody>
      </p:sp>
      <p:sp>
        <p:nvSpPr>
          <p:cNvPr id="7" name="Rectangle 6"/>
          <p:cNvSpPr/>
          <p:nvPr/>
        </p:nvSpPr>
        <p:spPr>
          <a:xfrm>
            <a:off x="3911600" y="3784199"/>
            <a:ext cx="2867323" cy="307777"/>
          </a:xfrm>
          <a:prstGeom prst="rect">
            <a:avLst/>
          </a:prstGeom>
        </p:spPr>
        <p:txBody>
          <a:bodyPr wrap="none">
            <a:spAutoFit/>
          </a:bodyPr>
          <a:lstStyle/>
          <a:p>
            <a:pPr>
              <a:defRPr/>
            </a:pPr>
            <a:r>
              <a:rPr lang="en-US" sz="1400" dirty="0">
                <a:solidFill>
                  <a:schemeClr val="tx1">
                    <a:lumMod val="75000"/>
                    <a:lumOff val="25000"/>
                  </a:schemeClr>
                </a:solidFill>
                <a:latin typeface="Calibri" pitchFamily="34" charset="0"/>
                <a:cs typeface="Arial" charset="0"/>
              </a:rPr>
              <a:t>Cracking and </a:t>
            </a:r>
            <a:r>
              <a:rPr lang="en-US" sz="1400" dirty="0" err="1">
                <a:solidFill>
                  <a:schemeClr val="tx1">
                    <a:lumMod val="75000"/>
                    <a:lumOff val="25000"/>
                  </a:schemeClr>
                </a:solidFill>
                <a:latin typeface="Calibri" pitchFamily="34" charset="0"/>
                <a:cs typeface="Arial" charset="0"/>
              </a:rPr>
              <a:t>spalling</a:t>
            </a:r>
            <a:r>
              <a:rPr lang="en-US" sz="1400" dirty="0">
                <a:solidFill>
                  <a:schemeClr val="tx1">
                    <a:lumMod val="75000"/>
                    <a:lumOff val="25000"/>
                  </a:schemeClr>
                </a:solidFill>
                <a:latin typeface="Calibri" pitchFamily="34" charset="0"/>
                <a:cs typeface="Arial" charset="0"/>
              </a:rPr>
              <a:t> of the concrete</a:t>
            </a:r>
          </a:p>
        </p:txBody>
      </p:sp>
      <p:sp>
        <p:nvSpPr>
          <p:cNvPr id="10" name="Content Placeholder 2"/>
          <p:cNvSpPr txBox="1">
            <a:spLocks/>
          </p:cNvSpPr>
          <p:nvPr/>
        </p:nvSpPr>
        <p:spPr>
          <a:xfrm>
            <a:off x="505619" y="2324809"/>
            <a:ext cx="8229600" cy="765175"/>
          </a:xfrm>
          <a:prstGeom prst="rect">
            <a:avLst/>
          </a:prstGeom>
        </p:spPr>
        <p:txBody>
          <a:bodyPr/>
          <a:lstStyle>
            <a:lvl1pPr marL="0" indent="0" algn="l" rtl="0" eaLnBrk="0" fontAlgn="base" hangingPunct="0">
              <a:spcBef>
                <a:spcPct val="20000"/>
              </a:spcBef>
              <a:spcAft>
                <a:spcPct val="0"/>
              </a:spcAft>
              <a:buNone/>
              <a:defRPr sz="2000">
                <a:solidFill>
                  <a:schemeClr val="tx1">
                    <a:lumMod val="75000"/>
                    <a:lumOff val="25000"/>
                  </a:schemeClr>
                </a:solidFill>
                <a:latin typeface="Calibri" pitchFamily="34" charset="0"/>
                <a:ea typeface="+mn-ea"/>
                <a:cs typeface="Calibri" pitchFamily="34" charset="0"/>
              </a:defRPr>
            </a:lvl1pPr>
            <a:lvl2pPr marL="742950" indent="-285750" algn="l" rtl="0" eaLnBrk="0" fontAlgn="base" hangingPunct="0">
              <a:spcBef>
                <a:spcPct val="20000"/>
              </a:spcBef>
              <a:spcAft>
                <a:spcPct val="0"/>
              </a:spcAft>
              <a:buChar char="–"/>
              <a:defRPr>
                <a:solidFill>
                  <a:srgbClr val="4D4D4D"/>
                </a:solidFill>
                <a:latin typeface="Calibri" pitchFamily="34" charset="0"/>
                <a:cs typeface="Calibri" pitchFamily="34" charset="0"/>
              </a:defRPr>
            </a:lvl2pPr>
            <a:lvl3pPr marL="1143000" indent="-228600" algn="l" rtl="0" eaLnBrk="0" fontAlgn="base" hangingPunct="0">
              <a:spcBef>
                <a:spcPct val="20000"/>
              </a:spcBef>
              <a:spcAft>
                <a:spcPct val="0"/>
              </a:spcAft>
              <a:buChar char="•"/>
              <a:defRPr sz="1600">
                <a:solidFill>
                  <a:srgbClr val="4D4D4D"/>
                </a:solidFill>
                <a:latin typeface="Calibri" pitchFamily="34" charset="0"/>
                <a:cs typeface="Calibri" pitchFamily="34" charset="0"/>
              </a:defRPr>
            </a:lvl3pPr>
            <a:lvl4pPr marL="1600200" indent="-228600" algn="l" rtl="0" eaLnBrk="0" fontAlgn="base" hangingPunct="0">
              <a:spcBef>
                <a:spcPct val="20000"/>
              </a:spcBef>
              <a:spcAft>
                <a:spcPct val="0"/>
              </a:spcAft>
              <a:buChar char="–"/>
              <a:defRPr sz="1400">
                <a:solidFill>
                  <a:srgbClr val="4D4D4D"/>
                </a:solidFill>
                <a:latin typeface="Calibri" pitchFamily="34" charset="0"/>
                <a:cs typeface="Calibri" pitchFamily="34" charset="0"/>
              </a:defRPr>
            </a:lvl4pPr>
            <a:lvl5pPr marL="2057400" indent="-228600" algn="l" rtl="0" eaLnBrk="0" fontAlgn="base" hangingPunct="0">
              <a:spcBef>
                <a:spcPct val="20000"/>
              </a:spcBef>
              <a:spcAft>
                <a:spcPct val="0"/>
              </a:spcAft>
              <a:buChar char="»"/>
              <a:defRPr sz="1200">
                <a:solidFill>
                  <a:srgbClr val="4D4D4D"/>
                </a:solidFill>
                <a:latin typeface="Calibri" pitchFamily="34" charset="0"/>
                <a:cs typeface="Calibri" pitchFamily="34" charset="0"/>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a:lstStyle>
          <a:p>
            <a:pPr algn="ctr">
              <a:defRPr/>
            </a:pPr>
            <a:r>
              <a:rPr lang="en-US" sz="2400" kern="0" dirty="0" smtClean="0">
                <a:solidFill>
                  <a:schemeClr val="tx2"/>
                </a:solidFill>
                <a:latin typeface="Arial" panose="020B0604020202020204" pitchFamily="34" charset="0"/>
                <a:cs typeface="Arial" panose="020B0604020202020204" pitchFamily="34" charset="0"/>
              </a:rPr>
              <a:t>Corrosion</a:t>
            </a:r>
            <a:r>
              <a:rPr lang="en-US" sz="2400" kern="0" dirty="0">
                <a:solidFill>
                  <a:schemeClr val="tx2"/>
                </a:solidFill>
                <a:latin typeface="Arial" panose="020B0604020202020204" pitchFamily="34" charset="0"/>
                <a:cs typeface="Arial" panose="020B0604020202020204" pitchFamily="34" charset="0"/>
              </a:rPr>
              <a:t> </a:t>
            </a:r>
            <a:r>
              <a:rPr lang="en-US" sz="2400" kern="0" dirty="0" smtClean="0">
                <a:solidFill>
                  <a:schemeClr val="tx2"/>
                </a:solidFill>
                <a:latin typeface="Arial" panose="020B0604020202020204" pitchFamily="34" charset="0"/>
                <a:cs typeface="Arial" panose="020B0604020202020204" pitchFamily="34" charset="0"/>
                <a:sym typeface="Wingdings" panose="05000000000000000000" pitchFamily="2" charset="2"/>
              </a:rPr>
              <a:t></a:t>
            </a:r>
            <a:r>
              <a:rPr lang="en-US" sz="2400" kern="0" dirty="0" smtClean="0">
                <a:solidFill>
                  <a:schemeClr val="tx2"/>
                </a:solidFill>
                <a:latin typeface="Arial" panose="020B0604020202020204" pitchFamily="34" charset="0"/>
                <a:cs typeface="Arial" panose="020B0604020202020204" pitchFamily="34" charset="0"/>
              </a:rPr>
              <a:t> Expansion </a:t>
            </a:r>
            <a:r>
              <a:rPr lang="en-US" sz="2400" kern="0" dirty="0" smtClean="0">
                <a:solidFill>
                  <a:schemeClr val="tx2"/>
                </a:solidFill>
                <a:latin typeface="Arial" panose="020B0604020202020204" pitchFamily="34" charset="0"/>
                <a:cs typeface="Arial" panose="020B0604020202020204" pitchFamily="34" charset="0"/>
                <a:sym typeface="Wingdings" panose="05000000000000000000" pitchFamily="2" charset="2"/>
              </a:rPr>
              <a:t></a:t>
            </a:r>
            <a:r>
              <a:rPr lang="en-US" sz="2400" kern="0" dirty="0" smtClean="0">
                <a:solidFill>
                  <a:schemeClr val="tx2"/>
                </a:solidFill>
                <a:latin typeface="Arial" panose="020B0604020202020204" pitchFamily="34" charset="0"/>
                <a:cs typeface="Arial" panose="020B0604020202020204" pitchFamily="34" charset="0"/>
              </a:rPr>
              <a:t> Cracking of Concrete</a:t>
            </a:r>
          </a:p>
        </p:txBody>
      </p:sp>
      <p:sp>
        <p:nvSpPr>
          <p:cNvPr id="2" name="Title 1"/>
          <p:cNvSpPr>
            <a:spLocks noGrp="1"/>
          </p:cNvSpPr>
          <p:nvPr>
            <p:ph type="title"/>
          </p:nvPr>
        </p:nvSpPr>
        <p:spPr/>
        <p:txBody>
          <a:bodyPr/>
          <a:lstStyle/>
          <a:p>
            <a:r>
              <a:rPr lang="en-US" altLang="en-US" dirty="0"/>
              <a:t>Embedded Metal Corrosion</a:t>
            </a:r>
            <a:endParaRPr lang="en-US" dirty="0"/>
          </a:p>
        </p:txBody>
      </p:sp>
    </p:spTree>
    <p:custDataLst>
      <p:tags r:id="rId1"/>
    </p:custDataLst>
    <p:extLst>
      <p:ext uri="{BB962C8B-B14F-4D97-AF65-F5344CB8AC3E}">
        <p14:creationId xmlns:p14="http://schemas.microsoft.com/office/powerpoint/2010/main" val="2206932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88" y="1424044"/>
            <a:ext cx="8415105" cy="4933725"/>
          </a:xfrm>
        </p:spPr>
        <p:txBody>
          <a:bodyPr/>
          <a:lstStyle/>
          <a:p>
            <a:pPr marL="111125" indent="0" eaLnBrk="1" hangingPunct="1">
              <a:spcBef>
                <a:spcPts val="600"/>
              </a:spcBef>
              <a:spcAft>
                <a:spcPts val="600"/>
              </a:spcAft>
              <a:buNone/>
              <a:defRPr/>
            </a:pPr>
            <a:r>
              <a:rPr lang="en-US" dirty="0" smtClean="0"/>
              <a:t>Depends </a:t>
            </a:r>
            <a:r>
              <a:rPr lang="en-US" dirty="0"/>
              <a:t>on the following </a:t>
            </a:r>
            <a:r>
              <a:rPr lang="en-US" dirty="0" smtClean="0"/>
              <a:t>variables:</a:t>
            </a:r>
          </a:p>
          <a:p>
            <a:pPr marL="688975" lvl="2" indent="-290513" eaLnBrk="1" hangingPunct="1">
              <a:spcBef>
                <a:spcPts val="600"/>
              </a:spcBef>
              <a:buFont typeface="Arial" pitchFamily="34" charset="0"/>
              <a:buChar char="•"/>
              <a:defRPr/>
            </a:pPr>
            <a:r>
              <a:rPr lang="en-US" sz="2000" dirty="0" smtClean="0"/>
              <a:t>Concrete </a:t>
            </a:r>
            <a:r>
              <a:rPr lang="en-US" sz="2000" dirty="0"/>
              <a:t>tensile </a:t>
            </a:r>
            <a:r>
              <a:rPr lang="en-US" sz="2000" dirty="0" smtClean="0"/>
              <a:t>strength</a:t>
            </a:r>
          </a:p>
          <a:p>
            <a:pPr marL="688975" lvl="2" indent="-290513">
              <a:spcBef>
                <a:spcPts val="600"/>
              </a:spcBef>
              <a:buFont typeface="Arial" pitchFamily="34" charset="0"/>
              <a:buChar char="•"/>
              <a:defRPr/>
            </a:pPr>
            <a:r>
              <a:rPr lang="en-US" sz="2000" dirty="0" smtClean="0"/>
              <a:t>Bond </a:t>
            </a:r>
            <a:r>
              <a:rPr lang="en-US" sz="2000" dirty="0"/>
              <a:t>between rebar and surrounding concrete</a:t>
            </a:r>
          </a:p>
          <a:p>
            <a:pPr marL="688975" lvl="2" indent="-290513">
              <a:spcBef>
                <a:spcPts val="600"/>
              </a:spcBef>
              <a:buFont typeface="Arial" pitchFamily="34" charset="0"/>
              <a:buChar char="•"/>
              <a:defRPr/>
            </a:pPr>
            <a:r>
              <a:rPr lang="en-US" sz="2000" dirty="0" smtClean="0"/>
              <a:t>Diameter </a:t>
            </a:r>
            <a:r>
              <a:rPr lang="en-US" sz="2000" dirty="0"/>
              <a:t>of rebar</a:t>
            </a:r>
          </a:p>
          <a:p>
            <a:pPr marL="688975" lvl="2" indent="-290513">
              <a:spcBef>
                <a:spcPts val="600"/>
              </a:spcBef>
              <a:buFont typeface="Arial" pitchFamily="34" charset="0"/>
              <a:buChar char="•"/>
              <a:defRPr/>
            </a:pPr>
            <a:r>
              <a:rPr lang="en-US" sz="2000" dirty="0" smtClean="0"/>
              <a:t>Percentage </a:t>
            </a:r>
            <a:r>
              <a:rPr lang="en-US" sz="2000" dirty="0"/>
              <a:t>of corrosion by weight of rebar</a:t>
            </a:r>
          </a:p>
          <a:p>
            <a:pPr marL="688975" lvl="2" indent="-290513">
              <a:spcBef>
                <a:spcPts val="600"/>
              </a:spcBef>
              <a:defRPr/>
            </a:pPr>
            <a:r>
              <a:rPr lang="en-US" sz="2000" b="1" dirty="0"/>
              <a:t>Quality of </a:t>
            </a:r>
            <a:r>
              <a:rPr lang="en-US" sz="2000" b="1" dirty="0" smtClean="0"/>
              <a:t>concrete </a:t>
            </a:r>
            <a:r>
              <a:rPr lang="en-US" sz="2000" b="1" dirty="0"/>
              <a:t>covering </a:t>
            </a:r>
            <a:r>
              <a:rPr lang="en-US" sz="2000" b="1" dirty="0" smtClean="0"/>
              <a:t>rebar…</a:t>
            </a:r>
            <a:endParaRPr lang="en-US" sz="2000" b="1" dirty="0"/>
          </a:p>
        </p:txBody>
      </p:sp>
      <p:pic>
        <p:nvPicPr>
          <p:cNvPr id="33795" name="Picture 1" descr="UntitledImage96.png"/>
          <p:cNvPicPr>
            <a:picLocks noChangeAspect="1" noChangeArrowheads="1"/>
          </p:cNvPicPr>
          <p:nvPr>
            <p:custDataLst>
              <p:tags r:id="rId2"/>
            </p:custDataLst>
          </p:nvPr>
        </p:nvPicPr>
        <p:blipFill>
          <a:blip r:embed="rId5"/>
          <a:srcRect/>
          <a:stretch>
            <a:fillRect/>
          </a:stretch>
        </p:blipFill>
        <p:spPr bwMode="auto">
          <a:xfrm rot="5400000">
            <a:off x="3262976" y="3372644"/>
            <a:ext cx="2308225" cy="3889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204788" y="6245225"/>
            <a:ext cx="5048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spcBef>
                <a:spcPct val="20000"/>
              </a:spcBef>
            </a:pPr>
            <a:endParaRPr lang="en-US" altLang="en-US"/>
          </a:p>
        </p:txBody>
      </p:sp>
      <p:sp>
        <p:nvSpPr>
          <p:cNvPr id="2" name="Title 1"/>
          <p:cNvSpPr>
            <a:spLocks noGrp="1"/>
          </p:cNvSpPr>
          <p:nvPr>
            <p:ph type="title"/>
          </p:nvPr>
        </p:nvSpPr>
        <p:spPr/>
        <p:txBody>
          <a:bodyPr>
            <a:normAutofit fontScale="90000"/>
          </a:bodyPr>
          <a:lstStyle/>
          <a:p>
            <a:r>
              <a:rPr lang="en-US" altLang="en-US" dirty="0"/>
              <a:t>Corrosion-Induced Cracking and </a:t>
            </a:r>
            <a:r>
              <a:rPr lang="en-US" altLang="en-US" dirty="0" err="1"/>
              <a:t>Spalling</a:t>
            </a:r>
            <a:endParaRPr lang="en-US" dirty="0"/>
          </a:p>
        </p:txBody>
      </p:sp>
    </p:spTree>
    <p:custDataLst>
      <p:tags r:id="rId1"/>
    </p:custDataLst>
    <p:extLst>
      <p:ext uri="{BB962C8B-B14F-4D97-AF65-F5344CB8AC3E}">
        <p14:creationId xmlns:p14="http://schemas.microsoft.com/office/powerpoint/2010/main" val="26097154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89" y="5454127"/>
            <a:ext cx="8729662" cy="963828"/>
          </a:xfrm>
        </p:spPr>
        <p:txBody>
          <a:bodyPr>
            <a:normAutofit/>
          </a:bodyPr>
          <a:lstStyle/>
          <a:p>
            <a:pPr marL="111125" indent="0" algn="ctr" eaLnBrk="1" hangingPunct="1">
              <a:spcBef>
                <a:spcPts val="1200"/>
              </a:spcBef>
              <a:buNone/>
              <a:defRPr/>
            </a:pPr>
            <a:r>
              <a:rPr lang="en-US" b="1" dirty="0" smtClean="0">
                <a:solidFill>
                  <a:schemeClr val="tx2"/>
                </a:solidFill>
              </a:rPr>
              <a:t>More water = lower quality concrete</a:t>
            </a:r>
          </a:p>
        </p:txBody>
      </p:sp>
      <p:sp>
        <p:nvSpPr>
          <p:cNvPr id="5" name="Rectangle 4"/>
          <p:cNvSpPr>
            <a:spLocks noChangeArrowheads="1"/>
          </p:cNvSpPr>
          <p:nvPr/>
        </p:nvSpPr>
        <p:spPr bwMode="auto">
          <a:xfrm>
            <a:off x="204788" y="6245225"/>
            <a:ext cx="5048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spcBef>
                <a:spcPct val="20000"/>
              </a:spcBef>
            </a:pPr>
            <a:endParaRPr lang="en-US" altLang="en-US"/>
          </a:p>
        </p:txBody>
      </p:sp>
      <p:sp>
        <p:nvSpPr>
          <p:cNvPr id="6" name="Content Placeholder 2"/>
          <p:cNvSpPr txBox="1">
            <a:spLocks/>
          </p:cNvSpPr>
          <p:nvPr/>
        </p:nvSpPr>
        <p:spPr>
          <a:xfrm>
            <a:off x="457200" y="1570616"/>
            <a:ext cx="4208464" cy="3994694"/>
          </a:xfrm>
          <a:prstGeom prst="rect">
            <a:avLst/>
          </a:prstGeom>
        </p:spPr>
        <p:txBody>
          <a:bodyPr/>
          <a:lstStyle>
            <a:lvl1pPr marL="0" indent="0" algn="l" rtl="0" eaLnBrk="0" fontAlgn="base" hangingPunct="0">
              <a:spcBef>
                <a:spcPct val="20000"/>
              </a:spcBef>
              <a:spcAft>
                <a:spcPct val="0"/>
              </a:spcAft>
              <a:buNone/>
              <a:defRPr sz="2000">
                <a:solidFill>
                  <a:schemeClr val="tx1">
                    <a:lumMod val="75000"/>
                    <a:lumOff val="25000"/>
                  </a:schemeClr>
                </a:solidFill>
                <a:latin typeface="Calibri" pitchFamily="34" charset="0"/>
                <a:ea typeface="+mn-ea"/>
                <a:cs typeface="Calibri" pitchFamily="34" charset="0"/>
              </a:defRPr>
            </a:lvl1pPr>
            <a:lvl2pPr marL="742950" indent="-285750" algn="l" rtl="0" eaLnBrk="0" fontAlgn="base" hangingPunct="0">
              <a:spcBef>
                <a:spcPct val="20000"/>
              </a:spcBef>
              <a:spcAft>
                <a:spcPct val="0"/>
              </a:spcAft>
              <a:buChar char="–"/>
              <a:defRPr>
                <a:solidFill>
                  <a:srgbClr val="4D4D4D"/>
                </a:solidFill>
                <a:latin typeface="Calibri" pitchFamily="34" charset="0"/>
                <a:cs typeface="Calibri" pitchFamily="34" charset="0"/>
              </a:defRPr>
            </a:lvl2pPr>
            <a:lvl3pPr marL="1143000" indent="-228600" algn="l" rtl="0" eaLnBrk="0" fontAlgn="base" hangingPunct="0">
              <a:spcBef>
                <a:spcPct val="20000"/>
              </a:spcBef>
              <a:spcAft>
                <a:spcPct val="0"/>
              </a:spcAft>
              <a:buChar char="•"/>
              <a:defRPr sz="1600">
                <a:solidFill>
                  <a:srgbClr val="4D4D4D"/>
                </a:solidFill>
                <a:latin typeface="Calibri" pitchFamily="34" charset="0"/>
                <a:cs typeface="Calibri" pitchFamily="34" charset="0"/>
              </a:defRPr>
            </a:lvl3pPr>
            <a:lvl4pPr marL="1600200" indent="-228600" algn="l" rtl="0" eaLnBrk="0" fontAlgn="base" hangingPunct="0">
              <a:spcBef>
                <a:spcPct val="20000"/>
              </a:spcBef>
              <a:spcAft>
                <a:spcPct val="0"/>
              </a:spcAft>
              <a:buChar char="–"/>
              <a:defRPr sz="1400">
                <a:solidFill>
                  <a:srgbClr val="4D4D4D"/>
                </a:solidFill>
                <a:latin typeface="Calibri" pitchFamily="34" charset="0"/>
                <a:cs typeface="Calibri" pitchFamily="34" charset="0"/>
              </a:defRPr>
            </a:lvl4pPr>
            <a:lvl5pPr marL="2057400" indent="-228600" algn="l" rtl="0" eaLnBrk="0" fontAlgn="base" hangingPunct="0">
              <a:spcBef>
                <a:spcPct val="20000"/>
              </a:spcBef>
              <a:spcAft>
                <a:spcPct val="0"/>
              </a:spcAft>
              <a:buChar char="»"/>
              <a:defRPr sz="1200">
                <a:solidFill>
                  <a:srgbClr val="4D4D4D"/>
                </a:solidFill>
                <a:latin typeface="Calibri" pitchFamily="34" charset="0"/>
                <a:cs typeface="Calibri" pitchFamily="34" charset="0"/>
              </a:defRPr>
            </a:lvl5pPr>
            <a:lvl6pPr marL="2514600" indent="-228600" algn="l" rtl="0" fontAlgn="base">
              <a:spcBef>
                <a:spcPct val="20000"/>
              </a:spcBef>
              <a:spcAft>
                <a:spcPct val="0"/>
              </a:spcAft>
              <a:buChar char="»"/>
              <a:defRPr sz="1200">
                <a:solidFill>
                  <a:srgbClr val="4D4D4D"/>
                </a:solidFill>
                <a:latin typeface="+mn-lt"/>
              </a:defRPr>
            </a:lvl6pPr>
            <a:lvl7pPr marL="2971800" indent="-228600" algn="l" rtl="0" fontAlgn="base">
              <a:spcBef>
                <a:spcPct val="20000"/>
              </a:spcBef>
              <a:spcAft>
                <a:spcPct val="0"/>
              </a:spcAft>
              <a:buChar char="»"/>
              <a:defRPr sz="1200">
                <a:solidFill>
                  <a:srgbClr val="4D4D4D"/>
                </a:solidFill>
                <a:latin typeface="+mn-lt"/>
              </a:defRPr>
            </a:lvl7pPr>
            <a:lvl8pPr marL="3429000" indent="-228600" algn="l" rtl="0" fontAlgn="base">
              <a:spcBef>
                <a:spcPct val="20000"/>
              </a:spcBef>
              <a:spcAft>
                <a:spcPct val="0"/>
              </a:spcAft>
              <a:buChar char="»"/>
              <a:defRPr sz="1200">
                <a:solidFill>
                  <a:srgbClr val="4D4D4D"/>
                </a:solidFill>
                <a:latin typeface="+mn-lt"/>
              </a:defRPr>
            </a:lvl8pPr>
            <a:lvl9pPr marL="3886200" indent="-228600" algn="l" rtl="0" fontAlgn="base">
              <a:spcBef>
                <a:spcPct val="20000"/>
              </a:spcBef>
              <a:spcAft>
                <a:spcPct val="0"/>
              </a:spcAft>
              <a:buChar char="»"/>
              <a:defRPr sz="1200">
                <a:solidFill>
                  <a:srgbClr val="4D4D4D"/>
                </a:solidFill>
                <a:latin typeface="+mn-lt"/>
              </a:defRPr>
            </a:lvl9pPr>
          </a:lstStyle>
          <a:p>
            <a:pPr eaLnBrk="1" hangingPunct="1">
              <a:spcBef>
                <a:spcPts val="1200"/>
              </a:spcBef>
              <a:defRPr/>
            </a:pPr>
            <a:r>
              <a:rPr lang="en-US" b="1" kern="0" dirty="0" smtClean="0">
                <a:solidFill>
                  <a:schemeClr val="tx1"/>
                </a:solidFill>
                <a:latin typeface="Arial" panose="020B0604020202020204" pitchFamily="34" charset="0"/>
                <a:cs typeface="Arial" panose="020B0604020202020204" pitchFamily="34" charset="0"/>
              </a:rPr>
              <a:t>Excessive water:</a:t>
            </a:r>
          </a:p>
          <a:p>
            <a:pPr marL="285750" indent="-285750" eaLnBrk="1" hangingPunct="1">
              <a:spcBef>
                <a:spcPts val="1200"/>
              </a:spcBef>
              <a:buFont typeface="Arial" panose="020B0604020202020204" pitchFamily="34" charset="0"/>
              <a:buChar char="•"/>
              <a:defRPr/>
            </a:pPr>
            <a:r>
              <a:rPr lang="en-US" kern="0" dirty="0" smtClean="0">
                <a:solidFill>
                  <a:schemeClr val="tx1"/>
                </a:solidFill>
                <a:latin typeface="Arial" panose="020B0604020202020204" pitchFamily="34" charset="0"/>
                <a:cs typeface="Arial" panose="020B0604020202020204" pitchFamily="34" charset="0"/>
              </a:rPr>
              <a:t>reduces strength</a:t>
            </a:r>
          </a:p>
          <a:p>
            <a:pPr marL="285750" indent="-285750" eaLnBrk="1" hangingPunct="1">
              <a:spcBef>
                <a:spcPts val="1200"/>
              </a:spcBef>
              <a:buFont typeface="Arial" panose="020B0604020202020204" pitchFamily="34" charset="0"/>
              <a:buChar char="•"/>
              <a:defRPr/>
            </a:pPr>
            <a:r>
              <a:rPr lang="en-US" kern="0" dirty="0" smtClean="0">
                <a:solidFill>
                  <a:schemeClr val="tx1"/>
                </a:solidFill>
                <a:latin typeface="Arial" panose="020B0604020202020204" pitchFamily="34" charset="0"/>
                <a:cs typeface="Arial" panose="020B0604020202020204" pitchFamily="34" charset="0"/>
              </a:rPr>
              <a:t>increases curing and drying shrinkage </a:t>
            </a:r>
          </a:p>
          <a:p>
            <a:pPr marL="285750" indent="-285750" eaLnBrk="1" hangingPunct="1">
              <a:spcBef>
                <a:spcPts val="1200"/>
              </a:spcBef>
              <a:buFont typeface="Arial" panose="020B0604020202020204" pitchFamily="34" charset="0"/>
              <a:buChar char="•"/>
              <a:defRPr/>
            </a:pPr>
            <a:r>
              <a:rPr lang="en-US" kern="0" dirty="0" smtClean="0">
                <a:solidFill>
                  <a:schemeClr val="tx1"/>
                </a:solidFill>
                <a:latin typeface="Arial" panose="020B0604020202020204" pitchFamily="34" charset="0"/>
                <a:cs typeface="Arial" panose="020B0604020202020204" pitchFamily="34" charset="0"/>
              </a:rPr>
              <a:t>increases porosity </a:t>
            </a:r>
          </a:p>
          <a:p>
            <a:pPr marL="285750" indent="-285750" eaLnBrk="1" hangingPunct="1">
              <a:spcBef>
                <a:spcPts val="1200"/>
              </a:spcBef>
              <a:buFont typeface="Arial" panose="020B0604020202020204" pitchFamily="34" charset="0"/>
              <a:buChar char="•"/>
              <a:defRPr/>
            </a:pPr>
            <a:r>
              <a:rPr lang="en-US" kern="0" dirty="0" smtClean="0">
                <a:solidFill>
                  <a:schemeClr val="tx1"/>
                </a:solidFill>
                <a:latin typeface="Arial" panose="020B0604020202020204" pitchFamily="34" charset="0"/>
                <a:cs typeface="Arial" panose="020B0604020202020204" pitchFamily="34" charset="0"/>
              </a:rPr>
              <a:t>increases creep</a:t>
            </a:r>
          </a:p>
          <a:p>
            <a:pPr marL="285750" indent="-285750" eaLnBrk="1" hangingPunct="1">
              <a:spcBef>
                <a:spcPts val="1200"/>
              </a:spcBef>
              <a:buFont typeface="Arial" panose="020B0604020202020204" pitchFamily="34" charset="0"/>
              <a:buChar char="•"/>
              <a:defRPr/>
            </a:pPr>
            <a:r>
              <a:rPr lang="en-US" kern="0" dirty="0" smtClean="0">
                <a:solidFill>
                  <a:schemeClr val="tx1"/>
                </a:solidFill>
                <a:latin typeface="Arial" panose="020B0604020202020204" pitchFamily="34" charset="0"/>
                <a:cs typeface="Arial" panose="020B0604020202020204" pitchFamily="34" charset="0"/>
              </a:rPr>
              <a:t>reduces the abrasion resistance of concrete</a:t>
            </a:r>
          </a:p>
        </p:txBody>
      </p:sp>
      <p:sp>
        <p:nvSpPr>
          <p:cNvPr id="4" name="Title 3"/>
          <p:cNvSpPr>
            <a:spLocks noGrp="1"/>
          </p:cNvSpPr>
          <p:nvPr>
            <p:ph type="title"/>
          </p:nvPr>
        </p:nvSpPr>
        <p:spPr/>
        <p:txBody>
          <a:bodyPr/>
          <a:lstStyle/>
          <a:p>
            <a:r>
              <a:rPr lang="en-US" altLang="en-US" dirty="0" smtClean="0"/>
              <a:t>Water to Cement Ratio</a:t>
            </a:r>
            <a:endParaRPr lang="en-US" dirty="0"/>
          </a:p>
        </p:txBody>
      </p:sp>
      <p:pic>
        <p:nvPicPr>
          <p:cNvPr id="1026" name="Picture 2" descr="http://www.structuredfoundationrepairs.com/images/medium/7001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3395" y="1753496"/>
            <a:ext cx="2999788" cy="2248490"/>
          </a:xfrm>
          <a:prstGeom prst="rect">
            <a:avLst/>
          </a:prstGeom>
          <a:noFill/>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901495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GUID" val="42f72163-ec9d-408b-8c39-d8b3a0526b6b"/>
  <p:tag name="ARTICULATE_SLIDE_PAUSE" val="1"/>
  <p:tag name="ARTICULATE_NAV_LEVEL" val="2"/>
  <p:tag name="ARTICULATE_PLAYLIST_ID" val="-1"/>
  <p:tag name="ARTICULATE_LOCK_SLIDE" val="0"/>
  <p:tag name="ARTICULATE_SLIDE_NAV" val="45"/>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h6CQvoF3_files\slide0001_image001.png"/>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GUID" val="0b2ad8e1-df2d-4467-b7b5-6312ee8f42e2"/>
  <p:tag name="ARTICULATE_SLIDE_PAUSE" val="1"/>
  <p:tag name="ARTICULATE_NAV_LEVEL" val="2"/>
  <p:tag name="ARTICULATE_PLAYLIST_ID" val="-1"/>
  <p:tag name="ARTICULATE_LOCK_SLIDE" val="0"/>
  <p:tag name="ARTICULATE_SLIDE_NAV" val="44"/>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nvzuXMvb_files\slide0001_image001.png"/>
</p:tagLst>
</file>

<file path=ppt/tags/tag22.xml><?xml version="1.0" encoding="utf-8"?>
<p:tagLst xmlns:a="http://schemas.openxmlformats.org/drawingml/2006/main" xmlns:r="http://schemas.openxmlformats.org/officeDocument/2006/relationships" xmlns:p="http://schemas.openxmlformats.org/presentationml/2006/main">
  <p:tag name="ARTICULATE_SLIDE_GUID" val="db648a92-c610-46e0-bd69-7865c87a360b"/>
  <p:tag name="ARTICULATE_SLIDE_PAUSE" val="1"/>
  <p:tag name="ARTICULATE_NAV_LEVEL" val="2"/>
  <p:tag name="ARTICULATE_PLAYLIST_ID" val="-1"/>
  <p:tag name="ARTICULATE_LOCK_SLIDE" val="0"/>
  <p:tag name="ARTICULATE_SLIDE_NAV" val="75"/>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GUID" val="b7b27f65-f305-4fa6-afeb-f467a88a37ad"/>
  <p:tag name="ARTICULATE_SLIDE_PAUSE" val="1"/>
  <p:tag name="ARTICULATE_NAV_LEVEL" val="2"/>
  <p:tag name="ARTICULATE_PLAYLIST_ID" val="-1"/>
  <p:tag name="ARTICULATE_LOCK_SLIDE" val="0"/>
  <p:tag name="ARTICULATE_SLIDE_NAV" val="36"/>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XEPZgWZD_files\slide0001_image001.jpg"/>
</p:tagLst>
</file>

<file path=ppt/tags/tag8.xml><?xml version="1.0" encoding="utf-8"?>
<p:tagLst xmlns:a="http://schemas.openxmlformats.org/drawingml/2006/main" xmlns:r="http://schemas.openxmlformats.org/officeDocument/2006/relationships" xmlns:p="http://schemas.openxmlformats.org/presentationml/2006/main">
  <p:tag name="ARTICULATE_SLIDE_GUID" val="0bb5b04d-a931-4319-b49d-3a5b2db268ef"/>
  <p:tag name="ARTICULATE_SLIDE_PAUSE" val="1"/>
  <p:tag name="ARTICULATE_NAV_LEVEL" val="2"/>
  <p:tag name="ARTICULATE_PLAYLIST_ID" val="-1"/>
  <p:tag name="ARTICULATE_LOCK_SLIDE" val="0"/>
  <p:tag name="ARTICULATE_SLIDE_NAV" val="38"/>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PUBLISH_MODE" val="2"/>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722F5F3697EB543ACFB32BEE25210BD" ma:contentTypeVersion="0" ma:contentTypeDescription="Create a new document." ma:contentTypeScope="" ma:versionID="0937b95a78cb1900df6a948a9a76f60d">
  <xsd:schema xmlns:xsd="http://www.w3.org/2001/XMLSchema" xmlns:p="http://schemas.microsoft.com/office/2006/metadata/properties" targetNamespace="http://schemas.microsoft.com/office/2006/metadata/properties" ma:root="true" ma:fieldsID="f25a07c82ae56cb21c9347e75aaf39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4F7E527D-7E9F-4DCE-AB77-32DFBD0DE2D7}">
  <ds:schemaRefs>
    <ds:schemaRef ds:uri="http://purl.org/dc/dcmitype/"/>
    <ds:schemaRef ds:uri="http://purl.org/dc/terms/"/>
    <ds:schemaRef ds:uri="http://purl.org/dc/elements/1.1/"/>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CBE4DE1-7A0A-40D4-A297-CA84B639F8BF}">
  <ds:schemaRefs>
    <ds:schemaRef ds:uri="http://schemas.microsoft.com/sharepoint/v3/contenttype/forms"/>
  </ds:schemaRefs>
</ds:datastoreItem>
</file>

<file path=customXml/itemProps3.xml><?xml version="1.0" encoding="utf-8"?>
<ds:datastoreItem xmlns:ds="http://schemas.openxmlformats.org/officeDocument/2006/customXml" ds:itemID="{44D55989-FA88-42E1-B293-8617CEC936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1834</TotalTime>
  <Words>678</Words>
  <Application>Microsoft Office PowerPoint</Application>
  <PresentationFormat>On-screen Show (4:3)</PresentationFormat>
  <Paragraphs>111</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Custom Design</vt:lpstr>
      <vt:lpstr>PowerPoint Presentation</vt:lpstr>
      <vt:lpstr>Objectives</vt:lpstr>
      <vt:lpstr>Why Does Concrete Deteriorate?</vt:lpstr>
      <vt:lpstr>Factors that Influence Concrete Behavior</vt:lpstr>
      <vt:lpstr>What are the Effects?</vt:lpstr>
      <vt:lpstr>Common Causes</vt:lpstr>
      <vt:lpstr>Embedded Metal Corrosion</vt:lpstr>
      <vt:lpstr>Corrosion-Induced Cracking and Spalling</vt:lpstr>
      <vt:lpstr>Water to Cement Ratio</vt:lpstr>
      <vt:lpstr>So how does it get fixed?</vt:lpstr>
    </vt:vector>
  </TitlesOfParts>
  <Company>Simpson Strong-Tie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 Nguyen</dc:creator>
  <cp:lastModifiedBy>bmayer</cp:lastModifiedBy>
  <cp:revision>499</cp:revision>
  <cp:lastPrinted>2014-07-24T15:57:26Z</cp:lastPrinted>
  <dcterms:created xsi:type="dcterms:W3CDTF">2004-10-15T00:00:51Z</dcterms:created>
  <dcterms:modified xsi:type="dcterms:W3CDTF">2015-03-11T21:42:46Z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rojectFull">
    <vt:lpwstr>F:\My Documents\BOSCH\RPS.ppta</vt:lpwstr>
  </property>
  <property fmtid="{D5CDD505-2E9C-101B-9397-08002B2CF9AE}" pid="4" name="ArticulateGUID">
    <vt:lpwstr>CC81603F-7654-40E7-8ACA-42E8EE6F0A49</vt:lpwstr>
  </property>
  <property fmtid="{D5CDD505-2E9C-101B-9397-08002B2CF9AE}" pid="5" name="ArticulatePath">
    <vt:lpwstr>RPS</vt:lpwstr>
  </property>
</Properties>
</file>