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29.xml" ContentType="application/vnd.openxmlformats-officedocument.presentationml.tags+xml"/>
  <Override PartName="/ppt/notesSlides/notesSlide1.xml" ContentType="application/vnd.openxmlformats-officedocument.presentationml.notesSlide+xml"/>
  <Override PartName="/ppt/tags/tag30.xml" ContentType="application/vnd.openxmlformats-officedocument.presentationml.tags+xml"/>
  <Override PartName="/ppt/notesSlides/notesSlide2.xml" ContentType="application/vnd.openxmlformats-officedocument.presentationml.notesSlide+xml"/>
  <Override PartName="/ppt/tags/tag31.xml" ContentType="application/vnd.openxmlformats-officedocument.presentationml.tags+xml"/>
  <Override PartName="/ppt/notesSlides/notesSlide3.xml" ContentType="application/vnd.openxmlformats-officedocument.presentationml.notesSlide+xml"/>
  <Override PartName="/ppt/tags/tag32.xml" ContentType="application/vnd.openxmlformats-officedocument.presentationml.tags+xml"/>
  <Override PartName="/ppt/notesSlides/notesSlide4.xml" ContentType="application/vnd.openxmlformats-officedocument.presentationml.notesSlide+xml"/>
  <Override PartName="/ppt/tags/tag33.xml" ContentType="application/vnd.openxmlformats-officedocument.presentationml.tags+xml"/>
  <Override PartName="/ppt/notesSlides/notesSlide5.xml" ContentType="application/vnd.openxmlformats-officedocument.presentationml.notesSlide+xml"/>
  <Override PartName="/ppt/tags/tag34.xml" ContentType="application/vnd.openxmlformats-officedocument.presentationml.tags+xml"/>
  <Override PartName="/ppt/notesSlides/notesSlide6.xml" ContentType="application/vnd.openxmlformats-officedocument.presentationml.notesSlide+xml"/>
  <Override PartName="/ppt/tags/tag35.xml" ContentType="application/vnd.openxmlformats-officedocument.presentationml.tags+xml"/>
  <Override PartName="/ppt/notesSlides/notesSlide7.xml" ContentType="application/vnd.openxmlformats-officedocument.presentationml.notesSlide+xml"/>
  <Override PartName="/ppt/tags/tag36.xml" ContentType="application/vnd.openxmlformats-officedocument.presentationml.tags+xml"/>
  <Override PartName="/ppt/notesSlides/notesSlide8.xml" ContentType="application/vnd.openxmlformats-officedocument.presentationml.notesSlide+xml"/>
  <Override PartName="/ppt/tags/tag37.xml" ContentType="application/vnd.openxmlformats-officedocument.presentationml.tags+xml"/>
  <Override PartName="/ppt/notesSlides/notesSlide9.xml" ContentType="application/vnd.openxmlformats-officedocument.presentationml.notesSlide+xml"/>
  <Override PartName="/ppt/tags/tag38.xml" ContentType="application/vnd.openxmlformats-officedocument.presentationml.tags+xml"/>
  <Override PartName="/ppt/notesSlides/notesSlide10.xml" ContentType="application/vnd.openxmlformats-officedocument.presentationml.notesSlide+xml"/>
  <Override PartName="/ppt/tags/tag39.xml" ContentType="application/vnd.openxmlformats-officedocument.presentationml.tags+xml"/>
  <Override PartName="/ppt/notesSlides/notesSlide11.xml" ContentType="application/vnd.openxmlformats-officedocument.presentationml.notesSlide+xml"/>
  <Override PartName="/ppt/tags/tag40.xml" ContentType="application/vnd.openxmlformats-officedocument.presentationml.tags+xml"/>
  <Override PartName="/ppt/notesSlides/notesSlide12.xml" ContentType="application/vnd.openxmlformats-officedocument.presentationml.notesSlide+xml"/>
  <Override PartName="/ppt/tags/tag41.xml" ContentType="application/vnd.openxmlformats-officedocument.presentationml.tags+xml"/>
  <Override PartName="/ppt/notesSlides/notesSlide13.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44.xml" ContentType="application/vnd.openxmlformats-officedocument.presentationml.tags+xml"/>
  <Override PartName="/ppt/notesSlides/notesSlide15.xml" ContentType="application/vnd.openxmlformats-officedocument.presentationml.notesSlide+xml"/>
  <Override PartName="/ppt/tags/tag45.xml" ContentType="application/vnd.openxmlformats-officedocument.presentationml.tags+xml"/>
  <Override PartName="/ppt/notesSlides/notesSlide16.xml" ContentType="application/vnd.openxmlformats-officedocument.presentationml.notesSlide+xml"/>
  <Override PartName="/ppt/tags/tag46.xml" ContentType="application/vnd.openxmlformats-officedocument.presentationml.tags+xml"/>
  <Override PartName="/ppt/notesSlides/notesSlide17.xml" ContentType="application/vnd.openxmlformats-officedocument.presentationml.notesSlide+xml"/>
  <Override PartName="/ppt/tags/tag47.xml" ContentType="application/vnd.openxmlformats-officedocument.presentationml.tags+xml"/>
  <Override PartName="/ppt/notesSlides/notesSlide18.xml" ContentType="application/vnd.openxmlformats-officedocument.presentationml.notesSlide+xml"/>
  <Override PartName="/ppt/tags/tag48.xml" ContentType="application/vnd.openxmlformats-officedocument.presentationml.tags+xml"/>
  <Override PartName="/ppt/notesSlides/notesSlide19.xml" ContentType="application/vnd.openxmlformats-officedocument.presentationml.notesSlide+xml"/>
  <Override PartName="/ppt/tags/tag49.xml" ContentType="application/vnd.openxmlformats-officedocument.presentationml.tags+xml"/>
  <Override PartName="/ppt/notesSlides/notesSlide20.xml" ContentType="application/vnd.openxmlformats-officedocument.presentationml.notesSlide+xml"/>
  <Override PartName="/ppt/tags/tag50.xml" ContentType="application/vnd.openxmlformats-officedocument.presentationml.tags+xml"/>
  <Override PartName="/ppt/notesSlides/notesSlide21.xml" ContentType="application/vnd.openxmlformats-officedocument.presentationml.notesSlide+xml"/>
  <Override PartName="/ppt/tags/tag51.xml" ContentType="application/vnd.openxmlformats-officedocument.presentationml.tags+xml"/>
  <Override PartName="/ppt/notesSlides/notesSlide22.xml" ContentType="application/vnd.openxmlformats-officedocument.presentationml.notesSlide+xml"/>
  <Override PartName="/ppt/tags/tag52.xml" ContentType="application/vnd.openxmlformats-officedocument.presentationml.tags+xml"/>
  <Override PartName="/ppt/notesSlides/notesSlide23.xml" ContentType="application/vnd.openxmlformats-officedocument.presentationml.notesSlide+xml"/>
  <Override PartName="/ppt/tags/tag53.xml" ContentType="application/vnd.openxmlformats-officedocument.presentationml.tags+xml"/>
  <Override PartName="/ppt/notesSlides/notesSlide24.xml" ContentType="application/vnd.openxmlformats-officedocument.presentationml.notesSlide+xml"/>
  <Override PartName="/ppt/tags/tag54.xml" ContentType="application/vnd.openxmlformats-officedocument.presentationml.tags+xml"/>
  <Override PartName="/ppt/notesSlides/notesSlide25.xml" ContentType="application/vnd.openxmlformats-officedocument.presentationml.notesSlide+xml"/>
  <Override PartName="/ppt/tags/tag55.xml" ContentType="application/vnd.openxmlformats-officedocument.presentationml.tags+xml"/>
  <Override PartName="/ppt/notesSlides/notesSlide26.xml" ContentType="application/vnd.openxmlformats-officedocument.presentationml.notesSlide+xml"/>
  <Override PartName="/ppt/tags/tag56.xml" ContentType="application/vnd.openxmlformats-officedocument.presentationml.tags+xml"/>
  <Override PartName="/ppt/notesSlides/notesSlide27.xml" ContentType="application/vnd.openxmlformats-officedocument.presentationml.notesSlide+xml"/>
  <Override PartName="/ppt/tags/tag57.xml" ContentType="application/vnd.openxmlformats-officedocument.presentationml.tags+xml"/>
  <Override PartName="/ppt/notesSlides/notesSlide28.xml" ContentType="application/vnd.openxmlformats-officedocument.presentationml.notesSlide+xml"/>
  <Override PartName="/ppt/tags/tag58.xml" ContentType="application/vnd.openxmlformats-officedocument.presentationml.tags+xml"/>
  <Override PartName="/ppt/notesSlides/notesSlide29.xml" ContentType="application/vnd.openxmlformats-officedocument.presentationml.notesSlide+xml"/>
  <Override PartName="/ppt/tags/tag59.xml" ContentType="application/vnd.openxmlformats-officedocument.presentationml.tags+xml"/>
  <Override PartName="/ppt/notesSlides/notesSlide30.xml" ContentType="application/vnd.openxmlformats-officedocument.presentationml.notesSlide+xml"/>
  <Override PartName="/ppt/tags/tag60.xml" ContentType="application/vnd.openxmlformats-officedocument.presentationml.tags+xml"/>
  <Override PartName="/ppt/notesSlides/notesSlide31.xml" ContentType="application/vnd.openxmlformats-officedocument.presentationml.notesSlide+xml"/>
  <Override PartName="/ppt/tags/tag61.xml" ContentType="application/vnd.openxmlformats-officedocument.presentationml.tags+xml"/>
  <Override PartName="/ppt/notesSlides/notesSlide32.xml" ContentType="application/vnd.openxmlformats-officedocument.presentationml.notesSlide+xml"/>
  <Override PartName="/ppt/tags/tag62.xml" ContentType="application/vnd.openxmlformats-officedocument.presentationml.tags+xml"/>
  <Override PartName="/ppt/notesSlides/notesSlide33.xml" ContentType="application/vnd.openxmlformats-officedocument.presentationml.notesSlide+xml"/>
  <Override PartName="/ppt/tags/tag63.xml" ContentType="application/vnd.openxmlformats-officedocument.presentationml.tags+xml"/>
  <Override PartName="/ppt/notesSlides/notesSlide34.xml" ContentType="application/vnd.openxmlformats-officedocument.presentationml.notesSlide+xml"/>
  <Override PartName="/ppt/tags/tag64.xml" ContentType="application/vnd.openxmlformats-officedocument.presentationml.tags+xml"/>
  <Override PartName="/ppt/notesSlides/notesSlide35.xml" ContentType="application/vnd.openxmlformats-officedocument.presentationml.notesSlide+xml"/>
  <Override PartName="/ppt/tags/tag65.xml" ContentType="application/vnd.openxmlformats-officedocument.presentationml.tags+xml"/>
  <Override PartName="/ppt/notesSlides/notesSlide36.xml" ContentType="application/vnd.openxmlformats-officedocument.presentationml.notesSlide+xml"/>
  <Override PartName="/ppt/tags/tag66.xml" ContentType="application/vnd.openxmlformats-officedocument.presentationml.tags+xml"/>
  <Override PartName="/ppt/notesSlides/notesSlide37.xml" ContentType="application/vnd.openxmlformats-officedocument.presentationml.notesSlide+xml"/>
  <Override PartName="/ppt/tags/tag67.xml" ContentType="application/vnd.openxmlformats-officedocument.presentationml.tags+xml"/>
  <Override PartName="/ppt/notesSlides/notesSlide38.xml" ContentType="application/vnd.openxmlformats-officedocument.presentationml.notesSlide+xml"/>
  <Override PartName="/ppt/tags/tag68.xml" ContentType="application/vnd.openxmlformats-officedocument.presentationml.tags+xml"/>
  <Override PartName="/ppt/notesSlides/notesSlide39.xml" ContentType="application/vnd.openxmlformats-officedocument.presentationml.notesSlide+xml"/>
  <Override PartName="/ppt/tags/tag69.xml" ContentType="application/vnd.openxmlformats-officedocument.presentationml.tags+xml"/>
  <Override PartName="/ppt/notesSlides/notesSlide40.xml" ContentType="application/vnd.openxmlformats-officedocument.presentationml.notesSlide+xml"/>
  <Override PartName="/ppt/tags/tag70.xml" ContentType="application/vnd.openxmlformats-officedocument.presentationml.tags+xml"/>
  <Override PartName="/ppt/notesSlides/notesSlide41.xml" ContentType="application/vnd.openxmlformats-officedocument.presentationml.notesSlide+xml"/>
  <Override PartName="/ppt/tags/tag71.xml" ContentType="application/vnd.openxmlformats-officedocument.presentationml.tags+xml"/>
  <Override PartName="/ppt/notesSlides/notesSlide42.xml" ContentType="application/vnd.openxmlformats-officedocument.presentationml.notesSlide+xml"/>
  <Override PartName="/ppt/tags/tag72.xml" ContentType="application/vnd.openxmlformats-officedocument.presentationml.tags+xml"/>
  <Override PartName="/ppt/notesSlides/notesSlide43.xml" ContentType="application/vnd.openxmlformats-officedocument.presentationml.notesSlide+xml"/>
  <Override PartName="/ppt/tags/tag73.xml" ContentType="application/vnd.openxmlformats-officedocument.presentationml.tags+xml"/>
  <Override PartName="/ppt/notesSlides/notesSlide44.xml" ContentType="application/vnd.openxmlformats-officedocument.presentationml.notesSlide+xml"/>
  <Override PartName="/ppt/tags/tag74.xml" ContentType="application/vnd.openxmlformats-officedocument.presentationml.tags+xml"/>
  <Override PartName="/ppt/notesSlides/notesSlide45.xml" ContentType="application/vnd.openxmlformats-officedocument.presentationml.notesSlide+xml"/>
  <Override PartName="/ppt/tags/tag75.xml" ContentType="application/vnd.openxmlformats-officedocument.presentationml.tags+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10" r:id="rId1"/>
    <p:sldMasterId id="2147483744" r:id="rId2"/>
  </p:sldMasterIdLst>
  <p:notesMasterIdLst>
    <p:notesMasterId r:id="rId49"/>
  </p:notesMasterIdLst>
  <p:handoutMasterIdLst>
    <p:handoutMasterId r:id="rId50"/>
  </p:handoutMasterIdLst>
  <p:sldIdLst>
    <p:sldId id="504" r:id="rId3"/>
    <p:sldId id="694" r:id="rId4"/>
    <p:sldId id="692" r:id="rId5"/>
    <p:sldId id="698" r:id="rId6"/>
    <p:sldId id="707" r:id="rId7"/>
    <p:sldId id="506" r:id="rId8"/>
    <p:sldId id="832" r:id="rId9"/>
    <p:sldId id="788" r:id="rId10"/>
    <p:sldId id="833" r:id="rId11"/>
    <p:sldId id="834" r:id="rId12"/>
    <p:sldId id="706" r:id="rId13"/>
    <p:sldId id="830" r:id="rId14"/>
    <p:sldId id="831" r:id="rId15"/>
    <p:sldId id="701" r:id="rId16"/>
    <p:sldId id="757" r:id="rId17"/>
    <p:sldId id="758" r:id="rId18"/>
    <p:sldId id="759" r:id="rId19"/>
    <p:sldId id="760" r:id="rId20"/>
    <p:sldId id="766" r:id="rId21"/>
    <p:sldId id="762" r:id="rId22"/>
    <p:sldId id="763" r:id="rId23"/>
    <p:sldId id="835" r:id="rId24"/>
    <p:sldId id="753" r:id="rId25"/>
    <p:sldId id="705" r:id="rId26"/>
    <p:sldId id="704" r:id="rId27"/>
    <p:sldId id="750" r:id="rId28"/>
    <p:sldId id="789" r:id="rId29"/>
    <p:sldId id="790" r:id="rId30"/>
    <p:sldId id="794" r:id="rId31"/>
    <p:sldId id="791" r:id="rId32"/>
    <p:sldId id="799" r:id="rId33"/>
    <p:sldId id="795" r:id="rId34"/>
    <p:sldId id="792" r:id="rId35"/>
    <p:sldId id="800" r:id="rId36"/>
    <p:sldId id="796" r:id="rId37"/>
    <p:sldId id="797" r:id="rId38"/>
    <p:sldId id="798" r:id="rId39"/>
    <p:sldId id="793" r:id="rId40"/>
    <p:sldId id="836" r:id="rId41"/>
    <p:sldId id="801" r:id="rId42"/>
    <p:sldId id="803" r:id="rId43"/>
    <p:sldId id="804" r:id="rId44"/>
    <p:sldId id="802" r:id="rId45"/>
    <p:sldId id="805" r:id="rId46"/>
    <p:sldId id="810" r:id="rId47"/>
    <p:sldId id="811" r:id="rId48"/>
  </p:sldIdLst>
  <p:sldSz cx="12188825" cy="6858000"/>
  <p:notesSz cx="6985000" cy="9283700"/>
  <p:custDataLst>
    <p:tags r:id="rId51"/>
  </p:custDataLst>
  <p:defaultTextStyle>
    <a:defPPr>
      <a:defRPr lang="en-US"/>
    </a:defPPr>
    <a:lvl1pPr marL="0" algn="l" defTabSz="914240" rtl="0" eaLnBrk="1" latinLnBrk="0" hangingPunct="1">
      <a:defRPr sz="1900" kern="1200">
        <a:solidFill>
          <a:schemeClr val="tx1"/>
        </a:solidFill>
        <a:latin typeface="+mn-lt"/>
        <a:ea typeface="+mn-ea"/>
        <a:cs typeface="+mn-cs"/>
      </a:defRPr>
    </a:lvl1pPr>
    <a:lvl2pPr marL="457120" algn="l" defTabSz="914240" rtl="0" eaLnBrk="1" latinLnBrk="0" hangingPunct="1">
      <a:defRPr sz="1900" kern="1200">
        <a:solidFill>
          <a:schemeClr val="tx1"/>
        </a:solidFill>
        <a:latin typeface="+mn-lt"/>
        <a:ea typeface="+mn-ea"/>
        <a:cs typeface="+mn-cs"/>
      </a:defRPr>
    </a:lvl2pPr>
    <a:lvl3pPr marL="914240" algn="l" defTabSz="914240" rtl="0" eaLnBrk="1" latinLnBrk="0" hangingPunct="1">
      <a:defRPr sz="1900" kern="1200">
        <a:solidFill>
          <a:schemeClr val="tx1"/>
        </a:solidFill>
        <a:latin typeface="+mn-lt"/>
        <a:ea typeface="+mn-ea"/>
        <a:cs typeface="+mn-cs"/>
      </a:defRPr>
    </a:lvl3pPr>
    <a:lvl4pPr marL="1371360" algn="l" defTabSz="914240" rtl="0" eaLnBrk="1" latinLnBrk="0" hangingPunct="1">
      <a:defRPr sz="1900" kern="1200">
        <a:solidFill>
          <a:schemeClr val="tx1"/>
        </a:solidFill>
        <a:latin typeface="+mn-lt"/>
        <a:ea typeface="+mn-ea"/>
        <a:cs typeface="+mn-cs"/>
      </a:defRPr>
    </a:lvl4pPr>
    <a:lvl5pPr marL="1828480" algn="l" defTabSz="914240" rtl="0" eaLnBrk="1" latinLnBrk="0" hangingPunct="1">
      <a:defRPr sz="1900" kern="1200">
        <a:solidFill>
          <a:schemeClr val="tx1"/>
        </a:solidFill>
        <a:latin typeface="+mn-lt"/>
        <a:ea typeface="+mn-ea"/>
        <a:cs typeface="+mn-cs"/>
      </a:defRPr>
    </a:lvl5pPr>
    <a:lvl6pPr marL="2285600" algn="l" defTabSz="914240" rtl="0" eaLnBrk="1" latinLnBrk="0" hangingPunct="1">
      <a:defRPr sz="1900" kern="1200">
        <a:solidFill>
          <a:schemeClr val="tx1"/>
        </a:solidFill>
        <a:latin typeface="+mn-lt"/>
        <a:ea typeface="+mn-ea"/>
        <a:cs typeface="+mn-cs"/>
      </a:defRPr>
    </a:lvl6pPr>
    <a:lvl7pPr marL="2742720" algn="l" defTabSz="914240" rtl="0" eaLnBrk="1" latinLnBrk="0" hangingPunct="1">
      <a:defRPr sz="1900" kern="1200">
        <a:solidFill>
          <a:schemeClr val="tx1"/>
        </a:solidFill>
        <a:latin typeface="+mn-lt"/>
        <a:ea typeface="+mn-ea"/>
        <a:cs typeface="+mn-cs"/>
      </a:defRPr>
    </a:lvl7pPr>
    <a:lvl8pPr marL="3199840" algn="l" defTabSz="914240" rtl="0" eaLnBrk="1" latinLnBrk="0" hangingPunct="1">
      <a:defRPr sz="1900" kern="1200">
        <a:solidFill>
          <a:schemeClr val="tx1"/>
        </a:solidFill>
        <a:latin typeface="+mn-lt"/>
        <a:ea typeface="+mn-ea"/>
        <a:cs typeface="+mn-cs"/>
      </a:defRPr>
    </a:lvl8pPr>
    <a:lvl9pPr marL="3656960" algn="l" defTabSz="914240" rtl="0" eaLnBrk="1" latinLnBrk="0" hangingPunct="1">
      <a:defRPr sz="19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ED4E2760-B4FB-4F5D-9804-166A57858978}">
          <p14:sldIdLst>
            <p14:sldId id="504"/>
            <p14:sldId id="694"/>
            <p14:sldId id="692"/>
            <p14:sldId id="698"/>
            <p14:sldId id="707"/>
          </p14:sldIdLst>
        </p14:section>
        <p14:section name="Lesson 1: Wood-Frame Construction Overview" id="{A0316D61-867C-462E-A7E5-05569D647A7E}">
          <p14:sldIdLst>
            <p14:sldId id="506"/>
            <p14:sldId id="832"/>
            <p14:sldId id="788"/>
            <p14:sldId id="833"/>
            <p14:sldId id="834"/>
          </p14:sldIdLst>
        </p14:section>
        <p14:section name="Lesson 2: Construction Components" id="{93B24E26-0B6D-4494-B6E3-F52E2138382A}">
          <p14:sldIdLst>
            <p14:sldId id="706"/>
            <p14:sldId id="830"/>
            <p14:sldId id="831"/>
            <p14:sldId id="701"/>
            <p14:sldId id="757"/>
            <p14:sldId id="758"/>
            <p14:sldId id="759"/>
            <p14:sldId id="760"/>
            <p14:sldId id="766"/>
            <p14:sldId id="762"/>
            <p14:sldId id="763"/>
            <p14:sldId id="835"/>
          </p14:sldIdLst>
        </p14:section>
        <p14:section name="Lesson 3: Basic Construction Materials" id="{843C1816-BA67-4ACD-898B-7A624BC1229B}">
          <p14:sldIdLst>
            <p14:sldId id="753"/>
            <p14:sldId id="705"/>
            <p14:sldId id="704"/>
            <p14:sldId id="750"/>
            <p14:sldId id="789"/>
            <p14:sldId id="790"/>
            <p14:sldId id="794"/>
            <p14:sldId id="791"/>
            <p14:sldId id="799"/>
            <p14:sldId id="795"/>
            <p14:sldId id="792"/>
            <p14:sldId id="800"/>
            <p14:sldId id="796"/>
            <p14:sldId id="797"/>
            <p14:sldId id="798"/>
            <p14:sldId id="793"/>
            <p14:sldId id="836"/>
            <p14:sldId id="801"/>
            <p14:sldId id="803"/>
            <p14:sldId id="804"/>
            <p14:sldId id="802"/>
          </p14:sldIdLst>
        </p14:section>
        <p14:section name="Summary" id="{BB0F9F4E-6030-4F0E-8067-12C327B6BF46}">
          <p14:sldIdLst>
            <p14:sldId id="805"/>
          </p14:sldIdLst>
        </p14:section>
        <p14:section name="Assessment" id="{8F055F13-B7D0-4805-B258-B7D81C3ACE44}">
          <p14:sldIdLst>
            <p14:sldId id="810"/>
            <p14:sldId id="81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1769">
          <p15:clr>
            <a:srgbClr val="A4A3A4"/>
          </p15:clr>
        </p15:guide>
        <p15:guide id="4" orient="horz" pos="440">
          <p15:clr>
            <a:srgbClr val="A4A3A4"/>
          </p15:clr>
        </p15:guide>
        <p15:guide id="5" orient="horz" pos="1979">
          <p15:clr>
            <a:srgbClr val="A4A3A4"/>
          </p15:clr>
        </p15:guide>
        <p15:guide id="6" orient="horz" pos="2375">
          <p15:clr>
            <a:srgbClr val="A4A3A4"/>
          </p15:clr>
        </p15:guide>
        <p15:guide id="7" pos="3841">
          <p15:clr>
            <a:srgbClr val="A4A3A4"/>
          </p15:clr>
        </p15:guide>
        <p15:guide id="8" pos="6197">
          <p15:clr>
            <a:srgbClr val="A4A3A4"/>
          </p15:clr>
        </p15:guide>
        <p15:guide id="9" orient="horz" pos="3632">
          <p15:clr>
            <a:srgbClr val="A4A3A4"/>
          </p15:clr>
        </p15:guide>
        <p15:guide id="10" orient="horz" pos="454">
          <p15:clr>
            <a:srgbClr val="A4A3A4"/>
          </p15:clr>
        </p15:guide>
        <p15:guide id="11" orient="horz" pos="760">
          <p15:clr>
            <a:srgbClr val="A4A3A4"/>
          </p15:clr>
        </p15:guide>
        <p15:guide id="12" orient="horz" pos="1705">
          <p15:clr>
            <a:srgbClr val="A4A3A4"/>
          </p15:clr>
        </p15:guide>
        <p15:guide id="13" pos="3839">
          <p15:clr>
            <a:srgbClr val="A4A3A4"/>
          </p15:clr>
        </p15:guide>
        <p15:guide id="14" pos="258">
          <p15:clr>
            <a:srgbClr val="A4A3A4"/>
          </p15:clr>
        </p15:guide>
        <p15:guide id="15" pos="7133">
          <p15:clr>
            <a:srgbClr val="A4A3A4"/>
          </p15:clr>
        </p15:guide>
        <p15:guide id="16" pos="962">
          <p15:clr>
            <a:srgbClr val="A4A3A4"/>
          </p15:clr>
        </p15:guide>
        <p15:guide id="17" pos="523">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1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308"/>
    <a:srgbClr val="00FFFF"/>
    <a:srgbClr val="000000"/>
    <a:srgbClr val="66FFFF"/>
    <a:srgbClr val="E7E6E6"/>
    <a:srgbClr val="CF5E1B"/>
    <a:srgbClr val="2B4C76"/>
    <a:srgbClr val="D36819"/>
    <a:srgbClr val="1F7282"/>
    <a:srgbClr val="F054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22" autoAdjust="0"/>
    <p:restoredTop sz="75955" autoAdjust="0"/>
  </p:normalViewPr>
  <p:slideViewPr>
    <p:cSldViewPr snapToGrid="0" showGuides="1">
      <p:cViewPr varScale="1">
        <p:scale>
          <a:sx n="77" d="100"/>
          <a:sy n="77" d="100"/>
        </p:scale>
        <p:origin x="1328" y="45"/>
      </p:cViewPr>
      <p:guideLst>
        <p:guide orient="horz" pos="2160"/>
        <p:guide pos="3840"/>
        <p:guide orient="horz" pos="1769"/>
        <p:guide orient="horz" pos="440"/>
        <p:guide orient="horz" pos="1979"/>
        <p:guide orient="horz" pos="2375"/>
        <p:guide pos="3841"/>
        <p:guide pos="6197"/>
        <p:guide orient="horz" pos="3632"/>
        <p:guide orient="horz" pos="454"/>
        <p:guide orient="horz" pos="760"/>
        <p:guide orient="horz" pos="1705"/>
        <p:guide pos="3839"/>
        <p:guide pos="258"/>
        <p:guide pos="7133"/>
        <p:guide pos="962"/>
        <p:guide pos="523"/>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 r:id="rId31" collapse="1"/>
      <p:sld r:id="rId32" collapse="1"/>
      <p:sld r:id="rId33" collapse="1"/>
      <p:sld r:id="rId34" collapse="1"/>
      <p:sld r:id="rId35" collapse="1"/>
      <p:sld r:id="rId36" collapse="1"/>
      <p:sld r:id="rId37" collapse="1"/>
      <p:sld r:id="rId38" collapse="1"/>
      <p:sld r:id="rId39" collapse="1"/>
      <p:sld r:id="rId40" collapse="1"/>
      <p:sld r:id="rId41" collapse="1"/>
      <p:sld r:id="rId42" collapse="1"/>
      <p:sld r:id="rId43" collapse="1"/>
    </p:sldLst>
  </p:outlineViewPr>
  <p:notesTextViewPr>
    <p:cViewPr>
      <p:scale>
        <a:sx n="100" d="100"/>
        <a:sy n="100" d="100"/>
      </p:scale>
      <p:origin x="0" y="0"/>
    </p:cViewPr>
  </p:notesTextViewPr>
  <p:sorterViewPr>
    <p:cViewPr varScale="1">
      <p:scale>
        <a:sx n="1" d="1"/>
        <a:sy n="1" d="1"/>
      </p:scale>
      <p:origin x="0" y="0"/>
    </p:cViewPr>
  </p:sorterViewPr>
  <p:gridSpacing cx="38100" cy="381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handoutMaster" Target="handoutMasters/handoutMaster1.xml"/><Relationship Id="rId55"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tags" Target="tags/tag1.xml"/><Relationship Id="rId3" Type="http://schemas.openxmlformats.org/officeDocument/2006/relationships/slide" Target="slides/slide1.xml"/></Relationships>
</file>

<file path=ppt/_rels/viewProps.xml.rels><?xml version="1.0" encoding="UTF-8" standalone="yes"?>
<Relationships xmlns="http://schemas.openxmlformats.org/package/2006/relationships"><Relationship Id="rId8" Type="http://schemas.openxmlformats.org/officeDocument/2006/relationships/slide" Target="slides/slide8.xml"/><Relationship Id="rId13" Type="http://schemas.openxmlformats.org/officeDocument/2006/relationships/slide" Target="slides/slide14.xml"/><Relationship Id="rId18" Type="http://schemas.openxmlformats.org/officeDocument/2006/relationships/slide" Target="slides/slide19.xml"/><Relationship Id="rId26" Type="http://schemas.openxmlformats.org/officeDocument/2006/relationships/slide" Target="slides/slide28.xml"/><Relationship Id="rId39" Type="http://schemas.openxmlformats.org/officeDocument/2006/relationships/slide" Target="slides/slide42.xml"/><Relationship Id="rId3" Type="http://schemas.openxmlformats.org/officeDocument/2006/relationships/slide" Target="slides/slide3.xml"/><Relationship Id="rId21" Type="http://schemas.openxmlformats.org/officeDocument/2006/relationships/slide" Target="slides/slide23.xml"/><Relationship Id="rId34" Type="http://schemas.openxmlformats.org/officeDocument/2006/relationships/slide" Target="slides/slide36.xml"/><Relationship Id="rId42" Type="http://schemas.openxmlformats.org/officeDocument/2006/relationships/slide" Target="slides/slide45.xml"/><Relationship Id="rId7" Type="http://schemas.openxmlformats.org/officeDocument/2006/relationships/slide" Target="slides/slide7.xml"/><Relationship Id="rId12" Type="http://schemas.openxmlformats.org/officeDocument/2006/relationships/slide" Target="slides/slide13.xml"/><Relationship Id="rId17" Type="http://schemas.openxmlformats.org/officeDocument/2006/relationships/slide" Target="slides/slide18.xml"/><Relationship Id="rId25" Type="http://schemas.openxmlformats.org/officeDocument/2006/relationships/slide" Target="slides/slide27.xml"/><Relationship Id="rId33" Type="http://schemas.openxmlformats.org/officeDocument/2006/relationships/slide" Target="slides/slide35.xml"/><Relationship Id="rId38" Type="http://schemas.openxmlformats.org/officeDocument/2006/relationships/slide" Target="slides/slide41.xml"/><Relationship Id="rId2" Type="http://schemas.openxmlformats.org/officeDocument/2006/relationships/slide" Target="slides/slide2.xml"/><Relationship Id="rId16" Type="http://schemas.openxmlformats.org/officeDocument/2006/relationships/slide" Target="slides/slide17.xml"/><Relationship Id="rId20" Type="http://schemas.openxmlformats.org/officeDocument/2006/relationships/slide" Target="slides/slide21.xml"/><Relationship Id="rId29" Type="http://schemas.openxmlformats.org/officeDocument/2006/relationships/slide" Target="slides/slide31.xml"/><Relationship Id="rId41" Type="http://schemas.openxmlformats.org/officeDocument/2006/relationships/slide" Target="slides/slide44.xml"/><Relationship Id="rId1" Type="http://schemas.openxmlformats.org/officeDocument/2006/relationships/slide" Target="slides/slide1.xml"/><Relationship Id="rId6" Type="http://schemas.openxmlformats.org/officeDocument/2006/relationships/slide" Target="slides/slide6.xml"/><Relationship Id="rId11" Type="http://schemas.openxmlformats.org/officeDocument/2006/relationships/slide" Target="slides/slide12.xml"/><Relationship Id="rId24" Type="http://schemas.openxmlformats.org/officeDocument/2006/relationships/slide" Target="slides/slide26.xml"/><Relationship Id="rId32" Type="http://schemas.openxmlformats.org/officeDocument/2006/relationships/slide" Target="slides/slide34.xml"/><Relationship Id="rId37" Type="http://schemas.openxmlformats.org/officeDocument/2006/relationships/slide" Target="slides/slide40.xml"/><Relationship Id="rId40" Type="http://schemas.openxmlformats.org/officeDocument/2006/relationships/slide" Target="slides/slide43.xml"/><Relationship Id="rId5" Type="http://schemas.openxmlformats.org/officeDocument/2006/relationships/slide" Target="slides/slide5.xml"/><Relationship Id="rId15" Type="http://schemas.openxmlformats.org/officeDocument/2006/relationships/slide" Target="slides/slide16.xml"/><Relationship Id="rId23" Type="http://schemas.openxmlformats.org/officeDocument/2006/relationships/slide" Target="slides/slide25.xml"/><Relationship Id="rId28" Type="http://schemas.openxmlformats.org/officeDocument/2006/relationships/slide" Target="slides/slide30.xml"/><Relationship Id="rId36" Type="http://schemas.openxmlformats.org/officeDocument/2006/relationships/slide" Target="slides/slide38.xml"/><Relationship Id="rId10" Type="http://schemas.openxmlformats.org/officeDocument/2006/relationships/slide" Target="slides/slide11.xml"/><Relationship Id="rId19" Type="http://schemas.openxmlformats.org/officeDocument/2006/relationships/slide" Target="slides/slide20.xml"/><Relationship Id="rId31" Type="http://schemas.openxmlformats.org/officeDocument/2006/relationships/slide" Target="slides/slide33.xml"/><Relationship Id="rId4" Type="http://schemas.openxmlformats.org/officeDocument/2006/relationships/slide" Target="slides/slide4.xml"/><Relationship Id="rId9" Type="http://schemas.openxmlformats.org/officeDocument/2006/relationships/slide" Target="slides/slide9.xml"/><Relationship Id="rId14" Type="http://schemas.openxmlformats.org/officeDocument/2006/relationships/slide" Target="slides/slide15.xml"/><Relationship Id="rId22" Type="http://schemas.openxmlformats.org/officeDocument/2006/relationships/slide" Target="slides/slide24.xml"/><Relationship Id="rId27" Type="http://schemas.openxmlformats.org/officeDocument/2006/relationships/slide" Target="slides/slide29.xml"/><Relationship Id="rId30" Type="http://schemas.openxmlformats.org/officeDocument/2006/relationships/slide" Target="slides/slide32.xml"/><Relationship Id="rId35" Type="http://schemas.openxmlformats.org/officeDocument/2006/relationships/slide" Target="slides/slide37.xml"/><Relationship Id="rId43" Type="http://schemas.openxmlformats.org/officeDocument/2006/relationships/slide" Target="slides/slide46.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0F8CCF2-4866-4699-9A1F-B194A4A8597D}" type="doc">
      <dgm:prSet loTypeId="urn:microsoft.com/office/officeart/2005/8/layout/radial6" loCatId="relationship" qsTypeId="urn:microsoft.com/office/officeart/2005/8/quickstyle/simple1" qsCatId="simple" csTypeId="urn:microsoft.com/office/officeart/2005/8/colors/colorful1" csCatId="colorful" phldr="1"/>
      <dgm:spPr/>
      <dgm:t>
        <a:bodyPr/>
        <a:lstStyle/>
        <a:p>
          <a:endParaRPr lang="en-US"/>
        </a:p>
      </dgm:t>
    </dgm:pt>
    <dgm:pt modelId="{E4805A94-B92C-4DD6-AE48-106EA391B3A9}">
      <dgm:prSet phldrT="[Text]"/>
      <dgm:spPr/>
      <dgm:t>
        <a:bodyPr/>
        <a:lstStyle/>
        <a:p>
          <a:r>
            <a:rPr lang="en-US" dirty="0"/>
            <a:t>FOUNDATION TYPES</a:t>
          </a:r>
        </a:p>
      </dgm:t>
    </dgm:pt>
    <dgm:pt modelId="{809DCE22-0270-46E1-9200-078888577A3D}" type="parTrans" cxnId="{52D991AF-8203-4E59-B3DC-E5FF252049E7}">
      <dgm:prSet/>
      <dgm:spPr/>
      <dgm:t>
        <a:bodyPr/>
        <a:lstStyle/>
        <a:p>
          <a:endParaRPr lang="en-US"/>
        </a:p>
      </dgm:t>
    </dgm:pt>
    <dgm:pt modelId="{4BB7C571-3238-4EFC-8A34-FCD0F9A05105}" type="sibTrans" cxnId="{52D991AF-8203-4E59-B3DC-E5FF252049E7}">
      <dgm:prSet/>
      <dgm:spPr/>
      <dgm:t>
        <a:bodyPr/>
        <a:lstStyle/>
        <a:p>
          <a:endParaRPr lang="en-US"/>
        </a:p>
      </dgm:t>
    </dgm:pt>
    <dgm:pt modelId="{44A8BEB2-6BAC-4569-82A7-AE8110086D05}">
      <dgm:prSet phldrT="[Text]"/>
      <dgm:spPr>
        <a:solidFill>
          <a:schemeClr val="bg1"/>
        </a:solidFill>
      </dgm:spPr>
      <dgm:t>
        <a:bodyPr/>
        <a:lstStyle/>
        <a:p>
          <a:r>
            <a:rPr lang="en-US" dirty="0"/>
            <a:t>Slab on Grade</a:t>
          </a:r>
        </a:p>
      </dgm:t>
    </dgm:pt>
    <dgm:pt modelId="{4FC4F504-17DA-4EA7-BF3F-BF80478D4618}" type="parTrans" cxnId="{CA762145-5A9B-4B67-902B-1E2D55775C6F}">
      <dgm:prSet/>
      <dgm:spPr/>
      <dgm:t>
        <a:bodyPr/>
        <a:lstStyle/>
        <a:p>
          <a:endParaRPr lang="en-US"/>
        </a:p>
      </dgm:t>
    </dgm:pt>
    <dgm:pt modelId="{8E37382E-F9A9-43A6-9B5A-1BF5D05EC55F}" type="sibTrans" cxnId="{CA762145-5A9B-4B67-902B-1E2D55775C6F}">
      <dgm:prSet/>
      <dgm:spPr/>
      <dgm:t>
        <a:bodyPr/>
        <a:lstStyle/>
        <a:p>
          <a:endParaRPr lang="en-US"/>
        </a:p>
      </dgm:t>
    </dgm:pt>
    <dgm:pt modelId="{AB680F89-D912-41B9-B5E9-7DFA866CFC21}">
      <dgm:prSet phldrT="[Text]"/>
      <dgm:spPr>
        <a:solidFill>
          <a:schemeClr val="bg1"/>
        </a:solidFill>
      </dgm:spPr>
      <dgm:t>
        <a:bodyPr/>
        <a:lstStyle/>
        <a:p>
          <a:r>
            <a:rPr lang="en-US" dirty="0"/>
            <a:t>Stem Wall</a:t>
          </a:r>
        </a:p>
      </dgm:t>
    </dgm:pt>
    <dgm:pt modelId="{E5291F66-64B4-47D3-BDFC-E402C4EF42FC}" type="parTrans" cxnId="{4902D348-81B9-48C2-BB50-711235C24E6B}">
      <dgm:prSet/>
      <dgm:spPr/>
      <dgm:t>
        <a:bodyPr/>
        <a:lstStyle/>
        <a:p>
          <a:endParaRPr lang="en-US"/>
        </a:p>
      </dgm:t>
    </dgm:pt>
    <dgm:pt modelId="{561FC711-2BCF-4122-A4EB-38B41DEED0B6}" type="sibTrans" cxnId="{4902D348-81B9-48C2-BB50-711235C24E6B}">
      <dgm:prSet/>
      <dgm:spPr/>
      <dgm:t>
        <a:bodyPr/>
        <a:lstStyle/>
        <a:p>
          <a:endParaRPr lang="en-US"/>
        </a:p>
      </dgm:t>
    </dgm:pt>
    <dgm:pt modelId="{B0847216-67AF-4C68-BFB8-C0FB9473615F}">
      <dgm:prSet phldrT="[Text]"/>
      <dgm:spPr>
        <a:solidFill>
          <a:schemeClr val="bg1"/>
        </a:solidFill>
      </dgm:spPr>
      <dgm:t>
        <a:bodyPr/>
        <a:lstStyle/>
        <a:p>
          <a:r>
            <a:rPr lang="en-US" dirty="0"/>
            <a:t>Pier and Beam</a:t>
          </a:r>
        </a:p>
      </dgm:t>
    </dgm:pt>
    <dgm:pt modelId="{0CCDD3B4-4766-4A6A-8604-D404D3AB34C1}" type="parTrans" cxnId="{EDA00928-F918-4AF0-A5A8-D5B1B419B065}">
      <dgm:prSet/>
      <dgm:spPr/>
      <dgm:t>
        <a:bodyPr/>
        <a:lstStyle/>
        <a:p>
          <a:endParaRPr lang="en-US"/>
        </a:p>
      </dgm:t>
    </dgm:pt>
    <dgm:pt modelId="{019A83F9-B840-4305-ACC3-70850BECECB6}" type="sibTrans" cxnId="{EDA00928-F918-4AF0-A5A8-D5B1B419B065}">
      <dgm:prSet/>
      <dgm:spPr/>
      <dgm:t>
        <a:bodyPr/>
        <a:lstStyle/>
        <a:p>
          <a:endParaRPr lang="en-US"/>
        </a:p>
      </dgm:t>
    </dgm:pt>
    <dgm:pt modelId="{6F676087-6321-4FE2-8960-2FA69FE4E264}">
      <dgm:prSet phldrT="[Text]"/>
      <dgm:spPr>
        <a:solidFill>
          <a:schemeClr val="bg1"/>
        </a:solidFill>
      </dgm:spPr>
      <dgm:t>
        <a:bodyPr/>
        <a:lstStyle/>
        <a:p>
          <a:r>
            <a:rPr lang="en-US" dirty="0"/>
            <a:t>Piling</a:t>
          </a:r>
        </a:p>
      </dgm:t>
    </dgm:pt>
    <dgm:pt modelId="{B19FDB1A-A648-44D3-8137-C926523BFF3C}" type="parTrans" cxnId="{0A1BF069-A664-463E-B84E-89F6E6154DD6}">
      <dgm:prSet/>
      <dgm:spPr/>
      <dgm:t>
        <a:bodyPr/>
        <a:lstStyle/>
        <a:p>
          <a:endParaRPr lang="en-US"/>
        </a:p>
      </dgm:t>
    </dgm:pt>
    <dgm:pt modelId="{8CF0546E-FAAF-44EC-AA2F-4776C90AB2AB}" type="sibTrans" cxnId="{0A1BF069-A664-463E-B84E-89F6E6154DD6}">
      <dgm:prSet/>
      <dgm:spPr/>
      <dgm:t>
        <a:bodyPr/>
        <a:lstStyle/>
        <a:p>
          <a:endParaRPr lang="en-US"/>
        </a:p>
      </dgm:t>
    </dgm:pt>
    <dgm:pt modelId="{E3AB3EDC-CFA4-49E0-8562-B877691CB1DD}">
      <dgm:prSet phldrT="[Text]"/>
      <dgm:spPr>
        <a:solidFill>
          <a:schemeClr val="bg1"/>
        </a:solidFill>
      </dgm:spPr>
      <dgm:t>
        <a:bodyPr/>
        <a:lstStyle/>
        <a:p>
          <a:r>
            <a:rPr lang="en-US">
              <a:ln/>
            </a:rPr>
            <a:t>Basement</a:t>
          </a:r>
          <a:endParaRPr lang="en-US" dirty="0">
            <a:ln/>
          </a:endParaRPr>
        </a:p>
      </dgm:t>
    </dgm:pt>
    <dgm:pt modelId="{7DFE75CE-70B5-46B8-AEDE-1F37DB169BD5}" type="parTrans" cxnId="{3E897C12-2D9F-417A-B35D-EA413F290C36}">
      <dgm:prSet/>
      <dgm:spPr/>
      <dgm:t>
        <a:bodyPr/>
        <a:lstStyle/>
        <a:p>
          <a:endParaRPr lang="en-US"/>
        </a:p>
      </dgm:t>
    </dgm:pt>
    <dgm:pt modelId="{E052E99B-9C32-4A50-A7E8-7EFB7AEA97AF}" type="sibTrans" cxnId="{3E897C12-2D9F-417A-B35D-EA413F290C36}">
      <dgm:prSet/>
      <dgm:spPr/>
      <dgm:t>
        <a:bodyPr/>
        <a:lstStyle/>
        <a:p>
          <a:endParaRPr lang="en-US"/>
        </a:p>
      </dgm:t>
    </dgm:pt>
    <dgm:pt modelId="{CF708FFF-2B2B-4277-BE86-26B15752FA2B}" type="pres">
      <dgm:prSet presAssocID="{40F8CCF2-4866-4699-9A1F-B194A4A8597D}" presName="Name0" presStyleCnt="0">
        <dgm:presLayoutVars>
          <dgm:chMax val="1"/>
          <dgm:dir/>
          <dgm:animLvl val="ctr"/>
          <dgm:resizeHandles val="exact"/>
        </dgm:presLayoutVars>
      </dgm:prSet>
      <dgm:spPr/>
    </dgm:pt>
    <dgm:pt modelId="{83CEB43D-3ECA-48D5-A091-81E26D33033E}" type="pres">
      <dgm:prSet presAssocID="{E4805A94-B92C-4DD6-AE48-106EA391B3A9}" presName="centerShape" presStyleLbl="node0" presStyleIdx="0" presStyleCnt="1"/>
      <dgm:spPr/>
    </dgm:pt>
    <dgm:pt modelId="{54B8F752-A3B7-4333-A405-16C49DB0F666}" type="pres">
      <dgm:prSet presAssocID="{44A8BEB2-6BAC-4569-82A7-AE8110086D05}" presName="node" presStyleLbl="node1" presStyleIdx="0" presStyleCnt="5" custScaleX="63203" custScaleY="63203">
        <dgm:presLayoutVars>
          <dgm:bulletEnabled val="1"/>
        </dgm:presLayoutVars>
      </dgm:prSet>
      <dgm:spPr/>
    </dgm:pt>
    <dgm:pt modelId="{3D94166A-A3CF-48C4-BF57-C200D828A7BE}" type="pres">
      <dgm:prSet presAssocID="{44A8BEB2-6BAC-4569-82A7-AE8110086D05}" presName="dummy" presStyleCnt="0"/>
      <dgm:spPr/>
    </dgm:pt>
    <dgm:pt modelId="{689FE3FF-1EC9-4B63-8E37-613C81C7C444}" type="pres">
      <dgm:prSet presAssocID="{8E37382E-F9A9-43A6-9B5A-1BF5D05EC55F}" presName="sibTrans" presStyleLbl="sibTrans2D1" presStyleIdx="0" presStyleCnt="5"/>
      <dgm:spPr/>
    </dgm:pt>
    <dgm:pt modelId="{82A76D69-74F8-43BC-8AF3-A90F84C77651}" type="pres">
      <dgm:prSet presAssocID="{AB680F89-D912-41B9-B5E9-7DFA866CFC21}" presName="node" presStyleLbl="node1" presStyleIdx="1" presStyleCnt="5" custScaleX="46525" custScaleY="51612">
        <dgm:presLayoutVars>
          <dgm:bulletEnabled val="1"/>
        </dgm:presLayoutVars>
      </dgm:prSet>
      <dgm:spPr/>
    </dgm:pt>
    <dgm:pt modelId="{77CAE28F-E75A-43F4-920A-22C2E9F2A9CB}" type="pres">
      <dgm:prSet presAssocID="{AB680F89-D912-41B9-B5E9-7DFA866CFC21}" presName="dummy" presStyleCnt="0"/>
      <dgm:spPr/>
    </dgm:pt>
    <dgm:pt modelId="{717C0E85-0E38-442A-BC12-4B3CD2F96904}" type="pres">
      <dgm:prSet presAssocID="{561FC711-2BCF-4122-A4EB-38B41DEED0B6}" presName="sibTrans" presStyleLbl="sibTrans2D1" presStyleIdx="1" presStyleCnt="5"/>
      <dgm:spPr/>
    </dgm:pt>
    <dgm:pt modelId="{CE369D3C-FDF0-4804-B509-338BC9D31187}" type="pres">
      <dgm:prSet presAssocID="{B0847216-67AF-4C68-BFB8-C0FB9473615F}" presName="node" presStyleLbl="node1" presStyleIdx="2" presStyleCnt="5" custScaleX="71365" custScaleY="71365">
        <dgm:presLayoutVars>
          <dgm:bulletEnabled val="1"/>
        </dgm:presLayoutVars>
      </dgm:prSet>
      <dgm:spPr/>
    </dgm:pt>
    <dgm:pt modelId="{70B701E3-1BA3-435E-B4F4-59F94647060F}" type="pres">
      <dgm:prSet presAssocID="{B0847216-67AF-4C68-BFB8-C0FB9473615F}" presName="dummy" presStyleCnt="0"/>
      <dgm:spPr/>
    </dgm:pt>
    <dgm:pt modelId="{85FFEAC2-33E3-4265-AB79-505843E3E6AD}" type="pres">
      <dgm:prSet presAssocID="{019A83F9-B840-4305-ACC3-70850BECECB6}" presName="sibTrans" presStyleLbl="sibTrans2D1" presStyleIdx="2" presStyleCnt="5"/>
      <dgm:spPr/>
    </dgm:pt>
    <dgm:pt modelId="{14910EA0-65A7-478A-A08C-BD8439F44661}" type="pres">
      <dgm:prSet presAssocID="{6F676087-6321-4FE2-8960-2FA69FE4E264}" presName="node" presStyleLbl="node1" presStyleIdx="3" presStyleCnt="5" custScaleX="68044" custScaleY="68044" custRadScaleRad="98508" custRadScaleInc="23521">
        <dgm:presLayoutVars>
          <dgm:bulletEnabled val="1"/>
        </dgm:presLayoutVars>
      </dgm:prSet>
      <dgm:spPr/>
    </dgm:pt>
    <dgm:pt modelId="{0142B0C7-DFBA-4FCC-9C91-9D74882BB51D}" type="pres">
      <dgm:prSet presAssocID="{6F676087-6321-4FE2-8960-2FA69FE4E264}" presName="dummy" presStyleCnt="0"/>
      <dgm:spPr/>
    </dgm:pt>
    <dgm:pt modelId="{A86C774C-8F9A-493B-B03A-F4759AC9663C}" type="pres">
      <dgm:prSet presAssocID="{8CF0546E-FAAF-44EC-AA2F-4776C90AB2AB}" presName="sibTrans" presStyleLbl="sibTrans2D1" presStyleIdx="3" presStyleCnt="5"/>
      <dgm:spPr/>
    </dgm:pt>
    <dgm:pt modelId="{E3707F5B-066B-4CA2-9116-36D236D29153}" type="pres">
      <dgm:prSet presAssocID="{E3AB3EDC-CFA4-49E0-8562-B877691CB1DD}" presName="node" presStyleLbl="node1" presStyleIdx="4" presStyleCnt="5" custScaleX="55060" custScaleY="55060">
        <dgm:presLayoutVars>
          <dgm:bulletEnabled val="1"/>
        </dgm:presLayoutVars>
      </dgm:prSet>
      <dgm:spPr/>
    </dgm:pt>
    <dgm:pt modelId="{3D5C3F8D-1014-4AE5-B42D-018DFAD8F593}" type="pres">
      <dgm:prSet presAssocID="{E3AB3EDC-CFA4-49E0-8562-B877691CB1DD}" presName="dummy" presStyleCnt="0"/>
      <dgm:spPr/>
    </dgm:pt>
    <dgm:pt modelId="{6C24B7FF-87CF-4E0D-B372-8B00198454C4}" type="pres">
      <dgm:prSet presAssocID="{E052E99B-9C32-4A50-A7E8-7EFB7AEA97AF}" presName="sibTrans" presStyleLbl="sibTrans2D1" presStyleIdx="4" presStyleCnt="5"/>
      <dgm:spPr/>
    </dgm:pt>
  </dgm:ptLst>
  <dgm:cxnLst>
    <dgm:cxn modelId="{576F9F11-B923-45B8-BFC0-10D02D99D5C5}" type="presOf" srcId="{E3AB3EDC-CFA4-49E0-8562-B877691CB1DD}" destId="{E3707F5B-066B-4CA2-9116-36D236D29153}" srcOrd="0" destOrd="0" presId="urn:microsoft.com/office/officeart/2005/8/layout/radial6"/>
    <dgm:cxn modelId="{3E897C12-2D9F-417A-B35D-EA413F290C36}" srcId="{E4805A94-B92C-4DD6-AE48-106EA391B3A9}" destId="{E3AB3EDC-CFA4-49E0-8562-B877691CB1DD}" srcOrd="4" destOrd="0" parTransId="{7DFE75CE-70B5-46B8-AEDE-1F37DB169BD5}" sibTransId="{E052E99B-9C32-4A50-A7E8-7EFB7AEA97AF}"/>
    <dgm:cxn modelId="{EDA00928-F918-4AF0-A5A8-D5B1B419B065}" srcId="{E4805A94-B92C-4DD6-AE48-106EA391B3A9}" destId="{B0847216-67AF-4C68-BFB8-C0FB9473615F}" srcOrd="2" destOrd="0" parTransId="{0CCDD3B4-4766-4A6A-8604-D404D3AB34C1}" sibTransId="{019A83F9-B840-4305-ACC3-70850BECECB6}"/>
    <dgm:cxn modelId="{D7F63D63-F5DC-4C47-9081-84C5C1A311E0}" type="presOf" srcId="{B0847216-67AF-4C68-BFB8-C0FB9473615F}" destId="{CE369D3C-FDF0-4804-B509-338BC9D31187}" srcOrd="0" destOrd="0" presId="urn:microsoft.com/office/officeart/2005/8/layout/radial6"/>
    <dgm:cxn modelId="{778B7B43-78C3-4B77-8A37-89D61E083D46}" type="presOf" srcId="{8E37382E-F9A9-43A6-9B5A-1BF5D05EC55F}" destId="{689FE3FF-1EC9-4B63-8E37-613C81C7C444}" srcOrd="0" destOrd="0" presId="urn:microsoft.com/office/officeart/2005/8/layout/radial6"/>
    <dgm:cxn modelId="{C1A4B363-A1DE-4A04-BE6E-CCA2E3B8A560}" type="presOf" srcId="{8CF0546E-FAAF-44EC-AA2F-4776C90AB2AB}" destId="{A86C774C-8F9A-493B-B03A-F4759AC9663C}" srcOrd="0" destOrd="0" presId="urn:microsoft.com/office/officeart/2005/8/layout/radial6"/>
    <dgm:cxn modelId="{CA762145-5A9B-4B67-902B-1E2D55775C6F}" srcId="{E4805A94-B92C-4DD6-AE48-106EA391B3A9}" destId="{44A8BEB2-6BAC-4569-82A7-AE8110086D05}" srcOrd="0" destOrd="0" parTransId="{4FC4F504-17DA-4EA7-BF3F-BF80478D4618}" sibTransId="{8E37382E-F9A9-43A6-9B5A-1BF5D05EC55F}"/>
    <dgm:cxn modelId="{D17E3746-E12A-4B9E-9851-89C6461DACDB}" type="presOf" srcId="{019A83F9-B840-4305-ACC3-70850BECECB6}" destId="{85FFEAC2-33E3-4265-AB79-505843E3E6AD}" srcOrd="0" destOrd="0" presId="urn:microsoft.com/office/officeart/2005/8/layout/radial6"/>
    <dgm:cxn modelId="{3248A566-F928-4035-B49E-771EA2054845}" type="presOf" srcId="{44A8BEB2-6BAC-4569-82A7-AE8110086D05}" destId="{54B8F752-A3B7-4333-A405-16C49DB0F666}" srcOrd="0" destOrd="0" presId="urn:microsoft.com/office/officeart/2005/8/layout/radial6"/>
    <dgm:cxn modelId="{4902D348-81B9-48C2-BB50-711235C24E6B}" srcId="{E4805A94-B92C-4DD6-AE48-106EA391B3A9}" destId="{AB680F89-D912-41B9-B5E9-7DFA866CFC21}" srcOrd="1" destOrd="0" parTransId="{E5291F66-64B4-47D3-BDFC-E402C4EF42FC}" sibTransId="{561FC711-2BCF-4122-A4EB-38B41DEED0B6}"/>
    <dgm:cxn modelId="{0A1BF069-A664-463E-B84E-89F6E6154DD6}" srcId="{E4805A94-B92C-4DD6-AE48-106EA391B3A9}" destId="{6F676087-6321-4FE2-8960-2FA69FE4E264}" srcOrd="3" destOrd="0" parTransId="{B19FDB1A-A648-44D3-8137-C926523BFF3C}" sibTransId="{8CF0546E-FAAF-44EC-AA2F-4776C90AB2AB}"/>
    <dgm:cxn modelId="{1BCAA06D-59EE-49E7-939E-43CC81AB996A}" type="presOf" srcId="{40F8CCF2-4866-4699-9A1F-B194A4A8597D}" destId="{CF708FFF-2B2B-4277-BE86-26B15752FA2B}" srcOrd="0" destOrd="0" presId="urn:microsoft.com/office/officeart/2005/8/layout/radial6"/>
    <dgm:cxn modelId="{530A2B51-CE1E-43B8-91A5-FE96C634B43C}" type="presOf" srcId="{6F676087-6321-4FE2-8960-2FA69FE4E264}" destId="{14910EA0-65A7-478A-A08C-BD8439F44661}" srcOrd="0" destOrd="0" presId="urn:microsoft.com/office/officeart/2005/8/layout/radial6"/>
    <dgm:cxn modelId="{52D991AF-8203-4E59-B3DC-E5FF252049E7}" srcId="{40F8CCF2-4866-4699-9A1F-B194A4A8597D}" destId="{E4805A94-B92C-4DD6-AE48-106EA391B3A9}" srcOrd="0" destOrd="0" parTransId="{809DCE22-0270-46E1-9200-078888577A3D}" sibTransId="{4BB7C571-3238-4EFC-8A34-FCD0F9A05105}"/>
    <dgm:cxn modelId="{B0CD77B7-12B6-41C9-B0BA-BA2E8E61E840}" type="presOf" srcId="{E052E99B-9C32-4A50-A7E8-7EFB7AEA97AF}" destId="{6C24B7FF-87CF-4E0D-B372-8B00198454C4}" srcOrd="0" destOrd="0" presId="urn:microsoft.com/office/officeart/2005/8/layout/radial6"/>
    <dgm:cxn modelId="{7C5E89C4-EA1E-4C5B-9A68-9C9F5882C918}" type="presOf" srcId="{E4805A94-B92C-4DD6-AE48-106EA391B3A9}" destId="{83CEB43D-3ECA-48D5-A091-81E26D33033E}" srcOrd="0" destOrd="0" presId="urn:microsoft.com/office/officeart/2005/8/layout/radial6"/>
    <dgm:cxn modelId="{29A956E6-D214-40F5-B9A0-BEF73688CDC8}" type="presOf" srcId="{561FC711-2BCF-4122-A4EB-38B41DEED0B6}" destId="{717C0E85-0E38-442A-BC12-4B3CD2F96904}" srcOrd="0" destOrd="0" presId="urn:microsoft.com/office/officeart/2005/8/layout/radial6"/>
    <dgm:cxn modelId="{BC3C3BEE-7E56-4D2B-8CD6-73FF9D9FFDF1}" type="presOf" srcId="{AB680F89-D912-41B9-B5E9-7DFA866CFC21}" destId="{82A76D69-74F8-43BC-8AF3-A90F84C77651}" srcOrd="0" destOrd="0" presId="urn:microsoft.com/office/officeart/2005/8/layout/radial6"/>
    <dgm:cxn modelId="{8D4267DB-0DBD-435D-9E74-C4259734E3D4}" type="presParOf" srcId="{CF708FFF-2B2B-4277-BE86-26B15752FA2B}" destId="{83CEB43D-3ECA-48D5-A091-81E26D33033E}" srcOrd="0" destOrd="0" presId="urn:microsoft.com/office/officeart/2005/8/layout/radial6"/>
    <dgm:cxn modelId="{5E86BCDC-CB2F-44AF-BB8B-F35E9F5D3C1E}" type="presParOf" srcId="{CF708FFF-2B2B-4277-BE86-26B15752FA2B}" destId="{54B8F752-A3B7-4333-A405-16C49DB0F666}" srcOrd="1" destOrd="0" presId="urn:microsoft.com/office/officeart/2005/8/layout/radial6"/>
    <dgm:cxn modelId="{D03C44F7-1FCD-475B-B420-307086F069BE}" type="presParOf" srcId="{CF708FFF-2B2B-4277-BE86-26B15752FA2B}" destId="{3D94166A-A3CF-48C4-BF57-C200D828A7BE}" srcOrd="2" destOrd="0" presId="urn:microsoft.com/office/officeart/2005/8/layout/radial6"/>
    <dgm:cxn modelId="{E9EA694B-3F97-4D81-9168-2139C1C0EFC1}" type="presParOf" srcId="{CF708FFF-2B2B-4277-BE86-26B15752FA2B}" destId="{689FE3FF-1EC9-4B63-8E37-613C81C7C444}" srcOrd="3" destOrd="0" presId="urn:microsoft.com/office/officeart/2005/8/layout/radial6"/>
    <dgm:cxn modelId="{63D61C9D-6DB1-475D-B9D8-AA7C0F648B15}" type="presParOf" srcId="{CF708FFF-2B2B-4277-BE86-26B15752FA2B}" destId="{82A76D69-74F8-43BC-8AF3-A90F84C77651}" srcOrd="4" destOrd="0" presId="urn:microsoft.com/office/officeart/2005/8/layout/radial6"/>
    <dgm:cxn modelId="{54A680F8-D7DA-491B-87D6-325C7122C9C1}" type="presParOf" srcId="{CF708FFF-2B2B-4277-BE86-26B15752FA2B}" destId="{77CAE28F-E75A-43F4-920A-22C2E9F2A9CB}" srcOrd="5" destOrd="0" presId="urn:microsoft.com/office/officeart/2005/8/layout/radial6"/>
    <dgm:cxn modelId="{DB2E5234-9EEA-41A8-8BAD-012BB7E91F62}" type="presParOf" srcId="{CF708FFF-2B2B-4277-BE86-26B15752FA2B}" destId="{717C0E85-0E38-442A-BC12-4B3CD2F96904}" srcOrd="6" destOrd="0" presId="urn:microsoft.com/office/officeart/2005/8/layout/radial6"/>
    <dgm:cxn modelId="{F69E19A3-1B41-4121-B97D-8BBF44EA582F}" type="presParOf" srcId="{CF708FFF-2B2B-4277-BE86-26B15752FA2B}" destId="{CE369D3C-FDF0-4804-B509-338BC9D31187}" srcOrd="7" destOrd="0" presId="urn:microsoft.com/office/officeart/2005/8/layout/radial6"/>
    <dgm:cxn modelId="{BF03A5B1-0982-42FA-A8F6-E3514A04E690}" type="presParOf" srcId="{CF708FFF-2B2B-4277-BE86-26B15752FA2B}" destId="{70B701E3-1BA3-435E-B4F4-59F94647060F}" srcOrd="8" destOrd="0" presId="urn:microsoft.com/office/officeart/2005/8/layout/radial6"/>
    <dgm:cxn modelId="{4C1DF8DA-470A-41A6-9BC9-BA9A3126BA4D}" type="presParOf" srcId="{CF708FFF-2B2B-4277-BE86-26B15752FA2B}" destId="{85FFEAC2-33E3-4265-AB79-505843E3E6AD}" srcOrd="9" destOrd="0" presId="urn:microsoft.com/office/officeart/2005/8/layout/radial6"/>
    <dgm:cxn modelId="{CAC2DB18-EDAC-48EB-8000-A56ECD6ACA91}" type="presParOf" srcId="{CF708FFF-2B2B-4277-BE86-26B15752FA2B}" destId="{14910EA0-65A7-478A-A08C-BD8439F44661}" srcOrd="10" destOrd="0" presId="urn:microsoft.com/office/officeart/2005/8/layout/radial6"/>
    <dgm:cxn modelId="{DAD1779E-55E5-4D8D-8E43-5D9BEB840A73}" type="presParOf" srcId="{CF708FFF-2B2B-4277-BE86-26B15752FA2B}" destId="{0142B0C7-DFBA-4FCC-9C91-9D74882BB51D}" srcOrd="11" destOrd="0" presId="urn:microsoft.com/office/officeart/2005/8/layout/radial6"/>
    <dgm:cxn modelId="{8358E975-146F-45B0-95FB-683BA4AD17B5}" type="presParOf" srcId="{CF708FFF-2B2B-4277-BE86-26B15752FA2B}" destId="{A86C774C-8F9A-493B-B03A-F4759AC9663C}" srcOrd="12" destOrd="0" presId="urn:microsoft.com/office/officeart/2005/8/layout/radial6"/>
    <dgm:cxn modelId="{00FD6A79-4BBC-4470-B95D-375AA0D88827}" type="presParOf" srcId="{CF708FFF-2B2B-4277-BE86-26B15752FA2B}" destId="{E3707F5B-066B-4CA2-9116-36D236D29153}" srcOrd="13" destOrd="0" presId="urn:microsoft.com/office/officeart/2005/8/layout/radial6"/>
    <dgm:cxn modelId="{0DD166CB-B047-4DB3-B6BA-610AE6447A96}" type="presParOf" srcId="{CF708FFF-2B2B-4277-BE86-26B15752FA2B}" destId="{3D5C3F8D-1014-4AE5-B42D-018DFAD8F593}" srcOrd="14" destOrd="0" presId="urn:microsoft.com/office/officeart/2005/8/layout/radial6"/>
    <dgm:cxn modelId="{B12A68EB-88D8-4FDB-A284-3E466F49FD36}" type="presParOf" srcId="{CF708FFF-2B2B-4277-BE86-26B15752FA2B}" destId="{6C24B7FF-87CF-4E0D-B372-8B00198454C4}" srcOrd="15" destOrd="0" presId="urn:microsoft.com/office/officeart/2005/8/layout/radial6"/>
  </dgm:cxnLst>
  <dgm:bg>
    <a:solidFill>
      <a:schemeClr val="bg1"/>
    </a:solidFill>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24B7FF-87CF-4E0D-B372-8B00198454C4}">
      <dsp:nvSpPr>
        <dsp:cNvPr id="0" name=""/>
        <dsp:cNvSpPr/>
      </dsp:nvSpPr>
      <dsp:spPr>
        <a:xfrm>
          <a:off x="555646" y="474210"/>
          <a:ext cx="3955611" cy="3955611"/>
        </a:xfrm>
        <a:prstGeom prst="blockArc">
          <a:avLst>
            <a:gd name="adj1" fmla="val 11880000"/>
            <a:gd name="adj2" fmla="val 16200000"/>
            <a:gd name="adj3" fmla="val 464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86C774C-8F9A-493B-B03A-F4759AC9663C}">
      <dsp:nvSpPr>
        <dsp:cNvPr id="0" name=""/>
        <dsp:cNvSpPr/>
      </dsp:nvSpPr>
      <dsp:spPr>
        <a:xfrm>
          <a:off x="565145" y="444142"/>
          <a:ext cx="3955611" cy="3955611"/>
        </a:xfrm>
        <a:prstGeom prst="blockArc">
          <a:avLst>
            <a:gd name="adj1" fmla="val 7875779"/>
            <a:gd name="adj2" fmla="val 11823889"/>
            <a:gd name="adj3" fmla="val 464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5FFEAC2-33E3-4265-AB79-505843E3E6AD}">
      <dsp:nvSpPr>
        <dsp:cNvPr id="0" name=""/>
        <dsp:cNvSpPr/>
      </dsp:nvSpPr>
      <dsp:spPr>
        <a:xfrm>
          <a:off x="579682" y="457026"/>
          <a:ext cx="3955611" cy="3955611"/>
        </a:xfrm>
        <a:prstGeom prst="blockArc">
          <a:avLst>
            <a:gd name="adj1" fmla="val 3292577"/>
            <a:gd name="adj2" fmla="val 7910345"/>
            <a:gd name="adj3" fmla="val 464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17C0E85-0E38-442A-BC12-4B3CD2F96904}">
      <dsp:nvSpPr>
        <dsp:cNvPr id="0" name=""/>
        <dsp:cNvSpPr/>
      </dsp:nvSpPr>
      <dsp:spPr>
        <a:xfrm>
          <a:off x="555646" y="474210"/>
          <a:ext cx="3955611" cy="3955611"/>
        </a:xfrm>
        <a:prstGeom prst="blockArc">
          <a:avLst>
            <a:gd name="adj1" fmla="val 20520000"/>
            <a:gd name="adj2" fmla="val 3240000"/>
            <a:gd name="adj3" fmla="val 464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89FE3FF-1EC9-4B63-8E37-613C81C7C444}">
      <dsp:nvSpPr>
        <dsp:cNvPr id="0" name=""/>
        <dsp:cNvSpPr/>
      </dsp:nvSpPr>
      <dsp:spPr>
        <a:xfrm>
          <a:off x="555646" y="474210"/>
          <a:ext cx="3955611" cy="3955611"/>
        </a:xfrm>
        <a:prstGeom prst="blockArc">
          <a:avLst>
            <a:gd name="adj1" fmla="val 16200000"/>
            <a:gd name="adj2" fmla="val 20520000"/>
            <a:gd name="adj3" fmla="val 464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3CEB43D-3ECA-48D5-A091-81E26D33033E}">
      <dsp:nvSpPr>
        <dsp:cNvPr id="0" name=""/>
        <dsp:cNvSpPr/>
      </dsp:nvSpPr>
      <dsp:spPr>
        <a:xfrm>
          <a:off x="1622977" y="1541541"/>
          <a:ext cx="1820950" cy="182095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dirty="0"/>
            <a:t>FOUNDATION TYPES</a:t>
          </a:r>
        </a:p>
      </dsp:txBody>
      <dsp:txXfrm>
        <a:off x="1889649" y="1808213"/>
        <a:ext cx="1287606" cy="1287606"/>
      </dsp:txXfrm>
    </dsp:sp>
    <dsp:sp modelId="{54B8F752-A3B7-4333-A405-16C49DB0F666}">
      <dsp:nvSpPr>
        <dsp:cNvPr id="0" name=""/>
        <dsp:cNvSpPr/>
      </dsp:nvSpPr>
      <dsp:spPr>
        <a:xfrm>
          <a:off x="2130638" y="117285"/>
          <a:ext cx="805626" cy="805626"/>
        </a:xfrm>
        <a:prstGeom prst="ellipse">
          <a:avLst/>
        </a:prstGeom>
        <a:solidFill>
          <a:schemeClr val="bg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Slab on Grade</a:t>
          </a:r>
        </a:p>
      </dsp:txBody>
      <dsp:txXfrm>
        <a:off x="2248619" y="235266"/>
        <a:ext cx="569664" cy="569664"/>
      </dsp:txXfrm>
    </dsp:sp>
    <dsp:sp modelId="{82A76D69-74F8-43BC-8AF3-A90F84C77651}">
      <dsp:nvSpPr>
        <dsp:cNvPr id="0" name=""/>
        <dsp:cNvSpPr/>
      </dsp:nvSpPr>
      <dsp:spPr>
        <a:xfrm>
          <a:off x="4074296" y="1526080"/>
          <a:ext cx="593037" cy="657880"/>
        </a:xfrm>
        <a:prstGeom prst="ellipse">
          <a:avLst/>
        </a:prstGeom>
        <a:solidFill>
          <a:schemeClr val="bg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Stem Wall</a:t>
          </a:r>
        </a:p>
      </dsp:txBody>
      <dsp:txXfrm>
        <a:off x="4161144" y="1622424"/>
        <a:ext cx="419341" cy="465192"/>
      </dsp:txXfrm>
    </dsp:sp>
    <dsp:sp modelId="{CE369D3C-FDF0-4804-B509-338BC9D31187}">
      <dsp:nvSpPr>
        <dsp:cNvPr id="0" name=""/>
        <dsp:cNvSpPr/>
      </dsp:nvSpPr>
      <dsp:spPr>
        <a:xfrm>
          <a:off x="3214172" y="3560138"/>
          <a:ext cx="909664" cy="909664"/>
        </a:xfrm>
        <a:prstGeom prst="ellipse">
          <a:avLst/>
        </a:prstGeom>
        <a:solidFill>
          <a:schemeClr val="bg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Pier and Beam</a:t>
          </a:r>
        </a:p>
      </dsp:txBody>
      <dsp:txXfrm>
        <a:off x="3347389" y="3693355"/>
        <a:ext cx="643230" cy="643230"/>
      </dsp:txXfrm>
    </dsp:sp>
    <dsp:sp modelId="{14910EA0-65A7-478A-A08C-BD8439F44661}">
      <dsp:nvSpPr>
        <dsp:cNvPr id="0" name=""/>
        <dsp:cNvSpPr/>
      </dsp:nvSpPr>
      <dsp:spPr>
        <a:xfrm>
          <a:off x="835153" y="3440485"/>
          <a:ext cx="867333" cy="867333"/>
        </a:xfrm>
        <a:prstGeom prst="ellipse">
          <a:avLst/>
        </a:prstGeom>
        <a:solidFill>
          <a:schemeClr val="bg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Piling</a:t>
          </a:r>
        </a:p>
      </dsp:txBody>
      <dsp:txXfrm>
        <a:off x="962171" y="3567503"/>
        <a:ext cx="613297" cy="613297"/>
      </dsp:txXfrm>
    </dsp:sp>
    <dsp:sp modelId="{E3707F5B-066B-4CA2-9116-36D236D29153}">
      <dsp:nvSpPr>
        <dsp:cNvPr id="0" name=""/>
        <dsp:cNvSpPr/>
      </dsp:nvSpPr>
      <dsp:spPr>
        <a:xfrm>
          <a:off x="345173" y="1504105"/>
          <a:ext cx="701830" cy="701830"/>
        </a:xfrm>
        <a:prstGeom prst="ellipse">
          <a:avLst/>
        </a:prstGeom>
        <a:solidFill>
          <a:schemeClr val="bg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a:ln/>
            </a:rPr>
            <a:t>Basement</a:t>
          </a:r>
          <a:endParaRPr lang="en-US" sz="900" kern="1200" dirty="0">
            <a:ln/>
          </a:endParaRPr>
        </a:p>
      </dsp:txBody>
      <dsp:txXfrm>
        <a:off x="447954" y="1606886"/>
        <a:ext cx="496268" cy="496268"/>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26833" cy="465797"/>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sz="quarter" idx="1"/>
          </p:nvPr>
        </p:nvSpPr>
        <p:spPr>
          <a:xfrm>
            <a:off x="3956550" y="1"/>
            <a:ext cx="3026833" cy="465797"/>
          </a:xfrm>
          <a:prstGeom prst="rect">
            <a:avLst/>
          </a:prstGeom>
        </p:spPr>
        <p:txBody>
          <a:bodyPr vert="horz" lIns="92958" tIns="46479" rIns="92958" bIns="46479" rtlCol="0"/>
          <a:lstStyle>
            <a:lvl1pPr algn="r">
              <a:defRPr sz="1200"/>
            </a:lvl1pPr>
          </a:lstStyle>
          <a:p>
            <a:fld id="{47F54265-55E7-46D7-9ADF-EA398C542F98}" type="datetimeFigureOut">
              <a:rPr lang="en-US" smtClean="0"/>
              <a:t>3/1/2023</a:t>
            </a:fld>
            <a:endParaRPr lang="en-US"/>
          </a:p>
        </p:txBody>
      </p:sp>
      <p:sp>
        <p:nvSpPr>
          <p:cNvPr id="4" name="Footer Placeholder 3"/>
          <p:cNvSpPr>
            <a:spLocks noGrp="1"/>
          </p:cNvSpPr>
          <p:nvPr>
            <p:ph type="ftr" sz="quarter" idx="2"/>
          </p:nvPr>
        </p:nvSpPr>
        <p:spPr>
          <a:xfrm>
            <a:off x="0" y="8817904"/>
            <a:ext cx="3026833" cy="465796"/>
          </a:xfrm>
          <a:prstGeom prst="rect">
            <a:avLst/>
          </a:prstGeom>
        </p:spPr>
        <p:txBody>
          <a:bodyPr vert="horz" lIns="92958" tIns="46479" rIns="92958" bIns="46479" rtlCol="0" anchor="b"/>
          <a:lstStyle>
            <a:lvl1pPr algn="l">
              <a:defRPr sz="1200"/>
            </a:lvl1pPr>
          </a:lstStyle>
          <a:p>
            <a:endParaRPr lang="en-US"/>
          </a:p>
        </p:txBody>
      </p:sp>
      <p:sp>
        <p:nvSpPr>
          <p:cNvPr id="5" name="Slide Number Placeholder 4"/>
          <p:cNvSpPr>
            <a:spLocks noGrp="1"/>
          </p:cNvSpPr>
          <p:nvPr>
            <p:ph type="sldNum" sz="quarter" idx="3"/>
          </p:nvPr>
        </p:nvSpPr>
        <p:spPr>
          <a:xfrm>
            <a:off x="3956550" y="8817904"/>
            <a:ext cx="3026833" cy="465796"/>
          </a:xfrm>
          <a:prstGeom prst="rect">
            <a:avLst/>
          </a:prstGeom>
        </p:spPr>
        <p:txBody>
          <a:bodyPr vert="horz" lIns="92958" tIns="46479" rIns="92958" bIns="46479" rtlCol="0" anchor="b"/>
          <a:lstStyle>
            <a:lvl1pPr algn="r">
              <a:defRPr sz="1200"/>
            </a:lvl1pPr>
          </a:lstStyle>
          <a:p>
            <a:fld id="{B1F7B332-1D5B-4638-B32D-C7D5577E29CA}" type="slidenum">
              <a:rPr lang="en-US" smtClean="0"/>
              <a:t>‹#›</a:t>
            </a:fld>
            <a:endParaRPr lang="en-US"/>
          </a:p>
        </p:txBody>
      </p:sp>
    </p:spTree>
    <p:extLst>
      <p:ext uri="{BB962C8B-B14F-4D97-AF65-F5344CB8AC3E}">
        <p14:creationId xmlns:p14="http://schemas.microsoft.com/office/powerpoint/2010/main" val="3248780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26833" cy="465797"/>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idx="1"/>
          </p:nvPr>
        </p:nvSpPr>
        <p:spPr>
          <a:xfrm>
            <a:off x="3956550" y="1"/>
            <a:ext cx="3026833" cy="465797"/>
          </a:xfrm>
          <a:prstGeom prst="rect">
            <a:avLst/>
          </a:prstGeom>
        </p:spPr>
        <p:txBody>
          <a:bodyPr vert="horz" lIns="92958" tIns="46479" rIns="92958" bIns="46479" rtlCol="0"/>
          <a:lstStyle>
            <a:lvl1pPr algn="r">
              <a:defRPr sz="1200"/>
            </a:lvl1pPr>
          </a:lstStyle>
          <a:p>
            <a:fld id="{CAC1ACA8-BC86-401F-9008-627316B59ECB}" type="datetimeFigureOut">
              <a:rPr lang="en-US" smtClean="0"/>
              <a:t>3/1/2023</a:t>
            </a:fld>
            <a:endParaRPr lang="en-US"/>
          </a:p>
        </p:txBody>
      </p:sp>
      <p:sp>
        <p:nvSpPr>
          <p:cNvPr id="4" name="Slide Image Placeholder 3"/>
          <p:cNvSpPr>
            <a:spLocks noGrp="1" noRot="1" noChangeAspect="1"/>
          </p:cNvSpPr>
          <p:nvPr>
            <p:ph type="sldImg" idx="2"/>
          </p:nvPr>
        </p:nvSpPr>
        <p:spPr>
          <a:xfrm>
            <a:off x="708025" y="1160463"/>
            <a:ext cx="5568950" cy="3133725"/>
          </a:xfrm>
          <a:prstGeom prst="rect">
            <a:avLst/>
          </a:prstGeom>
          <a:noFill/>
          <a:ln w="12700">
            <a:solidFill>
              <a:prstClr val="black"/>
            </a:solidFill>
          </a:ln>
        </p:spPr>
        <p:txBody>
          <a:bodyPr vert="horz" lIns="92958" tIns="46479" rIns="92958" bIns="46479" rtlCol="0" anchor="ctr"/>
          <a:lstStyle/>
          <a:p>
            <a:endParaRPr lang="en-US"/>
          </a:p>
        </p:txBody>
      </p:sp>
      <p:sp>
        <p:nvSpPr>
          <p:cNvPr id="5" name="Notes Placeholder 4"/>
          <p:cNvSpPr>
            <a:spLocks noGrp="1"/>
          </p:cNvSpPr>
          <p:nvPr>
            <p:ph type="body" sz="quarter" idx="3"/>
          </p:nvPr>
        </p:nvSpPr>
        <p:spPr>
          <a:xfrm>
            <a:off x="698500" y="4467780"/>
            <a:ext cx="5588000" cy="3655458"/>
          </a:xfrm>
          <a:prstGeom prst="rect">
            <a:avLst/>
          </a:prstGeom>
        </p:spPr>
        <p:txBody>
          <a:bodyPr vert="horz" lIns="92958" tIns="46479" rIns="92958" bIns="4647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17904"/>
            <a:ext cx="3026833" cy="465796"/>
          </a:xfrm>
          <a:prstGeom prst="rect">
            <a:avLst/>
          </a:prstGeom>
        </p:spPr>
        <p:txBody>
          <a:bodyPr vert="horz" lIns="92958" tIns="46479" rIns="92958" bIns="46479" rtlCol="0" anchor="b"/>
          <a:lstStyle>
            <a:lvl1pPr algn="l">
              <a:defRPr sz="1200"/>
            </a:lvl1pPr>
          </a:lstStyle>
          <a:p>
            <a:endParaRPr lang="en-US"/>
          </a:p>
        </p:txBody>
      </p:sp>
      <p:sp>
        <p:nvSpPr>
          <p:cNvPr id="7" name="Slide Number Placeholder 6"/>
          <p:cNvSpPr>
            <a:spLocks noGrp="1"/>
          </p:cNvSpPr>
          <p:nvPr>
            <p:ph type="sldNum" sz="quarter" idx="5"/>
          </p:nvPr>
        </p:nvSpPr>
        <p:spPr>
          <a:xfrm>
            <a:off x="3956550" y="8817904"/>
            <a:ext cx="3026833" cy="465796"/>
          </a:xfrm>
          <a:prstGeom prst="rect">
            <a:avLst/>
          </a:prstGeom>
        </p:spPr>
        <p:txBody>
          <a:bodyPr vert="horz" lIns="92958" tIns="46479" rIns="92958" bIns="46479" rtlCol="0" anchor="b"/>
          <a:lstStyle>
            <a:lvl1pPr algn="r">
              <a:defRPr sz="1200"/>
            </a:lvl1pPr>
          </a:lstStyle>
          <a:p>
            <a:fld id="{41BDAC27-EA65-4CFE-B3FB-06977A465F32}" type="slidenum">
              <a:rPr lang="en-US" smtClean="0"/>
              <a:t>‹#›</a:t>
            </a:fld>
            <a:endParaRPr lang="en-US"/>
          </a:p>
        </p:txBody>
      </p:sp>
    </p:spTree>
    <p:extLst>
      <p:ext uri="{BB962C8B-B14F-4D97-AF65-F5344CB8AC3E}">
        <p14:creationId xmlns:p14="http://schemas.microsoft.com/office/powerpoint/2010/main" val="3313562467"/>
      </p:ext>
    </p:extLst>
  </p:cSld>
  <p:clrMap bg1="lt1" tx1="dk1" bg2="lt2" tx2="dk2" accent1="accent1" accent2="accent2" accent3="accent3" accent4="accent4" accent5="accent5" accent6="accent6" hlink="hlink" folHlink="folHlink"/>
  <p:notesStyle>
    <a:lvl1pPr marL="0" algn="l" defTabSz="914240" rtl="0" eaLnBrk="1" latinLnBrk="0" hangingPunct="1">
      <a:defRPr sz="1200" kern="1200">
        <a:solidFill>
          <a:schemeClr val="tx1"/>
        </a:solidFill>
        <a:latin typeface="+mn-lt"/>
        <a:ea typeface="+mn-ea"/>
        <a:cs typeface="+mn-cs"/>
      </a:defRPr>
    </a:lvl1pPr>
    <a:lvl2pPr marL="457120" algn="l" defTabSz="914240" rtl="0" eaLnBrk="1" latinLnBrk="0" hangingPunct="1">
      <a:defRPr sz="1200" kern="1200">
        <a:solidFill>
          <a:schemeClr val="tx1"/>
        </a:solidFill>
        <a:latin typeface="+mn-lt"/>
        <a:ea typeface="+mn-ea"/>
        <a:cs typeface="+mn-cs"/>
      </a:defRPr>
    </a:lvl2pPr>
    <a:lvl3pPr marL="914240" algn="l" defTabSz="914240" rtl="0" eaLnBrk="1" latinLnBrk="0" hangingPunct="1">
      <a:defRPr sz="1200" kern="1200">
        <a:solidFill>
          <a:schemeClr val="tx1"/>
        </a:solidFill>
        <a:latin typeface="+mn-lt"/>
        <a:ea typeface="+mn-ea"/>
        <a:cs typeface="+mn-cs"/>
      </a:defRPr>
    </a:lvl3pPr>
    <a:lvl4pPr marL="1371360" algn="l" defTabSz="914240" rtl="0" eaLnBrk="1" latinLnBrk="0" hangingPunct="1">
      <a:defRPr sz="1200" kern="1200">
        <a:solidFill>
          <a:schemeClr val="tx1"/>
        </a:solidFill>
        <a:latin typeface="+mn-lt"/>
        <a:ea typeface="+mn-ea"/>
        <a:cs typeface="+mn-cs"/>
      </a:defRPr>
    </a:lvl4pPr>
    <a:lvl5pPr marL="1828480" algn="l" defTabSz="914240" rtl="0" eaLnBrk="1" latinLnBrk="0" hangingPunct="1">
      <a:defRPr sz="1200" kern="1200">
        <a:solidFill>
          <a:schemeClr val="tx1"/>
        </a:solidFill>
        <a:latin typeface="+mn-lt"/>
        <a:ea typeface="+mn-ea"/>
        <a:cs typeface="+mn-cs"/>
      </a:defRPr>
    </a:lvl5pPr>
    <a:lvl6pPr marL="2285600" algn="l" defTabSz="914240" rtl="0" eaLnBrk="1" latinLnBrk="0" hangingPunct="1">
      <a:defRPr sz="1200" kern="1200">
        <a:solidFill>
          <a:schemeClr val="tx1"/>
        </a:solidFill>
        <a:latin typeface="+mn-lt"/>
        <a:ea typeface="+mn-ea"/>
        <a:cs typeface="+mn-cs"/>
      </a:defRPr>
    </a:lvl6pPr>
    <a:lvl7pPr marL="2742720" algn="l" defTabSz="914240" rtl="0" eaLnBrk="1" latinLnBrk="0" hangingPunct="1">
      <a:defRPr sz="1200" kern="1200">
        <a:solidFill>
          <a:schemeClr val="tx1"/>
        </a:solidFill>
        <a:latin typeface="+mn-lt"/>
        <a:ea typeface="+mn-ea"/>
        <a:cs typeface="+mn-cs"/>
      </a:defRPr>
    </a:lvl7pPr>
    <a:lvl8pPr marL="3199840" algn="l" defTabSz="914240" rtl="0" eaLnBrk="1" latinLnBrk="0" hangingPunct="1">
      <a:defRPr sz="1200" kern="1200">
        <a:solidFill>
          <a:schemeClr val="tx1"/>
        </a:solidFill>
        <a:latin typeface="+mn-lt"/>
        <a:ea typeface="+mn-ea"/>
        <a:cs typeface="+mn-cs"/>
      </a:defRPr>
    </a:lvl8pPr>
    <a:lvl9pPr marL="3656960" algn="l" defTabSz="91424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Title </a:t>
            </a:r>
            <a:r>
              <a:rPr lang="en-US" sz="1200" b="1" kern="1200">
                <a:solidFill>
                  <a:schemeClr val="tx1"/>
                </a:solidFill>
                <a:effectLst/>
                <a:latin typeface="+mn-lt"/>
                <a:ea typeface="+mn-ea"/>
                <a:cs typeface="+mn-cs"/>
              </a:rPr>
              <a:t>Slide Welcome</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Welcome to this course on Wood-Frame Design 101</a:t>
            </a:r>
          </a:p>
          <a:p>
            <a:r>
              <a:rPr lang="en-US" sz="1200" kern="1200" dirty="0">
                <a:solidFill>
                  <a:schemeClr val="tx1"/>
                </a:solidFill>
                <a:effectLst/>
                <a:latin typeface="+mn-lt"/>
                <a:ea typeface="+mn-ea"/>
                <a:cs typeface="+mn-cs"/>
              </a:rPr>
              <a:t>Presented by Simpson Strong-Tie</a:t>
            </a:r>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1</a:t>
            </a:fld>
            <a:endParaRPr lang="en-US"/>
          </a:p>
        </p:txBody>
      </p:sp>
    </p:spTree>
    <p:extLst>
      <p:ext uri="{BB962C8B-B14F-4D97-AF65-F5344CB8AC3E}">
        <p14:creationId xmlns:p14="http://schemas.microsoft.com/office/powerpoint/2010/main" val="13418846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Check Your</a:t>
            </a:r>
            <a:r>
              <a:rPr lang="en-US" b="1" baseline="0" dirty="0"/>
              <a:t> Knowledge</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10</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Lesson 2: Construction Components</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This </a:t>
            </a:r>
            <a:r>
              <a:rPr lang="en-US" sz="1200" kern="1200" dirty="0">
                <a:solidFill>
                  <a:schemeClr val="tx1"/>
                </a:solidFill>
                <a:effectLst/>
                <a:latin typeface="+mn-lt"/>
                <a:ea typeface="+mn-ea"/>
                <a:cs typeface="+mn-cs"/>
              </a:rPr>
              <a:t>lesson introduces the primary construction components used in residential wood-frame construction. </a:t>
            </a:r>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11</a:t>
            </a:fld>
            <a:endParaRPr lang="en-US"/>
          </a:p>
        </p:txBody>
      </p:sp>
    </p:spTree>
    <p:extLst>
      <p:ext uri="{BB962C8B-B14F-4D97-AF65-F5344CB8AC3E}">
        <p14:creationId xmlns:p14="http://schemas.microsoft.com/office/powerpoint/2010/main" val="41091629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Four Main </a:t>
            </a:r>
            <a:r>
              <a:rPr lang="en-US" sz="1200" b="1" kern="1200">
                <a:solidFill>
                  <a:schemeClr val="tx1"/>
                </a:solidFill>
                <a:effectLst/>
                <a:latin typeface="+mn-lt"/>
                <a:ea typeface="+mn-ea"/>
                <a:cs typeface="+mn-cs"/>
              </a:rPr>
              <a:t>Construction Components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illustration on this slide is an example of platform framing and contains the four main construction components in typical residential buildings</a:t>
            </a:r>
            <a:r>
              <a:rPr lang="en-US" sz="1200" kern="1200">
                <a:solidFill>
                  <a:schemeClr val="tx1"/>
                </a:solidFill>
                <a:effectLst/>
                <a:latin typeface="+mn-lt"/>
                <a:ea typeface="+mn-ea"/>
                <a:cs typeface="+mn-cs"/>
              </a:rPr>
              <a:t>.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Click: The </a:t>
            </a:r>
            <a:r>
              <a:rPr lang="en-US" sz="1200" kern="1200" dirty="0">
                <a:solidFill>
                  <a:schemeClr val="tx1"/>
                </a:solidFill>
                <a:effectLst/>
                <a:latin typeface="+mn-lt"/>
                <a:ea typeface="+mn-ea"/>
                <a:cs typeface="+mn-cs"/>
              </a:rPr>
              <a:t>first component is the foundation that provides a sound structural base to the building</a:t>
            </a:r>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Click: The </a:t>
            </a:r>
            <a:r>
              <a:rPr lang="en-US" sz="1200" kern="1200" dirty="0">
                <a:solidFill>
                  <a:schemeClr val="tx1"/>
                </a:solidFill>
                <a:effectLst/>
                <a:latin typeface="+mn-lt"/>
                <a:ea typeface="+mn-ea"/>
                <a:cs typeface="+mn-cs"/>
              </a:rPr>
              <a:t>second component is the walls and in some areas of the country may include wall sheathing</a:t>
            </a:r>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Click: The </a:t>
            </a:r>
            <a:r>
              <a:rPr lang="en-US" sz="1200" kern="1200" dirty="0">
                <a:solidFill>
                  <a:schemeClr val="tx1"/>
                </a:solidFill>
                <a:effectLst/>
                <a:latin typeface="+mn-lt"/>
                <a:ea typeface="+mn-ea"/>
                <a:cs typeface="+mn-cs"/>
              </a:rPr>
              <a:t>third component is the floors that include the first level floor and any subsequent floor levels in the building</a:t>
            </a:r>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Click: The </a:t>
            </a:r>
            <a:r>
              <a:rPr lang="en-US" sz="1200" kern="1200" dirty="0">
                <a:solidFill>
                  <a:schemeClr val="tx1"/>
                </a:solidFill>
                <a:effectLst/>
                <a:latin typeface="+mn-lt"/>
                <a:ea typeface="+mn-ea"/>
                <a:cs typeface="+mn-cs"/>
              </a:rPr>
              <a:t>final fourth component is the roof system.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next section of this lesson reviews each construction component in more detail. </a:t>
            </a:r>
          </a:p>
          <a:p>
            <a:endParaRPr lang="en-US"/>
          </a:p>
          <a:p>
            <a:pPr marL="0" marR="0" indent="0" algn="l" defTabSz="914240" rtl="0" eaLnBrk="1" fontAlgn="auto" latinLnBrk="0" hangingPunct="1">
              <a:lnSpc>
                <a:spcPct val="100000"/>
              </a:lnSpc>
              <a:spcBef>
                <a:spcPts val="0"/>
              </a:spcBef>
              <a:spcAft>
                <a:spcPts val="0"/>
              </a:spcAft>
              <a:buClrTx/>
              <a:buSzTx/>
              <a:buFontTx/>
              <a:buNone/>
              <a:tabLst/>
              <a:defRPr/>
            </a:pPr>
            <a:r>
              <a:rPr lang="en-US" b="1"/>
              <a:t>(Student Handout Material)</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12</a:t>
            </a:fld>
            <a:endParaRPr lang="en-US"/>
          </a:p>
        </p:txBody>
      </p:sp>
    </p:spTree>
    <p:extLst>
      <p:ext uri="{BB962C8B-B14F-4D97-AF65-F5344CB8AC3E}">
        <p14:creationId xmlns:p14="http://schemas.microsoft.com/office/powerpoint/2010/main" val="18271823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Foundation — </a:t>
            </a:r>
            <a:r>
              <a:rPr lang="en-US" sz="1200" b="1" kern="1200">
                <a:solidFill>
                  <a:schemeClr val="tx1"/>
                </a:solidFill>
                <a:effectLst/>
                <a:latin typeface="+mn-lt"/>
                <a:ea typeface="+mn-ea"/>
                <a:cs typeface="+mn-cs"/>
              </a:rPr>
              <a:t>Structural Function</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foundation is essential in providing stability to the building and anchors the building structure to the ground. The foundation keeps the building level and minimizes settling of the structure into the ground. The heavy mass of the foundation prevents uplift and helps resist horizontal forces applied by nature. Foundations also keep wooden portions of the structure from contacting ground elements such as organisms, soil, and moisture.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13</a:t>
            </a:fld>
            <a:endParaRPr lang="en-US"/>
          </a:p>
        </p:txBody>
      </p:sp>
    </p:spTree>
    <p:extLst>
      <p:ext uri="{BB962C8B-B14F-4D97-AF65-F5344CB8AC3E}">
        <p14:creationId xmlns:p14="http://schemas.microsoft.com/office/powerpoint/2010/main" val="1137825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Foundation Types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main type of residential foundation is slab on grade, where the poured concrete is at ground level. Slab-on-grade foundations consist of a shallow footing, about two feet deep as a code minimum. The ground floor concrete slab is about 5"–12" thick depending on the type.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Conventional slab on grade uses rebar embedded in the concrete in a grid pattern. Rebar provides structural strength to the concrete slab. Another type of slab on grade is post tension slab that uses patterned steel cables embedded in the concrete. Once the concrete is poured, the cables are hydraulically pulled tight to lock it into place, creating a tension member within the concrete mass. This method works well for concrete foundations in unstable soil conditions.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Another foundation type is stem wall, also known as raised floor foundations. Stem walls are popular in the south and other geographical areas where the elevation around the structure varies. These concrete foundations maintain a sound structural footing and are required to go below grade.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Pier and beam foundations are also popular in the south. This foundation type includes a crawl space beneath the living space with concrete footings to support the foundation.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Piling foundations may be concrete, wood or steel driven deep into the ground to act as a steady support for structures.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Basements are another type of foundation constructed with concrete floors and walls. Basement foundations are common where deep footings are required and provide the added benefit of usable space when completed. Codes require concrete slab foundations to rest on stable soil, based on being below the frost line. Extensive depths are required to reach the frost line in colder climates, which naturally creates the option of adding a basement foundation at no additional expense.</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14</a:t>
            </a:fld>
            <a:endParaRPr lang="en-US"/>
          </a:p>
        </p:txBody>
      </p:sp>
    </p:spTree>
    <p:extLst>
      <p:ext uri="{BB962C8B-B14F-4D97-AF65-F5344CB8AC3E}">
        <p14:creationId xmlns:p14="http://schemas.microsoft.com/office/powerpoint/2010/main" val="27516514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Wall </a:t>
            </a:r>
            <a:r>
              <a:rPr lang="en-US" sz="1200" b="1" kern="1200">
                <a:solidFill>
                  <a:schemeClr val="tx1"/>
                </a:solidFill>
                <a:effectLst/>
                <a:latin typeface="+mn-lt"/>
                <a:ea typeface="+mn-ea"/>
                <a:cs typeface="+mn-cs"/>
              </a:rPr>
              <a:t>— Component</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Walls in residential buildings are an important element in the structural framework. There are two main types of walls, non-load bearing and load bearing.  Non-load-bearing walls act as a partition that divides rooms in the building and provide no structural support. Load-bearing walls provide vertical structure that supports the upper floors and roof, as well as providing lateral structure to stiffen the building. Load-bearing walls are important to counteract wind, seismic, water and other natural forces. </a:t>
            </a:r>
          </a:p>
          <a:p>
            <a:endParaRPr lang="en-US"/>
          </a:p>
          <a:p>
            <a:r>
              <a:rPr lang="en-US" b="1"/>
              <a:t>(Student Handout Material)</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15</a:t>
            </a:fld>
            <a:endParaRPr lang="en-US"/>
          </a:p>
        </p:txBody>
      </p:sp>
    </p:spTree>
    <p:extLst>
      <p:ext uri="{BB962C8B-B14F-4D97-AF65-F5344CB8AC3E}">
        <p14:creationId xmlns:p14="http://schemas.microsoft.com/office/powerpoint/2010/main" val="37658490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Wall </a:t>
            </a:r>
            <a:r>
              <a:rPr lang="en-US" sz="1200" b="1" kern="1200">
                <a:solidFill>
                  <a:schemeClr val="tx1"/>
                </a:solidFill>
                <a:effectLst/>
                <a:latin typeface="+mn-lt"/>
                <a:ea typeface="+mn-ea"/>
                <a:cs typeface="+mn-cs"/>
              </a:rPr>
              <a:t>– Component</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are several typical components included in a wood-framed wall. </a:t>
            </a:r>
          </a:p>
          <a:p>
            <a:r>
              <a:rPr lang="en-US" sz="1200" kern="1200" dirty="0">
                <a:solidFill>
                  <a:schemeClr val="tx1"/>
                </a:solidFill>
                <a:effectLst/>
                <a:latin typeface="+mn-lt"/>
                <a:ea typeface="+mn-ea"/>
                <a:cs typeface="+mn-cs"/>
              </a:rPr>
              <a:t> </a:t>
            </a:r>
          </a:p>
          <a:p>
            <a:r>
              <a:rPr lang="en-US" sz="1200" kern="1200">
                <a:solidFill>
                  <a:schemeClr val="tx1"/>
                </a:solidFill>
                <a:effectLst/>
                <a:latin typeface="+mn-lt"/>
                <a:ea typeface="+mn-ea"/>
                <a:cs typeface="+mn-cs"/>
              </a:rPr>
              <a:t>Click: Bottom </a:t>
            </a:r>
            <a:r>
              <a:rPr lang="en-US" sz="1200" kern="1200" dirty="0">
                <a:solidFill>
                  <a:schemeClr val="tx1"/>
                </a:solidFill>
                <a:effectLst/>
                <a:latin typeface="+mn-lt"/>
                <a:ea typeface="+mn-ea"/>
                <a:cs typeface="+mn-cs"/>
              </a:rPr>
              <a:t>Plate / Mudsill</a:t>
            </a:r>
          </a:p>
          <a:p>
            <a:r>
              <a:rPr lang="en-US" sz="1200" kern="1200" dirty="0">
                <a:solidFill>
                  <a:schemeClr val="tx1"/>
                </a:solidFill>
                <a:effectLst/>
                <a:latin typeface="+mn-lt"/>
                <a:ea typeface="+mn-ea"/>
                <a:cs typeface="+mn-cs"/>
              </a:rPr>
              <a:t>The lumber directly on the concrete foundation is a bottom plate, or mudsill, depending on the geographical area. The bottom plate lumber is treated to reduce deterioration caused by moisture wicking from the concrete and to deter destructive insects, such as termites. </a:t>
            </a:r>
          </a:p>
          <a:p>
            <a:r>
              <a:rPr lang="en-US" sz="1200" kern="1200" dirty="0">
                <a:solidFill>
                  <a:schemeClr val="tx1"/>
                </a:solidFill>
                <a:effectLst/>
                <a:latin typeface="+mn-lt"/>
                <a:ea typeface="+mn-ea"/>
                <a:cs typeface="+mn-cs"/>
              </a:rPr>
              <a:t> </a:t>
            </a:r>
          </a:p>
          <a:p>
            <a:r>
              <a:rPr lang="en-US" sz="1200" kern="1200">
                <a:solidFill>
                  <a:schemeClr val="tx1"/>
                </a:solidFill>
                <a:effectLst/>
                <a:latin typeface="+mn-lt"/>
                <a:ea typeface="+mn-ea"/>
                <a:cs typeface="+mn-cs"/>
              </a:rPr>
              <a:t>Click: Studs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Studs are 2x4 or 2x6 vertical members used to form walls. Lumber studs are most commonly spaced 16" apart on center, and in certain conditions 12" or 24" on center. </a:t>
            </a:r>
          </a:p>
          <a:p>
            <a:r>
              <a:rPr lang="en-US" sz="1200" kern="1200" dirty="0">
                <a:solidFill>
                  <a:schemeClr val="tx1"/>
                </a:solidFill>
                <a:effectLst/>
                <a:latin typeface="+mn-lt"/>
                <a:ea typeface="+mn-ea"/>
                <a:cs typeface="+mn-cs"/>
              </a:rPr>
              <a:t> </a:t>
            </a:r>
          </a:p>
          <a:p>
            <a:r>
              <a:rPr lang="en-US" sz="1200" kern="1200">
                <a:solidFill>
                  <a:schemeClr val="tx1"/>
                </a:solidFill>
                <a:effectLst/>
                <a:latin typeface="+mn-lt"/>
                <a:ea typeface="+mn-ea"/>
                <a:cs typeface="+mn-cs"/>
              </a:rPr>
              <a:t>Click: Header </a:t>
            </a:r>
            <a:r>
              <a:rPr lang="en-US" sz="1200" kern="1200" dirty="0">
                <a:solidFill>
                  <a:schemeClr val="tx1"/>
                </a:solidFill>
                <a:effectLst/>
                <a:latin typeface="+mn-lt"/>
                <a:ea typeface="+mn-ea"/>
                <a:cs typeface="+mn-cs"/>
              </a:rPr>
              <a:t>and Components</a:t>
            </a:r>
          </a:p>
          <a:p>
            <a:r>
              <a:rPr lang="en-US" sz="1200" kern="1200" dirty="0">
                <a:solidFill>
                  <a:schemeClr val="tx1"/>
                </a:solidFill>
                <a:effectLst/>
                <a:latin typeface="+mn-lt"/>
                <a:ea typeface="+mn-ea"/>
                <a:cs typeface="+mn-cs"/>
              </a:rPr>
              <a:t>When an opening is required in the wall for a door or window, a header will be included at the top of the opening and carries the load of the members that terminate at the opening. Headers are twice the size of surrounding framing members built from two 2x10, two 2x12, or a solid 4x material.</a:t>
            </a:r>
          </a:p>
          <a:p>
            <a:r>
              <a:rPr lang="en-US" sz="1200" kern="1200" dirty="0">
                <a:solidFill>
                  <a:schemeClr val="tx1"/>
                </a:solidFill>
                <a:effectLst/>
                <a:latin typeface="+mn-lt"/>
                <a:ea typeface="+mn-ea"/>
                <a:cs typeface="+mn-cs"/>
              </a:rPr>
              <a:t> </a:t>
            </a:r>
          </a:p>
          <a:p>
            <a:r>
              <a:rPr lang="en-US" sz="1200" kern="1200">
                <a:solidFill>
                  <a:schemeClr val="tx1"/>
                </a:solidFill>
                <a:effectLst/>
                <a:latin typeface="+mn-lt"/>
                <a:ea typeface="+mn-ea"/>
                <a:cs typeface="+mn-cs"/>
              </a:rPr>
              <a:t>Click: Top </a:t>
            </a:r>
            <a:r>
              <a:rPr lang="en-US" sz="1200" kern="1200" dirty="0">
                <a:solidFill>
                  <a:schemeClr val="tx1"/>
                </a:solidFill>
                <a:effectLst/>
                <a:latin typeface="+mn-lt"/>
                <a:ea typeface="+mn-ea"/>
                <a:cs typeface="+mn-cs"/>
              </a:rPr>
              <a:t>Plate</a:t>
            </a:r>
          </a:p>
          <a:p>
            <a:r>
              <a:rPr lang="en-US" sz="1200" kern="1200" dirty="0">
                <a:solidFill>
                  <a:schemeClr val="tx1"/>
                </a:solidFill>
                <a:effectLst/>
                <a:latin typeface="+mn-lt"/>
                <a:ea typeface="+mn-ea"/>
                <a:cs typeface="+mn-cs"/>
              </a:rPr>
              <a:t>Top Plates are located across the top of the wall. Typically, two top plates are used in order to transfer loads across splices by staggering the lumber members. </a:t>
            </a:r>
          </a:p>
          <a:p>
            <a:r>
              <a:rPr lang="en-US" sz="1200" kern="1200" dirty="0">
                <a:solidFill>
                  <a:schemeClr val="tx1"/>
                </a:solidFill>
                <a:effectLst/>
                <a:latin typeface="+mn-lt"/>
                <a:ea typeface="+mn-ea"/>
                <a:cs typeface="+mn-cs"/>
              </a:rPr>
              <a:t> </a:t>
            </a:r>
          </a:p>
          <a:p>
            <a:r>
              <a:rPr lang="en-US" sz="1200" kern="1200">
                <a:solidFill>
                  <a:schemeClr val="tx1"/>
                </a:solidFill>
                <a:effectLst/>
                <a:latin typeface="+mn-lt"/>
                <a:ea typeface="+mn-ea"/>
                <a:cs typeface="+mn-cs"/>
              </a:rPr>
              <a:t>Click: Sheathing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Sheathing boards or panels, constructed of plywood, Oriented Strand Board (</a:t>
            </a:r>
            <a:r>
              <a:rPr lang="en-US" sz="1200" kern="1200" dirty="0" err="1">
                <a:solidFill>
                  <a:schemeClr val="tx1"/>
                </a:solidFill>
                <a:effectLst/>
                <a:latin typeface="+mn-lt"/>
                <a:ea typeface="+mn-ea"/>
                <a:cs typeface="+mn-cs"/>
              </a:rPr>
              <a:t>OSB</a:t>
            </a:r>
            <a:r>
              <a:rPr lang="en-US" sz="1200" kern="1200" dirty="0">
                <a:solidFill>
                  <a:schemeClr val="tx1"/>
                </a:solidFill>
                <a:effectLst/>
                <a:latin typeface="+mn-lt"/>
                <a:ea typeface="+mn-ea"/>
                <a:cs typeface="+mn-cs"/>
              </a:rPr>
              <a:t>) or structural board, are rated to provide a shear element into the wall. This provides rigidity and strength to the wall plane.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16</a:t>
            </a:fld>
            <a:endParaRPr lang="en-US"/>
          </a:p>
        </p:txBody>
      </p:sp>
    </p:spTree>
    <p:extLst>
      <p:ext uri="{BB962C8B-B14F-4D97-AF65-F5344CB8AC3E}">
        <p14:creationId xmlns:p14="http://schemas.microsoft.com/office/powerpoint/2010/main" val="4606000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Floor — Structural </a:t>
            </a:r>
            <a:r>
              <a:rPr lang="en-US" sz="1200" b="1" kern="1200">
                <a:solidFill>
                  <a:schemeClr val="tx1"/>
                </a:solidFill>
                <a:effectLst/>
                <a:latin typeface="+mn-lt"/>
                <a:ea typeface="+mn-ea"/>
                <a:cs typeface="+mn-cs"/>
              </a:rPr>
              <a:t>Function </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floor must support weight loads from above. There are two different types of weight loads:  live loads and dead loads. Live loads are moveable and not a permanent part of the structure. Live loads include items such as furniture, people, storage, and appliances. Dead loads are the weight of the floor structure and any other items permanently attached to the floor. Dead loads include building materials such as lumber, carpets, drywall, windows, and doors.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To calculate the floor load requirements both live loads and dead loads are added together, along with additional factors such as the joist span, spacing, and lumber grade etc.</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floor also transfers the loads from one wall to the other wall by creating a diaphragm that makes the building rigid. It is important that the floor is properly attached to the top of the walls in order to transfer all the load factors and decrease the chance of the walls moving in or out from the floor.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17</a:t>
            </a:fld>
            <a:endParaRPr lang="en-US"/>
          </a:p>
        </p:txBody>
      </p:sp>
    </p:spTree>
    <p:extLst>
      <p:ext uri="{BB962C8B-B14F-4D97-AF65-F5344CB8AC3E}">
        <p14:creationId xmlns:p14="http://schemas.microsoft.com/office/powerpoint/2010/main" val="35748990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Floor — </a:t>
            </a:r>
            <a:r>
              <a:rPr lang="en-US" sz="1200" b="1" kern="1200">
                <a:solidFill>
                  <a:schemeClr val="tx1"/>
                </a:solidFill>
                <a:effectLst/>
                <a:latin typeface="+mn-lt"/>
                <a:ea typeface="+mn-ea"/>
                <a:cs typeface="+mn-cs"/>
              </a:rPr>
              <a:t>Components </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Floors contain certain components that assist in providing a solid structure</a:t>
            </a:r>
            <a:r>
              <a:rPr lang="en-US" sz="1200" kern="120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a:solidFill>
                  <a:schemeClr val="tx1"/>
                </a:solidFill>
                <a:effectLst/>
                <a:latin typeface="+mn-lt"/>
                <a:ea typeface="+mn-ea"/>
                <a:cs typeface="+mn-cs"/>
              </a:rPr>
              <a:t>Click: I-Joist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One of the most common floor components is an I-joist. This engineered wood member is actually shaped like an I. The top and bottom flanges resist bending and provide outstanding shear resistance. I-joists can extend across the top of the wall, and are ideal for long spans. They are lightweight and easy to install in residential and light commercial projects.</a:t>
            </a:r>
          </a:p>
          <a:p>
            <a:r>
              <a:rPr lang="en-US" sz="1200" kern="1200" dirty="0">
                <a:solidFill>
                  <a:schemeClr val="tx1"/>
                </a:solidFill>
                <a:effectLst/>
                <a:latin typeface="+mn-lt"/>
                <a:ea typeface="+mn-ea"/>
                <a:cs typeface="+mn-cs"/>
              </a:rPr>
              <a:t> </a:t>
            </a:r>
          </a:p>
          <a:p>
            <a:r>
              <a:rPr lang="en-US" sz="1200" kern="1200">
                <a:solidFill>
                  <a:schemeClr val="tx1"/>
                </a:solidFill>
                <a:effectLst/>
                <a:latin typeface="+mn-lt"/>
                <a:ea typeface="+mn-ea"/>
                <a:cs typeface="+mn-cs"/>
              </a:rPr>
              <a:t>Click: Beams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Beams support greater loads than any one individual joist. They also can support a series of joists. When beams support the second floor of a residential building, they may remain exposed at the bottom and visible on the first floor ceiling. </a:t>
            </a:r>
          </a:p>
          <a:p>
            <a:r>
              <a:rPr lang="en-US" sz="1200" kern="1200" dirty="0">
                <a:solidFill>
                  <a:schemeClr val="tx1"/>
                </a:solidFill>
                <a:effectLst/>
                <a:latin typeface="+mn-lt"/>
                <a:ea typeface="+mn-ea"/>
                <a:cs typeface="+mn-cs"/>
              </a:rPr>
              <a:t> </a:t>
            </a:r>
          </a:p>
          <a:p>
            <a:r>
              <a:rPr lang="en-US" sz="1200" kern="1200">
                <a:solidFill>
                  <a:schemeClr val="tx1"/>
                </a:solidFill>
                <a:effectLst/>
                <a:latin typeface="+mn-lt"/>
                <a:ea typeface="+mn-ea"/>
                <a:cs typeface="+mn-cs"/>
              </a:rPr>
              <a:t>Click: Solid </a:t>
            </a:r>
            <a:r>
              <a:rPr lang="en-US" sz="1200" kern="1200" dirty="0">
                <a:solidFill>
                  <a:schemeClr val="tx1"/>
                </a:solidFill>
                <a:effectLst/>
                <a:latin typeface="+mn-lt"/>
                <a:ea typeface="+mn-ea"/>
                <a:cs typeface="+mn-cs"/>
              </a:rPr>
              <a:t>Sawn Lumber</a:t>
            </a:r>
          </a:p>
          <a:p>
            <a:r>
              <a:rPr lang="en-US" sz="1200" kern="1200" dirty="0">
                <a:solidFill>
                  <a:schemeClr val="tx1"/>
                </a:solidFill>
                <a:effectLst/>
                <a:latin typeface="+mn-lt"/>
                <a:ea typeface="+mn-ea"/>
                <a:cs typeface="+mn-cs"/>
              </a:rPr>
              <a:t>Solid Sawn lumber is a member cut from a single log and available in 2x10 or 2x12 sizes. Solid sawn lumber was a standard building material in the past. However, the poor availability and consistency of the product, along with increased efficiencies in farming and harvesting, has led to increased use of engineered wood products.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There is also inconsistency in the dimensions of solid sawn lumber. A 2x12 rough cut, or rough sawn, piece of lumber measures about 2x12, whereas a 2x12 dimensional piece of lumber can vary in measurement from 1½" to 1⅝" by 11 1/8" to 11 ½", depending on if it is dried.</a:t>
            </a:r>
          </a:p>
          <a:p>
            <a:r>
              <a:rPr lang="en-US" sz="1200" kern="1200" dirty="0">
                <a:solidFill>
                  <a:schemeClr val="tx1"/>
                </a:solidFill>
                <a:effectLst/>
                <a:latin typeface="+mn-lt"/>
                <a:ea typeface="+mn-ea"/>
                <a:cs typeface="+mn-cs"/>
              </a:rPr>
              <a:t> </a:t>
            </a:r>
          </a:p>
          <a:p>
            <a:r>
              <a:rPr lang="en-US" sz="1200" kern="1200">
                <a:solidFill>
                  <a:schemeClr val="tx1"/>
                </a:solidFill>
                <a:effectLst/>
                <a:latin typeface="+mn-lt"/>
                <a:ea typeface="+mn-ea"/>
                <a:cs typeface="+mn-cs"/>
              </a:rPr>
              <a:t>Click: Blocking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Solid sawn lumber requires blocking mid-span. The process of cutting and placing the small blocks of lumber is labor intensive. Blocking is not required with the use of I-joists. </a:t>
            </a:r>
          </a:p>
          <a:p>
            <a:r>
              <a:rPr lang="en-US" sz="1200" kern="1200" dirty="0">
                <a:solidFill>
                  <a:schemeClr val="tx1"/>
                </a:solidFill>
                <a:effectLst/>
                <a:latin typeface="+mn-lt"/>
                <a:ea typeface="+mn-ea"/>
                <a:cs typeface="+mn-cs"/>
              </a:rPr>
              <a:t> </a:t>
            </a:r>
          </a:p>
          <a:p>
            <a:r>
              <a:rPr lang="en-US" sz="1200" kern="1200">
                <a:solidFill>
                  <a:schemeClr val="tx1"/>
                </a:solidFill>
                <a:effectLst/>
                <a:latin typeface="+mn-lt"/>
                <a:ea typeface="+mn-ea"/>
                <a:cs typeface="+mn-cs"/>
              </a:rPr>
              <a:t>Click: Rim </a:t>
            </a:r>
            <a:r>
              <a:rPr lang="en-US" sz="1200" kern="1200" dirty="0">
                <a:solidFill>
                  <a:schemeClr val="tx1"/>
                </a:solidFill>
                <a:effectLst/>
                <a:latin typeface="+mn-lt"/>
                <a:ea typeface="+mn-ea"/>
                <a:cs typeface="+mn-cs"/>
              </a:rPr>
              <a:t>or Band Joist</a:t>
            </a:r>
          </a:p>
          <a:p>
            <a:r>
              <a:rPr lang="en-US" sz="1200" kern="1200" dirty="0">
                <a:solidFill>
                  <a:schemeClr val="tx1"/>
                </a:solidFill>
                <a:effectLst/>
                <a:latin typeface="+mn-lt"/>
                <a:ea typeface="+mn-ea"/>
                <a:cs typeface="+mn-cs"/>
              </a:rPr>
              <a:t>Around the entire perimeter of the floor is a rim or band joist used to attach the floor to the top of the wall and to the end of each individual floor joist. Rim joists are required for both I-joist and solid sawn lumber floor systems. </a:t>
            </a:r>
          </a:p>
          <a:p>
            <a:r>
              <a:rPr lang="en-US" sz="1200" kern="1200" dirty="0">
                <a:solidFill>
                  <a:srgbClr val="FF00FF"/>
                </a:solidFill>
                <a:effectLst/>
                <a:latin typeface="+mn-lt"/>
                <a:ea typeface="+mn-ea"/>
                <a:cs typeface="+mn-cs"/>
              </a:rPr>
              <a:t>	</a:t>
            </a:r>
          </a:p>
          <a:p>
            <a:r>
              <a:rPr lang="en-US" sz="1200" kern="1200">
                <a:solidFill>
                  <a:schemeClr val="tx1"/>
                </a:solidFill>
                <a:effectLst/>
                <a:latin typeface="+mn-lt"/>
                <a:ea typeface="+mn-ea"/>
                <a:cs typeface="+mn-cs"/>
              </a:rPr>
              <a:t>Click: Floor </a:t>
            </a:r>
            <a:r>
              <a:rPr lang="en-US" sz="1200" kern="1200" dirty="0">
                <a:solidFill>
                  <a:schemeClr val="tx1"/>
                </a:solidFill>
                <a:effectLst/>
                <a:latin typeface="+mn-lt"/>
                <a:ea typeface="+mn-ea"/>
                <a:cs typeface="+mn-cs"/>
              </a:rPr>
              <a:t>Trusses</a:t>
            </a:r>
          </a:p>
          <a:p>
            <a:r>
              <a:rPr lang="en-US" sz="1200" kern="1200" dirty="0">
                <a:solidFill>
                  <a:schemeClr val="tx1"/>
                </a:solidFill>
                <a:effectLst/>
                <a:latin typeface="+mn-lt"/>
                <a:ea typeface="+mn-ea"/>
                <a:cs typeface="+mn-cs"/>
              </a:rPr>
              <a:t>Floor trusses are another type of manufactured flooring system built from small pieces of lumber and attached with metal truss plates to make a strong longer member. Floor trusses have higher capacities resulting in larger widths and more extended spacing. Floor trusses also offer an advantage of chase openings providing easy installation to channel heating, air conditioning, and electrical conduits. </a:t>
            </a:r>
          </a:p>
          <a:p>
            <a:r>
              <a:rPr lang="en-US" sz="1200" kern="1200" dirty="0">
                <a:solidFill>
                  <a:schemeClr val="tx1"/>
                </a:solidFill>
                <a:effectLst/>
                <a:latin typeface="+mn-lt"/>
                <a:ea typeface="+mn-ea"/>
                <a:cs typeface="+mn-cs"/>
              </a:rPr>
              <a:t> </a:t>
            </a:r>
          </a:p>
          <a:p>
            <a:r>
              <a:rPr lang="en-US" sz="1200" kern="1200">
                <a:solidFill>
                  <a:schemeClr val="tx1"/>
                </a:solidFill>
                <a:effectLst/>
                <a:latin typeface="+mn-lt"/>
                <a:ea typeface="+mn-ea"/>
                <a:cs typeface="+mn-cs"/>
              </a:rPr>
              <a:t>Click: Bracing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Floor trusses require bracing, similar to a band joist. However, the bracing is not required to extend the full depth of the truss system.</a:t>
            </a:r>
          </a:p>
        </p:txBody>
      </p:sp>
      <p:sp>
        <p:nvSpPr>
          <p:cNvPr id="4" name="Slide Number Placeholder 3"/>
          <p:cNvSpPr>
            <a:spLocks noGrp="1"/>
          </p:cNvSpPr>
          <p:nvPr>
            <p:ph type="sldNum" sz="quarter" idx="10"/>
          </p:nvPr>
        </p:nvSpPr>
        <p:spPr/>
        <p:txBody>
          <a:bodyPr/>
          <a:lstStyle/>
          <a:p>
            <a:fld id="{41BDAC27-EA65-4CFE-B3FB-06977A465F32}" type="slidenum">
              <a:rPr lang="en-US" smtClean="0"/>
              <a:t>18</a:t>
            </a:fld>
            <a:endParaRPr lang="en-US"/>
          </a:p>
        </p:txBody>
      </p:sp>
    </p:spTree>
    <p:extLst>
      <p:ext uri="{BB962C8B-B14F-4D97-AF65-F5344CB8AC3E}">
        <p14:creationId xmlns:p14="http://schemas.microsoft.com/office/powerpoint/2010/main" val="2945827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Roof — </a:t>
            </a:r>
            <a:r>
              <a:rPr lang="en-US" sz="1200" b="1" kern="1200">
                <a:solidFill>
                  <a:schemeClr val="tx1"/>
                </a:solidFill>
                <a:effectLst/>
                <a:latin typeface="+mn-lt"/>
                <a:ea typeface="+mn-ea"/>
                <a:cs typeface="+mn-cs"/>
              </a:rPr>
              <a:t>Structural Function</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roof is the top of the building with the basic function to provide protection from the elements; yet, the roof also has structural functions, as well. The roof keeps the building together, holds the walls in place, and resists the lateral forces applied to a building, including wind, seismic, water, and earth pressure loads.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19</a:t>
            </a:fld>
            <a:endParaRPr lang="en-US"/>
          </a:p>
        </p:txBody>
      </p:sp>
    </p:spTree>
    <p:extLst>
      <p:ext uri="{BB962C8B-B14F-4D97-AF65-F5344CB8AC3E}">
        <p14:creationId xmlns:p14="http://schemas.microsoft.com/office/powerpoint/2010/main" val="6301324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Credit Information — Professional </a:t>
            </a:r>
            <a:r>
              <a:rPr lang="en-US" sz="1200" b="1" kern="1200">
                <a:solidFill>
                  <a:schemeClr val="tx1"/>
                </a:solidFill>
                <a:effectLst/>
                <a:latin typeface="+mn-lt"/>
                <a:ea typeface="+mn-ea"/>
                <a:cs typeface="+mn-cs"/>
              </a:rPr>
              <a:t>Development Hours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Simpson Strong-Tie offers Professional Development Hours for completing this course. No other continuing education or accredited credits are available for this course.</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a:t>
            </a:fld>
            <a:endParaRPr lang="en-US"/>
          </a:p>
        </p:txBody>
      </p:sp>
    </p:spTree>
    <p:extLst>
      <p:ext uri="{BB962C8B-B14F-4D97-AF65-F5344CB8AC3E}">
        <p14:creationId xmlns:p14="http://schemas.microsoft.com/office/powerpoint/2010/main" val="2485963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Roof </a:t>
            </a:r>
            <a:r>
              <a:rPr lang="en-US" sz="1200" b="1" kern="1200">
                <a:solidFill>
                  <a:schemeClr val="tx1"/>
                </a:solidFill>
                <a:effectLst/>
                <a:latin typeface="+mn-lt"/>
                <a:ea typeface="+mn-ea"/>
                <a:cs typeface="+mn-cs"/>
              </a:rPr>
              <a:t>— Components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are many different types of roof components used in a wide variety of roof design combinations. </a:t>
            </a:r>
          </a:p>
          <a:p>
            <a:r>
              <a:rPr lang="en-US" sz="1200" kern="1200" dirty="0">
                <a:solidFill>
                  <a:schemeClr val="tx1"/>
                </a:solidFill>
                <a:effectLst/>
                <a:latin typeface="+mn-lt"/>
                <a:ea typeface="+mn-ea"/>
                <a:cs typeface="+mn-cs"/>
              </a:rPr>
              <a:t> </a:t>
            </a:r>
          </a:p>
          <a:p>
            <a:r>
              <a:rPr lang="en-US" sz="1200" kern="1200">
                <a:solidFill>
                  <a:schemeClr val="tx1"/>
                </a:solidFill>
                <a:effectLst/>
                <a:latin typeface="+mn-lt"/>
                <a:ea typeface="+mn-ea"/>
                <a:cs typeface="+mn-cs"/>
              </a:rPr>
              <a:t>Click: Ridge Board </a:t>
            </a:r>
          </a:p>
          <a:p>
            <a:r>
              <a:rPr lang="en-US" sz="1200" kern="1200">
                <a:solidFill>
                  <a:schemeClr val="tx1"/>
                </a:solidFill>
                <a:effectLst/>
                <a:latin typeface="+mn-lt"/>
                <a:ea typeface="+mn-ea"/>
                <a:cs typeface="+mn-cs"/>
              </a:rPr>
              <a:t>A </a:t>
            </a:r>
            <a:r>
              <a:rPr lang="en-US" sz="1200" kern="1200" dirty="0">
                <a:solidFill>
                  <a:schemeClr val="tx1"/>
                </a:solidFill>
                <a:effectLst/>
                <a:latin typeface="+mn-lt"/>
                <a:ea typeface="+mn-ea"/>
                <a:cs typeface="+mn-cs"/>
              </a:rPr>
              <a:t>ridge board is a non-structural member located at the roof ridge</a:t>
            </a:r>
            <a:r>
              <a:rPr lang="en-US" sz="1200" kern="1200">
                <a:solidFill>
                  <a:schemeClr val="tx1"/>
                </a:solidFill>
                <a:effectLst/>
                <a:latin typeface="+mn-lt"/>
                <a:ea typeface="+mn-ea"/>
                <a:cs typeface="+mn-cs"/>
              </a:rPr>
              <a:t>.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Click: Rafters </a:t>
            </a:r>
          </a:p>
          <a:p>
            <a:r>
              <a:rPr lang="en-US" sz="1200" kern="1200">
                <a:solidFill>
                  <a:schemeClr val="tx1"/>
                </a:solidFill>
                <a:effectLst/>
                <a:latin typeface="+mn-lt"/>
                <a:ea typeface="+mn-ea"/>
                <a:cs typeface="+mn-cs"/>
              </a:rPr>
              <a:t>Rafters </a:t>
            </a:r>
            <a:r>
              <a:rPr lang="en-US" sz="1200" kern="1200" dirty="0">
                <a:solidFill>
                  <a:schemeClr val="tx1"/>
                </a:solidFill>
                <a:effectLst/>
                <a:latin typeface="+mn-lt"/>
                <a:ea typeface="+mn-ea"/>
                <a:cs typeface="+mn-cs"/>
              </a:rPr>
              <a:t>are bevel cut and span from the ridge board attaching to the top of the wall. Ceiling joists run across of the plates and connect to the rafters and the top of the wall, preventing the roof from collapsing inward. </a:t>
            </a:r>
          </a:p>
          <a:p>
            <a:pPr marL="0" marR="0" indent="0" algn="l" defTabSz="91424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a:solidFill>
                  <a:schemeClr val="tx1"/>
                </a:solidFill>
                <a:effectLst/>
                <a:latin typeface="+mn-lt"/>
                <a:ea typeface="+mn-ea"/>
                <a:cs typeface="+mn-cs"/>
              </a:rPr>
              <a:t>Click: Collar </a:t>
            </a:r>
            <a:r>
              <a:rPr lang="en-US" sz="1200" kern="1200" dirty="0">
                <a:solidFill>
                  <a:schemeClr val="tx1"/>
                </a:solidFill>
                <a:effectLst/>
                <a:latin typeface="+mn-lt"/>
                <a:ea typeface="+mn-ea"/>
                <a:cs typeface="+mn-cs"/>
              </a:rPr>
              <a:t>Tie</a:t>
            </a:r>
          </a:p>
          <a:p>
            <a:r>
              <a:rPr lang="en-US" sz="1200" kern="1200" dirty="0">
                <a:solidFill>
                  <a:schemeClr val="tx1"/>
                </a:solidFill>
                <a:effectLst/>
                <a:latin typeface="+mn-lt"/>
                <a:ea typeface="+mn-ea"/>
                <a:cs typeface="+mn-cs"/>
              </a:rPr>
              <a:t>This type of roof requires a collar tie attached to the top 1/3 of the roof span.  </a:t>
            </a:r>
          </a:p>
          <a:p>
            <a:r>
              <a:rPr lang="en-US" sz="1200" kern="1200" dirty="0">
                <a:solidFill>
                  <a:schemeClr val="tx1"/>
                </a:solidFill>
                <a:effectLst/>
                <a:latin typeface="+mn-lt"/>
                <a:ea typeface="+mn-ea"/>
                <a:cs typeface="+mn-cs"/>
              </a:rPr>
              <a:t> </a:t>
            </a:r>
          </a:p>
          <a:p>
            <a:r>
              <a:rPr lang="en-US" sz="1200" kern="1200">
                <a:solidFill>
                  <a:schemeClr val="tx1"/>
                </a:solidFill>
                <a:effectLst/>
                <a:latin typeface="+mn-lt"/>
                <a:ea typeface="+mn-ea"/>
                <a:cs typeface="+mn-cs"/>
              </a:rPr>
              <a:t>Click: Ridge </a:t>
            </a:r>
            <a:r>
              <a:rPr lang="en-US" sz="1200" kern="1200" dirty="0">
                <a:solidFill>
                  <a:schemeClr val="tx1"/>
                </a:solidFill>
                <a:effectLst/>
                <a:latin typeface="+mn-lt"/>
                <a:ea typeface="+mn-ea"/>
                <a:cs typeface="+mn-cs"/>
              </a:rPr>
              <a:t>Beam</a:t>
            </a:r>
          </a:p>
          <a:p>
            <a:r>
              <a:rPr lang="en-US" sz="1200" kern="1200" dirty="0">
                <a:solidFill>
                  <a:schemeClr val="tx1"/>
                </a:solidFill>
                <a:effectLst/>
                <a:latin typeface="+mn-lt"/>
                <a:ea typeface="+mn-ea"/>
                <a:cs typeface="+mn-cs"/>
              </a:rPr>
              <a:t>A ridge beam is a structural member used to support the ends of the rafters at the ridge. A ridge beam transfers loads to posts or columns from the roof all the way down through the structure. Ridge beams are very common with vaulted ceilings. </a:t>
            </a:r>
          </a:p>
          <a:p>
            <a:r>
              <a:rPr lang="en-US" sz="1200" kern="1200" dirty="0">
                <a:solidFill>
                  <a:schemeClr val="tx1"/>
                </a:solidFill>
                <a:effectLst/>
                <a:latin typeface="+mn-lt"/>
                <a:ea typeface="+mn-ea"/>
                <a:cs typeface="+mn-cs"/>
              </a:rPr>
              <a:t> </a:t>
            </a:r>
          </a:p>
          <a:p>
            <a:r>
              <a:rPr lang="en-US" sz="1200" kern="1200">
                <a:solidFill>
                  <a:schemeClr val="tx1"/>
                </a:solidFill>
                <a:effectLst/>
                <a:latin typeface="+mn-lt"/>
                <a:ea typeface="+mn-ea"/>
                <a:cs typeface="+mn-cs"/>
              </a:rPr>
              <a:t>Click: Truss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Roof trusses are a replacement for conventional framing. Trusses have many small members of lumber attached with metal truss plates offering an efficient use of materials. The use of technology and computers for the roof truss attachments and design enables engineers to create strong members. Since each truss is engineered for the specific conditions where it will be used, the geographic area, and the building load factors, it is critical that none of the truss structural members get cut or altered on the job site. </a:t>
            </a:r>
          </a:p>
          <a:p>
            <a:r>
              <a:rPr lang="en-US" sz="1200" kern="1200" dirty="0">
                <a:solidFill>
                  <a:schemeClr val="tx1"/>
                </a:solidFill>
                <a:effectLst/>
                <a:latin typeface="+mn-lt"/>
                <a:ea typeface="+mn-ea"/>
                <a:cs typeface="+mn-cs"/>
              </a:rPr>
              <a:t> </a:t>
            </a:r>
          </a:p>
          <a:p>
            <a:r>
              <a:rPr lang="en-US" sz="1200" kern="1200">
                <a:solidFill>
                  <a:schemeClr val="tx1"/>
                </a:solidFill>
                <a:effectLst/>
                <a:latin typeface="+mn-lt"/>
                <a:ea typeface="+mn-ea"/>
                <a:cs typeface="+mn-cs"/>
              </a:rPr>
              <a:t>Click: Blocking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Blocking is the use of short pieces of dimensional lumber to provide filling, spacing, joining or reinforcement of wood frame members. The addition of blocking to roof trusses and rafters at the top plate line is an absolute necessity. In roof systems, blocking provides a surface to nail sheathing to the structure boundary, transferring loads from the roof to the walls. Roof blocking is available with holes to accommodate the application of ventilation screens at the top plate line.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Blocking is a common practice in the western United States although many other areas have removed blocking for ventilation. </a:t>
            </a:r>
            <a:br>
              <a:rPr lang="en-US" sz="1200" kern="1200" dirty="0">
                <a:solidFill>
                  <a:srgbClr val="FF00FF"/>
                </a:solidFill>
                <a:effectLst/>
                <a:latin typeface="+mn-lt"/>
                <a:ea typeface="+mn-ea"/>
                <a:cs typeface="+mn-cs"/>
              </a:rPr>
            </a:br>
            <a:endParaRPr lang="en-US" sz="1200" kern="1200" dirty="0">
              <a:solidFill>
                <a:srgbClr val="FF00FF"/>
              </a:solidFill>
              <a:effectLst/>
              <a:latin typeface="+mn-lt"/>
              <a:ea typeface="+mn-ea"/>
              <a:cs typeface="+mn-cs"/>
            </a:endParaRPr>
          </a:p>
          <a:p>
            <a:r>
              <a:rPr lang="en-US" sz="1200" kern="1200">
                <a:solidFill>
                  <a:schemeClr val="tx1"/>
                </a:solidFill>
                <a:effectLst/>
                <a:latin typeface="+mn-lt"/>
                <a:ea typeface="+mn-ea"/>
                <a:cs typeface="+mn-cs"/>
              </a:rPr>
              <a:t>Click: Bracing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Diagonal, or X bracing, should be used with roof truss members. Temporary bracing is available during the erection process. This prevents trusses from falling over before installing permanent sheathing bracing. </a:t>
            </a:r>
            <a:br>
              <a:rPr lang="en-US" sz="1200" kern="1200" dirty="0">
                <a:solidFill>
                  <a:srgbClr val="FF00FF"/>
                </a:solidFill>
                <a:effectLst/>
                <a:latin typeface="+mn-lt"/>
                <a:ea typeface="+mn-ea"/>
                <a:cs typeface="+mn-cs"/>
              </a:rPr>
            </a:br>
            <a:endParaRPr lang="en-US" sz="1200" kern="1200" dirty="0">
              <a:solidFill>
                <a:srgbClr val="FF00FF"/>
              </a:solidFill>
              <a:effectLst/>
              <a:latin typeface="+mn-lt"/>
              <a:ea typeface="+mn-ea"/>
              <a:cs typeface="+mn-cs"/>
            </a:endParaRPr>
          </a:p>
          <a:p>
            <a:r>
              <a:rPr lang="en-US" sz="1200" kern="1200">
                <a:solidFill>
                  <a:schemeClr val="tx1"/>
                </a:solidFill>
                <a:effectLst/>
                <a:latin typeface="+mn-lt"/>
                <a:ea typeface="+mn-ea"/>
                <a:cs typeface="+mn-cs"/>
              </a:rPr>
              <a:t>Click: Sheathing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Roof sheathing is a thin covering to keep the roof trusses and rafters properly spaced, and adds strength and rigidity to the entire roof system. Oriented Strand Board (</a:t>
            </a:r>
            <a:r>
              <a:rPr lang="en-US" sz="1200" kern="1200" dirty="0" err="1">
                <a:solidFill>
                  <a:schemeClr val="tx1"/>
                </a:solidFill>
                <a:effectLst/>
                <a:latin typeface="+mn-lt"/>
                <a:ea typeface="+mn-ea"/>
                <a:cs typeface="+mn-cs"/>
              </a:rPr>
              <a:t>OSB</a:t>
            </a:r>
            <a:r>
              <a:rPr lang="en-US" sz="1200" kern="1200" dirty="0">
                <a:solidFill>
                  <a:schemeClr val="tx1"/>
                </a:solidFill>
                <a:effectLst/>
                <a:latin typeface="+mn-lt"/>
                <a:ea typeface="+mn-ea"/>
                <a:cs typeface="+mn-cs"/>
              </a:rPr>
              <a:t>) or plywood is material often used for roof sheathing. </a:t>
            </a:r>
          </a:p>
        </p:txBody>
      </p:sp>
      <p:sp>
        <p:nvSpPr>
          <p:cNvPr id="4" name="Slide Number Placeholder 3"/>
          <p:cNvSpPr>
            <a:spLocks noGrp="1"/>
          </p:cNvSpPr>
          <p:nvPr>
            <p:ph type="sldNum" sz="quarter" idx="10"/>
          </p:nvPr>
        </p:nvSpPr>
        <p:spPr/>
        <p:txBody>
          <a:bodyPr/>
          <a:lstStyle/>
          <a:p>
            <a:fld id="{41BDAC27-EA65-4CFE-B3FB-06977A465F32}" type="slidenum">
              <a:rPr lang="en-US" smtClean="0"/>
              <a:t>20</a:t>
            </a:fld>
            <a:endParaRPr lang="en-US"/>
          </a:p>
        </p:txBody>
      </p:sp>
    </p:spTree>
    <p:extLst>
      <p:ext uri="{BB962C8B-B14F-4D97-AF65-F5344CB8AC3E}">
        <p14:creationId xmlns:p14="http://schemas.microsoft.com/office/powerpoint/2010/main" val="32144175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Roof — </a:t>
            </a:r>
            <a:r>
              <a:rPr lang="en-US" sz="1200" b="1" kern="1200">
                <a:solidFill>
                  <a:schemeClr val="tx1"/>
                </a:solidFill>
                <a:effectLst/>
                <a:latin typeface="+mn-lt"/>
                <a:ea typeface="+mn-ea"/>
                <a:cs typeface="+mn-cs"/>
              </a:rPr>
              <a:t>Design Elements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vast array of roof types and materials provide a method for customizing and stylizing the exterior look and profile of the building. The most common types of roofing styles include those listed on this slide. </a:t>
            </a:r>
          </a:p>
          <a:p>
            <a:r>
              <a:rPr lang="en-US" sz="1200" kern="1200" dirty="0">
                <a:solidFill>
                  <a:schemeClr val="tx1"/>
                </a:solidFill>
                <a:effectLst/>
                <a:latin typeface="+mn-lt"/>
                <a:ea typeface="+mn-ea"/>
                <a:cs typeface="+mn-cs"/>
              </a:rPr>
              <a:t> </a:t>
            </a:r>
          </a:p>
          <a:p>
            <a:r>
              <a:rPr lang="en-US" sz="1200" kern="1200">
                <a:solidFill>
                  <a:schemeClr val="tx1"/>
                </a:solidFill>
                <a:effectLst/>
                <a:latin typeface="+mn-lt"/>
                <a:ea typeface="+mn-ea"/>
                <a:cs typeface="+mn-cs"/>
              </a:rPr>
              <a:t>Click: Valley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Roof valleys are the v-shaped channels created by two intersecting roof planes. Since water naturally runs down the valleys, roof valleys are particularly vulnerable to leakage. There are options available for either open or closed roof valleys depending on the location, application, and design style required </a:t>
            </a:r>
          </a:p>
          <a:p>
            <a:r>
              <a:rPr lang="en-US" sz="1200" kern="1200" dirty="0">
                <a:solidFill>
                  <a:schemeClr val="tx1"/>
                </a:solidFill>
                <a:effectLst/>
                <a:latin typeface="+mn-lt"/>
                <a:ea typeface="+mn-ea"/>
                <a:cs typeface="+mn-cs"/>
              </a:rPr>
              <a:t> </a:t>
            </a:r>
          </a:p>
          <a:p>
            <a:r>
              <a:rPr lang="en-US" sz="1200" kern="1200">
                <a:solidFill>
                  <a:schemeClr val="tx1"/>
                </a:solidFill>
                <a:effectLst/>
                <a:latin typeface="+mn-lt"/>
                <a:ea typeface="+mn-ea"/>
                <a:cs typeface="+mn-cs"/>
              </a:rPr>
              <a:t>Click: Hip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hip roof is the outward diagonal joint created by the junction of two roof slopes that slope downward toward the wall forming a triangle shape. In addition to the roof style, the wood framing elements that create the hip roof are hip trusses and hip jack trusses. </a:t>
            </a:r>
          </a:p>
          <a:p>
            <a:r>
              <a:rPr lang="en-US" sz="1200" kern="1200" dirty="0">
                <a:solidFill>
                  <a:schemeClr val="tx1"/>
                </a:solidFill>
                <a:effectLst/>
                <a:latin typeface="+mn-lt"/>
                <a:ea typeface="+mn-ea"/>
                <a:cs typeface="+mn-cs"/>
              </a:rPr>
              <a:t> </a:t>
            </a:r>
          </a:p>
          <a:p>
            <a:r>
              <a:rPr lang="en-US" sz="1200" kern="1200">
                <a:solidFill>
                  <a:schemeClr val="tx1"/>
                </a:solidFill>
                <a:effectLst/>
                <a:latin typeface="+mn-lt"/>
                <a:ea typeface="+mn-ea"/>
                <a:cs typeface="+mn-cs"/>
              </a:rPr>
              <a:t>Click: Ridge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ridge is the uppermost peak created by the junction of two roof slopes facing opposite directions. </a:t>
            </a:r>
          </a:p>
          <a:p>
            <a:r>
              <a:rPr lang="en-US" sz="1200" kern="1200" dirty="0">
                <a:solidFill>
                  <a:schemeClr val="tx1"/>
                </a:solidFill>
                <a:effectLst/>
                <a:latin typeface="+mn-lt"/>
                <a:ea typeface="+mn-ea"/>
                <a:cs typeface="+mn-cs"/>
              </a:rPr>
              <a:t> </a:t>
            </a:r>
          </a:p>
          <a:p>
            <a:r>
              <a:rPr lang="en-US" sz="1200" kern="1200">
                <a:solidFill>
                  <a:schemeClr val="tx1"/>
                </a:solidFill>
                <a:effectLst/>
                <a:latin typeface="+mn-lt"/>
                <a:ea typeface="+mn-ea"/>
                <a:cs typeface="+mn-cs"/>
              </a:rPr>
              <a:t>Click: Gable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Gables are the triangle portion of a wall between the edges of intersecting roof planes. Gabled roofs create a structurally weaker roof system for wind and seismic resistance than the hip style roof. </a:t>
            </a:r>
          </a:p>
          <a:p>
            <a:r>
              <a:rPr lang="en-US" sz="1200" kern="1200" dirty="0">
                <a:solidFill>
                  <a:schemeClr val="tx1"/>
                </a:solidFill>
                <a:effectLst/>
                <a:latin typeface="+mn-lt"/>
                <a:ea typeface="+mn-ea"/>
                <a:cs typeface="+mn-cs"/>
              </a:rPr>
              <a:t> </a:t>
            </a:r>
          </a:p>
          <a:p>
            <a:r>
              <a:rPr lang="en-US" sz="1200" kern="1200">
                <a:solidFill>
                  <a:schemeClr val="tx1"/>
                </a:solidFill>
                <a:effectLst/>
                <a:latin typeface="+mn-lt"/>
                <a:ea typeface="+mn-ea"/>
                <a:cs typeface="+mn-cs"/>
              </a:rPr>
              <a:t>Click: Overhang/Eave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Overhang and eaves are the edges of the roof that hangs over the wall. In the United States, the overhang is typically about two feet long. In some parts of the country, the overhang is finished and in other areas, the overhang remains open</a:t>
            </a:r>
            <a:r>
              <a:rPr lang="en-US" sz="1200" kern="1200">
                <a:solidFill>
                  <a:schemeClr val="tx1"/>
                </a:solidFill>
                <a:effectLst/>
                <a:latin typeface="+mn-lt"/>
                <a:ea typeface="+mn-ea"/>
                <a:cs typeface="+mn-cs"/>
              </a:rPr>
              <a:t>. </a:t>
            </a: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(Student</a:t>
            </a:r>
            <a:r>
              <a:rPr lang="en-US" sz="1200" b="1" kern="1200" baseline="0">
                <a:solidFill>
                  <a:schemeClr val="tx1"/>
                </a:solidFill>
                <a:effectLst/>
                <a:latin typeface="+mn-lt"/>
                <a:ea typeface="+mn-ea"/>
                <a:cs typeface="+mn-cs"/>
              </a:rPr>
              <a:t> Handout Material)</a:t>
            </a: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21</a:t>
            </a:fld>
            <a:endParaRPr lang="en-US"/>
          </a:p>
        </p:txBody>
      </p:sp>
    </p:spTree>
    <p:extLst>
      <p:ext uri="{BB962C8B-B14F-4D97-AF65-F5344CB8AC3E}">
        <p14:creationId xmlns:p14="http://schemas.microsoft.com/office/powerpoint/2010/main" val="22485770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Check Your</a:t>
            </a:r>
            <a:r>
              <a:rPr lang="en-US" b="1" baseline="0" dirty="0"/>
              <a:t> Knowledge</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22</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Lesson 3: Structural Basics</a:t>
            </a:r>
          </a:p>
          <a:p>
            <a:r>
              <a:rPr lang="en-US" sz="1200" kern="1200" dirty="0">
                <a:solidFill>
                  <a:schemeClr val="tx1"/>
                </a:solidFill>
                <a:effectLst/>
                <a:latin typeface="+mn-lt"/>
                <a:ea typeface="+mn-ea"/>
                <a:cs typeface="+mn-cs"/>
              </a:rPr>
              <a:t>This lesson introduces the various forces that act on a building and the methods used to resist the forces.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23</a:t>
            </a:fld>
            <a:endParaRPr lang="en-US"/>
          </a:p>
        </p:txBody>
      </p:sp>
    </p:spTree>
    <p:extLst>
      <p:ext uri="{BB962C8B-B14F-4D97-AF65-F5344CB8AC3E}">
        <p14:creationId xmlns:p14="http://schemas.microsoft.com/office/powerpoint/2010/main" val="41091629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Wood </a:t>
            </a:r>
            <a:r>
              <a:rPr lang="en-US" sz="1200" b="1" kern="1200">
                <a:solidFill>
                  <a:schemeClr val="tx1"/>
                </a:solidFill>
                <a:effectLst/>
                <a:latin typeface="+mn-lt"/>
                <a:ea typeface="+mn-ea"/>
                <a:cs typeface="+mn-cs"/>
              </a:rPr>
              <a:t>Size </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 is important to understand some of the basic aspects of wood products in order to understand wood frame construction concepts.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Size</a:t>
            </a:r>
          </a:p>
          <a:p>
            <a:r>
              <a:rPr lang="en-US" sz="1200" kern="1200" dirty="0">
                <a:solidFill>
                  <a:schemeClr val="tx1"/>
                </a:solidFill>
                <a:effectLst/>
                <a:latin typeface="+mn-lt"/>
                <a:ea typeface="+mn-ea"/>
                <a:cs typeface="+mn-cs"/>
              </a:rPr>
              <a:t>Rough sawn lumber is unfinished timber cut from a single log and rarely used in modern framing. Dimensional lumber is timber cut to standardized width and depth members, such as 2x4 and 2x6, and then milled to have a smooth finish, losing about 1/4" from each side. In addition, lumber experiences shrinkage while drying. The illustrated cross-section of a tree trunk shows characteristic shrinkage and distortion of flat, square and round members, influenced by the direction of annual rings. </a:t>
            </a:r>
          </a:p>
        </p:txBody>
      </p:sp>
      <p:sp>
        <p:nvSpPr>
          <p:cNvPr id="4" name="Slide Number Placeholder 3"/>
          <p:cNvSpPr>
            <a:spLocks noGrp="1"/>
          </p:cNvSpPr>
          <p:nvPr>
            <p:ph type="sldNum" sz="quarter" idx="10"/>
          </p:nvPr>
        </p:nvSpPr>
        <p:spPr/>
        <p:txBody>
          <a:bodyPr/>
          <a:lstStyle/>
          <a:p>
            <a:fld id="{41BDAC27-EA65-4CFE-B3FB-06977A465F32}" type="slidenum">
              <a:rPr lang="en-US" smtClean="0"/>
              <a:t>24</a:t>
            </a:fld>
            <a:endParaRPr lang="en-US"/>
          </a:p>
        </p:txBody>
      </p:sp>
    </p:spTree>
    <p:extLst>
      <p:ext uri="{BB962C8B-B14F-4D97-AF65-F5344CB8AC3E}">
        <p14:creationId xmlns:p14="http://schemas.microsoft.com/office/powerpoint/2010/main" val="15231908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Wood </a:t>
            </a:r>
            <a:r>
              <a:rPr lang="en-US" sz="1200" b="1" kern="1200">
                <a:solidFill>
                  <a:schemeClr val="tx1"/>
                </a:solidFill>
                <a:effectLst/>
                <a:latin typeface="+mn-lt"/>
                <a:ea typeface="+mn-ea"/>
                <a:cs typeface="+mn-cs"/>
              </a:rPr>
              <a:t>Species </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Species</a:t>
            </a:r>
          </a:p>
          <a:p>
            <a:r>
              <a:rPr lang="en-US" sz="1200" kern="1200" dirty="0">
                <a:solidFill>
                  <a:schemeClr val="tx1"/>
                </a:solidFill>
                <a:effectLst/>
                <a:latin typeface="+mn-lt"/>
                <a:ea typeface="+mn-ea"/>
                <a:cs typeface="+mn-cs"/>
              </a:rPr>
              <a:t>The wood from each species, or type of tree, has different wood fiber and strength characteristics. The most typical light structural lumber species used for residential construction in the United States are Douglas fir, hem-fir, southern yellow pine and SPF, which is an acronym for spruce-pine-fir. </a:t>
            </a:r>
          </a:p>
        </p:txBody>
      </p:sp>
      <p:sp>
        <p:nvSpPr>
          <p:cNvPr id="4" name="Slide Number Placeholder 3"/>
          <p:cNvSpPr>
            <a:spLocks noGrp="1"/>
          </p:cNvSpPr>
          <p:nvPr>
            <p:ph type="sldNum" sz="quarter" idx="10"/>
          </p:nvPr>
        </p:nvSpPr>
        <p:spPr/>
        <p:txBody>
          <a:bodyPr/>
          <a:lstStyle/>
          <a:p>
            <a:fld id="{41BDAC27-EA65-4CFE-B3FB-06977A465F32}" type="slidenum">
              <a:rPr lang="en-US" smtClean="0"/>
              <a:t>25</a:t>
            </a:fld>
            <a:endParaRPr lang="en-US"/>
          </a:p>
        </p:txBody>
      </p:sp>
    </p:spTree>
    <p:extLst>
      <p:ext uri="{BB962C8B-B14F-4D97-AF65-F5344CB8AC3E}">
        <p14:creationId xmlns:p14="http://schemas.microsoft.com/office/powerpoint/2010/main" val="28333063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Wood </a:t>
            </a:r>
            <a:r>
              <a:rPr lang="en-US" sz="1200" b="1" kern="1200">
                <a:solidFill>
                  <a:schemeClr val="tx1"/>
                </a:solidFill>
                <a:effectLst/>
                <a:latin typeface="+mn-lt"/>
                <a:ea typeface="+mn-ea"/>
                <a:cs typeface="+mn-cs"/>
              </a:rPr>
              <a:t>Grade </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Grade</a:t>
            </a:r>
          </a:p>
          <a:p>
            <a:r>
              <a:rPr lang="en-US" sz="1200" kern="1200" dirty="0">
                <a:solidFill>
                  <a:schemeClr val="tx1"/>
                </a:solidFill>
                <a:effectLst/>
                <a:latin typeface="+mn-lt"/>
                <a:ea typeface="+mn-ea"/>
                <a:cs typeface="+mn-cs"/>
              </a:rPr>
              <a:t>Softwood dimensional lumber can be machine stress graded or visually graded.  Structural lumber is usually machine stress graded while non-structural lumber is usually visually graded. The machine stress grading system is based on the strength and number of defects in the individual board, and does not reflect color or grain pattern, while visual inspection focuses mostly on appearance. Once graded, the mill commonly stamps the board with a mark similar to the one shown here. The mark includes the mill’s number, agency providing quality control, the grade, moisture content and the species. In this example, the mill is 000, graded by </a:t>
            </a:r>
            <a:r>
              <a:rPr lang="en-US" sz="1200" kern="1200" dirty="0" err="1">
                <a:solidFill>
                  <a:schemeClr val="tx1"/>
                </a:solidFill>
                <a:effectLst/>
                <a:latin typeface="+mn-lt"/>
                <a:ea typeface="+mn-ea"/>
                <a:cs typeface="+mn-cs"/>
              </a:rPr>
              <a:t>TP</a:t>
            </a:r>
            <a:r>
              <a:rPr lang="en-US" sz="1200" kern="1200" dirty="0">
                <a:solidFill>
                  <a:schemeClr val="tx1"/>
                </a:solidFill>
                <a:effectLst/>
                <a:latin typeface="+mn-lt"/>
                <a:ea typeface="+mn-ea"/>
                <a:cs typeface="+mn-cs"/>
              </a:rPr>
              <a:t>, grade 2 lumber, dried, and the species is southern yellow pine.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Since the lumber strength and compression are very important aspects in the building structural integrity, designers specify to the minimum common grade, with a number two being very common. They may also specify a stud grade, which is a compressive grade stud. </a:t>
            </a:r>
          </a:p>
        </p:txBody>
      </p:sp>
      <p:sp>
        <p:nvSpPr>
          <p:cNvPr id="4" name="Slide Number Placeholder 3"/>
          <p:cNvSpPr>
            <a:spLocks noGrp="1"/>
          </p:cNvSpPr>
          <p:nvPr>
            <p:ph type="sldNum" sz="quarter" idx="10"/>
          </p:nvPr>
        </p:nvSpPr>
        <p:spPr/>
        <p:txBody>
          <a:bodyPr/>
          <a:lstStyle/>
          <a:p>
            <a:fld id="{41BDAC27-EA65-4CFE-B3FB-06977A465F32}" type="slidenum">
              <a:rPr lang="en-US" smtClean="0"/>
              <a:t>26</a:t>
            </a:fld>
            <a:endParaRPr lang="en-US"/>
          </a:p>
        </p:txBody>
      </p:sp>
    </p:spTree>
    <p:extLst>
      <p:ext uri="{BB962C8B-B14F-4D97-AF65-F5344CB8AC3E}">
        <p14:creationId xmlns:p14="http://schemas.microsoft.com/office/powerpoint/2010/main" val="37806639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Wood </a:t>
            </a:r>
            <a:r>
              <a:rPr lang="en-US" sz="1200" b="1" kern="1200">
                <a:solidFill>
                  <a:schemeClr val="tx1"/>
                </a:solidFill>
                <a:effectLst/>
                <a:latin typeface="+mn-lt"/>
                <a:ea typeface="+mn-ea"/>
                <a:cs typeface="+mn-cs"/>
              </a:rPr>
              <a:t>Moisture Content</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Moisture Content</a:t>
            </a:r>
          </a:p>
          <a:p>
            <a:r>
              <a:rPr lang="en-US" sz="1200" kern="1200" dirty="0">
                <a:solidFill>
                  <a:schemeClr val="tx1"/>
                </a:solidFill>
                <a:effectLst/>
                <a:latin typeface="+mn-lt"/>
                <a:ea typeface="+mn-ea"/>
                <a:cs typeface="+mn-cs"/>
              </a:rPr>
              <a:t>Wood naturally contains a lot of moisture resulting in shrinkage as it dries. Some lumber species are dried before being used in construction. Green lumber is undried wood that will dry after construction, and it will shrink significantly. This is why a green lumber 2x4, used on the West Coast, is only 1 5/8" thick and will dry to become 1 1/2" thick.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For a single-story building that has three plates, a bottom plate, a stud and two top plates, a precut stud is used to give the height to the end wall. The eight-foot wall uses a 92 1/4" precut stud, with the three plates each being 1 5/8" thick that will shrink 3/8" when finally dried.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Other parts of the country use dried lumber where the plates are 1 1/2" thick with a bottom plate, a stud and two top plates. However, because the plates are already dried, the precut studs used in this eight-foot wall are 92 5/8" and will have little or no shrinkage after construction.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Also, when constructing with green lumber, consideration must be given to how and when to install the attachments and other materials that don't shrink. If installed before shrinkage, it will result in cracks and problems at the doors, windows and sheet rock areas. In a two-story building, shrinkage is a primary consideration when planning how to tie material together in a continuous load path.</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1BDAC27-EA65-4CFE-B3FB-06977A465F32}" type="slidenum">
              <a:rPr lang="en-US" smtClean="0"/>
              <a:t>27</a:t>
            </a:fld>
            <a:endParaRPr lang="en-US"/>
          </a:p>
        </p:txBody>
      </p:sp>
    </p:spTree>
    <p:extLst>
      <p:ext uri="{BB962C8B-B14F-4D97-AF65-F5344CB8AC3E}">
        <p14:creationId xmlns:p14="http://schemas.microsoft.com/office/powerpoint/2010/main" val="5445105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About Wood — </a:t>
            </a:r>
            <a:r>
              <a:rPr lang="en-US" sz="1200" b="1" kern="1200">
                <a:solidFill>
                  <a:schemeClr val="tx1"/>
                </a:solidFill>
                <a:effectLst/>
                <a:latin typeface="+mn-lt"/>
                <a:ea typeface="+mn-ea"/>
                <a:cs typeface="+mn-cs"/>
              </a:rPr>
              <a:t>Treated Lumber</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Treated lumber is a wood product infused with chemicals through a pressure process, to reduce damage from wood rot or insects. Different chemical combinations are available for different applications and marked for use in “above ground” or “ground contact” applications.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Treated lumber is used for the portions of a structure that are likely to be in contact with soil and water. While treated lumber does not soak up less water, it is designed to resist rot from frequent contact with water.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Some forms of treated lumber can be very corrosive to steel including nails, screws, bolts and connectors, causing them to rust prematurely. Use appropriate corrosion-resistant fasteners in treated lumber applications.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Because of the chemicals in the wood fibers, precaution is required when handling treated lumber. Gloves are required when handling treated lumber. Safety goggles and a dust mask are required when cutting, drilling or sanding treated lumber, and personal safety requires that site workers wash their hands thoroughly before ingesting food or </a:t>
            </a:r>
            <a:r>
              <a:rPr lang="en-US" sz="1200" kern="1200">
                <a:solidFill>
                  <a:schemeClr val="tx1"/>
                </a:solidFill>
                <a:effectLst/>
                <a:latin typeface="+mn-lt"/>
                <a:ea typeface="+mn-ea"/>
                <a:cs typeface="+mn-cs"/>
              </a:rPr>
              <a:t>drinks.</a:t>
            </a:r>
          </a:p>
          <a:p>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(Student Handout Material)</a:t>
            </a: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28</a:t>
            </a:fld>
            <a:endParaRPr lang="en-US"/>
          </a:p>
        </p:txBody>
      </p:sp>
    </p:spTree>
    <p:extLst>
      <p:ext uri="{BB962C8B-B14F-4D97-AF65-F5344CB8AC3E}">
        <p14:creationId xmlns:p14="http://schemas.microsoft.com/office/powerpoint/2010/main" val="1155012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About Wood — </a:t>
            </a:r>
            <a:r>
              <a:rPr lang="en-US" sz="1200" b="1" kern="1200">
                <a:solidFill>
                  <a:schemeClr val="tx1"/>
                </a:solidFill>
                <a:effectLst/>
                <a:latin typeface="+mn-lt"/>
                <a:ea typeface="+mn-ea"/>
                <a:cs typeface="+mn-cs"/>
              </a:rPr>
              <a:t>Engineered Wood</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Engineered wood is a manufactured wood product built from bonding wood strands, veneers, or lumbers to produce a structural product with low variability. The fabrication process uses faster-growing and often under-utilized wood species from managed forest and tree farms.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Engineered wood products provide many benefits to residential construction. They are environmentally friendly and enable the use of species and parts of the tree not normally used in construction. There is a lot less waste of wood, a lesser likelihood of warping, and they allow for the use of newer growth materials. In many cases, such as the I-joist, the member is lighter and easier to use, yet stronger than solid lumber. </a:t>
            </a:r>
          </a:p>
          <a:p>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following section outlines the different types of engineered wood products.</a:t>
            </a:r>
            <a:endParaRPr lang="en-US" sz="1200" kern="1200" dirty="0">
              <a:solidFill>
                <a:schemeClr val="tx1"/>
              </a:solidFill>
              <a:effectLst/>
              <a:latin typeface="+mn-lt"/>
              <a:ea typeface="+mn-ea"/>
              <a:cs typeface="+mn-cs"/>
            </a:endParaRPr>
          </a:p>
          <a:p>
            <a:endParaRPr lang="en-US"/>
          </a:p>
          <a:p>
            <a:r>
              <a:rPr lang="en-US"/>
              <a:t>(Student Handout Material)</a:t>
            </a:r>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29</a:t>
            </a:fld>
            <a:endParaRPr lang="en-US"/>
          </a:p>
        </p:txBody>
      </p:sp>
    </p:spTree>
    <p:extLst>
      <p:ext uri="{BB962C8B-B14F-4D97-AF65-F5344CB8AC3E}">
        <p14:creationId xmlns:p14="http://schemas.microsoft.com/office/powerpoint/2010/main" val="22289901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Course </a:t>
            </a:r>
            <a:r>
              <a:rPr lang="en-US" sz="1200" b="1" kern="1200">
                <a:solidFill>
                  <a:schemeClr val="tx1"/>
                </a:solidFill>
                <a:effectLst/>
                <a:latin typeface="+mn-lt"/>
                <a:ea typeface="+mn-ea"/>
                <a:cs typeface="+mn-cs"/>
              </a:rPr>
              <a:t>Requirements </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 pass the class and earn Professional Development Hours, read and listen to all course material in sequence, complete the Knowledge Checks in the course, and pass the final assessment at the end of the course.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3</a:t>
            </a:fld>
            <a:endParaRPr lang="en-US"/>
          </a:p>
        </p:txBody>
      </p:sp>
    </p:spTree>
    <p:extLst>
      <p:ext uri="{BB962C8B-B14F-4D97-AF65-F5344CB8AC3E}">
        <p14:creationId xmlns:p14="http://schemas.microsoft.com/office/powerpoint/2010/main" val="24266996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Panel Products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EWP panel products are structural panels such as </a:t>
            </a:r>
            <a:r>
              <a:rPr lang="en-US" sz="1200" kern="1200" dirty="0" err="1">
                <a:solidFill>
                  <a:schemeClr val="tx1"/>
                </a:solidFill>
                <a:effectLst/>
                <a:latin typeface="+mn-lt"/>
                <a:ea typeface="+mn-ea"/>
                <a:cs typeface="+mn-cs"/>
              </a:rPr>
              <a:t>OSB</a:t>
            </a:r>
            <a:r>
              <a:rPr lang="en-US" sz="1200" kern="1200" dirty="0">
                <a:solidFill>
                  <a:schemeClr val="tx1"/>
                </a:solidFill>
                <a:effectLst/>
                <a:latin typeface="+mn-lt"/>
                <a:ea typeface="+mn-ea"/>
                <a:cs typeface="+mn-cs"/>
              </a:rPr>
              <a:t> (oriented strand board) and plywood. Manufacturers use panel products in other EWP products such as I-joists.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30</a:t>
            </a:fld>
            <a:endParaRPr lang="en-US"/>
          </a:p>
        </p:txBody>
      </p:sp>
    </p:spTree>
    <p:extLst>
      <p:ext uri="{BB962C8B-B14F-4D97-AF65-F5344CB8AC3E}">
        <p14:creationId xmlns:p14="http://schemas.microsoft.com/office/powerpoint/2010/main" val="29474621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OSB</a:t>
            </a:r>
          </a:p>
          <a:p>
            <a:endParaRPr lang="en-US" sz="1200" b="1" kern="1200" dirty="0">
              <a:solidFill>
                <a:schemeClr val="tx1"/>
              </a:solidFill>
              <a:effectLst/>
              <a:latin typeface="+mn-lt"/>
              <a:ea typeface="+mn-ea"/>
              <a:cs typeface="+mn-cs"/>
            </a:endParaRPr>
          </a:p>
          <a:p>
            <a:r>
              <a:rPr lang="en-US" sz="1200" kern="1200" dirty="0" err="1">
                <a:solidFill>
                  <a:schemeClr val="tx1"/>
                </a:solidFill>
                <a:effectLst/>
                <a:latin typeface="+mn-lt"/>
                <a:ea typeface="+mn-ea"/>
                <a:cs typeface="+mn-cs"/>
              </a:rPr>
              <a:t>OSB</a:t>
            </a:r>
            <a:r>
              <a:rPr lang="en-US" sz="1200" kern="1200" dirty="0">
                <a:solidFill>
                  <a:schemeClr val="tx1"/>
                </a:solidFill>
                <a:effectLst/>
                <a:latin typeface="+mn-lt"/>
                <a:ea typeface="+mn-ea"/>
                <a:cs typeface="+mn-cs"/>
              </a:rPr>
              <a:t> is a structural board that is a common building material. </a:t>
            </a:r>
            <a:r>
              <a:rPr lang="en-US" sz="1200" kern="1200" dirty="0" err="1">
                <a:solidFill>
                  <a:schemeClr val="tx1"/>
                </a:solidFill>
                <a:effectLst/>
                <a:latin typeface="+mn-lt"/>
                <a:ea typeface="+mn-ea"/>
                <a:cs typeface="+mn-cs"/>
              </a:rPr>
              <a:t>OSB</a:t>
            </a:r>
            <a:r>
              <a:rPr lang="en-US" sz="1200" kern="1200" dirty="0">
                <a:solidFill>
                  <a:schemeClr val="tx1"/>
                </a:solidFill>
                <a:effectLst/>
                <a:latin typeface="+mn-lt"/>
                <a:ea typeface="+mn-ea"/>
                <a:cs typeface="+mn-cs"/>
              </a:rPr>
              <a:t> is manufactured by cross-orienting wood flakes in different directions and then gluing together under heat and pressure. </a:t>
            </a:r>
            <a:r>
              <a:rPr lang="en-US" sz="1200" kern="1200" dirty="0" err="1">
                <a:solidFill>
                  <a:schemeClr val="tx1"/>
                </a:solidFill>
                <a:effectLst/>
                <a:latin typeface="+mn-lt"/>
                <a:ea typeface="+mn-ea"/>
                <a:cs typeface="+mn-cs"/>
              </a:rPr>
              <a:t>OSB</a:t>
            </a:r>
            <a:r>
              <a:rPr lang="en-US" sz="1200" kern="1200" dirty="0">
                <a:solidFill>
                  <a:schemeClr val="tx1"/>
                </a:solidFill>
                <a:effectLst/>
                <a:latin typeface="+mn-lt"/>
                <a:ea typeface="+mn-ea"/>
                <a:cs typeface="+mn-cs"/>
              </a:rPr>
              <a:t> is used in all applications where C-D grade plywood would be used.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31</a:t>
            </a:fld>
            <a:endParaRPr lang="en-US"/>
          </a:p>
        </p:txBody>
      </p:sp>
    </p:spTree>
    <p:extLst>
      <p:ext uri="{BB962C8B-B14F-4D97-AF65-F5344CB8AC3E}">
        <p14:creationId xmlns:p14="http://schemas.microsoft.com/office/powerpoint/2010/main" val="35118913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Plywood</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Plywood is produced in large standard sized sheets and is manufactured by laminating several veneers of wood in perpendicular layers.</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32</a:t>
            </a:fld>
            <a:endParaRPr lang="en-US"/>
          </a:p>
        </p:txBody>
      </p:sp>
    </p:spTree>
    <p:extLst>
      <p:ext uri="{BB962C8B-B14F-4D97-AF65-F5344CB8AC3E}">
        <p14:creationId xmlns:p14="http://schemas.microsoft.com/office/powerpoint/2010/main" val="16543788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Structural Composite Lumber (</a:t>
            </a:r>
            <a:r>
              <a:rPr lang="en-US" sz="1200" b="1" kern="1200" err="1">
                <a:solidFill>
                  <a:schemeClr val="tx1"/>
                </a:solidFill>
                <a:effectLst/>
                <a:latin typeface="+mn-lt"/>
                <a:ea typeface="+mn-ea"/>
                <a:cs typeface="+mn-cs"/>
              </a:rPr>
              <a:t>SCL</a:t>
            </a:r>
            <a:r>
              <a:rPr lang="en-US" sz="1200" b="1" kern="1200">
                <a:solidFill>
                  <a:schemeClr val="tx1"/>
                </a:solidFill>
                <a:effectLst/>
                <a:latin typeface="+mn-lt"/>
                <a:ea typeface="+mn-ea"/>
                <a:cs typeface="+mn-cs"/>
              </a:rPr>
              <a:t>)</a:t>
            </a:r>
          </a:p>
          <a:p>
            <a:endParaRPr lang="en-US" sz="1200" b="1" kern="1200" dirty="0">
              <a:solidFill>
                <a:schemeClr val="tx1"/>
              </a:solidFill>
              <a:effectLst/>
              <a:latin typeface="+mn-lt"/>
              <a:ea typeface="+mn-ea"/>
              <a:cs typeface="+mn-cs"/>
            </a:endParaRPr>
          </a:p>
          <a:p>
            <a:pPr marL="0" indent="0">
              <a:buNone/>
            </a:pPr>
            <a:r>
              <a:rPr lang="en-US" sz="1200" dirty="0" err="1"/>
              <a:t>SCL</a:t>
            </a:r>
            <a:r>
              <a:rPr lang="en-US" sz="1200" dirty="0"/>
              <a:t> is a family of man-made engineered wood products created by gluing dried and graded wood veneers or strands together. </a:t>
            </a:r>
            <a:r>
              <a:rPr lang="en-US" sz="1200" dirty="0" err="1"/>
              <a:t>SCL</a:t>
            </a:r>
            <a:r>
              <a:rPr lang="en-US" sz="1200" dirty="0"/>
              <a:t> encompasses different types of finished products such as </a:t>
            </a:r>
            <a:r>
              <a:rPr lang="en-US" sz="1200" dirty="0" err="1"/>
              <a:t>LVL</a:t>
            </a:r>
            <a:r>
              <a:rPr lang="en-US" sz="1200" dirty="0"/>
              <a:t>, </a:t>
            </a:r>
            <a:r>
              <a:rPr lang="en-US" sz="1200" dirty="0" err="1"/>
              <a:t>PSL</a:t>
            </a:r>
            <a:r>
              <a:rPr lang="en-US" sz="1200" dirty="0"/>
              <a:t> and LSL</a:t>
            </a:r>
            <a:r>
              <a:rPr lang="en-US" sz="1200" baseline="0" dirty="0"/>
              <a:t> </a:t>
            </a:r>
            <a:r>
              <a:rPr lang="en-US" sz="1200" dirty="0"/>
              <a:t>These products are solid, highly predictable, uniform members in which designers can specify for their plans. </a:t>
            </a:r>
            <a:r>
              <a:rPr lang="en-US" sz="1200" dirty="0" err="1"/>
              <a:t>SCL</a:t>
            </a:r>
            <a:r>
              <a:rPr lang="en-US" sz="1200" dirty="0"/>
              <a:t> is manufactured by several companies with specific name brands, and are less likely to warp or shrink compared with solid sawn lumber.</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33</a:t>
            </a:fld>
            <a:endParaRPr lang="en-US"/>
          </a:p>
        </p:txBody>
      </p:sp>
    </p:spTree>
    <p:extLst>
      <p:ext uri="{BB962C8B-B14F-4D97-AF65-F5344CB8AC3E}">
        <p14:creationId xmlns:p14="http://schemas.microsoft.com/office/powerpoint/2010/main" val="19889739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Laminated Veneer Lumber (</a:t>
            </a:r>
            <a:r>
              <a:rPr lang="en-US" sz="1200" b="1" kern="1200" err="1">
                <a:solidFill>
                  <a:schemeClr val="tx1"/>
                </a:solidFill>
                <a:effectLst/>
                <a:latin typeface="+mn-lt"/>
                <a:ea typeface="+mn-ea"/>
                <a:cs typeface="+mn-cs"/>
              </a:rPr>
              <a:t>LVL</a:t>
            </a:r>
            <a:r>
              <a:rPr lang="en-US" sz="1200" b="1" kern="1200">
                <a:solidFill>
                  <a:schemeClr val="tx1"/>
                </a:solidFill>
                <a:effectLst/>
                <a:latin typeface="+mn-lt"/>
                <a:ea typeface="+mn-ea"/>
                <a:cs typeface="+mn-cs"/>
              </a:rPr>
              <a:t>)</a:t>
            </a:r>
          </a:p>
          <a:p>
            <a:endParaRPr lang="en-US" sz="1200" b="1" kern="1200" dirty="0">
              <a:solidFill>
                <a:schemeClr val="tx1"/>
              </a:solidFill>
              <a:effectLst/>
              <a:latin typeface="+mn-lt"/>
              <a:ea typeface="+mn-ea"/>
              <a:cs typeface="+mn-cs"/>
            </a:endParaRPr>
          </a:p>
          <a:p>
            <a:pPr marL="0" indent="0">
              <a:lnSpc>
                <a:spcPct val="200000"/>
              </a:lnSpc>
              <a:buNone/>
            </a:pPr>
            <a:r>
              <a:rPr lang="en-US" sz="1200" dirty="0" err="1"/>
              <a:t>LVL</a:t>
            </a:r>
            <a:r>
              <a:rPr lang="en-US" sz="1200" dirty="0"/>
              <a:t> is an engineered wood product made from graded veneers of structural wood species. All wood grain is aligned parallel to the length of the beam and pressed with heat and exterior grade adhesive for strength in the bending orientation. There are several manufacturers of </a:t>
            </a:r>
            <a:r>
              <a:rPr lang="en-US" sz="1200" dirty="0" err="1"/>
              <a:t>LVL</a:t>
            </a:r>
            <a:r>
              <a:rPr lang="en-US" sz="1200" dirty="0"/>
              <a:t> in North America.</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34</a:t>
            </a:fld>
            <a:endParaRPr lang="en-US"/>
          </a:p>
        </p:txBody>
      </p:sp>
    </p:spTree>
    <p:extLst>
      <p:ext uri="{BB962C8B-B14F-4D97-AF65-F5344CB8AC3E}">
        <p14:creationId xmlns:p14="http://schemas.microsoft.com/office/powerpoint/2010/main" val="21045532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Parallel  Strand Lumber (</a:t>
            </a:r>
            <a:r>
              <a:rPr lang="en-US" sz="1200" b="1" kern="1200" err="1">
                <a:solidFill>
                  <a:schemeClr val="tx1"/>
                </a:solidFill>
                <a:effectLst/>
                <a:latin typeface="+mn-lt"/>
                <a:ea typeface="+mn-ea"/>
                <a:cs typeface="+mn-cs"/>
              </a:rPr>
              <a:t>PSL</a:t>
            </a:r>
            <a:r>
              <a:rPr lang="en-US" sz="1200" b="1" kern="1200">
                <a:solidFill>
                  <a:schemeClr val="tx1"/>
                </a:solidFill>
                <a:effectLst/>
                <a:latin typeface="+mn-lt"/>
                <a:ea typeface="+mn-ea"/>
                <a:cs typeface="+mn-cs"/>
              </a:rPr>
              <a:t>)</a:t>
            </a:r>
          </a:p>
          <a:p>
            <a:endParaRPr lang="en-US" sz="1200" b="1" kern="1200" dirty="0">
              <a:solidFill>
                <a:schemeClr val="tx1"/>
              </a:solidFill>
              <a:effectLst/>
              <a:latin typeface="+mn-lt"/>
              <a:ea typeface="+mn-ea"/>
              <a:cs typeface="+mn-cs"/>
            </a:endParaRPr>
          </a:p>
          <a:p>
            <a:pPr marL="0" indent="0">
              <a:lnSpc>
                <a:spcPct val="200000"/>
              </a:lnSpc>
              <a:buNone/>
            </a:pPr>
            <a:r>
              <a:rPr lang="en-US" sz="1200" dirty="0"/>
              <a:t>Parallel Strand Lumber (</a:t>
            </a:r>
            <a:r>
              <a:rPr lang="en-US" sz="1200" dirty="0" err="1"/>
              <a:t>PSL</a:t>
            </a:r>
            <a:r>
              <a:rPr lang="en-US" sz="1200" dirty="0"/>
              <a:t>) uses long strands of wood lumber glued together in a certain direction. </a:t>
            </a:r>
            <a:r>
              <a:rPr lang="en-US" sz="1200" dirty="0" err="1"/>
              <a:t>PSL</a:t>
            </a:r>
            <a:r>
              <a:rPr lang="en-US" sz="1200" dirty="0"/>
              <a:t> is a dense material used to produce studs, beams, headers, and load-bearing columns.</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35</a:t>
            </a:fld>
            <a:endParaRPr lang="en-US"/>
          </a:p>
        </p:txBody>
      </p:sp>
    </p:spTree>
    <p:extLst>
      <p:ext uri="{BB962C8B-B14F-4D97-AF65-F5344CB8AC3E}">
        <p14:creationId xmlns:p14="http://schemas.microsoft.com/office/powerpoint/2010/main" val="22629934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Laminated Strand Lumber (</a:t>
            </a:r>
            <a:r>
              <a:rPr lang="en-US" sz="1200" b="1" kern="1200">
                <a:solidFill>
                  <a:schemeClr val="tx1"/>
                </a:solidFill>
                <a:effectLst/>
                <a:latin typeface="+mn-lt"/>
                <a:ea typeface="+mn-ea"/>
                <a:cs typeface="+mn-cs"/>
              </a:rPr>
              <a:t>LSL)</a:t>
            </a:r>
          </a:p>
          <a:p>
            <a:endParaRPr lang="en-US" sz="1200" b="1" kern="1200" dirty="0">
              <a:solidFill>
                <a:schemeClr val="tx1"/>
              </a:solidFill>
              <a:effectLst/>
              <a:latin typeface="+mn-lt"/>
              <a:ea typeface="+mn-ea"/>
              <a:cs typeface="+mn-cs"/>
            </a:endParaRPr>
          </a:p>
          <a:p>
            <a:pPr marL="0" indent="0">
              <a:lnSpc>
                <a:spcPct val="200000"/>
              </a:lnSpc>
              <a:buNone/>
            </a:pPr>
            <a:r>
              <a:rPr lang="en-US" sz="1200" dirty="0"/>
              <a:t>LSL stands for Laminated Strand Lumber and uses strand fibers instead of veneers for its construction. Strands are smaller individual pieces of fiber compared to veneers which are peeled off of a log in a continuous thin ribbon.</a:t>
            </a:r>
            <a:r>
              <a:rPr lang="en-US" sz="1200" baseline="0" dirty="0"/>
              <a:t> </a:t>
            </a:r>
            <a:r>
              <a:rPr lang="en-US" sz="1200" dirty="0"/>
              <a:t>LSL is typically made from wood species which are not traditionally considered structural, such as aspen and yellow poplar. LSL is most commonly used for band or rim joist applications, but thicker members can be used for beams and headers around doors and windows.</a:t>
            </a:r>
          </a:p>
        </p:txBody>
      </p:sp>
      <p:sp>
        <p:nvSpPr>
          <p:cNvPr id="4" name="Slide Number Placeholder 3"/>
          <p:cNvSpPr>
            <a:spLocks noGrp="1"/>
          </p:cNvSpPr>
          <p:nvPr>
            <p:ph type="sldNum" sz="quarter" idx="10"/>
          </p:nvPr>
        </p:nvSpPr>
        <p:spPr/>
        <p:txBody>
          <a:bodyPr/>
          <a:lstStyle/>
          <a:p>
            <a:fld id="{41BDAC27-EA65-4CFE-B3FB-06977A465F32}" type="slidenum">
              <a:rPr lang="en-US" smtClean="0"/>
              <a:t>36</a:t>
            </a:fld>
            <a:endParaRPr lang="en-US"/>
          </a:p>
        </p:txBody>
      </p:sp>
    </p:spTree>
    <p:extLst>
      <p:ext uri="{BB962C8B-B14F-4D97-AF65-F5344CB8AC3E}">
        <p14:creationId xmlns:p14="http://schemas.microsoft.com/office/powerpoint/2010/main" val="38188707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Wood I-Joists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Wood I-joists are strong, lightweight manufactured wood members that efficiently use raw lumber materials. I-joists are comprised of a top and bottom flange using either solid lumber or </a:t>
            </a:r>
            <a:r>
              <a:rPr lang="en-US" sz="1200" kern="1200" dirty="0" err="1">
                <a:solidFill>
                  <a:schemeClr val="tx1"/>
                </a:solidFill>
                <a:effectLst/>
                <a:latin typeface="+mn-lt"/>
                <a:ea typeface="+mn-ea"/>
                <a:cs typeface="+mn-cs"/>
              </a:rPr>
              <a:t>LVL</a:t>
            </a:r>
            <a:r>
              <a:rPr lang="en-US" sz="1200" kern="1200" dirty="0">
                <a:solidFill>
                  <a:schemeClr val="tx1"/>
                </a:solidFill>
                <a:effectLst/>
                <a:latin typeface="+mn-lt"/>
                <a:ea typeface="+mn-ea"/>
                <a:cs typeface="+mn-cs"/>
              </a:rPr>
              <a:t> material, and then glued onto a plywood or </a:t>
            </a:r>
            <a:r>
              <a:rPr lang="en-US" sz="1200" kern="1200" dirty="0" err="1">
                <a:solidFill>
                  <a:schemeClr val="tx1"/>
                </a:solidFill>
                <a:effectLst/>
                <a:latin typeface="+mn-lt"/>
                <a:ea typeface="+mn-ea"/>
                <a:cs typeface="+mn-cs"/>
              </a:rPr>
              <a:t>OSB</a:t>
            </a:r>
            <a:r>
              <a:rPr lang="en-US" sz="1200" kern="1200" dirty="0">
                <a:solidFill>
                  <a:schemeClr val="tx1"/>
                </a:solidFill>
                <a:effectLst/>
                <a:latin typeface="+mn-lt"/>
                <a:ea typeface="+mn-ea"/>
                <a:cs typeface="+mn-cs"/>
              </a:rPr>
              <a:t> web. I-joists are used extensively in residential floor and roof framing, ideal for long spans, straight and true, and easy to install.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37</a:t>
            </a:fld>
            <a:endParaRPr lang="en-US"/>
          </a:p>
        </p:txBody>
      </p:sp>
    </p:spTree>
    <p:extLst>
      <p:ext uri="{BB962C8B-B14F-4D97-AF65-F5344CB8AC3E}">
        <p14:creationId xmlns:p14="http://schemas.microsoft.com/office/powerpoint/2010/main" val="1422412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Glulam Beams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Glue laminated beams have been available for a long time, offering large beams constructed from small pieces of lumber. Glulam is strong and stiff and is available in simple straight beams or complex curved members used in striking, exposed applications. Some glulam beams are slightly arched to enable the member to lie flat once it is used in a span. In this case, the member will have a stamp indicating the top or bottom to assist with installation. </a:t>
            </a:r>
          </a:p>
        </p:txBody>
      </p:sp>
      <p:sp>
        <p:nvSpPr>
          <p:cNvPr id="4" name="Slide Number Placeholder 3"/>
          <p:cNvSpPr>
            <a:spLocks noGrp="1"/>
          </p:cNvSpPr>
          <p:nvPr>
            <p:ph type="sldNum" sz="quarter" idx="10"/>
          </p:nvPr>
        </p:nvSpPr>
        <p:spPr/>
        <p:txBody>
          <a:bodyPr/>
          <a:lstStyle/>
          <a:p>
            <a:fld id="{41BDAC27-EA65-4CFE-B3FB-06977A465F32}" type="slidenum">
              <a:rPr lang="en-US" smtClean="0"/>
              <a:t>38</a:t>
            </a:fld>
            <a:endParaRPr lang="en-US"/>
          </a:p>
        </p:txBody>
      </p:sp>
    </p:spTree>
    <p:extLst>
      <p:ext uri="{BB962C8B-B14F-4D97-AF65-F5344CB8AC3E}">
        <p14:creationId xmlns:p14="http://schemas.microsoft.com/office/powerpoint/2010/main" val="338936555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Check Your</a:t>
            </a:r>
            <a:r>
              <a:rPr lang="en-US" b="1" baseline="0" dirty="0"/>
              <a:t> Knowledge</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39</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Course Description and </a:t>
            </a:r>
            <a:r>
              <a:rPr lang="en-US" sz="1200" b="1" kern="1200">
                <a:solidFill>
                  <a:schemeClr val="tx1"/>
                </a:solidFill>
                <a:effectLst/>
                <a:latin typeface="+mn-lt"/>
                <a:ea typeface="+mn-ea"/>
                <a:cs typeface="+mn-cs"/>
              </a:rPr>
              <a:t>Learning Objectives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course provides an introduction to wood-frame construction for installers and supervisors in residential building construction.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When you have completed this course, you should be able to:</a:t>
            </a:r>
          </a:p>
          <a:p>
            <a:pPr lvl="0"/>
            <a:r>
              <a:rPr lang="en-US" sz="1200" kern="1200" dirty="0">
                <a:solidFill>
                  <a:schemeClr val="tx1"/>
                </a:solidFill>
                <a:effectLst/>
                <a:latin typeface="+mn-lt"/>
                <a:ea typeface="+mn-ea"/>
                <a:cs typeface="+mn-cs"/>
              </a:rPr>
              <a:t>Understand basic terminology for wood-frame design</a:t>
            </a:r>
          </a:p>
          <a:p>
            <a:pPr lvl="0"/>
            <a:r>
              <a:rPr lang="en-US" sz="1200" kern="1200" dirty="0">
                <a:solidFill>
                  <a:schemeClr val="tx1"/>
                </a:solidFill>
                <a:effectLst/>
                <a:latin typeface="+mn-lt"/>
                <a:ea typeface="+mn-ea"/>
                <a:cs typeface="+mn-cs"/>
              </a:rPr>
              <a:t>Identify the common usage and benefits of wood-frame construction</a:t>
            </a:r>
          </a:p>
          <a:p>
            <a:pPr lvl="0"/>
            <a:r>
              <a:rPr lang="en-US" sz="1200" kern="1200" dirty="0">
                <a:solidFill>
                  <a:schemeClr val="tx1"/>
                </a:solidFill>
                <a:effectLst/>
                <a:latin typeface="+mn-lt"/>
                <a:ea typeface="+mn-ea"/>
                <a:cs typeface="+mn-cs"/>
              </a:rPr>
              <a:t>Understand basic framing concepts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4</a:t>
            </a:fld>
            <a:endParaRPr lang="en-US"/>
          </a:p>
        </p:txBody>
      </p:sp>
    </p:spTree>
    <p:extLst>
      <p:ext uri="{BB962C8B-B14F-4D97-AF65-F5344CB8AC3E}">
        <p14:creationId xmlns:p14="http://schemas.microsoft.com/office/powerpoint/2010/main" val="10030552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Fasteners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Wood-frame construction uses many types of fasteners.   The most common fasteners are nails, bolts, and screws.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40</a:t>
            </a:fld>
            <a:endParaRPr lang="en-US"/>
          </a:p>
        </p:txBody>
      </p:sp>
    </p:spTree>
    <p:extLst>
      <p:ext uri="{BB962C8B-B14F-4D97-AF65-F5344CB8AC3E}">
        <p14:creationId xmlns:p14="http://schemas.microsoft.com/office/powerpoint/2010/main" val="28756017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Fastener Types </a:t>
            </a:r>
            <a:r>
              <a:rPr lang="en-US" sz="1200" b="1" kern="1200">
                <a:solidFill>
                  <a:schemeClr val="tx1"/>
                </a:solidFill>
                <a:effectLst/>
                <a:latin typeface="+mn-lt"/>
                <a:ea typeface="+mn-ea"/>
                <a:cs typeface="+mn-cs"/>
              </a:rPr>
              <a:t>— Nails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Nails create a mechanical connection between two or more structural components. Nails are available in many different shapes and sizes. The two main characteristics of nails are length and diameter. The longer the nail, the more resistance it has from pulling out, and the thicker the nail, the greater its shear capacity. A common nail is a 16d or 16 penny nail that has a diameter of 0.162" and a length of 3½". The building code is very specific about what nail to use for every attached component in a building, including what nail type, how many nails and what size of nail to use. Connectors are also specific about what nail to use to get full load capacity based on the product testing. </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1BDAC27-EA65-4CFE-B3FB-06977A465F32}" type="slidenum">
              <a:rPr lang="en-US" smtClean="0"/>
              <a:t>41</a:t>
            </a:fld>
            <a:endParaRPr lang="en-US"/>
          </a:p>
        </p:txBody>
      </p:sp>
    </p:spTree>
    <p:extLst>
      <p:ext uri="{BB962C8B-B14F-4D97-AF65-F5344CB8AC3E}">
        <p14:creationId xmlns:p14="http://schemas.microsoft.com/office/powerpoint/2010/main" val="424197413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Fastener Types </a:t>
            </a:r>
            <a:r>
              <a:rPr lang="en-US" sz="1200" b="1" kern="1200">
                <a:solidFill>
                  <a:schemeClr val="tx1"/>
                </a:solidFill>
                <a:effectLst/>
                <a:latin typeface="+mn-lt"/>
                <a:ea typeface="+mn-ea"/>
                <a:cs typeface="+mn-cs"/>
              </a:rPr>
              <a:t>— Bolts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Bolts are used when greater strength is required or when the work under construction requires frequent disassembly. Bolts require the use of nuts and washers. A bolt requires drilling a hole through the wood and the use of a washer on the wood side of the bolt. The hole is very critical and code requires the hole to be 1/16" larger than the diameter of the bolt. While meeting this requirement is sometimes challenging in the field, it is not acceptable to drill a hole from both sides that meet in the middle, or drill a larger-diameter hole than specified. </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1BDAC27-EA65-4CFE-B3FB-06977A465F32}" type="slidenum">
              <a:rPr lang="en-US" smtClean="0"/>
              <a:t>42</a:t>
            </a:fld>
            <a:endParaRPr lang="en-US"/>
          </a:p>
        </p:txBody>
      </p:sp>
    </p:spTree>
    <p:extLst>
      <p:ext uri="{BB962C8B-B14F-4D97-AF65-F5344CB8AC3E}">
        <p14:creationId xmlns:p14="http://schemas.microsoft.com/office/powerpoint/2010/main" val="4822685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Fastener Types </a:t>
            </a:r>
            <a:r>
              <a:rPr lang="en-US" sz="1200" b="1" kern="1200">
                <a:solidFill>
                  <a:schemeClr val="tx1"/>
                </a:solidFill>
                <a:effectLst/>
                <a:latin typeface="+mn-lt"/>
                <a:ea typeface="+mn-ea"/>
                <a:cs typeface="+mn-cs"/>
              </a:rPr>
              <a:t>— Screws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Screws are used in applications requiring higher withdrawal capacity and provide strong clamping forces to the members being attached.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Screw technology has drastically changed in the last 10 years. There are numerous types of structural screws with a self-drilling mechanism. These screws no longer require a predrilled hole with a pilot drill bit.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Additionally, structural screws have known strength characteristics in both sheer and tension that indicates how strong the threads bite in the wood and the overall strength of the steel. In many cases, structural screws can be used for the same fastening applications as bolts, while providing a much faster installation.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Lag screws are not a viable option for structural applications. Lag screw installation also requires predrilling with two different diameter bits.</a:t>
            </a:r>
          </a:p>
        </p:txBody>
      </p:sp>
      <p:sp>
        <p:nvSpPr>
          <p:cNvPr id="4" name="Slide Number Placeholder 3"/>
          <p:cNvSpPr>
            <a:spLocks noGrp="1"/>
          </p:cNvSpPr>
          <p:nvPr>
            <p:ph type="sldNum" sz="quarter" idx="10"/>
          </p:nvPr>
        </p:nvSpPr>
        <p:spPr/>
        <p:txBody>
          <a:bodyPr/>
          <a:lstStyle/>
          <a:p>
            <a:fld id="{41BDAC27-EA65-4CFE-B3FB-06977A465F32}" type="slidenum">
              <a:rPr lang="en-US" smtClean="0"/>
              <a:t>43</a:t>
            </a:fld>
            <a:endParaRPr lang="en-US"/>
          </a:p>
        </p:txBody>
      </p:sp>
    </p:spTree>
    <p:extLst>
      <p:ext uri="{BB962C8B-B14F-4D97-AF65-F5344CB8AC3E}">
        <p14:creationId xmlns:p14="http://schemas.microsoft.com/office/powerpoint/2010/main" val="8456425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Summary</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training covered the basic concepts of wood frame construction</a:t>
            </a:r>
            <a:r>
              <a:rPr lang="en-US" sz="1200" kern="1200">
                <a:solidFill>
                  <a:schemeClr val="tx1"/>
                </a:solidFill>
                <a:effectLst/>
                <a:latin typeface="+mn-lt"/>
                <a:ea typeface="+mn-ea"/>
                <a:cs typeface="+mn-cs"/>
              </a:rPr>
              <a:t>.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Lesson </a:t>
            </a:r>
            <a:r>
              <a:rPr lang="en-US" sz="1200" kern="1200" dirty="0">
                <a:solidFill>
                  <a:schemeClr val="tx1"/>
                </a:solidFill>
                <a:effectLst/>
                <a:latin typeface="+mn-lt"/>
                <a:ea typeface="+mn-ea"/>
                <a:cs typeface="+mn-cs"/>
              </a:rPr>
              <a:t>1 provided an overview of wood frame construction including the common usage in residential building, the benefits and the two main types.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Lesson 2 introduced the main construction components that exist on most every building project. This section included the foundation, the walls, the floor and the roof. The lesson defined the structural function and provided examples for each component type.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Lesson 3 provided details on the basic materials used in wood frame construction. This included wood, treated lumber, engineered wood and fasteners such as nails, screws and bolts. </a:t>
            </a:r>
          </a:p>
        </p:txBody>
      </p:sp>
      <p:sp>
        <p:nvSpPr>
          <p:cNvPr id="4" name="Slide Number Placeholder 3"/>
          <p:cNvSpPr>
            <a:spLocks noGrp="1"/>
          </p:cNvSpPr>
          <p:nvPr>
            <p:ph type="sldNum" sz="quarter" idx="10"/>
          </p:nvPr>
        </p:nvSpPr>
        <p:spPr/>
        <p:txBody>
          <a:bodyPr/>
          <a:lstStyle/>
          <a:p>
            <a:fld id="{41BDAC27-EA65-4CFE-B3FB-06977A465F32}" type="slidenum">
              <a:rPr lang="en-US" smtClean="0"/>
              <a:t>44</a:t>
            </a:fld>
            <a:endParaRPr lang="en-US"/>
          </a:p>
        </p:txBody>
      </p:sp>
    </p:spTree>
    <p:extLst>
      <p:ext uri="{BB962C8B-B14F-4D97-AF65-F5344CB8AC3E}">
        <p14:creationId xmlns:p14="http://schemas.microsoft.com/office/powerpoint/2010/main" val="26465285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Assessment: Final Assessment</a:t>
            </a:r>
          </a:p>
          <a:p>
            <a:r>
              <a:rPr lang="en-US" sz="1200" dirty="0">
                <a:effectLst/>
              </a:rPr>
              <a:t>There are 10 questions in the final assessment and you must pass with a score of at least 70%.</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45</a:t>
            </a:fld>
            <a:endParaRPr lang="en-US"/>
          </a:p>
        </p:txBody>
      </p:sp>
    </p:spTree>
    <p:extLst>
      <p:ext uri="{BB962C8B-B14F-4D97-AF65-F5344CB8AC3E}">
        <p14:creationId xmlns:p14="http://schemas.microsoft.com/office/powerpoint/2010/main" val="41091629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Congratulations!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chemeClr val="bg1"/>
                </a:solidFill>
              </a:rPr>
              <a:t>You have completed this course. Use the Exit button to close the training.</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46</a:t>
            </a:fld>
            <a:endParaRPr lang="en-US"/>
          </a:p>
        </p:txBody>
      </p:sp>
    </p:spTree>
    <p:extLst>
      <p:ext uri="{BB962C8B-B14F-4D97-AF65-F5344CB8AC3E}">
        <p14:creationId xmlns:p14="http://schemas.microsoft.com/office/powerpoint/2010/main" val="24071705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Course Agenda</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topics covered in this course include the following: </a:t>
            </a:r>
          </a:p>
          <a:p>
            <a:r>
              <a:rPr lang="en-US" sz="1200" kern="1200" dirty="0">
                <a:solidFill>
                  <a:schemeClr val="tx1"/>
                </a:solidFill>
                <a:effectLst/>
                <a:latin typeface="+mn-lt"/>
                <a:ea typeface="+mn-ea"/>
                <a:cs typeface="+mn-cs"/>
              </a:rPr>
              <a:t>Lesson 1: Wood-Frame Construction Overview</a:t>
            </a:r>
          </a:p>
          <a:p>
            <a:r>
              <a:rPr lang="en-US" sz="1200" kern="1200" dirty="0">
                <a:solidFill>
                  <a:schemeClr val="tx1"/>
                </a:solidFill>
                <a:effectLst/>
                <a:latin typeface="+mn-lt"/>
                <a:ea typeface="+mn-ea"/>
                <a:cs typeface="+mn-cs"/>
              </a:rPr>
              <a:t>Lesson 2: Construction Components</a:t>
            </a:r>
          </a:p>
          <a:p>
            <a:r>
              <a:rPr lang="en-US" sz="1200" kern="1200" dirty="0">
                <a:solidFill>
                  <a:schemeClr val="tx1"/>
                </a:solidFill>
                <a:effectLst/>
                <a:latin typeface="+mn-lt"/>
                <a:ea typeface="+mn-ea"/>
                <a:cs typeface="+mn-cs"/>
              </a:rPr>
              <a:t>Lesson 3: Basic Construction Materials</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5</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Lesson 1: Wood-Frame </a:t>
            </a:r>
            <a:r>
              <a:rPr lang="en-US" sz="1200" b="1" kern="1200">
                <a:solidFill>
                  <a:schemeClr val="tx1"/>
                </a:solidFill>
                <a:effectLst/>
                <a:latin typeface="+mn-lt"/>
                <a:ea typeface="+mn-ea"/>
                <a:cs typeface="+mn-cs"/>
              </a:rPr>
              <a:t>Construction Overview</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lesson identifies the common usage and benefits of wood-frame construction.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6</a:t>
            </a:fld>
            <a:endParaRPr lang="en-US"/>
          </a:p>
        </p:txBody>
      </p:sp>
    </p:spTree>
    <p:extLst>
      <p:ext uri="{BB962C8B-B14F-4D97-AF65-F5344CB8AC3E}">
        <p14:creationId xmlns:p14="http://schemas.microsoft.com/office/powerpoint/2010/main" val="41091629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Common Usage</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Wood-frame construction is a very typical type of construction within Northern America. Many residential builders use 2”x4” or 2”x6” lumber for framing structures such as homes, apartments, motels, and light commercial projects.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7</a:t>
            </a:fld>
            <a:endParaRPr lang="en-US"/>
          </a:p>
        </p:txBody>
      </p:sp>
    </p:spTree>
    <p:extLst>
      <p:ext uri="{BB962C8B-B14F-4D97-AF65-F5344CB8AC3E}">
        <p14:creationId xmlns:p14="http://schemas.microsoft.com/office/powerpoint/2010/main" val="1805234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Benefits </a:t>
            </a:r>
            <a:r>
              <a:rPr lang="en-US" sz="1200" b="1" kern="1200">
                <a:solidFill>
                  <a:schemeClr val="tx1"/>
                </a:solidFill>
                <a:effectLst/>
                <a:latin typeface="+mn-lt"/>
                <a:ea typeface="+mn-ea"/>
                <a:cs typeface="+mn-cs"/>
              </a:rPr>
              <a:t>of Wood</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Wood offers many advantages over other building materials. Wood requires the least amount of energy to produce and is by far the most renewable building material. Wood also is an abundant resource in the United States and harvesting methods provide a sustainable supply well into the future.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Wood provides a strong foundational base for residential construction and is highly adaptable to many different geometric shapes. Wood construction requires a minimal level of construction skills, and requires no heavy tools or equipment while at the same time remaining structurally forgiving. In addition, it is one of the lowest-cost building materials available in the market today. </a:t>
            </a:r>
          </a:p>
          <a:p>
            <a:endParaRPr lang="en-US"/>
          </a:p>
          <a:p>
            <a:r>
              <a:rPr lang="en-US" b="1"/>
              <a:t>(Student Handout Material)</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8</a:t>
            </a:fld>
            <a:endParaRPr lang="en-US"/>
          </a:p>
        </p:txBody>
      </p:sp>
    </p:spTree>
    <p:extLst>
      <p:ext uri="{BB962C8B-B14F-4D97-AF65-F5344CB8AC3E}">
        <p14:creationId xmlns:p14="http://schemas.microsoft.com/office/powerpoint/2010/main" val="26994843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Framing Types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Typical construction in North America uses what is known as “platform” framing. In this process, the first floor is built first, and the next story is built on top of the previous. Platform framing uses shorter lumber lengths and may require more complex joints and connectors between floors. Platform framing is the most common form of framing and results in a faster and more efficient construction process.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Balloon framing utilizes long framing members that run from the foundation of the structure to the top of the second story, suspending the floor in the middle of the extended wall. Balloon framing reduces the complexity of creating joints and relies heavily on nail fasteners. Balloon framing is required in building design where two-story walls are not supported by a floor.  An example of this would be a two-story entryway where the space is open to the upstairs floor. In this situation, the wall studs should be continuous (balloon framed) to the ceiling.</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9</a:t>
            </a:fld>
            <a:endParaRPr lang="en-US"/>
          </a:p>
        </p:txBody>
      </p:sp>
    </p:spTree>
    <p:extLst>
      <p:ext uri="{BB962C8B-B14F-4D97-AF65-F5344CB8AC3E}">
        <p14:creationId xmlns:p14="http://schemas.microsoft.com/office/powerpoint/2010/main" val="16913870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16.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17.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9.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0.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2.xml"/><Relationship Id="rId1" Type="http://schemas.openxmlformats.org/officeDocument/2006/relationships/tags" Target="../tags/tag2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Master" Target="../slideMasters/slideMaster2.xml"/><Relationship Id="rId1" Type="http://schemas.openxmlformats.org/officeDocument/2006/relationships/tags" Target="../tags/tag2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Master" Target="../slideMasters/slideMaster2.xml"/><Relationship Id="rId1" Type="http://schemas.openxmlformats.org/officeDocument/2006/relationships/tags" Target="../tags/tag23.xml"/><Relationship Id="rId5" Type="http://schemas.openxmlformats.org/officeDocument/2006/relationships/image" Target="../media/image9.png"/><Relationship Id="rId4" Type="http://schemas.openxmlformats.org/officeDocument/2006/relationships/image" Target="file:///T:\Simpson%20Strong-Tie\16SST105_ppt%20templates\photo%20libraries\tech+software\Technology.jpg" TargetMode="Externa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Master" Target="../slideMasters/slideMaster2.xml"/><Relationship Id="rId1" Type="http://schemas.openxmlformats.org/officeDocument/2006/relationships/tags" Target="../tags/tag24.xml"/><Relationship Id="rId5" Type="http://schemas.openxmlformats.org/officeDocument/2006/relationships/image" Target="../media/image10.jpeg"/><Relationship Id="rId4" Type="http://schemas.openxmlformats.org/officeDocument/2006/relationships/image" Target="file:///T:\Simpson%20Strong-Tie\16SST105_ppt%20templates\photo%20libraries\tech+software\Technology.jpg" TargetMode="Externa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Master" Target="../slideMasters/slideMaster2.xml"/><Relationship Id="rId1" Type="http://schemas.openxmlformats.org/officeDocument/2006/relationships/tags" Target="../tags/tag25.xml"/><Relationship Id="rId4" Type="http://schemas.microsoft.com/office/2007/relationships/hdphoto" Target="../media/hdphoto1.wdp"/></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Master" Target="../slideMasters/slideMaster2.xml"/><Relationship Id="rId1" Type="http://schemas.openxmlformats.org/officeDocument/2006/relationships/tags" Target="../tags/tag26.xml"/><Relationship Id="rId4" Type="http://schemas.microsoft.com/office/2007/relationships/hdphoto" Target="../media/hdphoto2.wdp"/></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7.xml"/></Relationships>
</file>

<file path=ppt/slideLayouts/_rels/slideLayout2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8.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813" y="945815"/>
            <a:ext cx="8968884"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811" y="1473200"/>
            <a:ext cx="11503204"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5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3334382064"/>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3">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811" y="1562100"/>
            <a:ext cx="7129931" cy="4686301"/>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2"/>
          </p:nvPr>
        </p:nvSpPr>
        <p:spPr>
          <a:xfrm>
            <a:off x="7951082" y="1562100"/>
            <a:ext cx="3894932" cy="4685747"/>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itle 1"/>
          <p:cNvSpPr>
            <a:spLocks noGrp="1"/>
          </p:cNvSpPr>
          <p:nvPr>
            <p:ph type="title"/>
          </p:nvPr>
        </p:nvSpPr>
        <p:spPr>
          <a:xfrm>
            <a:off x="342812" y="158415"/>
            <a:ext cx="103666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16" name="Rectangle 15"/>
          <p:cNvSpPr/>
          <p:nvPr userDrawn="1"/>
        </p:nvSpPr>
        <p:spPr>
          <a:xfrm>
            <a:off x="0" y="738980"/>
            <a:ext cx="12188825"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7" name="Text Placeholder 5"/>
          <p:cNvSpPr>
            <a:spLocks noGrp="1"/>
          </p:cNvSpPr>
          <p:nvPr>
            <p:ph type="body" sz="quarter" idx="10" hasCustomPrompt="1"/>
          </p:nvPr>
        </p:nvSpPr>
        <p:spPr>
          <a:xfrm>
            <a:off x="342811" y="751820"/>
            <a:ext cx="11503204"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120" indent="0">
              <a:buNone/>
              <a:defRPr/>
            </a:lvl2pPr>
            <a:lvl3pPr marL="914240" indent="0">
              <a:buNone/>
              <a:defRPr/>
            </a:lvl3pPr>
            <a:lvl4pPr marL="1371360" indent="0">
              <a:buNone/>
              <a:defRPr/>
            </a:lvl4pPr>
            <a:lvl5pPr marL="182848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4243357324"/>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4">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812" y="1562101"/>
            <a:ext cx="4387977" cy="4686300"/>
          </a:xfrm>
          <a:prstGeom prst="rect">
            <a:avLst/>
          </a:prstGeom>
        </p:spPr>
        <p:txBody>
          <a:bodyPr lIns="0" tIns="0" rIns="0" bIns="0">
            <a:normAutofit/>
          </a:bodyPr>
          <a:lstStyle>
            <a:lvl1pPr marL="0" indent="0">
              <a:lnSpc>
                <a:spcPct val="120000"/>
              </a:lnSpc>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1" name="Content Placeholder 2"/>
          <p:cNvSpPr>
            <a:spLocks noGrp="1"/>
          </p:cNvSpPr>
          <p:nvPr>
            <p:ph idx="12"/>
          </p:nvPr>
        </p:nvSpPr>
        <p:spPr>
          <a:xfrm>
            <a:off x="4927401" y="1562102"/>
            <a:ext cx="3446390" cy="4681831"/>
          </a:xfrm>
          <a:prstGeom prst="rect">
            <a:avLst/>
          </a:prstGeom>
        </p:spPr>
        <p:txBody>
          <a:bodyPr lIns="0" tIns="0" rIns="0" bIns="0">
            <a:normAutofit/>
          </a:bodyPr>
          <a:lstStyle>
            <a:lvl1pPr marL="0" indent="0">
              <a:lnSpc>
                <a:spcPct val="120000"/>
              </a:lnSpc>
              <a:buNone/>
              <a:defRPr sz="16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2" name="Content Placeholder 2"/>
          <p:cNvSpPr>
            <a:spLocks noGrp="1"/>
          </p:cNvSpPr>
          <p:nvPr>
            <p:ph idx="13"/>
          </p:nvPr>
        </p:nvSpPr>
        <p:spPr>
          <a:xfrm>
            <a:off x="8399624" y="1562101"/>
            <a:ext cx="3446390" cy="4677364"/>
          </a:xfrm>
          <a:prstGeom prst="rect">
            <a:avLst/>
          </a:prstGeom>
        </p:spPr>
        <p:txBody>
          <a:bodyPr lIns="0" tIns="0" rIns="0" bIns="0">
            <a:normAutofit/>
          </a:bodyPr>
          <a:lstStyle>
            <a:lvl1pPr marL="0" indent="0">
              <a:lnSpc>
                <a:spcPct val="120000"/>
              </a:lnSpc>
              <a:buNone/>
              <a:defRPr sz="16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6" name="Title 1"/>
          <p:cNvSpPr>
            <a:spLocks noGrp="1"/>
          </p:cNvSpPr>
          <p:nvPr>
            <p:ph type="title"/>
          </p:nvPr>
        </p:nvSpPr>
        <p:spPr>
          <a:xfrm>
            <a:off x="342812" y="158415"/>
            <a:ext cx="103666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8" name="Rectangle 7"/>
          <p:cNvSpPr/>
          <p:nvPr userDrawn="1"/>
        </p:nvSpPr>
        <p:spPr>
          <a:xfrm>
            <a:off x="0" y="738980"/>
            <a:ext cx="12188825"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9" name="Text Placeholder 5"/>
          <p:cNvSpPr>
            <a:spLocks noGrp="1"/>
          </p:cNvSpPr>
          <p:nvPr>
            <p:ph type="body" sz="quarter" idx="10" hasCustomPrompt="1"/>
          </p:nvPr>
        </p:nvSpPr>
        <p:spPr>
          <a:xfrm>
            <a:off x="342811" y="751820"/>
            <a:ext cx="11503204"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120" indent="0">
              <a:buNone/>
              <a:defRPr/>
            </a:lvl2pPr>
            <a:lvl3pPr marL="914240" indent="0">
              <a:buNone/>
              <a:defRPr/>
            </a:lvl3pPr>
            <a:lvl4pPr marL="1371360" indent="0">
              <a:buNone/>
              <a:defRPr/>
            </a:lvl4pPr>
            <a:lvl5pPr marL="182848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1350474353"/>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5">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42811" y="2665952"/>
            <a:ext cx="5484971" cy="3582448"/>
          </a:xfrm>
          <a:prstGeom prst="rect">
            <a:avLst/>
          </a:prstGeom>
        </p:spPr>
        <p:txBody>
          <a:bodyPr lIns="0" tIns="0" rIns="0" bIns="0" anchor="ctr"/>
          <a:lstStyle>
            <a:lvl1pPr marL="0" indent="0" algn="ctr">
              <a:buNone/>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Image</a:t>
            </a:r>
          </a:p>
        </p:txBody>
      </p:sp>
      <p:sp>
        <p:nvSpPr>
          <p:cNvPr id="11" name="Content Placeholder 2"/>
          <p:cNvSpPr>
            <a:spLocks noGrp="1"/>
          </p:cNvSpPr>
          <p:nvPr>
            <p:ph idx="12" hasCustomPrompt="1"/>
          </p:nvPr>
        </p:nvSpPr>
        <p:spPr>
          <a:xfrm>
            <a:off x="342811" y="1578084"/>
            <a:ext cx="5484971" cy="534408"/>
          </a:xfrm>
          <a:prstGeom prst="rect">
            <a:avLst/>
          </a:prstGeom>
        </p:spPr>
        <p:txBody>
          <a:bodyPr lIns="0" tIns="0" rIns="0" bIns="0">
            <a:normAutofit/>
          </a:bodyPr>
          <a:lstStyle>
            <a:lvl1pPr marL="0" indent="0" algn="ctr">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Discontinued Product</a:t>
            </a:r>
          </a:p>
        </p:txBody>
      </p:sp>
      <p:sp>
        <p:nvSpPr>
          <p:cNvPr id="12" name="Content Placeholder 2"/>
          <p:cNvSpPr>
            <a:spLocks noGrp="1"/>
          </p:cNvSpPr>
          <p:nvPr>
            <p:ph idx="13" hasCustomPrompt="1"/>
          </p:nvPr>
        </p:nvSpPr>
        <p:spPr>
          <a:xfrm>
            <a:off x="342811" y="2122019"/>
            <a:ext cx="5484971" cy="534408"/>
          </a:xfrm>
          <a:prstGeom prst="rect">
            <a:avLst/>
          </a:prstGeom>
        </p:spPr>
        <p:txBody>
          <a:bodyPr lIns="0" tIns="0" rIns="0" bIns="0" anchor="ctr">
            <a:normAutofit/>
          </a:bodyPr>
          <a:lstStyle>
            <a:lvl1pPr marL="0" indent="0" algn="ctr">
              <a:buNone/>
              <a:defRPr sz="2400" b="1">
                <a:solidFill>
                  <a:srgbClr val="F47129"/>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Name</a:t>
            </a:r>
          </a:p>
        </p:txBody>
      </p:sp>
      <p:sp>
        <p:nvSpPr>
          <p:cNvPr id="13" name="Content Placeholder 2"/>
          <p:cNvSpPr>
            <a:spLocks noGrp="1"/>
          </p:cNvSpPr>
          <p:nvPr>
            <p:ph idx="14" hasCustomPrompt="1"/>
          </p:nvPr>
        </p:nvSpPr>
        <p:spPr>
          <a:xfrm>
            <a:off x="6361043" y="2665954"/>
            <a:ext cx="5484971" cy="3582447"/>
          </a:xfrm>
          <a:prstGeom prst="rect">
            <a:avLst/>
          </a:prstGeom>
        </p:spPr>
        <p:txBody>
          <a:bodyPr lIns="0" tIns="0" rIns="0" bIns="0" anchor="ctr"/>
          <a:lstStyle>
            <a:lvl1pPr marL="0" indent="0" algn="ctr">
              <a:buNone/>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Image</a:t>
            </a:r>
          </a:p>
        </p:txBody>
      </p:sp>
      <p:sp>
        <p:nvSpPr>
          <p:cNvPr id="14" name="Content Placeholder 2"/>
          <p:cNvSpPr>
            <a:spLocks noGrp="1"/>
          </p:cNvSpPr>
          <p:nvPr>
            <p:ph idx="15" hasCustomPrompt="1"/>
          </p:nvPr>
        </p:nvSpPr>
        <p:spPr>
          <a:xfrm>
            <a:off x="6361043" y="1578087"/>
            <a:ext cx="5484971" cy="534408"/>
          </a:xfrm>
          <a:prstGeom prst="rect">
            <a:avLst/>
          </a:prstGeom>
        </p:spPr>
        <p:txBody>
          <a:bodyPr lIns="0" tIns="0" rIns="0" bIns="0">
            <a:normAutofit/>
          </a:bodyPr>
          <a:lstStyle>
            <a:lvl1pPr marL="0" indent="0" algn="ctr">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Replacement Product</a:t>
            </a:r>
          </a:p>
        </p:txBody>
      </p:sp>
      <p:sp>
        <p:nvSpPr>
          <p:cNvPr id="19" name="Content Placeholder 2"/>
          <p:cNvSpPr>
            <a:spLocks noGrp="1"/>
          </p:cNvSpPr>
          <p:nvPr>
            <p:ph idx="16" hasCustomPrompt="1"/>
          </p:nvPr>
        </p:nvSpPr>
        <p:spPr>
          <a:xfrm>
            <a:off x="6361043" y="2122020"/>
            <a:ext cx="5484971" cy="534408"/>
          </a:xfrm>
          <a:prstGeom prst="rect">
            <a:avLst/>
          </a:prstGeom>
        </p:spPr>
        <p:txBody>
          <a:bodyPr lIns="0" tIns="0" rIns="0" bIns="0" anchor="ctr">
            <a:normAutofit/>
          </a:bodyPr>
          <a:lstStyle>
            <a:lvl1pPr marL="0" indent="0" algn="ctr">
              <a:buNone/>
              <a:defRPr sz="2400" b="1">
                <a:solidFill>
                  <a:srgbClr val="F47129"/>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Name</a:t>
            </a:r>
          </a:p>
        </p:txBody>
      </p:sp>
      <p:sp>
        <p:nvSpPr>
          <p:cNvPr id="17" name="Title 1"/>
          <p:cNvSpPr>
            <a:spLocks noGrp="1"/>
          </p:cNvSpPr>
          <p:nvPr>
            <p:ph type="title"/>
          </p:nvPr>
        </p:nvSpPr>
        <p:spPr>
          <a:xfrm>
            <a:off x="342812" y="158415"/>
            <a:ext cx="103666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pic>
        <p:nvPicPr>
          <p:cNvPr id="15" name="Picture 14"/>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132354" y="164360"/>
            <a:ext cx="713661" cy="468283"/>
          </a:xfrm>
          <a:prstGeom prst="rect">
            <a:avLst/>
          </a:prstGeom>
          <a:solidFill>
            <a:schemeClr val="bg1"/>
          </a:solidFill>
        </p:spPr>
      </p:pic>
      <p:sp>
        <p:nvSpPr>
          <p:cNvPr id="16" name="Rectangle 15"/>
          <p:cNvSpPr/>
          <p:nvPr userDrawn="1"/>
        </p:nvSpPr>
        <p:spPr>
          <a:xfrm>
            <a:off x="0" y="738980"/>
            <a:ext cx="12188825"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8" name="Text Placeholder 5"/>
          <p:cNvSpPr>
            <a:spLocks noGrp="1"/>
          </p:cNvSpPr>
          <p:nvPr>
            <p:ph type="body" sz="quarter" idx="10" hasCustomPrompt="1"/>
          </p:nvPr>
        </p:nvSpPr>
        <p:spPr>
          <a:xfrm>
            <a:off x="342811" y="751820"/>
            <a:ext cx="11503204"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120" indent="0">
              <a:buNone/>
              <a:defRPr/>
            </a:lvl2pPr>
            <a:lvl3pPr marL="914240" indent="0">
              <a:buNone/>
              <a:defRPr/>
            </a:lvl3pPr>
            <a:lvl4pPr marL="1371360" indent="0">
              <a:buNone/>
              <a:defRPr/>
            </a:lvl4pPr>
            <a:lvl5pPr marL="182848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4215480155"/>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Slide 1 (with Subtitl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137413"/>
            <a:ext cx="12194919" cy="5782360"/>
          </a:xfrm>
          <a:prstGeom prst="rect">
            <a:avLst/>
          </a:prstGeom>
        </p:spPr>
      </p:pic>
      <p:sp>
        <p:nvSpPr>
          <p:cNvPr id="8" name="Transparent Black Rectangle"/>
          <p:cNvSpPr/>
          <p:nvPr userDrawn="1"/>
        </p:nvSpPr>
        <p:spPr>
          <a:xfrm>
            <a:off x="-260" y="1115430"/>
            <a:ext cx="12188825"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696" tIns="45712" rIns="365696" bIns="45712"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59" y="607581"/>
            <a:ext cx="1609433"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62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Transparent Black Rectangle"/>
          <p:cNvSpPr/>
          <p:nvPr userDrawn="1"/>
        </p:nvSpPr>
        <p:spPr>
          <a:xfrm>
            <a:off x="0" y="1827715"/>
            <a:ext cx="12188825" cy="712285"/>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696" tIns="45712" rIns="365696" bIns="45712"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4" name="Text Placeholder 13"/>
          <p:cNvSpPr>
            <a:spLocks noGrp="1"/>
          </p:cNvSpPr>
          <p:nvPr>
            <p:ph type="body" sz="quarter" idx="14" hasCustomPrompt="1"/>
          </p:nvPr>
        </p:nvSpPr>
        <p:spPr>
          <a:xfrm>
            <a:off x="-259" y="1115428"/>
            <a:ext cx="12189085" cy="712285"/>
          </a:xfrm>
          <a:prstGeom prst="rect">
            <a:avLst/>
          </a:prstGeom>
        </p:spPr>
        <p:txBody>
          <a:bodyPr lIns="91424" tIns="45712" rIns="91424" bIns="45712"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
        <p:nvSpPr>
          <p:cNvPr id="15" name="Text Placeholder 13"/>
          <p:cNvSpPr>
            <a:spLocks noGrp="1"/>
          </p:cNvSpPr>
          <p:nvPr>
            <p:ph type="body" sz="quarter" idx="15" hasCustomPrompt="1"/>
          </p:nvPr>
        </p:nvSpPr>
        <p:spPr>
          <a:xfrm>
            <a:off x="1" y="1827714"/>
            <a:ext cx="12189085" cy="712285"/>
          </a:xfrm>
          <a:prstGeom prst="rect">
            <a:avLst/>
          </a:prstGeom>
        </p:spPr>
        <p:txBody>
          <a:bodyPr lIns="91424" tIns="45712" rIns="91424" bIns="45712" anchor="ctr"/>
          <a:lstStyle>
            <a:lvl1pPr marL="0" indent="0">
              <a:buNone/>
              <a:defRPr sz="2400" b="0">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13766181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Title Slide 1 (with Subtitl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137413"/>
            <a:ext cx="12194919" cy="5782360"/>
          </a:xfrm>
          <a:prstGeom prst="rect">
            <a:avLst/>
          </a:prstGeom>
        </p:spPr>
      </p:pic>
      <p:sp>
        <p:nvSpPr>
          <p:cNvPr id="8" name="Transparent Black Rectangle"/>
          <p:cNvSpPr/>
          <p:nvPr userDrawn="1"/>
        </p:nvSpPr>
        <p:spPr>
          <a:xfrm>
            <a:off x="-260" y="1115430"/>
            <a:ext cx="12188825"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696" tIns="45712" rIns="365696" bIns="45712"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59" y="607581"/>
            <a:ext cx="1609433"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62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59" y="1115428"/>
            <a:ext cx="12189085" cy="712285"/>
          </a:xfrm>
          <a:prstGeom prst="rect">
            <a:avLst/>
          </a:prstGeom>
        </p:spPr>
        <p:txBody>
          <a:bodyPr lIns="91424" tIns="45712" rIns="91424" bIns="45712"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21003281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Title Slide 1 (with Subtitl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137413"/>
            <a:ext cx="12194919" cy="5782360"/>
          </a:xfrm>
          <a:prstGeom prst="rect">
            <a:avLst/>
          </a:prstGeom>
        </p:spPr>
      </p:pic>
      <p:sp>
        <p:nvSpPr>
          <p:cNvPr id="8" name="Transparent Black Rectangle"/>
          <p:cNvSpPr/>
          <p:nvPr userDrawn="1"/>
        </p:nvSpPr>
        <p:spPr>
          <a:xfrm>
            <a:off x="-260" y="1115430"/>
            <a:ext cx="12188825"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696" tIns="45712" rIns="365696" bIns="45712"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59" y="607581"/>
            <a:ext cx="1609433"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62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59" y="1115428"/>
            <a:ext cx="12189085" cy="712285"/>
          </a:xfrm>
          <a:prstGeom prst="rect">
            <a:avLst/>
          </a:prstGeom>
        </p:spPr>
        <p:txBody>
          <a:bodyPr lIns="91424" tIns="45712" rIns="91424" bIns="45712"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21003281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441" y="274637"/>
            <a:ext cx="10969943" cy="1143000"/>
          </a:xfrm>
          <a:prstGeom prst="rect">
            <a:avLst/>
          </a:prstGeom>
        </p:spPr>
        <p:txBody>
          <a:bodyPr lIns="91424" tIns="45712" rIns="91424" bIns="45712"/>
          <a:lstStyle/>
          <a:p>
            <a:r>
              <a:rPr lang="en-US"/>
              <a:t>Click to edit Master title style</a:t>
            </a:r>
          </a:p>
        </p:txBody>
      </p:sp>
    </p:spTree>
    <p:extLst>
      <p:ext uri="{BB962C8B-B14F-4D97-AF65-F5344CB8AC3E}">
        <p14:creationId xmlns:p14="http://schemas.microsoft.com/office/powerpoint/2010/main" val="12272754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1 (with Subtitle)">
    <p:spTree>
      <p:nvGrpSpPr>
        <p:cNvPr id="1" name=""/>
        <p:cNvGrpSpPr/>
        <p:nvPr/>
      </p:nvGrpSpPr>
      <p:grpSpPr>
        <a:xfrm>
          <a:off x="0" y="0"/>
          <a:ext cx="0" cy="0"/>
          <a:chOff x="0" y="0"/>
          <a:chExt cx="0" cy="0"/>
        </a:xfrm>
      </p:grpSpPr>
      <p:sp>
        <p:nvSpPr>
          <p:cNvPr id="8" name="Transparent Black Rectangle"/>
          <p:cNvSpPr/>
          <p:nvPr userDrawn="1"/>
        </p:nvSpPr>
        <p:spPr>
          <a:xfrm>
            <a:off x="-260" y="1115429"/>
            <a:ext cx="12188825" cy="697171"/>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696" tIns="45712" rIns="365696" bIns="45712"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Subtitle Placeholder"/>
          <p:cNvSpPr>
            <a:spLocks noGrp="1"/>
          </p:cNvSpPr>
          <p:nvPr>
            <p:ph type="body" sz="quarter" idx="12" hasCustomPrompt="1"/>
          </p:nvPr>
        </p:nvSpPr>
        <p:spPr>
          <a:xfrm>
            <a:off x="-5703" y="1104901"/>
            <a:ext cx="12185778" cy="698500"/>
          </a:xfrm>
          <a:prstGeom prst="rect">
            <a:avLst/>
          </a:prstGeom>
        </p:spPr>
        <p:txBody>
          <a:bodyPr lIns="365696" tIns="45712" rIns="365696" bIns="45712"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Course 2: Wood Frame Design 101</a:t>
            </a:r>
          </a:p>
        </p:txBody>
      </p:sp>
      <p:sp>
        <p:nvSpPr>
          <p:cNvPr id="7" name="Title Placeholder"/>
          <p:cNvSpPr>
            <a:spLocks noGrp="1"/>
          </p:cNvSpPr>
          <p:nvPr>
            <p:ph type="ctrTitle" hasCustomPrompt="1"/>
          </p:nvPr>
        </p:nvSpPr>
        <p:spPr>
          <a:xfrm>
            <a:off x="1" y="-1"/>
            <a:ext cx="9527413" cy="1124011"/>
          </a:xfrm>
          <a:prstGeom prst="rect">
            <a:avLst/>
          </a:prstGeom>
        </p:spPr>
        <p:txBody>
          <a:bodyPr lIns="365696" tIns="45712" rIns="365696" bIns="45712"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BUILDER TRAINING</a:t>
            </a:r>
          </a:p>
        </p:txBody>
      </p:sp>
    </p:spTree>
    <p:custDataLst>
      <p:tags r:id="rId1"/>
    </p:custDataLst>
    <p:extLst>
      <p:ext uri="{BB962C8B-B14F-4D97-AF65-F5344CB8AC3E}">
        <p14:creationId xmlns:p14="http://schemas.microsoft.com/office/powerpoint/2010/main" val="34439585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Slide 1 (with Subtitle)">
    <p:spTree>
      <p:nvGrpSpPr>
        <p:cNvPr id="1" name=""/>
        <p:cNvGrpSpPr/>
        <p:nvPr/>
      </p:nvGrpSpPr>
      <p:grpSpPr>
        <a:xfrm>
          <a:off x="0" y="0"/>
          <a:ext cx="0" cy="0"/>
          <a:chOff x="0" y="0"/>
          <a:chExt cx="0" cy="0"/>
        </a:xfrm>
      </p:grpSpPr>
      <p:sp>
        <p:nvSpPr>
          <p:cNvPr id="8" name="Transparent Black Rectangle"/>
          <p:cNvSpPr/>
          <p:nvPr userDrawn="1"/>
        </p:nvSpPr>
        <p:spPr>
          <a:xfrm>
            <a:off x="-260" y="1115430"/>
            <a:ext cx="12188825"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696" tIns="45712" rIns="365696" bIns="45712"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59" y="607581"/>
            <a:ext cx="1609433"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62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Transparent Black Rectangle"/>
          <p:cNvSpPr/>
          <p:nvPr userDrawn="1"/>
        </p:nvSpPr>
        <p:spPr>
          <a:xfrm>
            <a:off x="0" y="1827715"/>
            <a:ext cx="12188825" cy="712285"/>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696" tIns="45712" rIns="365696" bIns="45712"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4" name="Text Placeholder 13"/>
          <p:cNvSpPr>
            <a:spLocks noGrp="1"/>
          </p:cNvSpPr>
          <p:nvPr>
            <p:ph type="body" sz="quarter" idx="14" hasCustomPrompt="1"/>
          </p:nvPr>
        </p:nvSpPr>
        <p:spPr>
          <a:xfrm>
            <a:off x="-259" y="1115428"/>
            <a:ext cx="12189085" cy="712285"/>
          </a:xfrm>
          <a:prstGeom prst="rect">
            <a:avLst/>
          </a:prstGeom>
        </p:spPr>
        <p:txBody>
          <a:bodyPr lIns="91424" tIns="45712" rIns="91424" bIns="45712"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
        <p:nvSpPr>
          <p:cNvPr id="15" name="Text Placeholder 13"/>
          <p:cNvSpPr>
            <a:spLocks noGrp="1"/>
          </p:cNvSpPr>
          <p:nvPr>
            <p:ph type="body" sz="quarter" idx="15" hasCustomPrompt="1"/>
          </p:nvPr>
        </p:nvSpPr>
        <p:spPr>
          <a:xfrm>
            <a:off x="1" y="1827714"/>
            <a:ext cx="12189085" cy="712285"/>
          </a:xfrm>
          <a:prstGeom prst="rect">
            <a:avLst/>
          </a:prstGeom>
        </p:spPr>
        <p:txBody>
          <a:bodyPr lIns="91424" tIns="45712" rIns="91424" bIns="45712" anchor="ctr"/>
          <a:lstStyle>
            <a:lvl1pPr marL="0" indent="0">
              <a:buNone/>
              <a:defRPr sz="2400" b="0">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13131060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itle Slide 1 (with Subtitle)">
    <p:spTree>
      <p:nvGrpSpPr>
        <p:cNvPr id="1" name=""/>
        <p:cNvGrpSpPr/>
        <p:nvPr/>
      </p:nvGrpSpPr>
      <p:grpSpPr>
        <a:xfrm>
          <a:off x="0" y="0"/>
          <a:ext cx="0" cy="0"/>
          <a:chOff x="0" y="0"/>
          <a:chExt cx="0" cy="0"/>
        </a:xfrm>
      </p:grpSpPr>
      <p:pic>
        <p:nvPicPr>
          <p:cNvPr id="2050" name="Picture 2" descr="D:\30_03_2888-SST-ICS_Integrated Component Systems\3_Corporate Images\Picture10.jp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t="5430" b="35949"/>
          <a:stretch/>
        </p:blipFill>
        <p:spPr bwMode="auto">
          <a:xfrm>
            <a:off x="0" y="1137413"/>
            <a:ext cx="12194919" cy="572058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1137413"/>
            <a:ext cx="12194919" cy="5782360"/>
          </a:xfrm>
          <a:prstGeom prst="rect">
            <a:avLst/>
          </a:prstGeom>
        </p:spPr>
      </p:pic>
      <p:sp>
        <p:nvSpPr>
          <p:cNvPr id="8" name="Transparent Black Rectangle"/>
          <p:cNvSpPr/>
          <p:nvPr userDrawn="1"/>
        </p:nvSpPr>
        <p:spPr>
          <a:xfrm>
            <a:off x="-260" y="1115430"/>
            <a:ext cx="12188825"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696" tIns="45712" rIns="365696" bIns="45712"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59" y="607581"/>
            <a:ext cx="1609433"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62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59" y="1115428"/>
            <a:ext cx="12189085" cy="712285"/>
          </a:xfrm>
          <a:prstGeom prst="rect">
            <a:avLst/>
          </a:prstGeom>
        </p:spPr>
        <p:txBody>
          <a:bodyPr lIns="91424" tIns="45712" rIns="91424" bIns="45712"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169832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813" y="945815"/>
            <a:ext cx="8968884"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811" y="1473200"/>
            <a:ext cx="8976562"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5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3433485203"/>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Title Slide 1 (with Subtitle)">
    <p:spTree>
      <p:nvGrpSpPr>
        <p:cNvPr id="1" name=""/>
        <p:cNvGrpSpPr/>
        <p:nvPr/>
      </p:nvGrpSpPr>
      <p:grpSpPr>
        <a:xfrm>
          <a:off x="0" y="0"/>
          <a:ext cx="0" cy="0"/>
          <a:chOff x="0" y="0"/>
          <a:chExt cx="0" cy="0"/>
        </a:xfrm>
      </p:grpSpPr>
      <p:pic>
        <p:nvPicPr>
          <p:cNvPr id="3075" name="Picture 3" descr="D:\30_03_2888-SST-ICS_Integrated Component Systems\3_Corporate Images\Rafters_(inst)2.jp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t="17177" b="12653"/>
          <a:stretch/>
        </p:blipFill>
        <p:spPr bwMode="auto">
          <a:xfrm>
            <a:off x="1" y="1115429"/>
            <a:ext cx="12188565" cy="5742571"/>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30"/>
            <a:ext cx="12188825"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696" tIns="45712" rIns="365696" bIns="45712"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59" y="607581"/>
            <a:ext cx="1609433"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62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59" y="1115428"/>
            <a:ext cx="12189085" cy="712285"/>
          </a:xfrm>
          <a:prstGeom prst="rect">
            <a:avLst/>
          </a:prstGeom>
        </p:spPr>
        <p:txBody>
          <a:bodyPr lIns="91424" tIns="45712" rIns="91424" bIns="45712"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37130727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Title Slide 1 (with Subtitle)">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3" r:link="rId4" cstate="print">
            <a:extLst>
              <a:ext uri="{28A0092B-C50C-407E-A947-70E740481C1C}">
                <a14:useLocalDpi xmlns:a14="http://schemas.microsoft.com/office/drawing/2010/main" val="0"/>
              </a:ext>
            </a:extLst>
          </a:blip>
          <a:srcRect t="7812" b="7812"/>
          <a:stretch>
            <a:fillRect/>
          </a:stretch>
        </p:blipFill>
        <p:spPr>
          <a:xfrm>
            <a:off x="0" y="1137413"/>
            <a:ext cx="12188825" cy="5720587"/>
          </a:xfrm>
          <a:prstGeom prst="rect">
            <a:avLst/>
          </a:prstGeom>
        </p:spPr>
      </p:pic>
      <p:pic>
        <p:nvPicPr>
          <p:cNvPr id="11" name="Picture 3" descr="D:\30_03_2934-SST-COR_Simpson Strong Tie\3_Corporate Images\F-TSBRTBD2211.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p:blipFill>
        <p:spPr bwMode="auto">
          <a:xfrm>
            <a:off x="1" y="1115429"/>
            <a:ext cx="12188565" cy="5742571"/>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30"/>
            <a:ext cx="12188825"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696" tIns="45712" rIns="365696" bIns="45712"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59" y="607581"/>
            <a:ext cx="1609433"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62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59" y="1115428"/>
            <a:ext cx="12189085" cy="712285"/>
          </a:xfrm>
          <a:prstGeom prst="rect">
            <a:avLst/>
          </a:prstGeom>
        </p:spPr>
        <p:txBody>
          <a:bodyPr lIns="91424" tIns="45712" rIns="91424" bIns="45712"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1000784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Title Slide 1 (with Subtitle)">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3" r:link="rId4" cstate="print">
            <a:extLst>
              <a:ext uri="{28A0092B-C50C-407E-A947-70E740481C1C}">
                <a14:useLocalDpi xmlns:a14="http://schemas.microsoft.com/office/drawing/2010/main" val="0"/>
              </a:ext>
            </a:extLst>
          </a:blip>
          <a:srcRect t="7812" b="7812"/>
          <a:stretch>
            <a:fillRect/>
          </a:stretch>
        </p:blipFill>
        <p:spPr>
          <a:xfrm>
            <a:off x="0" y="1137413"/>
            <a:ext cx="12188825" cy="5720587"/>
          </a:xfrm>
          <a:prstGeom prst="rect">
            <a:avLst/>
          </a:prstGeom>
        </p:spPr>
      </p:pic>
      <p:sp>
        <p:nvSpPr>
          <p:cNvPr id="8" name="Transparent Black Rectangle"/>
          <p:cNvSpPr/>
          <p:nvPr userDrawn="1"/>
        </p:nvSpPr>
        <p:spPr>
          <a:xfrm>
            <a:off x="-260" y="1115430"/>
            <a:ext cx="12188825"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696" tIns="45712" rIns="365696" bIns="45712"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59" y="607581"/>
            <a:ext cx="1609433"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62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59" y="1115428"/>
            <a:ext cx="12189085" cy="712285"/>
          </a:xfrm>
          <a:prstGeom prst="rect">
            <a:avLst/>
          </a:prstGeom>
        </p:spPr>
        <p:txBody>
          <a:bodyPr lIns="91424" tIns="45712" rIns="91424" bIns="45712"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pic>
        <p:nvPicPr>
          <p:cNvPr id="11266" name="Picture 2" descr="brown handled hammer and with tool belt"/>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l="-212"/>
          <a:stretch/>
        </p:blipFill>
        <p:spPr bwMode="auto">
          <a:xfrm>
            <a:off x="-25849" y="1827715"/>
            <a:ext cx="12214676" cy="503028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2135455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Slide 1 (with Subtitle)">
    <p:spTree>
      <p:nvGrpSpPr>
        <p:cNvPr id="1" name=""/>
        <p:cNvGrpSpPr/>
        <p:nvPr/>
      </p:nvGrpSpPr>
      <p:grpSpPr>
        <a:xfrm>
          <a:off x="0" y="0"/>
          <a:ext cx="0" cy="0"/>
          <a:chOff x="0" y="0"/>
          <a:chExt cx="0" cy="0"/>
        </a:xfrm>
      </p:grpSpPr>
      <p:pic>
        <p:nvPicPr>
          <p:cNvPr id="10" name="Background Picture Blur"/>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259" y="1115430"/>
            <a:ext cx="12203260" cy="915391"/>
          </a:xfrm>
          <a:prstGeom prst="rect">
            <a:avLst/>
          </a:prstGeom>
        </p:spPr>
      </p:pic>
      <p:sp>
        <p:nvSpPr>
          <p:cNvPr id="4" name="Transparent Black Rectangle"/>
          <p:cNvSpPr/>
          <p:nvPr userDrawn="1"/>
        </p:nvSpPr>
        <p:spPr>
          <a:xfrm>
            <a:off x="0" y="1116145"/>
            <a:ext cx="12188825" cy="916263"/>
          </a:xfrm>
          <a:prstGeom prst="rect">
            <a:avLst/>
          </a:prstGeom>
          <a:solidFill>
            <a:schemeClr val="dk1">
              <a:alpha val="30000"/>
            </a:schemeClr>
          </a:solidFill>
          <a:ln>
            <a:noFill/>
          </a:ln>
        </p:spPr>
        <p:style>
          <a:lnRef idx="2">
            <a:schemeClr val="dk1">
              <a:shade val="50000"/>
            </a:schemeClr>
          </a:lnRef>
          <a:fillRef idx="1">
            <a:schemeClr val="dk1"/>
          </a:fillRef>
          <a:effectRef idx="0">
            <a:schemeClr val="dk1"/>
          </a:effectRef>
          <a:fontRef idx="minor">
            <a:schemeClr val="lt1"/>
          </a:fontRef>
        </p:style>
        <p:txBody>
          <a:bodyPr lIns="365696" tIns="45712" rIns="365696" bIns="45712"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5" name="Tagline Placeholder"/>
          <p:cNvSpPr>
            <a:spLocks noGrp="1"/>
          </p:cNvSpPr>
          <p:nvPr>
            <p:ph type="body" sz="quarter" idx="11" hasCustomPrompt="1"/>
          </p:nvPr>
        </p:nvSpPr>
        <p:spPr>
          <a:xfrm>
            <a:off x="7263335" y="6352154"/>
            <a:ext cx="4570809" cy="323149"/>
          </a:xfrm>
          <a:prstGeom prst="rect">
            <a:avLst/>
          </a:prstGeom>
        </p:spPr>
        <p:txBody>
          <a:bodyPr lIns="0" tIns="45712" rIns="0" bIns="45712">
            <a:spAutoFit/>
          </a:bodyPr>
          <a:lstStyle>
            <a:lvl1pPr marL="0" marR="0" indent="0" algn="r" defTabSz="914240" rtl="0" eaLnBrk="1" fontAlgn="auto" latinLnBrk="0" hangingPunct="1">
              <a:lnSpc>
                <a:spcPct val="100000"/>
              </a:lnSpc>
              <a:spcBef>
                <a:spcPts val="0"/>
              </a:spcBef>
              <a:spcAft>
                <a:spcPts val="0"/>
              </a:spcAft>
              <a:buClrTx/>
              <a:buSzTx/>
              <a:buFontTx/>
              <a:buNone/>
              <a:tabLst/>
              <a:defRPr sz="1500" baseline="0">
                <a:solidFill>
                  <a:schemeClr val="tx1">
                    <a:lumMod val="75000"/>
                    <a:lumOff val="25000"/>
                  </a:schemeClr>
                </a:solidFill>
                <a:latin typeface="Arial" panose="020B0604020202020204" pitchFamily="34" charset="0"/>
                <a:cs typeface="Arial" panose="020B0604020202020204" pitchFamily="34" charset="0"/>
              </a:defRPr>
            </a:lvl1pPr>
          </a:lstStyle>
          <a:p>
            <a:pPr marL="0" marR="0" lvl="0" indent="0" algn="r" defTabSz="91424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INNOVATION DRIVES TODAY’S PERFORMANCE</a:t>
            </a:r>
          </a:p>
        </p:txBody>
      </p:sp>
      <p:sp>
        <p:nvSpPr>
          <p:cNvPr id="6" name="Subtitle Placeholder"/>
          <p:cNvSpPr>
            <a:spLocks noGrp="1"/>
          </p:cNvSpPr>
          <p:nvPr>
            <p:ph type="body" sz="quarter" idx="12" hasCustomPrompt="1"/>
          </p:nvPr>
        </p:nvSpPr>
        <p:spPr>
          <a:xfrm>
            <a:off x="-5703" y="1119531"/>
            <a:ext cx="12185778" cy="914400"/>
          </a:xfrm>
          <a:prstGeom prst="rect">
            <a:avLst/>
          </a:prstGeom>
        </p:spPr>
        <p:txBody>
          <a:bodyPr lIns="365696" tIns="45712" rIns="365696" bIns="45712"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Requirements for the Construction and Retrofit of Code-Compliant Decks</a:t>
            </a:r>
          </a:p>
        </p:txBody>
      </p:sp>
      <p:sp>
        <p:nvSpPr>
          <p:cNvPr id="7" name="Title Placeholder"/>
          <p:cNvSpPr>
            <a:spLocks noGrp="1"/>
          </p:cNvSpPr>
          <p:nvPr>
            <p:ph type="ctrTitle" hasCustomPrompt="1"/>
          </p:nvPr>
        </p:nvSpPr>
        <p:spPr>
          <a:xfrm>
            <a:off x="1" y="-1"/>
            <a:ext cx="9527413" cy="1124011"/>
          </a:xfrm>
          <a:prstGeom prst="rect">
            <a:avLst/>
          </a:prstGeom>
        </p:spPr>
        <p:txBody>
          <a:bodyPr lIns="365696" tIns="45712" rIns="365696" bIns="45712"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Presentation Title</a:t>
            </a:r>
          </a:p>
        </p:txBody>
      </p:sp>
    </p:spTree>
    <p:custDataLst>
      <p:tags r:id="rId1"/>
    </p:custDataLst>
    <p:extLst>
      <p:ext uri="{BB962C8B-B14F-4D97-AF65-F5344CB8AC3E}">
        <p14:creationId xmlns:p14="http://schemas.microsoft.com/office/powerpoint/2010/main" val="9354434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1 (with Large Subtitle)">
    <p:spTree>
      <p:nvGrpSpPr>
        <p:cNvPr id="1" name=""/>
        <p:cNvGrpSpPr/>
        <p:nvPr/>
      </p:nvGrpSpPr>
      <p:grpSpPr>
        <a:xfrm>
          <a:off x="0" y="0"/>
          <a:ext cx="0" cy="0"/>
          <a:chOff x="0" y="0"/>
          <a:chExt cx="0" cy="0"/>
        </a:xfrm>
      </p:grpSpPr>
      <p:grpSp>
        <p:nvGrpSpPr>
          <p:cNvPr id="7" name="Grey Grid Pattern Group"/>
          <p:cNvGrpSpPr/>
          <p:nvPr userDrawn="1"/>
        </p:nvGrpSpPr>
        <p:grpSpPr>
          <a:xfrm>
            <a:off x="0" y="6160830"/>
            <a:ext cx="12188825" cy="697324"/>
            <a:chOff x="0" y="6160829"/>
            <a:chExt cx="12192000" cy="697324"/>
          </a:xfrm>
        </p:grpSpPr>
        <p:sp>
          <p:nvSpPr>
            <p:cNvPr id="8" name="Rectangle 7"/>
            <p:cNvSpPr/>
            <p:nvPr userDrawn="1"/>
          </p:nvSpPr>
          <p:spPr>
            <a:xfrm>
              <a:off x="0" y="6165908"/>
              <a:ext cx="12192000" cy="692092"/>
            </a:xfrm>
            <a:prstGeom prst="rect">
              <a:avLst/>
            </a:prstGeom>
            <a:solidFill>
              <a:srgbClr val="C7C8CA"/>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cxnSp>
          <p:nvCxnSpPr>
            <p:cNvPr id="14" name="Straight Connector 13"/>
            <p:cNvCxnSpPr/>
            <p:nvPr userDrawn="1"/>
          </p:nvCxnSpPr>
          <p:spPr>
            <a:xfrm>
              <a:off x="0" y="625792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0" y="6381750"/>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0" y="650557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a:off x="0" y="6629400"/>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a:off x="0" y="675322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6096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a:off x="15240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7239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838200"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9525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10668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11811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2954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14097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24384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16383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1752600" y="616436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18669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19812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20955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22098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23241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a:xfrm>
              <a:off x="33526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25525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2666892"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27811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28954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a:xfrm>
              <a:off x="30097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31240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32383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42638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34637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3578050"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36923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38066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39209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40352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41495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a:xfrm>
              <a:off x="51782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a:xfrm>
              <a:off x="43781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a:xfrm>
              <a:off x="449245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userDrawn="1"/>
          </p:nvCxnSpPr>
          <p:spPr>
            <a:xfrm>
              <a:off x="46067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userDrawn="1"/>
          </p:nvCxnSpPr>
          <p:spPr>
            <a:xfrm>
              <a:off x="47210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userDrawn="1"/>
          </p:nvCxnSpPr>
          <p:spPr>
            <a:xfrm>
              <a:off x="48353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userDrawn="1"/>
          </p:nvCxnSpPr>
          <p:spPr>
            <a:xfrm>
              <a:off x="49496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userDrawn="1"/>
          </p:nvCxnSpPr>
          <p:spPr>
            <a:xfrm>
              <a:off x="50639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60926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a:xfrm>
              <a:off x="52925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5406850" y="6160829"/>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a:off x="55211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userDrawn="1"/>
          </p:nvCxnSpPr>
          <p:spPr>
            <a:xfrm>
              <a:off x="56354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a:off x="57497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userDrawn="1"/>
          </p:nvCxnSpPr>
          <p:spPr>
            <a:xfrm>
              <a:off x="58640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a:off x="59783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70070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userDrawn="1"/>
          </p:nvCxnSpPr>
          <p:spPr>
            <a:xfrm>
              <a:off x="62069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userDrawn="1"/>
          </p:nvCxnSpPr>
          <p:spPr>
            <a:xfrm>
              <a:off x="632125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64355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65498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66641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67784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userDrawn="1"/>
          </p:nvCxnSpPr>
          <p:spPr>
            <a:xfrm>
              <a:off x="68927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userDrawn="1"/>
          </p:nvCxnSpPr>
          <p:spPr>
            <a:xfrm>
              <a:off x="79214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71213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7235650"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73499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74642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a:xfrm>
              <a:off x="75785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userDrawn="1"/>
          </p:nvCxnSpPr>
          <p:spPr>
            <a:xfrm>
              <a:off x="76928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78071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userDrawn="1"/>
          </p:nvCxnSpPr>
          <p:spPr>
            <a:xfrm>
              <a:off x="88375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userDrawn="1"/>
          </p:nvCxnSpPr>
          <p:spPr>
            <a:xfrm>
              <a:off x="80374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userDrawn="1"/>
          </p:nvCxnSpPr>
          <p:spPr>
            <a:xfrm>
              <a:off x="8151725"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userDrawn="1"/>
          </p:nvCxnSpPr>
          <p:spPr>
            <a:xfrm>
              <a:off x="82660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userDrawn="1"/>
          </p:nvCxnSpPr>
          <p:spPr>
            <a:xfrm>
              <a:off x="83803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userDrawn="1"/>
          </p:nvCxnSpPr>
          <p:spPr>
            <a:xfrm>
              <a:off x="84946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userDrawn="1"/>
          </p:nvCxnSpPr>
          <p:spPr>
            <a:xfrm>
              <a:off x="86089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userDrawn="1"/>
          </p:nvCxnSpPr>
          <p:spPr>
            <a:xfrm>
              <a:off x="87232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userDrawn="1"/>
          </p:nvCxnSpPr>
          <p:spPr>
            <a:xfrm>
              <a:off x="97519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userDrawn="1"/>
          </p:nvCxnSpPr>
          <p:spPr>
            <a:xfrm>
              <a:off x="89518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userDrawn="1"/>
          </p:nvCxnSpPr>
          <p:spPr>
            <a:xfrm>
              <a:off x="9066125"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userDrawn="1"/>
          </p:nvCxnSpPr>
          <p:spPr>
            <a:xfrm>
              <a:off x="91804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userDrawn="1"/>
          </p:nvCxnSpPr>
          <p:spPr>
            <a:xfrm>
              <a:off x="92947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userDrawn="1"/>
          </p:nvCxnSpPr>
          <p:spPr>
            <a:xfrm>
              <a:off x="94090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userDrawn="1"/>
          </p:nvCxnSpPr>
          <p:spPr>
            <a:xfrm>
              <a:off x="95233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userDrawn="1"/>
          </p:nvCxnSpPr>
          <p:spPr>
            <a:xfrm>
              <a:off x="96376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userDrawn="1"/>
          </p:nvCxnSpPr>
          <p:spPr>
            <a:xfrm>
              <a:off x="106680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userDrawn="1"/>
          </p:nvCxnSpPr>
          <p:spPr>
            <a:xfrm>
              <a:off x="98679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userDrawn="1"/>
          </p:nvCxnSpPr>
          <p:spPr>
            <a:xfrm>
              <a:off x="998220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userDrawn="1"/>
          </p:nvCxnSpPr>
          <p:spPr>
            <a:xfrm>
              <a:off x="100965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userDrawn="1"/>
          </p:nvCxnSpPr>
          <p:spPr>
            <a:xfrm>
              <a:off x="102108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userDrawn="1"/>
          </p:nvCxnSpPr>
          <p:spPr>
            <a:xfrm>
              <a:off x="103251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userDrawn="1"/>
          </p:nvCxnSpPr>
          <p:spPr>
            <a:xfrm>
              <a:off x="104394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userDrawn="1"/>
          </p:nvCxnSpPr>
          <p:spPr>
            <a:xfrm>
              <a:off x="105537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userDrawn="1"/>
          </p:nvCxnSpPr>
          <p:spPr>
            <a:xfrm>
              <a:off x="115824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userDrawn="1"/>
          </p:nvCxnSpPr>
          <p:spPr>
            <a:xfrm>
              <a:off x="107823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userDrawn="1"/>
          </p:nvCxnSpPr>
          <p:spPr>
            <a:xfrm>
              <a:off x="1089660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userDrawn="1"/>
          </p:nvCxnSpPr>
          <p:spPr>
            <a:xfrm>
              <a:off x="110109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userDrawn="1"/>
          </p:nvCxnSpPr>
          <p:spPr>
            <a:xfrm>
              <a:off x="111252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userDrawn="1"/>
          </p:nvCxnSpPr>
          <p:spPr>
            <a:xfrm>
              <a:off x="112395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userDrawn="1"/>
          </p:nvCxnSpPr>
          <p:spPr>
            <a:xfrm>
              <a:off x="113538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userDrawn="1"/>
          </p:nvCxnSpPr>
          <p:spPr>
            <a:xfrm>
              <a:off x="114681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userDrawn="1"/>
          </p:nvCxnSpPr>
          <p:spPr>
            <a:xfrm>
              <a:off x="116916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userDrawn="1"/>
          </p:nvCxnSpPr>
          <p:spPr>
            <a:xfrm>
              <a:off x="11805976"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userDrawn="1"/>
          </p:nvCxnSpPr>
          <p:spPr>
            <a:xfrm>
              <a:off x="119202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userDrawn="1"/>
          </p:nvCxnSpPr>
          <p:spPr>
            <a:xfrm>
              <a:off x="120345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userDrawn="1"/>
          </p:nvCxnSpPr>
          <p:spPr>
            <a:xfrm>
              <a:off x="121488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userDrawn="1"/>
          </p:nvCxnSpPr>
          <p:spPr>
            <a:xfrm>
              <a:off x="401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userDrawn="1"/>
          </p:nvCxnSpPr>
          <p:spPr>
            <a:xfrm>
              <a:off x="1544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userDrawn="1"/>
          </p:nvCxnSpPr>
          <p:spPr>
            <a:xfrm>
              <a:off x="268705"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userDrawn="1"/>
          </p:nvCxnSpPr>
          <p:spPr>
            <a:xfrm>
              <a:off x="3830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userDrawn="1"/>
          </p:nvCxnSpPr>
          <p:spPr>
            <a:xfrm>
              <a:off x="4973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grpSp>
      <p:pic>
        <p:nvPicPr>
          <p:cNvPr id="13" name="Background Pic Blur"/>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1081" y="1127052"/>
            <a:ext cx="12198375" cy="1828801"/>
          </a:xfrm>
          <a:prstGeom prst="rect">
            <a:avLst/>
          </a:prstGeom>
        </p:spPr>
      </p:pic>
      <p:sp>
        <p:nvSpPr>
          <p:cNvPr id="9" name="Transparent Black Rectangle"/>
          <p:cNvSpPr/>
          <p:nvPr userDrawn="1"/>
        </p:nvSpPr>
        <p:spPr>
          <a:xfrm>
            <a:off x="0" y="1124009"/>
            <a:ext cx="12188825" cy="1828800"/>
          </a:xfrm>
          <a:prstGeom prst="rect">
            <a:avLst/>
          </a:prstGeom>
          <a:solidFill>
            <a:schemeClr val="dk1">
              <a:alpha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365696" tIns="45712" rIns="365696" bIns="45712"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0" name="Tagline Placeholder"/>
          <p:cNvSpPr>
            <a:spLocks noGrp="1"/>
          </p:cNvSpPr>
          <p:nvPr>
            <p:ph type="body" sz="quarter" idx="11" hasCustomPrompt="1"/>
          </p:nvPr>
        </p:nvSpPr>
        <p:spPr>
          <a:xfrm>
            <a:off x="7263335" y="6352154"/>
            <a:ext cx="4570809" cy="323149"/>
          </a:xfrm>
          <a:prstGeom prst="rect">
            <a:avLst/>
          </a:prstGeom>
        </p:spPr>
        <p:txBody>
          <a:bodyPr lIns="0" tIns="45712" rIns="0" bIns="45712">
            <a:spAutoFit/>
          </a:bodyPr>
          <a:lstStyle>
            <a:lvl1pPr marL="0" marR="0" indent="0" algn="r" defTabSz="914240" rtl="0" eaLnBrk="1" fontAlgn="auto" latinLnBrk="0" hangingPunct="1">
              <a:lnSpc>
                <a:spcPct val="100000"/>
              </a:lnSpc>
              <a:spcBef>
                <a:spcPts val="0"/>
              </a:spcBef>
              <a:spcAft>
                <a:spcPts val="0"/>
              </a:spcAft>
              <a:buClrTx/>
              <a:buSzTx/>
              <a:buFontTx/>
              <a:buNone/>
              <a:tabLst/>
              <a:defRPr sz="1500" baseline="0">
                <a:solidFill>
                  <a:schemeClr val="tx1">
                    <a:lumMod val="75000"/>
                    <a:lumOff val="25000"/>
                  </a:schemeClr>
                </a:solidFill>
                <a:latin typeface="Arial" panose="020B0604020202020204" pitchFamily="34" charset="0"/>
                <a:cs typeface="Arial" panose="020B0604020202020204" pitchFamily="34" charset="0"/>
              </a:defRPr>
            </a:lvl1pPr>
          </a:lstStyle>
          <a:p>
            <a:pPr marL="0" marR="0" lvl="0" indent="0" algn="r" defTabSz="91424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INNOVATION DRIVES TODAY’S PERFORMANCE</a:t>
            </a:r>
          </a:p>
        </p:txBody>
      </p:sp>
      <p:sp>
        <p:nvSpPr>
          <p:cNvPr id="11" name="Subtitle Placeholder"/>
          <p:cNvSpPr>
            <a:spLocks noGrp="1"/>
          </p:cNvSpPr>
          <p:nvPr>
            <p:ph type="body" sz="quarter" idx="12" hasCustomPrompt="1"/>
          </p:nvPr>
        </p:nvSpPr>
        <p:spPr>
          <a:xfrm>
            <a:off x="3047" y="1124010"/>
            <a:ext cx="12185778" cy="1834407"/>
          </a:xfrm>
          <a:prstGeom prst="rect">
            <a:avLst/>
          </a:prstGeom>
        </p:spPr>
        <p:txBody>
          <a:bodyPr lIns="365696" tIns="45712" rIns="365696" bIns="45712"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Wood Framed Construction</a:t>
            </a:r>
          </a:p>
        </p:txBody>
      </p:sp>
      <p:sp>
        <p:nvSpPr>
          <p:cNvPr id="12" name="Title Placeholder"/>
          <p:cNvSpPr>
            <a:spLocks noGrp="1"/>
          </p:cNvSpPr>
          <p:nvPr>
            <p:ph type="ctrTitle" hasCustomPrompt="1"/>
          </p:nvPr>
        </p:nvSpPr>
        <p:spPr>
          <a:xfrm>
            <a:off x="1" y="-1"/>
            <a:ext cx="9527413" cy="1124011"/>
          </a:xfrm>
          <a:prstGeom prst="rect">
            <a:avLst/>
          </a:prstGeom>
        </p:spPr>
        <p:txBody>
          <a:bodyPr lIns="365696" tIns="45712" rIns="365696" bIns="45712"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Presentation Title</a:t>
            </a:r>
          </a:p>
        </p:txBody>
      </p:sp>
    </p:spTree>
    <p:custDataLst>
      <p:tags r:id="rId1"/>
    </p:custDataLst>
    <p:extLst>
      <p:ext uri="{BB962C8B-B14F-4D97-AF65-F5344CB8AC3E}">
        <p14:creationId xmlns:p14="http://schemas.microsoft.com/office/powerpoint/2010/main" val="3455423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1 (without Subtitle)">
    <p:spTree>
      <p:nvGrpSpPr>
        <p:cNvPr id="1" name=""/>
        <p:cNvGrpSpPr/>
        <p:nvPr/>
      </p:nvGrpSpPr>
      <p:grpSpPr>
        <a:xfrm>
          <a:off x="0" y="0"/>
          <a:ext cx="0" cy="0"/>
          <a:chOff x="0" y="0"/>
          <a:chExt cx="0" cy="0"/>
        </a:xfrm>
      </p:grpSpPr>
      <p:sp>
        <p:nvSpPr>
          <p:cNvPr id="3" name="Transparent Black Rectangle"/>
          <p:cNvSpPr txBox="1">
            <a:spLocks/>
          </p:cNvSpPr>
          <p:nvPr userDrawn="1"/>
        </p:nvSpPr>
        <p:spPr>
          <a:xfrm>
            <a:off x="-5843" y="1122494"/>
            <a:ext cx="12186318" cy="5055023"/>
          </a:xfrm>
          <a:prstGeom prst="rect">
            <a:avLst/>
          </a:prstGeom>
          <a:solidFill>
            <a:sysClr val="windowText" lastClr="000000">
              <a:alpha val="34000"/>
            </a:sysClr>
          </a:solidFill>
        </p:spPr>
        <p:txBody>
          <a:bodyPr vert="horz" lIns="731392" tIns="45712" rIns="731392" bIns="45712"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24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Tagline Placeholder"/>
          <p:cNvSpPr>
            <a:spLocks noGrp="1"/>
          </p:cNvSpPr>
          <p:nvPr>
            <p:ph type="body" sz="quarter" idx="11" hasCustomPrompt="1"/>
          </p:nvPr>
        </p:nvSpPr>
        <p:spPr>
          <a:xfrm>
            <a:off x="7263335" y="6352154"/>
            <a:ext cx="4570809" cy="323149"/>
          </a:xfrm>
          <a:prstGeom prst="rect">
            <a:avLst/>
          </a:prstGeom>
        </p:spPr>
        <p:txBody>
          <a:bodyPr lIns="0" tIns="45712" rIns="0" bIns="45712">
            <a:spAutoFit/>
          </a:bodyPr>
          <a:lstStyle>
            <a:lvl1pPr marL="0" marR="0" indent="0" algn="r" defTabSz="914240" rtl="0" eaLnBrk="1" fontAlgn="auto" latinLnBrk="0" hangingPunct="1">
              <a:lnSpc>
                <a:spcPct val="100000"/>
              </a:lnSpc>
              <a:spcBef>
                <a:spcPts val="0"/>
              </a:spcBef>
              <a:spcAft>
                <a:spcPts val="0"/>
              </a:spcAft>
              <a:buClrTx/>
              <a:buSzTx/>
              <a:buFontTx/>
              <a:buNone/>
              <a:tabLst/>
              <a:defRPr sz="1500" baseline="0">
                <a:solidFill>
                  <a:schemeClr val="tx1">
                    <a:lumMod val="75000"/>
                    <a:lumOff val="25000"/>
                  </a:schemeClr>
                </a:solidFill>
                <a:latin typeface="Arial" panose="020B0604020202020204" pitchFamily="34" charset="0"/>
                <a:cs typeface="Arial" panose="020B0604020202020204" pitchFamily="34" charset="0"/>
              </a:defRPr>
            </a:lvl1pPr>
          </a:lstStyle>
          <a:p>
            <a:pPr marL="0" marR="0" lvl="0" indent="0" algn="r" defTabSz="91424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INNOVATION DRIVES TODAY’S PERFORMANCE</a:t>
            </a:r>
          </a:p>
        </p:txBody>
      </p:sp>
      <p:sp>
        <p:nvSpPr>
          <p:cNvPr id="5" name="Title Placeholder"/>
          <p:cNvSpPr>
            <a:spLocks noGrp="1"/>
          </p:cNvSpPr>
          <p:nvPr>
            <p:ph type="ctrTitle" hasCustomPrompt="1"/>
          </p:nvPr>
        </p:nvSpPr>
        <p:spPr>
          <a:xfrm>
            <a:off x="1" y="-1"/>
            <a:ext cx="9527413" cy="1124011"/>
          </a:xfrm>
          <a:prstGeom prst="rect">
            <a:avLst/>
          </a:prstGeom>
        </p:spPr>
        <p:txBody>
          <a:bodyPr lIns="365696" tIns="45712" rIns="365696" bIns="45712"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Presentation Title</a:t>
            </a:r>
          </a:p>
        </p:txBody>
      </p:sp>
    </p:spTree>
    <p:custDataLst>
      <p:tags r:id="rId1"/>
    </p:custDataLst>
    <p:extLst>
      <p:ext uri="{BB962C8B-B14F-4D97-AF65-F5344CB8AC3E}">
        <p14:creationId xmlns:p14="http://schemas.microsoft.com/office/powerpoint/2010/main" val="21180924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6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813" y="945815"/>
            <a:ext cx="8968884"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811" y="1473200"/>
            <a:ext cx="8976562"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5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10385895" y="406400"/>
            <a:ext cx="1802930" cy="66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Tree>
    <p:custDataLst>
      <p:tags r:id="rId1"/>
    </p:custDataLst>
    <p:extLst>
      <p:ext uri="{BB962C8B-B14F-4D97-AF65-F5344CB8AC3E}">
        <p14:creationId xmlns:p14="http://schemas.microsoft.com/office/powerpoint/2010/main" val="2082240986"/>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813" y="945815"/>
            <a:ext cx="8968884"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811" y="1473200"/>
            <a:ext cx="8976562"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5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10385895" y="406400"/>
            <a:ext cx="1802930" cy="66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Tree>
    <p:custDataLst>
      <p:tags r:id="rId1"/>
    </p:custDataLst>
    <p:extLst>
      <p:ext uri="{BB962C8B-B14F-4D97-AF65-F5344CB8AC3E}">
        <p14:creationId xmlns:p14="http://schemas.microsoft.com/office/powerpoint/2010/main" val="1891983041"/>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813" y="609601"/>
            <a:ext cx="5104069" cy="873943"/>
          </a:xfrm>
          <a:prstGeom prst="rect">
            <a:avLst/>
          </a:prstGeom>
        </p:spPr>
        <p:txBody>
          <a:bodyPr lIns="0" tIns="0" rIns="0" bIns="0" anchor="b">
            <a:normAutofit/>
          </a:bodyPr>
          <a:lstStyle>
            <a:lvl1pPr>
              <a:lnSpc>
                <a:spcPct val="100000"/>
              </a:lnSpc>
              <a:defRPr sz="2800" b="1">
                <a:solidFill>
                  <a:srgbClr val="2B4C76"/>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66681" y="1498600"/>
            <a:ext cx="5078677" cy="47497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5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5445358" y="1"/>
            <a:ext cx="4877054" cy="6858000"/>
          </a:xfrm>
          <a:prstGeom prst="rect">
            <a:avLst/>
          </a:prstGeom>
          <a:solidFill>
            <a:srgbClr val="2B4C76"/>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6" name="Picture Placeholder 5"/>
          <p:cNvSpPr>
            <a:spLocks noGrp="1"/>
          </p:cNvSpPr>
          <p:nvPr>
            <p:ph type="pic" sz="quarter" idx="10"/>
          </p:nvPr>
        </p:nvSpPr>
        <p:spPr>
          <a:xfrm>
            <a:off x="6043626" y="1485901"/>
            <a:ext cx="5764298" cy="3517900"/>
          </a:xfrm>
          <a:prstGeom prst="rect">
            <a:avLst/>
          </a:prstGeom>
        </p:spPr>
        <p:txBody>
          <a:bodyPr lIns="91424" tIns="45712" rIns="91424" bIns="45712"/>
          <a:lstStyle/>
          <a:p>
            <a:endParaRPr lang="en-US"/>
          </a:p>
        </p:txBody>
      </p:sp>
    </p:spTree>
    <p:custDataLst>
      <p:tags r:id="rId1"/>
    </p:custDataLst>
    <p:extLst>
      <p:ext uri="{BB962C8B-B14F-4D97-AF65-F5344CB8AC3E}">
        <p14:creationId xmlns:p14="http://schemas.microsoft.com/office/powerpoint/2010/main" val="4048029003"/>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813" y="1066801"/>
            <a:ext cx="5104069" cy="873943"/>
          </a:xfrm>
          <a:prstGeom prst="rect">
            <a:avLst/>
          </a:prstGeom>
        </p:spPr>
        <p:txBody>
          <a:bodyPr lIns="0" tIns="0" rIns="0" bIns="0" anchor="b">
            <a:normAutofit/>
          </a:bodyPr>
          <a:lstStyle>
            <a:lvl1pPr>
              <a:lnSpc>
                <a:spcPct val="100000"/>
              </a:lnSpc>
              <a:defRPr sz="28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811" y="1993901"/>
            <a:ext cx="5078677" cy="42544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600">
                <a:solidFill>
                  <a:schemeClr val="tx1"/>
                </a:solidFill>
                <a:latin typeface="Arial" panose="020B0604020202020204" pitchFamily="34" charset="0"/>
                <a:cs typeface="Arial" panose="020B0604020202020204" pitchFamily="34" charset="0"/>
              </a:defRPr>
            </a:lvl2pPr>
            <a:lvl3pPr>
              <a:lnSpc>
                <a:spcPct val="150000"/>
              </a:lnSpc>
              <a:defRPr sz="1500">
                <a:solidFill>
                  <a:schemeClr val="tx1"/>
                </a:solidFill>
                <a:latin typeface="Arial" panose="020B0604020202020204" pitchFamily="34" charset="0"/>
                <a:cs typeface="Arial" panose="020B0604020202020204" pitchFamily="34" charset="0"/>
              </a:defRPr>
            </a:lvl3pPr>
            <a:lvl4pPr>
              <a:lnSpc>
                <a:spcPct val="150000"/>
              </a:lnSpc>
              <a:defRPr sz="1200">
                <a:solidFill>
                  <a:schemeClr val="tx1"/>
                </a:solidFill>
                <a:latin typeface="Arial" panose="020B0604020202020204" pitchFamily="34" charset="0"/>
                <a:cs typeface="Arial" panose="020B0604020202020204" pitchFamily="34" charset="0"/>
              </a:defRPr>
            </a:lvl4pPr>
            <a:lvl5pPr>
              <a:lnSpc>
                <a:spcPct val="150000"/>
              </a:lnSpc>
              <a:defRPr sz="12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5445358" y="1"/>
            <a:ext cx="4877054" cy="68580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6" name="Picture Placeholder 5"/>
          <p:cNvSpPr>
            <a:spLocks noGrp="1"/>
          </p:cNvSpPr>
          <p:nvPr>
            <p:ph type="pic" sz="quarter" idx="10"/>
          </p:nvPr>
        </p:nvSpPr>
        <p:spPr>
          <a:xfrm>
            <a:off x="6043626" y="1485901"/>
            <a:ext cx="5764298" cy="3517900"/>
          </a:xfrm>
          <a:prstGeom prst="rect">
            <a:avLst/>
          </a:prstGeom>
        </p:spPr>
        <p:txBody>
          <a:bodyPr lIns="91424" tIns="45712" rIns="91424" bIns="45712"/>
          <a:lstStyle/>
          <a:p>
            <a:endParaRPr lang="en-US"/>
          </a:p>
        </p:txBody>
      </p:sp>
    </p:spTree>
    <p:custDataLst>
      <p:tags r:id="rId1"/>
    </p:custDataLst>
    <p:extLst>
      <p:ext uri="{BB962C8B-B14F-4D97-AF65-F5344CB8AC3E}">
        <p14:creationId xmlns:p14="http://schemas.microsoft.com/office/powerpoint/2010/main" val="209689456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6018234" y="1066801"/>
            <a:ext cx="5104069" cy="873943"/>
          </a:xfrm>
          <a:prstGeom prst="rect">
            <a:avLst/>
          </a:prstGeom>
        </p:spPr>
        <p:txBody>
          <a:bodyPr lIns="0" tIns="0" rIns="0" bIns="0" anchor="b">
            <a:normAutofit/>
          </a:bodyPr>
          <a:lstStyle>
            <a:lvl1pPr>
              <a:lnSpc>
                <a:spcPct val="100000"/>
              </a:lnSpc>
              <a:defRPr sz="28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6018233" y="1993901"/>
            <a:ext cx="5688118" cy="42544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5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772975" y="1"/>
            <a:ext cx="4877054" cy="68580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6" name="Picture Placeholder 5"/>
          <p:cNvSpPr>
            <a:spLocks noGrp="1"/>
          </p:cNvSpPr>
          <p:nvPr>
            <p:ph type="pic" sz="quarter" idx="10"/>
          </p:nvPr>
        </p:nvSpPr>
        <p:spPr>
          <a:xfrm>
            <a:off x="241237" y="1485901"/>
            <a:ext cx="5764298" cy="3517900"/>
          </a:xfrm>
          <a:prstGeom prst="rect">
            <a:avLst/>
          </a:prstGeom>
        </p:spPr>
        <p:txBody>
          <a:bodyPr lIns="91424" tIns="45712" rIns="91424" bIns="45712"/>
          <a:lstStyle/>
          <a:p>
            <a:endParaRPr lang="en-US" dirty="0"/>
          </a:p>
        </p:txBody>
      </p:sp>
    </p:spTree>
    <p:custDataLst>
      <p:tags r:id="rId1"/>
    </p:custDataLst>
    <p:extLst>
      <p:ext uri="{BB962C8B-B14F-4D97-AF65-F5344CB8AC3E}">
        <p14:creationId xmlns:p14="http://schemas.microsoft.com/office/powerpoint/2010/main" val="3292086825"/>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813" y="1066801"/>
            <a:ext cx="4494628" cy="873943"/>
          </a:xfrm>
          <a:prstGeom prst="rect">
            <a:avLst/>
          </a:prstGeom>
        </p:spPr>
        <p:txBody>
          <a:bodyPr lIns="0" tIns="0" rIns="0" bIns="0" anchor="t">
            <a:normAutofit/>
          </a:bodyPr>
          <a:lstStyle>
            <a:lvl1pPr algn="r">
              <a:lnSpc>
                <a:spcPct val="100000"/>
              </a:lnSpc>
              <a:defRPr sz="28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5445358" y="1092202"/>
            <a:ext cx="4877054" cy="4254499"/>
          </a:xfrm>
          <a:prstGeom prst="rect">
            <a:avLst/>
          </a:prstGeom>
        </p:spPr>
        <p:txBody>
          <a:bodyPr lIns="0" tIns="0" rIns="0" bIns="0"/>
          <a:lstStyle>
            <a:lvl1pPr>
              <a:defRPr sz="1900">
                <a:solidFill>
                  <a:schemeClr val="tx1"/>
                </a:solidFill>
                <a:latin typeface="Arial" panose="020B0604020202020204" pitchFamily="34" charset="0"/>
                <a:cs typeface="Arial" panose="020B0604020202020204" pitchFamily="34" charset="0"/>
              </a:defRPr>
            </a:lvl1pPr>
            <a:lvl2pPr>
              <a:defRPr sz="1600">
                <a:solidFill>
                  <a:schemeClr val="tx1"/>
                </a:solidFill>
                <a:latin typeface="Arial" panose="020B0604020202020204" pitchFamily="34" charset="0"/>
                <a:cs typeface="Arial" panose="020B0604020202020204" pitchFamily="34" charset="0"/>
              </a:defRPr>
            </a:lvl2pPr>
            <a:lvl3pPr>
              <a:defRPr sz="1500">
                <a:solidFill>
                  <a:schemeClr val="tx1"/>
                </a:solidFill>
                <a:latin typeface="Arial" panose="020B0604020202020204" pitchFamily="34" charset="0"/>
                <a:cs typeface="Arial" panose="020B0604020202020204" pitchFamily="34" charset="0"/>
              </a:defRPr>
            </a:lvl3pPr>
            <a:lvl4pPr>
              <a:defRPr sz="1200">
                <a:solidFill>
                  <a:schemeClr val="tx1"/>
                </a:solidFill>
                <a:latin typeface="Arial" panose="020B0604020202020204" pitchFamily="34" charset="0"/>
                <a:cs typeface="Arial" panose="020B0604020202020204" pitchFamily="34" charset="0"/>
              </a:defRPr>
            </a:lvl4pPr>
            <a:lvl5pPr>
              <a:defRPr sz="12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5445358" y="5346702"/>
            <a:ext cx="4877054" cy="15113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6" name="Picture Placeholder 5"/>
          <p:cNvSpPr>
            <a:spLocks noGrp="1"/>
          </p:cNvSpPr>
          <p:nvPr>
            <p:ph type="pic" sz="quarter" idx="10"/>
          </p:nvPr>
        </p:nvSpPr>
        <p:spPr>
          <a:xfrm>
            <a:off x="2564732" y="2184400"/>
            <a:ext cx="2285405" cy="2057400"/>
          </a:xfrm>
          <a:prstGeom prst="rect">
            <a:avLst/>
          </a:prstGeom>
        </p:spPr>
        <p:txBody>
          <a:bodyPr lIns="91424" tIns="45712" rIns="91424" bIns="45712"/>
          <a:lstStyle/>
          <a:p>
            <a:endParaRPr lang="en-US"/>
          </a:p>
        </p:txBody>
      </p:sp>
    </p:spTree>
    <p:custDataLst>
      <p:tags r:id="rId1"/>
    </p:custDataLst>
    <p:extLst>
      <p:ext uri="{BB962C8B-B14F-4D97-AF65-F5344CB8AC3E}">
        <p14:creationId xmlns:p14="http://schemas.microsoft.com/office/powerpoint/2010/main" val="146020614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sp>
        <p:nvSpPr>
          <p:cNvPr id="2" name="Title 1"/>
          <p:cNvSpPr>
            <a:spLocks noGrp="1"/>
          </p:cNvSpPr>
          <p:nvPr>
            <p:ph type="title"/>
          </p:nvPr>
        </p:nvSpPr>
        <p:spPr>
          <a:xfrm>
            <a:off x="342812" y="158415"/>
            <a:ext cx="103666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811" y="1562100"/>
            <a:ext cx="11503204" cy="46862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738980"/>
            <a:ext cx="12188825"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8" name="Text Placeholder 5"/>
          <p:cNvSpPr>
            <a:spLocks noGrp="1"/>
          </p:cNvSpPr>
          <p:nvPr>
            <p:ph type="body" sz="quarter" idx="10" hasCustomPrompt="1"/>
          </p:nvPr>
        </p:nvSpPr>
        <p:spPr>
          <a:xfrm>
            <a:off x="342811" y="751820"/>
            <a:ext cx="11503204"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120" indent="0">
              <a:buNone/>
              <a:defRPr/>
            </a:lvl2pPr>
            <a:lvl3pPr marL="914240" indent="0">
              <a:buNone/>
              <a:defRPr/>
            </a:lvl3pPr>
            <a:lvl4pPr marL="1371360" indent="0">
              <a:buNone/>
              <a:defRPr/>
            </a:lvl4pPr>
            <a:lvl5pPr marL="182848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2136555708"/>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sp>
        <p:nvSpPr>
          <p:cNvPr id="2" name="Title 1"/>
          <p:cNvSpPr>
            <a:spLocks noGrp="1"/>
          </p:cNvSpPr>
          <p:nvPr>
            <p:ph type="title"/>
          </p:nvPr>
        </p:nvSpPr>
        <p:spPr>
          <a:xfrm>
            <a:off x="342812" y="158415"/>
            <a:ext cx="103666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811" y="1562100"/>
            <a:ext cx="5484971" cy="46862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1"/>
          </p:nvPr>
        </p:nvSpPr>
        <p:spPr>
          <a:xfrm>
            <a:off x="6361043" y="1562102"/>
            <a:ext cx="5484971" cy="4686300"/>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738980"/>
            <a:ext cx="12188825"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8" name="Text Placeholder 5"/>
          <p:cNvSpPr>
            <a:spLocks noGrp="1"/>
          </p:cNvSpPr>
          <p:nvPr>
            <p:ph type="body" sz="quarter" idx="10" hasCustomPrompt="1"/>
          </p:nvPr>
        </p:nvSpPr>
        <p:spPr>
          <a:xfrm>
            <a:off x="342811" y="751820"/>
            <a:ext cx="11503204"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120" indent="0">
              <a:buNone/>
              <a:defRPr/>
            </a:lvl2pPr>
            <a:lvl3pPr marL="914240" indent="0">
              <a:buNone/>
              <a:defRPr/>
            </a:lvl3pPr>
            <a:lvl4pPr marL="1371360" indent="0">
              <a:buNone/>
              <a:defRPr/>
            </a:lvl4pPr>
            <a:lvl5pPr marL="182848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262862948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984" userDrawn="1">
          <p15:clr>
            <a:srgbClr val="FBAE40"/>
          </p15:clr>
        </p15:guide>
        <p15:guide id="11" orient="horz" pos="792"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3.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ags" Target="../tags/tag18.xml"/><Relationship Id="rId2" Type="http://schemas.openxmlformats.org/officeDocument/2006/relationships/slideLayout" Target="../slideLayouts/slideLayout18.xml"/><Relationship Id="rId16" Type="http://schemas.openxmlformats.org/officeDocument/2006/relationships/image" Target="../media/image5.png"/><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theme" Target="../theme/theme2.xml"/><Relationship Id="rId5" Type="http://schemas.openxmlformats.org/officeDocument/2006/relationships/slideLayout" Target="../slideLayouts/slideLayout21.xml"/><Relationship Id="rId15" Type="http://schemas.openxmlformats.org/officeDocument/2006/relationships/image" Target="file:///T:\Simpson%20Strong-Tie\16SST105_ppt%20templates\photo%20libraries\connectors\_L8R7055.JPG" TargetMode="Externa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image" Target="../media/image4.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Straight Connector 6"/>
          <p:cNvCxnSpPr/>
          <p:nvPr userDrawn="1"/>
        </p:nvCxnSpPr>
        <p:spPr>
          <a:xfrm>
            <a:off x="10919156" y="722967"/>
            <a:ext cx="126662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0576346" y="595967"/>
            <a:ext cx="1609433"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spTree>
    <p:custDataLst>
      <p:tags r:id="rId18"/>
    </p:custDataLst>
    <p:extLst>
      <p:ext uri="{BB962C8B-B14F-4D97-AF65-F5344CB8AC3E}">
        <p14:creationId xmlns:p14="http://schemas.microsoft.com/office/powerpoint/2010/main" val="3351718533"/>
      </p:ext>
    </p:extLst>
  </p:cSld>
  <p:clrMap bg1="lt1" tx1="dk1" bg2="lt2" tx2="dk2" accent1="accent1" accent2="accent2" accent3="accent3" accent4="accent4" accent5="accent5" accent6="accent6" hlink="hlink" folHlink="folHlink"/>
  <p:sldLayoutIdLst>
    <p:sldLayoutId id="2147483743" r:id="rId1"/>
    <p:sldLayoutId id="2147483764" r:id="rId2"/>
    <p:sldLayoutId id="2147483768" r:id="rId3"/>
    <p:sldLayoutId id="2147483761" r:id="rId4"/>
    <p:sldLayoutId id="2147483762" r:id="rId5"/>
    <p:sldLayoutId id="2147483765" r:id="rId6"/>
    <p:sldLayoutId id="2147483763" r:id="rId7"/>
    <p:sldLayoutId id="2147483727" r:id="rId8"/>
    <p:sldLayoutId id="2147483728" r:id="rId9"/>
    <p:sldLayoutId id="2147483719" r:id="rId10"/>
    <p:sldLayoutId id="2147483717" r:id="rId11"/>
    <p:sldLayoutId id="2147483718" r:id="rId12"/>
    <p:sldLayoutId id="2147483769" r:id="rId13"/>
    <p:sldLayoutId id="2147483772" r:id="rId14"/>
    <p:sldLayoutId id="2147483773" r:id="rId15"/>
    <p:sldLayoutId id="2147483778" r:id="rId16"/>
  </p:sldLayoutIdLst>
  <p:txStyles>
    <p:titleStyle>
      <a:lvl1pPr algn="l" defTabSz="91424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560" indent="-228560" algn="l" defTabSz="91424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680" indent="-228560" algn="l" defTabSz="91424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2800" indent="-228560" algn="l" defTabSz="91424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59992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Arial" panose="020B0604020202020204" pitchFamily="34" charset="0"/>
          <a:ea typeface="+mn-ea"/>
          <a:cs typeface="Arial" panose="020B0604020202020204" pitchFamily="34" charset="0"/>
        </a:defRPr>
      </a:lvl4pPr>
      <a:lvl5pPr marL="205704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Arial" panose="020B0604020202020204" pitchFamily="34" charset="0"/>
          <a:ea typeface="+mn-ea"/>
          <a:cs typeface="Arial" panose="020B0604020202020204" pitchFamily="34" charset="0"/>
        </a:defRPr>
      </a:lvl5pPr>
      <a:lvl6pPr marL="251416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28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40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52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en-US"/>
      </a:defPPr>
      <a:lvl1pPr marL="0" algn="l" defTabSz="914240" rtl="0" eaLnBrk="1" latinLnBrk="0" hangingPunct="1">
        <a:defRPr sz="1900" kern="1200">
          <a:solidFill>
            <a:schemeClr val="tx1"/>
          </a:solidFill>
          <a:latin typeface="+mn-lt"/>
          <a:ea typeface="+mn-ea"/>
          <a:cs typeface="+mn-cs"/>
        </a:defRPr>
      </a:lvl1pPr>
      <a:lvl2pPr marL="457120" algn="l" defTabSz="914240" rtl="0" eaLnBrk="1" latinLnBrk="0" hangingPunct="1">
        <a:defRPr sz="1900" kern="1200">
          <a:solidFill>
            <a:schemeClr val="tx1"/>
          </a:solidFill>
          <a:latin typeface="+mn-lt"/>
          <a:ea typeface="+mn-ea"/>
          <a:cs typeface="+mn-cs"/>
        </a:defRPr>
      </a:lvl2pPr>
      <a:lvl3pPr marL="914240" algn="l" defTabSz="914240" rtl="0" eaLnBrk="1" latinLnBrk="0" hangingPunct="1">
        <a:defRPr sz="1900" kern="1200">
          <a:solidFill>
            <a:schemeClr val="tx1"/>
          </a:solidFill>
          <a:latin typeface="+mn-lt"/>
          <a:ea typeface="+mn-ea"/>
          <a:cs typeface="+mn-cs"/>
        </a:defRPr>
      </a:lvl3pPr>
      <a:lvl4pPr marL="1371360" algn="l" defTabSz="914240" rtl="0" eaLnBrk="1" latinLnBrk="0" hangingPunct="1">
        <a:defRPr sz="1900" kern="1200">
          <a:solidFill>
            <a:schemeClr val="tx1"/>
          </a:solidFill>
          <a:latin typeface="+mn-lt"/>
          <a:ea typeface="+mn-ea"/>
          <a:cs typeface="+mn-cs"/>
        </a:defRPr>
      </a:lvl4pPr>
      <a:lvl5pPr marL="1828480" algn="l" defTabSz="914240" rtl="0" eaLnBrk="1" latinLnBrk="0" hangingPunct="1">
        <a:defRPr sz="1900" kern="1200">
          <a:solidFill>
            <a:schemeClr val="tx1"/>
          </a:solidFill>
          <a:latin typeface="+mn-lt"/>
          <a:ea typeface="+mn-ea"/>
          <a:cs typeface="+mn-cs"/>
        </a:defRPr>
      </a:lvl5pPr>
      <a:lvl6pPr marL="2285600" algn="l" defTabSz="914240" rtl="0" eaLnBrk="1" latinLnBrk="0" hangingPunct="1">
        <a:defRPr sz="1900" kern="1200">
          <a:solidFill>
            <a:schemeClr val="tx1"/>
          </a:solidFill>
          <a:latin typeface="+mn-lt"/>
          <a:ea typeface="+mn-ea"/>
          <a:cs typeface="+mn-cs"/>
        </a:defRPr>
      </a:lvl6pPr>
      <a:lvl7pPr marL="2742720" algn="l" defTabSz="914240" rtl="0" eaLnBrk="1" latinLnBrk="0" hangingPunct="1">
        <a:defRPr sz="1900" kern="1200">
          <a:solidFill>
            <a:schemeClr val="tx1"/>
          </a:solidFill>
          <a:latin typeface="+mn-lt"/>
          <a:ea typeface="+mn-ea"/>
          <a:cs typeface="+mn-cs"/>
        </a:defRPr>
      </a:lvl7pPr>
      <a:lvl8pPr marL="3199840" algn="l" defTabSz="914240" rtl="0" eaLnBrk="1" latinLnBrk="0" hangingPunct="1">
        <a:defRPr sz="1900" kern="1200">
          <a:solidFill>
            <a:schemeClr val="tx1"/>
          </a:solidFill>
          <a:latin typeface="+mn-lt"/>
          <a:ea typeface="+mn-ea"/>
          <a:cs typeface="+mn-cs"/>
        </a:defRPr>
      </a:lvl8pPr>
      <a:lvl9pPr marL="3656960" algn="l" defTabSz="914240"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13" cstate="print">
            <a:extLst>
              <a:ext uri="{28A0092B-C50C-407E-A947-70E740481C1C}">
                <a14:useLocalDpi xmlns:a14="http://schemas.microsoft.com/office/drawing/2010/main" val="0"/>
              </a:ext>
            </a:extLst>
          </a:blip>
          <a:srcRect/>
          <a:stretch/>
        </p:blipFill>
        <p:spPr>
          <a:xfrm>
            <a:off x="-259" y="1115430"/>
            <a:ext cx="12203260" cy="5710673"/>
          </a:xfrm>
          <a:prstGeom prst="rect">
            <a:avLst/>
          </a:prstGeom>
        </p:spPr>
      </p:pic>
      <p:pic>
        <p:nvPicPr>
          <p:cNvPr id="125" name="Picture 124"/>
          <p:cNvPicPr>
            <a:picLocks noChangeAspect="1"/>
          </p:cNvPicPr>
          <p:nvPr userDrawn="1"/>
        </p:nvPicPr>
        <p:blipFill rotWithShape="1">
          <a:blip r:embed="rId14" r:link="rId15" cstate="print">
            <a:extLst>
              <a:ext uri="{28A0092B-C50C-407E-A947-70E740481C1C}">
                <a14:useLocalDpi xmlns:a14="http://schemas.microsoft.com/office/drawing/2010/main" val="0"/>
              </a:ext>
            </a:extLst>
          </a:blip>
          <a:srcRect/>
          <a:stretch/>
        </p:blipFill>
        <p:spPr>
          <a:xfrm>
            <a:off x="1" y="951213"/>
            <a:ext cx="12188824" cy="5906788"/>
          </a:xfrm>
          <a:prstGeom prst="rect">
            <a:avLst/>
          </a:prstGeom>
        </p:spPr>
      </p:pic>
      <p:sp>
        <p:nvSpPr>
          <p:cNvPr id="9" name="White Rectangle"/>
          <p:cNvSpPr/>
          <p:nvPr userDrawn="1"/>
        </p:nvSpPr>
        <p:spPr>
          <a:xfrm>
            <a:off x="0" y="-3"/>
            <a:ext cx="12188825" cy="1122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pic>
        <p:nvPicPr>
          <p:cNvPr id="10" name="Strong-Tie Logo"/>
          <p:cNvPicPr>
            <a:picLocks noChangeAspect="1"/>
          </p:cNvPicPr>
          <p:nvPr userDrawn="1"/>
        </p:nvPicPr>
        <p:blipFill>
          <a:blip r:embed="rId16" cstate="screen">
            <a:extLst>
              <a:ext uri="{28A0092B-C50C-407E-A947-70E740481C1C}">
                <a14:useLocalDpi xmlns:a14="http://schemas.microsoft.com/office/drawing/2010/main" val="0"/>
              </a:ext>
            </a:extLst>
          </a:blip>
          <a:stretch>
            <a:fillRect/>
          </a:stretch>
        </p:blipFill>
        <p:spPr>
          <a:xfrm>
            <a:off x="10844141" y="227613"/>
            <a:ext cx="1007724" cy="686788"/>
          </a:xfrm>
          <a:prstGeom prst="rect">
            <a:avLst/>
          </a:prstGeom>
        </p:spPr>
      </p:pic>
    </p:spTree>
    <p:custDataLst>
      <p:tags r:id="rId12"/>
    </p:custDataLst>
    <p:extLst>
      <p:ext uri="{BB962C8B-B14F-4D97-AF65-F5344CB8AC3E}">
        <p14:creationId xmlns:p14="http://schemas.microsoft.com/office/powerpoint/2010/main" val="3312590094"/>
      </p:ext>
    </p:extLst>
  </p:cSld>
  <p:clrMap bg1="lt1" tx1="dk1" bg2="lt2" tx2="dk2" accent1="accent1" accent2="accent2" accent3="accent3" accent4="accent4" accent5="accent5" accent6="accent6" hlink="hlink" folHlink="folHlink"/>
  <p:sldLayoutIdLst>
    <p:sldLayoutId id="2147483745" r:id="rId1"/>
    <p:sldLayoutId id="2147483766" r:id="rId2"/>
    <p:sldLayoutId id="2147483767" r:id="rId3"/>
    <p:sldLayoutId id="2147483777" r:id="rId4"/>
    <p:sldLayoutId id="2147483770" r:id="rId5"/>
    <p:sldLayoutId id="2147483774" r:id="rId6"/>
    <p:sldLayoutId id="2147483760" r:id="rId7"/>
    <p:sldLayoutId id="2147483746" r:id="rId8"/>
    <p:sldLayoutId id="2147483747" r:id="rId9"/>
    <p:sldLayoutId id="2147483771" r:id="rId10"/>
  </p:sldLayoutIdLst>
  <p:txStyles>
    <p:titleStyle>
      <a:lvl1pPr algn="l" defTabSz="91424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560" indent="-228560" algn="l" defTabSz="91424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680" indent="-228560" algn="l" defTabSz="91424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2800" indent="-228560" algn="l" defTabSz="91424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59992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Arial" panose="020B0604020202020204" pitchFamily="34" charset="0"/>
          <a:ea typeface="+mn-ea"/>
          <a:cs typeface="Arial" panose="020B0604020202020204" pitchFamily="34" charset="0"/>
        </a:defRPr>
      </a:lvl4pPr>
      <a:lvl5pPr marL="205704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Arial" panose="020B0604020202020204" pitchFamily="34" charset="0"/>
          <a:ea typeface="+mn-ea"/>
          <a:cs typeface="Arial" panose="020B0604020202020204" pitchFamily="34" charset="0"/>
        </a:defRPr>
      </a:lvl5pPr>
      <a:lvl6pPr marL="251416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28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40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52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en-US"/>
      </a:defPPr>
      <a:lvl1pPr marL="0" algn="l" defTabSz="914240" rtl="0" eaLnBrk="1" latinLnBrk="0" hangingPunct="1">
        <a:defRPr sz="1900" kern="1200">
          <a:solidFill>
            <a:schemeClr val="tx1"/>
          </a:solidFill>
          <a:latin typeface="+mn-lt"/>
          <a:ea typeface="+mn-ea"/>
          <a:cs typeface="+mn-cs"/>
        </a:defRPr>
      </a:lvl1pPr>
      <a:lvl2pPr marL="457120" algn="l" defTabSz="914240" rtl="0" eaLnBrk="1" latinLnBrk="0" hangingPunct="1">
        <a:defRPr sz="1900" kern="1200">
          <a:solidFill>
            <a:schemeClr val="tx1"/>
          </a:solidFill>
          <a:latin typeface="+mn-lt"/>
          <a:ea typeface="+mn-ea"/>
          <a:cs typeface="+mn-cs"/>
        </a:defRPr>
      </a:lvl2pPr>
      <a:lvl3pPr marL="914240" algn="l" defTabSz="914240" rtl="0" eaLnBrk="1" latinLnBrk="0" hangingPunct="1">
        <a:defRPr sz="1900" kern="1200">
          <a:solidFill>
            <a:schemeClr val="tx1"/>
          </a:solidFill>
          <a:latin typeface="+mn-lt"/>
          <a:ea typeface="+mn-ea"/>
          <a:cs typeface="+mn-cs"/>
        </a:defRPr>
      </a:lvl3pPr>
      <a:lvl4pPr marL="1371360" algn="l" defTabSz="914240" rtl="0" eaLnBrk="1" latinLnBrk="0" hangingPunct="1">
        <a:defRPr sz="1900" kern="1200">
          <a:solidFill>
            <a:schemeClr val="tx1"/>
          </a:solidFill>
          <a:latin typeface="+mn-lt"/>
          <a:ea typeface="+mn-ea"/>
          <a:cs typeface="+mn-cs"/>
        </a:defRPr>
      </a:lvl4pPr>
      <a:lvl5pPr marL="1828480" algn="l" defTabSz="914240" rtl="0" eaLnBrk="1" latinLnBrk="0" hangingPunct="1">
        <a:defRPr sz="1900" kern="1200">
          <a:solidFill>
            <a:schemeClr val="tx1"/>
          </a:solidFill>
          <a:latin typeface="+mn-lt"/>
          <a:ea typeface="+mn-ea"/>
          <a:cs typeface="+mn-cs"/>
        </a:defRPr>
      </a:lvl5pPr>
      <a:lvl6pPr marL="2285600" algn="l" defTabSz="914240" rtl="0" eaLnBrk="1" latinLnBrk="0" hangingPunct="1">
        <a:defRPr sz="1900" kern="1200">
          <a:solidFill>
            <a:schemeClr val="tx1"/>
          </a:solidFill>
          <a:latin typeface="+mn-lt"/>
          <a:ea typeface="+mn-ea"/>
          <a:cs typeface="+mn-cs"/>
        </a:defRPr>
      </a:lvl6pPr>
      <a:lvl7pPr marL="2742720" algn="l" defTabSz="914240" rtl="0" eaLnBrk="1" latinLnBrk="0" hangingPunct="1">
        <a:defRPr sz="1900" kern="1200">
          <a:solidFill>
            <a:schemeClr val="tx1"/>
          </a:solidFill>
          <a:latin typeface="+mn-lt"/>
          <a:ea typeface="+mn-ea"/>
          <a:cs typeface="+mn-cs"/>
        </a:defRPr>
      </a:lvl7pPr>
      <a:lvl8pPr marL="3199840" algn="l" defTabSz="914240" rtl="0" eaLnBrk="1" latinLnBrk="0" hangingPunct="1">
        <a:defRPr sz="1900" kern="1200">
          <a:solidFill>
            <a:schemeClr val="tx1"/>
          </a:solidFill>
          <a:latin typeface="+mn-lt"/>
          <a:ea typeface="+mn-ea"/>
          <a:cs typeface="+mn-cs"/>
        </a:defRPr>
      </a:lvl8pPr>
      <a:lvl9pPr marL="3656960" algn="l" defTabSz="91424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7.xml"/><Relationship Id="rId1" Type="http://schemas.openxmlformats.org/officeDocument/2006/relationships/tags" Target="../tags/tag29.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3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1.xml"/><Relationship Id="rId1" Type="http://schemas.openxmlformats.org/officeDocument/2006/relationships/tags" Target="../tags/tag39.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notesSlide" Target="../notesSlides/notesSlide12.xml"/><Relationship Id="rId7" Type="http://schemas.openxmlformats.org/officeDocument/2006/relationships/image" Target="../media/image27.jpeg"/><Relationship Id="rId2" Type="http://schemas.openxmlformats.org/officeDocument/2006/relationships/slideLayout" Target="../slideLayouts/slideLayout2.xml"/><Relationship Id="rId1" Type="http://schemas.openxmlformats.org/officeDocument/2006/relationships/tags" Target="../tags/tag40.xml"/><Relationship Id="rId6" Type="http://schemas.openxmlformats.org/officeDocument/2006/relationships/image" Target="../media/image26.jpeg"/><Relationship Id="rId11" Type="http://schemas.openxmlformats.org/officeDocument/2006/relationships/image" Target="../media/image20.png"/><Relationship Id="rId5" Type="http://schemas.openxmlformats.org/officeDocument/2006/relationships/image" Target="../media/image25.jpeg"/><Relationship Id="rId10" Type="http://schemas.openxmlformats.org/officeDocument/2006/relationships/image" Target="../media/image30.jpeg"/><Relationship Id="rId4" Type="http://schemas.openxmlformats.org/officeDocument/2006/relationships/image" Target="../media/image24.jpeg"/><Relationship Id="rId9" Type="http://schemas.openxmlformats.org/officeDocument/2006/relationships/image" Target="../media/image29.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41.xml"/><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1.xml"/><Relationship Id="rId13" Type="http://schemas.openxmlformats.org/officeDocument/2006/relationships/image" Target="../media/image35.jpeg"/><Relationship Id="rId3" Type="http://schemas.openxmlformats.org/officeDocument/2006/relationships/slideLayout" Target="../slideLayouts/slideLayout1.xml"/><Relationship Id="rId7" Type="http://schemas.openxmlformats.org/officeDocument/2006/relationships/diagramQuickStyle" Target="../diagrams/quickStyle1.xml"/><Relationship Id="rId12" Type="http://schemas.openxmlformats.org/officeDocument/2006/relationships/image" Target="../media/image34.jpeg"/><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diagramLayout" Target="../diagrams/layout1.xml"/><Relationship Id="rId11" Type="http://schemas.openxmlformats.org/officeDocument/2006/relationships/image" Target="../media/image33.jpeg"/><Relationship Id="rId5" Type="http://schemas.openxmlformats.org/officeDocument/2006/relationships/diagramData" Target="../diagrams/data1.xml"/><Relationship Id="rId15" Type="http://schemas.openxmlformats.org/officeDocument/2006/relationships/image" Target="../media/image37.jpeg"/><Relationship Id="rId10" Type="http://schemas.openxmlformats.org/officeDocument/2006/relationships/image" Target="../media/image32.jpg"/><Relationship Id="rId4" Type="http://schemas.openxmlformats.org/officeDocument/2006/relationships/notesSlide" Target="../notesSlides/notesSlide14.xml"/><Relationship Id="rId9" Type="http://schemas.microsoft.com/office/2007/relationships/diagramDrawing" Target="../diagrams/drawing1.xml"/><Relationship Id="rId14" Type="http://schemas.openxmlformats.org/officeDocument/2006/relationships/image" Target="../media/image36.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44.xml"/><Relationship Id="rId5" Type="http://schemas.openxmlformats.org/officeDocument/2006/relationships/image" Target="../media/image20.png"/><Relationship Id="rId4" Type="http://schemas.openxmlformats.org/officeDocument/2006/relationships/image" Target="../media/image38.jpeg"/></Relationships>
</file>

<file path=ppt/slides/_rels/slide16.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notesSlide" Target="../notesSlides/notesSlide16.xml"/><Relationship Id="rId7" Type="http://schemas.openxmlformats.org/officeDocument/2006/relationships/image" Target="../media/image42.jpeg"/><Relationship Id="rId2" Type="http://schemas.openxmlformats.org/officeDocument/2006/relationships/slideLayout" Target="../slideLayouts/slideLayout2.xml"/><Relationship Id="rId1" Type="http://schemas.openxmlformats.org/officeDocument/2006/relationships/tags" Target="../tags/tag45.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46.xml"/><Relationship Id="rId4" Type="http://schemas.openxmlformats.org/officeDocument/2006/relationships/image" Target="../media/image44.jpeg"/></Relationships>
</file>

<file path=ppt/slides/_rels/slide18.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notesSlide" Target="../notesSlides/notesSlide18.xml"/><Relationship Id="rId7" Type="http://schemas.openxmlformats.org/officeDocument/2006/relationships/image" Target="../media/image48.jpeg"/><Relationship Id="rId2" Type="http://schemas.openxmlformats.org/officeDocument/2006/relationships/slideLayout" Target="../slideLayouts/slideLayout2.xml"/><Relationship Id="rId1" Type="http://schemas.openxmlformats.org/officeDocument/2006/relationships/tags" Target="../tags/tag47.xml"/><Relationship Id="rId6" Type="http://schemas.openxmlformats.org/officeDocument/2006/relationships/image" Target="../media/image47.jpeg"/><Relationship Id="rId5" Type="http://schemas.openxmlformats.org/officeDocument/2006/relationships/image" Target="../media/image46.jpeg"/><Relationship Id="rId10" Type="http://schemas.openxmlformats.org/officeDocument/2006/relationships/image" Target="../media/image51.jpeg"/><Relationship Id="rId4" Type="http://schemas.openxmlformats.org/officeDocument/2006/relationships/image" Target="../media/image45.jpeg"/><Relationship Id="rId9" Type="http://schemas.openxmlformats.org/officeDocument/2006/relationships/image" Target="../media/image50.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48.xml"/><Relationship Id="rId4" Type="http://schemas.openxmlformats.org/officeDocument/2006/relationships/image" Target="../media/image52.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30.xml"/><Relationship Id="rId4" Type="http://schemas.openxmlformats.org/officeDocument/2006/relationships/image" Target="../media/image13.jpeg"/></Relationships>
</file>

<file path=ppt/slides/_rels/slide20.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notesSlide" Target="../notesSlides/notesSlide20.xml"/><Relationship Id="rId7" Type="http://schemas.openxmlformats.org/officeDocument/2006/relationships/image" Target="../media/image56.jpeg"/><Relationship Id="rId2" Type="http://schemas.openxmlformats.org/officeDocument/2006/relationships/slideLayout" Target="../slideLayouts/slideLayout2.xml"/><Relationship Id="rId1" Type="http://schemas.openxmlformats.org/officeDocument/2006/relationships/tags" Target="../tags/tag49.xml"/><Relationship Id="rId6" Type="http://schemas.openxmlformats.org/officeDocument/2006/relationships/image" Target="../media/image55.jpeg"/><Relationship Id="rId11" Type="http://schemas.openxmlformats.org/officeDocument/2006/relationships/image" Target="../media/image60.jpeg"/><Relationship Id="rId5" Type="http://schemas.openxmlformats.org/officeDocument/2006/relationships/image" Target="../media/image54.jpeg"/><Relationship Id="rId10" Type="http://schemas.openxmlformats.org/officeDocument/2006/relationships/image" Target="../media/image59.jpeg"/><Relationship Id="rId4" Type="http://schemas.openxmlformats.org/officeDocument/2006/relationships/image" Target="../media/image53.jpeg"/><Relationship Id="rId9" Type="http://schemas.openxmlformats.org/officeDocument/2006/relationships/image" Target="../media/image58.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50.xml"/><Relationship Id="rId5" Type="http://schemas.openxmlformats.org/officeDocument/2006/relationships/image" Target="../media/image20.png"/><Relationship Id="rId4" Type="http://schemas.openxmlformats.org/officeDocument/2006/relationships/image" Target="../media/image61.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5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2.xml"/><Relationship Id="rId1" Type="http://schemas.openxmlformats.org/officeDocument/2006/relationships/tags" Target="../tags/tag5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53.xml"/><Relationship Id="rId5" Type="http://schemas.openxmlformats.org/officeDocument/2006/relationships/image" Target="../media/image63.jpeg"/><Relationship Id="rId4" Type="http://schemas.openxmlformats.org/officeDocument/2006/relationships/image" Target="../media/image62.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54.xml"/><Relationship Id="rId5" Type="http://schemas.openxmlformats.org/officeDocument/2006/relationships/image" Target="../media/image65.jpeg"/><Relationship Id="rId4" Type="http://schemas.openxmlformats.org/officeDocument/2006/relationships/image" Target="../media/image64.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55.xml"/><Relationship Id="rId5" Type="http://schemas.openxmlformats.org/officeDocument/2006/relationships/image" Target="../media/image67.png"/><Relationship Id="rId4" Type="http://schemas.openxmlformats.org/officeDocument/2006/relationships/image" Target="../media/image66.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56.xml"/><Relationship Id="rId6" Type="http://schemas.openxmlformats.org/officeDocument/2006/relationships/image" Target="../media/image69.jpeg"/><Relationship Id="rId5" Type="http://schemas.microsoft.com/office/2007/relationships/hdphoto" Target="../media/hdphoto3.wdp"/><Relationship Id="rId4" Type="http://schemas.openxmlformats.org/officeDocument/2006/relationships/image" Target="../media/image68.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57.xml"/><Relationship Id="rId5" Type="http://schemas.openxmlformats.org/officeDocument/2006/relationships/image" Target="../media/image20.png"/><Relationship Id="rId4" Type="http://schemas.openxmlformats.org/officeDocument/2006/relationships/image" Target="../media/image70.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58.xml"/><Relationship Id="rId6" Type="http://schemas.openxmlformats.org/officeDocument/2006/relationships/image" Target="../media/image20.png"/><Relationship Id="rId5" Type="http://schemas.microsoft.com/office/2007/relationships/hdphoto" Target="../media/hdphoto4.wdp"/><Relationship Id="rId4" Type="http://schemas.openxmlformats.org/officeDocument/2006/relationships/image" Target="../media/image7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59.xml"/><Relationship Id="rId4" Type="http://schemas.openxmlformats.org/officeDocument/2006/relationships/image" Target="../media/image72.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60.xml"/><Relationship Id="rId4" Type="http://schemas.openxmlformats.org/officeDocument/2006/relationships/image" Target="../media/image73.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61.xml"/><Relationship Id="rId4" Type="http://schemas.openxmlformats.org/officeDocument/2006/relationships/image" Target="../media/image74.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62.xml"/><Relationship Id="rId4" Type="http://schemas.openxmlformats.org/officeDocument/2006/relationships/image" Target="../media/image75.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63.xml"/><Relationship Id="rId4" Type="http://schemas.openxmlformats.org/officeDocument/2006/relationships/image" Target="../media/image76.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64.xml"/><Relationship Id="rId4" Type="http://schemas.openxmlformats.org/officeDocument/2006/relationships/image" Target="../media/image77.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65.xml"/><Relationship Id="rId4" Type="http://schemas.openxmlformats.org/officeDocument/2006/relationships/image" Target="../media/image78.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66.xml"/><Relationship Id="rId4" Type="http://schemas.openxmlformats.org/officeDocument/2006/relationships/image" Target="../media/image79.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67.xml"/><Relationship Id="rId4" Type="http://schemas.openxmlformats.org/officeDocument/2006/relationships/image" Target="../media/image80.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32.xml"/><Relationship Id="rId4" Type="http://schemas.openxmlformats.org/officeDocument/2006/relationships/image" Target="../media/image17.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7" Type="http://schemas.openxmlformats.org/officeDocument/2006/relationships/image" Target="../media/image84.jpeg"/><Relationship Id="rId2" Type="http://schemas.openxmlformats.org/officeDocument/2006/relationships/slideLayout" Target="../slideLayouts/slideLayout3.xml"/><Relationship Id="rId1" Type="http://schemas.openxmlformats.org/officeDocument/2006/relationships/tags" Target="../tags/tag69.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41.xml.rels><?xml version="1.0" encoding="UTF-8" standalone="yes"?>
<Relationships xmlns="http://schemas.openxmlformats.org/package/2006/relationships"><Relationship Id="rId8" Type="http://schemas.openxmlformats.org/officeDocument/2006/relationships/image" Target="../media/image89.jpeg"/><Relationship Id="rId3" Type="http://schemas.openxmlformats.org/officeDocument/2006/relationships/notesSlide" Target="../notesSlides/notesSlide41.xml"/><Relationship Id="rId7" Type="http://schemas.openxmlformats.org/officeDocument/2006/relationships/image" Target="../media/image88.jpeg"/><Relationship Id="rId2" Type="http://schemas.openxmlformats.org/officeDocument/2006/relationships/slideLayout" Target="../slideLayouts/slideLayout3.xml"/><Relationship Id="rId1" Type="http://schemas.openxmlformats.org/officeDocument/2006/relationships/tags" Target="../tags/tag70.xml"/><Relationship Id="rId6" Type="http://schemas.openxmlformats.org/officeDocument/2006/relationships/image" Target="../media/image87.jpeg"/><Relationship Id="rId5" Type="http://schemas.openxmlformats.org/officeDocument/2006/relationships/image" Target="../media/image86.jpeg"/><Relationship Id="rId4" Type="http://schemas.openxmlformats.org/officeDocument/2006/relationships/image" Target="../media/image85.jpeg"/><Relationship Id="rId9" Type="http://schemas.openxmlformats.org/officeDocument/2006/relationships/image" Target="../media/image90.png"/></Relationships>
</file>

<file path=ppt/slides/_rels/slide42.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notesSlide" Target="../notesSlides/notesSlide42.xml"/><Relationship Id="rId7" Type="http://schemas.openxmlformats.org/officeDocument/2006/relationships/image" Target="../media/image94.jpeg"/><Relationship Id="rId2" Type="http://schemas.openxmlformats.org/officeDocument/2006/relationships/slideLayout" Target="../slideLayouts/slideLayout3.xml"/><Relationship Id="rId1" Type="http://schemas.openxmlformats.org/officeDocument/2006/relationships/tags" Target="../tags/tag71.xml"/><Relationship Id="rId6" Type="http://schemas.openxmlformats.org/officeDocument/2006/relationships/image" Target="../media/image93.jpeg"/><Relationship Id="rId5" Type="http://schemas.openxmlformats.org/officeDocument/2006/relationships/image" Target="../media/image92.png"/><Relationship Id="rId4" Type="http://schemas.openxmlformats.org/officeDocument/2006/relationships/image" Target="../media/image91.png"/></Relationships>
</file>

<file path=ppt/slides/_rels/slide43.xml.rels><?xml version="1.0" encoding="UTF-8" standalone="yes"?>
<Relationships xmlns="http://schemas.openxmlformats.org/package/2006/relationships"><Relationship Id="rId8" Type="http://schemas.openxmlformats.org/officeDocument/2006/relationships/image" Target="../media/image100.jpeg"/><Relationship Id="rId3" Type="http://schemas.openxmlformats.org/officeDocument/2006/relationships/notesSlide" Target="../notesSlides/notesSlide43.xml"/><Relationship Id="rId7" Type="http://schemas.openxmlformats.org/officeDocument/2006/relationships/image" Target="../media/image99.jpeg"/><Relationship Id="rId2" Type="http://schemas.openxmlformats.org/officeDocument/2006/relationships/slideLayout" Target="../slideLayouts/slideLayout3.xml"/><Relationship Id="rId1" Type="http://schemas.openxmlformats.org/officeDocument/2006/relationships/tags" Target="../tags/tag72.xml"/><Relationship Id="rId6" Type="http://schemas.openxmlformats.org/officeDocument/2006/relationships/image" Target="../media/image98.jpeg"/><Relationship Id="rId11" Type="http://schemas.openxmlformats.org/officeDocument/2006/relationships/image" Target="../media/image103.png"/><Relationship Id="rId5" Type="http://schemas.openxmlformats.org/officeDocument/2006/relationships/image" Target="../media/image97.jpeg"/><Relationship Id="rId10" Type="http://schemas.openxmlformats.org/officeDocument/2006/relationships/image" Target="../media/image102.jpeg"/><Relationship Id="rId4" Type="http://schemas.openxmlformats.org/officeDocument/2006/relationships/image" Target="../media/image96.jpeg"/><Relationship Id="rId9" Type="http://schemas.openxmlformats.org/officeDocument/2006/relationships/image" Target="../media/image101.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73.xml"/><Relationship Id="rId4" Type="http://schemas.openxmlformats.org/officeDocument/2006/relationships/image" Target="../media/image104.jpe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9.xml"/><Relationship Id="rId1" Type="http://schemas.openxmlformats.org/officeDocument/2006/relationships/tags" Target="../tags/tag74.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tags" Target="../tags/tag7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33.xml"/><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0.xml"/><Relationship Id="rId1" Type="http://schemas.openxmlformats.org/officeDocument/2006/relationships/tags" Target="../tags/tag3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35.xml"/><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36.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37.xml"/><Relationship Id="rId5" Type="http://schemas.openxmlformats.org/officeDocument/2006/relationships/image" Target="../media/image22.jpeg"/><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p:txBody>
          <a:bodyPr/>
          <a:lstStyle/>
          <a:p>
            <a:r>
              <a:rPr lang="en-US" dirty="0"/>
              <a:t>Wood-Frame Construction 101 </a:t>
            </a:r>
          </a:p>
        </p:txBody>
      </p:sp>
      <p:sp>
        <p:nvSpPr>
          <p:cNvPr id="2" name="Title 1"/>
          <p:cNvSpPr>
            <a:spLocks noGrp="1"/>
          </p:cNvSpPr>
          <p:nvPr>
            <p:ph type="ctrTitle"/>
          </p:nvPr>
        </p:nvSpPr>
        <p:spPr>
          <a:xfrm>
            <a:off x="12697" y="139701"/>
            <a:ext cx="9649486" cy="977900"/>
          </a:xfrm>
        </p:spPr>
        <p:txBody>
          <a:bodyPr>
            <a:noAutofit/>
          </a:bodyPr>
          <a:lstStyle/>
          <a:p>
            <a:r>
              <a:rPr lang="en-US" dirty="0">
                <a:latin typeface="Arial Black" panose="020B0A04020102020204" pitchFamily="34" charset="0"/>
              </a:rPr>
              <a:t>BUILDER TRAINING SERIES</a:t>
            </a:r>
          </a:p>
        </p:txBody>
      </p:sp>
    </p:spTree>
    <p:custDataLst>
      <p:tags r:id="rId1"/>
    </p:custDataLst>
    <p:extLst>
      <p:ext uri="{BB962C8B-B14F-4D97-AF65-F5344CB8AC3E}">
        <p14:creationId xmlns:p14="http://schemas.microsoft.com/office/powerpoint/2010/main" val="31945987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flipH="1" flipV="1">
            <a:off x="1954" y="-1"/>
            <a:ext cx="1218687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768150" y="749300"/>
            <a:ext cx="10652525"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892126" y="449944"/>
            <a:ext cx="6404574" cy="633885"/>
          </a:xfrm>
          <a:solidFill>
            <a:srgbClr val="FF5308"/>
          </a:solidFill>
        </p:spPr>
        <p:txBody>
          <a:bodyPr anchor="ctr"/>
          <a:lstStyle/>
          <a:p>
            <a:pPr algn="ctr"/>
            <a:r>
              <a:rPr lang="en-US" dirty="0">
                <a:solidFill>
                  <a:schemeClr val="bg1"/>
                </a:solidFill>
              </a:rPr>
              <a:t>Check Your Knowledge</a:t>
            </a:r>
          </a:p>
        </p:txBody>
      </p:sp>
      <p:sp>
        <p:nvSpPr>
          <p:cNvPr id="6" name="Content Placeholder 2"/>
          <p:cNvSpPr>
            <a:spLocks noGrp="1"/>
          </p:cNvSpPr>
          <p:nvPr>
            <p:ph idx="1"/>
          </p:nvPr>
        </p:nvSpPr>
        <p:spPr>
          <a:xfrm>
            <a:off x="2860219" y="1641475"/>
            <a:ext cx="6468387" cy="1384260"/>
          </a:xfrm>
        </p:spPr>
        <p:txBody>
          <a:bodyPr lIns="0" tIns="0" rIns="0" bIns="0">
            <a:noAutofit/>
          </a:bodyPr>
          <a:lstStyle/>
          <a:p>
            <a:pPr marL="0" indent="0" algn="ctr">
              <a:buNone/>
            </a:pPr>
            <a:r>
              <a:rPr lang="en-US" altLang="en-US" sz="1800" b="1">
                <a:solidFill>
                  <a:schemeClr val="bg1"/>
                </a:solidFill>
              </a:rPr>
              <a:t>Which of the following are benefits of wood </a:t>
            </a:r>
          </a:p>
          <a:p>
            <a:pPr marL="0" indent="0" algn="ctr">
              <a:buNone/>
            </a:pPr>
            <a:r>
              <a:rPr lang="en-US" altLang="en-US" sz="1800" b="1">
                <a:solidFill>
                  <a:schemeClr val="bg1"/>
                </a:solidFill>
              </a:rPr>
              <a:t>for residential construction?</a:t>
            </a:r>
          </a:p>
          <a:p>
            <a:pPr marL="0" indent="0" algn="ctr">
              <a:buNone/>
            </a:pPr>
            <a:r>
              <a:rPr lang="en-US" altLang="en-US" sz="1200" b="1">
                <a:solidFill>
                  <a:schemeClr val="bg1"/>
                </a:solidFill>
              </a:rPr>
              <a:t>SELECT ALL THAT APPLY</a:t>
            </a:r>
            <a:endParaRPr lang="en-US" altLang="en-US" sz="1200" dirty="0">
              <a:solidFill>
                <a:schemeClr val="bg1"/>
              </a:solidFill>
            </a:endParaRPr>
          </a:p>
        </p:txBody>
      </p:sp>
      <p:sp>
        <p:nvSpPr>
          <p:cNvPr id="13" name="Content Placeholder 2"/>
          <p:cNvSpPr txBox="1">
            <a:spLocks/>
          </p:cNvSpPr>
          <p:nvPr/>
        </p:nvSpPr>
        <p:spPr>
          <a:xfrm>
            <a:off x="2860219" y="3870286"/>
            <a:ext cx="7415157" cy="2992557"/>
          </a:xfrm>
          <a:prstGeom prst="rect">
            <a:avLst/>
          </a:prstGeom>
        </p:spPr>
        <p:txBody>
          <a:bodyPr lIns="0" tIns="0" rIns="0" bIns="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AutoNum type="alphaUcParenR"/>
            </a:pPr>
            <a:r>
              <a:rPr lang="en-US" altLang="en-US">
                <a:solidFill>
                  <a:schemeClr val="bg1"/>
                </a:solidFill>
              </a:rPr>
              <a:t>Low cost building material</a:t>
            </a:r>
            <a:endParaRPr lang="en-US" altLang="en-US" dirty="0">
              <a:solidFill>
                <a:schemeClr val="bg1"/>
              </a:solidFill>
            </a:endParaRPr>
          </a:p>
          <a:p>
            <a:pPr marL="342900" indent="-342900">
              <a:buFont typeface="Arial" panose="020B0604020202020204" pitchFamily="34" charset="0"/>
              <a:buAutoNum type="alphaUcParenR"/>
            </a:pPr>
            <a:r>
              <a:rPr lang="en-US" altLang="en-US">
                <a:solidFill>
                  <a:schemeClr val="bg1"/>
                </a:solidFill>
              </a:rPr>
              <a:t>Provides a fireproof structure</a:t>
            </a:r>
          </a:p>
          <a:p>
            <a:pPr marL="342900" indent="-342900">
              <a:buFont typeface="Arial" panose="020B0604020202020204" pitchFamily="34" charset="0"/>
              <a:buAutoNum type="alphaUcParenR"/>
            </a:pPr>
            <a:r>
              <a:rPr lang="en-US" altLang="en-US">
                <a:solidFill>
                  <a:schemeClr val="bg1"/>
                </a:solidFill>
              </a:rPr>
              <a:t>Abundant resource</a:t>
            </a:r>
          </a:p>
          <a:p>
            <a:pPr marL="342900" indent="-342900">
              <a:buFont typeface="Arial" panose="020B0604020202020204" pitchFamily="34" charset="0"/>
              <a:buAutoNum type="alphaUcParenR"/>
            </a:pPr>
            <a:r>
              <a:rPr lang="en-US" altLang="en-US">
                <a:solidFill>
                  <a:schemeClr val="bg1"/>
                </a:solidFill>
              </a:rPr>
              <a:t>Requires minimal construction skills to use</a:t>
            </a:r>
          </a:p>
          <a:p>
            <a:pPr marL="342900" indent="-342900">
              <a:buFont typeface="Arial" panose="020B0604020202020204" pitchFamily="34" charset="0"/>
              <a:buAutoNum type="alphaUcParenR"/>
            </a:pPr>
            <a:r>
              <a:rPr lang="en-US" altLang="en-US">
                <a:solidFill>
                  <a:schemeClr val="bg1"/>
                </a:solidFill>
              </a:rPr>
              <a:t>Highly resistant to deterioration and rotting</a:t>
            </a:r>
            <a:endParaRPr lang="en-US" altLang="en-US" dirty="0">
              <a:solidFill>
                <a:schemeClr val="bg1"/>
              </a:solidFill>
            </a:endParaRPr>
          </a:p>
        </p:txBody>
      </p:sp>
      <p:sp>
        <p:nvSpPr>
          <p:cNvPr id="3" name="Isosceles Triangle 2"/>
          <p:cNvSpPr/>
          <p:nvPr/>
        </p:nvSpPr>
        <p:spPr>
          <a:xfrm rot="5400000">
            <a:off x="2277019" y="3859742"/>
            <a:ext cx="498961" cy="528434"/>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p:cNvCxnSpPr/>
          <p:nvPr/>
        </p:nvCxnSpPr>
        <p:spPr>
          <a:xfrm>
            <a:off x="2860219" y="3425785"/>
            <a:ext cx="6468387"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9" name="Isosceles Triangle 8"/>
          <p:cNvSpPr/>
          <p:nvPr/>
        </p:nvSpPr>
        <p:spPr>
          <a:xfrm rot="5400000">
            <a:off x="2277019" y="5220680"/>
            <a:ext cx="498960" cy="528433"/>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rot="5400000">
            <a:off x="2277019" y="4788028"/>
            <a:ext cx="498961" cy="528434"/>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150896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ransparent Black Rectangle"/>
          <p:cNvSpPr/>
          <p:nvPr/>
        </p:nvSpPr>
        <p:spPr>
          <a:xfrm>
            <a:off x="0" y="1827715"/>
            <a:ext cx="12188825" cy="885207"/>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696" tIns="182848" rIns="365696" bIns="45712" rtlCol="0" anchor="t" anchorCtr="0"/>
          <a:lstStyle/>
          <a:p>
            <a:pPr>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Text Placeholder 13"/>
          <p:cNvSpPr txBox="1">
            <a:spLocks/>
          </p:cNvSpPr>
          <p:nvPr/>
        </p:nvSpPr>
        <p:spPr>
          <a:xfrm>
            <a:off x="638464" y="1973943"/>
            <a:ext cx="11550102" cy="575477"/>
          </a:xfrm>
          <a:prstGeom prst="rect">
            <a:avLst/>
          </a:prstGeom>
        </p:spPr>
        <p:txBody>
          <a:bodyPr lIns="91424" tIns="45712" rIns="91424" bIns="45712" anchor="t"/>
          <a:lstStyle>
            <a:lvl1pPr marL="0" indent="0" algn="l" defTabSz="914400" rtl="0" eaLnBrk="1" latinLnBrk="0" hangingPunct="1">
              <a:lnSpc>
                <a:spcPct val="90000"/>
              </a:lnSpc>
              <a:spcBef>
                <a:spcPts val="1000"/>
              </a:spcBef>
              <a:buFont typeface="Arial" panose="020B0604020202020204" pitchFamily="34" charset="0"/>
              <a:buNone/>
              <a:defRPr sz="2400" b="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Construction Components</a:t>
            </a:r>
          </a:p>
        </p:txBody>
      </p:sp>
      <p:sp>
        <p:nvSpPr>
          <p:cNvPr id="3" name="Text Placeholder 2"/>
          <p:cNvSpPr>
            <a:spLocks noGrp="1"/>
          </p:cNvSpPr>
          <p:nvPr>
            <p:ph type="body" sz="quarter" idx="14"/>
          </p:nvPr>
        </p:nvSpPr>
        <p:spPr/>
        <p:txBody>
          <a:bodyPr/>
          <a:lstStyle/>
          <a:p>
            <a:r>
              <a:rPr lang="en-US" dirty="0"/>
              <a:t>   Wood-Frame Construction 101</a:t>
            </a: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7" y="3081339"/>
            <a:ext cx="12184064"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217432" y="315438"/>
            <a:ext cx="2563144" cy="276999"/>
          </a:xfrm>
          <a:prstGeom prst="rect">
            <a:avLst/>
          </a:prstGeom>
          <a:noFill/>
        </p:spPr>
        <p:txBody>
          <a:bodyPr wrap="square" lIns="91424" tIns="45712" rIns="91424" bIns="45712" rtlCol="0">
            <a:spAutoFit/>
          </a:bodyPr>
          <a:lstStyle/>
          <a:p>
            <a:r>
              <a:rPr lang="en-US" sz="1200" spc="300" dirty="0"/>
              <a:t>LESSON 2</a:t>
            </a:r>
          </a:p>
        </p:txBody>
      </p:sp>
    </p:spTree>
    <p:custDataLst>
      <p:tags r:id="rId1"/>
    </p:custDataLst>
    <p:extLst>
      <p:ext uri="{BB962C8B-B14F-4D97-AF65-F5344CB8AC3E}">
        <p14:creationId xmlns:p14="http://schemas.microsoft.com/office/powerpoint/2010/main" val="22892007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3597" y="255906"/>
            <a:ext cx="8968884" cy="636271"/>
          </a:xfrm>
        </p:spPr>
        <p:txBody>
          <a:bodyPr/>
          <a:lstStyle/>
          <a:p>
            <a:r>
              <a:rPr lang="en-US" dirty="0"/>
              <a:t>Four Main Construction Components</a:t>
            </a:r>
          </a:p>
        </p:txBody>
      </p:sp>
      <p:pic>
        <p:nvPicPr>
          <p:cNvPr id="10" name="Picture 29" descr="roof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96789" y="848185"/>
            <a:ext cx="7465655" cy="535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0" y="6812281"/>
            <a:ext cx="12188825"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pic>
        <p:nvPicPr>
          <p:cNvPr id="23" name="Picture 23" descr="foundation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844" y="854536"/>
            <a:ext cx="7467600" cy="535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4" descr="wall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94844" y="854536"/>
            <a:ext cx="7467600" cy="535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25" descr="wall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94844" y="854536"/>
            <a:ext cx="7467600" cy="535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6" descr="floo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094844" y="856124"/>
            <a:ext cx="7467600" cy="535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7" descr="secondfloo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094844" y="841836"/>
            <a:ext cx="7467600" cy="536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8" descr="roof1"/>
          <p:cNvPicPr>
            <a:picLocks noChangeAspect="1" noChangeArrowheads="1"/>
          </p:cNvPicPr>
          <p:nvPr/>
        </p:nvPicPr>
        <p:blipFill>
          <a:blip r:embed="rId10" cstate="print">
            <a:extLst>
              <a:ext uri="{28A0092B-C50C-407E-A947-70E740481C1C}">
                <a14:useLocalDpi xmlns:a14="http://schemas.microsoft.com/office/drawing/2010/main" val="0"/>
              </a:ext>
            </a:extLst>
          </a:blip>
          <a:srcRect b="-1422"/>
          <a:stretch>
            <a:fillRect/>
          </a:stretch>
        </p:blipFill>
        <p:spPr bwMode="auto">
          <a:xfrm>
            <a:off x="4094844" y="854536"/>
            <a:ext cx="7467600" cy="543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29" descr="roof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94844" y="854536"/>
            <a:ext cx="7467600" cy="535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3"/>
          <p:cNvSpPr txBox="1">
            <a:spLocks noChangeArrowheads="1"/>
          </p:cNvSpPr>
          <p:nvPr/>
        </p:nvSpPr>
        <p:spPr>
          <a:xfrm>
            <a:off x="1032216" y="1493697"/>
            <a:ext cx="2692400" cy="3760788"/>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200000"/>
              </a:lnSpc>
            </a:pPr>
            <a:r>
              <a:rPr lang="en-US" altLang="en-US" sz="1800" dirty="0"/>
              <a:t>Foundation</a:t>
            </a:r>
          </a:p>
          <a:p>
            <a:pPr>
              <a:lnSpc>
                <a:spcPct val="200000"/>
              </a:lnSpc>
            </a:pPr>
            <a:r>
              <a:rPr lang="en-US" altLang="en-US" sz="1800" dirty="0"/>
              <a:t>Wall</a:t>
            </a:r>
          </a:p>
          <a:p>
            <a:pPr>
              <a:lnSpc>
                <a:spcPct val="200000"/>
              </a:lnSpc>
            </a:pPr>
            <a:r>
              <a:rPr lang="en-US" altLang="en-US" sz="1800" dirty="0"/>
              <a:t>Floors</a:t>
            </a:r>
          </a:p>
          <a:p>
            <a:pPr>
              <a:lnSpc>
                <a:spcPct val="200000"/>
              </a:lnSpc>
            </a:pPr>
            <a:r>
              <a:rPr lang="en-US" altLang="en-US" sz="1800" dirty="0"/>
              <a:t>Roof</a:t>
            </a:r>
          </a:p>
        </p:txBody>
      </p:sp>
      <p:sp>
        <p:nvSpPr>
          <p:cNvPr id="3" name="TextBox 2"/>
          <p:cNvSpPr txBox="1"/>
          <p:nvPr/>
        </p:nvSpPr>
        <p:spPr>
          <a:xfrm>
            <a:off x="393597" y="815042"/>
            <a:ext cx="5500914" cy="415995"/>
          </a:xfrm>
          <a:prstGeom prst="rect">
            <a:avLst/>
          </a:prstGeom>
          <a:noFill/>
        </p:spPr>
        <p:txBody>
          <a:bodyPr wrap="square" lIns="91424" tIns="45712" rIns="91424" bIns="45712" rtlCol="0">
            <a:spAutoFit/>
          </a:bodyPr>
          <a:lstStyle/>
          <a:p>
            <a:pPr>
              <a:lnSpc>
                <a:spcPct val="150000"/>
              </a:lnSpc>
            </a:pPr>
            <a:r>
              <a:rPr lang="en-US" sz="1600" b="1" dirty="0">
                <a:latin typeface="Arial" panose="020B0604020202020204" pitchFamily="34" charset="0"/>
                <a:cs typeface="Arial" panose="020B0604020202020204" pitchFamily="34" charset="0"/>
              </a:rPr>
              <a:t>Platform Framing</a:t>
            </a:r>
          </a:p>
        </p:txBody>
      </p:sp>
      <p:pic>
        <p:nvPicPr>
          <p:cNvPr id="15" name="Picture 2" descr="Image result for student handout icon"/>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006487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30">
                                            <p:txEl>
                                              <p:pRg st="0" end="0"/>
                                            </p:txEl>
                                          </p:spTgt>
                                        </p:tgtEl>
                                        <p:attrNameLst>
                                          <p:attrName>style.visibility</p:attrName>
                                        </p:attrNameLst>
                                      </p:cBhvr>
                                      <p:to>
                                        <p:strVal val="visible"/>
                                      </p:to>
                                    </p:set>
                                    <p:animEffect transition="in" filter="fade">
                                      <p:cBhvr>
                                        <p:cTn id="10" dur="500"/>
                                        <p:tgtEl>
                                          <p:spTgt spid="30">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0">
                                            <p:txEl>
                                              <p:pRg st="1" end="1"/>
                                            </p:txEl>
                                          </p:spTgt>
                                        </p:tgtEl>
                                        <p:attrNameLst>
                                          <p:attrName>style.visibility</p:attrName>
                                        </p:attrNameLst>
                                      </p:cBhvr>
                                      <p:to>
                                        <p:strVal val="visible"/>
                                      </p:to>
                                    </p:set>
                                    <p:animEffect transition="in" filter="fade">
                                      <p:cBhvr>
                                        <p:cTn id="18" dur="500"/>
                                        <p:tgtEl>
                                          <p:spTgt spid="30">
                                            <p:txEl>
                                              <p:pRg st="1" end="1"/>
                                            </p:txEl>
                                          </p:spTgt>
                                        </p:tgtEl>
                                      </p:cBhvr>
                                    </p:animEffect>
                                  </p:childTnLst>
                                </p:cTn>
                              </p:par>
                              <p:par>
                                <p:cTn id="19" presetID="22" presetClass="entr" presetSubtype="8"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ipe(left)">
                                      <p:cBhvr>
                                        <p:cTn id="21" dur="2000"/>
                                        <p:tgtEl>
                                          <p:spTgt spid="2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20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0">
                                            <p:txEl>
                                              <p:pRg st="2" end="2"/>
                                            </p:txEl>
                                          </p:spTgt>
                                        </p:tgtEl>
                                        <p:attrNameLst>
                                          <p:attrName>style.visibility</p:attrName>
                                        </p:attrNameLst>
                                      </p:cBhvr>
                                      <p:to>
                                        <p:strVal val="visible"/>
                                      </p:to>
                                    </p:set>
                                    <p:animEffect transition="in" filter="fade">
                                      <p:cBhvr>
                                        <p:cTn id="31" dur="500"/>
                                        <p:tgtEl>
                                          <p:spTgt spid="30">
                                            <p:txEl>
                                              <p:pRg st="2" end="2"/>
                                            </p:txEl>
                                          </p:spTgt>
                                        </p:tgtEl>
                                      </p:cBhvr>
                                    </p:animEffect>
                                  </p:childTnLst>
                                </p:cTn>
                              </p:par>
                              <p:par>
                                <p:cTn id="32" presetID="22" presetClass="entr" presetSubtype="2"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right)">
                                      <p:cBhvr>
                                        <p:cTn id="34" dur="2000"/>
                                        <p:tgtEl>
                                          <p:spTgt spid="2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up)">
                                      <p:cBhvr>
                                        <p:cTn id="39" dur="2000"/>
                                        <p:tgtEl>
                                          <p:spTgt spid="27"/>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0">
                                            <p:txEl>
                                              <p:pRg st="3" end="3"/>
                                            </p:txEl>
                                          </p:spTgt>
                                        </p:tgtEl>
                                        <p:attrNameLst>
                                          <p:attrName>style.visibility</p:attrName>
                                        </p:attrNameLst>
                                      </p:cBhvr>
                                      <p:to>
                                        <p:strVal val="visible"/>
                                      </p:to>
                                    </p:set>
                                    <p:animEffect transition="in" filter="fade">
                                      <p:cBhvr>
                                        <p:cTn id="44" dur="500"/>
                                        <p:tgtEl>
                                          <p:spTgt spid="30">
                                            <p:txEl>
                                              <p:pRg st="3" end="3"/>
                                            </p:txEl>
                                          </p:spTgt>
                                        </p:tgtEl>
                                      </p:cBhvr>
                                    </p:animEffect>
                                  </p:childTnLst>
                                </p:cTn>
                              </p:par>
                            </p:childTnLst>
                          </p:cTn>
                        </p:par>
                        <p:par>
                          <p:cTn id="45" fill="hold">
                            <p:stCondLst>
                              <p:cond delay="500"/>
                            </p:stCondLst>
                            <p:childTnLst>
                              <p:par>
                                <p:cTn id="46" presetID="22" presetClass="entr" presetSubtype="1"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up)">
                                      <p:cBhvr>
                                        <p:cTn id="48" dur="2000"/>
                                        <p:tgtEl>
                                          <p:spTgt spid="2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nodeType="click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up)">
                                      <p:cBhvr>
                                        <p:cTn id="53"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446747" y="0"/>
            <a:ext cx="574207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pic>
        <p:nvPicPr>
          <p:cNvPr id="7170" name="Picture 2" descr="Slab Down Found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82082" y="828509"/>
            <a:ext cx="5991411" cy="3639783"/>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862677" y="1091625"/>
            <a:ext cx="5334923" cy="940376"/>
          </a:xfrm>
        </p:spPr>
        <p:txBody>
          <a:bodyPr>
            <a:normAutofit/>
          </a:bodyPr>
          <a:lstStyle/>
          <a:p>
            <a:r>
              <a:rPr lang="en-US" dirty="0">
                <a:solidFill>
                  <a:srgbClr val="FF5308"/>
                </a:solidFill>
              </a:rPr>
              <a:t>Foundation</a:t>
            </a:r>
          </a:p>
        </p:txBody>
      </p:sp>
      <p:sp>
        <p:nvSpPr>
          <p:cNvPr id="3" name="Content Placeholder 2"/>
          <p:cNvSpPr>
            <a:spLocks noGrp="1"/>
          </p:cNvSpPr>
          <p:nvPr>
            <p:ph idx="1"/>
          </p:nvPr>
        </p:nvSpPr>
        <p:spPr>
          <a:xfrm>
            <a:off x="917567" y="2032001"/>
            <a:ext cx="4409626" cy="3922486"/>
          </a:xfrm>
        </p:spPr>
        <p:txBody>
          <a:bodyPr/>
          <a:lstStyle/>
          <a:p>
            <a:pPr>
              <a:lnSpc>
                <a:spcPct val="150000"/>
              </a:lnSpc>
              <a:buClr>
                <a:srgbClr val="FF5308"/>
              </a:buClr>
            </a:pPr>
            <a:r>
              <a:rPr lang="en-US" sz="1400" dirty="0"/>
              <a:t>Anchors the structure to the ground.</a:t>
            </a:r>
          </a:p>
          <a:p>
            <a:pPr>
              <a:lnSpc>
                <a:spcPct val="150000"/>
              </a:lnSpc>
              <a:buClr>
                <a:srgbClr val="FF5308"/>
              </a:buClr>
            </a:pPr>
            <a:r>
              <a:rPr lang="en-US" sz="1400" dirty="0"/>
              <a:t>Keeps the building level.</a:t>
            </a:r>
          </a:p>
          <a:p>
            <a:pPr>
              <a:lnSpc>
                <a:spcPct val="150000"/>
              </a:lnSpc>
              <a:buClr>
                <a:srgbClr val="FF5308"/>
              </a:buClr>
            </a:pPr>
            <a:r>
              <a:rPr lang="en-US" sz="1400" dirty="0"/>
              <a:t>Minimizes settling.</a:t>
            </a:r>
          </a:p>
          <a:p>
            <a:pPr>
              <a:lnSpc>
                <a:spcPct val="150000"/>
              </a:lnSpc>
              <a:buClr>
                <a:srgbClr val="FF5308"/>
              </a:buClr>
            </a:pPr>
            <a:r>
              <a:rPr lang="en-US" sz="1400" dirty="0"/>
              <a:t>Prevents uplift.</a:t>
            </a:r>
          </a:p>
          <a:p>
            <a:pPr>
              <a:lnSpc>
                <a:spcPct val="150000"/>
              </a:lnSpc>
              <a:buClr>
                <a:srgbClr val="FF5308"/>
              </a:buClr>
            </a:pPr>
            <a:r>
              <a:rPr lang="en-US" sz="1400" dirty="0"/>
              <a:t>Resists horizontal forces.</a:t>
            </a:r>
          </a:p>
          <a:p>
            <a:pPr>
              <a:lnSpc>
                <a:spcPct val="150000"/>
              </a:lnSpc>
              <a:buClr>
                <a:srgbClr val="FF5308"/>
              </a:buClr>
            </a:pPr>
            <a:r>
              <a:rPr lang="en-US" sz="1400" dirty="0"/>
              <a:t>Keeps wooden parts away from ground elements (organisms, soil moisture). </a:t>
            </a:r>
          </a:p>
          <a:p>
            <a:pPr marL="0" indent="0">
              <a:buNone/>
            </a:pPr>
            <a:endParaRPr lang="en-US" sz="1400" dirty="0"/>
          </a:p>
        </p:txBody>
      </p:sp>
      <p:sp>
        <p:nvSpPr>
          <p:cNvPr id="7" name="Rectangle 6"/>
          <p:cNvSpPr/>
          <p:nvPr/>
        </p:nvSpPr>
        <p:spPr>
          <a:xfrm>
            <a:off x="862677" y="828509"/>
            <a:ext cx="130845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4" name="Rectangle 13"/>
          <p:cNvSpPr/>
          <p:nvPr/>
        </p:nvSpPr>
        <p:spPr>
          <a:xfrm>
            <a:off x="830263" y="5750628"/>
            <a:ext cx="400947" cy="2310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9223216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42813" y="615615"/>
            <a:ext cx="11503202" cy="474228"/>
          </a:xfrm>
        </p:spPr>
        <p:txBody>
          <a:bodyPr/>
          <a:lstStyle/>
          <a:p>
            <a:pPr algn="ctr"/>
            <a:r>
              <a:rPr lang="en-US" dirty="0"/>
              <a:t>Foundation Types</a:t>
            </a:r>
          </a:p>
        </p:txBody>
      </p:sp>
      <p:graphicFrame>
        <p:nvGraphicFramePr>
          <p:cNvPr id="10" name="Content Placeholder 9"/>
          <p:cNvGraphicFramePr>
            <a:graphicFrameLocks noGrp="1"/>
          </p:cNvGraphicFramePr>
          <p:nvPr>
            <p:ph idx="1"/>
            <p:custDataLst>
              <p:tags r:id="rId2"/>
            </p:custDataLst>
            <p:extLst>
              <p:ext uri="{D42A27DB-BD31-4B8C-83A1-F6EECF244321}">
                <p14:modId xmlns:p14="http://schemas.microsoft.com/office/powerpoint/2010/main" val="2683192555"/>
              </p:ext>
            </p:extLst>
          </p:nvPr>
        </p:nvGraphicFramePr>
        <p:xfrm>
          <a:off x="3539203" y="1166813"/>
          <a:ext cx="5012508" cy="48006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12" name="Straight Connector 11"/>
          <p:cNvCxnSpPr/>
          <p:nvPr/>
        </p:nvCxnSpPr>
        <p:spPr>
          <a:xfrm flipV="1">
            <a:off x="6449920" y="1498151"/>
            <a:ext cx="81259" cy="350971"/>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8472016" y="2209371"/>
            <a:ext cx="3335908" cy="1169535"/>
          </a:xfrm>
          <a:prstGeom prst="rect">
            <a:avLst/>
          </a:prstGeom>
          <a:noFill/>
        </p:spPr>
        <p:txBody>
          <a:bodyPr wrap="square" lIns="91424" tIns="45712" rIns="91424" bIns="45712" rtlCol="0">
            <a:spAutoFit/>
          </a:bodyPr>
          <a:lstStyle/>
          <a:p>
            <a:r>
              <a:rPr lang="en-US" sz="1400" b="1" dirty="0"/>
              <a:t>Stem Wall / Raised Floor</a:t>
            </a:r>
          </a:p>
          <a:p>
            <a:r>
              <a:rPr lang="en-US" sz="1400" dirty="0"/>
              <a:t>Used where the structures’ elevation varies. Maintain a sound structural footing; are required to go below grade. </a:t>
            </a:r>
          </a:p>
          <a:p>
            <a:endParaRPr lang="en-US" sz="1400" dirty="0"/>
          </a:p>
        </p:txBody>
      </p:sp>
      <p:cxnSp>
        <p:nvCxnSpPr>
          <p:cNvPr id="16" name="Straight Connector 15"/>
          <p:cNvCxnSpPr/>
          <p:nvPr/>
        </p:nvCxnSpPr>
        <p:spPr>
          <a:xfrm>
            <a:off x="7426589" y="4778249"/>
            <a:ext cx="658667" cy="45286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8086036" y="5231113"/>
            <a:ext cx="1698428"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8411070" y="5370264"/>
            <a:ext cx="3396854" cy="954091"/>
          </a:xfrm>
          <a:prstGeom prst="rect">
            <a:avLst/>
          </a:prstGeom>
          <a:noFill/>
        </p:spPr>
        <p:txBody>
          <a:bodyPr wrap="square" lIns="91424" tIns="45712" rIns="91424" bIns="45712" rtlCol="0">
            <a:spAutoFit/>
          </a:bodyPr>
          <a:lstStyle/>
          <a:p>
            <a:r>
              <a:rPr lang="en-US" sz="1400" b="1" dirty="0"/>
              <a:t>Basement</a:t>
            </a:r>
          </a:p>
          <a:p>
            <a:r>
              <a:rPr lang="en-US" sz="1400" dirty="0"/>
              <a:t>Constructed with concrete floors and walls. Common where deep footings are required; provide usable space.</a:t>
            </a:r>
          </a:p>
        </p:txBody>
      </p:sp>
      <p:cxnSp>
        <p:nvCxnSpPr>
          <p:cNvPr id="19" name="Straight Connector 18"/>
          <p:cNvCxnSpPr/>
          <p:nvPr/>
        </p:nvCxnSpPr>
        <p:spPr>
          <a:xfrm>
            <a:off x="5617406" y="1483709"/>
            <a:ext cx="76183" cy="3857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2928437" y="1487991"/>
            <a:ext cx="2683888"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49802" y="1702089"/>
            <a:ext cx="3699230" cy="954091"/>
          </a:xfrm>
          <a:prstGeom prst="rect">
            <a:avLst/>
          </a:prstGeom>
          <a:noFill/>
        </p:spPr>
        <p:txBody>
          <a:bodyPr wrap="square" lIns="91424" tIns="45712" rIns="91424" bIns="45712" rtlCol="0">
            <a:spAutoFit/>
          </a:bodyPr>
          <a:lstStyle/>
          <a:p>
            <a:r>
              <a:rPr lang="en-US" sz="1400" b="1" dirty="0"/>
              <a:t>Slab on Grade</a:t>
            </a:r>
          </a:p>
          <a:p>
            <a:r>
              <a:rPr lang="en-US" sz="1400" dirty="0"/>
              <a:t>Poured concrete at ground level;</a:t>
            </a:r>
            <a:br>
              <a:rPr lang="en-US" sz="1400" dirty="0"/>
            </a:br>
            <a:r>
              <a:rPr lang="en-US" sz="1400" dirty="0"/>
              <a:t>sometimes reinforced with steel rebar or tension bars.</a:t>
            </a:r>
          </a:p>
        </p:txBody>
      </p:sp>
      <p:cxnSp>
        <p:nvCxnSpPr>
          <p:cNvPr id="22" name="Straight Connector 21"/>
          <p:cNvCxnSpPr/>
          <p:nvPr/>
        </p:nvCxnSpPr>
        <p:spPr>
          <a:xfrm>
            <a:off x="3047206" y="3209642"/>
            <a:ext cx="1252284" cy="178719"/>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77155" y="4135421"/>
            <a:ext cx="3240838" cy="954091"/>
          </a:xfrm>
          <a:prstGeom prst="rect">
            <a:avLst/>
          </a:prstGeom>
          <a:noFill/>
        </p:spPr>
        <p:txBody>
          <a:bodyPr wrap="square" lIns="91424" tIns="45712" rIns="91424" bIns="45712" rtlCol="0">
            <a:spAutoFit/>
          </a:bodyPr>
          <a:lstStyle/>
          <a:p>
            <a:r>
              <a:rPr lang="en-US" sz="1400" b="1" dirty="0"/>
              <a:t>Pier and Beam </a:t>
            </a:r>
          </a:p>
          <a:p>
            <a:r>
              <a:rPr lang="en-US" sz="1400" dirty="0"/>
              <a:t>Includes a crawl space beneath the living space; concrete footings support the foundation. </a:t>
            </a:r>
          </a:p>
        </p:txBody>
      </p:sp>
      <p:cxnSp>
        <p:nvCxnSpPr>
          <p:cNvPr id="25" name="Straight Connector 24"/>
          <p:cNvCxnSpPr/>
          <p:nvPr/>
        </p:nvCxnSpPr>
        <p:spPr>
          <a:xfrm>
            <a:off x="2877650" y="5618480"/>
            <a:ext cx="209593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4953270" y="5174880"/>
            <a:ext cx="287925" cy="448933"/>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344116" y="5644134"/>
            <a:ext cx="4082473" cy="738648"/>
          </a:xfrm>
          <a:prstGeom prst="rect">
            <a:avLst/>
          </a:prstGeom>
          <a:noFill/>
        </p:spPr>
        <p:txBody>
          <a:bodyPr wrap="square" lIns="91424" tIns="45712" rIns="91424" bIns="45712" rtlCol="0">
            <a:spAutoFit/>
          </a:bodyPr>
          <a:lstStyle/>
          <a:p>
            <a:r>
              <a:rPr lang="en-US" sz="1400" b="1" dirty="0"/>
              <a:t>Piling</a:t>
            </a:r>
          </a:p>
          <a:p>
            <a:r>
              <a:rPr lang="en-US" sz="1400" dirty="0"/>
              <a:t>May be concrete, wood or steel driven deep into the ground to act as a support for structures.  </a:t>
            </a:r>
          </a:p>
        </p:txBody>
      </p:sp>
      <p:sp>
        <p:nvSpPr>
          <p:cNvPr id="41" name="Oval 40"/>
          <p:cNvSpPr/>
          <p:nvPr/>
        </p:nvSpPr>
        <p:spPr>
          <a:xfrm>
            <a:off x="4742479" y="2318691"/>
            <a:ext cx="2680836" cy="2681535"/>
          </a:xfrm>
          <a:prstGeom prst="ellipse">
            <a:avLst/>
          </a:prstGeom>
          <a:blipFill dpi="0" rotWithShape="1">
            <a:blip r:embed="rId10">
              <a:extLst>
                <a:ext uri="{28A0092B-C50C-407E-A947-70E740481C1C}">
                  <a14:useLocalDpi xmlns:a14="http://schemas.microsoft.com/office/drawing/2010/main" val="0"/>
                </a:ext>
              </a:extLst>
            </a:blip>
            <a:srcRect/>
            <a:stretch>
              <a:fillRect/>
            </a:stretch>
          </a:blipFill>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42" name="Rectangle 41"/>
          <p:cNvSpPr/>
          <p:nvPr/>
        </p:nvSpPr>
        <p:spPr>
          <a:xfrm>
            <a:off x="4452143" y="1"/>
            <a:ext cx="3284539" cy="27940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44" name="Rectangle 43"/>
          <p:cNvSpPr/>
          <p:nvPr/>
        </p:nvSpPr>
        <p:spPr>
          <a:xfrm>
            <a:off x="0" y="6812281"/>
            <a:ext cx="12188825"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pic>
        <p:nvPicPr>
          <p:cNvPr id="2050" name="Picture 2"/>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b="23363"/>
          <a:stretch/>
        </p:blipFill>
        <p:spPr bwMode="auto">
          <a:xfrm>
            <a:off x="8462907" y="3967974"/>
            <a:ext cx="2561750" cy="1127619"/>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t="24483" b="17233"/>
          <a:stretch/>
        </p:blipFill>
        <p:spPr bwMode="auto">
          <a:xfrm>
            <a:off x="681860" y="2932647"/>
            <a:ext cx="2561750" cy="1120107"/>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t="34014" b="7270"/>
          <a:stretch/>
        </p:blipFill>
        <p:spPr bwMode="auto">
          <a:xfrm>
            <a:off x="680638" y="5427161"/>
            <a:ext cx="2562972" cy="1128953"/>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r="4902"/>
          <a:stretch/>
        </p:blipFill>
        <p:spPr bwMode="auto">
          <a:xfrm>
            <a:off x="670655" y="534253"/>
            <a:ext cx="2572955" cy="1127619"/>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6" name="Straight Connector 45"/>
          <p:cNvCxnSpPr/>
          <p:nvPr/>
        </p:nvCxnSpPr>
        <p:spPr>
          <a:xfrm>
            <a:off x="6533291" y="1487991"/>
            <a:ext cx="2683888"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2051" name="Picture 3"/>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t="20216" b="10724"/>
          <a:stretch/>
        </p:blipFill>
        <p:spPr bwMode="auto">
          <a:xfrm>
            <a:off x="8462907" y="957275"/>
            <a:ext cx="2561750" cy="1122392"/>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8285476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097993" y="1409700"/>
            <a:ext cx="7465655" cy="525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393598" y="346333"/>
            <a:ext cx="8968884" cy="474228"/>
          </a:xfrm>
        </p:spPr>
        <p:txBody>
          <a:bodyPr>
            <a:normAutofit/>
          </a:bodyPr>
          <a:lstStyle/>
          <a:p>
            <a:r>
              <a:rPr lang="en-US" dirty="0"/>
              <a:t>Wall — Structural Function </a:t>
            </a:r>
          </a:p>
        </p:txBody>
      </p:sp>
      <p:sp>
        <p:nvSpPr>
          <p:cNvPr id="3" name="Content Placeholder 2"/>
          <p:cNvSpPr>
            <a:spLocks noGrp="1"/>
          </p:cNvSpPr>
          <p:nvPr>
            <p:ph idx="1"/>
          </p:nvPr>
        </p:nvSpPr>
        <p:spPr>
          <a:xfrm>
            <a:off x="975598" y="1264919"/>
            <a:ext cx="2513945" cy="4391024"/>
          </a:xfrm>
        </p:spPr>
        <p:txBody>
          <a:bodyPr/>
          <a:lstStyle/>
          <a:p>
            <a:pPr marL="0" indent="0">
              <a:buNone/>
            </a:pPr>
            <a:r>
              <a:rPr lang="en-US" altLang="en-US" b="1" dirty="0"/>
              <a:t>Non-Load Bearing Walls</a:t>
            </a:r>
          </a:p>
          <a:p>
            <a:pPr>
              <a:lnSpc>
                <a:spcPct val="100000"/>
              </a:lnSpc>
            </a:pPr>
            <a:r>
              <a:rPr lang="en-US" altLang="en-US" sz="1400" dirty="0"/>
              <a:t>Act as a partition that divides rooms.</a:t>
            </a:r>
          </a:p>
          <a:p>
            <a:pPr>
              <a:lnSpc>
                <a:spcPct val="100000"/>
              </a:lnSpc>
            </a:pPr>
            <a:r>
              <a:rPr lang="en-US" altLang="en-US" sz="1400" dirty="0"/>
              <a:t>Provides no structural support.</a:t>
            </a:r>
          </a:p>
          <a:p>
            <a:pPr marL="0" indent="0">
              <a:buNone/>
            </a:pPr>
            <a:endParaRPr lang="en-US" altLang="en-US" b="1" dirty="0"/>
          </a:p>
          <a:p>
            <a:pPr marL="0" indent="0">
              <a:buNone/>
            </a:pPr>
            <a:r>
              <a:rPr lang="en-US" altLang="en-US" b="1" dirty="0"/>
              <a:t>Load-Bearing Walls</a:t>
            </a:r>
          </a:p>
          <a:p>
            <a:pPr>
              <a:lnSpc>
                <a:spcPct val="100000"/>
              </a:lnSpc>
            </a:pPr>
            <a:r>
              <a:rPr lang="en-US" altLang="en-US" sz="1400" dirty="0"/>
              <a:t>Provide vertical structure that supports upper floors and roof.</a:t>
            </a:r>
          </a:p>
          <a:p>
            <a:pPr>
              <a:lnSpc>
                <a:spcPct val="100000"/>
              </a:lnSpc>
            </a:pPr>
            <a:r>
              <a:rPr lang="en-US" altLang="en-US" sz="1400" dirty="0"/>
              <a:t>Provide lateral structure to stiffen building.</a:t>
            </a:r>
          </a:p>
        </p:txBody>
      </p:sp>
      <p:pic>
        <p:nvPicPr>
          <p:cNvPr id="5" name="Picture 12" descr="shee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28487" y="1575803"/>
            <a:ext cx="7465655" cy="4449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0" y="6812281"/>
            <a:ext cx="12188825"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pic>
        <p:nvPicPr>
          <p:cNvPr id="9" name="Picture 2" descr="Image result for student handout 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0878936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7"/>
          <p:cNvSpPr>
            <a:spLocks noChangeArrowheads="1"/>
          </p:cNvSpPr>
          <p:nvPr/>
        </p:nvSpPr>
        <p:spPr bwMode="auto">
          <a:xfrm>
            <a:off x="3910778" y="1008482"/>
            <a:ext cx="7478352" cy="525262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24" tIns="45712" rIns="91424" bIns="45712" anchor="ctr"/>
          <a:lstStyle>
            <a:lvl1pPr algn="l" eaLnBrk="0" hangingPunct="0">
              <a:spcBef>
                <a:spcPct val="20000"/>
              </a:spcBef>
              <a:buChar char="•"/>
              <a:defRPr sz="2800">
                <a:solidFill>
                  <a:schemeClr val="tx1"/>
                </a:solidFill>
                <a:latin typeface="Arial" charset="0"/>
              </a:defRPr>
            </a:lvl1pPr>
            <a:lvl2pPr marL="742950" indent="-285750" algn="l" eaLnBrk="0" hangingPunct="0">
              <a:spcBef>
                <a:spcPct val="20000"/>
              </a:spcBef>
              <a:buChar char="–"/>
              <a:defRPr sz="2800">
                <a:solidFill>
                  <a:schemeClr val="tx1"/>
                </a:solidFill>
                <a:latin typeface="Arial" charset="0"/>
              </a:defRPr>
            </a:lvl2pPr>
            <a:lvl3pPr marL="1143000" indent="-228600" algn="l" eaLnBrk="0" hangingPunct="0">
              <a:spcBef>
                <a:spcPct val="20000"/>
              </a:spcBef>
              <a:buChar char="•"/>
              <a:defRPr sz="2400">
                <a:solidFill>
                  <a:schemeClr val="tx1"/>
                </a:solidFill>
                <a:latin typeface="Arial" charset="0"/>
              </a:defRPr>
            </a:lvl3pPr>
            <a:lvl4pPr marL="1600200" indent="-228600" algn="l" eaLnBrk="0" hangingPunct="0">
              <a:spcBef>
                <a:spcPct val="20000"/>
              </a:spcBef>
              <a:buChar char="–"/>
              <a:defRPr sz="2000">
                <a:solidFill>
                  <a:schemeClr val="tx1"/>
                </a:solidFill>
                <a:latin typeface="Arial" charset="0"/>
              </a:defRPr>
            </a:lvl4pPr>
            <a:lvl5pPr marL="2057400" indent="-228600" algn="l"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endParaRPr lang="en-US" altLang="en-US" sz="2000">
              <a:solidFill>
                <a:schemeClr val="bg1"/>
              </a:solidFill>
            </a:endParaRPr>
          </a:p>
        </p:txBody>
      </p:sp>
      <p:pic>
        <p:nvPicPr>
          <p:cNvPr id="5" name="Picture 12" descr="mudsil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6599" y="730256"/>
            <a:ext cx="7372545" cy="5530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3" descr="stud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36599" y="730256"/>
            <a:ext cx="7372545" cy="5530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4" descr="head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36599" y="730256"/>
            <a:ext cx="7372545" cy="5530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5" descr="topplat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36599" y="730256"/>
            <a:ext cx="7372545" cy="5530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6" descr="shee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36599" y="844556"/>
            <a:ext cx="7372545" cy="5530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3"/>
          <p:cNvSpPr txBox="1">
            <a:spLocks noChangeArrowheads="1"/>
          </p:cNvSpPr>
          <p:nvPr/>
        </p:nvSpPr>
        <p:spPr>
          <a:xfrm>
            <a:off x="814504" y="1381219"/>
            <a:ext cx="3096274" cy="4131139"/>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pPr>
            <a:r>
              <a:rPr lang="en-US" altLang="en-US" sz="1800" b="1" dirty="0"/>
              <a:t>Bottom plate/mudsill</a:t>
            </a:r>
          </a:p>
          <a:p>
            <a:pPr marL="0" indent="0">
              <a:lnSpc>
                <a:spcPct val="200000"/>
              </a:lnSpc>
              <a:buNone/>
            </a:pPr>
            <a:r>
              <a:rPr lang="en-US" altLang="en-US" sz="1800" b="1" dirty="0"/>
              <a:t>Studs</a:t>
            </a:r>
          </a:p>
          <a:p>
            <a:pPr marL="0" indent="0">
              <a:lnSpc>
                <a:spcPct val="200000"/>
              </a:lnSpc>
              <a:buNone/>
            </a:pPr>
            <a:r>
              <a:rPr lang="en-US" altLang="en-US" sz="1800" b="1" dirty="0"/>
              <a:t>Header and components</a:t>
            </a:r>
          </a:p>
          <a:p>
            <a:pPr marL="0" indent="0">
              <a:lnSpc>
                <a:spcPct val="200000"/>
              </a:lnSpc>
              <a:buNone/>
            </a:pPr>
            <a:r>
              <a:rPr lang="en-US" altLang="en-US" sz="1800" b="1" dirty="0"/>
              <a:t>Top plate(s)</a:t>
            </a:r>
          </a:p>
          <a:p>
            <a:pPr marL="0" indent="0">
              <a:lnSpc>
                <a:spcPct val="200000"/>
              </a:lnSpc>
              <a:buNone/>
            </a:pPr>
            <a:r>
              <a:rPr lang="en-US" altLang="en-US" sz="1800" b="1" dirty="0"/>
              <a:t>Sheathing</a:t>
            </a:r>
          </a:p>
          <a:p>
            <a:pPr marL="0" indent="0">
              <a:lnSpc>
                <a:spcPct val="200000"/>
              </a:lnSpc>
              <a:buNone/>
            </a:pPr>
            <a:r>
              <a:rPr lang="en-US" altLang="en-US" sz="1800" b="1" dirty="0"/>
              <a:t>   </a:t>
            </a:r>
          </a:p>
          <a:p>
            <a:pPr marL="0" indent="0">
              <a:lnSpc>
                <a:spcPct val="200000"/>
              </a:lnSpc>
              <a:buNone/>
            </a:pPr>
            <a:r>
              <a:rPr lang="en-US" altLang="en-US" sz="1800" b="1" dirty="0"/>
              <a:t>   </a:t>
            </a:r>
          </a:p>
          <a:p>
            <a:pPr marL="0" indent="0">
              <a:lnSpc>
                <a:spcPct val="200000"/>
              </a:lnSpc>
              <a:buNone/>
            </a:pPr>
            <a:r>
              <a:rPr lang="en-US" altLang="en-US" sz="1800" b="1" dirty="0"/>
              <a:t>   </a:t>
            </a:r>
          </a:p>
        </p:txBody>
      </p:sp>
      <p:sp>
        <p:nvSpPr>
          <p:cNvPr id="15" name="Rectangle 14"/>
          <p:cNvSpPr/>
          <p:nvPr/>
        </p:nvSpPr>
        <p:spPr>
          <a:xfrm>
            <a:off x="0" y="6812281"/>
            <a:ext cx="12188825"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393598" y="355815"/>
            <a:ext cx="8968884" cy="474228"/>
          </a:xfrm>
        </p:spPr>
        <p:txBody>
          <a:bodyPr>
            <a:normAutofit/>
          </a:bodyPr>
          <a:lstStyle/>
          <a:p>
            <a:r>
              <a:rPr lang="en-US" altLang="en-US" dirty="0"/>
              <a:t>Wall </a:t>
            </a:r>
            <a:r>
              <a:rPr lang="en-US" altLang="en-US" dirty="0">
                <a:cs typeface="Arial" charset="0"/>
              </a:rPr>
              <a:t>—</a:t>
            </a:r>
            <a:r>
              <a:rPr lang="en-US" altLang="en-US" dirty="0"/>
              <a:t> Components</a:t>
            </a:r>
            <a:endParaRPr lang="en-US" dirty="0"/>
          </a:p>
        </p:txBody>
      </p:sp>
    </p:spTree>
    <p:custDataLst>
      <p:tags r:id="rId1"/>
    </p:custDataLst>
    <p:extLst>
      <p:ext uri="{BB962C8B-B14F-4D97-AF65-F5344CB8AC3E}">
        <p14:creationId xmlns:p14="http://schemas.microsoft.com/office/powerpoint/2010/main" val="4043993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par>
                                <p:cTn id="8" presetID="1"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1">
                                            <p:txEl>
                                              <p:pRg st="1" end="1"/>
                                            </p:txEl>
                                          </p:spTgt>
                                        </p:tgtEl>
                                        <p:attrNameLst>
                                          <p:attrName>style.visibility</p:attrName>
                                        </p:attrNameLst>
                                      </p:cBhvr>
                                      <p:to>
                                        <p:strVal val="visible"/>
                                      </p:to>
                                    </p:set>
                                    <p:animEffect transition="in" filter="fade">
                                      <p:cBhvr>
                                        <p:cTn id="14" dur="500"/>
                                        <p:tgtEl>
                                          <p:spTgt spid="11">
                                            <p:txEl>
                                              <p:pRg st="1" end="1"/>
                                            </p:txEl>
                                          </p:spTgt>
                                        </p:tgtEl>
                                      </p:cBhvr>
                                    </p:animEffect>
                                  </p:childTnLst>
                                </p:cTn>
                              </p:par>
                              <p:par>
                                <p:cTn id="15" presetID="22" presetClass="entr" presetSubtype="4"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xEl>
                                              <p:pRg st="2" end="2"/>
                                            </p:txEl>
                                          </p:spTgt>
                                        </p:tgtEl>
                                        <p:attrNameLst>
                                          <p:attrName>style.visibility</p:attrName>
                                        </p:attrNameLst>
                                      </p:cBhvr>
                                      <p:to>
                                        <p:strVal val="visible"/>
                                      </p:to>
                                    </p:set>
                                    <p:animEffect transition="in" filter="fade">
                                      <p:cBhvr>
                                        <p:cTn id="22" dur="500"/>
                                        <p:tgtEl>
                                          <p:spTgt spid="11">
                                            <p:txEl>
                                              <p:pRg st="2" end="2"/>
                                            </p:txEl>
                                          </p:spTgt>
                                        </p:tgtEl>
                                      </p:cBhvr>
                                    </p:animEffect>
                                  </p:childTnLst>
                                </p:cTn>
                              </p:par>
                              <p:par>
                                <p:cTn id="23" presetID="22" presetClass="entr" presetSubtype="1"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2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1">
                                            <p:txEl>
                                              <p:pRg st="3" end="3"/>
                                            </p:txEl>
                                          </p:spTgt>
                                        </p:tgtEl>
                                        <p:attrNameLst>
                                          <p:attrName>style.visibility</p:attrName>
                                        </p:attrNameLst>
                                      </p:cBhvr>
                                      <p:to>
                                        <p:strVal val="visible"/>
                                      </p:to>
                                    </p:set>
                                    <p:animEffect transition="in" filter="fade">
                                      <p:cBhvr>
                                        <p:cTn id="30" dur="500"/>
                                        <p:tgtEl>
                                          <p:spTgt spid="11">
                                            <p:txEl>
                                              <p:pRg st="3" end="3"/>
                                            </p:txEl>
                                          </p:spTgt>
                                        </p:tgtEl>
                                      </p:cBhvr>
                                    </p:animEffect>
                                  </p:childTnLst>
                                </p:cTn>
                              </p:par>
                              <p:par>
                                <p:cTn id="31" presetID="22" presetClass="entr" presetSubtype="8"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20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1">
                                            <p:txEl>
                                              <p:pRg st="4" end="4"/>
                                            </p:txEl>
                                          </p:spTgt>
                                        </p:tgtEl>
                                        <p:attrNameLst>
                                          <p:attrName>style.visibility</p:attrName>
                                        </p:attrNameLst>
                                      </p:cBhvr>
                                      <p:to>
                                        <p:strVal val="visible"/>
                                      </p:to>
                                    </p:set>
                                    <p:animEffect transition="in" filter="fade">
                                      <p:cBhvr>
                                        <p:cTn id="38" dur="500"/>
                                        <p:tgtEl>
                                          <p:spTgt spid="11">
                                            <p:txEl>
                                              <p:pRg st="4" end="4"/>
                                            </p:txEl>
                                          </p:spTgt>
                                        </p:tgtEl>
                                      </p:cBhvr>
                                    </p:animEffect>
                                  </p:childTnLst>
                                </p:cTn>
                              </p:par>
                              <p:par>
                                <p:cTn id="39" presetID="22" presetClass="entr" presetSubtype="1" fill="hold"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up)">
                                      <p:cBhvr>
                                        <p:cTn id="4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3" descr="floo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823694" y="757444"/>
            <a:ext cx="7478352" cy="497205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55508" y="357620"/>
            <a:ext cx="8968884" cy="474228"/>
          </a:xfrm>
        </p:spPr>
        <p:txBody>
          <a:bodyPr>
            <a:normAutofit/>
          </a:bodyPr>
          <a:lstStyle/>
          <a:p>
            <a:r>
              <a:rPr lang="en-US" dirty="0"/>
              <a:t>Floor — Structural Function </a:t>
            </a:r>
          </a:p>
        </p:txBody>
      </p:sp>
      <p:sp>
        <p:nvSpPr>
          <p:cNvPr id="3" name="Content Placeholder 2"/>
          <p:cNvSpPr>
            <a:spLocks noGrp="1"/>
          </p:cNvSpPr>
          <p:nvPr>
            <p:ph idx="1"/>
          </p:nvPr>
        </p:nvSpPr>
        <p:spPr>
          <a:xfrm>
            <a:off x="886779" y="1540945"/>
            <a:ext cx="2605063" cy="3405048"/>
          </a:xfrm>
        </p:spPr>
        <p:txBody>
          <a:bodyPr/>
          <a:lstStyle/>
          <a:p>
            <a:pPr marL="0" indent="0">
              <a:lnSpc>
                <a:spcPct val="100000"/>
              </a:lnSpc>
              <a:buNone/>
            </a:pPr>
            <a:r>
              <a:rPr lang="en-US" altLang="en-US" sz="1800" b="1" dirty="0"/>
              <a:t>Live Loads</a:t>
            </a:r>
          </a:p>
          <a:p>
            <a:pPr>
              <a:lnSpc>
                <a:spcPct val="100000"/>
              </a:lnSpc>
            </a:pPr>
            <a:r>
              <a:rPr lang="en-US" altLang="en-US" dirty="0"/>
              <a:t>Moveable and not a permanent part of the structure.</a:t>
            </a:r>
          </a:p>
          <a:p>
            <a:pPr marL="0" indent="0">
              <a:lnSpc>
                <a:spcPct val="100000"/>
              </a:lnSpc>
              <a:buNone/>
            </a:pPr>
            <a:endParaRPr lang="en-US" altLang="en-US" sz="1800" b="1" dirty="0"/>
          </a:p>
          <a:p>
            <a:pPr marL="0" indent="0">
              <a:lnSpc>
                <a:spcPct val="100000"/>
              </a:lnSpc>
              <a:buNone/>
            </a:pPr>
            <a:r>
              <a:rPr lang="en-US" altLang="en-US" sz="1800" b="1" dirty="0"/>
              <a:t>Dead Loads</a:t>
            </a:r>
          </a:p>
          <a:p>
            <a:pPr>
              <a:lnSpc>
                <a:spcPct val="100000"/>
              </a:lnSpc>
            </a:pPr>
            <a:r>
              <a:rPr lang="en-US" altLang="en-US" dirty="0"/>
              <a:t>Weight of the floor structure and other items permanently attached to the floor.</a:t>
            </a:r>
            <a:endParaRPr lang="en-US" altLang="en-US" b="1" dirty="0"/>
          </a:p>
        </p:txBody>
      </p:sp>
      <p:sp>
        <p:nvSpPr>
          <p:cNvPr id="9" name="Rectangle 8"/>
          <p:cNvSpPr/>
          <p:nvPr/>
        </p:nvSpPr>
        <p:spPr>
          <a:xfrm>
            <a:off x="0" y="6812281"/>
            <a:ext cx="12188825"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7" name="TextBox 6"/>
          <p:cNvSpPr txBox="1"/>
          <p:nvPr/>
        </p:nvSpPr>
        <p:spPr>
          <a:xfrm>
            <a:off x="293462" y="753182"/>
            <a:ext cx="4568823" cy="630926"/>
          </a:xfrm>
          <a:prstGeom prst="rect">
            <a:avLst/>
          </a:prstGeom>
          <a:noFill/>
        </p:spPr>
        <p:txBody>
          <a:bodyPr wrap="square" lIns="91424" tIns="45712" rIns="91424" bIns="45712" rtlCol="0">
            <a:spAutoFit/>
          </a:bodyPr>
          <a:lstStyle/>
          <a:p>
            <a:pPr>
              <a:lnSpc>
                <a:spcPct val="250000"/>
              </a:lnSpc>
            </a:pPr>
            <a:r>
              <a:rPr lang="en-US" sz="1400" dirty="0">
                <a:latin typeface="Arial" panose="020B0604020202020204" pitchFamily="34" charset="0"/>
                <a:cs typeface="Arial" panose="020B0604020202020204" pitchFamily="34" charset="0"/>
              </a:rPr>
              <a:t>The floor must support weight loads from above. </a:t>
            </a:r>
          </a:p>
        </p:txBody>
      </p:sp>
      <p:sp>
        <p:nvSpPr>
          <p:cNvPr id="8" name="Content Placeholder 2"/>
          <p:cNvSpPr txBox="1">
            <a:spLocks/>
          </p:cNvSpPr>
          <p:nvPr/>
        </p:nvSpPr>
        <p:spPr>
          <a:xfrm>
            <a:off x="830263" y="5300970"/>
            <a:ext cx="4032022" cy="969918"/>
          </a:xfrm>
          <a:prstGeom prst="rect">
            <a:avLst/>
          </a:prstGeom>
        </p:spPr>
        <p:txBody>
          <a:bodyPr lIns="0" tIns="0" rIns="0" bIns="0"/>
          <a:lstStyle>
            <a:lvl1pPr marL="228560" indent="-228560" algn="l" defTabSz="91424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680" indent="-228560" algn="l" defTabSz="914240" rtl="0" eaLnBrk="1" latinLnBrk="0" hangingPunct="1">
              <a:lnSpc>
                <a:spcPct val="150000"/>
              </a:lnSpc>
              <a:spcBef>
                <a:spcPts val="500"/>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2pPr>
            <a:lvl3pPr marL="1142800" indent="-228560" algn="l" defTabSz="91424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599920" indent="-228560" algn="l" defTabSz="91424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040" indent="-228560" algn="l" defTabSz="91424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16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28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40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52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altLang="en-US" sz="1800" b="1" dirty="0"/>
              <a:t>Transfers the loads from one wall to the other by creating a diaphragm that makes the building rigid. </a:t>
            </a:r>
          </a:p>
        </p:txBody>
      </p:sp>
    </p:spTree>
    <p:custDataLst>
      <p:tags r:id="rId1"/>
    </p:custDataLst>
    <p:extLst>
      <p:ext uri="{BB962C8B-B14F-4D97-AF65-F5344CB8AC3E}">
        <p14:creationId xmlns:p14="http://schemas.microsoft.com/office/powerpoint/2010/main" val="23557739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997862" y="1201061"/>
            <a:ext cx="7436186" cy="5168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5" name="Rectangle 14"/>
          <p:cNvSpPr/>
          <p:nvPr/>
        </p:nvSpPr>
        <p:spPr>
          <a:xfrm>
            <a:off x="0" y="6812281"/>
            <a:ext cx="12188825"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355509" y="343107"/>
            <a:ext cx="8968884" cy="474228"/>
          </a:xfrm>
        </p:spPr>
        <p:txBody>
          <a:bodyPr>
            <a:normAutofit/>
          </a:bodyPr>
          <a:lstStyle/>
          <a:p>
            <a:r>
              <a:rPr lang="en-US" altLang="en-US" dirty="0"/>
              <a:t>Floor </a:t>
            </a:r>
            <a:r>
              <a:rPr lang="en-US" altLang="en-US" dirty="0">
                <a:cs typeface="Arial" charset="0"/>
              </a:rPr>
              <a:t>—</a:t>
            </a:r>
            <a:r>
              <a:rPr lang="en-US" altLang="en-US" dirty="0"/>
              <a:t> Components</a:t>
            </a:r>
            <a:endParaRPr lang="en-US" dirty="0"/>
          </a:p>
        </p:txBody>
      </p:sp>
      <p:pic>
        <p:nvPicPr>
          <p:cNvPr id="23" name="Picture 12" descr="ibea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5472" y="883560"/>
            <a:ext cx="7008574"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3" descr="bea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5472" y="883560"/>
            <a:ext cx="7008574"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4" descr="solidsaw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25472" y="883560"/>
            <a:ext cx="7008574"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15" descr="blocki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25472" y="883560"/>
            <a:ext cx="7008574"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16" descr="rim"/>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25472" y="883560"/>
            <a:ext cx="7008574"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17" descr="floortruss"/>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25472" y="883560"/>
            <a:ext cx="7008574"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18" descr="braicings"/>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25472" y="883560"/>
            <a:ext cx="7008574"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3"/>
          <p:cNvSpPr txBox="1">
            <a:spLocks noChangeArrowheads="1"/>
          </p:cNvSpPr>
          <p:nvPr/>
        </p:nvSpPr>
        <p:spPr>
          <a:xfrm>
            <a:off x="931963" y="1378860"/>
            <a:ext cx="2704397" cy="4762500"/>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None/>
            </a:pPr>
            <a:r>
              <a:rPr lang="en-US" altLang="en-US" sz="1800" b="1" dirty="0"/>
              <a:t>Joists and I-Joists </a:t>
            </a:r>
          </a:p>
          <a:p>
            <a:pPr>
              <a:buNone/>
            </a:pPr>
            <a:r>
              <a:rPr lang="en-US" altLang="en-US" sz="1800" b="1" dirty="0"/>
              <a:t>Beams </a:t>
            </a:r>
          </a:p>
          <a:p>
            <a:pPr>
              <a:buFontTx/>
              <a:buNone/>
            </a:pPr>
            <a:r>
              <a:rPr lang="en-US" altLang="en-US" sz="1800" b="1" dirty="0"/>
              <a:t>Solid sawn lumber</a:t>
            </a:r>
          </a:p>
          <a:p>
            <a:pPr>
              <a:buNone/>
            </a:pPr>
            <a:r>
              <a:rPr lang="en-US" altLang="en-US" sz="1800" b="1" dirty="0"/>
              <a:t>Blocking</a:t>
            </a:r>
          </a:p>
          <a:p>
            <a:pPr>
              <a:buFontTx/>
              <a:buNone/>
            </a:pPr>
            <a:r>
              <a:rPr lang="en-US" altLang="en-US" sz="1800" b="1" dirty="0"/>
              <a:t>Rim or band</a:t>
            </a:r>
          </a:p>
          <a:p>
            <a:pPr>
              <a:buFontTx/>
              <a:buNone/>
            </a:pPr>
            <a:r>
              <a:rPr lang="en-US" altLang="en-US" sz="1800" b="1" dirty="0"/>
              <a:t>Floor-trusses</a:t>
            </a:r>
          </a:p>
          <a:p>
            <a:pPr>
              <a:buFontTx/>
              <a:buNone/>
            </a:pPr>
            <a:r>
              <a:rPr lang="en-US" altLang="en-US" sz="1800" b="1" dirty="0"/>
              <a:t>Bracing </a:t>
            </a:r>
          </a:p>
        </p:txBody>
      </p:sp>
    </p:spTree>
    <p:custDataLst>
      <p:tags r:id="rId1"/>
    </p:custDataLst>
    <p:extLst>
      <p:ext uri="{BB962C8B-B14F-4D97-AF65-F5344CB8AC3E}">
        <p14:creationId xmlns:p14="http://schemas.microsoft.com/office/powerpoint/2010/main" val="3789743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Effect transition="in" filter="blinds(horizontal)">
                                      <p:cBhvr>
                                        <p:cTn id="7" dur="500"/>
                                        <p:tgtEl>
                                          <p:spTgt spid="30">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0">
                                            <p:txEl>
                                              <p:pRg st="1" end="1"/>
                                            </p:txEl>
                                          </p:spTgt>
                                        </p:tgtEl>
                                        <p:attrNameLst>
                                          <p:attrName>style.visibility</p:attrName>
                                        </p:attrNameLst>
                                      </p:cBhvr>
                                      <p:to>
                                        <p:strVal val="visible"/>
                                      </p:to>
                                    </p:set>
                                    <p:animEffect transition="in" filter="blinds(horizontal)">
                                      <p:cBhvr>
                                        <p:cTn id="15" dur="500"/>
                                        <p:tgtEl>
                                          <p:spTgt spid="30">
                                            <p:txEl>
                                              <p:pRg st="1" end="1"/>
                                            </p:txEl>
                                          </p:spTgt>
                                        </p:tgtEl>
                                      </p:cBhvr>
                                    </p:animEffect>
                                  </p:childTnLst>
                                </p:cTn>
                              </p:par>
                              <p:par>
                                <p:cTn id="16" presetID="22" presetClass="entr" presetSubtype="8"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left)">
                                      <p:cBhvr>
                                        <p:cTn id="18" dur="2000"/>
                                        <p:tgtEl>
                                          <p:spTgt spid="24"/>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0">
                                            <p:txEl>
                                              <p:pRg st="2" end="2"/>
                                            </p:txEl>
                                          </p:spTgt>
                                        </p:tgtEl>
                                        <p:attrNameLst>
                                          <p:attrName>style.visibility</p:attrName>
                                        </p:attrNameLst>
                                      </p:cBhvr>
                                      <p:to>
                                        <p:strVal val="visible"/>
                                      </p:to>
                                    </p:set>
                                    <p:animEffect transition="in" filter="blinds(horizontal)">
                                      <p:cBhvr>
                                        <p:cTn id="23" dur="500"/>
                                        <p:tgtEl>
                                          <p:spTgt spid="30">
                                            <p:txEl>
                                              <p:pRg st="2" end="2"/>
                                            </p:txEl>
                                          </p:spTgt>
                                        </p:tgtEl>
                                      </p:cBhvr>
                                    </p:animEffect>
                                  </p:childTnLst>
                                </p:cTn>
                              </p:par>
                              <p:par>
                                <p:cTn id="24" presetID="22" presetClass="entr" presetSubtype="2"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20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30">
                                            <p:txEl>
                                              <p:pRg st="3" end="3"/>
                                            </p:txEl>
                                          </p:spTgt>
                                        </p:tgtEl>
                                        <p:attrNameLst>
                                          <p:attrName>style.visibility</p:attrName>
                                        </p:attrNameLst>
                                      </p:cBhvr>
                                      <p:to>
                                        <p:strVal val="visible"/>
                                      </p:to>
                                    </p:set>
                                    <p:animEffect transition="in" filter="blinds(horizontal)">
                                      <p:cBhvr>
                                        <p:cTn id="31" dur="500"/>
                                        <p:tgtEl>
                                          <p:spTgt spid="30">
                                            <p:txEl>
                                              <p:pRg st="3" end="3"/>
                                            </p:txEl>
                                          </p:spTgt>
                                        </p:tgtEl>
                                      </p:cBhvr>
                                    </p:animEffect>
                                  </p:childTnLst>
                                </p:cTn>
                              </p:par>
                              <p:par>
                                <p:cTn id="32" presetID="22" presetClass="entr" presetSubtype="2"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right)">
                                      <p:cBhvr>
                                        <p:cTn id="34" dur="2000"/>
                                        <p:tgtEl>
                                          <p:spTgt spid="26"/>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30">
                                            <p:txEl>
                                              <p:pRg st="4" end="4"/>
                                            </p:txEl>
                                          </p:spTgt>
                                        </p:tgtEl>
                                        <p:attrNameLst>
                                          <p:attrName>style.visibility</p:attrName>
                                        </p:attrNameLst>
                                      </p:cBhvr>
                                      <p:to>
                                        <p:strVal val="visible"/>
                                      </p:to>
                                    </p:set>
                                    <p:animEffect transition="in" filter="blinds(horizontal)">
                                      <p:cBhvr>
                                        <p:cTn id="39" dur="500"/>
                                        <p:tgtEl>
                                          <p:spTgt spid="30">
                                            <p:txEl>
                                              <p:pRg st="4" end="4"/>
                                            </p:txEl>
                                          </p:spTgt>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2000"/>
                                        <p:tgtEl>
                                          <p:spTgt spid="2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30">
                                            <p:txEl>
                                              <p:pRg st="5" end="5"/>
                                            </p:txEl>
                                          </p:spTgt>
                                        </p:tgtEl>
                                        <p:attrNameLst>
                                          <p:attrName>style.visibility</p:attrName>
                                        </p:attrNameLst>
                                      </p:cBhvr>
                                      <p:to>
                                        <p:strVal val="visible"/>
                                      </p:to>
                                    </p:set>
                                    <p:animEffect transition="in" filter="blinds(horizontal)">
                                      <p:cBhvr>
                                        <p:cTn id="47" dur="500"/>
                                        <p:tgtEl>
                                          <p:spTgt spid="30">
                                            <p:txEl>
                                              <p:pRg st="5" end="5"/>
                                            </p:txEl>
                                          </p:spTgt>
                                        </p:tgtEl>
                                      </p:cBhvr>
                                    </p:animEffect>
                                  </p:childTnLst>
                                </p:cTn>
                              </p:par>
                              <p:par>
                                <p:cTn id="48" presetID="22" presetClass="entr" presetSubtype="2" fill="hold"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right)">
                                      <p:cBhvr>
                                        <p:cTn id="50" dur="2000"/>
                                        <p:tgtEl>
                                          <p:spTgt spid="28"/>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nodeType="clickEffect">
                                  <p:stCondLst>
                                    <p:cond delay="0"/>
                                  </p:stCondLst>
                                  <p:childTnLst>
                                    <p:set>
                                      <p:cBhvr>
                                        <p:cTn id="54" dur="1" fill="hold">
                                          <p:stCondLst>
                                            <p:cond delay="0"/>
                                          </p:stCondLst>
                                        </p:cTn>
                                        <p:tgtEl>
                                          <p:spTgt spid="30">
                                            <p:txEl>
                                              <p:pRg st="6" end="6"/>
                                            </p:txEl>
                                          </p:spTgt>
                                        </p:tgtEl>
                                        <p:attrNameLst>
                                          <p:attrName>style.visibility</p:attrName>
                                        </p:attrNameLst>
                                      </p:cBhvr>
                                      <p:to>
                                        <p:strVal val="visible"/>
                                      </p:to>
                                    </p:set>
                                    <p:animEffect transition="in" filter="blinds(horizontal)">
                                      <p:cBhvr>
                                        <p:cTn id="55" dur="500"/>
                                        <p:tgtEl>
                                          <p:spTgt spid="30">
                                            <p:txEl>
                                              <p:pRg st="6" end="6"/>
                                            </p:txEl>
                                          </p:spTgt>
                                        </p:tgtEl>
                                      </p:cBhvr>
                                    </p:animEffect>
                                  </p:childTnLst>
                                </p:cTn>
                              </p:par>
                              <p:par>
                                <p:cTn id="56" presetID="22" presetClass="entr" presetSubtype="8" fill="hold"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left)">
                                      <p:cBhvr>
                                        <p:cTn id="58"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5508" y="352985"/>
            <a:ext cx="8968884" cy="474228"/>
          </a:xfrm>
        </p:spPr>
        <p:txBody>
          <a:bodyPr>
            <a:normAutofit/>
          </a:bodyPr>
          <a:lstStyle/>
          <a:p>
            <a:r>
              <a:rPr lang="en-US" dirty="0"/>
              <a:t>Roof — Structural Function</a:t>
            </a:r>
          </a:p>
        </p:txBody>
      </p:sp>
      <p:pic>
        <p:nvPicPr>
          <p:cNvPr id="4" name="Picture 12" descr="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881794" y="1182918"/>
            <a:ext cx="7428418"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3"/>
          <p:cNvSpPr txBox="1">
            <a:spLocks noChangeArrowheads="1"/>
          </p:cNvSpPr>
          <p:nvPr/>
        </p:nvSpPr>
        <p:spPr>
          <a:xfrm>
            <a:off x="830263" y="2347686"/>
            <a:ext cx="2704396" cy="3367076"/>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pPr>
            <a:r>
              <a:rPr lang="en-US" altLang="en-US" b="1" dirty="0"/>
              <a:t>Keeps building together</a:t>
            </a:r>
          </a:p>
          <a:p>
            <a:pPr marL="0" indent="0">
              <a:lnSpc>
                <a:spcPct val="200000"/>
              </a:lnSpc>
              <a:buNone/>
            </a:pPr>
            <a:r>
              <a:rPr lang="en-US" altLang="en-US" b="1" dirty="0"/>
              <a:t>Holds walls in place</a:t>
            </a:r>
          </a:p>
          <a:p>
            <a:pPr marL="0" indent="0">
              <a:lnSpc>
                <a:spcPct val="200000"/>
              </a:lnSpc>
              <a:buNone/>
            </a:pPr>
            <a:r>
              <a:rPr lang="en-US" altLang="en-US" b="1" dirty="0"/>
              <a:t>Resists lateral forces</a:t>
            </a:r>
          </a:p>
        </p:txBody>
      </p:sp>
      <p:sp>
        <p:nvSpPr>
          <p:cNvPr id="14" name="Rectangle 13"/>
          <p:cNvSpPr/>
          <p:nvPr/>
        </p:nvSpPr>
        <p:spPr>
          <a:xfrm>
            <a:off x="0" y="6812281"/>
            <a:ext cx="12188825"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8" name="TextBox 7"/>
          <p:cNvSpPr txBox="1"/>
          <p:nvPr/>
        </p:nvSpPr>
        <p:spPr>
          <a:xfrm>
            <a:off x="306515" y="860028"/>
            <a:ext cx="3999038" cy="698701"/>
          </a:xfrm>
          <a:prstGeom prst="rect">
            <a:avLst/>
          </a:prstGeom>
          <a:noFill/>
        </p:spPr>
        <p:txBody>
          <a:bodyPr wrap="square" lIns="91424" tIns="45712" rIns="91424" bIns="45712" rtlCol="0">
            <a:spAutoFit/>
          </a:bodyPr>
          <a:lstStyle/>
          <a:p>
            <a:pPr>
              <a:lnSpc>
                <a:spcPct val="150000"/>
              </a:lnSpc>
            </a:pPr>
            <a:r>
              <a:rPr lang="en-US" sz="1400" dirty="0">
                <a:latin typeface="Arial" panose="020B0604020202020204" pitchFamily="34" charset="0"/>
                <a:cs typeface="Arial" panose="020B0604020202020204" pitchFamily="34" charset="0"/>
              </a:rPr>
              <a:t>Provide protection from the elements and has structural functions. </a:t>
            </a:r>
          </a:p>
        </p:txBody>
      </p:sp>
    </p:spTree>
    <p:custDataLst>
      <p:tags r:id="rId1"/>
    </p:custDataLst>
    <p:extLst>
      <p:ext uri="{BB962C8B-B14F-4D97-AF65-F5344CB8AC3E}">
        <p14:creationId xmlns:p14="http://schemas.microsoft.com/office/powerpoint/2010/main" val="35504284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8121" y="609601"/>
            <a:ext cx="4184466" cy="873943"/>
          </a:xfrm>
        </p:spPr>
        <p:txBody>
          <a:bodyPr/>
          <a:lstStyle/>
          <a:p>
            <a:r>
              <a:rPr lang="en-US" dirty="0">
                <a:solidFill>
                  <a:srgbClr val="FF5308"/>
                </a:solidFill>
              </a:rPr>
              <a:t>Credit Information</a:t>
            </a:r>
          </a:p>
        </p:txBody>
      </p:sp>
      <p:sp>
        <p:nvSpPr>
          <p:cNvPr id="3" name="Content Placeholder 2"/>
          <p:cNvSpPr>
            <a:spLocks noGrp="1"/>
          </p:cNvSpPr>
          <p:nvPr>
            <p:ph idx="1"/>
          </p:nvPr>
        </p:nvSpPr>
        <p:spPr>
          <a:xfrm>
            <a:off x="778118" y="1397000"/>
            <a:ext cx="4339982" cy="4254499"/>
          </a:xfrm>
        </p:spPr>
        <p:txBody>
          <a:bodyPr/>
          <a:lstStyle/>
          <a:p>
            <a:pPr marL="0" indent="0">
              <a:buNone/>
            </a:pPr>
            <a:r>
              <a:rPr lang="en-US" b="1" dirty="0"/>
              <a:t>Professional Development Hours</a:t>
            </a:r>
          </a:p>
          <a:p>
            <a:pPr marL="0" indent="0">
              <a:buNone/>
            </a:pPr>
            <a:r>
              <a:rPr lang="en-US" sz="1500" dirty="0"/>
              <a:t>Simpson Strong-Tie® offers Professional Development Hours for completing this course. No other continuing education or accredited credits are available for this course.</a:t>
            </a:r>
          </a:p>
          <a:p>
            <a:pPr marL="0" indent="0">
              <a:buNone/>
            </a:pPr>
            <a:r>
              <a:rPr lang="en-US" sz="1500" dirty="0"/>
              <a:t>This course </a:t>
            </a:r>
            <a:r>
              <a:rPr lang="en-US" sz="1500"/>
              <a:t>offers .5 </a:t>
            </a:r>
            <a:r>
              <a:rPr lang="en-US" sz="1500" dirty="0" err="1"/>
              <a:t>PDH</a:t>
            </a:r>
            <a:r>
              <a:rPr lang="en-US" sz="1500" dirty="0"/>
              <a:t> </a:t>
            </a:r>
            <a:r>
              <a:rPr lang="en-US" sz="1500"/>
              <a:t>(1/2 </a:t>
            </a:r>
            <a:r>
              <a:rPr lang="en-US" sz="1500" dirty="0"/>
              <a:t>hour of </a:t>
            </a:r>
            <a:r>
              <a:rPr lang="en-US" sz="1500" dirty="0" err="1"/>
              <a:t>PDH</a:t>
            </a:r>
            <a:r>
              <a:rPr lang="en-US" sz="1500" dirty="0"/>
              <a:t> credit)</a:t>
            </a:r>
          </a:p>
          <a:p>
            <a:pPr marL="0" indent="0">
              <a:buNone/>
            </a:pPr>
            <a:endParaRPr lang="en-US" dirty="0"/>
          </a:p>
        </p:txBody>
      </p:sp>
      <p:pic>
        <p:nvPicPr>
          <p:cNvPr id="5" name="Picture Placeholder 4"/>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a:stretch>
            <a:fillRect/>
          </a:stretch>
        </p:blipFill>
        <p:spPr>
          <a:prstGeom prst="rect">
            <a:avLst/>
          </a:prstGeom>
          <a:effectLst>
            <a:outerShdw blurRad="152400" dist="762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121595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4276694" y="1008065"/>
            <a:ext cx="7478352" cy="520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pic>
        <p:nvPicPr>
          <p:cNvPr id="5" name="Picture 15" descr="ridgeboar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9849" y="715965"/>
            <a:ext cx="7008574"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6" descr="rafter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19849" y="715965"/>
            <a:ext cx="7008574"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8" descr="collarti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19849" y="715965"/>
            <a:ext cx="7008574"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7" descr="ridgebeam"/>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19849" y="715965"/>
            <a:ext cx="7008574"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9" descr="truss"/>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19849" y="715965"/>
            <a:ext cx="7008574"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0" descr="blocki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19849" y="715965"/>
            <a:ext cx="7008574"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1" descr="braici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19849" y="715965"/>
            <a:ext cx="7008574"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2" descr="sheeti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319849" y="715965"/>
            <a:ext cx="7008574"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14"/>
          <p:cNvSpPr txBox="1">
            <a:spLocks noChangeArrowheads="1"/>
          </p:cNvSpPr>
          <p:nvPr/>
        </p:nvSpPr>
        <p:spPr bwMode="auto">
          <a:xfrm>
            <a:off x="921097" y="1369584"/>
            <a:ext cx="3090362" cy="467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2" rIns="91424" bIns="45712">
            <a:spAutoFit/>
          </a:bodyPr>
          <a:lstStyle>
            <a:lvl1pPr algn="l" eaLnBrk="0" hangingPunct="0">
              <a:spcBef>
                <a:spcPct val="20000"/>
              </a:spcBef>
              <a:buChar char="•"/>
              <a:defRPr sz="2800">
                <a:solidFill>
                  <a:schemeClr val="tx1"/>
                </a:solidFill>
                <a:latin typeface="Arial" charset="0"/>
              </a:defRPr>
            </a:lvl1pPr>
            <a:lvl2pPr marL="742950" indent="-285750" algn="l" eaLnBrk="0" hangingPunct="0">
              <a:spcBef>
                <a:spcPct val="20000"/>
              </a:spcBef>
              <a:buChar char="–"/>
              <a:defRPr sz="2800">
                <a:solidFill>
                  <a:schemeClr val="tx1"/>
                </a:solidFill>
                <a:latin typeface="Arial" charset="0"/>
              </a:defRPr>
            </a:lvl2pPr>
            <a:lvl3pPr marL="1143000" indent="-228600" algn="l" eaLnBrk="0" hangingPunct="0">
              <a:spcBef>
                <a:spcPct val="20000"/>
              </a:spcBef>
              <a:buChar char="•"/>
              <a:defRPr sz="2400">
                <a:solidFill>
                  <a:schemeClr val="tx1"/>
                </a:solidFill>
                <a:latin typeface="Arial" charset="0"/>
              </a:defRPr>
            </a:lvl3pPr>
            <a:lvl4pPr marL="1600200" indent="-228600" algn="l" eaLnBrk="0" hangingPunct="0">
              <a:spcBef>
                <a:spcPct val="20000"/>
              </a:spcBef>
              <a:buChar char="–"/>
              <a:defRPr sz="2000">
                <a:solidFill>
                  <a:schemeClr val="tx1"/>
                </a:solidFill>
                <a:latin typeface="Arial" charset="0"/>
              </a:defRPr>
            </a:lvl4pPr>
            <a:lvl5pPr marL="2057400" indent="-228600" algn="l"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800" b="1" dirty="0"/>
              <a:t>Ridge board </a:t>
            </a:r>
          </a:p>
          <a:p>
            <a:pPr eaLnBrk="1" hangingPunct="1">
              <a:spcBef>
                <a:spcPct val="0"/>
              </a:spcBef>
              <a:buFontTx/>
              <a:buNone/>
            </a:pPr>
            <a:endParaRPr lang="en-US" altLang="en-US" sz="1800" b="1" dirty="0"/>
          </a:p>
          <a:p>
            <a:pPr eaLnBrk="1" hangingPunct="1">
              <a:spcBef>
                <a:spcPct val="0"/>
              </a:spcBef>
              <a:buFontTx/>
              <a:buNone/>
            </a:pPr>
            <a:r>
              <a:rPr lang="en-US" altLang="en-US" sz="1800" b="1" dirty="0"/>
              <a:t>Rafter</a:t>
            </a:r>
          </a:p>
          <a:p>
            <a:pPr eaLnBrk="1" hangingPunct="1">
              <a:spcBef>
                <a:spcPct val="0"/>
              </a:spcBef>
              <a:buFontTx/>
              <a:buNone/>
            </a:pPr>
            <a:endParaRPr lang="en-US" altLang="en-US" sz="1800" b="1" dirty="0"/>
          </a:p>
          <a:p>
            <a:pPr eaLnBrk="1" hangingPunct="1">
              <a:spcBef>
                <a:spcPct val="0"/>
              </a:spcBef>
              <a:buFontTx/>
              <a:buNone/>
            </a:pPr>
            <a:r>
              <a:rPr lang="en-US" altLang="en-US" sz="1800" b="1" dirty="0"/>
              <a:t>Collar tie</a:t>
            </a:r>
          </a:p>
          <a:p>
            <a:pPr eaLnBrk="1" hangingPunct="1">
              <a:spcBef>
                <a:spcPct val="0"/>
              </a:spcBef>
              <a:buFontTx/>
              <a:buNone/>
            </a:pPr>
            <a:endParaRPr lang="en-US" altLang="en-US" sz="1800" b="1" dirty="0"/>
          </a:p>
          <a:p>
            <a:pPr eaLnBrk="1" hangingPunct="1">
              <a:spcBef>
                <a:spcPct val="0"/>
              </a:spcBef>
              <a:buFontTx/>
              <a:buNone/>
            </a:pPr>
            <a:r>
              <a:rPr lang="en-US" altLang="en-US" sz="1800" b="1" dirty="0"/>
              <a:t>Ridge beam</a:t>
            </a:r>
          </a:p>
          <a:p>
            <a:pPr eaLnBrk="1" hangingPunct="1">
              <a:spcBef>
                <a:spcPct val="0"/>
              </a:spcBef>
              <a:buFontTx/>
              <a:buNone/>
            </a:pPr>
            <a:r>
              <a:rPr lang="en-US" altLang="en-US" sz="1800" b="1" dirty="0"/>
              <a:t> </a:t>
            </a:r>
          </a:p>
          <a:p>
            <a:pPr eaLnBrk="1" hangingPunct="1">
              <a:spcBef>
                <a:spcPct val="0"/>
              </a:spcBef>
              <a:buFontTx/>
              <a:buNone/>
            </a:pPr>
            <a:r>
              <a:rPr lang="en-US" altLang="en-US" sz="1800" b="1" dirty="0"/>
              <a:t>Truss</a:t>
            </a:r>
          </a:p>
          <a:p>
            <a:pPr eaLnBrk="1" hangingPunct="1">
              <a:spcBef>
                <a:spcPct val="0"/>
              </a:spcBef>
              <a:buFontTx/>
              <a:buNone/>
            </a:pPr>
            <a:endParaRPr lang="en-US" altLang="en-US" sz="1800" b="1" dirty="0"/>
          </a:p>
          <a:p>
            <a:pPr eaLnBrk="1" hangingPunct="1">
              <a:spcBef>
                <a:spcPct val="0"/>
              </a:spcBef>
              <a:buFontTx/>
              <a:buNone/>
            </a:pPr>
            <a:r>
              <a:rPr lang="en-US" altLang="en-US" sz="1800" b="1" dirty="0"/>
              <a:t>Blocking</a:t>
            </a:r>
          </a:p>
          <a:p>
            <a:pPr eaLnBrk="1" hangingPunct="1">
              <a:spcBef>
                <a:spcPct val="0"/>
              </a:spcBef>
              <a:buFontTx/>
              <a:buNone/>
            </a:pPr>
            <a:endParaRPr lang="en-US" altLang="en-US" sz="1800" b="1" dirty="0"/>
          </a:p>
          <a:p>
            <a:pPr eaLnBrk="1" hangingPunct="1">
              <a:spcBef>
                <a:spcPct val="0"/>
              </a:spcBef>
              <a:buFontTx/>
              <a:buNone/>
            </a:pPr>
            <a:r>
              <a:rPr lang="en-US" altLang="en-US" sz="1800" b="1" dirty="0"/>
              <a:t>Bracing</a:t>
            </a:r>
          </a:p>
          <a:p>
            <a:pPr eaLnBrk="1" hangingPunct="1">
              <a:spcBef>
                <a:spcPct val="0"/>
              </a:spcBef>
              <a:buFontTx/>
              <a:buNone/>
            </a:pPr>
            <a:endParaRPr lang="en-US" altLang="en-US" sz="1800" b="1" dirty="0"/>
          </a:p>
          <a:p>
            <a:pPr eaLnBrk="1" hangingPunct="1">
              <a:spcBef>
                <a:spcPct val="0"/>
              </a:spcBef>
              <a:buFontTx/>
              <a:buNone/>
            </a:pPr>
            <a:r>
              <a:rPr lang="en-US" altLang="en-US" sz="1800" b="1" dirty="0"/>
              <a:t>Sheathing</a:t>
            </a:r>
          </a:p>
          <a:p>
            <a:pPr eaLnBrk="1" hangingPunct="1">
              <a:spcBef>
                <a:spcPct val="0"/>
              </a:spcBef>
              <a:buFontTx/>
              <a:buNone/>
            </a:pPr>
            <a:endParaRPr lang="en-US" altLang="en-US" dirty="0"/>
          </a:p>
        </p:txBody>
      </p:sp>
      <p:sp>
        <p:nvSpPr>
          <p:cNvPr id="17" name="Rectangle 16"/>
          <p:cNvSpPr/>
          <p:nvPr/>
        </p:nvSpPr>
        <p:spPr>
          <a:xfrm>
            <a:off x="0" y="6812281"/>
            <a:ext cx="12188825"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355508" y="357621"/>
            <a:ext cx="8968884" cy="474228"/>
          </a:xfrm>
        </p:spPr>
        <p:txBody>
          <a:bodyPr/>
          <a:lstStyle/>
          <a:p>
            <a:r>
              <a:rPr lang="en-US" altLang="en-US" dirty="0"/>
              <a:t>Roof </a:t>
            </a:r>
            <a:r>
              <a:rPr lang="en-US" altLang="en-US" dirty="0">
                <a:cs typeface="Arial" charset="0"/>
              </a:rPr>
              <a:t>—</a:t>
            </a:r>
            <a:r>
              <a:rPr lang="en-US" altLang="en-US" dirty="0"/>
              <a:t> Components</a:t>
            </a:r>
            <a:endParaRPr lang="en-US" dirty="0"/>
          </a:p>
        </p:txBody>
      </p:sp>
    </p:spTree>
    <p:custDataLst>
      <p:tags r:id="rId1"/>
    </p:custDataLst>
    <p:extLst>
      <p:ext uri="{BB962C8B-B14F-4D97-AF65-F5344CB8AC3E}">
        <p14:creationId xmlns:p14="http://schemas.microsoft.com/office/powerpoint/2010/main" val="3400953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animEffect transition="in" filter="blinds(horizontal)">
                                      <p:cBhvr>
                                        <p:cTn id="15" dur="500"/>
                                        <p:tgtEl>
                                          <p:spTgt spid="13">
                                            <p:txEl>
                                              <p:pRg st="2" end="2"/>
                                            </p:txEl>
                                          </p:spTgt>
                                        </p:tgtEl>
                                      </p:cBhvr>
                                    </p:animEffect>
                                  </p:childTnLst>
                                </p:cTn>
                              </p:par>
                              <p:par>
                                <p:cTn id="16" presetID="22" presetClass="entr" presetSubtype="1"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up)">
                                      <p:cBhvr>
                                        <p:cTn id="18" dur="2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animEffect transition="in" filter="blinds(horizontal)">
                                      <p:cBhvr>
                                        <p:cTn id="23" dur="500"/>
                                        <p:tgtEl>
                                          <p:spTgt spid="13">
                                            <p:txEl>
                                              <p:pRg st="4" end="4"/>
                                            </p:txEl>
                                          </p:spTgt>
                                        </p:tgtEl>
                                      </p:cBhvr>
                                    </p:animEffect>
                                  </p:childTnLst>
                                </p:cTn>
                              </p:par>
                              <p:par>
                                <p:cTn id="24" presetID="22" presetClass="entr" presetSubtype="8"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20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3">
                                            <p:txEl>
                                              <p:pRg st="6" end="6"/>
                                            </p:txEl>
                                          </p:spTgt>
                                        </p:tgtEl>
                                        <p:attrNameLst>
                                          <p:attrName>style.visibility</p:attrName>
                                        </p:attrNameLst>
                                      </p:cBhvr>
                                      <p:to>
                                        <p:strVal val="visible"/>
                                      </p:to>
                                    </p:set>
                                    <p:animEffect transition="in" filter="blinds(horizontal)">
                                      <p:cBhvr>
                                        <p:cTn id="31" dur="500"/>
                                        <p:tgtEl>
                                          <p:spTgt spid="13">
                                            <p:txEl>
                                              <p:pRg st="6" end="6"/>
                                            </p:txEl>
                                          </p:spTgt>
                                        </p:tgtEl>
                                      </p:cBhvr>
                                    </p:animEffect>
                                  </p:childTnLst>
                                </p:cTn>
                              </p:par>
                              <p:par>
                                <p:cTn id="32" presetID="22" presetClass="entr" presetSubtype="1"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up)">
                                      <p:cBhvr>
                                        <p:cTn id="34" dur="20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13">
                                            <p:txEl>
                                              <p:pRg st="8" end="8"/>
                                            </p:txEl>
                                          </p:spTgt>
                                        </p:tgtEl>
                                        <p:attrNameLst>
                                          <p:attrName>style.visibility</p:attrName>
                                        </p:attrNameLst>
                                      </p:cBhvr>
                                      <p:to>
                                        <p:strVal val="visible"/>
                                      </p:to>
                                    </p:set>
                                    <p:animEffect transition="in" filter="blinds(horizontal)">
                                      <p:cBhvr>
                                        <p:cTn id="39" dur="500"/>
                                        <p:tgtEl>
                                          <p:spTgt spid="13">
                                            <p:txEl>
                                              <p:pRg st="8" end="8"/>
                                            </p:txEl>
                                          </p:spTgt>
                                        </p:tgtEl>
                                      </p:cBhvr>
                                    </p:animEffect>
                                  </p:childTnLst>
                                </p:cTn>
                              </p:par>
                              <p:par>
                                <p:cTn id="40" presetID="22" presetClass="entr" presetSubtype="1"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up)">
                                      <p:cBhvr>
                                        <p:cTn id="42" dur="20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3">
                                            <p:txEl>
                                              <p:pRg st="10" end="10"/>
                                            </p:txEl>
                                          </p:spTgt>
                                        </p:tgtEl>
                                        <p:attrNameLst>
                                          <p:attrName>style.visibility</p:attrName>
                                        </p:attrNameLst>
                                      </p:cBhvr>
                                      <p:to>
                                        <p:strVal val="visible"/>
                                      </p:to>
                                    </p:set>
                                    <p:animEffect transition="in" filter="blinds(horizontal)">
                                      <p:cBhvr>
                                        <p:cTn id="47" dur="500"/>
                                        <p:tgtEl>
                                          <p:spTgt spid="13">
                                            <p:txEl>
                                              <p:pRg st="10" end="10"/>
                                            </p:txEl>
                                          </p:spTgt>
                                        </p:tgtEl>
                                      </p:cBhvr>
                                    </p:animEffect>
                                  </p:childTnLst>
                                </p:cTn>
                              </p:par>
                              <p:par>
                                <p:cTn id="48" presetID="22" presetClass="entr" presetSubtype="2" fill="hold"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right)">
                                      <p:cBhvr>
                                        <p:cTn id="50" dur="20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nodeType="clickEffect">
                                  <p:stCondLst>
                                    <p:cond delay="0"/>
                                  </p:stCondLst>
                                  <p:childTnLst>
                                    <p:set>
                                      <p:cBhvr>
                                        <p:cTn id="54" dur="1" fill="hold">
                                          <p:stCondLst>
                                            <p:cond delay="0"/>
                                          </p:stCondLst>
                                        </p:cTn>
                                        <p:tgtEl>
                                          <p:spTgt spid="13">
                                            <p:txEl>
                                              <p:pRg st="12" end="12"/>
                                            </p:txEl>
                                          </p:spTgt>
                                        </p:tgtEl>
                                        <p:attrNameLst>
                                          <p:attrName>style.visibility</p:attrName>
                                        </p:attrNameLst>
                                      </p:cBhvr>
                                      <p:to>
                                        <p:strVal val="visible"/>
                                      </p:to>
                                    </p:set>
                                    <p:animEffect transition="in" filter="blinds(horizontal)">
                                      <p:cBhvr>
                                        <p:cTn id="55" dur="500"/>
                                        <p:tgtEl>
                                          <p:spTgt spid="13">
                                            <p:txEl>
                                              <p:pRg st="12" end="12"/>
                                            </p:txEl>
                                          </p:spTgt>
                                        </p:tgtEl>
                                      </p:cBhvr>
                                    </p:animEffect>
                                  </p:childTnLst>
                                </p:cTn>
                              </p:par>
                              <p:par>
                                <p:cTn id="56" presetID="22" presetClass="entr" presetSubtype="1" fill="hold"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up)">
                                      <p:cBhvr>
                                        <p:cTn id="58" dur="2000"/>
                                        <p:tgtEl>
                                          <p:spTgt spid="11"/>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nodeType="clickEffect">
                                  <p:stCondLst>
                                    <p:cond delay="0"/>
                                  </p:stCondLst>
                                  <p:childTnLst>
                                    <p:set>
                                      <p:cBhvr>
                                        <p:cTn id="62" dur="1" fill="hold">
                                          <p:stCondLst>
                                            <p:cond delay="0"/>
                                          </p:stCondLst>
                                        </p:cTn>
                                        <p:tgtEl>
                                          <p:spTgt spid="13">
                                            <p:txEl>
                                              <p:pRg st="14" end="14"/>
                                            </p:txEl>
                                          </p:spTgt>
                                        </p:tgtEl>
                                        <p:attrNameLst>
                                          <p:attrName>style.visibility</p:attrName>
                                        </p:attrNameLst>
                                      </p:cBhvr>
                                      <p:to>
                                        <p:strVal val="visible"/>
                                      </p:to>
                                    </p:set>
                                    <p:animEffect transition="in" filter="blinds(horizontal)">
                                      <p:cBhvr>
                                        <p:cTn id="63" dur="500"/>
                                        <p:tgtEl>
                                          <p:spTgt spid="13">
                                            <p:txEl>
                                              <p:pRg st="14" end="14"/>
                                            </p:txEl>
                                          </p:spTgt>
                                        </p:tgtEl>
                                      </p:cBhvr>
                                    </p:animEffect>
                                  </p:childTnLst>
                                </p:cTn>
                              </p:par>
                              <p:par>
                                <p:cTn id="64" presetID="22" presetClass="entr" presetSubtype="1" fill="hold" nodeType="with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3961267" y="1418772"/>
            <a:ext cx="7514948" cy="5105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368205" y="338471"/>
            <a:ext cx="8968884" cy="474228"/>
          </a:xfrm>
        </p:spPr>
        <p:txBody>
          <a:bodyPr/>
          <a:lstStyle/>
          <a:p>
            <a:r>
              <a:rPr lang="en-US" altLang="en-US" dirty="0"/>
              <a:t>Roof </a:t>
            </a:r>
            <a:r>
              <a:rPr lang="en-US" altLang="en-US" dirty="0">
                <a:cs typeface="Arial" charset="0"/>
              </a:rPr>
              <a:t>—</a:t>
            </a:r>
            <a:r>
              <a:rPr lang="en-US" altLang="en-US" dirty="0"/>
              <a:t> Design Elements</a:t>
            </a:r>
            <a:endParaRPr lang="en-US" dirty="0"/>
          </a:p>
        </p:txBody>
      </p:sp>
      <p:pic>
        <p:nvPicPr>
          <p:cNvPr id="5" name="Picture 12" descr="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53223" y="1342573"/>
            <a:ext cx="6551493" cy="491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3"/>
          <p:cNvSpPr txBox="1">
            <a:spLocks noChangeArrowheads="1"/>
          </p:cNvSpPr>
          <p:nvPr/>
        </p:nvSpPr>
        <p:spPr>
          <a:xfrm>
            <a:off x="914060" y="1418772"/>
            <a:ext cx="2704396" cy="3755231"/>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200000"/>
              </a:lnSpc>
              <a:buFontTx/>
              <a:buNone/>
            </a:pPr>
            <a:r>
              <a:rPr lang="en-US" altLang="en-US" sz="1800" b="1" dirty="0"/>
              <a:t>Valley</a:t>
            </a:r>
          </a:p>
          <a:p>
            <a:pPr>
              <a:lnSpc>
                <a:spcPct val="200000"/>
              </a:lnSpc>
              <a:buFontTx/>
              <a:buNone/>
            </a:pPr>
            <a:r>
              <a:rPr lang="en-US" altLang="en-US" sz="1800" b="1" dirty="0"/>
              <a:t>Hip </a:t>
            </a:r>
          </a:p>
          <a:p>
            <a:pPr>
              <a:lnSpc>
                <a:spcPct val="200000"/>
              </a:lnSpc>
              <a:buFontTx/>
              <a:buNone/>
            </a:pPr>
            <a:r>
              <a:rPr lang="en-US" altLang="en-US" sz="1800" b="1" dirty="0"/>
              <a:t>Ridge</a:t>
            </a:r>
          </a:p>
          <a:p>
            <a:pPr>
              <a:lnSpc>
                <a:spcPct val="200000"/>
              </a:lnSpc>
              <a:buFontTx/>
              <a:buNone/>
            </a:pPr>
            <a:r>
              <a:rPr lang="en-US" altLang="en-US" sz="1800" b="1" dirty="0"/>
              <a:t>Gable</a:t>
            </a:r>
          </a:p>
          <a:p>
            <a:pPr>
              <a:lnSpc>
                <a:spcPct val="200000"/>
              </a:lnSpc>
              <a:buFontTx/>
              <a:buNone/>
            </a:pPr>
            <a:r>
              <a:rPr lang="en-US" altLang="en-US" sz="1800" b="1" dirty="0"/>
              <a:t>Overhang/Eave</a:t>
            </a:r>
          </a:p>
        </p:txBody>
      </p:sp>
      <p:sp>
        <p:nvSpPr>
          <p:cNvPr id="7" name="Line 13"/>
          <p:cNvSpPr>
            <a:spLocks noChangeShapeType="1"/>
          </p:cNvSpPr>
          <p:nvPr/>
        </p:nvSpPr>
        <p:spPr bwMode="auto">
          <a:xfrm>
            <a:off x="7648069" y="2714172"/>
            <a:ext cx="0" cy="76200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lIns="91424" tIns="45712" rIns="91424" bIns="45712"/>
          <a:lstStyle/>
          <a:p>
            <a:endParaRPr lang="en-US"/>
          </a:p>
        </p:txBody>
      </p:sp>
      <p:sp>
        <p:nvSpPr>
          <p:cNvPr id="8" name="Line 14"/>
          <p:cNvSpPr>
            <a:spLocks noChangeShapeType="1"/>
          </p:cNvSpPr>
          <p:nvPr/>
        </p:nvSpPr>
        <p:spPr bwMode="auto">
          <a:xfrm>
            <a:off x="5667385" y="2485572"/>
            <a:ext cx="1828324" cy="609600"/>
          </a:xfrm>
          <a:prstGeom prst="line">
            <a:avLst/>
          </a:prstGeom>
          <a:noFill/>
          <a:ln w="38100">
            <a:solidFill>
              <a:srgbClr val="FF0000"/>
            </a:solidFill>
            <a:round/>
            <a:headEnd/>
            <a:tailEnd type="arrow" w="med" len="med"/>
          </a:ln>
          <a:extLst>
            <a:ext uri="{909E8E84-426E-40DD-AFC4-6F175D3DCCD1}">
              <a14:hiddenFill xmlns:a14="http://schemas.microsoft.com/office/drawing/2010/main">
                <a:noFill/>
              </a14:hiddenFill>
            </a:ext>
          </a:extLst>
        </p:spPr>
        <p:txBody>
          <a:bodyPr lIns="91424" tIns="45712" rIns="91424" bIns="45712"/>
          <a:lstStyle/>
          <a:p>
            <a:endParaRPr lang="en-US"/>
          </a:p>
        </p:txBody>
      </p:sp>
      <p:sp>
        <p:nvSpPr>
          <p:cNvPr id="9" name="Line 16"/>
          <p:cNvSpPr>
            <a:spLocks noChangeShapeType="1"/>
          </p:cNvSpPr>
          <p:nvPr/>
        </p:nvSpPr>
        <p:spPr bwMode="auto">
          <a:xfrm flipH="1">
            <a:off x="7114808" y="2256972"/>
            <a:ext cx="152360" cy="129540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lIns="91424" tIns="45712" rIns="91424" bIns="45712"/>
          <a:lstStyle/>
          <a:p>
            <a:endParaRPr lang="en-US"/>
          </a:p>
        </p:txBody>
      </p:sp>
      <p:sp>
        <p:nvSpPr>
          <p:cNvPr id="10" name="Line 17"/>
          <p:cNvSpPr>
            <a:spLocks noChangeShapeType="1"/>
          </p:cNvSpPr>
          <p:nvPr/>
        </p:nvSpPr>
        <p:spPr bwMode="auto">
          <a:xfrm>
            <a:off x="6962447" y="1723572"/>
            <a:ext cx="304721" cy="533400"/>
          </a:xfrm>
          <a:prstGeom prst="line">
            <a:avLst/>
          </a:prstGeom>
          <a:noFill/>
          <a:ln w="38100">
            <a:solidFill>
              <a:srgbClr val="FF0000"/>
            </a:solidFill>
            <a:round/>
            <a:headEnd/>
            <a:tailEnd type="arrow" w="med" len="med"/>
          </a:ln>
          <a:extLst>
            <a:ext uri="{909E8E84-426E-40DD-AFC4-6F175D3DCCD1}">
              <a14:hiddenFill xmlns:a14="http://schemas.microsoft.com/office/drawing/2010/main">
                <a:noFill/>
              </a14:hiddenFill>
            </a:ext>
          </a:extLst>
        </p:spPr>
        <p:txBody>
          <a:bodyPr lIns="91424" tIns="45712" rIns="91424" bIns="45712"/>
          <a:lstStyle/>
          <a:p>
            <a:endParaRPr lang="en-US"/>
          </a:p>
        </p:txBody>
      </p:sp>
      <p:sp>
        <p:nvSpPr>
          <p:cNvPr id="11" name="Line 18"/>
          <p:cNvSpPr>
            <a:spLocks noChangeShapeType="1"/>
          </p:cNvSpPr>
          <p:nvPr/>
        </p:nvSpPr>
        <p:spPr bwMode="auto">
          <a:xfrm flipV="1">
            <a:off x="7952790" y="2790372"/>
            <a:ext cx="685621" cy="76200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lIns="91424" tIns="45712" rIns="91424" bIns="45712"/>
          <a:lstStyle/>
          <a:p>
            <a:endParaRPr lang="en-US"/>
          </a:p>
        </p:txBody>
      </p:sp>
      <p:sp>
        <p:nvSpPr>
          <p:cNvPr id="12" name="Line 19"/>
          <p:cNvSpPr>
            <a:spLocks noChangeShapeType="1"/>
          </p:cNvSpPr>
          <p:nvPr/>
        </p:nvSpPr>
        <p:spPr bwMode="auto">
          <a:xfrm>
            <a:off x="8638411" y="2790372"/>
            <a:ext cx="533261" cy="45720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lIns="91424" tIns="45712" rIns="91424" bIns="45712"/>
          <a:lstStyle/>
          <a:p>
            <a:endParaRPr lang="en-US"/>
          </a:p>
        </p:txBody>
      </p:sp>
      <p:sp>
        <p:nvSpPr>
          <p:cNvPr id="13" name="Line 20"/>
          <p:cNvSpPr>
            <a:spLocks noChangeShapeType="1"/>
          </p:cNvSpPr>
          <p:nvPr/>
        </p:nvSpPr>
        <p:spPr bwMode="auto">
          <a:xfrm flipV="1">
            <a:off x="9781113" y="2637972"/>
            <a:ext cx="380901" cy="53340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lIns="91424" tIns="45712" rIns="91424" bIns="45712"/>
          <a:lstStyle/>
          <a:p>
            <a:endParaRPr lang="en-US"/>
          </a:p>
        </p:txBody>
      </p:sp>
      <p:sp>
        <p:nvSpPr>
          <p:cNvPr id="14" name="Line 21"/>
          <p:cNvSpPr>
            <a:spLocks noChangeShapeType="1"/>
          </p:cNvSpPr>
          <p:nvPr/>
        </p:nvSpPr>
        <p:spPr bwMode="auto">
          <a:xfrm>
            <a:off x="10162014" y="2637972"/>
            <a:ext cx="228540" cy="38100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lIns="91424" tIns="45712" rIns="91424" bIns="45712"/>
          <a:lstStyle/>
          <a:p>
            <a:endParaRPr lang="en-US"/>
          </a:p>
        </p:txBody>
      </p:sp>
      <p:sp>
        <p:nvSpPr>
          <p:cNvPr id="15" name="Line 22"/>
          <p:cNvSpPr>
            <a:spLocks noChangeShapeType="1"/>
          </p:cNvSpPr>
          <p:nvPr/>
        </p:nvSpPr>
        <p:spPr bwMode="auto">
          <a:xfrm flipH="1">
            <a:off x="8714591" y="1799772"/>
            <a:ext cx="533261" cy="914400"/>
          </a:xfrm>
          <a:prstGeom prst="line">
            <a:avLst/>
          </a:prstGeom>
          <a:noFill/>
          <a:ln w="38100">
            <a:solidFill>
              <a:srgbClr val="FF0000"/>
            </a:solidFill>
            <a:round/>
            <a:headEnd/>
            <a:tailEnd type="arrow" w="med" len="med"/>
          </a:ln>
          <a:extLst>
            <a:ext uri="{909E8E84-426E-40DD-AFC4-6F175D3DCCD1}">
              <a14:hiddenFill xmlns:a14="http://schemas.microsoft.com/office/drawing/2010/main">
                <a:noFill/>
              </a14:hiddenFill>
            </a:ext>
          </a:extLst>
        </p:spPr>
        <p:txBody>
          <a:bodyPr lIns="91424" tIns="45712" rIns="91424" bIns="45712"/>
          <a:lstStyle/>
          <a:p>
            <a:endParaRPr lang="en-US"/>
          </a:p>
        </p:txBody>
      </p:sp>
      <p:sp>
        <p:nvSpPr>
          <p:cNvPr id="16" name="Line 24"/>
          <p:cNvSpPr>
            <a:spLocks noChangeShapeType="1"/>
          </p:cNvSpPr>
          <p:nvPr/>
        </p:nvSpPr>
        <p:spPr bwMode="auto">
          <a:xfrm>
            <a:off x="9704933" y="1799772"/>
            <a:ext cx="457081" cy="762000"/>
          </a:xfrm>
          <a:prstGeom prst="line">
            <a:avLst/>
          </a:prstGeom>
          <a:noFill/>
          <a:ln w="38100">
            <a:solidFill>
              <a:srgbClr val="FF0000"/>
            </a:solidFill>
            <a:round/>
            <a:headEnd/>
            <a:tailEnd type="arrow" w="med" len="med"/>
          </a:ln>
          <a:extLst>
            <a:ext uri="{909E8E84-426E-40DD-AFC4-6F175D3DCCD1}">
              <a14:hiddenFill xmlns:a14="http://schemas.microsoft.com/office/drawing/2010/main">
                <a:noFill/>
              </a14:hiddenFill>
            </a:ext>
          </a:extLst>
        </p:spPr>
        <p:txBody>
          <a:bodyPr lIns="91424" tIns="45712" rIns="91424" bIns="45712"/>
          <a:lstStyle/>
          <a:p>
            <a:endParaRPr lang="en-US"/>
          </a:p>
        </p:txBody>
      </p:sp>
      <p:sp>
        <p:nvSpPr>
          <p:cNvPr id="17" name="Line 25"/>
          <p:cNvSpPr>
            <a:spLocks noChangeShapeType="1"/>
          </p:cNvSpPr>
          <p:nvPr/>
        </p:nvSpPr>
        <p:spPr bwMode="auto">
          <a:xfrm>
            <a:off x="4905583" y="3171372"/>
            <a:ext cx="304721" cy="7620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lIns="91424" tIns="45712" rIns="91424" bIns="45712"/>
          <a:lstStyle/>
          <a:p>
            <a:endParaRPr lang="en-US"/>
          </a:p>
        </p:txBody>
      </p:sp>
      <p:sp>
        <p:nvSpPr>
          <p:cNvPr id="18" name="Line 26"/>
          <p:cNvSpPr>
            <a:spLocks noChangeShapeType="1"/>
          </p:cNvSpPr>
          <p:nvPr/>
        </p:nvSpPr>
        <p:spPr bwMode="auto">
          <a:xfrm flipV="1">
            <a:off x="4067601" y="3247572"/>
            <a:ext cx="914162" cy="685800"/>
          </a:xfrm>
          <a:prstGeom prst="line">
            <a:avLst/>
          </a:prstGeom>
          <a:noFill/>
          <a:ln w="38100">
            <a:solidFill>
              <a:srgbClr val="FF0000"/>
            </a:solidFill>
            <a:round/>
            <a:headEnd/>
            <a:tailEnd type="arrow" w="med" len="med"/>
          </a:ln>
          <a:extLst>
            <a:ext uri="{909E8E84-426E-40DD-AFC4-6F175D3DCCD1}">
              <a14:hiddenFill xmlns:a14="http://schemas.microsoft.com/office/drawing/2010/main">
                <a:noFill/>
              </a14:hiddenFill>
            </a:ext>
          </a:extLst>
        </p:spPr>
        <p:txBody>
          <a:bodyPr lIns="91424" tIns="45712" rIns="91424" bIns="45712"/>
          <a:lstStyle/>
          <a:p>
            <a:endParaRPr lang="en-US"/>
          </a:p>
        </p:txBody>
      </p:sp>
      <p:sp>
        <p:nvSpPr>
          <p:cNvPr id="19" name="Line 27"/>
          <p:cNvSpPr>
            <a:spLocks noChangeShapeType="1"/>
          </p:cNvSpPr>
          <p:nvPr/>
        </p:nvSpPr>
        <p:spPr bwMode="auto">
          <a:xfrm flipH="1">
            <a:off x="4981763" y="2256972"/>
            <a:ext cx="2285405" cy="83820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lIns="91424" tIns="45712" rIns="91424" bIns="45712"/>
          <a:lstStyle/>
          <a:p>
            <a:endParaRPr lang="en-US"/>
          </a:p>
        </p:txBody>
      </p:sp>
      <p:sp>
        <p:nvSpPr>
          <p:cNvPr id="20" name="Line 29"/>
          <p:cNvSpPr>
            <a:spLocks noChangeShapeType="1"/>
          </p:cNvSpPr>
          <p:nvPr/>
        </p:nvSpPr>
        <p:spPr bwMode="auto">
          <a:xfrm flipV="1">
            <a:off x="7267168" y="2199662"/>
            <a:ext cx="1299936" cy="5731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lIns="91424" tIns="45712" rIns="91424" bIns="45712"/>
          <a:lstStyle/>
          <a:p>
            <a:endParaRPr lang="en-US"/>
          </a:p>
        </p:txBody>
      </p:sp>
      <p:sp>
        <p:nvSpPr>
          <p:cNvPr id="21" name="Line 30"/>
          <p:cNvSpPr>
            <a:spLocks noChangeShapeType="1"/>
          </p:cNvSpPr>
          <p:nvPr/>
        </p:nvSpPr>
        <p:spPr bwMode="auto">
          <a:xfrm>
            <a:off x="7571889" y="1647372"/>
            <a:ext cx="152360" cy="533400"/>
          </a:xfrm>
          <a:prstGeom prst="line">
            <a:avLst/>
          </a:prstGeom>
          <a:noFill/>
          <a:ln w="38100">
            <a:solidFill>
              <a:srgbClr val="FF0000"/>
            </a:solidFill>
            <a:round/>
            <a:headEnd/>
            <a:tailEnd type="arrow" w="med" len="med"/>
          </a:ln>
          <a:extLst>
            <a:ext uri="{909E8E84-426E-40DD-AFC4-6F175D3DCCD1}">
              <a14:hiddenFill xmlns:a14="http://schemas.microsoft.com/office/drawing/2010/main">
                <a:noFill/>
              </a14:hiddenFill>
            </a:ext>
          </a:extLst>
        </p:spPr>
        <p:txBody>
          <a:bodyPr lIns="91424" tIns="45712" rIns="91424" bIns="45712"/>
          <a:lstStyle/>
          <a:p>
            <a:endParaRPr lang="en-US"/>
          </a:p>
        </p:txBody>
      </p:sp>
      <p:sp>
        <p:nvSpPr>
          <p:cNvPr id="25" name="Rectangle 24"/>
          <p:cNvSpPr/>
          <p:nvPr/>
        </p:nvSpPr>
        <p:spPr>
          <a:xfrm>
            <a:off x="0" y="6812281"/>
            <a:ext cx="12188825"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pic>
        <p:nvPicPr>
          <p:cNvPr id="24" name="Picture 2" descr="Image result for student handout 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763871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20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par>
                                <p:cTn id="12" presetID="22" presetClass="entr" presetSubtype="8"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blinds(horizontal)">
                                      <p:cBhvr>
                                        <p:cTn id="19" dur="500"/>
                                        <p:tgtEl>
                                          <p:spTgt spid="6">
                                            <p:txEl>
                                              <p:pRg st="1" end="1"/>
                                            </p:txEl>
                                          </p:spTgt>
                                        </p:tgtEl>
                                      </p:cBhvr>
                                    </p:animEffect>
                                  </p:childTnLst>
                                </p:cTn>
                              </p:par>
                            </p:childTnLst>
                          </p:cTn>
                        </p:par>
                        <p:par>
                          <p:cTn id="20" fill="hold">
                            <p:stCondLst>
                              <p:cond delay="500"/>
                            </p:stCondLst>
                            <p:childTnLst>
                              <p:par>
                                <p:cTn id="21" presetID="2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20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par>
                                <p:cTn id="24" presetID="22" presetClass="entr" presetSubtype="8"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2000"/>
                                        <p:tgtEl>
                                          <p:spTgt spid="19"/>
                                        </p:tgtEl>
                                      </p:cBhvr>
                                    </p:animEffect>
                                  </p:childTnLst>
                                  <p:subTnLst>
                                    <p:set>
                                      <p:cBhvr override="childStyle">
                                        <p:cTn dur="1" fill="hold" display="0" masterRel="nextClick" afterEffect="1"/>
                                        <p:tgtEl>
                                          <p:spTgt spid="19"/>
                                        </p:tgtEl>
                                        <p:attrNameLst>
                                          <p:attrName>style.visibility</p:attrName>
                                        </p:attrNameLst>
                                      </p:cBhvr>
                                      <p:to>
                                        <p:strVal val="hidden"/>
                                      </p:to>
                                    </p:set>
                                  </p:subTnLst>
                                </p:cTn>
                              </p:par>
                              <p:par>
                                <p:cTn id="27" presetID="22" presetClass="entr" presetSubtype="1"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5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6">
                                            <p:txEl>
                                              <p:pRg st="2" end="2"/>
                                            </p:txEl>
                                          </p:spTgt>
                                        </p:tgtEl>
                                        <p:attrNameLst>
                                          <p:attrName>style.visibility</p:attrName>
                                        </p:attrNameLst>
                                      </p:cBhvr>
                                      <p:to>
                                        <p:strVal val="visible"/>
                                      </p:to>
                                    </p:set>
                                    <p:animEffect transition="in" filter="blinds(horizontal)">
                                      <p:cBhvr>
                                        <p:cTn id="34" dur="500"/>
                                        <p:tgtEl>
                                          <p:spTgt spid="6">
                                            <p:txEl>
                                              <p:pRg st="2" end="2"/>
                                            </p:txEl>
                                          </p:spTgt>
                                        </p:tgtEl>
                                      </p:cBhvr>
                                    </p:animEffect>
                                  </p:childTnLst>
                                </p:cTn>
                              </p:par>
                            </p:childTnLst>
                          </p:cTn>
                        </p:par>
                        <p:par>
                          <p:cTn id="35" fill="hold">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20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par>
                                <p:cTn id="39" presetID="22" presetClass="entr" presetSubtype="1"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up)">
                                      <p:cBhvr>
                                        <p:cTn id="41" dur="500"/>
                                        <p:tgtEl>
                                          <p:spTgt spid="21"/>
                                        </p:tgtEl>
                                      </p:cBhvr>
                                    </p:animEffect>
                                  </p:childTnLst>
                                  <p:subTnLst>
                                    <p:set>
                                      <p:cBhvr override="childStyle">
                                        <p:cTn dur="1" fill="hold" display="0" masterRel="nextClick" afterEffect="1"/>
                                        <p:tgtEl>
                                          <p:spTgt spid="21"/>
                                        </p:tgtEl>
                                        <p:attrNameLst>
                                          <p:attrName>style.visibility</p:attrName>
                                        </p:attrNameLst>
                                      </p:cBhvr>
                                      <p:to>
                                        <p:strVal val="hidden"/>
                                      </p:to>
                                    </p:set>
                                  </p:subTnLst>
                                </p:cTn>
                              </p:par>
                            </p:childTnLst>
                          </p:cTn>
                        </p:par>
                      </p:childTnLst>
                    </p:cTn>
                  </p:par>
                  <p:par>
                    <p:cTn id="42" fill="hold">
                      <p:stCondLst>
                        <p:cond delay="indefinite"/>
                      </p:stCondLst>
                      <p:childTnLst>
                        <p:par>
                          <p:cTn id="43" fill="hold">
                            <p:stCondLst>
                              <p:cond delay="0"/>
                            </p:stCondLst>
                            <p:childTnLst>
                              <p:par>
                                <p:cTn id="44" presetID="3" presetClass="entr" presetSubtype="10" fill="hold" nodeType="clickEffect">
                                  <p:stCondLst>
                                    <p:cond delay="0"/>
                                  </p:stCondLst>
                                  <p:childTnLst>
                                    <p:set>
                                      <p:cBhvr>
                                        <p:cTn id="45" dur="1" fill="hold">
                                          <p:stCondLst>
                                            <p:cond delay="0"/>
                                          </p:stCondLst>
                                        </p:cTn>
                                        <p:tgtEl>
                                          <p:spTgt spid="6">
                                            <p:txEl>
                                              <p:pRg st="3" end="3"/>
                                            </p:txEl>
                                          </p:spTgt>
                                        </p:tgtEl>
                                        <p:attrNameLst>
                                          <p:attrName>style.visibility</p:attrName>
                                        </p:attrNameLst>
                                      </p:cBhvr>
                                      <p:to>
                                        <p:strVal val="visible"/>
                                      </p:to>
                                    </p:set>
                                    <p:animEffect transition="in" filter="blinds(horizontal)">
                                      <p:cBhvr>
                                        <p:cTn id="46" dur="500"/>
                                        <p:tgtEl>
                                          <p:spTgt spid="6">
                                            <p:txEl>
                                              <p:pRg st="3" end="3"/>
                                            </p:txEl>
                                          </p:spTgt>
                                        </p:tgtEl>
                                      </p:cBhvr>
                                    </p:animEffect>
                                  </p:childTnLst>
                                </p:cTn>
                              </p:par>
                            </p:childTnLst>
                          </p:cTn>
                        </p:par>
                        <p:par>
                          <p:cTn id="47" fill="hold">
                            <p:stCondLst>
                              <p:cond delay="500"/>
                            </p:stCondLst>
                            <p:childTnLst>
                              <p:par>
                                <p:cTn id="48" presetID="22" presetClass="entr" presetSubtype="1"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up)">
                                      <p:cBhvr>
                                        <p:cTn id="50" dur="20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par>
                                <p:cTn id="51" presetID="22" presetClass="entr" presetSubtype="1"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up)">
                                      <p:cBhvr>
                                        <p:cTn id="53" dur="20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par>
                                <p:cTn id="54" presetID="22" presetClass="entr" presetSubtype="1"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up)">
                                      <p:cBhvr>
                                        <p:cTn id="56" dur="20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par>
                                <p:cTn id="57" presetID="22" presetClass="entr" presetSubtype="1"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up)">
                                      <p:cBhvr>
                                        <p:cTn id="59" dur="20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par>
                                <p:cTn id="60" presetID="22" presetClass="entr" presetSubtype="1"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up)">
                                      <p:cBhvr>
                                        <p:cTn id="62"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par>
                                <p:cTn id="63" presetID="22" presetClass="entr" presetSubtype="1"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up)">
                                      <p:cBhvr>
                                        <p:cTn id="65" dur="5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66" fill="hold">
                      <p:stCondLst>
                        <p:cond delay="indefinite"/>
                      </p:stCondLst>
                      <p:childTnLst>
                        <p:par>
                          <p:cTn id="67" fill="hold">
                            <p:stCondLst>
                              <p:cond delay="0"/>
                            </p:stCondLst>
                            <p:childTnLst>
                              <p:par>
                                <p:cTn id="68" presetID="3" presetClass="entr" presetSubtype="10" fill="hold" nodeType="clickEffect">
                                  <p:stCondLst>
                                    <p:cond delay="0"/>
                                  </p:stCondLst>
                                  <p:childTnLst>
                                    <p:set>
                                      <p:cBhvr>
                                        <p:cTn id="69" dur="1" fill="hold">
                                          <p:stCondLst>
                                            <p:cond delay="0"/>
                                          </p:stCondLst>
                                        </p:cTn>
                                        <p:tgtEl>
                                          <p:spTgt spid="6">
                                            <p:txEl>
                                              <p:pRg st="4" end="4"/>
                                            </p:txEl>
                                          </p:spTgt>
                                        </p:tgtEl>
                                        <p:attrNameLst>
                                          <p:attrName>style.visibility</p:attrName>
                                        </p:attrNameLst>
                                      </p:cBhvr>
                                      <p:to>
                                        <p:strVal val="visible"/>
                                      </p:to>
                                    </p:set>
                                    <p:animEffect transition="in" filter="blinds(horizontal)">
                                      <p:cBhvr>
                                        <p:cTn id="70" dur="500"/>
                                        <p:tgtEl>
                                          <p:spTgt spid="6">
                                            <p:txEl>
                                              <p:pRg st="4" end="4"/>
                                            </p:txEl>
                                          </p:spTgt>
                                        </p:tgtEl>
                                      </p:cBhvr>
                                    </p:animEffect>
                                  </p:childTnLst>
                                </p:cTn>
                              </p:par>
                            </p:childTnLst>
                          </p:cTn>
                        </p:par>
                        <p:par>
                          <p:cTn id="71" fill="hold">
                            <p:stCondLst>
                              <p:cond delay="500"/>
                            </p:stCondLst>
                            <p:childTnLst>
                              <p:par>
                                <p:cTn id="72" presetID="22" presetClass="entr" presetSubtype="2" fill="hold" grpId="0"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right)">
                                      <p:cBhvr>
                                        <p:cTn id="74" dur="20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par>
                                <p:cTn id="75" presetID="22" presetClass="entr" presetSubtype="4"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wipe(down)">
                                      <p:cBhvr>
                                        <p:cTn id="7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flipH="1" flipV="1">
            <a:off x="1954" y="-1"/>
            <a:ext cx="1218687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768150" y="749300"/>
            <a:ext cx="10652525"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892126" y="449944"/>
            <a:ext cx="6404574" cy="633885"/>
          </a:xfrm>
          <a:solidFill>
            <a:srgbClr val="FF5308"/>
          </a:solidFill>
        </p:spPr>
        <p:txBody>
          <a:bodyPr anchor="ctr"/>
          <a:lstStyle/>
          <a:p>
            <a:pPr algn="ctr"/>
            <a:r>
              <a:rPr lang="en-US" dirty="0">
                <a:solidFill>
                  <a:schemeClr val="bg1"/>
                </a:solidFill>
              </a:rPr>
              <a:t>Check Your Knowledge</a:t>
            </a:r>
          </a:p>
        </p:txBody>
      </p:sp>
      <p:sp>
        <p:nvSpPr>
          <p:cNvPr id="6" name="Content Placeholder 2"/>
          <p:cNvSpPr>
            <a:spLocks noGrp="1"/>
          </p:cNvSpPr>
          <p:nvPr>
            <p:ph idx="1"/>
          </p:nvPr>
        </p:nvSpPr>
        <p:spPr>
          <a:xfrm>
            <a:off x="2860219" y="1641475"/>
            <a:ext cx="6468387" cy="1384260"/>
          </a:xfrm>
        </p:spPr>
        <p:txBody>
          <a:bodyPr lIns="0" tIns="0" rIns="0" bIns="0">
            <a:noAutofit/>
          </a:bodyPr>
          <a:lstStyle/>
          <a:p>
            <a:pPr marL="0" indent="0" algn="ctr">
              <a:buNone/>
            </a:pPr>
            <a:r>
              <a:rPr lang="en-US" altLang="en-US" sz="1800" b="1">
                <a:solidFill>
                  <a:schemeClr val="bg1"/>
                </a:solidFill>
              </a:rPr>
              <a:t>Which  definition best describes an I-joist?</a:t>
            </a:r>
            <a:endParaRPr lang="en-US" altLang="en-US" sz="1800" b="1" dirty="0">
              <a:solidFill>
                <a:schemeClr val="bg1"/>
              </a:solidFill>
            </a:endParaRPr>
          </a:p>
        </p:txBody>
      </p:sp>
      <p:sp>
        <p:nvSpPr>
          <p:cNvPr id="13" name="Content Placeholder 2"/>
          <p:cNvSpPr txBox="1">
            <a:spLocks/>
          </p:cNvSpPr>
          <p:nvPr/>
        </p:nvSpPr>
        <p:spPr>
          <a:xfrm>
            <a:off x="2860219" y="3470236"/>
            <a:ext cx="7415157" cy="2992557"/>
          </a:xfrm>
          <a:prstGeom prst="rect">
            <a:avLst/>
          </a:prstGeom>
        </p:spPr>
        <p:txBody>
          <a:bodyPr lIns="0" tIns="0" rIns="0" bIns="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AutoNum type="alphaUcParenR"/>
            </a:pPr>
            <a:r>
              <a:rPr lang="en-US" altLang="en-US">
                <a:solidFill>
                  <a:schemeClr val="bg1"/>
                </a:solidFill>
              </a:rPr>
              <a:t>Vertical members used to form walls</a:t>
            </a:r>
            <a:endParaRPr lang="en-US" altLang="en-US" dirty="0">
              <a:solidFill>
                <a:schemeClr val="bg1"/>
              </a:solidFill>
            </a:endParaRPr>
          </a:p>
          <a:p>
            <a:pPr marL="342900" indent="-342900">
              <a:buFont typeface="Arial" panose="020B0604020202020204" pitchFamily="34" charset="0"/>
              <a:buAutoNum type="alphaUcParenR"/>
            </a:pPr>
            <a:r>
              <a:rPr lang="en-US" altLang="en-US">
                <a:solidFill>
                  <a:schemeClr val="bg1"/>
                </a:solidFill>
              </a:rPr>
              <a:t>One of the most common floor components with top and bottom flanges that resist bending and provide outstanding shear resistance</a:t>
            </a:r>
          </a:p>
          <a:p>
            <a:pPr marL="342900" indent="-342900">
              <a:buFont typeface="Arial" panose="020B0604020202020204" pitchFamily="34" charset="0"/>
              <a:buAutoNum type="alphaUcParenR"/>
            </a:pPr>
            <a:r>
              <a:rPr lang="en-US" altLang="en-US">
                <a:solidFill>
                  <a:schemeClr val="bg1"/>
                </a:solidFill>
              </a:rPr>
              <a:t>Short pieces of dimensional lumber that provide filling, spacing, joining, or reinforcement of wood frame members</a:t>
            </a:r>
            <a:endParaRPr lang="en-US" altLang="en-US" dirty="0">
              <a:solidFill>
                <a:schemeClr val="bg1"/>
              </a:solidFill>
            </a:endParaRPr>
          </a:p>
        </p:txBody>
      </p:sp>
      <p:cxnSp>
        <p:nvCxnSpPr>
          <p:cNvPr id="18" name="Straight Connector 17"/>
          <p:cNvCxnSpPr/>
          <p:nvPr/>
        </p:nvCxnSpPr>
        <p:spPr>
          <a:xfrm>
            <a:off x="2860219" y="3025735"/>
            <a:ext cx="6468387"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9" name="Isosceles Triangle 8"/>
          <p:cNvSpPr/>
          <p:nvPr/>
        </p:nvSpPr>
        <p:spPr>
          <a:xfrm rot="5400000">
            <a:off x="2277020" y="3868131"/>
            <a:ext cx="498960" cy="528433"/>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150896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r>
              <a:rPr lang="en-US" dirty="0"/>
              <a:t>   Wood-Frame Construction 101</a:t>
            </a:r>
          </a:p>
        </p:txBody>
      </p:sp>
      <p:sp>
        <p:nvSpPr>
          <p:cNvPr id="7" name="TextBox 6"/>
          <p:cNvSpPr txBox="1"/>
          <p:nvPr/>
        </p:nvSpPr>
        <p:spPr>
          <a:xfrm>
            <a:off x="217432" y="315438"/>
            <a:ext cx="2563144" cy="276999"/>
          </a:xfrm>
          <a:prstGeom prst="rect">
            <a:avLst/>
          </a:prstGeom>
          <a:noFill/>
        </p:spPr>
        <p:txBody>
          <a:bodyPr wrap="square" lIns="91424" tIns="45712" rIns="91424" bIns="45712" rtlCol="0">
            <a:spAutoFit/>
          </a:bodyPr>
          <a:lstStyle/>
          <a:p>
            <a:r>
              <a:rPr lang="en-US" sz="1200" spc="300" dirty="0"/>
              <a:t>LESSON 3</a:t>
            </a:r>
          </a:p>
        </p:txBody>
      </p:sp>
      <p:sp>
        <p:nvSpPr>
          <p:cNvPr id="8" name="Transparent Black Rectangle"/>
          <p:cNvSpPr/>
          <p:nvPr/>
        </p:nvSpPr>
        <p:spPr>
          <a:xfrm>
            <a:off x="0" y="1827715"/>
            <a:ext cx="12188825" cy="839285"/>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696" tIns="182848" rIns="365696" bIns="45712" rtlCol="0" anchor="t" anchorCtr="0"/>
          <a:lstStyle/>
          <a:p>
            <a:pPr>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Text Placeholder 13"/>
          <p:cNvSpPr txBox="1">
            <a:spLocks/>
          </p:cNvSpPr>
          <p:nvPr/>
        </p:nvSpPr>
        <p:spPr>
          <a:xfrm>
            <a:off x="638464" y="1973944"/>
            <a:ext cx="11550102" cy="573314"/>
          </a:xfrm>
          <a:prstGeom prst="rect">
            <a:avLst/>
          </a:prstGeom>
        </p:spPr>
        <p:txBody>
          <a:bodyPr lIns="91424" tIns="45712" rIns="91424" bIns="45712" anchor="t"/>
          <a:lstStyle>
            <a:lvl1pPr marL="0" indent="0" algn="l" defTabSz="914400" rtl="0" eaLnBrk="1" latinLnBrk="0" hangingPunct="1">
              <a:lnSpc>
                <a:spcPct val="90000"/>
              </a:lnSpc>
              <a:spcBef>
                <a:spcPts val="1000"/>
              </a:spcBef>
              <a:buFont typeface="Arial" panose="020B0604020202020204" pitchFamily="34" charset="0"/>
              <a:buNone/>
              <a:defRPr sz="2400" b="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Basic Construction Materials</a:t>
            </a:r>
          </a:p>
        </p:txBody>
      </p:sp>
    </p:spTree>
    <p:custDataLst>
      <p:tags r:id="rId1"/>
    </p:custDataLst>
    <p:extLst>
      <p:ext uri="{BB962C8B-B14F-4D97-AF65-F5344CB8AC3E}">
        <p14:creationId xmlns:p14="http://schemas.microsoft.com/office/powerpoint/2010/main" val="1709478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Solid Sawn Tree"/>
          <p:cNvPicPr>
            <a:picLocks noChangeAspect="1" noChangeArrowheads="1"/>
          </p:cNvPicPr>
          <p:nvPr/>
        </p:nvPicPr>
        <p:blipFill rotWithShape="1">
          <a:blip r:embed="rId4" cstate="print">
            <a:lum contrast="6000"/>
            <a:extLst>
              <a:ext uri="{28A0092B-C50C-407E-A947-70E740481C1C}">
                <a14:useLocalDpi xmlns:a14="http://schemas.microsoft.com/office/drawing/2010/main" val="0"/>
              </a:ext>
            </a:extLst>
          </a:blip>
          <a:srcRect/>
          <a:stretch/>
        </p:blipFill>
        <p:spPr bwMode="auto">
          <a:xfrm>
            <a:off x="8436409" y="3774143"/>
            <a:ext cx="3397574" cy="2200535"/>
          </a:xfrm>
          <a:prstGeom prst="rect">
            <a:avLst/>
          </a:prstGeom>
          <a:noFill/>
          <a:ln w="25400">
            <a:noFill/>
            <a:miter lim="800000"/>
            <a:headEnd/>
            <a:tailEnd/>
          </a:ln>
          <a:effectLst>
            <a:outerShdw blurRad="190500" dist="508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Rectangle 8"/>
          <p:cNvSpPr/>
          <p:nvPr/>
        </p:nvSpPr>
        <p:spPr>
          <a:xfrm>
            <a:off x="525125" y="2489201"/>
            <a:ext cx="4769396" cy="2730500"/>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pic>
        <p:nvPicPr>
          <p:cNvPr id="6146" name="Picture 2" descr="pile of tree trunk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35964" y="1484313"/>
            <a:ext cx="4494763" cy="2998787"/>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a:xfrm>
            <a:off x="2640913" y="609600"/>
            <a:ext cx="2989815" cy="635000"/>
          </a:xfrm>
        </p:spPr>
        <p:txBody>
          <a:bodyPr/>
          <a:lstStyle/>
          <a:p>
            <a:pPr algn="r"/>
            <a:r>
              <a:rPr lang="en-US" dirty="0"/>
              <a:t>Wood Size</a:t>
            </a:r>
          </a:p>
        </p:txBody>
      </p:sp>
      <p:sp>
        <p:nvSpPr>
          <p:cNvPr id="5" name="Content Placeholder 4"/>
          <p:cNvSpPr>
            <a:spLocks noGrp="1"/>
          </p:cNvSpPr>
          <p:nvPr>
            <p:ph idx="1"/>
          </p:nvPr>
        </p:nvSpPr>
        <p:spPr>
          <a:xfrm>
            <a:off x="6092827" y="1373499"/>
            <a:ext cx="5203603" cy="5168735"/>
          </a:xfrm>
        </p:spPr>
        <p:txBody>
          <a:bodyPr/>
          <a:lstStyle/>
          <a:p>
            <a:pPr>
              <a:spcBef>
                <a:spcPts val="0"/>
              </a:spcBef>
            </a:pPr>
            <a:r>
              <a:rPr lang="en-US" sz="1400" dirty="0">
                <a:solidFill>
                  <a:prstClr val="black"/>
                </a:solidFill>
              </a:rPr>
              <a:t>Rough sawn lumber = unfinished timber cut from a single log; rarely used in modern framing. </a:t>
            </a:r>
          </a:p>
          <a:p>
            <a:pPr>
              <a:spcBef>
                <a:spcPts val="0"/>
              </a:spcBef>
            </a:pPr>
            <a:r>
              <a:rPr lang="en-US" sz="1400" dirty="0">
                <a:solidFill>
                  <a:prstClr val="black"/>
                </a:solidFill>
              </a:rPr>
              <a:t>Dimensional lumber is timber cut to standardized width and depth and milled to a smooth finish, losing about one quarter inch from each side. </a:t>
            </a:r>
          </a:p>
          <a:p>
            <a:pPr>
              <a:spcBef>
                <a:spcPts val="0"/>
              </a:spcBef>
            </a:pPr>
            <a:endParaRPr lang="en-US" sz="1400" dirty="0">
              <a:solidFill>
                <a:prstClr val="black"/>
              </a:solidFill>
            </a:endParaRPr>
          </a:p>
          <a:p>
            <a:pPr marL="0" indent="0">
              <a:spcBef>
                <a:spcPts val="0"/>
              </a:spcBef>
              <a:buNone/>
            </a:pPr>
            <a:r>
              <a:rPr lang="en-US" sz="1400" b="1" dirty="0">
                <a:solidFill>
                  <a:prstClr val="black"/>
                </a:solidFill>
              </a:rPr>
              <a:t>Cross-section of a tree trunk</a:t>
            </a:r>
          </a:p>
          <a:p>
            <a:pPr>
              <a:spcBef>
                <a:spcPts val="0"/>
              </a:spcBef>
            </a:pPr>
            <a:r>
              <a:rPr lang="en-US" sz="1400" dirty="0">
                <a:solidFill>
                  <a:prstClr val="black"/>
                </a:solidFill>
              </a:rPr>
              <a:t>Characteristic shrinkage.</a:t>
            </a:r>
          </a:p>
          <a:p>
            <a:pPr>
              <a:spcBef>
                <a:spcPts val="0"/>
              </a:spcBef>
            </a:pPr>
            <a:r>
              <a:rPr lang="en-US" sz="1400" dirty="0">
                <a:solidFill>
                  <a:prstClr val="black"/>
                </a:solidFill>
              </a:rPr>
              <a:t>Distortion of flat, square, </a:t>
            </a:r>
            <a:br>
              <a:rPr lang="en-US" sz="1400" dirty="0">
                <a:solidFill>
                  <a:prstClr val="black"/>
                </a:solidFill>
              </a:rPr>
            </a:br>
            <a:r>
              <a:rPr lang="en-US" sz="1400" dirty="0">
                <a:solidFill>
                  <a:prstClr val="black"/>
                </a:solidFill>
              </a:rPr>
              <a:t>and round members </a:t>
            </a:r>
            <a:br>
              <a:rPr lang="en-US" sz="1400" dirty="0">
                <a:solidFill>
                  <a:prstClr val="black"/>
                </a:solidFill>
              </a:rPr>
            </a:br>
            <a:r>
              <a:rPr lang="en-US" sz="1400" dirty="0">
                <a:solidFill>
                  <a:prstClr val="black"/>
                </a:solidFill>
              </a:rPr>
              <a:t>influenced by the </a:t>
            </a:r>
            <a:br>
              <a:rPr lang="en-US" sz="1400" dirty="0">
                <a:solidFill>
                  <a:prstClr val="black"/>
                </a:solidFill>
              </a:rPr>
            </a:br>
            <a:r>
              <a:rPr lang="en-US" sz="1400" dirty="0">
                <a:solidFill>
                  <a:prstClr val="black"/>
                </a:solidFill>
              </a:rPr>
              <a:t>direction of annual rings. </a:t>
            </a:r>
            <a:endParaRPr lang="en-US" sz="1400" dirty="0"/>
          </a:p>
        </p:txBody>
      </p:sp>
      <p:sp>
        <p:nvSpPr>
          <p:cNvPr id="8" name="Rectangle 7"/>
          <p:cNvSpPr/>
          <p:nvPr/>
        </p:nvSpPr>
        <p:spPr>
          <a:xfrm>
            <a:off x="0" y="6812281"/>
            <a:ext cx="12188825"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Tree>
    <p:custDataLst>
      <p:tags r:id="rId1"/>
    </p:custDataLst>
    <p:extLst>
      <p:ext uri="{BB962C8B-B14F-4D97-AF65-F5344CB8AC3E}">
        <p14:creationId xmlns:p14="http://schemas.microsoft.com/office/powerpoint/2010/main" val="14064814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525125" y="2489201"/>
            <a:ext cx="4769396" cy="2730500"/>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4" name="Title 3"/>
          <p:cNvSpPr>
            <a:spLocks noGrp="1"/>
          </p:cNvSpPr>
          <p:nvPr>
            <p:ph type="title"/>
          </p:nvPr>
        </p:nvSpPr>
        <p:spPr>
          <a:xfrm>
            <a:off x="2640913" y="609600"/>
            <a:ext cx="2989815" cy="635000"/>
          </a:xfrm>
        </p:spPr>
        <p:txBody>
          <a:bodyPr/>
          <a:lstStyle/>
          <a:p>
            <a:pPr algn="r"/>
            <a:r>
              <a:rPr lang="en-US" dirty="0"/>
              <a:t>Wood Species</a:t>
            </a:r>
          </a:p>
        </p:txBody>
      </p:sp>
      <p:pic>
        <p:nvPicPr>
          <p:cNvPr id="3074" name="Picture 2" descr="low angle photography of green tre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5964" y="1484313"/>
            <a:ext cx="4494763" cy="2998787"/>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1" name="Content Placeholder 4"/>
          <p:cNvSpPr txBox="1">
            <a:spLocks/>
          </p:cNvSpPr>
          <p:nvPr/>
        </p:nvSpPr>
        <p:spPr>
          <a:xfrm>
            <a:off x="6548228" y="1484313"/>
            <a:ext cx="4133646" cy="2388823"/>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200000"/>
              </a:lnSpc>
              <a:spcBef>
                <a:spcPts val="0"/>
              </a:spcBef>
            </a:pPr>
            <a:r>
              <a:rPr lang="en-US" sz="1400" dirty="0">
                <a:solidFill>
                  <a:prstClr val="black"/>
                </a:solidFill>
              </a:rPr>
              <a:t>Different species have different strength. </a:t>
            </a:r>
          </a:p>
          <a:p>
            <a:pPr>
              <a:lnSpc>
                <a:spcPct val="200000"/>
              </a:lnSpc>
              <a:spcBef>
                <a:spcPts val="0"/>
              </a:spcBef>
            </a:pPr>
            <a:r>
              <a:rPr lang="en-US" sz="1400" dirty="0">
                <a:solidFill>
                  <a:prstClr val="black"/>
                </a:solidFill>
              </a:rPr>
              <a:t>Douglas fir, hem-fir, southern yellow pine, and spruce-pine fir (SPF) are commonly used for </a:t>
            </a:r>
            <a:br>
              <a:rPr lang="en-US" sz="1400" dirty="0">
                <a:solidFill>
                  <a:prstClr val="black"/>
                </a:solidFill>
              </a:rPr>
            </a:br>
            <a:r>
              <a:rPr lang="en-US" sz="1400" dirty="0">
                <a:solidFill>
                  <a:prstClr val="black"/>
                </a:solidFill>
              </a:rPr>
              <a:t>U.S. residential construction.</a:t>
            </a:r>
            <a:endParaRPr lang="en-US" sz="1400" dirty="0"/>
          </a:p>
        </p:txBody>
      </p:sp>
      <p:pic>
        <p:nvPicPr>
          <p:cNvPr id="13314" name="Picture 2" descr="brown lo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8640101" y="4609393"/>
            <a:ext cx="2159311" cy="1704587"/>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4" name="Rectangle 13"/>
          <p:cNvSpPr/>
          <p:nvPr/>
        </p:nvSpPr>
        <p:spPr>
          <a:xfrm>
            <a:off x="0" y="6812281"/>
            <a:ext cx="12188825"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Tree>
    <p:custDataLst>
      <p:tags r:id="rId1"/>
    </p:custDataLst>
    <p:extLst>
      <p:ext uri="{BB962C8B-B14F-4D97-AF65-F5344CB8AC3E}">
        <p14:creationId xmlns:p14="http://schemas.microsoft.com/office/powerpoint/2010/main" val="998826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525125" y="2489201"/>
            <a:ext cx="4769396" cy="2730500"/>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pic>
        <p:nvPicPr>
          <p:cNvPr id="11266" name="Picture 2" descr="Image result for lumber yard"/>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135964" y="1466849"/>
            <a:ext cx="4494763" cy="3016251"/>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491009" y="3429000"/>
            <a:ext cx="2765695" cy="2143450"/>
          </a:xfrm>
          <a:prstGeom prst="rect">
            <a:avLst/>
          </a:prstGeom>
          <a:effectLst>
            <a:outerShdw blurRad="152400" dist="76200" dir="2700000" algn="tl" rotWithShape="0">
              <a:prstClr val="black">
                <a:alpha val="40000"/>
              </a:prstClr>
            </a:outerShdw>
          </a:effectLst>
        </p:spPr>
      </p:pic>
      <p:sp>
        <p:nvSpPr>
          <p:cNvPr id="4" name="Title 3"/>
          <p:cNvSpPr>
            <a:spLocks noGrp="1"/>
          </p:cNvSpPr>
          <p:nvPr>
            <p:ph type="title"/>
          </p:nvPr>
        </p:nvSpPr>
        <p:spPr>
          <a:xfrm>
            <a:off x="2640913" y="609600"/>
            <a:ext cx="2989815" cy="635000"/>
          </a:xfrm>
        </p:spPr>
        <p:txBody>
          <a:bodyPr/>
          <a:lstStyle/>
          <a:p>
            <a:pPr algn="r"/>
            <a:r>
              <a:rPr lang="en-US" dirty="0"/>
              <a:t>Wood Grade</a:t>
            </a:r>
          </a:p>
        </p:txBody>
      </p:sp>
      <p:sp>
        <p:nvSpPr>
          <p:cNvPr id="11" name="Content Placeholder 4"/>
          <p:cNvSpPr txBox="1">
            <a:spLocks/>
          </p:cNvSpPr>
          <p:nvPr/>
        </p:nvSpPr>
        <p:spPr>
          <a:xfrm>
            <a:off x="6665763" y="1484313"/>
            <a:ext cx="4769395" cy="4800600"/>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200000"/>
              </a:lnSpc>
              <a:spcBef>
                <a:spcPts val="0"/>
              </a:spcBef>
            </a:pPr>
            <a:r>
              <a:rPr lang="en-US" sz="1400" dirty="0">
                <a:solidFill>
                  <a:prstClr val="black"/>
                </a:solidFill>
              </a:rPr>
              <a:t>Lumber can be machine stress graded or visually graded. </a:t>
            </a:r>
          </a:p>
          <a:p>
            <a:pPr>
              <a:lnSpc>
                <a:spcPct val="200000"/>
              </a:lnSpc>
              <a:spcBef>
                <a:spcPts val="0"/>
              </a:spcBef>
            </a:pPr>
            <a:r>
              <a:rPr lang="en-US" sz="1400" dirty="0">
                <a:solidFill>
                  <a:prstClr val="black"/>
                </a:solidFill>
              </a:rPr>
              <a:t>Grading is based on the number of defects in the board.</a:t>
            </a:r>
          </a:p>
          <a:p>
            <a:pPr>
              <a:lnSpc>
                <a:spcPct val="200000"/>
              </a:lnSpc>
              <a:spcBef>
                <a:spcPts val="0"/>
              </a:spcBef>
            </a:pPr>
            <a:r>
              <a:rPr lang="en-US" sz="1400" dirty="0">
                <a:solidFill>
                  <a:prstClr val="black"/>
                </a:solidFill>
              </a:rPr>
              <a:t>Does not reflect color or grain pattern. </a:t>
            </a:r>
          </a:p>
          <a:p>
            <a:pPr>
              <a:lnSpc>
                <a:spcPct val="200000"/>
              </a:lnSpc>
              <a:spcBef>
                <a:spcPts val="0"/>
              </a:spcBef>
            </a:pPr>
            <a:r>
              <a:rPr lang="en-US" sz="1400" dirty="0">
                <a:solidFill>
                  <a:prstClr val="black"/>
                </a:solidFill>
              </a:rPr>
              <a:t>The mill stamps the board with a grading mark.</a:t>
            </a:r>
            <a:endParaRPr lang="en-US" sz="1400" dirty="0"/>
          </a:p>
        </p:txBody>
      </p:sp>
      <p:sp>
        <p:nvSpPr>
          <p:cNvPr id="13" name="Rectangle 12"/>
          <p:cNvSpPr/>
          <p:nvPr/>
        </p:nvSpPr>
        <p:spPr>
          <a:xfrm>
            <a:off x="0" y="6812281"/>
            <a:ext cx="12188825"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Tree>
    <p:custDataLst>
      <p:tags r:id="rId1"/>
    </p:custDataLst>
    <p:extLst>
      <p:ext uri="{BB962C8B-B14F-4D97-AF65-F5344CB8AC3E}">
        <p14:creationId xmlns:p14="http://schemas.microsoft.com/office/powerpoint/2010/main" val="14169967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25125" y="2489201"/>
            <a:ext cx="4769396" cy="2730500"/>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pic>
        <p:nvPicPr>
          <p:cNvPr id="14340" name="Picture 4" descr="shallow focus photography of green spruce tree"/>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p:blipFill>
        <p:spPr bwMode="auto">
          <a:xfrm>
            <a:off x="1135964" y="1484313"/>
            <a:ext cx="4494763" cy="2998787"/>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a:xfrm>
            <a:off x="749105" y="609600"/>
            <a:ext cx="4881622" cy="635000"/>
          </a:xfrm>
        </p:spPr>
        <p:txBody>
          <a:bodyPr>
            <a:normAutofit/>
          </a:bodyPr>
          <a:lstStyle/>
          <a:p>
            <a:pPr algn="r"/>
            <a:r>
              <a:rPr lang="en-US" dirty="0"/>
              <a:t>Wood Moisture Content</a:t>
            </a:r>
          </a:p>
        </p:txBody>
      </p:sp>
      <p:sp>
        <p:nvSpPr>
          <p:cNvPr id="11" name="Content Placeholder 4"/>
          <p:cNvSpPr txBox="1">
            <a:spLocks/>
          </p:cNvSpPr>
          <p:nvPr/>
        </p:nvSpPr>
        <p:spPr>
          <a:xfrm>
            <a:off x="6665765" y="1484313"/>
            <a:ext cx="4133647" cy="2777444"/>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200000"/>
              </a:lnSpc>
              <a:spcBef>
                <a:spcPts val="0"/>
              </a:spcBef>
            </a:pPr>
            <a:r>
              <a:rPr lang="en-US" sz="1400" dirty="0">
                <a:solidFill>
                  <a:prstClr val="black"/>
                </a:solidFill>
              </a:rPr>
              <a:t>Wood contains moisture and shrinks as it dries. </a:t>
            </a:r>
          </a:p>
          <a:p>
            <a:pPr>
              <a:lnSpc>
                <a:spcPct val="200000"/>
              </a:lnSpc>
              <a:spcBef>
                <a:spcPts val="0"/>
              </a:spcBef>
            </a:pPr>
            <a:r>
              <a:rPr lang="en-US" sz="1400" dirty="0">
                <a:solidFill>
                  <a:prstClr val="black"/>
                </a:solidFill>
              </a:rPr>
              <a:t>Some lumber species are dried before construction. </a:t>
            </a:r>
          </a:p>
          <a:p>
            <a:pPr>
              <a:lnSpc>
                <a:spcPct val="200000"/>
              </a:lnSpc>
              <a:spcBef>
                <a:spcPts val="0"/>
              </a:spcBef>
            </a:pPr>
            <a:r>
              <a:rPr lang="en-US" sz="1400" dirty="0">
                <a:solidFill>
                  <a:prstClr val="black"/>
                </a:solidFill>
              </a:rPr>
              <a:t>Green lumber (undried wood) will dry after construction; it will shrink significantly. </a:t>
            </a:r>
            <a:endParaRPr lang="en-US" sz="1400" dirty="0"/>
          </a:p>
        </p:txBody>
      </p:sp>
      <p:pic>
        <p:nvPicPr>
          <p:cNvPr id="8" name="Picture 2" descr="closeup photo of wood log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8640101" y="4609393"/>
            <a:ext cx="2159311" cy="1704587"/>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Rectangle 9"/>
          <p:cNvSpPr/>
          <p:nvPr/>
        </p:nvSpPr>
        <p:spPr>
          <a:xfrm>
            <a:off x="0" y="6812281"/>
            <a:ext cx="12188825"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Tree>
    <p:custDataLst>
      <p:tags r:id="rId1"/>
    </p:custDataLst>
    <p:extLst>
      <p:ext uri="{BB962C8B-B14F-4D97-AF65-F5344CB8AC3E}">
        <p14:creationId xmlns:p14="http://schemas.microsoft.com/office/powerpoint/2010/main" val="9297852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treated lumb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5187179" y="-17081"/>
            <a:ext cx="7032417" cy="5224082"/>
          </a:xfrm>
          <a:prstGeom prst="rect">
            <a:avLst/>
          </a:prstGeom>
          <a:noFill/>
          <a:extLst>
            <a:ext uri="{909E8E84-426E-40DD-AFC4-6F175D3DCCD1}">
              <a14:hiddenFill xmlns:a14="http://schemas.microsoft.com/office/drawing/2010/main">
                <a:solidFill>
                  <a:srgbClr val="FFFFFF"/>
                </a:solidFill>
              </a14:hiddenFill>
            </a:ext>
          </a:extLst>
        </p:spPr>
      </p:pic>
      <p:sp>
        <p:nvSpPr>
          <p:cNvPr id="24" name="Content Placeholder 2"/>
          <p:cNvSpPr txBox="1">
            <a:spLocks/>
          </p:cNvSpPr>
          <p:nvPr/>
        </p:nvSpPr>
        <p:spPr>
          <a:xfrm>
            <a:off x="8212116" y="2981574"/>
            <a:ext cx="2876141" cy="467432"/>
          </a:xfrm>
          <a:prstGeom prst="rect">
            <a:avLst/>
          </a:prstGeom>
          <a:solidFill>
            <a:schemeClr val="accent1"/>
          </a:solidFill>
          <a:effectLst>
            <a:outerShdw blurRad="76200" dist="76200" dir="2700000" algn="tl" rotWithShape="0">
              <a:prstClr val="black">
                <a:alpha val="40000"/>
              </a:prstClr>
            </a:outerShdw>
          </a:effectLst>
        </p:spPr>
        <p:txBody>
          <a:bodyPr lIns="0" tIns="0" rIns="0" bIns="0" anchor="ct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ltLang="en-US" sz="1400" b="1" spc="300" dirty="0">
                <a:solidFill>
                  <a:schemeClr val="bg1"/>
                </a:solidFill>
              </a:rPr>
              <a:t>PRECAUTIONS</a:t>
            </a:r>
          </a:p>
        </p:txBody>
      </p:sp>
      <p:sp>
        <p:nvSpPr>
          <p:cNvPr id="23" name="Content Placeholder 2"/>
          <p:cNvSpPr txBox="1">
            <a:spLocks/>
          </p:cNvSpPr>
          <p:nvPr/>
        </p:nvSpPr>
        <p:spPr>
          <a:xfrm>
            <a:off x="4547098" y="2981574"/>
            <a:ext cx="2876141" cy="467432"/>
          </a:xfrm>
          <a:prstGeom prst="rect">
            <a:avLst/>
          </a:prstGeom>
          <a:solidFill>
            <a:schemeClr val="accent1"/>
          </a:solidFill>
          <a:effectLst>
            <a:outerShdw blurRad="76200" dist="76200" dir="2700000" algn="tl" rotWithShape="0">
              <a:prstClr val="black">
                <a:alpha val="40000"/>
              </a:prstClr>
            </a:outerShdw>
          </a:effectLst>
        </p:spPr>
        <p:txBody>
          <a:bodyPr lIns="0" tIns="0" rIns="0" bIns="0" anchor="ct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ltLang="en-US" sz="1400" b="1" spc="300" dirty="0">
                <a:solidFill>
                  <a:schemeClr val="bg1"/>
                </a:solidFill>
              </a:rPr>
              <a:t>CORROSIVE</a:t>
            </a:r>
          </a:p>
        </p:txBody>
      </p:sp>
      <p:sp>
        <p:nvSpPr>
          <p:cNvPr id="22" name="Content Placeholder 2"/>
          <p:cNvSpPr txBox="1">
            <a:spLocks/>
          </p:cNvSpPr>
          <p:nvPr/>
        </p:nvSpPr>
        <p:spPr>
          <a:xfrm>
            <a:off x="882081" y="2981574"/>
            <a:ext cx="2876141" cy="467432"/>
          </a:xfrm>
          <a:prstGeom prst="rect">
            <a:avLst/>
          </a:prstGeom>
          <a:solidFill>
            <a:schemeClr val="accent1"/>
          </a:solidFill>
          <a:effectLst>
            <a:outerShdw blurRad="76200" dist="76200" dir="2700000" algn="tl" rotWithShape="0">
              <a:prstClr val="black">
                <a:alpha val="40000"/>
              </a:prstClr>
            </a:outerShdw>
          </a:effectLst>
        </p:spPr>
        <p:txBody>
          <a:bodyPr lIns="0" tIns="0" rIns="0" bIns="0" anchor="ct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ltLang="en-US" sz="1400" b="1" spc="300" dirty="0">
                <a:solidFill>
                  <a:schemeClr val="bg1"/>
                </a:solidFill>
              </a:rPr>
              <a:t>RESISTS ROT</a:t>
            </a:r>
          </a:p>
        </p:txBody>
      </p:sp>
      <p:sp>
        <p:nvSpPr>
          <p:cNvPr id="2" name="Title 1"/>
          <p:cNvSpPr>
            <a:spLocks noGrp="1"/>
          </p:cNvSpPr>
          <p:nvPr>
            <p:ph type="title"/>
          </p:nvPr>
        </p:nvSpPr>
        <p:spPr>
          <a:xfrm>
            <a:off x="546101" y="741599"/>
            <a:ext cx="4142014" cy="474228"/>
          </a:xfrm>
        </p:spPr>
        <p:txBody>
          <a:bodyPr/>
          <a:lstStyle/>
          <a:p>
            <a:pPr algn="ctr"/>
            <a:r>
              <a:rPr lang="en-US" dirty="0"/>
              <a:t>Treated Lumber</a:t>
            </a:r>
          </a:p>
        </p:txBody>
      </p:sp>
      <p:sp>
        <p:nvSpPr>
          <p:cNvPr id="19" name="Content Placeholder 2"/>
          <p:cNvSpPr txBox="1">
            <a:spLocks/>
          </p:cNvSpPr>
          <p:nvPr/>
        </p:nvSpPr>
        <p:spPr>
          <a:xfrm>
            <a:off x="882081" y="3538395"/>
            <a:ext cx="2876141" cy="2404131"/>
          </a:xfrm>
          <a:prstGeom prst="rect">
            <a:avLst/>
          </a:prstGeom>
          <a:solidFill>
            <a:srgbClr val="F2F2F2">
              <a:alpha val="85098"/>
            </a:srgbClr>
          </a:solidFill>
        </p:spPr>
        <p:txBody>
          <a:bodyPr lIns="182880" tIns="0" rIns="18288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dirty="0"/>
              <a:t>Treated lumber is used for the portions of a structure that are likely to be in contact with soil and water. While treated lumber does not soak up less water, it is designed to resist rot from frequent contact with water. </a:t>
            </a:r>
          </a:p>
        </p:txBody>
      </p:sp>
      <p:sp>
        <p:nvSpPr>
          <p:cNvPr id="20" name="Content Placeholder 2"/>
          <p:cNvSpPr txBox="1">
            <a:spLocks/>
          </p:cNvSpPr>
          <p:nvPr/>
        </p:nvSpPr>
        <p:spPr>
          <a:xfrm>
            <a:off x="4555030" y="3538394"/>
            <a:ext cx="2868209" cy="2404132"/>
          </a:xfrm>
          <a:prstGeom prst="rect">
            <a:avLst/>
          </a:prstGeom>
          <a:solidFill>
            <a:srgbClr val="F2F2F2">
              <a:alpha val="85098"/>
            </a:srgbClr>
          </a:solidFill>
        </p:spPr>
        <p:txBody>
          <a:bodyPr lIns="274320" tIns="0" rIns="27432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dirty="0"/>
              <a:t>Some forms of treated lumber can be very corrosive to steel including nails, screws, bolts, and connectors, causing them to rust prematurely.</a:t>
            </a:r>
          </a:p>
        </p:txBody>
      </p:sp>
      <p:sp>
        <p:nvSpPr>
          <p:cNvPr id="21" name="Content Placeholder 2"/>
          <p:cNvSpPr txBox="1">
            <a:spLocks/>
          </p:cNvSpPr>
          <p:nvPr/>
        </p:nvSpPr>
        <p:spPr>
          <a:xfrm>
            <a:off x="8212116" y="3538395"/>
            <a:ext cx="2876140" cy="2578871"/>
          </a:xfrm>
          <a:prstGeom prst="rect">
            <a:avLst/>
          </a:prstGeom>
          <a:solidFill>
            <a:srgbClr val="F2F2F2">
              <a:alpha val="85098"/>
            </a:srgbClr>
          </a:solidFill>
        </p:spPr>
        <p:txBody>
          <a:bodyPr lIns="274320" tIns="0" rIns="27432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dirty="0"/>
              <a:t>Because of the chemicals in the wood fibers, precaution is required when handling treated lumber.</a:t>
            </a:r>
          </a:p>
        </p:txBody>
      </p:sp>
      <p:sp>
        <p:nvSpPr>
          <p:cNvPr id="25" name="Rectangle 24"/>
          <p:cNvSpPr/>
          <p:nvPr/>
        </p:nvSpPr>
        <p:spPr>
          <a:xfrm rot="16200000">
            <a:off x="2421427" y="1418018"/>
            <a:ext cx="214690" cy="317603"/>
          </a:xfrm>
          <a:prstGeom prst="rect">
            <a:avLst/>
          </a:prstGeom>
          <a:solidFill>
            <a:srgbClr val="FF530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ontent Placeholder 2"/>
          <p:cNvSpPr txBox="1">
            <a:spLocks/>
          </p:cNvSpPr>
          <p:nvPr/>
        </p:nvSpPr>
        <p:spPr>
          <a:xfrm>
            <a:off x="4688114" y="-17081"/>
            <a:ext cx="5555343" cy="2061781"/>
          </a:xfrm>
          <a:prstGeom prst="rect">
            <a:avLst/>
          </a:prstGeom>
          <a:solidFill>
            <a:srgbClr val="F2F2F2">
              <a:alpha val="85098"/>
            </a:srgbClr>
          </a:solidFill>
        </p:spPr>
        <p:txBody>
          <a:bodyPr lIns="182880" tIns="0" rIns="18288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1400" dirty="0"/>
          </a:p>
          <a:p>
            <a:pPr marL="0" indent="0">
              <a:buNone/>
            </a:pPr>
            <a:r>
              <a:rPr lang="en-US" sz="1400" dirty="0"/>
              <a:t>Wood is infused with chemicals through a pressure process to reduce damage from wood rot or insects. Different chemical combinations are available for different applications and marked for use in “above ground” or “ground contact” applications. </a:t>
            </a:r>
          </a:p>
        </p:txBody>
      </p:sp>
      <p:sp>
        <p:nvSpPr>
          <p:cNvPr id="27" name="Rectangle 26"/>
          <p:cNvSpPr/>
          <p:nvPr/>
        </p:nvSpPr>
        <p:spPr>
          <a:xfrm flipH="1">
            <a:off x="-45719" y="-17081"/>
            <a:ext cx="455293" cy="6892163"/>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Image result for student handout 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2667218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527175" y="1044062"/>
            <a:ext cx="2352312" cy="2235871"/>
          </a:xfrm>
          <a:prstGeom prst="rect">
            <a:avLst/>
          </a:prstGeom>
          <a:solidFill>
            <a:srgbClr val="FF5308"/>
          </a:solidFill>
          <a:ln>
            <a:no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1527176" y="3532781"/>
            <a:ext cx="4812516" cy="474228"/>
          </a:xfrm>
        </p:spPr>
        <p:txBody>
          <a:bodyPr>
            <a:normAutofit/>
          </a:bodyPr>
          <a:lstStyle/>
          <a:p>
            <a:r>
              <a:rPr lang="en-US" sz="2000" dirty="0"/>
              <a:t>Engineered Wood Products</a:t>
            </a:r>
          </a:p>
        </p:txBody>
      </p:sp>
      <p:sp>
        <p:nvSpPr>
          <p:cNvPr id="3" name="Content Placeholder 2"/>
          <p:cNvSpPr>
            <a:spLocks noGrp="1"/>
          </p:cNvSpPr>
          <p:nvPr>
            <p:ph idx="1"/>
          </p:nvPr>
        </p:nvSpPr>
        <p:spPr>
          <a:xfrm>
            <a:off x="1527175" y="4127266"/>
            <a:ext cx="9198881" cy="1290553"/>
          </a:xfrm>
        </p:spPr>
        <p:txBody>
          <a:bodyPr/>
          <a:lstStyle/>
          <a:p>
            <a:pPr>
              <a:lnSpc>
                <a:spcPct val="100000"/>
              </a:lnSpc>
            </a:pPr>
            <a:r>
              <a:rPr lang="en-US" sz="1400" dirty="0"/>
              <a:t>Manufactured wood product built from bonding wood strands, veneers or lumbers.</a:t>
            </a:r>
          </a:p>
          <a:p>
            <a:pPr>
              <a:lnSpc>
                <a:spcPct val="100000"/>
              </a:lnSpc>
            </a:pPr>
            <a:r>
              <a:rPr lang="en-US" sz="1400" dirty="0"/>
              <a:t>Produces a structural product with low variability. </a:t>
            </a:r>
          </a:p>
          <a:p>
            <a:pPr>
              <a:lnSpc>
                <a:spcPct val="100000"/>
              </a:lnSpc>
            </a:pPr>
            <a:r>
              <a:rPr lang="en-US" sz="1400" dirty="0"/>
              <a:t>Uses faster-growing and often under-utilized wood species from managed forests and tree farms. </a:t>
            </a:r>
          </a:p>
        </p:txBody>
      </p:sp>
      <p:sp>
        <p:nvSpPr>
          <p:cNvPr id="10" name="Title 1"/>
          <p:cNvSpPr txBox="1">
            <a:spLocks/>
          </p:cNvSpPr>
          <p:nvPr/>
        </p:nvSpPr>
        <p:spPr>
          <a:xfrm>
            <a:off x="1527175" y="1206501"/>
            <a:ext cx="2352311" cy="2073434"/>
          </a:xfrm>
          <a:prstGeom prst="rect">
            <a:avLst/>
          </a:prstGeom>
        </p:spPr>
        <p:txBody>
          <a:bodyPr lIns="0" tIns="0" rIns="0" bIns="0" anchor="t">
            <a:no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pPr algn="ctr"/>
            <a:r>
              <a:rPr lang="en-US" sz="6700" dirty="0">
                <a:solidFill>
                  <a:schemeClr val="bg1"/>
                </a:solidFill>
              </a:rPr>
              <a:t>EWP</a:t>
            </a:r>
          </a:p>
        </p:txBody>
      </p:sp>
      <p:pic>
        <p:nvPicPr>
          <p:cNvPr id="19458" name="Picture 2" descr="Image result for engineered wood products"/>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3241" b="99074" l="469" r="99688"/>
                    </a14:imgEffect>
                  </a14:imgLayer>
                </a14:imgProps>
              </a:ext>
              <a:ext uri="{28A0092B-C50C-407E-A947-70E740481C1C}">
                <a14:useLocalDpi xmlns:a14="http://schemas.microsoft.com/office/drawing/2010/main" val="0"/>
              </a:ext>
            </a:extLst>
          </a:blip>
          <a:srcRect/>
          <a:stretch>
            <a:fillRect/>
          </a:stretch>
        </p:blipFill>
        <p:spPr bwMode="auto">
          <a:xfrm>
            <a:off x="3995485" y="1217486"/>
            <a:ext cx="5839692" cy="1971411"/>
          </a:xfrm>
          <a:prstGeom prst="rect">
            <a:avLst/>
          </a:prstGeom>
          <a:noFill/>
          <a:effectLst>
            <a:outerShdw blurRad="2159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5" name="Rectangle 14"/>
          <p:cNvSpPr/>
          <p:nvPr/>
        </p:nvSpPr>
        <p:spPr>
          <a:xfrm>
            <a:off x="0" y="6812281"/>
            <a:ext cx="12188825"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8" name="Rectangle 7"/>
          <p:cNvSpPr/>
          <p:nvPr/>
        </p:nvSpPr>
        <p:spPr>
          <a:xfrm>
            <a:off x="1527174" y="698105"/>
            <a:ext cx="2352311" cy="2484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pic>
        <p:nvPicPr>
          <p:cNvPr id="9" name="Picture 2" descr="Image result for student handout ic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1102699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811" y="945815"/>
            <a:ext cx="11465112" cy="474228"/>
          </a:xfrm>
        </p:spPr>
        <p:txBody>
          <a:bodyPr/>
          <a:lstStyle/>
          <a:p>
            <a:pPr algn="ctr"/>
            <a:r>
              <a:rPr lang="en-US" dirty="0">
                <a:solidFill>
                  <a:srgbClr val="FF5308"/>
                </a:solidFill>
              </a:rPr>
              <a:t>Course Requirements</a:t>
            </a:r>
          </a:p>
        </p:txBody>
      </p:sp>
      <p:sp>
        <p:nvSpPr>
          <p:cNvPr id="3" name="Content Placeholder 2"/>
          <p:cNvSpPr>
            <a:spLocks noGrp="1"/>
          </p:cNvSpPr>
          <p:nvPr>
            <p:ph idx="1"/>
          </p:nvPr>
        </p:nvSpPr>
        <p:spPr>
          <a:xfrm>
            <a:off x="342811" y="1320802"/>
            <a:ext cx="11477810" cy="495300"/>
          </a:xfrm>
        </p:spPr>
        <p:txBody>
          <a:bodyPr/>
          <a:lstStyle/>
          <a:p>
            <a:pPr algn="ctr">
              <a:lnSpc>
                <a:spcPct val="120000"/>
              </a:lnSpc>
              <a:spcAft>
                <a:spcPts val="600"/>
              </a:spcAft>
              <a:buNone/>
              <a:defRPr/>
            </a:pPr>
            <a:r>
              <a:rPr lang="en-US" altLang="en-US" sz="2000" b="1" dirty="0"/>
              <a:t>Pass the Class to Earn Professional Development Hours</a:t>
            </a:r>
            <a:endParaRPr lang="en-US" sz="2800" dirty="0"/>
          </a:p>
        </p:txBody>
      </p:sp>
      <p:sp>
        <p:nvSpPr>
          <p:cNvPr id="8" name="AutoShape 2" descr="Image result for free test icon"/>
          <p:cNvSpPr>
            <a:spLocks noChangeAspect="1" noChangeArrowheads="1"/>
          </p:cNvSpPr>
          <p:nvPr/>
        </p:nvSpPr>
        <p:spPr bwMode="auto">
          <a:xfrm>
            <a:off x="155534" y="-144462"/>
            <a:ext cx="304721"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24" tIns="45712" rIns="91424" bIns="45712" numCol="1" anchor="t" anchorCtr="0" compatLnSpc="1">
            <a:prstTxWarp prst="textNoShape">
              <a:avLst/>
            </a:prstTxWarp>
          </a:bodyPr>
          <a:lstStyle/>
          <a:p>
            <a:endParaRPr lang="en-US"/>
          </a:p>
        </p:txBody>
      </p:sp>
      <p:sp>
        <p:nvSpPr>
          <p:cNvPr id="14" name="Rectangle 13"/>
          <p:cNvSpPr/>
          <p:nvPr/>
        </p:nvSpPr>
        <p:spPr>
          <a:xfrm>
            <a:off x="0" y="6812281"/>
            <a:ext cx="12188825"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grpSp>
        <p:nvGrpSpPr>
          <p:cNvPr id="18" name="Group 17"/>
          <p:cNvGrpSpPr/>
          <p:nvPr/>
        </p:nvGrpSpPr>
        <p:grpSpPr>
          <a:xfrm>
            <a:off x="1409333" y="2324099"/>
            <a:ext cx="2780576" cy="3844471"/>
            <a:chOff x="1409700" y="2324099"/>
            <a:chExt cx="2781300" cy="3844471"/>
          </a:xfrm>
        </p:grpSpPr>
        <p:sp>
          <p:nvSpPr>
            <p:cNvPr id="19" name="Content Placeholder 2"/>
            <p:cNvSpPr txBox="1">
              <a:spLocks/>
            </p:cNvSpPr>
            <p:nvPr/>
          </p:nvSpPr>
          <p:spPr>
            <a:xfrm>
              <a:off x="1409700" y="2324099"/>
              <a:ext cx="2781300" cy="3844471"/>
            </a:xfrm>
            <a:prstGeom prst="rect">
              <a:avLst/>
            </a:prstGeom>
            <a:ln w="19050">
              <a:solidFill>
                <a:srgbClr val="FF5308"/>
              </a:solidFill>
            </a:ln>
          </p:spPr>
          <p:txBody>
            <a:bodyPr lIns="274320" tIns="0" rIns="365760" bIns="274320" anchor="ct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b="1" dirty="0"/>
            </a:p>
            <a:p>
              <a:pPr marL="0" indent="0" algn="ctr">
                <a:buNone/>
              </a:pPr>
              <a:endParaRPr lang="en-US" b="1" dirty="0"/>
            </a:p>
            <a:p>
              <a:pPr marL="0" indent="0" algn="ctr">
                <a:buNone/>
              </a:pPr>
              <a:r>
                <a:rPr lang="en-US" b="1" dirty="0"/>
                <a:t>READ &amp; LISTEN</a:t>
              </a:r>
            </a:p>
            <a:p>
              <a:pPr marL="0" indent="0" algn="ctr">
                <a:buNone/>
              </a:pPr>
              <a:r>
                <a:rPr lang="en-US" sz="1400" dirty="0"/>
                <a:t>Read and listen to all course material in sequence</a:t>
              </a:r>
            </a:p>
          </p:txBody>
        </p:sp>
        <p:pic>
          <p:nvPicPr>
            <p:cNvPr id="20" name="Picture 4" descr="D:\03_Simpson Strong Tie\00_SST-198_Builder Training\Images\01_ICO_Computer_v0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78050" y="2692735"/>
              <a:ext cx="1123950" cy="974754"/>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p:nvSpPr>
          <p:spPr>
            <a:xfrm>
              <a:off x="1409700" y="5936343"/>
              <a:ext cx="2781300" cy="232227"/>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Group 21"/>
          <p:cNvGrpSpPr/>
          <p:nvPr/>
        </p:nvGrpSpPr>
        <p:grpSpPr>
          <a:xfrm>
            <a:off x="7986220" y="2324099"/>
            <a:ext cx="2780576" cy="3844471"/>
            <a:chOff x="7988300" y="2324099"/>
            <a:chExt cx="2781300" cy="3844471"/>
          </a:xfrm>
        </p:grpSpPr>
        <p:sp>
          <p:nvSpPr>
            <p:cNvPr id="23" name="Content Placeholder 2"/>
            <p:cNvSpPr txBox="1">
              <a:spLocks/>
            </p:cNvSpPr>
            <p:nvPr/>
          </p:nvSpPr>
          <p:spPr>
            <a:xfrm>
              <a:off x="7988300" y="2324099"/>
              <a:ext cx="2781300" cy="3844471"/>
            </a:xfrm>
            <a:prstGeom prst="rect">
              <a:avLst/>
            </a:prstGeom>
            <a:ln w="19050">
              <a:solidFill>
                <a:srgbClr val="FF5308"/>
              </a:solidFill>
            </a:ln>
          </p:spPr>
          <p:txBody>
            <a:bodyPr lIns="274320" tIns="0" rIns="457200" bIns="274320" anchor="ct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b="1" dirty="0"/>
            </a:p>
            <a:p>
              <a:pPr marL="0" indent="0" algn="ctr">
                <a:buNone/>
              </a:pPr>
              <a:endParaRPr lang="en-US" b="1" dirty="0"/>
            </a:p>
            <a:p>
              <a:pPr marL="0" indent="0" algn="ctr">
                <a:buNone/>
              </a:pPr>
              <a:r>
                <a:rPr lang="en-US" b="1" dirty="0"/>
                <a:t>PASS ASSESSMENT</a:t>
              </a:r>
            </a:p>
            <a:p>
              <a:pPr marL="0" indent="0" algn="ctr">
                <a:buNone/>
              </a:pPr>
              <a:r>
                <a:rPr lang="en-US" sz="1400" dirty="0"/>
                <a:t>Pass the Final Assessment at the end </a:t>
              </a:r>
              <a:br>
                <a:rPr lang="en-US" sz="1400" dirty="0">
                  <a:solidFill>
                    <a:srgbClr val="FF00FF"/>
                  </a:solidFill>
                </a:rPr>
              </a:br>
              <a:r>
                <a:rPr lang="en-US" sz="1400" dirty="0"/>
                <a:t>of the course</a:t>
              </a:r>
            </a:p>
          </p:txBody>
        </p:sp>
        <p:pic>
          <p:nvPicPr>
            <p:cNvPr id="24" name="Picture 6" descr="D:\03_Simpson Strong Tie\00_SST-198_Builder Training\Images\01_ICO_Test_v00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729662" y="2508249"/>
              <a:ext cx="1336675" cy="1159240"/>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p:cNvSpPr/>
            <p:nvPr/>
          </p:nvSpPr>
          <p:spPr>
            <a:xfrm>
              <a:off x="7988300" y="5936343"/>
              <a:ext cx="2781300" cy="232227"/>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p:cNvGrpSpPr/>
          <p:nvPr/>
        </p:nvGrpSpPr>
        <p:grpSpPr>
          <a:xfrm>
            <a:off x="4697776" y="2324099"/>
            <a:ext cx="2780576" cy="3844471"/>
            <a:chOff x="4699000" y="2324099"/>
            <a:chExt cx="2781300" cy="3844471"/>
          </a:xfrm>
        </p:grpSpPr>
        <p:sp>
          <p:nvSpPr>
            <p:cNvPr id="27" name="Content Placeholder 2"/>
            <p:cNvSpPr txBox="1">
              <a:spLocks/>
            </p:cNvSpPr>
            <p:nvPr/>
          </p:nvSpPr>
          <p:spPr>
            <a:xfrm>
              <a:off x="4699000" y="2324099"/>
              <a:ext cx="2781300" cy="3844471"/>
            </a:xfrm>
            <a:prstGeom prst="rect">
              <a:avLst/>
            </a:prstGeom>
            <a:ln w="19050">
              <a:solidFill>
                <a:schemeClr val="tx1"/>
              </a:solidFill>
            </a:ln>
          </p:spPr>
          <p:txBody>
            <a:bodyPr lIns="365760" tIns="0" rIns="457200" bIns="274320" anchor="ct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b="1" dirty="0"/>
            </a:p>
            <a:p>
              <a:pPr marL="0" indent="0" algn="ctr">
                <a:buNone/>
              </a:pPr>
              <a:endParaRPr lang="en-US" b="1" dirty="0"/>
            </a:p>
            <a:p>
              <a:pPr marL="0" indent="0" algn="ctr">
                <a:buNone/>
              </a:pPr>
              <a:r>
                <a:rPr lang="en-US" b="1" dirty="0"/>
                <a:t>EXERCISES</a:t>
              </a:r>
            </a:p>
            <a:p>
              <a:pPr marL="0" indent="0" algn="ctr">
                <a:buNone/>
              </a:pPr>
              <a:r>
                <a:rPr lang="en-US" sz="1400" dirty="0"/>
                <a:t>Complete the Knowledge Checks in the course</a:t>
              </a:r>
            </a:p>
          </p:txBody>
        </p:sp>
        <p:pic>
          <p:nvPicPr>
            <p:cNvPr id="28" name="Picture 5" descr="D:\03_Simpson Strong Tie\00_SST-198_Builder Training\Images\01_ICO_Lightbulb_v00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07025" y="2508249"/>
              <a:ext cx="1336675" cy="1159240"/>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p:cNvSpPr/>
            <p:nvPr/>
          </p:nvSpPr>
          <p:spPr>
            <a:xfrm>
              <a:off x="4699000" y="5936342"/>
              <a:ext cx="2781300" cy="23222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41476213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www.falconpp.co.uk/media/1445/our_product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4388" y="1041165"/>
            <a:ext cx="6679869" cy="2915088"/>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4174388" y="4435626"/>
            <a:ext cx="5987425" cy="1835151"/>
          </a:xfrm>
        </p:spPr>
        <p:txBody>
          <a:bodyPr/>
          <a:lstStyle/>
          <a:p>
            <a:pPr marL="0" indent="0">
              <a:lnSpc>
                <a:spcPct val="200000"/>
              </a:lnSpc>
              <a:buNone/>
            </a:pPr>
            <a:r>
              <a:rPr lang="en-US" sz="1400" dirty="0"/>
              <a:t>There are several types: OSB (oriented strand board) and plywood. </a:t>
            </a:r>
          </a:p>
        </p:txBody>
      </p:sp>
      <p:sp>
        <p:nvSpPr>
          <p:cNvPr id="4" name="Rectangle 3"/>
          <p:cNvSpPr/>
          <p:nvPr/>
        </p:nvSpPr>
        <p:spPr>
          <a:xfrm>
            <a:off x="1527175" y="1009634"/>
            <a:ext cx="2333756" cy="4719639"/>
          </a:xfrm>
          <a:prstGeom prst="rect">
            <a:avLst/>
          </a:prstGeom>
          <a:solidFill>
            <a:srgbClr val="FF5308"/>
          </a:solidFill>
          <a:ln>
            <a:no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6" name="Title 1"/>
          <p:cNvSpPr txBox="1">
            <a:spLocks/>
          </p:cNvSpPr>
          <p:nvPr/>
        </p:nvSpPr>
        <p:spPr>
          <a:xfrm>
            <a:off x="1527175" y="1399361"/>
            <a:ext cx="2333756" cy="1970091"/>
          </a:xfrm>
          <a:prstGeom prst="rect">
            <a:avLst/>
          </a:prstGeom>
        </p:spPr>
        <p:txBody>
          <a:bodyPr lIns="0" tIns="0" rIns="0" bIns="0" anchor="ctr">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pPr algn="ctr"/>
            <a:r>
              <a:rPr lang="en-US" sz="3200" dirty="0">
                <a:solidFill>
                  <a:schemeClr val="bg1"/>
                </a:solidFill>
              </a:rPr>
              <a:t>Panel Products</a:t>
            </a:r>
          </a:p>
        </p:txBody>
      </p:sp>
      <p:sp>
        <p:nvSpPr>
          <p:cNvPr id="7" name="Rectangle 6"/>
          <p:cNvSpPr/>
          <p:nvPr/>
        </p:nvSpPr>
        <p:spPr>
          <a:xfrm>
            <a:off x="0" y="6812281"/>
            <a:ext cx="12188825"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8" name="Rectangle 7"/>
          <p:cNvSpPr/>
          <p:nvPr/>
        </p:nvSpPr>
        <p:spPr>
          <a:xfrm>
            <a:off x="1527175" y="651634"/>
            <a:ext cx="2333756" cy="2484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Tree>
    <p:custDataLst>
      <p:tags r:id="rId1"/>
    </p:custDataLst>
    <p:extLst>
      <p:ext uri="{BB962C8B-B14F-4D97-AF65-F5344CB8AC3E}">
        <p14:creationId xmlns:p14="http://schemas.microsoft.com/office/powerpoint/2010/main" val="15734915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Related image"/>
          <p:cNvPicPr>
            <a:picLocks noChangeAspect="1" noChangeArrowheads="1"/>
          </p:cNvPicPr>
          <p:nvPr/>
        </p:nvPicPr>
        <p:blipFill rotWithShape="1">
          <a:blip r:embed="rId4">
            <a:extLst>
              <a:ext uri="{28A0092B-C50C-407E-A947-70E740481C1C}">
                <a14:useLocalDpi xmlns:a14="http://schemas.microsoft.com/office/drawing/2010/main" val="0"/>
              </a:ext>
            </a:extLst>
          </a:blip>
          <a:srcRect t="14225" b="15858"/>
          <a:stretch/>
        </p:blipFill>
        <p:spPr bwMode="auto">
          <a:xfrm>
            <a:off x="1963228" y="3141663"/>
            <a:ext cx="7871949" cy="3132138"/>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1" name="Rectangle 10"/>
          <p:cNvSpPr/>
          <p:nvPr/>
        </p:nvSpPr>
        <p:spPr>
          <a:xfrm rot="5400000">
            <a:off x="6526838" y="-368670"/>
            <a:ext cx="1898267" cy="4718410"/>
          </a:xfrm>
          <a:prstGeom prst="rect">
            <a:avLst/>
          </a:prstGeom>
          <a:solidFill>
            <a:srgbClr val="FF5308"/>
          </a:solidFill>
          <a:ln>
            <a:no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473991" y="1066601"/>
            <a:ext cx="4357977" cy="474228"/>
          </a:xfrm>
        </p:spPr>
        <p:txBody>
          <a:bodyPr>
            <a:normAutofit/>
          </a:bodyPr>
          <a:lstStyle/>
          <a:p>
            <a:pPr algn="r"/>
            <a:r>
              <a:rPr lang="en-US" sz="2000" dirty="0"/>
              <a:t>Oriented Strand Board</a:t>
            </a:r>
          </a:p>
        </p:txBody>
      </p:sp>
      <p:sp>
        <p:nvSpPr>
          <p:cNvPr id="3" name="Content Placeholder 2"/>
          <p:cNvSpPr>
            <a:spLocks noGrp="1"/>
          </p:cNvSpPr>
          <p:nvPr>
            <p:ph idx="1"/>
          </p:nvPr>
        </p:nvSpPr>
        <p:spPr>
          <a:xfrm>
            <a:off x="2076450" y="1742823"/>
            <a:ext cx="2755516" cy="1633156"/>
          </a:xfrm>
        </p:spPr>
        <p:txBody>
          <a:bodyPr/>
          <a:lstStyle/>
          <a:p>
            <a:r>
              <a:rPr lang="en-US" sz="1400" dirty="0"/>
              <a:t>Common building material. </a:t>
            </a:r>
          </a:p>
          <a:p>
            <a:r>
              <a:rPr lang="en-US" sz="1400" dirty="0"/>
              <a:t>Used where C-D grade plywood would be used. </a:t>
            </a:r>
          </a:p>
        </p:txBody>
      </p:sp>
      <p:sp>
        <p:nvSpPr>
          <p:cNvPr id="10" name="Title 1"/>
          <p:cNvSpPr txBox="1">
            <a:spLocks/>
          </p:cNvSpPr>
          <p:nvPr/>
        </p:nvSpPr>
        <p:spPr>
          <a:xfrm>
            <a:off x="5305911" y="1063019"/>
            <a:ext cx="2238106" cy="1970091"/>
          </a:xfrm>
          <a:prstGeom prst="rect">
            <a:avLst/>
          </a:prstGeom>
        </p:spPr>
        <p:txBody>
          <a:bodyPr lIns="0" tIns="0" rIns="0" bIns="0" anchor="ctr">
            <a:no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6700" dirty="0" err="1">
                <a:solidFill>
                  <a:schemeClr val="bg1"/>
                </a:solidFill>
              </a:rPr>
              <a:t>OSB</a:t>
            </a:r>
            <a:endParaRPr lang="en-US" sz="6700" dirty="0">
              <a:solidFill>
                <a:schemeClr val="bg1"/>
              </a:solidFill>
            </a:endParaRPr>
          </a:p>
        </p:txBody>
      </p:sp>
      <p:sp>
        <p:nvSpPr>
          <p:cNvPr id="7" name="Rectangle 6"/>
          <p:cNvSpPr/>
          <p:nvPr/>
        </p:nvSpPr>
        <p:spPr>
          <a:xfrm>
            <a:off x="0" y="6812281"/>
            <a:ext cx="12188825"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8" name="Rectangle 7"/>
          <p:cNvSpPr/>
          <p:nvPr/>
        </p:nvSpPr>
        <p:spPr>
          <a:xfrm>
            <a:off x="5116765" y="701524"/>
            <a:ext cx="4718411" cy="2484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Tree>
    <p:custDataLst>
      <p:tags r:id="rId1"/>
    </p:custDataLst>
    <p:extLst>
      <p:ext uri="{BB962C8B-B14F-4D97-AF65-F5344CB8AC3E}">
        <p14:creationId xmlns:p14="http://schemas.microsoft.com/office/powerpoint/2010/main" val="11606883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527175" y="1041400"/>
            <a:ext cx="2345700" cy="1981200"/>
          </a:xfrm>
          <a:prstGeom prst="rect">
            <a:avLst/>
          </a:prstGeom>
          <a:solidFill>
            <a:srgbClr val="FF5308"/>
          </a:solidFill>
          <a:ln>
            <a:no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pic>
        <p:nvPicPr>
          <p:cNvPr id="18434" name="Picture 2" descr="Image result for plywood engineered wood produc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527175" y="3208330"/>
            <a:ext cx="7871949" cy="2957732"/>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4182182" y="1347222"/>
            <a:ext cx="4600962" cy="1626270"/>
          </a:xfrm>
        </p:spPr>
        <p:txBody>
          <a:bodyPr/>
          <a:lstStyle/>
          <a:p>
            <a:r>
              <a:rPr lang="en-US" sz="1400" dirty="0"/>
              <a:t>Produced in large standard sized sheets.</a:t>
            </a:r>
          </a:p>
          <a:p>
            <a:r>
              <a:rPr lang="en-US" sz="1400" dirty="0"/>
              <a:t>Manufactured by laminating several veneers of wood in perpendicular layers.</a:t>
            </a:r>
          </a:p>
        </p:txBody>
      </p:sp>
      <p:sp>
        <p:nvSpPr>
          <p:cNvPr id="6" name="Title 1"/>
          <p:cNvSpPr txBox="1">
            <a:spLocks/>
          </p:cNvSpPr>
          <p:nvPr/>
        </p:nvSpPr>
        <p:spPr>
          <a:xfrm>
            <a:off x="1527175" y="1206500"/>
            <a:ext cx="2345700" cy="1532153"/>
          </a:xfrm>
          <a:prstGeom prst="rect">
            <a:avLst/>
          </a:prstGeom>
        </p:spPr>
        <p:txBody>
          <a:bodyPr lIns="0" tIns="0" rIns="0" bIns="0" anchor="t">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pPr algn="ctr"/>
            <a:r>
              <a:rPr lang="en-US" sz="3200" dirty="0">
                <a:solidFill>
                  <a:schemeClr val="bg1"/>
                </a:solidFill>
              </a:rPr>
              <a:t>Plywood</a:t>
            </a:r>
          </a:p>
        </p:txBody>
      </p:sp>
      <p:sp>
        <p:nvSpPr>
          <p:cNvPr id="9" name="Rectangle 8"/>
          <p:cNvSpPr/>
          <p:nvPr/>
        </p:nvSpPr>
        <p:spPr>
          <a:xfrm>
            <a:off x="0" y="6812281"/>
            <a:ext cx="12188825"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0" name="Rectangle 9"/>
          <p:cNvSpPr/>
          <p:nvPr/>
        </p:nvSpPr>
        <p:spPr>
          <a:xfrm>
            <a:off x="1527175" y="676852"/>
            <a:ext cx="2333756" cy="2484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Tree>
    <p:custDataLst>
      <p:tags r:id="rId1"/>
    </p:custDataLst>
    <p:extLst>
      <p:ext uri="{BB962C8B-B14F-4D97-AF65-F5344CB8AC3E}">
        <p14:creationId xmlns:p14="http://schemas.microsoft.com/office/powerpoint/2010/main" val="22114220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8421" b="17628"/>
          <a:stretch/>
        </p:blipFill>
        <p:spPr bwMode="auto">
          <a:xfrm>
            <a:off x="4457372" y="785585"/>
            <a:ext cx="6400800" cy="2728911"/>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rot="5400000">
            <a:off x="1593486" y="2985405"/>
            <a:ext cx="1898267" cy="3424714"/>
          </a:xfrm>
          <a:prstGeom prst="rect">
            <a:avLst/>
          </a:prstGeom>
          <a:solidFill>
            <a:srgbClr val="FF5308"/>
          </a:solidFill>
          <a:ln>
            <a:no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4473863" y="3619707"/>
            <a:ext cx="4445129" cy="474228"/>
          </a:xfrm>
        </p:spPr>
        <p:txBody>
          <a:bodyPr>
            <a:normAutofit/>
          </a:bodyPr>
          <a:lstStyle/>
          <a:p>
            <a:r>
              <a:rPr lang="en-US" sz="2000" dirty="0"/>
              <a:t>Structural Composite Lumber</a:t>
            </a:r>
          </a:p>
        </p:txBody>
      </p:sp>
      <p:sp>
        <p:nvSpPr>
          <p:cNvPr id="3" name="Content Placeholder 2"/>
          <p:cNvSpPr>
            <a:spLocks noGrp="1"/>
          </p:cNvSpPr>
          <p:nvPr>
            <p:ph idx="1"/>
          </p:nvPr>
        </p:nvSpPr>
        <p:spPr>
          <a:xfrm>
            <a:off x="4473865" y="4093934"/>
            <a:ext cx="6849773" cy="2161409"/>
          </a:xfrm>
        </p:spPr>
        <p:txBody>
          <a:bodyPr/>
          <a:lstStyle/>
          <a:p>
            <a:r>
              <a:rPr lang="en-US" sz="1400" dirty="0"/>
              <a:t>Man-made engineered wood products created by gluing dried and graded wood veneers or strands together. </a:t>
            </a:r>
          </a:p>
          <a:p>
            <a:r>
              <a:rPr lang="en-US" sz="1400" dirty="0"/>
              <a:t>Different types of finished products (LVL, PSL and LSL).  </a:t>
            </a:r>
          </a:p>
          <a:p>
            <a:r>
              <a:rPr lang="en-US" sz="1400" dirty="0"/>
              <a:t>Solid, highly predictable uniform members; less likely to warp or shrink compared with solid sawn lumber. </a:t>
            </a:r>
          </a:p>
          <a:p>
            <a:r>
              <a:rPr lang="en-US" sz="1400" dirty="0"/>
              <a:t>Manufactured by several companies with specific name brands.</a:t>
            </a:r>
          </a:p>
        </p:txBody>
      </p:sp>
      <p:sp>
        <p:nvSpPr>
          <p:cNvPr id="6" name="Title 1"/>
          <p:cNvSpPr txBox="1">
            <a:spLocks/>
          </p:cNvSpPr>
          <p:nvPr/>
        </p:nvSpPr>
        <p:spPr>
          <a:xfrm>
            <a:off x="1262743" y="3996870"/>
            <a:ext cx="2646089" cy="1685937"/>
          </a:xfrm>
          <a:prstGeom prst="rect">
            <a:avLst/>
          </a:prstGeom>
        </p:spPr>
        <p:txBody>
          <a:bodyPr lIns="0" tIns="0" rIns="0" bIns="0" anchor="t">
            <a:no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pPr algn="r"/>
            <a:r>
              <a:rPr lang="en-US" sz="6700" dirty="0" err="1">
                <a:solidFill>
                  <a:schemeClr val="bg1"/>
                </a:solidFill>
              </a:rPr>
              <a:t>SCL</a:t>
            </a:r>
            <a:endParaRPr lang="en-US" sz="6700" dirty="0">
              <a:solidFill>
                <a:schemeClr val="bg1"/>
              </a:solidFill>
            </a:endParaRPr>
          </a:p>
        </p:txBody>
      </p:sp>
      <p:sp>
        <p:nvSpPr>
          <p:cNvPr id="9" name="Rectangle 8"/>
          <p:cNvSpPr/>
          <p:nvPr/>
        </p:nvSpPr>
        <p:spPr>
          <a:xfrm>
            <a:off x="0" y="6812281"/>
            <a:ext cx="12188825"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1" name="Rectangle 10"/>
          <p:cNvSpPr/>
          <p:nvPr/>
        </p:nvSpPr>
        <p:spPr>
          <a:xfrm rot="10800000">
            <a:off x="830261" y="3392615"/>
            <a:ext cx="3424715" cy="2484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Tree>
    <p:custDataLst>
      <p:tags r:id="rId1"/>
    </p:custDataLst>
    <p:extLst>
      <p:ext uri="{BB962C8B-B14F-4D97-AF65-F5344CB8AC3E}">
        <p14:creationId xmlns:p14="http://schemas.microsoft.com/office/powerpoint/2010/main" val="1723744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6198" r="3151" b="21405"/>
          <a:stretch/>
        </p:blipFill>
        <p:spPr bwMode="auto">
          <a:xfrm>
            <a:off x="4656177" y="1059829"/>
            <a:ext cx="6199057" cy="2235871"/>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2065857" y="1059829"/>
            <a:ext cx="2333755" cy="2235871"/>
          </a:xfrm>
          <a:prstGeom prst="rect">
            <a:avLst/>
          </a:prstGeom>
          <a:solidFill>
            <a:srgbClr val="FF5308"/>
          </a:solidFill>
          <a:ln>
            <a:no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2065858" y="3548547"/>
            <a:ext cx="4793959" cy="474228"/>
          </a:xfrm>
        </p:spPr>
        <p:txBody>
          <a:bodyPr>
            <a:normAutofit/>
          </a:bodyPr>
          <a:lstStyle/>
          <a:p>
            <a:r>
              <a:rPr lang="en-US" sz="2000" dirty="0"/>
              <a:t>Laminated Veneer Lumber</a:t>
            </a:r>
          </a:p>
        </p:txBody>
      </p:sp>
      <p:sp>
        <p:nvSpPr>
          <p:cNvPr id="3" name="Content Placeholder 2"/>
          <p:cNvSpPr>
            <a:spLocks noGrp="1"/>
          </p:cNvSpPr>
          <p:nvPr>
            <p:ph idx="1"/>
          </p:nvPr>
        </p:nvSpPr>
        <p:spPr>
          <a:xfrm>
            <a:off x="2065858" y="4022773"/>
            <a:ext cx="6844099" cy="2299195"/>
          </a:xfrm>
        </p:spPr>
        <p:txBody>
          <a:bodyPr/>
          <a:lstStyle/>
          <a:p>
            <a:pPr>
              <a:lnSpc>
                <a:spcPct val="200000"/>
              </a:lnSpc>
            </a:pPr>
            <a:r>
              <a:rPr lang="en-US" sz="1400" dirty="0"/>
              <a:t>Engineered wood product made from graded veneers of structural wood species.  </a:t>
            </a:r>
          </a:p>
          <a:p>
            <a:pPr>
              <a:lnSpc>
                <a:spcPct val="200000"/>
              </a:lnSpc>
            </a:pPr>
            <a:r>
              <a:rPr lang="en-US" sz="1400" dirty="0"/>
              <a:t>All wood grain is aligned parallel to the length of the beam; pressed with heat and exterior grade adhesive for strength in the bending orientation.  </a:t>
            </a:r>
          </a:p>
          <a:p>
            <a:pPr>
              <a:lnSpc>
                <a:spcPct val="200000"/>
              </a:lnSpc>
            </a:pPr>
            <a:r>
              <a:rPr lang="en-US" sz="1400" dirty="0"/>
              <a:t>Several LVL manufacturers in North America.</a:t>
            </a:r>
          </a:p>
        </p:txBody>
      </p:sp>
      <p:sp>
        <p:nvSpPr>
          <p:cNvPr id="10" name="Title 1"/>
          <p:cNvSpPr txBox="1">
            <a:spLocks/>
          </p:cNvSpPr>
          <p:nvPr/>
        </p:nvSpPr>
        <p:spPr>
          <a:xfrm>
            <a:off x="2065858" y="1206501"/>
            <a:ext cx="2333756" cy="2231094"/>
          </a:xfrm>
          <a:prstGeom prst="rect">
            <a:avLst/>
          </a:prstGeom>
        </p:spPr>
        <p:txBody>
          <a:bodyPr lIns="0" tIns="0" rIns="0" bIns="0" anchor="t">
            <a:no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pPr algn="ctr"/>
            <a:r>
              <a:rPr lang="en-US" sz="6700" dirty="0" err="1">
                <a:solidFill>
                  <a:schemeClr val="bg1"/>
                </a:solidFill>
              </a:rPr>
              <a:t>LVL</a:t>
            </a:r>
            <a:endParaRPr lang="en-US" sz="6700" dirty="0">
              <a:solidFill>
                <a:schemeClr val="bg1"/>
              </a:solidFill>
            </a:endParaRPr>
          </a:p>
        </p:txBody>
      </p:sp>
      <p:sp>
        <p:nvSpPr>
          <p:cNvPr id="8" name="Rectangle 7"/>
          <p:cNvSpPr/>
          <p:nvPr/>
        </p:nvSpPr>
        <p:spPr>
          <a:xfrm>
            <a:off x="0" y="6812281"/>
            <a:ext cx="12188825"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9" name="Rectangle 8"/>
          <p:cNvSpPr/>
          <p:nvPr/>
        </p:nvSpPr>
        <p:spPr>
          <a:xfrm>
            <a:off x="2065857" y="695279"/>
            <a:ext cx="2333756" cy="2484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Tree>
    <p:custDataLst>
      <p:tags r:id="rId1"/>
    </p:custDataLst>
    <p:extLst>
      <p:ext uri="{BB962C8B-B14F-4D97-AF65-F5344CB8AC3E}">
        <p14:creationId xmlns:p14="http://schemas.microsoft.com/office/powerpoint/2010/main" val="1225318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9484"/>
          <a:stretch/>
        </p:blipFill>
        <p:spPr bwMode="auto">
          <a:xfrm>
            <a:off x="830262" y="1063057"/>
            <a:ext cx="4626933" cy="5111750"/>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5664898" y="1041401"/>
            <a:ext cx="2333756" cy="2711667"/>
          </a:xfrm>
          <a:prstGeom prst="rect">
            <a:avLst/>
          </a:prstGeom>
          <a:solidFill>
            <a:srgbClr val="FF5308"/>
          </a:solidFill>
          <a:ln>
            <a:no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5656134" y="3870306"/>
            <a:ext cx="4150939" cy="474228"/>
          </a:xfrm>
        </p:spPr>
        <p:txBody>
          <a:bodyPr>
            <a:normAutofit/>
          </a:bodyPr>
          <a:lstStyle/>
          <a:p>
            <a:r>
              <a:rPr lang="en-US" sz="2000" dirty="0"/>
              <a:t>Parallel Strand Lumber</a:t>
            </a:r>
          </a:p>
        </p:txBody>
      </p:sp>
      <p:sp>
        <p:nvSpPr>
          <p:cNvPr id="3" name="Content Placeholder 2"/>
          <p:cNvSpPr>
            <a:spLocks noGrp="1"/>
          </p:cNvSpPr>
          <p:nvPr>
            <p:ph idx="1"/>
          </p:nvPr>
        </p:nvSpPr>
        <p:spPr>
          <a:xfrm>
            <a:off x="5642585" y="4344534"/>
            <a:ext cx="5049285" cy="1835151"/>
          </a:xfrm>
        </p:spPr>
        <p:txBody>
          <a:bodyPr/>
          <a:lstStyle/>
          <a:p>
            <a:pPr>
              <a:lnSpc>
                <a:spcPct val="200000"/>
              </a:lnSpc>
            </a:pPr>
            <a:r>
              <a:rPr lang="en-US" sz="1500" dirty="0"/>
              <a:t>PSL uses long strands of wood lumber glued together in one direction. </a:t>
            </a:r>
          </a:p>
          <a:p>
            <a:pPr>
              <a:lnSpc>
                <a:spcPct val="200000"/>
              </a:lnSpc>
            </a:pPr>
            <a:r>
              <a:rPr lang="en-US" sz="1500" dirty="0"/>
              <a:t>Dense material used for studs, beams, headers, and load-bearing columns.</a:t>
            </a:r>
            <a:endParaRPr lang="en-US" dirty="0"/>
          </a:p>
        </p:txBody>
      </p:sp>
      <p:sp>
        <p:nvSpPr>
          <p:cNvPr id="10" name="Title 1"/>
          <p:cNvSpPr txBox="1">
            <a:spLocks/>
          </p:cNvSpPr>
          <p:nvPr/>
        </p:nvSpPr>
        <p:spPr>
          <a:xfrm>
            <a:off x="5664897" y="1206500"/>
            <a:ext cx="2333756" cy="2288483"/>
          </a:xfrm>
          <a:prstGeom prst="rect">
            <a:avLst/>
          </a:prstGeom>
        </p:spPr>
        <p:txBody>
          <a:bodyPr lIns="0" tIns="0" rIns="0" bIns="0" anchor="t">
            <a:no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pPr algn="ctr"/>
            <a:r>
              <a:rPr lang="en-US" sz="6700" dirty="0" err="1">
                <a:solidFill>
                  <a:schemeClr val="bg1"/>
                </a:solidFill>
              </a:rPr>
              <a:t>PSL</a:t>
            </a:r>
            <a:endParaRPr lang="en-US" sz="6700" dirty="0">
              <a:solidFill>
                <a:schemeClr val="bg1"/>
              </a:solidFill>
            </a:endParaRPr>
          </a:p>
        </p:txBody>
      </p:sp>
      <p:sp>
        <p:nvSpPr>
          <p:cNvPr id="9" name="Rectangle 8"/>
          <p:cNvSpPr/>
          <p:nvPr/>
        </p:nvSpPr>
        <p:spPr>
          <a:xfrm>
            <a:off x="0" y="6812281"/>
            <a:ext cx="12188825"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1" name="Rectangle 10"/>
          <p:cNvSpPr/>
          <p:nvPr/>
        </p:nvSpPr>
        <p:spPr>
          <a:xfrm>
            <a:off x="5664897" y="683995"/>
            <a:ext cx="2333756" cy="2484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Tree>
    <p:custDataLst>
      <p:tags r:id="rId1"/>
    </p:custDataLst>
    <p:extLst>
      <p:ext uri="{BB962C8B-B14F-4D97-AF65-F5344CB8AC3E}">
        <p14:creationId xmlns:p14="http://schemas.microsoft.com/office/powerpoint/2010/main" val="33796446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527175" y="1041400"/>
            <a:ext cx="2333735" cy="2677739"/>
          </a:xfrm>
          <a:prstGeom prst="rect">
            <a:avLst/>
          </a:prstGeom>
          <a:solidFill>
            <a:srgbClr val="FF5308"/>
          </a:solidFill>
          <a:ln>
            <a:no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4241954" y="909927"/>
            <a:ext cx="5629038" cy="474228"/>
          </a:xfrm>
        </p:spPr>
        <p:txBody>
          <a:bodyPr>
            <a:normAutofit/>
          </a:bodyPr>
          <a:lstStyle/>
          <a:p>
            <a:r>
              <a:rPr lang="en-US" sz="2000" dirty="0"/>
              <a:t>Laminated Strand Lumber</a:t>
            </a:r>
          </a:p>
        </p:txBody>
      </p:sp>
      <p:sp>
        <p:nvSpPr>
          <p:cNvPr id="3" name="Content Placeholder 2"/>
          <p:cNvSpPr>
            <a:spLocks noGrp="1"/>
          </p:cNvSpPr>
          <p:nvPr>
            <p:ph idx="1"/>
          </p:nvPr>
        </p:nvSpPr>
        <p:spPr>
          <a:xfrm>
            <a:off x="4228406" y="1384155"/>
            <a:ext cx="7095232" cy="2716358"/>
          </a:xfrm>
        </p:spPr>
        <p:txBody>
          <a:bodyPr/>
          <a:lstStyle/>
          <a:p>
            <a:pPr>
              <a:lnSpc>
                <a:spcPct val="200000"/>
              </a:lnSpc>
            </a:pPr>
            <a:r>
              <a:rPr lang="en-US" sz="1400" dirty="0"/>
              <a:t>LSL uses strand fibers instead of veneers; strands are smaller individual pieces of fiber compared to veneers which are peeled off of a log in a continuous thin ribbon. </a:t>
            </a:r>
          </a:p>
          <a:p>
            <a:pPr>
              <a:lnSpc>
                <a:spcPct val="200000"/>
              </a:lnSpc>
            </a:pPr>
            <a:r>
              <a:rPr lang="en-US" sz="1400" dirty="0"/>
              <a:t>LSL is made from non-structural wood such as aspen and yellow poplar. </a:t>
            </a:r>
          </a:p>
          <a:p>
            <a:pPr>
              <a:lnSpc>
                <a:spcPct val="200000"/>
              </a:lnSpc>
            </a:pPr>
            <a:r>
              <a:rPr lang="en-US" sz="1400" dirty="0"/>
              <a:t>Commonly used for band or rim joist applications; thicker members can be used for beams and headers around doors and windows.</a:t>
            </a:r>
          </a:p>
          <a:p>
            <a:pPr marL="0" indent="0">
              <a:lnSpc>
                <a:spcPct val="200000"/>
              </a:lnSpc>
              <a:buNone/>
            </a:pPr>
            <a:endParaRPr lang="en-US" sz="1400" dirty="0"/>
          </a:p>
        </p:txBody>
      </p:sp>
      <p:sp>
        <p:nvSpPr>
          <p:cNvPr id="10" name="Title 1"/>
          <p:cNvSpPr txBox="1">
            <a:spLocks/>
          </p:cNvSpPr>
          <p:nvPr/>
        </p:nvSpPr>
        <p:spPr>
          <a:xfrm>
            <a:off x="1527175" y="1206501"/>
            <a:ext cx="2333736" cy="2254554"/>
          </a:xfrm>
          <a:prstGeom prst="rect">
            <a:avLst/>
          </a:prstGeom>
        </p:spPr>
        <p:txBody>
          <a:bodyPr lIns="0" tIns="0" rIns="0" bIns="0" anchor="t">
            <a:no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pPr algn="ctr"/>
            <a:r>
              <a:rPr lang="en-US" sz="6700" dirty="0">
                <a:solidFill>
                  <a:schemeClr val="bg1"/>
                </a:solidFill>
              </a:rPr>
              <a:t>LSL</a:t>
            </a:r>
          </a:p>
        </p:txBody>
      </p:sp>
      <p:sp>
        <p:nvSpPr>
          <p:cNvPr id="11" name="Rectangle 10"/>
          <p:cNvSpPr/>
          <p:nvPr/>
        </p:nvSpPr>
        <p:spPr>
          <a:xfrm>
            <a:off x="0" y="6812281"/>
            <a:ext cx="12188825"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8" name="Rectangle 7"/>
          <p:cNvSpPr/>
          <p:nvPr/>
        </p:nvSpPr>
        <p:spPr>
          <a:xfrm>
            <a:off x="1527175" y="676852"/>
            <a:ext cx="2333756" cy="2484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pic>
        <p:nvPicPr>
          <p:cNvPr id="5122"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2742" t="14938" b="37527"/>
          <a:stretch/>
        </p:blipFill>
        <p:spPr bwMode="auto">
          <a:xfrm>
            <a:off x="4232365" y="4100513"/>
            <a:ext cx="5585207" cy="2173287"/>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40996766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rot="5400000">
            <a:off x="2061012" y="3263382"/>
            <a:ext cx="1898267" cy="3592999"/>
          </a:xfrm>
          <a:prstGeom prst="rect">
            <a:avLst/>
          </a:prstGeom>
          <a:solidFill>
            <a:srgbClr val="FF5308"/>
          </a:solidFill>
          <a:ln>
            <a:no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5120100" y="3875669"/>
            <a:ext cx="4445129" cy="474228"/>
          </a:xfrm>
        </p:spPr>
        <p:txBody>
          <a:bodyPr>
            <a:normAutofit/>
          </a:bodyPr>
          <a:lstStyle/>
          <a:p>
            <a:r>
              <a:rPr lang="en-US" sz="2000" dirty="0"/>
              <a:t>Wood I-Joists</a:t>
            </a:r>
          </a:p>
        </p:txBody>
      </p:sp>
      <p:sp>
        <p:nvSpPr>
          <p:cNvPr id="3" name="Content Placeholder 2"/>
          <p:cNvSpPr>
            <a:spLocks noGrp="1"/>
          </p:cNvSpPr>
          <p:nvPr>
            <p:ph idx="1"/>
          </p:nvPr>
        </p:nvSpPr>
        <p:spPr>
          <a:xfrm>
            <a:off x="5120101" y="4349896"/>
            <a:ext cx="6026869" cy="2161409"/>
          </a:xfrm>
        </p:spPr>
        <p:txBody>
          <a:bodyPr/>
          <a:lstStyle/>
          <a:p>
            <a:r>
              <a:rPr lang="en-US" sz="1400" dirty="0"/>
              <a:t>Strong, lightweight manufactured wood members that efficiently use raw lumber materials. </a:t>
            </a:r>
          </a:p>
          <a:p>
            <a:r>
              <a:rPr lang="en-US" sz="1400" dirty="0"/>
              <a:t>Comprise a top and bottom flange using either solid lumber or LVL material, and then glued onto a plywood or OSB web. </a:t>
            </a:r>
          </a:p>
          <a:p>
            <a:r>
              <a:rPr lang="en-US" sz="1400" dirty="0"/>
              <a:t>Used extensively in floor and roof framing, ideal for long spans, straight and true, easy to install. </a:t>
            </a:r>
          </a:p>
        </p:txBody>
      </p:sp>
      <p:sp>
        <p:nvSpPr>
          <p:cNvPr id="6" name="Title 1"/>
          <p:cNvSpPr txBox="1">
            <a:spLocks/>
          </p:cNvSpPr>
          <p:nvPr/>
        </p:nvSpPr>
        <p:spPr>
          <a:xfrm>
            <a:off x="1213645" y="4515397"/>
            <a:ext cx="3592999" cy="1493618"/>
          </a:xfrm>
          <a:prstGeom prst="rect">
            <a:avLst/>
          </a:prstGeom>
        </p:spPr>
        <p:txBody>
          <a:bodyPr lIns="0" tIns="0" rIns="0" bIns="0" anchor="t">
            <a:no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pPr algn="ctr"/>
            <a:r>
              <a:rPr lang="en-US" sz="4000" dirty="0">
                <a:solidFill>
                  <a:schemeClr val="bg1"/>
                </a:solidFill>
              </a:rPr>
              <a:t>I-Joists</a:t>
            </a:r>
          </a:p>
        </p:txBody>
      </p:sp>
      <p:pic>
        <p:nvPicPr>
          <p:cNvPr id="20482" name="Picture 2" descr="Image result for wood i-joist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213646" y="698500"/>
            <a:ext cx="7871949" cy="2892371"/>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Rectangle 9"/>
          <p:cNvSpPr/>
          <p:nvPr/>
        </p:nvSpPr>
        <p:spPr>
          <a:xfrm>
            <a:off x="0" y="6812281"/>
            <a:ext cx="12188825"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9" name="Rectangle 8"/>
          <p:cNvSpPr/>
          <p:nvPr/>
        </p:nvSpPr>
        <p:spPr>
          <a:xfrm>
            <a:off x="1213645" y="3770074"/>
            <a:ext cx="3592999" cy="2484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Tree>
    <p:custDataLst>
      <p:tags r:id="rId1"/>
    </p:custDataLst>
    <p:extLst>
      <p:ext uri="{BB962C8B-B14F-4D97-AF65-F5344CB8AC3E}">
        <p14:creationId xmlns:p14="http://schemas.microsoft.com/office/powerpoint/2010/main" val="29726767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rot="5400000">
            <a:off x="6935469" y="-364568"/>
            <a:ext cx="1898267" cy="4718410"/>
          </a:xfrm>
          <a:prstGeom prst="rect">
            <a:avLst/>
          </a:prstGeom>
          <a:solidFill>
            <a:srgbClr val="FF5308"/>
          </a:solidFill>
          <a:ln>
            <a:no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sz="1100"/>
          </a:p>
        </p:txBody>
      </p:sp>
      <p:sp>
        <p:nvSpPr>
          <p:cNvPr id="2" name="Title 1"/>
          <p:cNvSpPr>
            <a:spLocks noGrp="1"/>
          </p:cNvSpPr>
          <p:nvPr>
            <p:ph type="title"/>
          </p:nvPr>
        </p:nvSpPr>
        <p:spPr>
          <a:xfrm>
            <a:off x="1624392" y="952824"/>
            <a:ext cx="3616206" cy="474228"/>
          </a:xfrm>
        </p:spPr>
        <p:txBody>
          <a:bodyPr>
            <a:normAutofit/>
          </a:bodyPr>
          <a:lstStyle/>
          <a:p>
            <a:r>
              <a:rPr lang="en-US" sz="2000" dirty="0"/>
              <a:t>Glue Laminated Beams</a:t>
            </a:r>
          </a:p>
        </p:txBody>
      </p:sp>
      <p:sp>
        <p:nvSpPr>
          <p:cNvPr id="3" name="Content Placeholder 2"/>
          <p:cNvSpPr>
            <a:spLocks noGrp="1"/>
          </p:cNvSpPr>
          <p:nvPr>
            <p:ph idx="1"/>
          </p:nvPr>
        </p:nvSpPr>
        <p:spPr>
          <a:xfrm>
            <a:off x="1624393" y="1378858"/>
            <a:ext cx="3616206" cy="4727212"/>
          </a:xfrm>
        </p:spPr>
        <p:txBody>
          <a:bodyPr/>
          <a:lstStyle/>
          <a:p>
            <a:pPr>
              <a:lnSpc>
                <a:spcPct val="200000"/>
              </a:lnSpc>
            </a:pPr>
            <a:r>
              <a:rPr lang="en-US" sz="1400" dirty="0"/>
              <a:t>Large beams constructed from small pieces of lumber. </a:t>
            </a:r>
          </a:p>
          <a:p>
            <a:pPr>
              <a:lnSpc>
                <a:spcPct val="200000"/>
              </a:lnSpc>
            </a:pPr>
            <a:r>
              <a:rPr lang="en-US" sz="1400" dirty="0"/>
              <a:t>Strong and stiff, available in simple straight beams or complex curved members. </a:t>
            </a:r>
          </a:p>
          <a:p>
            <a:pPr>
              <a:lnSpc>
                <a:spcPct val="200000"/>
              </a:lnSpc>
            </a:pPr>
            <a:r>
              <a:rPr lang="en-US" sz="1400" dirty="0"/>
              <a:t>Some glulam beams are slightly arched; the member will lie flat once it is used in a span – a stamp showing “top” or “bottom” assists with correct installation. </a:t>
            </a:r>
          </a:p>
        </p:txBody>
      </p:sp>
      <p:sp>
        <p:nvSpPr>
          <p:cNvPr id="10" name="Title 1"/>
          <p:cNvSpPr txBox="1">
            <a:spLocks/>
          </p:cNvSpPr>
          <p:nvPr/>
        </p:nvSpPr>
        <p:spPr>
          <a:xfrm>
            <a:off x="5714541" y="1067122"/>
            <a:ext cx="3616206" cy="1876649"/>
          </a:xfrm>
          <a:prstGeom prst="rect">
            <a:avLst/>
          </a:prstGeom>
        </p:spPr>
        <p:txBody>
          <a:bodyPr lIns="0" tIns="0" rIns="0" bIns="0" anchor="ctr">
            <a:no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3200" dirty="0">
                <a:solidFill>
                  <a:schemeClr val="bg1"/>
                </a:solidFill>
              </a:rPr>
              <a:t>Glulam</a:t>
            </a:r>
            <a:r>
              <a:rPr lang="en-US" sz="4000" dirty="0">
                <a:solidFill>
                  <a:schemeClr val="bg1"/>
                </a:solidFill>
              </a:rPr>
              <a:t> </a:t>
            </a:r>
            <a:r>
              <a:rPr lang="en-US" sz="3200" dirty="0">
                <a:solidFill>
                  <a:schemeClr val="bg1"/>
                </a:solidFill>
              </a:rPr>
              <a:t>Beams</a:t>
            </a:r>
            <a:endParaRPr lang="en-US" sz="4000" dirty="0">
              <a:solidFill>
                <a:schemeClr val="bg1"/>
              </a:solidFill>
            </a:endParaRPr>
          </a:p>
        </p:txBody>
      </p:sp>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525398" y="3207417"/>
            <a:ext cx="4125557" cy="2977483"/>
          </a:xfrm>
          <a:prstGeom prst="rect">
            <a:avLst/>
          </a:prstGeom>
          <a:effectLst>
            <a:outerShdw blurRad="152400" dist="76200" dir="2700000" algn="tl" rotWithShape="0">
              <a:prstClr val="black">
                <a:alpha val="40000"/>
              </a:prstClr>
            </a:outerShdw>
          </a:effectLst>
        </p:spPr>
      </p:pic>
      <p:sp>
        <p:nvSpPr>
          <p:cNvPr id="15" name="Rectangle 14"/>
          <p:cNvSpPr/>
          <p:nvPr/>
        </p:nvSpPr>
        <p:spPr>
          <a:xfrm>
            <a:off x="0" y="6812281"/>
            <a:ext cx="12188825"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8" name="Rectangle 7"/>
          <p:cNvSpPr/>
          <p:nvPr/>
        </p:nvSpPr>
        <p:spPr>
          <a:xfrm>
            <a:off x="5525398" y="720725"/>
            <a:ext cx="4718410" cy="2484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Tree>
    <p:custDataLst>
      <p:tags r:id="rId1"/>
    </p:custDataLst>
    <p:extLst>
      <p:ext uri="{BB962C8B-B14F-4D97-AF65-F5344CB8AC3E}">
        <p14:creationId xmlns:p14="http://schemas.microsoft.com/office/powerpoint/2010/main" val="26773323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flipH="1" flipV="1">
            <a:off x="1954" y="-1"/>
            <a:ext cx="1218687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768150" y="749300"/>
            <a:ext cx="10652525"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892126" y="449944"/>
            <a:ext cx="6404574" cy="633885"/>
          </a:xfrm>
          <a:solidFill>
            <a:srgbClr val="FF5308"/>
          </a:solidFill>
        </p:spPr>
        <p:txBody>
          <a:bodyPr anchor="ctr"/>
          <a:lstStyle/>
          <a:p>
            <a:pPr algn="ctr"/>
            <a:r>
              <a:rPr lang="en-US" dirty="0">
                <a:solidFill>
                  <a:schemeClr val="bg1"/>
                </a:solidFill>
              </a:rPr>
              <a:t>Check Your Knowledge</a:t>
            </a:r>
          </a:p>
        </p:txBody>
      </p:sp>
      <p:sp>
        <p:nvSpPr>
          <p:cNvPr id="6" name="Content Placeholder 2"/>
          <p:cNvSpPr>
            <a:spLocks noGrp="1"/>
          </p:cNvSpPr>
          <p:nvPr>
            <p:ph idx="1"/>
          </p:nvPr>
        </p:nvSpPr>
        <p:spPr>
          <a:xfrm>
            <a:off x="2860219" y="1641475"/>
            <a:ext cx="6468387" cy="1384260"/>
          </a:xfrm>
        </p:spPr>
        <p:txBody>
          <a:bodyPr lIns="0" tIns="0" rIns="0" bIns="0">
            <a:noAutofit/>
          </a:bodyPr>
          <a:lstStyle/>
          <a:p>
            <a:pPr marL="0" indent="0" algn="ctr">
              <a:buNone/>
            </a:pPr>
            <a:r>
              <a:rPr lang="en-US" altLang="en-US" sz="1800" b="1" dirty="0">
                <a:solidFill>
                  <a:schemeClr val="bg1"/>
                </a:solidFill>
              </a:rPr>
              <a:t>Which of the </a:t>
            </a:r>
            <a:r>
              <a:rPr lang="en-US" altLang="en-US" sz="1800" b="1">
                <a:solidFill>
                  <a:schemeClr val="bg1"/>
                </a:solidFill>
              </a:rPr>
              <a:t>following are examples of Engineered Wood Products (EWP)?</a:t>
            </a:r>
            <a:endParaRPr lang="en-US" altLang="en-US" sz="1800" b="1" dirty="0">
              <a:solidFill>
                <a:schemeClr val="bg1"/>
              </a:solidFill>
            </a:endParaRPr>
          </a:p>
          <a:p>
            <a:pPr marL="0" indent="0" algn="ctr">
              <a:buNone/>
            </a:pPr>
            <a:r>
              <a:rPr lang="en-US" altLang="en-US" sz="1200" b="1">
                <a:solidFill>
                  <a:schemeClr val="bg1"/>
                </a:solidFill>
              </a:rPr>
              <a:t>SELECT ALL THAT APPLY</a:t>
            </a:r>
            <a:endParaRPr lang="en-US" altLang="en-US" sz="1200" dirty="0">
              <a:solidFill>
                <a:schemeClr val="bg1"/>
              </a:solidFill>
            </a:endParaRPr>
          </a:p>
        </p:txBody>
      </p:sp>
      <p:sp>
        <p:nvSpPr>
          <p:cNvPr id="13" name="Content Placeholder 2"/>
          <p:cNvSpPr txBox="1">
            <a:spLocks/>
          </p:cNvSpPr>
          <p:nvPr/>
        </p:nvSpPr>
        <p:spPr>
          <a:xfrm>
            <a:off x="2860219" y="3851236"/>
            <a:ext cx="7415157" cy="2992557"/>
          </a:xfrm>
          <a:prstGeom prst="rect">
            <a:avLst/>
          </a:prstGeom>
        </p:spPr>
        <p:txBody>
          <a:bodyPr lIns="0" tIns="0" rIns="0" bIns="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AutoNum type="alphaUcParenR"/>
            </a:pPr>
            <a:r>
              <a:rPr lang="en-US" altLang="en-US">
                <a:solidFill>
                  <a:schemeClr val="bg1"/>
                </a:solidFill>
              </a:rPr>
              <a:t>Solid Sawn Board</a:t>
            </a:r>
          </a:p>
          <a:p>
            <a:pPr marL="342900" indent="-342900">
              <a:buFont typeface="Arial" panose="020B0604020202020204" pitchFamily="34" charset="0"/>
              <a:buAutoNum type="alphaUcParenR"/>
            </a:pPr>
            <a:r>
              <a:rPr lang="en-US" altLang="en-US">
                <a:solidFill>
                  <a:schemeClr val="bg1"/>
                </a:solidFill>
              </a:rPr>
              <a:t>Laminated Veneer Lumber</a:t>
            </a:r>
          </a:p>
          <a:p>
            <a:pPr marL="342900" indent="-342900">
              <a:buFont typeface="Arial" panose="020B0604020202020204" pitchFamily="34" charset="0"/>
              <a:buAutoNum type="alphaUcParenR"/>
            </a:pPr>
            <a:r>
              <a:rPr lang="en-US" altLang="en-US">
                <a:solidFill>
                  <a:schemeClr val="bg1"/>
                </a:solidFill>
              </a:rPr>
              <a:t>Rough Sawn Beams</a:t>
            </a:r>
          </a:p>
          <a:p>
            <a:pPr marL="342900" indent="-342900">
              <a:buFont typeface="Arial" panose="020B0604020202020204" pitchFamily="34" charset="0"/>
              <a:buAutoNum type="alphaUcParenR"/>
            </a:pPr>
            <a:r>
              <a:rPr lang="en-US" altLang="en-US">
                <a:solidFill>
                  <a:schemeClr val="bg1"/>
                </a:solidFill>
              </a:rPr>
              <a:t>Glulam Beams</a:t>
            </a:r>
          </a:p>
          <a:p>
            <a:pPr marL="342900" indent="-342900">
              <a:buFont typeface="Arial" panose="020B0604020202020204" pitchFamily="34" charset="0"/>
              <a:buAutoNum type="alphaUcParenR"/>
            </a:pPr>
            <a:r>
              <a:rPr lang="en-US" altLang="en-US">
                <a:solidFill>
                  <a:schemeClr val="bg1"/>
                </a:solidFill>
              </a:rPr>
              <a:t>Oriented Strand Board</a:t>
            </a:r>
          </a:p>
          <a:p>
            <a:pPr marL="342900" indent="-342900">
              <a:buFont typeface="Arial" panose="020B0604020202020204" pitchFamily="34" charset="0"/>
              <a:buAutoNum type="alphaUcParenR"/>
            </a:pPr>
            <a:endParaRPr lang="en-US" altLang="en-US" dirty="0">
              <a:solidFill>
                <a:schemeClr val="bg1"/>
              </a:solidFill>
            </a:endParaRPr>
          </a:p>
        </p:txBody>
      </p:sp>
      <p:sp>
        <p:nvSpPr>
          <p:cNvPr id="3" name="Isosceles Triangle 2"/>
          <p:cNvSpPr/>
          <p:nvPr/>
        </p:nvSpPr>
        <p:spPr>
          <a:xfrm rot="5400000">
            <a:off x="2277018" y="4240742"/>
            <a:ext cx="498961" cy="528434"/>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p:cNvCxnSpPr/>
          <p:nvPr/>
        </p:nvCxnSpPr>
        <p:spPr>
          <a:xfrm>
            <a:off x="2860219" y="3406735"/>
            <a:ext cx="6468387"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9" name="Isosceles Triangle 8"/>
          <p:cNvSpPr/>
          <p:nvPr/>
        </p:nvSpPr>
        <p:spPr>
          <a:xfrm rot="5400000">
            <a:off x="2277018" y="5197924"/>
            <a:ext cx="498960" cy="528433"/>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rot="5400000">
            <a:off x="2277018" y="5755911"/>
            <a:ext cx="498960" cy="528433"/>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150896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D:\03_Simpson Strong Tie\00_SST-198_Builder Training\Images\02_PHO_Worker01.png"/>
          <p:cNvPicPr>
            <a:picLocks noChangeAspect="1" noChangeArrowheads="1"/>
          </p:cNvPicPr>
          <p:nvPr/>
        </p:nvPicPr>
        <p:blipFill rotWithShape="1">
          <a:blip r:embed="rId4">
            <a:extLst>
              <a:ext uri="{28A0092B-C50C-407E-A947-70E740481C1C}">
                <a14:useLocalDpi xmlns:a14="http://schemas.microsoft.com/office/drawing/2010/main" val="0"/>
              </a:ext>
            </a:extLst>
          </a:blip>
          <a:srcRect l="12077" t="11330"/>
          <a:stretch/>
        </p:blipFill>
        <p:spPr bwMode="auto">
          <a:xfrm>
            <a:off x="0" y="0"/>
            <a:ext cx="6477451" cy="6858000"/>
          </a:xfrm>
          <a:prstGeom prst="rect">
            <a:avLst/>
          </a:prstGeom>
          <a:noFill/>
          <a:effectLst>
            <a:outerShdw blurRad="1905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6666429" y="587838"/>
            <a:ext cx="4455874" cy="873943"/>
          </a:xfrm>
        </p:spPr>
        <p:txBody>
          <a:bodyPr>
            <a:normAutofit/>
          </a:bodyPr>
          <a:lstStyle/>
          <a:p>
            <a:r>
              <a:rPr lang="en-US" dirty="0">
                <a:solidFill>
                  <a:srgbClr val="FF5308"/>
                </a:solidFill>
              </a:rPr>
              <a:t>About this Course</a:t>
            </a:r>
          </a:p>
        </p:txBody>
      </p:sp>
      <p:sp>
        <p:nvSpPr>
          <p:cNvPr id="3" name="Content Placeholder 2"/>
          <p:cNvSpPr>
            <a:spLocks noGrp="1"/>
          </p:cNvSpPr>
          <p:nvPr>
            <p:ph idx="1"/>
          </p:nvPr>
        </p:nvSpPr>
        <p:spPr>
          <a:xfrm>
            <a:off x="6732875" y="1659467"/>
            <a:ext cx="4425706" cy="4828420"/>
          </a:xfrm>
        </p:spPr>
        <p:txBody>
          <a:bodyPr/>
          <a:lstStyle/>
          <a:p>
            <a:pPr marL="0" indent="0">
              <a:buNone/>
            </a:pPr>
            <a:r>
              <a:rPr lang="en-US" altLang="en-US" sz="1500" dirty="0">
                <a:latin typeface="Arial"/>
                <a:ea typeface="Calibri" pitchFamily="34" charset="0"/>
              </a:rPr>
              <a:t>Introduction to wood-frame construction for installers and supervisors in residential building construction.</a:t>
            </a:r>
          </a:p>
          <a:p>
            <a:pPr marL="0" indent="0">
              <a:buNone/>
            </a:pPr>
            <a:endParaRPr lang="en-US" sz="900" dirty="0"/>
          </a:p>
          <a:p>
            <a:pPr marL="0" indent="0">
              <a:buNone/>
            </a:pPr>
            <a:r>
              <a:rPr lang="en-US" b="1" dirty="0"/>
              <a:t>Course Learning Objectives</a:t>
            </a:r>
          </a:p>
          <a:p>
            <a:pPr marL="0" indent="0">
              <a:lnSpc>
                <a:spcPct val="100000"/>
              </a:lnSpc>
              <a:buNone/>
            </a:pPr>
            <a:r>
              <a:rPr lang="en-US" sz="1500" dirty="0"/>
              <a:t>When you have completed this course, you should be able to:</a:t>
            </a:r>
            <a:br>
              <a:rPr lang="en-US" sz="1500" dirty="0">
                <a:solidFill>
                  <a:srgbClr val="FF00FF"/>
                </a:solidFill>
              </a:rPr>
            </a:br>
            <a:endParaRPr lang="en-US" sz="1500" dirty="0">
              <a:solidFill>
                <a:srgbClr val="FF00FF"/>
              </a:solidFill>
            </a:endParaRPr>
          </a:p>
          <a:p>
            <a:pPr>
              <a:lnSpc>
                <a:spcPct val="100000"/>
              </a:lnSpc>
              <a:buClr>
                <a:srgbClr val="FF5308"/>
              </a:buClr>
            </a:pPr>
            <a:r>
              <a:rPr lang="en-US" sz="1500" dirty="0"/>
              <a:t>Understand basic terminology for wood-frame design.</a:t>
            </a:r>
          </a:p>
          <a:p>
            <a:pPr>
              <a:lnSpc>
                <a:spcPct val="100000"/>
              </a:lnSpc>
              <a:buClr>
                <a:srgbClr val="FF5308"/>
              </a:buClr>
            </a:pPr>
            <a:r>
              <a:rPr lang="en-US" sz="1500" dirty="0"/>
              <a:t>Identify the common usage and benefits of wood-frame construction.</a:t>
            </a:r>
          </a:p>
          <a:p>
            <a:pPr>
              <a:lnSpc>
                <a:spcPct val="100000"/>
              </a:lnSpc>
              <a:buClr>
                <a:srgbClr val="FF5308"/>
              </a:buClr>
            </a:pPr>
            <a:r>
              <a:rPr lang="en-US" sz="1500" dirty="0"/>
              <a:t>Understand basic framing concepts.</a:t>
            </a:r>
          </a:p>
          <a:p>
            <a:pPr marL="0" indent="0">
              <a:buNone/>
            </a:pPr>
            <a:endParaRPr lang="en-US" dirty="0"/>
          </a:p>
        </p:txBody>
      </p:sp>
    </p:spTree>
    <p:custDataLst>
      <p:tags r:id="rId1"/>
    </p:custDataLst>
    <p:extLst>
      <p:ext uri="{BB962C8B-B14F-4D97-AF65-F5344CB8AC3E}">
        <p14:creationId xmlns:p14="http://schemas.microsoft.com/office/powerpoint/2010/main" val="17773567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p:cNvSpPr txBox="1">
            <a:spLocks/>
          </p:cNvSpPr>
          <p:nvPr/>
        </p:nvSpPr>
        <p:spPr>
          <a:xfrm>
            <a:off x="7922889" y="4623854"/>
            <a:ext cx="2178988" cy="474228"/>
          </a:xfrm>
          <a:prstGeom prst="rect">
            <a:avLst/>
          </a:prstGeom>
        </p:spPr>
        <p:txBody>
          <a:bodyPr lIns="0" tIns="0" rIns="0" bIns="0" anchor="ctr">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pPr algn="ctr"/>
            <a:r>
              <a:rPr lang="en-US" sz="2000" dirty="0">
                <a:solidFill>
                  <a:schemeClr val="tx1"/>
                </a:solidFill>
              </a:rPr>
              <a:t>SCREWS</a:t>
            </a:r>
          </a:p>
        </p:txBody>
      </p:sp>
      <p:grpSp>
        <p:nvGrpSpPr>
          <p:cNvPr id="24" name="Group 23"/>
          <p:cNvGrpSpPr/>
          <p:nvPr/>
        </p:nvGrpSpPr>
        <p:grpSpPr>
          <a:xfrm>
            <a:off x="8500137" y="3472883"/>
            <a:ext cx="1024492" cy="1122715"/>
            <a:chOff x="5388358" y="4496583"/>
            <a:chExt cx="1024759" cy="1122715"/>
          </a:xfrm>
        </p:grpSpPr>
        <p:sp>
          <p:nvSpPr>
            <p:cNvPr id="25" name="Rectangle 24"/>
            <p:cNvSpPr/>
            <p:nvPr/>
          </p:nvSpPr>
          <p:spPr>
            <a:xfrm>
              <a:off x="5388358" y="4496583"/>
              <a:ext cx="1024759" cy="1122715"/>
            </a:xfrm>
            <a:prstGeom prst="rect">
              <a:avLst/>
            </a:prstGeom>
            <a:solidFill>
              <a:srgbClr val="FF5308"/>
            </a:solidFill>
            <a:ln>
              <a:no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89554" y="4619903"/>
              <a:ext cx="874917" cy="874917"/>
            </a:xfrm>
            <a:prstGeom prst="rect">
              <a:avLst/>
            </a:prstGeom>
          </p:spPr>
        </p:pic>
      </p:grpSp>
      <p:grpSp>
        <p:nvGrpSpPr>
          <p:cNvPr id="20" name="Group 19"/>
          <p:cNvGrpSpPr/>
          <p:nvPr/>
        </p:nvGrpSpPr>
        <p:grpSpPr>
          <a:xfrm>
            <a:off x="5654524" y="3472883"/>
            <a:ext cx="1024492" cy="1122715"/>
            <a:chOff x="8235580" y="4509808"/>
            <a:chExt cx="1024759" cy="1122715"/>
          </a:xfrm>
        </p:grpSpPr>
        <p:sp>
          <p:nvSpPr>
            <p:cNvPr id="21" name="Rectangle 20"/>
            <p:cNvSpPr/>
            <p:nvPr/>
          </p:nvSpPr>
          <p:spPr>
            <a:xfrm>
              <a:off x="8235580" y="4509808"/>
              <a:ext cx="1024759" cy="1122715"/>
            </a:xfrm>
            <a:prstGeom prst="rect">
              <a:avLst/>
            </a:prstGeom>
            <a:solidFill>
              <a:srgbClr val="FF5308"/>
            </a:solidFill>
            <a:ln>
              <a:no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24192" y="4651435"/>
              <a:ext cx="904615" cy="904615"/>
            </a:xfrm>
            <a:prstGeom prst="rect">
              <a:avLst/>
            </a:prstGeom>
          </p:spPr>
        </p:pic>
      </p:grpSp>
      <p:sp>
        <p:nvSpPr>
          <p:cNvPr id="2" name="Title 1"/>
          <p:cNvSpPr>
            <a:spLocks noGrp="1"/>
          </p:cNvSpPr>
          <p:nvPr>
            <p:ph type="title"/>
          </p:nvPr>
        </p:nvSpPr>
        <p:spPr>
          <a:xfrm>
            <a:off x="-1" y="2332143"/>
            <a:ext cx="12188825" cy="474228"/>
          </a:xfrm>
        </p:spPr>
        <p:txBody>
          <a:bodyPr/>
          <a:lstStyle/>
          <a:p>
            <a:pPr algn="ctr"/>
            <a:r>
              <a:rPr lang="en-US" dirty="0"/>
              <a:t>Fasteners</a:t>
            </a:r>
          </a:p>
        </p:txBody>
      </p:sp>
      <p:sp>
        <p:nvSpPr>
          <p:cNvPr id="5" name="Title 1"/>
          <p:cNvSpPr txBox="1">
            <a:spLocks/>
          </p:cNvSpPr>
          <p:nvPr/>
        </p:nvSpPr>
        <p:spPr>
          <a:xfrm>
            <a:off x="2229928" y="4637726"/>
            <a:ext cx="2178988" cy="474228"/>
          </a:xfrm>
          <a:prstGeom prst="rect">
            <a:avLst/>
          </a:prstGeom>
        </p:spPr>
        <p:txBody>
          <a:bodyPr lIns="0" tIns="0" rIns="0" bIns="0" anchor="ctr">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pPr algn="ctr"/>
            <a:r>
              <a:rPr lang="en-US" sz="2000" dirty="0">
                <a:solidFill>
                  <a:schemeClr val="tx1"/>
                </a:solidFill>
              </a:rPr>
              <a:t>NAILS</a:t>
            </a:r>
          </a:p>
        </p:txBody>
      </p:sp>
      <p:grpSp>
        <p:nvGrpSpPr>
          <p:cNvPr id="15" name="Group 14"/>
          <p:cNvGrpSpPr/>
          <p:nvPr/>
        </p:nvGrpSpPr>
        <p:grpSpPr>
          <a:xfrm>
            <a:off x="2807176" y="3472883"/>
            <a:ext cx="1024492" cy="1122715"/>
            <a:chOff x="2541136" y="4467679"/>
            <a:chExt cx="1024759" cy="1122715"/>
          </a:xfrm>
        </p:grpSpPr>
        <p:sp>
          <p:nvSpPr>
            <p:cNvPr id="12" name="Rectangle 11"/>
            <p:cNvSpPr/>
            <p:nvPr/>
          </p:nvSpPr>
          <p:spPr>
            <a:xfrm>
              <a:off x="2541136" y="4467679"/>
              <a:ext cx="1024759" cy="1122715"/>
            </a:xfrm>
            <a:prstGeom prst="rect">
              <a:avLst/>
            </a:prstGeom>
            <a:solidFill>
              <a:srgbClr val="FF5308"/>
            </a:solidFill>
            <a:ln>
              <a:no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12850" y="4588371"/>
              <a:ext cx="881330" cy="881330"/>
            </a:xfrm>
            <a:prstGeom prst="rect">
              <a:avLst/>
            </a:prstGeom>
          </p:spPr>
        </p:pic>
      </p:grpSp>
      <p:sp>
        <p:nvSpPr>
          <p:cNvPr id="16" name="Rectangle 15"/>
          <p:cNvSpPr/>
          <p:nvPr/>
        </p:nvSpPr>
        <p:spPr>
          <a:xfrm>
            <a:off x="4452143" y="1702677"/>
            <a:ext cx="3284539" cy="50017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8" name="Rectangle 17"/>
          <p:cNvSpPr/>
          <p:nvPr/>
        </p:nvSpPr>
        <p:spPr>
          <a:xfrm>
            <a:off x="0" y="6812281"/>
            <a:ext cx="12188825"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pic>
        <p:nvPicPr>
          <p:cNvPr id="26626" name="Picture 2" descr="Screws-and-Nails-1500x200.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0" y="-1"/>
            <a:ext cx="12188825" cy="1905000"/>
          </a:xfrm>
          <a:prstGeom prst="rect">
            <a:avLst/>
          </a:prstGeom>
          <a:noFill/>
          <a:extLst>
            <a:ext uri="{909E8E84-426E-40DD-AFC4-6F175D3DCCD1}">
              <a14:hiddenFill xmlns:a14="http://schemas.microsoft.com/office/drawing/2010/main">
                <a:solidFill>
                  <a:srgbClr val="FFFFFF"/>
                </a:solidFill>
              </a14:hiddenFill>
            </a:ext>
          </a:extLst>
        </p:spPr>
      </p:pic>
      <p:sp>
        <p:nvSpPr>
          <p:cNvPr id="19" name="Title 1"/>
          <p:cNvSpPr txBox="1">
            <a:spLocks/>
          </p:cNvSpPr>
          <p:nvPr/>
        </p:nvSpPr>
        <p:spPr>
          <a:xfrm>
            <a:off x="5077276" y="4616475"/>
            <a:ext cx="2178988" cy="474228"/>
          </a:xfrm>
          <a:prstGeom prst="rect">
            <a:avLst/>
          </a:prstGeom>
        </p:spPr>
        <p:txBody>
          <a:bodyPr lIns="0" tIns="0" rIns="0" bIns="0" anchor="ctr">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pPr algn="ctr"/>
            <a:r>
              <a:rPr lang="en-US" sz="2000" dirty="0">
                <a:solidFill>
                  <a:schemeClr val="tx1"/>
                </a:solidFill>
              </a:rPr>
              <a:t>BOLTS</a:t>
            </a:r>
          </a:p>
        </p:txBody>
      </p:sp>
    </p:spTree>
    <p:custDataLst>
      <p:tags r:id="rId1"/>
    </p:custDataLst>
    <p:extLst>
      <p:ext uri="{BB962C8B-B14F-4D97-AF65-F5344CB8AC3E}">
        <p14:creationId xmlns:p14="http://schemas.microsoft.com/office/powerpoint/2010/main" val="25525514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SHP"/>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 y="2"/>
            <a:ext cx="12188825" cy="2806263"/>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p:cNvSpPr/>
          <p:nvPr/>
        </p:nvSpPr>
        <p:spPr>
          <a:xfrm flipV="1">
            <a:off x="0" y="6272726"/>
            <a:ext cx="12188825" cy="45719"/>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6" name="Rectangle 15"/>
          <p:cNvSpPr/>
          <p:nvPr/>
        </p:nvSpPr>
        <p:spPr>
          <a:xfrm>
            <a:off x="4452143" y="2639429"/>
            <a:ext cx="3284539" cy="50017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7" name="Content Placeholder 2"/>
          <p:cNvSpPr txBox="1">
            <a:spLocks/>
          </p:cNvSpPr>
          <p:nvPr/>
        </p:nvSpPr>
        <p:spPr>
          <a:xfrm>
            <a:off x="2874478" y="3937193"/>
            <a:ext cx="6439869" cy="2247707"/>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a:t>Available in many different shapes and sizes. </a:t>
            </a:r>
          </a:p>
          <a:p>
            <a:r>
              <a:rPr lang="en-US" sz="1400" dirty="0"/>
              <a:t>The longer the nail, the more resistance it has from being pulled out.</a:t>
            </a:r>
          </a:p>
          <a:p>
            <a:r>
              <a:rPr lang="en-US" sz="1400" dirty="0"/>
              <a:t>The thicker the nail, the greater its shear capacity. </a:t>
            </a:r>
          </a:p>
        </p:txBody>
      </p:sp>
      <p:pic>
        <p:nvPicPr>
          <p:cNvPr id="27652" name="Picture 4" descr="15Â° Wire Coil, Full Round Head, Ring-Shank Siding Nail"/>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9965886" y="3139606"/>
            <a:ext cx="2222940" cy="3043236"/>
          </a:xfrm>
          <a:prstGeom prst="rect">
            <a:avLst/>
          </a:prstGeom>
          <a:noFill/>
          <a:extLst>
            <a:ext uri="{909E8E84-426E-40DD-AFC4-6F175D3DCCD1}">
              <a14:hiddenFill xmlns:a14="http://schemas.microsoft.com/office/drawing/2010/main">
                <a:solidFill>
                  <a:srgbClr val="FFFFFF"/>
                </a:solidFill>
              </a14:hiddenFill>
            </a:ext>
          </a:extLst>
        </p:spPr>
      </p:pic>
      <p:pic>
        <p:nvPicPr>
          <p:cNvPr id="27662" name="Picture 14" descr="Roofing Nail â Annular Ring Shank"/>
          <p:cNvPicPr>
            <a:picLocks noChangeAspect="1" noChangeArrowheads="1"/>
          </p:cNvPicPr>
          <p:nvPr/>
        </p:nvPicPr>
        <p:blipFill rotWithShape="1">
          <a:blip r:embed="rId6">
            <a:extLst>
              <a:ext uri="{28A0092B-C50C-407E-A947-70E740481C1C}">
                <a14:useLocalDpi xmlns:a14="http://schemas.microsoft.com/office/drawing/2010/main" val="0"/>
              </a:ext>
            </a:extLst>
          </a:blip>
          <a:srcRect r="9384"/>
          <a:stretch/>
        </p:blipFill>
        <p:spPr bwMode="auto">
          <a:xfrm>
            <a:off x="187821" y="3175717"/>
            <a:ext cx="2458438" cy="1210105"/>
          </a:xfrm>
          <a:prstGeom prst="rect">
            <a:avLst/>
          </a:prstGeom>
          <a:noFill/>
          <a:extLst>
            <a:ext uri="{909E8E84-426E-40DD-AFC4-6F175D3DCCD1}">
              <a14:hiddenFill xmlns:a14="http://schemas.microsoft.com/office/drawing/2010/main">
                <a:solidFill>
                  <a:srgbClr val="FFFFFF"/>
                </a:solidFill>
              </a14:hiddenFill>
            </a:ext>
          </a:extLst>
        </p:spPr>
      </p:pic>
      <p:pic>
        <p:nvPicPr>
          <p:cNvPr id="27664" name="Picture 16" descr="Strong-DriveÂ® SCN SMOOTH-SHANK CONNECTOR Nail"/>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3479" y="4521850"/>
            <a:ext cx="2287484" cy="434383"/>
          </a:xfrm>
          <a:prstGeom prst="rect">
            <a:avLst/>
          </a:prstGeom>
          <a:noFill/>
          <a:extLst>
            <a:ext uri="{909E8E84-426E-40DD-AFC4-6F175D3DCCD1}">
              <a14:hiddenFill xmlns:a14="http://schemas.microsoft.com/office/drawing/2010/main">
                <a:solidFill>
                  <a:srgbClr val="FFFFFF"/>
                </a:solidFill>
              </a14:hiddenFill>
            </a:ext>
          </a:extLst>
        </p:spPr>
      </p:pic>
      <p:pic>
        <p:nvPicPr>
          <p:cNvPr id="27666" name="Picture 18" descr="Cedar Trim Nail"/>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335193" y="5513333"/>
            <a:ext cx="2375770" cy="26338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317954" y="3134615"/>
            <a:ext cx="3559397" cy="474228"/>
          </a:xfrm>
        </p:spPr>
        <p:txBody>
          <a:bodyPr/>
          <a:lstStyle/>
          <a:p>
            <a:pPr algn="ctr"/>
            <a:r>
              <a:rPr lang="en-US" dirty="0"/>
              <a:t>Nails</a:t>
            </a:r>
          </a:p>
        </p:txBody>
      </p:sp>
      <p:grpSp>
        <p:nvGrpSpPr>
          <p:cNvPr id="18" name="Group 17"/>
          <p:cNvGrpSpPr/>
          <p:nvPr/>
        </p:nvGrpSpPr>
        <p:grpSpPr>
          <a:xfrm>
            <a:off x="5836292" y="6035577"/>
            <a:ext cx="516243" cy="565737"/>
            <a:chOff x="2541136" y="4467679"/>
            <a:chExt cx="1024759" cy="1122715"/>
          </a:xfrm>
        </p:grpSpPr>
        <p:sp>
          <p:nvSpPr>
            <p:cNvPr id="19" name="Rectangle 18"/>
            <p:cNvSpPr/>
            <p:nvPr/>
          </p:nvSpPr>
          <p:spPr>
            <a:xfrm>
              <a:off x="2541136" y="4467679"/>
              <a:ext cx="1024759" cy="1122715"/>
            </a:xfrm>
            <a:prstGeom prst="rect">
              <a:avLst/>
            </a:prstGeom>
            <a:solidFill>
              <a:srgbClr val="FF5308"/>
            </a:solidFill>
            <a:ln>
              <a:no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612850" y="4588371"/>
              <a:ext cx="881330" cy="881330"/>
            </a:xfrm>
            <a:prstGeom prst="rect">
              <a:avLst/>
            </a:prstGeom>
          </p:spPr>
        </p:pic>
      </p:grpSp>
    </p:spTree>
    <p:custDataLst>
      <p:tags r:id="rId1"/>
    </p:custDataLst>
    <p:extLst>
      <p:ext uri="{BB962C8B-B14F-4D97-AF65-F5344CB8AC3E}">
        <p14:creationId xmlns:p14="http://schemas.microsoft.com/office/powerpoint/2010/main" val="5913482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flipV="1">
            <a:off x="0" y="6272726"/>
            <a:ext cx="12188825" cy="45719"/>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pic>
        <p:nvPicPr>
          <p:cNvPr id="102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59606" b="6153"/>
          <a:stretch/>
        </p:blipFill>
        <p:spPr bwMode="auto">
          <a:xfrm rot="10800000">
            <a:off x="-1" y="-2"/>
            <a:ext cx="12188825" cy="27831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83699" y="4499796"/>
            <a:ext cx="3176126" cy="1416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676" name="Picture 4" descr="RFB"/>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rot="16200000">
            <a:off x="1012837" y="2718458"/>
            <a:ext cx="810617" cy="2103711"/>
          </a:xfrm>
          <a:prstGeom prst="rect">
            <a:avLst/>
          </a:prstGeom>
          <a:noFill/>
          <a:extLst>
            <a:ext uri="{909E8E84-426E-40DD-AFC4-6F175D3DCCD1}">
              <a14:hiddenFill xmlns:a14="http://schemas.microsoft.com/office/drawing/2010/main">
                <a:solidFill>
                  <a:srgbClr val="FFFFFF"/>
                </a:solidFill>
              </a14:hiddenFill>
            </a:ext>
          </a:extLst>
        </p:spPr>
      </p:pic>
      <p:pic>
        <p:nvPicPr>
          <p:cNvPr id="28680" name="Picture 8" descr="WSW-RT Exterior Installation U.S. Patent 7,445,192 (WSW-RT templates are reversible. Use the same template for interior or exterior applications.)"/>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3699843" y="5229381"/>
            <a:ext cx="2117063" cy="1173159"/>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p:nvSpPr>
        <p:spPr>
          <a:xfrm>
            <a:off x="4452143" y="2639429"/>
            <a:ext cx="3284539" cy="50017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3894712" y="3139606"/>
            <a:ext cx="4399403" cy="474228"/>
          </a:xfrm>
        </p:spPr>
        <p:txBody>
          <a:bodyPr/>
          <a:lstStyle/>
          <a:p>
            <a:pPr algn="ctr"/>
            <a:r>
              <a:rPr lang="en-US" dirty="0"/>
              <a:t>Bolts</a:t>
            </a:r>
          </a:p>
        </p:txBody>
      </p:sp>
      <p:sp>
        <p:nvSpPr>
          <p:cNvPr id="23" name="Content Placeholder 2"/>
          <p:cNvSpPr txBox="1">
            <a:spLocks/>
          </p:cNvSpPr>
          <p:nvPr/>
        </p:nvSpPr>
        <p:spPr>
          <a:xfrm>
            <a:off x="2874478" y="3770313"/>
            <a:ext cx="6439869" cy="2414587"/>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a:t>Offer greater strength or when the work requires frequent disassembly. </a:t>
            </a:r>
          </a:p>
          <a:p>
            <a:r>
              <a:rPr lang="en-US" sz="1400" dirty="0"/>
              <a:t>Require the use of nuts and washers. </a:t>
            </a:r>
          </a:p>
          <a:p>
            <a:r>
              <a:rPr lang="en-US" sz="1400" dirty="0"/>
              <a:t>Requires drilling a hole through the wood; the washer </a:t>
            </a:r>
            <a:br>
              <a:rPr lang="en-US" sz="1400" dirty="0"/>
            </a:br>
            <a:r>
              <a:rPr lang="en-US" sz="1400" dirty="0"/>
              <a:t>installs on the wood side of the bolt. </a:t>
            </a:r>
          </a:p>
        </p:txBody>
      </p:sp>
      <p:sp>
        <p:nvSpPr>
          <p:cNvPr id="4" name="AutoShape 2" descr="https://previews.dropbox.com/p/thumb/AAgLAb-aa67lBeial3LeDio4Cbb8__Vq3uQkcou8Q3cwc17NqEH14jn6BtA_sdQaq-t-aBHGXyTCLhM29bJ4yH82AbfGnQZLT-mf4OX9mMr5u3UZCatXxLC0FvdzqUqPNBph6A3NNBjtWP_FI11Fk1fa2dkRBO6L1wSA-W7lovZ10qwSISONouaWBkgkSFU32a-BGyLIfiVzlRKkAA-lxeKnlACg-elP8TqoBORpIBN1kbrw8Cm2P08gYv6c6MNIEBnADoOE6YzU2cogPz3ZqErmuwSU4pU7pDWKK7KpZLBOjAtMXgOAU7rAL0w9LPwBs7u8WLCShimCApwo-H5VdMJmRkKMRV713hHds5LoSsu7ZtKqfi-SpHjWxHkxEUpSiGxmN7M1WZzLc6xkKryuGckY/p.jpeg?fv_content=true&amp;size_mode=5"/>
          <p:cNvSpPr>
            <a:spLocks noChangeAspect="1" noChangeArrowheads="1"/>
          </p:cNvSpPr>
          <p:nvPr/>
        </p:nvSpPr>
        <p:spPr bwMode="auto">
          <a:xfrm>
            <a:off x="155534" y="-144462"/>
            <a:ext cx="304721"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24" tIns="45712" rIns="91424" bIns="45712" numCol="1" anchor="t" anchorCtr="0" compatLnSpc="1">
            <a:prstTxWarp prst="textNoShape">
              <a:avLst/>
            </a:prstTxWarp>
          </a:bodyPr>
          <a:lstStyle/>
          <a:p>
            <a:endParaRPr lang="en-US"/>
          </a:p>
        </p:txBody>
      </p:sp>
      <p:grpSp>
        <p:nvGrpSpPr>
          <p:cNvPr id="20" name="Group 19"/>
          <p:cNvGrpSpPr/>
          <p:nvPr/>
        </p:nvGrpSpPr>
        <p:grpSpPr>
          <a:xfrm>
            <a:off x="5836292" y="5989857"/>
            <a:ext cx="516243" cy="565737"/>
            <a:chOff x="8235580" y="4509808"/>
            <a:chExt cx="1024759" cy="1122715"/>
          </a:xfrm>
        </p:grpSpPr>
        <p:sp>
          <p:nvSpPr>
            <p:cNvPr id="22" name="Rectangle 21"/>
            <p:cNvSpPr/>
            <p:nvPr/>
          </p:nvSpPr>
          <p:spPr>
            <a:xfrm>
              <a:off x="8235580" y="4509808"/>
              <a:ext cx="1024759" cy="1122715"/>
            </a:xfrm>
            <a:prstGeom prst="rect">
              <a:avLst/>
            </a:prstGeom>
            <a:solidFill>
              <a:srgbClr val="FF5308"/>
            </a:solidFill>
            <a:ln>
              <a:no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324192" y="4651435"/>
              <a:ext cx="904615" cy="904615"/>
            </a:xfrm>
            <a:prstGeom prst="rect">
              <a:avLst/>
            </a:prstGeom>
          </p:spPr>
        </p:pic>
      </p:grpSp>
    </p:spTree>
    <p:custDataLst>
      <p:tags r:id="rId1"/>
    </p:custDataLst>
    <p:extLst>
      <p:ext uri="{BB962C8B-B14F-4D97-AF65-F5344CB8AC3E}">
        <p14:creationId xmlns:p14="http://schemas.microsoft.com/office/powerpoint/2010/main" val="27354511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descr="Quik DriveÂ® Auto-Feed Screw Driving Solution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0" y="0"/>
            <a:ext cx="12188825" cy="2808288"/>
          </a:xfrm>
          <a:prstGeom prst="rect">
            <a:avLst/>
          </a:prstGeom>
          <a:noFill/>
          <a:extLst>
            <a:ext uri="{909E8E84-426E-40DD-AFC4-6F175D3DCCD1}">
              <a14:hiddenFill xmlns:a14="http://schemas.microsoft.com/office/drawing/2010/main">
                <a:solidFill>
                  <a:srgbClr val="FFFFFF"/>
                </a:solidFill>
              </a14:hiddenFill>
            </a:ext>
          </a:extLst>
        </p:spPr>
      </p:pic>
      <p:pic>
        <p:nvPicPr>
          <p:cNvPr id="25604" name="Picture 4" descr="Strong-DriveÂ® SDWH TIMBER-HEX HDG Screw"/>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184530" flipH="1">
            <a:off x="9835177" y="5068337"/>
            <a:ext cx="2311738" cy="969857"/>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p:nvSpPr>
        <p:spPr>
          <a:xfrm>
            <a:off x="4452143" y="2639429"/>
            <a:ext cx="3284539" cy="50017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9" name="Content Placeholder 2"/>
          <p:cNvSpPr txBox="1">
            <a:spLocks/>
          </p:cNvSpPr>
          <p:nvPr/>
        </p:nvSpPr>
        <p:spPr>
          <a:xfrm>
            <a:off x="2874478" y="3770313"/>
            <a:ext cx="6373817" cy="2414587"/>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a:t>Used where higher withdrawal capacity is needed.</a:t>
            </a:r>
          </a:p>
          <a:p>
            <a:r>
              <a:rPr lang="en-US" sz="1400" dirty="0"/>
              <a:t>Provide strong clamping forces to the members being attached.</a:t>
            </a:r>
          </a:p>
          <a:p>
            <a:r>
              <a:rPr lang="en-US" sz="1400" dirty="0"/>
              <a:t>Provide capacity in sheer and tension that indicates how strong the threads bite in the wood and the overall strength of the steel. </a:t>
            </a:r>
          </a:p>
          <a:p>
            <a:r>
              <a:rPr lang="en-US" sz="1400" dirty="0"/>
              <a:t>Often can be used for the same fastening applications as bolts, while providing a faster installation.</a:t>
            </a:r>
          </a:p>
        </p:txBody>
      </p:sp>
      <p:pic>
        <p:nvPicPr>
          <p:cNvPr id="25606" name="Picture 6" descr="Strong-DriveÂ® SD CONNECTOR Screw"/>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2379" y="3215861"/>
            <a:ext cx="2232493" cy="764076"/>
          </a:xfrm>
          <a:prstGeom prst="rect">
            <a:avLst/>
          </a:prstGeom>
          <a:noFill/>
          <a:extLst>
            <a:ext uri="{909E8E84-426E-40DD-AFC4-6F175D3DCCD1}">
              <a14:hiddenFill xmlns:a14="http://schemas.microsoft.com/office/drawing/2010/main">
                <a:solidFill>
                  <a:srgbClr val="FFFFFF"/>
                </a:solidFill>
              </a14:hiddenFill>
            </a:ext>
          </a:extLst>
        </p:spPr>
      </p:pic>
      <p:pic>
        <p:nvPicPr>
          <p:cNvPr id="25608" name="Picture 8" descr="Deck-Driveâ¢ DCU COMPOSITE Screw"/>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2657" y="4440401"/>
            <a:ext cx="2091936" cy="360295"/>
          </a:xfrm>
          <a:prstGeom prst="rect">
            <a:avLst/>
          </a:prstGeom>
          <a:noFill/>
          <a:extLst>
            <a:ext uri="{909E8E84-426E-40DD-AFC4-6F175D3DCCD1}">
              <a14:hiddenFill xmlns:a14="http://schemas.microsoft.com/office/drawing/2010/main">
                <a:solidFill>
                  <a:srgbClr val="FFFFFF"/>
                </a:solidFill>
              </a14:hiddenFill>
            </a:ext>
          </a:extLst>
        </p:spPr>
      </p:pic>
      <p:pic>
        <p:nvPicPr>
          <p:cNvPr id="25610" name="Picture 10" descr="Fascia Board Screw"/>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9195536">
            <a:off x="10046477" y="3186707"/>
            <a:ext cx="1340759" cy="1145715"/>
          </a:xfrm>
          <a:prstGeom prst="rect">
            <a:avLst/>
          </a:prstGeom>
          <a:noFill/>
          <a:extLst>
            <a:ext uri="{909E8E84-426E-40DD-AFC4-6F175D3DCCD1}">
              <a14:hiddenFill xmlns:a14="http://schemas.microsoft.com/office/drawing/2010/main">
                <a:solidFill>
                  <a:srgbClr val="FFFFFF"/>
                </a:solidFill>
              </a14:hiddenFill>
            </a:ext>
          </a:extLst>
        </p:spPr>
      </p:pic>
      <p:pic>
        <p:nvPicPr>
          <p:cNvPr id="25612" name="Picture 12" descr="Self-Drilling Flat-Pan-Head Screw"/>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a:stretch/>
        </p:blipFill>
        <p:spPr bwMode="auto">
          <a:xfrm rot="10800000">
            <a:off x="10002496" y="4357621"/>
            <a:ext cx="1105119" cy="427308"/>
          </a:xfrm>
          <a:prstGeom prst="rect">
            <a:avLst/>
          </a:prstGeom>
          <a:noFill/>
          <a:extLst>
            <a:ext uri="{909E8E84-426E-40DD-AFC4-6F175D3DCCD1}">
              <a14:hiddenFill xmlns:a14="http://schemas.microsoft.com/office/drawing/2010/main">
                <a:solidFill>
                  <a:srgbClr val="FFFFFF"/>
                </a:solidFill>
              </a14:hiddenFill>
            </a:ext>
          </a:extLst>
        </p:spPr>
      </p:pic>
      <p:pic>
        <p:nvPicPr>
          <p:cNvPr id="25614" name="Picture 14" descr="MTH Underlayment Screw"/>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92935" y="5309594"/>
            <a:ext cx="1598364" cy="525868"/>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25"/>
          <p:cNvSpPr/>
          <p:nvPr/>
        </p:nvSpPr>
        <p:spPr>
          <a:xfrm flipV="1">
            <a:off x="0" y="6272726"/>
            <a:ext cx="12188825" cy="45719"/>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3" name="Title 2"/>
          <p:cNvSpPr>
            <a:spLocks noGrp="1"/>
          </p:cNvSpPr>
          <p:nvPr>
            <p:ph type="title"/>
          </p:nvPr>
        </p:nvSpPr>
        <p:spPr>
          <a:xfrm>
            <a:off x="4255033" y="3128355"/>
            <a:ext cx="3712566" cy="474228"/>
          </a:xfrm>
        </p:spPr>
        <p:txBody>
          <a:bodyPr/>
          <a:lstStyle/>
          <a:p>
            <a:pPr algn="ctr"/>
            <a:r>
              <a:rPr lang="en-US" dirty="0"/>
              <a:t>Screws</a:t>
            </a:r>
          </a:p>
        </p:txBody>
      </p:sp>
      <p:grpSp>
        <p:nvGrpSpPr>
          <p:cNvPr id="28" name="Group 27"/>
          <p:cNvGrpSpPr/>
          <p:nvPr/>
        </p:nvGrpSpPr>
        <p:grpSpPr>
          <a:xfrm>
            <a:off x="5836292" y="6012717"/>
            <a:ext cx="516243" cy="565737"/>
            <a:chOff x="5388358" y="4496583"/>
            <a:chExt cx="1024759" cy="1122715"/>
          </a:xfrm>
        </p:grpSpPr>
        <p:sp>
          <p:nvSpPr>
            <p:cNvPr id="29" name="Rectangle 28"/>
            <p:cNvSpPr/>
            <p:nvPr/>
          </p:nvSpPr>
          <p:spPr>
            <a:xfrm>
              <a:off x="5388358" y="4496583"/>
              <a:ext cx="1024759" cy="1122715"/>
            </a:xfrm>
            <a:prstGeom prst="rect">
              <a:avLst/>
            </a:prstGeom>
            <a:solidFill>
              <a:srgbClr val="FF5308"/>
            </a:solidFill>
            <a:ln>
              <a:no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489554" y="4619903"/>
              <a:ext cx="874917" cy="874917"/>
            </a:xfrm>
            <a:prstGeom prst="rect">
              <a:avLst/>
            </a:prstGeom>
          </p:spPr>
        </p:pic>
      </p:grpSp>
    </p:spTree>
    <p:custDataLst>
      <p:tags r:id="rId1"/>
    </p:custDataLst>
    <p:extLst>
      <p:ext uri="{BB962C8B-B14F-4D97-AF65-F5344CB8AC3E}">
        <p14:creationId xmlns:p14="http://schemas.microsoft.com/office/powerpoint/2010/main" val="11121261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27375" y="945815"/>
            <a:ext cx="2552725" cy="474228"/>
          </a:xfrm>
        </p:spPr>
        <p:txBody>
          <a:bodyPr anchor="b">
            <a:normAutofit/>
          </a:bodyPr>
          <a:lstStyle/>
          <a:p>
            <a:r>
              <a:rPr lang="en-US" dirty="0">
                <a:solidFill>
                  <a:srgbClr val="FF5308"/>
                </a:solidFill>
              </a:rPr>
              <a:t>Summary</a:t>
            </a:r>
          </a:p>
        </p:txBody>
      </p:sp>
      <p:sp>
        <p:nvSpPr>
          <p:cNvPr id="3" name="Content Placeholder 2"/>
          <p:cNvSpPr>
            <a:spLocks noGrp="1"/>
          </p:cNvSpPr>
          <p:nvPr>
            <p:ph idx="1"/>
          </p:nvPr>
        </p:nvSpPr>
        <p:spPr>
          <a:xfrm>
            <a:off x="5676900" y="1673571"/>
            <a:ext cx="5646738" cy="4800600"/>
          </a:xfrm>
        </p:spPr>
        <p:txBody>
          <a:bodyPr/>
          <a:lstStyle/>
          <a:p>
            <a:pPr marL="0" indent="0">
              <a:lnSpc>
                <a:spcPct val="150000"/>
              </a:lnSpc>
              <a:buNone/>
            </a:pPr>
            <a:r>
              <a:rPr lang="en-US" sz="1400" dirty="0"/>
              <a:t>Basic concepts of wood-frame construction. </a:t>
            </a:r>
          </a:p>
          <a:p>
            <a:pPr marL="0" indent="0">
              <a:lnSpc>
                <a:spcPct val="150000"/>
              </a:lnSpc>
              <a:buNone/>
            </a:pPr>
            <a:r>
              <a:rPr lang="en-US" sz="1400" b="1" dirty="0"/>
              <a:t>Lesson 1 </a:t>
            </a:r>
            <a:br>
              <a:rPr lang="en-US" sz="1400" b="1" dirty="0"/>
            </a:br>
            <a:r>
              <a:rPr lang="en-US" sz="1400" dirty="0"/>
              <a:t>Overview of wood-frame construction</a:t>
            </a:r>
            <a:br>
              <a:rPr lang="en-US" sz="1400" dirty="0"/>
            </a:br>
            <a:r>
              <a:rPr lang="en-US" sz="1400" dirty="0"/>
              <a:t>Common usage, benefits and types </a:t>
            </a:r>
          </a:p>
          <a:p>
            <a:pPr marL="0" indent="0">
              <a:lnSpc>
                <a:spcPct val="150000"/>
              </a:lnSpc>
              <a:buNone/>
            </a:pPr>
            <a:r>
              <a:rPr lang="en-US" sz="1400" b="1" dirty="0"/>
              <a:t>Lesson 2 </a:t>
            </a:r>
            <a:br>
              <a:rPr lang="en-US" sz="1400" b="1" dirty="0"/>
            </a:br>
            <a:r>
              <a:rPr lang="en-US" sz="1400" dirty="0"/>
              <a:t>Main construction components </a:t>
            </a:r>
            <a:br>
              <a:rPr lang="en-US" sz="1400" dirty="0"/>
            </a:br>
            <a:r>
              <a:rPr lang="en-US" sz="1400" dirty="0"/>
              <a:t>Foundation, the walls, the floor, and roof</a:t>
            </a:r>
            <a:br>
              <a:rPr lang="en-US" sz="1400" dirty="0"/>
            </a:br>
            <a:r>
              <a:rPr lang="en-US" sz="1400" dirty="0"/>
              <a:t>Structural function of each component type</a:t>
            </a:r>
          </a:p>
          <a:p>
            <a:pPr marL="0" indent="0">
              <a:lnSpc>
                <a:spcPct val="150000"/>
              </a:lnSpc>
              <a:buNone/>
            </a:pPr>
            <a:r>
              <a:rPr lang="en-US" sz="1400" b="1" dirty="0"/>
              <a:t>Lesson 3 </a:t>
            </a:r>
            <a:br>
              <a:rPr lang="en-US" sz="1400" dirty="0"/>
            </a:br>
            <a:r>
              <a:rPr lang="en-US" sz="1400" dirty="0"/>
              <a:t>Materials used </a:t>
            </a:r>
            <a:br>
              <a:rPr lang="en-US" sz="1400" dirty="0"/>
            </a:br>
            <a:r>
              <a:rPr lang="en-US" sz="1400" dirty="0"/>
              <a:t>Wood, treated lumber, engineered wood, and fasteners </a:t>
            </a:r>
          </a:p>
          <a:p>
            <a:pPr marL="0" indent="0">
              <a:lnSpc>
                <a:spcPct val="150000"/>
              </a:lnSpc>
              <a:buNone/>
            </a:pPr>
            <a:endParaRPr lang="en-US" sz="1400" dirty="0"/>
          </a:p>
        </p:txBody>
      </p:sp>
      <p:sp>
        <p:nvSpPr>
          <p:cNvPr id="6" name="Rectangle 5"/>
          <p:cNvSpPr/>
          <p:nvPr/>
        </p:nvSpPr>
        <p:spPr>
          <a:xfrm>
            <a:off x="3327375" y="572497"/>
            <a:ext cx="1612925"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1" r="22135"/>
          <a:stretch/>
        </p:blipFill>
        <p:spPr>
          <a:xfrm>
            <a:off x="-1138" y="1787871"/>
            <a:ext cx="4941438" cy="3864097"/>
          </a:xfrm>
          <a:prstGeom prst="rect">
            <a:avLst/>
          </a:prstGeom>
          <a:effectLst>
            <a:outerShdw blurRad="76200" dist="762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40558547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r>
              <a:rPr lang="en-US" dirty="0"/>
              <a:t>   Wood-Frame Construction 101</a:t>
            </a:r>
          </a:p>
        </p:txBody>
      </p:sp>
      <p:sp>
        <p:nvSpPr>
          <p:cNvPr id="7" name="TextBox 6"/>
          <p:cNvSpPr txBox="1"/>
          <p:nvPr/>
        </p:nvSpPr>
        <p:spPr>
          <a:xfrm>
            <a:off x="217432" y="315438"/>
            <a:ext cx="2563144" cy="276999"/>
          </a:xfrm>
          <a:prstGeom prst="rect">
            <a:avLst/>
          </a:prstGeom>
          <a:noFill/>
        </p:spPr>
        <p:txBody>
          <a:bodyPr wrap="square" lIns="91424" tIns="45712" rIns="91424" bIns="45712" rtlCol="0">
            <a:spAutoFit/>
          </a:bodyPr>
          <a:lstStyle/>
          <a:p>
            <a:r>
              <a:rPr lang="en-US" sz="1200" spc="300" dirty="0"/>
              <a:t>ASSESSMENT</a:t>
            </a:r>
          </a:p>
        </p:txBody>
      </p:sp>
      <p:sp>
        <p:nvSpPr>
          <p:cNvPr id="8" name="Transparent Black Rectangle"/>
          <p:cNvSpPr/>
          <p:nvPr/>
        </p:nvSpPr>
        <p:spPr>
          <a:xfrm>
            <a:off x="0" y="1827715"/>
            <a:ext cx="12188825" cy="1163136"/>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696" tIns="182848" rIns="365696" bIns="45712" rtlCol="0" anchor="t" anchorCtr="0"/>
          <a:lstStyle/>
          <a:p>
            <a:pPr>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Text Placeholder 13"/>
          <p:cNvSpPr txBox="1">
            <a:spLocks/>
          </p:cNvSpPr>
          <p:nvPr/>
        </p:nvSpPr>
        <p:spPr>
          <a:xfrm>
            <a:off x="638464" y="1973943"/>
            <a:ext cx="11550102" cy="1335315"/>
          </a:xfrm>
          <a:prstGeom prst="rect">
            <a:avLst/>
          </a:prstGeom>
        </p:spPr>
        <p:txBody>
          <a:bodyPr lIns="91424" tIns="45712" rIns="91424" bIns="45712" anchor="t"/>
          <a:lstStyle>
            <a:lvl1pPr marL="0" indent="0" algn="l" defTabSz="914400" rtl="0" eaLnBrk="1" latinLnBrk="0" hangingPunct="1">
              <a:lnSpc>
                <a:spcPct val="90000"/>
              </a:lnSpc>
              <a:spcBef>
                <a:spcPts val="1000"/>
              </a:spcBef>
              <a:buFont typeface="Arial" panose="020B0604020202020204" pitchFamily="34" charset="0"/>
              <a:buNone/>
              <a:defRPr sz="2400" b="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Final Assessment</a:t>
            </a:r>
          </a:p>
          <a:p>
            <a:r>
              <a:rPr lang="en-US" sz="1600" dirty="0">
                <a:effectLst/>
              </a:rPr>
              <a:t>There are 10 questions. You must pass with a score of at least 70%.</a:t>
            </a:r>
          </a:p>
        </p:txBody>
      </p:sp>
    </p:spTree>
    <p:custDataLst>
      <p:tags r:id="rId1"/>
    </p:custDataLst>
    <p:extLst>
      <p:ext uri="{BB962C8B-B14F-4D97-AF65-F5344CB8AC3E}">
        <p14:creationId xmlns:p14="http://schemas.microsoft.com/office/powerpoint/2010/main" val="33299009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77273" y="464458"/>
            <a:ext cx="11434280" cy="59109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5" name="Title 4"/>
          <p:cNvSpPr>
            <a:spLocks noGrp="1"/>
          </p:cNvSpPr>
          <p:nvPr>
            <p:ph type="title"/>
          </p:nvPr>
        </p:nvSpPr>
        <p:spPr>
          <a:xfrm>
            <a:off x="342812" y="2304715"/>
            <a:ext cx="11468741" cy="474228"/>
          </a:xfrm>
        </p:spPr>
        <p:txBody>
          <a:bodyPr/>
          <a:lstStyle/>
          <a:p>
            <a:pPr algn="ctr"/>
            <a:r>
              <a:rPr lang="en-US" dirty="0">
                <a:solidFill>
                  <a:schemeClr val="bg1"/>
                </a:solidFill>
              </a:rPr>
              <a:t>Congratulations!</a:t>
            </a:r>
          </a:p>
        </p:txBody>
      </p:sp>
      <p:sp>
        <p:nvSpPr>
          <p:cNvPr id="6" name="Content Placeholder 5"/>
          <p:cNvSpPr>
            <a:spLocks noGrp="1"/>
          </p:cNvSpPr>
          <p:nvPr>
            <p:ph idx="1"/>
          </p:nvPr>
        </p:nvSpPr>
        <p:spPr>
          <a:xfrm>
            <a:off x="3047206" y="2984501"/>
            <a:ext cx="6123434" cy="3289299"/>
          </a:xfrm>
        </p:spPr>
        <p:txBody>
          <a:bodyPr/>
          <a:lstStyle/>
          <a:p>
            <a:pPr marL="0" indent="0" algn="ctr">
              <a:buNone/>
            </a:pPr>
            <a:r>
              <a:rPr lang="en-US" dirty="0">
                <a:solidFill>
                  <a:schemeClr val="bg1"/>
                </a:solidFill>
              </a:rPr>
              <a:t>You have completed this course. </a:t>
            </a:r>
            <a:br>
              <a:rPr lang="en-US" dirty="0">
                <a:solidFill>
                  <a:srgbClr val="FF00FF"/>
                </a:solidFill>
              </a:rPr>
            </a:br>
            <a:r>
              <a:rPr lang="en-US" dirty="0">
                <a:solidFill>
                  <a:schemeClr val="bg1"/>
                </a:solidFill>
              </a:rPr>
              <a:t>Use the Exit button to close the training.</a:t>
            </a:r>
          </a:p>
        </p:txBody>
      </p:sp>
      <p:sp>
        <p:nvSpPr>
          <p:cNvPr id="9" name="Date Placeholder 14"/>
          <p:cNvSpPr txBox="1">
            <a:spLocks/>
          </p:cNvSpPr>
          <p:nvPr/>
        </p:nvSpPr>
        <p:spPr>
          <a:xfrm>
            <a:off x="5576424" y="6463999"/>
            <a:ext cx="6267014" cy="144000"/>
          </a:xfrm>
          <a:prstGeom prst="rect">
            <a:avLst/>
          </a:prstGeom>
        </p:spPr>
        <p:txBody>
          <a:bodyPr vert="horz" wrap="none" lIns="0" tIns="0" rIns="0" bIns="0" rtlCol="0" anchor="t">
            <a:noAutofit/>
          </a:bodyPr>
          <a:lstStyle>
            <a:defPPr>
              <a:defRPr lang="en-US"/>
            </a:defPPr>
            <a:lvl1pPr algn="l" rtl="0" fontAlgn="t">
              <a:spcBef>
                <a:spcPct val="0"/>
              </a:spcBef>
              <a:spcAft>
                <a:spcPct val="0"/>
              </a:spcAft>
              <a:buClr>
                <a:schemeClr val="accent4"/>
              </a:buClr>
              <a:defRPr sz="800" b="0" kern="1200">
                <a:solidFill>
                  <a:schemeClr val="accent4"/>
                </a:solidFill>
                <a:latin typeface="Verdana"/>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lgn="r" eaLnBrk="1" hangingPunct="1">
              <a:buClr>
                <a:srgbClr val="969696"/>
              </a:buClr>
            </a:pPr>
            <a:r>
              <a:rPr lang="de-DE" dirty="0">
                <a:solidFill>
                  <a:srgbClr val="969696"/>
                </a:solidFill>
                <a:cs typeface="Verdana"/>
              </a:rPr>
              <a:t>SST-198-02_WoodFramingConstruction101_v001           </a:t>
            </a:r>
            <a:r>
              <a:rPr lang="en-US" dirty="0">
                <a:solidFill>
                  <a:srgbClr val="969696"/>
                </a:solidFill>
                <a:cs typeface="Verdana"/>
              </a:rPr>
              <a:t>Copyright </a:t>
            </a:r>
            <a:r>
              <a:rPr lang="en-US">
                <a:solidFill>
                  <a:srgbClr val="969696"/>
                </a:solidFill>
                <a:cs typeface="Verdana"/>
              </a:rPr>
              <a:t>© 2020 </a:t>
            </a:r>
            <a:r>
              <a:rPr lang="en-US" dirty="0">
                <a:solidFill>
                  <a:srgbClr val="969696"/>
                </a:solidFill>
                <a:cs typeface="Verdana"/>
              </a:rPr>
              <a:t>Simpson Strong-Tie. All rights reserved.</a:t>
            </a:r>
            <a:endParaRPr lang="de-DE" dirty="0">
              <a:solidFill>
                <a:srgbClr val="969696"/>
              </a:solidFill>
              <a:cs typeface="Verdana"/>
            </a:endParaRPr>
          </a:p>
          <a:p>
            <a:pPr algn="r" eaLnBrk="1" hangingPunct="1">
              <a:buClr>
                <a:srgbClr val="969696"/>
              </a:buClr>
            </a:pPr>
            <a:endParaRPr lang="de-DE" dirty="0">
              <a:solidFill>
                <a:srgbClr val="969696"/>
              </a:solidFill>
              <a:cs typeface="Verdana"/>
            </a:endParaRPr>
          </a:p>
        </p:txBody>
      </p:sp>
    </p:spTree>
    <p:custDataLst>
      <p:tags r:id="rId1"/>
    </p:custDataLst>
    <p:extLst>
      <p:ext uri="{BB962C8B-B14F-4D97-AF65-F5344CB8AC3E}">
        <p14:creationId xmlns:p14="http://schemas.microsoft.com/office/powerpoint/2010/main" val="5779128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7613" y="609601"/>
            <a:ext cx="4539268" cy="873943"/>
          </a:xfrm>
        </p:spPr>
        <p:txBody>
          <a:bodyPr anchor="ctr"/>
          <a:lstStyle/>
          <a:p>
            <a:r>
              <a:rPr lang="en-US" dirty="0">
                <a:solidFill>
                  <a:srgbClr val="FF5308"/>
                </a:solidFill>
              </a:rPr>
              <a:t>Course Agenda</a:t>
            </a:r>
          </a:p>
        </p:txBody>
      </p:sp>
      <p:sp>
        <p:nvSpPr>
          <p:cNvPr id="6" name="Content Placeholder 2"/>
          <p:cNvSpPr>
            <a:spLocks noGrp="1"/>
          </p:cNvSpPr>
          <p:nvPr>
            <p:ph idx="1"/>
          </p:nvPr>
        </p:nvSpPr>
        <p:spPr>
          <a:xfrm>
            <a:off x="928672" y="1295406"/>
            <a:ext cx="4516686" cy="4749799"/>
          </a:xfrm>
        </p:spPr>
        <p:txBody>
          <a:bodyPr lIns="0" tIns="0" rIns="0" bIns="0">
            <a:normAutofit/>
          </a:bodyPr>
          <a:lstStyle/>
          <a:p>
            <a:pPr marL="0" indent="0">
              <a:lnSpc>
                <a:spcPct val="100000"/>
              </a:lnSpc>
              <a:buNone/>
            </a:pPr>
            <a:r>
              <a:rPr lang="en-US" altLang="en-US" b="1" dirty="0"/>
              <a:t>Topics Covered in this Course</a:t>
            </a:r>
          </a:p>
          <a:p>
            <a:pPr marL="0" indent="0">
              <a:lnSpc>
                <a:spcPct val="100000"/>
              </a:lnSpc>
              <a:buNone/>
            </a:pPr>
            <a:endParaRPr lang="en-US" altLang="en-US" b="1" dirty="0"/>
          </a:p>
          <a:p>
            <a:pPr marL="0" indent="0">
              <a:lnSpc>
                <a:spcPct val="100000"/>
              </a:lnSpc>
              <a:buNone/>
            </a:pPr>
            <a:r>
              <a:rPr lang="en-US" altLang="en-US" sz="1500" b="1" dirty="0">
                <a:solidFill>
                  <a:srgbClr val="FF5308"/>
                </a:solidFill>
              </a:rPr>
              <a:t>LESSON 1</a:t>
            </a:r>
            <a:br>
              <a:rPr lang="en-US" altLang="en-US" sz="2000" dirty="0">
                <a:solidFill>
                  <a:srgbClr val="FF00FF"/>
                </a:solidFill>
              </a:rPr>
            </a:br>
            <a:r>
              <a:rPr lang="en-US" altLang="en-US" sz="2000" dirty="0"/>
              <a:t>Wood-Frame Construction Overview</a:t>
            </a:r>
            <a:br>
              <a:rPr lang="en-US" altLang="en-US" sz="2000" dirty="0">
                <a:solidFill>
                  <a:srgbClr val="FF00FF"/>
                </a:solidFill>
              </a:rPr>
            </a:br>
            <a:endParaRPr lang="en-US" altLang="en-US" sz="2000" dirty="0">
              <a:solidFill>
                <a:srgbClr val="FF00FF"/>
              </a:solidFill>
            </a:endParaRPr>
          </a:p>
          <a:p>
            <a:pPr marL="0" indent="0">
              <a:lnSpc>
                <a:spcPct val="100000"/>
              </a:lnSpc>
              <a:buNone/>
            </a:pPr>
            <a:r>
              <a:rPr lang="en-US" altLang="en-US" sz="1500" b="1" dirty="0">
                <a:solidFill>
                  <a:srgbClr val="FF5308"/>
                </a:solidFill>
              </a:rPr>
              <a:t>LESSON 2</a:t>
            </a:r>
            <a:br>
              <a:rPr lang="en-US" altLang="en-US" sz="2000" dirty="0">
                <a:solidFill>
                  <a:srgbClr val="FF00FF"/>
                </a:solidFill>
              </a:rPr>
            </a:br>
            <a:r>
              <a:rPr lang="en-US" altLang="en-US" sz="2000" dirty="0"/>
              <a:t>Construction Components</a:t>
            </a:r>
          </a:p>
          <a:p>
            <a:pPr marL="0" indent="0">
              <a:lnSpc>
                <a:spcPct val="100000"/>
              </a:lnSpc>
              <a:buNone/>
            </a:pPr>
            <a:endParaRPr lang="en-US" altLang="en-US" sz="2000" dirty="0"/>
          </a:p>
          <a:p>
            <a:pPr marL="0" indent="0">
              <a:lnSpc>
                <a:spcPct val="100000"/>
              </a:lnSpc>
              <a:buNone/>
            </a:pPr>
            <a:r>
              <a:rPr lang="en-US" altLang="en-US" sz="1500" b="1" dirty="0">
                <a:solidFill>
                  <a:srgbClr val="FF5308"/>
                </a:solidFill>
              </a:rPr>
              <a:t>LESSON 3</a:t>
            </a:r>
            <a:br>
              <a:rPr lang="en-US" altLang="en-US" sz="2000" dirty="0">
                <a:solidFill>
                  <a:srgbClr val="FF00FF"/>
                </a:solidFill>
              </a:rPr>
            </a:br>
            <a:r>
              <a:rPr lang="en-US" altLang="en-US" sz="2000" dirty="0"/>
              <a:t>Basic Construction Materials</a:t>
            </a:r>
          </a:p>
        </p:txBody>
      </p:sp>
      <p:pic>
        <p:nvPicPr>
          <p:cNvPr id="3077" name="Picture 5"/>
          <p:cNvPicPr>
            <a:picLocks noGrp="1" noChangeAspect="1" noChangeArrowheads="1"/>
          </p:cNvPicPr>
          <p:nvPr>
            <p:ph type="pic" sz="quarter" idx="10"/>
          </p:nvPr>
        </p:nvPicPr>
        <p:blipFill>
          <a:blip r:embed="rId4" cstate="print">
            <a:extLst>
              <a:ext uri="{28A0092B-C50C-407E-A947-70E740481C1C}">
                <a14:useLocalDpi xmlns:a14="http://schemas.microsoft.com/office/drawing/2010/main" val="0"/>
              </a:ext>
            </a:extLst>
          </a:blip>
          <a:srcRect/>
          <a:stretch>
            <a:fillRect/>
          </a:stretch>
        </p:blipFill>
        <p:spPr bwMode="auto">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4976610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r>
              <a:rPr lang="en-US" dirty="0"/>
              <a:t>   Wood-Frame Construction 101</a:t>
            </a:r>
          </a:p>
        </p:txBody>
      </p:sp>
      <p:sp>
        <p:nvSpPr>
          <p:cNvPr id="7" name="TextBox 6"/>
          <p:cNvSpPr txBox="1"/>
          <p:nvPr/>
        </p:nvSpPr>
        <p:spPr>
          <a:xfrm>
            <a:off x="217432" y="315438"/>
            <a:ext cx="2563144" cy="276999"/>
          </a:xfrm>
          <a:prstGeom prst="rect">
            <a:avLst/>
          </a:prstGeom>
          <a:noFill/>
        </p:spPr>
        <p:txBody>
          <a:bodyPr wrap="square" lIns="91424" tIns="45712" rIns="91424" bIns="45712" rtlCol="0">
            <a:spAutoFit/>
          </a:bodyPr>
          <a:lstStyle/>
          <a:p>
            <a:r>
              <a:rPr lang="en-US" sz="1200" spc="300" dirty="0"/>
              <a:t>LESSON 1</a:t>
            </a:r>
          </a:p>
        </p:txBody>
      </p:sp>
      <p:sp>
        <p:nvSpPr>
          <p:cNvPr id="8" name="Transparent Black Rectangle"/>
          <p:cNvSpPr/>
          <p:nvPr/>
        </p:nvSpPr>
        <p:spPr>
          <a:xfrm>
            <a:off x="0" y="1827715"/>
            <a:ext cx="12188825" cy="932418"/>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696" tIns="182848" rIns="365696" bIns="45712" rtlCol="0" anchor="t" anchorCtr="0"/>
          <a:lstStyle/>
          <a:p>
            <a:pPr>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Text Placeholder 13"/>
          <p:cNvSpPr txBox="1">
            <a:spLocks/>
          </p:cNvSpPr>
          <p:nvPr/>
        </p:nvSpPr>
        <p:spPr>
          <a:xfrm>
            <a:off x="638464" y="2007811"/>
            <a:ext cx="11550102" cy="591457"/>
          </a:xfrm>
          <a:prstGeom prst="rect">
            <a:avLst/>
          </a:prstGeom>
        </p:spPr>
        <p:txBody>
          <a:bodyPr lIns="91424" tIns="45712" rIns="91424" bIns="45712" anchor="t"/>
          <a:lstStyle>
            <a:lvl1pPr marL="0" indent="0" algn="l" defTabSz="914400" rtl="0" eaLnBrk="1" latinLnBrk="0" hangingPunct="1">
              <a:lnSpc>
                <a:spcPct val="90000"/>
              </a:lnSpc>
              <a:spcBef>
                <a:spcPts val="1000"/>
              </a:spcBef>
              <a:buFont typeface="Arial" panose="020B0604020202020204" pitchFamily="34" charset="0"/>
              <a:buNone/>
              <a:defRPr sz="2400" b="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Wood-Frame Construction Overview</a:t>
            </a:r>
          </a:p>
        </p:txBody>
      </p:sp>
    </p:spTree>
    <p:custDataLst>
      <p:tags r:id="rId1"/>
    </p:custDataLst>
    <p:extLst>
      <p:ext uri="{BB962C8B-B14F-4D97-AF65-F5344CB8AC3E}">
        <p14:creationId xmlns:p14="http://schemas.microsoft.com/office/powerpoint/2010/main" val="15978066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446747" y="0"/>
            <a:ext cx="574207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pic>
        <p:nvPicPr>
          <p:cNvPr id="10242" name="Picture 2" descr="aerial photography of rural"/>
          <p:cNvPicPr>
            <a:picLocks noChangeAspect="1" noChangeArrowheads="1"/>
          </p:cNvPicPr>
          <p:nvPr/>
        </p:nvPicPr>
        <p:blipFill rotWithShape="1">
          <a:blip r:embed="rId4">
            <a:extLst>
              <a:ext uri="{28A0092B-C50C-407E-A947-70E740481C1C}">
                <a14:useLocalDpi xmlns:a14="http://schemas.microsoft.com/office/drawing/2010/main" val="0"/>
              </a:ext>
            </a:extLst>
          </a:blip>
          <a:srcRect l="718" r="-1"/>
          <a:stretch/>
        </p:blipFill>
        <p:spPr bwMode="auto">
          <a:xfrm>
            <a:off x="5539534" y="730538"/>
            <a:ext cx="6323286" cy="4249244"/>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836289" y="1294151"/>
            <a:ext cx="4345311" cy="474228"/>
          </a:xfrm>
        </p:spPr>
        <p:txBody>
          <a:bodyPr/>
          <a:lstStyle/>
          <a:p>
            <a:pPr algn="l"/>
            <a:r>
              <a:rPr lang="en-US" dirty="0">
                <a:solidFill>
                  <a:srgbClr val="FF5308"/>
                </a:solidFill>
              </a:rPr>
              <a:t>Common Usage</a:t>
            </a:r>
          </a:p>
        </p:txBody>
      </p:sp>
      <p:sp>
        <p:nvSpPr>
          <p:cNvPr id="3" name="Content Placeholder 2"/>
          <p:cNvSpPr>
            <a:spLocks noGrp="1"/>
          </p:cNvSpPr>
          <p:nvPr>
            <p:ph idx="1"/>
          </p:nvPr>
        </p:nvSpPr>
        <p:spPr>
          <a:xfrm>
            <a:off x="862677" y="2020186"/>
            <a:ext cx="3517999" cy="4183735"/>
          </a:xfrm>
        </p:spPr>
        <p:txBody>
          <a:bodyPr/>
          <a:lstStyle/>
          <a:p>
            <a:pPr>
              <a:lnSpc>
                <a:spcPct val="200000"/>
              </a:lnSpc>
            </a:pPr>
            <a:r>
              <a:rPr lang="en-US" altLang="en-US" sz="1400" dirty="0"/>
              <a:t>Wood frame construction is typically used in Northern America. </a:t>
            </a:r>
          </a:p>
          <a:p>
            <a:pPr>
              <a:lnSpc>
                <a:spcPct val="200000"/>
              </a:lnSpc>
            </a:pPr>
            <a:r>
              <a:rPr lang="en-US" altLang="en-US" sz="1400" dirty="0"/>
              <a:t>2x4 or 2x6 lumber is common. </a:t>
            </a:r>
            <a:endParaRPr lang="en-US" altLang="en-US" sz="1400" dirty="0">
              <a:solidFill>
                <a:srgbClr val="596577"/>
              </a:solidFill>
            </a:endParaRPr>
          </a:p>
        </p:txBody>
      </p:sp>
      <p:sp>
        <p:nvSpPr>
          <p:cNvPr id="8" name="Rectangle 7"/>
          <p:cNvSpPr/>
          <p:nvPr/>
        </p:nvSpPr>
        <p:spPr>
          <a:xfrm>
            <a:off x="862677" y="828509"/>
            <a:ext cx="130845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0" name="Rectangle 9"/>
          <p:cNvSpPr/>
          <p:nvPr/>
        </p:nvSpPr>
        <p:spPr>
          <a:xfrm>
            <a:off x="830263" y="5750628"/>
            <a:ext cx="400947" cy="2310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5532760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20"/>
          <p:cNvSpPr/>
          <p:nvPr/>
        </p:nvSpPr>
        <p:spPr>
          <a:xfrm>
            <a:off x="5421956" y="639738"/>
            <a:ext cx="1327069" cy="1525764"/>
          </a:xfrm>
          <a:custGeom>
            <a:avLst/>
            <a:gdLst>
              <a:gd name="connsiteX0" fmla="*/ 0 w 1525763"/>
              <a:gd name="connsiteY0" fmla="*/ 663707 h 1327414"/>
              <a:gd name="connsiteX1" fmla="*/ 331854 w 1525763"/>
              <a:gd name="connsiteY1" fmla="*/ 0 h 1327414"/>
              <a:gd name="connsiteX2" fmla="*/ 1193910 w 1525763"/>
              <a:gd name="connsiteY2" fmla="*/ 0 h 1327414"/>
              <a:gd name="connsiteX3" fmla="*/ 1525763 w 1525763"/>
              <a:gd name="connsiteY3" fmla="*/ 663707 h 1327414"/>
              <a:gd name="connsiteX4" fmla="*/ 1193910 w 1525763"/>
              <a:gd name="connsiteY4" fmla="*/ 1327414 h 1327414"/>
              <a:gd name="connsiteX5" fmla="*/ 331854 w 1525763"/>
              <a:gd name="connsiteY5" fmla="*/ 1327414 h 1327414"/>
              <a:gd name="connsiteX6" fmla="*/ 0 w 1525763"/>
              <a:gd name="connsiteY6" fmla="*/ 663707 h 132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5763" h="1327414">
                <a:moveTo>
                  <a:pt x="762882" y="0"/>
                </a:moveTo>
                <a:lnTo>
                  <a:pt x="1525762" y="288713"/>
                </a:lnTo>
                <a:lnTo>
                  <a:pt x="1525762" y="1038702"/>
                </a:lnTo>
                <a:lnTo>
                  <a:pt x="762882" y="1327414"/>
                </a:lnTo>
                <a:lnTo>
                  <a:pt x="1" y="1038702"/>
                </a:lnTo>
                <a:lnTo>
                  <a:pt x="1" y="288713"/>
                </a:lnTo>
                <a:lnTo>
                  <a:pt x="762882" y="0"/>
                </a:lnTo>
                <a:close/>
              </a:path>
            </a:pathLst>
          </a:custGeom>
          <a:solidFill>
            <a:schemeClr val="accent4">
              <a:lumMod val="20000"/>
              <a:lumOff val="80000"/>
            </a:schemeClr>
          </a:solidFill>
          <a:effectLst>
            <a:outerShdw blurRad="152400" dist="76200" algn="l" rotWithShape="0">
              <a:prstClr val="black">
                <a:alpha val="60000"/>
              </a:prstClr>
            </a:outerShdw>
          </a:effectLst>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56340" tIns="457120" rIns="256342" bIns="287244" numCol="1" spcCol="1270" anchor="ctr" anchorCtr="0">
            <a:noAutofit/>
          </a:bodyPr>
          <a:lstStyle/>
          <a:p>
            <a:pPr algn="ctr" defTabSz="577750">
              <a:lnSpc>
                <a:spcPct val="90000"/>
              </a:lnSpc>
              <a:spcBef>
                <a:spcPct val="0"/>
              </a:spcBef>
              <a:spcAft>
                <a:spcPct val="35000"/>
              </a:spcAft>
            </a:pPr>
            <a:r>
              <a:rPr lang="en-US" sz="1100" b="1" dirty="0">
                <a:solidFill>
                  <a:schemeClr val="tx1"/>
                </a:solidFill>
                <a:latin typeface="Arial" panose="020B0604020202020204" pitchFamily="34" charset="0"/>
                <a:cs typeface="Arial" panose="020B0604020202020204" pitchFamily="34" charset="0"/>
              </a:rPr>
              <a:t>Low Energy to Produce</a:t>
            </a:r>
          </a:p>
        </p:txBody>
      </p:sp>
      <p:sp>
        <p:nvSpPr>
          <p:cNvPr id="24" name="Freeform 23"/>
          <p:cNvSpPr/>
          <p:nvPr/>
        </p:nvSpPr>
        <p:spPr>
          <a:xfrm>
            <a:off x="7006989" y="1406458"/>
            <a:ext cx="1327069" cy="1525764"/>
          </a:xfrm>
          <a:custGeom>
            <a:avLst/>
            <a:gdLst>
              <a:gd name="connsiteX0" fmla="*/ 0 w 1525763"/>
              <a:gd name="connsiteY0" fmla="*/ 663707 h 1327414"/>
              <a:gd name="connsiteX1" fmla="*/ 331854 w 1525763"/>
              <a:gd name="connsiteY1" fmla="*/ 0 h 1327414"/>
              <a:gd name="connsiteX2" fmla="*/ 1193910 w 1525763"/>
              <a:gd name="connsiteY2" fmla="*/ 0 h 1327414"/>
              <a:gd name="connsiteX3" fmla="*/ 1525763 w 1525763"/>
              <a:gd name="connsiteY3" fmla="*/ 663707 h 1327414"/>
              <a:gd name="connsiteX4" fmla="*/ 1193910 w 1525763"/>
              <a:gd name="connsiteY4" fmla="*/ 1327414 h 1327414"/>
              <a:gd name="connsiteX5" fmla="*/ 331854 w 1525763"/>
              <a:gd name="connsiteY5" fmla="*/ 1327414 h 1327414"/>
              <a:gd name="connsiteX6" fmla="*/ 0 w 1525763"/>
              <a:gd name="connsiteY6" fmla="*/ 663707 h 132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5763" h="1327414">
                <a:moveTo>
                  <a:pt x="762882" y="0"/>
                </a:moveTo>
                <a:lnTo>
                  <a:pt x="1525762" y="288713"/>
                </a:lnTo>
                <a:lnTo>
                  <a:pt x="1525762" y="1038702"/>
                </a:lnTo>
                <a:lnTo>
                  <a:pt x="762882" y="1327414"/>
                </a:lnTo>
                <a:lnTo>
                  <a:pt x="1" y="1038702"/>
                </a:lnTo>
                <a:lnTo>
                  <a:pt x="1" y="288713"/>
                </a:lnTo>
                <a:lnTo>
                  <a:pt x="762882" y="0"/>
                </a:lnTo>
                <a:close/>
              </a:path>
            </a:pathLst>
          </a:custGeom>
          <a:solidFill>
            <a:schemeClr val="accent4">
              <a:lumMod val="20000"/>
              <a:lumOff val="80000"/>
            </a:schemeClr>
          </a:solidFill>
          <a:effectLst>
            <a:outerShdw blurRad="152400" dist="76200" algn="l" rotWithShape="0">
              <a:prstClr val="black">
                <a:alpha val="60000"/>
              </a:prstClr>
            </a:outerShdw>
          </a:effectLst>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56340" tIns="287246" rIns="256342" bIns="287244" numCol="1" spcCol="1270" anchor="ctr" anchorCtr="0">
            <a:noAutofit/>
          </a:bodyPr>
          <a:lstStyle/>
          <a:p>
            <a:pPr algn="ctr" defTabSz="577750">
              <a:lnSpc>
                <a:spcPct val="90000"/>
              </a:lnSpc>
              <a:spcBef>
                <a:spcPct val="0"/>
              </a:spcBef>
              <a:spcAft>
                <a:spcPct val="35000"/>
              </a:spcAft>
            </a:pPr>
            <a:r>
              <a:rPr lang="en-US" sz="1100" b="1" dirty="0">
                <a:solidFill>
                  <a:schemeClr val="tx1"/>
                </a:solidFill>
                <a:latin typeface="Arial" panose="020B0604020202020204" pitchFamily="34" charset="0"/>
                <a:cs typeface="Arial" panose="020B0604020202020204" pitchFamily="34" charset="0"/>
              </a:rPr>
              <a:t>Most Renewable</a:t>
            </a:r>
          </a:p>
        </p:txBody>
      </p:sp>
      <p:sp>
        <p:nvSpPr>
          <p:cNvPr id="27" name="Freeform 26"/>
          <p:cNvSpPr/>
          <p:nvPr/>
        </p:nvSpPr>
        <p:spPr>
          <a:xfrm>
            <a:off x="7926045" y="2636377"/>
            <a:ext cx="1327069" cy="1525764"/>
          </a:xfrm>
          <a:custGeom>
            <a:avLst/>
            <a:gdLst>
              <a:gd name="connsiteX0" fmla="*/ 0 w 1525763"/>
              <a:gd name="connsiteY0" fmla="*/ 663707 h 1327414"/>
              <a:gd name="connsiteX1" fmla="*/ 331854 w 1525763"/>
              <a:gd name="connsiteY1" fmla="*/ 0 h 1327414"/>
              <a:gd name="connsiteX2" fmla="*/ 1193910 w 1525763"/>
              <a:gd name="connsiteY2" fmla="*/ 0 h 1327414"/>
              <a:gd name="connsiteX3" fmla="*/ 1525763 w 1525763"/>
              <a:gd name="connsiteY3" fmla="*/ 663707 h 1327414"/>
              <a:gd name="connsiteX4" fmla="*/ 1193910 w 1525763"/>
              <a:gd name="connsiteY4" fmla="*/ 1327414 h 1327414"/>
              <a:gd name="connsiteX5" fmla="*/ 331854 w 1525763"/>
              <a:gd name="connsiteY5" fmla="*/ 1327414 h 1327414"/>
              <a:gd name="connsiteX6" fmla="*/ 0 w 1525763"/>
              <a:gd name="connsiteY6" fmla="*/ 663707 h 132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5763" h="1327414">
                <a:moveTo>
                  <a:pt x="762882" y="0"/>
                </a:moveTo>
                <a:lnTo>
                  <a:pt x="1525762" y="288713"/>
                </a:lnTo>
                <a:lnTo>
                  <a:pt x="1525762" y="1038702"/>
                </a:lnTo>
                <a:lnTo>
                  <a:pt x="762882" y="1327414"/>
                </a:lnTo>
                <a:lnTo>
                  <a:pt x="1" y="1038702"/>
                </a:lnTo>
                <a:lnTo>
                  <a:pt x="1" y="288713"/>
                </a:lnTo>
                <a:lnTo>
                  <a:pt x="762882" y="0"/>
                </a:lnTo>
                <a:close/>
              </a:path>
            </a:pathLst>
          </a:custGeom>
          <a:solidFill>
            <a:schemeClr val="accent4">
              <a:lumMod val="20000"/>
              <a:lumOff val="80000"/>
            </a:schemeClr>
          </a:solidFill>
          <a:effectLst>
            <a:outerShdw blurRad="152400" dist="76200" algn="l" rotWithShape="0">
              <a:prstClr val="black">
                <a:alpha val="60000"/>
              </a:prstClr>
            </a:outerShdw>
          </a:effectLst>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56340" tIns="287246" rIns="365696" bIns="287244" numCol="1" spcCol="1270" anchor="ctr" anchorCtr="0">
            <a:noAutofit/>
          </a:bodyPr>
          <a:lstStyle/>
          <a:p>
            <a:pPr algn="ctr" defTabSz="577750">
              <a:lnSpc>
                <a:spcPct val="90000"/>
              </a:lnSpc>
              <a:spcBef>
                <a:spcPct val="0"/>
              </a:spcBef>
              <a:spcAft>
                <a:spcPct val="35000"/>
              </a:spcAft>
            </a:pPr>
            <a:r>
              <a:rPr lang="en-US" sz="1100" b="1" dirty="0">
                <a:solidFill>
                  <a:schemeClr val="tx1"/>
                </a:solidFill>
                <a:latin typeface="Arial" panose="020B0604020202020204" pitchFamily="34" charset="0"/>
                <a:cs typeface="Arial" panose="020B0604020202020204" pitchFamily="34" charset="0"/>
              </a:rPr>
              <a:t>Abundant Resource</a:t>
            </a:r>
          </a:p>
        </p:txBody>
      </p:sp>
      <p:sp>
        <p:nvSpPr>
          <p:cNvPr id="30" name="Freeform 29"/>
          <p:cNvSpPr/>
          <p:nvPr/>
        </p:nvSpPr>
        <p:spPr>
          <a:xfrm>
            <a:off x="7006989" y="3826598"/>
            <a:ext cx="1327069" cy="1525764"/>
          </a:xfrm>
          <a:custGeom>
            <a:avLst/>
            <a:gdLst>
              <a:gd name="connsiteX0" fmla="*/ 0 w 1525763"/>
              <a:gd name="connsiteY0" fmla="*/ 663707 h 1327414"/>
              <a:gd name="connsiteX1" fmla="*/ 331854 w 1525763"/>
              <a:gd name="connsiteY1" fmla="*/ 0 h 1327414"/>
              <a:gd name="connsiteX2" fmla="*/ 1193910 w 1525763"/>
              <a:gd name="connsiteY2" fmla="*/ 0 h 1327414"/>
              <a:gd name="connsiteX3" fmla="*/ 1525763 w 1525763"/>
              <a:gd name="connsiteY3" fmla="*/ 663707 h 1327414"/>
              <a:gd name="connsiteX4" fmla="*/ 1193910 w 1525763"/>
              <a:gd name="connsiteY4" fmla="*/ 1327414 h 1327414"/>
              <a:gd name="connsiteX5" fmla="*/ 331854 w 1525763"/>
              <a:gd name="connsiteY5" fmla="*/ 1327414 h 1327414"/>
              <a:gd name="connsiteX6" fmla="*/ 0 w 1525763"/>
              <a:gd name="connsiteY6" fmla="*/ 663707 h 132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5763" h="1327414">
                <a:moveTo>
                  <a:pt x="762882" y="0"/>
                </a:moveTo>
                <a:lnTo>
                  <a:pt x="1525762" y="288713"/>
                </a:lnTo>
                <a:lnTo>
                  <a:pt x="1525762" y="1038702"/>
                </a:lnTo>
                <a:lnTo>
                  <a:pt x="762882" y="1327414"/>
                </a:lnTo>
                <a:lnTo>
                  <a:pt x="1" y="1038702"/>
                </a:lnTo>
                <a:lnTo>
                  <a:pt x="1" y="288713"/>
                </a:lnTo>
                <a:lnTo>
                  <a:pt x="762882" y="0"/>
                </a:lnTo>
                <a:close/>
              </a:path>
            </a:pathLst>
          </a:custGeom>
          <a:solidFill>
            <a:schemeClr val="accent4">
              <a:lumMod val="20000"/>
              <a:lumOff val="80000"/>
            </a:schemeClr>
          </a:solidFill>
          <a:effectLst>
            <a:outerShdw blurRad="152400" dist="76200" algn="l" rotWithShape="0">
              <a:prstClr val="black">
                <a:alpha val="60000"/>
              </a:prstClr>
            </a:outerShdw>
          </a:effectLst>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56340" tIns="287246" rIns="256342" bIns="548544" numCol="1" spcCol="1270" anchor="ctr" anchorCtr="0">
            <a:noAutofit/>
          </a:bodyPr>
          <a:lstStyle/>
          <a:p>
            <a:pPr algn="ctr" defTabSz="577750">
              <a:lnSpc>
                <a:spcPct val="90000"/>
              </a:lnSpc>
              <a:spcBef>
                <a:spcPct val="0"/>
              </a:spcBef>
              <a:spcAft>
                <a:spcPct val="35000"/>
              </a:spcAft>
            </a:pPr>
            <a:r>
              <a:rPr lang="en-US" sz="1100" b="1">
                <a:solidFill>
                  <a:schemeClr val="tx1"/>
                </a:solidFill>
                <a:latin typeface="Arial" panose="020B0604020202020204" pitchFamily="34" charset="0"/>
                <a:cs typeface="Arial" panose="020B0604020202020204" pitchFamily="34" charset="0"/>
              </a:rPr>
              <a:t>Sustainable</a:t>
            </a:r>
            <a:endParaRPr lang="en-US" sz="1100" b="1" dirty="0">
              <a:solidFill>
                <a:schemeClr val="tx1"/>
              </a:solidFill>
              <a:latin typeface="Arial" panose="020B0604020202020204" pitchFamily="34" charset="0"/>
              <a:cs typeface="Arial" panose="020B0604020202020204" pitchFamily="34" charset="0"/>
            </a:endParaRPr>
          </a:p>
        </p:txBody>
      </p:sp>
      <p:sp>
        <p:nvSpPr>
          <p:cNvPr id="34" name="Freeform 33"/>
          <p:cNvSpPr/>
          <p:nvPr/>
        </p:nvSpPr>
        <p:spPr>
          <a:xfrm>
            <a:off x="5421955" y="4607958"/>
            <a:ext cx="1327069" cy="1525764"/>
          </a:xfrm>
          <a:custGeom>
            <a:avLst/>
            <a:gdLst>
              <a:gd name="connsiteX0" fmla="*/ 0 w 1525763"/>
              <a:gd name="connsiteY0" fmla="*/ 663707 h 1327414"/>
              <a:gd name="connsiteX1" fmla="*/ 331854 w 1525763"/>
              <a:gd name="connsiteY1" fmla="*/ 0 h 1327414"/>
              <a:gd name="connsiteX2" fmla="*/ 1193910 w 1525763"/>
              <a:gd name="connsiteY2" fmla="*/ 0 h 1327414"/>
              <a:gd name="connsiteX3" fmla="*/ 1525763 w 1525763"/>
              <a:gd name="connsiteY3" fmla="*/ 663707 h 1327414"/>
              <a:gd name="connsiteX4" fmla="*/ 1193910 w 1525763"/>
              <a:gd name="connsiteY4" fmla="*/ 1327414 h 1327414"/>
              <a:gd name="connsiteX5" fmla="*/ 331854 w 1525763"/>
              <a:gd name="connsiteY5" fmla="*/ 1327414 h 1327414"/>
              <a:gd name="connsiteX6" fmla="*/ 0 w 1525763"/>
              <a:gd name="connsiteY6" fmla="*/ 663707 h 132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5763" h="1327414">
                <a:moveTo>
                  <a:pt x="762882" y="0"/>
                </a:moveTo>
                <a:lnTo>
                  <a:pt x="1525762" y="288713"/>
                </a:lnTo>
                <a:lnTo>
                  <a:pt x="1525762" y="1038702"/>
                </a:lnTo>
                <a:lnTo>
                  <a:pt x="762882" y="1327414"/>
                </a:lnTo>
                <a:lnTo>
                  <a:pt x="1" y="1038702"/>
                </a:lnTo>
                <a:lnTo>
                  <a:pt x="1" y="288713"/>
                </a:lnTo>
                <a:lnTo>
                  <a:pt x="762882" y="0"/>
                </a:lnTo>
                <a:close/>
              </a:path>
            </a:pathLst>
          </a:custGeom>
          <a:solidFill>
            <a:schemeClr val="accent4">
              <a:lumMod val="20000"/>
              <a:lumOff val="80000"/>
            </a:schemeClr>
          </a:solidFill>
          <a:effectLst>
            <a:outerShdw blurRad="152400" dist="76200" algn="l" rotWithShape="0">
              <a:prstClr val="black">
                <a:alpha val="60000"/>
              </a:prstClr>
            </a:outerShdw>
          </a:effectLst>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82848" tIns="283437" rIns="91424" bIns="283436" numCol="1" spcCol="1270" anchor="ctr" anchorCtr="0">
            <a:noAutofit/>
          </a:bodyPr>
          <a:lstStyle/>
          <a:p>
            <a:pPr algn="ctr" defTabSz="533307">
              <a:lnSpc>
                <a:spcPct val="90000"/>
              </a:lnSpc>
              <a:spcBef>
                <a:spcPct val="0"/>
              </a:spcBef>
              <a:spcAft>
                <a:spcPct val="35000"/>
              </a:spcAft>
            </a:pPr>
            <a:r>
              <a:rPr lang="en-US" sz="1100" b="1" dirty="0">
                <a:solidFill>
                  <a:schemeClr val="tx1"/>
                </a:solidFill>
                <a:latin typeface="Arial" panose="020B0604020202020204" pitchFamily="34" charset="0"/>
                <a:cs typeface="Arial" panose="020B0604020202020204" pitchFamily="34" charset="0"/>
              </a:rPr>
              <a:t>Strong Foundational Base</a:t>
            </a:r>
          </a:p>
        </p:txBody>
      </p:sp>
      <p:sp>
        <p:nvSpPr>
          <p:cNvPr id="37" name="Freeform 36"/>
          <p:cNvSpPr/>
          <p:nvPr/>
        </p:nvSpPr>
        <p:spPr>
          <a:xfrm>
            <a:off x="3870077" y="3825697"/>
            <a:ext cx="1335568" cy="1525764"/>
          </a:xfrm>
          <a:custGeom>
            <a:avLst/>
            <a:gdLst>
              <a:gd name="connsiteX0" fmla="*/ 0 w 1525763"/>
              <a:gd name="connsiteY0" fmla="*/ 663707 h 1327414"/>
              <a:gd name="connsiteX1" fmla="*/ 331854 w 1525763"/>
              <a:gd name="connsiteY1" fmla="*/ 0 h 1327414"/>
              <a:gd name="connsiteX2" fmla="*/ 1193910 w 1525763"/>
              <a:gd name="connsiteY2" fmla="*/ 0 h 1327414"/>
              <a:gd name="connsiteX3" fmla="*/ 1525763 w 1525763"/>
              <a:gd name="connsiteY3" fmla="*/ 663707 h 1327414"/>
              <a:gd name="connsiteX4" fmla="*/ 1193910 w 1525763"/>
              <a:gd name="connsiteY4" fmla="*/ 1327414 h 1327414"/>
              <a:gd name="connsiteX5" fmla="*/ 331854 w 1525763"/>
              <a:gd name="connsiteY5" fmla="*/ 1327414 h 1327414"/>
              <a:gd name="connsiteX6" fmla="*/ 0 w 1525763"/>
              <a:gd name="connsiteY6" fmla="*/ 663707 h 132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5763" h="1327414">
                <a:moveTo>
                  <a:pt x="762882" y="0"/>
                </a:moveTo>
                <a:lnTo>
                  <a:pt x="1525762" y="288713"/>
                </a:lnTo>
                <a:lnTo>
                  <a:pt x="1525762" y="1038702"/>
                </a:lnTo>
                <a:lnTo>
                  <a:pt x="762882" y="1327414"/>
                </a:lnTo>
                <a:lnTo>
                  <a:pt x="1" y="1038702"/>
                </a:lnTo>
                <a:lnTo>
                  <a:pt x="1" y="288713"/>
                </a:lnTo>
                <a:lnTo>
                  <a:pt x="762882" y="0"/>
                </a:lnTo>
                <a:close/>
              </a:path>
            </a:pathLst>
          </a:custGeom>
          <a:solidFill>
            <a:schemeClr val="accent4">
              <a:lumMod val="20000"/>
              <a:lumOff val="80000"/>
            </a:schemeClr>
          </a:solidFill>
          <a:effectLst>
            <a:outerShdw blurRad="152400" dist="76200" algn="l" rotWithShape="0">
              <a:prstClr val="black">
                <a:alpha val="60000"/>
              </a:prstClr>
            </a:outerShdw>
          </a:effectLst>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52530" tIns="283437" rIns="182880" bIns="283436" numCol="1" spcCol="1270" anchor="ctr" anchorCtr="0">
            <a:noAutofit/>
          </a:bodyPr>
          <a:lstStyle/>
          <a:p>
            <a:pPr algn="ctr" defTabSz="533307">
              <a:lnSpc>
                <a:spcPct val="90000"/>
              </a:lnSpc>
              <a:spcBef>
                <a:spcPct val="0"/>
              </a:spcBef>
              <a:spcAft>
                <a:spcPct val="35000"/>
              </a:spcAft>
            </a:pPr>
            <a:r>
              <a:rPr lang="en-US" sz="1100" b="1" dirty="0">
                <a:solidFill>
                  <a:schemeClr val="tx1"/>
                </a:solidFill>
                <a:latin typeface="Arial" panose="020B0604020202020204" pitchFamily="34" charset="0"/>
                <a:cs typeface="Arial" panose="020B0604020202020204" pitchFamily="34" charset="0"/>
              </a:rPr>
              <a:t>Minimal Construction Skills</a:t>
            </a:r>
          </a:p>
        </p:txBody>
      </p:sp>
      <p:sp>
        <p:nvSpPr>
          <p:cNvPr id="40" name="Freeform 39"/>
          <p:cNvSpPr/>
          <p:nvPr/>
        </p:nvSpPr>
        <p:spPr>
          <a:xfrm>
            <a:off x="2928235" y="2623574"/>
            <a:ext cx="1327069" cy="1525764"/>
          </a:xfrm>
          <a:custGeom>
            <a:avLst/>
            <a:gdLst>
              <a:gd name="connsiteX0" fmla="*/ 0 w 1525763"/>
              <a:gd name="connsiteY0" fmla="*/ 663707 h 1327414"/>
              <a:gd name="connsiteX1" fmla="*/ 331854 w 1525763"/>
              <a:gd name="connsiteY1" fmla="*/ 0 h 1327414"/>
              <a:gd name="connsiteX2" fmla="*/ 1193910 w 1525763"/>
              <a:gd name="connsiteY2" fmla="*/ 0 h 1327414"/>
              <a:gd name="connsiteX3" fmla="*/ 1525763 w 1525763"/>
              <a:gd name="connsiteY3" fmla="*/ 663707 h 1327414"/>
              <a:gd name="connsiteX4" fmla="*/ 1193910 w 1525763"/>
              <a:gd name="connsiteY4" fmla="*/ 1327414 h 1327414"/>
              <a:gd name="connsiteX5" fmla="*/ 331854 w 1525763"/>
              <a:gd name="connsiteY5" fmla="*/ 1327414 h 1327414"/>
              <a:gd name="connsiteX6" fmla="*/ 0 w 1525763"/>
              <a:gd name="connsiteY6" fmla="*/ 663707 h 132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5763" h="1327414">
                <a:moveTo>
                  <a:pt x="762882" y="0"/>
                </a:moveTo>
                <a:lnTo>
                  <a:pt x="1525762" y="288713"/>
                </a:lnTo>
                <a:lnTo>
                  <a:pt x="1525762" y="1038702"/>
                </a:lnTo>
                <a:lnTo>
                  <a:pt x="762882" y="1327414"/>
                </a:lnTo>
                <a:lnTo>
                  <a:pt x="1" y="1038702"/>
                </a:lnTo>
                <a:lnTo>
                  <a:pt x="1" y="288713"/>
                </a:lnTo>
                <a:lnTo>
                  <a:pt x="762882" y="0"/>
                </a:lnTo>
                <a:close/>
              </a:path>
            </a:pathLst>
          </a:custGeom>
          <a:solidFill>
            <a:schemeClr val="accent4">
              <a:lumMod val="20000"/>
              <a:lumOff val="80000"/>
            </a:schemeClr>
          </a:solidFill>
          <a:effectLst>
            <a:outerShdw blurRad="152400" dist="76200" algn="l" rotWithShape="0">
              <a:prstClr val="black">
                <a:alpha val="60000"/>
              </a:prstClr>
            </a:outerShdw>
          </a:effectLst>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74272" tIns="283437" rIns="252532" bIns="283436" numCol="1" spcCol="1270" anchor="ctr" anchorCtr="0">
            <a:noAutofit/>
          </a:bodyPr>
          <a:lstStyle/>
          <a:p>
            <a:pPr algn="ctr" defTabSz="533307">
              <a:lnSpc>
                <a:spcPct val="90000"/>
              </a:lnSpc>
              <a:spcBef>
                <a:spcPct val="0"/>
              </a:spcBef>
              <a:spcAft>
                <a:spcPct val="35000"/>
              </a:spcAft>
            </a:pPr>
            <a:r>
              <a:rPr lang="en-US" sz="1100" b="1" dirty="0">
                <a:solidFill>
                  <a:schemeClr val="tx1"/>
                </a:solidFill>
                <a:latin typeface="Arial" panose="020B0604020202020204" pitchFamily="34" charset="0"/>
                <a:cs typeface="Arial" panose="020B0604020202020204" pitchFamily="34" charset="0"/>
              </a:rPr>
              <a:t>Structurally Forgiving</a:t>
            </a:r>
          </a:p>
        </p:txBody>
      </p:sp>
      <p:sp>
        <p:nvSpPr>
          <p:cNvPr id="43" name="Freeform 42"/>
          <p:cNvSpPr/>
          <p:nvPr/>
        </p:nvSpPr>
        <p:spPr>
          <a:xfrm>
            <a:off x="3878576" y="1406458"/>
            <a:ext cx="1327069" cy="1525764"/>
          </a:xfrm>
          <a:custGeom>
            <a:avLst/>
            <a:gdLst>
              <a:gd name="connsiteX0" fmla="*/ 0 w 1525763"/>
              <a:gd name="connsiteY0" fmla="*/ 663707 h 1327414"/>
              <a:gd name="connsiteX1" fmla="*/ 331854 w 1525763"/>
              <a:gd name="connsiteY1" fmla="*/ 0 h 1327414"/>
              <a:gd name="connsiteX2" fmla="*/ 1193910 w 1525763"/>
              <a:gd name="connsiteY2" fmla="*/ 0 h 1327414"/>
              <a:gd name="connsiteX3" fmla="*/ 1525763 w 1525763"/>
              <a:gd name="connsiteY3" fmla="*/ 663707 h 1327414"/>
              <a:gd name="connsiteX4" fmla="*/ 1193910 w 1525763"/>
              <a:gd name="connsiteY4" fmla="*/ 1327414 h 1327414"/>
              <a:gd name="connsiteX5" fmla="*/ 331854 w 1525763"/>
              <a:gd name="connsiteY5" fmla="*/ 1327414 h 1327414"/>
              <a:gd name="connsiteX6" fmla="*/ 0 w 1525763"/>
              <a:gd name="connsiteY6" fmla="*/ 663707 h 132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5763" h="1327414">
                <a:moveTo>
                  <a:pt x="762882" y="0"/>
                </a:moveTo>
                <a:lnTo>
                  <a:pt x="1525762" y="288713"/>
                </a:lnTo>
                <a:lnTo>
                  <a:pt x="1525762" y="1038702"/>
                </a:lnTo>
                <a:lnTo>
                  <a:pt x="762882" y="1327414"/>
                </a:lnTo>
                <a:lnTo>
                  <a:pt x="1" y="1038702"/>
                </a:lnTo>
                <a:lnTo>
                  <a:pt x="1" y="288713"/>
                </a:lnTo>
                <a:lnTo>
                  <a:pt x="762882" y="0"/>
                </a:lnTo>
                <a:close/>
              </a:path>
            </a:pathLst>
          </a:custGeom>
          <a:solidFill>
            <a:schemeClr val="accent4">
              <a:lumMod val="20000"/>
              <a:lumOff val="80000"/>
            </a:schemeClr>
          </a:solidFill>
          <a:effectLst>
            <a:outerShdw blurRad="152400" dist="76200" algn="l" rotWithShape="0">
              <a:prstClr val="black">
                <a:alpha val="60000"/>
              </a:prstClr>
            </a:outerShdw>
          </a:effectLst>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52530" tIns="283437" rIns="252532" bIns="283436" numCol="1" spcCol="1270" anchor="ctr" anchorCtr="0">
            <a:noAutofit/>
          </a:bodyPr>
          <a:lstStyle/>
          <a:p>
            <a:pPr algn="ctr" defTabSz="533307">
              <a:lnSpc>
                <a:spcPct val="90000"/>
              </a:lnSpc>
              <a:spcBef>
                <a:spcPct val="0"/>
              </a:spcBef>
              <a:spcAft>
                <a:spcPct val="35000"/>
              </a:spcAft>
            </a:pPr>
            <a:r>
              <a:rPr lang="en-US" sz="1100" b="1" dirty="0">
                <a:solidFill>
                  <a:schemeClr val="tx1"/>
                </a:solidFill>
                <a:latin typeface="Arial" panose="020B0604020202020204" pitchFamily="34" charset="0"/>
                <a:cs typeface="Arial" panose="020B0604020202020204" pitchFamily="34" charset="0"/>
              </a:rPr>
              <a:t>Low-Cost Building Material</a:t>
            </a:r>
          </a:p>
        </p:txBody>
      </p:sp>
      <p:sp>
        <p:nvSpPr>
          <p:cNvPr id="47" name="TextBox 46"/>
          <p:cNvSpPr txBox="1"/>
          <p:nvPr/>
        </p:nvSpPr>
        <p:spPr>
          <a:xfrm>
            <a:off x="6162311" y="253422"/>
            <a:ext cx="665072" cy="1015663"/>
          </a:xfrm>
          <a:prstGeom prst="rect">
            <a:avLst/>
          </a:prstGeom>
          <a:solidFill>
            <a:srgbClr val="FF5308"/>
          </a:solidFill>
          <a:effectLst>
            <a:outerShdw blurRad="50800" dist="50800" algn="l" rotWithShape="0">
              <a:prstClr val="black">
                <a:alpha val="40000"/>
              </a:prstClr>
            </a:outerShdw>
          </a:effectLst>
        </p:spPr>
        <p:txBody>
          <a:bodyPr wrap="square" lIns="91424" tIns="45712" rIns="91424" bIns="45712" rtlCol="0">
            <a:spAutoFit/>
          </a:bodyPr>
          <a:lstStyle/>
          <a:p>
            <a:r>
              <a:rPr lang="en-US" sz="6000" dirty="0">
                <a:latin typeface="Arial Black" panose="020B0A04020102020204" pitchFamily="34" charset="0"/>
              </a:rPr>
              <a:t>1</a:t>
            </a:r>
          </a:p>
        </p:txBody>
      </p:sp>
      <p:sp>
        <p:nvSpPr>
          <p:cNvPr id="48" name="TextBox 47"/>
          <p:cNvSpPr txBox="1"/>
          <p:nvPr/>
        </p:nvSpPr>
        <p:spPr>
          <a:xfrm>
            <a:off x="7993623" y="1149839"/>
            <a:ext cx="690917" cy="1015663"/>
          </a:xfrm>
          <a:prstGeom prst="rect">
            <a:avLst/>
          </a:prstGeom>
          <a:solidFill>
            <a:srgbClr val="FF5308"/>
          </a:solidFill>
          <a:effectLst>
            <a:outerShdw blurRad="50800" dist="50800" algn="l" rotWithShape="0">
              <a:prstClr val="black">
                <a:alpha val="40000"/>
              </a:prstClr>
            </a:outerShdw>
          </a:effectLst>
        </p:spPr>
        <p:txBody>
          <a:bodyPr wrap="square" lIns="91424" tIns="45712" rIns="91424" bIns="45712" rtlCol="0">
            <a:spAutoFit/>
          </a:bodyPr>
          <a:lstStyle/>
          <a:p>
            <a:r>
              <a:rPr lang="en-US" sz="6000" dirty="0">
                <a:latin typeface="Arial Black" panose="020B0A04020102020204" pitchFamily="34" charset="0"/>
              </a:rPr>
              <a:t>2</a:t>
            </a:r>
          </a:p>
        </p:txBody>
      </p:sp>
      <p:sp>
        <p:nvSpPr>
          <p:cNvPr id="49" name="TextBox 48"/>
          <p:cNvSpPr txBox="1"/>
          <p:nvPr/>
        </p:nvSpPr>
        <p:spPr>
          <a:xfrm>
            <a:off x="8994458" y="2905327"/>
            <a:ext cx="721779" cy="1015663"/>
          </a:xfrm>
          <a:prstGeom prst="rect">
            <a:avLst/>
          </a:prstGeom>
          <a:solidFill>
            <a:srgbClr val="FF5308"/>
          </a:solidFill>
          <a:effectLst>
            <a:outerShdw blurRad="50800" dist="50800" algn="l" rotWithShape="0">
              <a:prstClr val="black">
                <a:alpha val="40000"/>
              </a:prstClr>
            </a:outerShdw>
          </a:effectLst>
        </p:spPr>
        <p:txBody>
          <a:bodyPr wrap="square" lIns="91424" tIns="45712" rIns="91424" bIns="45712" rtlCol="0">
            <a:spAutoFit/>
          </a:bodyPr>
          <a:lstStyle/>
          <a:p>
            <a:r>
              <a:rPr lang="en-US" sz="6000" dirty="0">
                <a:latin typeface="Arial Black" panose="020B0A04020102020204" pitchFamily="34" charset="0"/>
              </a:rPr>
              <a:t>3</a:t>
            </a:r>
          </a:p>
        </p:txBody>
      </p:sp>
      <p:sp>
        <p:nvSpPr>
          <p:cNvPr id="50" name="TextBox 49"/>
          <p:cNvSpPr txBox="1"/>
          <p:nvPr/>
        </p:nvSpPr>
        <p:spPr>
          <a:xfrm>
            <a:off x="7993262" y="4598146"/>
            <a:ext cx="691276" cy="1015663"/>
          </a:xfrm>
          <a:prstGeom prst="rect">
            <a:avLst/>
          </a:prstGeom>
          <a:solidFill>
            <a:srgbClr val="FF5308"/>
          </a:solidFill>
          <a:effectLst>
            <a:outerShdw blurRad="50800" dist="50800" algn="l" rotWithShape="0">
              <a:prstClr val="black">
                <a:alpha val="40000"/>
              </a:prstClr>
            </a:outerShdw>
          </a:effectLst>
        </p:spPr>
        <p:txBody>
          <a:bodyPr wrap="square" lIns="91424" tIns="45712" rIns="91424" bIns="45712" rtlCol="0">
            <a:spAutoFit/>
          </a:bodyPr>
          <a:lstStyle/>
          <a:p>
            <a:r>
              <a:rPr lang="en-US" sz="6000" dirty="0">
                <a:latin typeface="Arial Black" panose="020B0A04020102020204" pitchFamily="34" charset="0"/>
              </a:rPr>
              <a:t>4</a:t>
            </a:r>
          </a:p>
        </p:txBody>
      </p:sp>
      <p:sp>
        <p:nvSpPr>
          <p:cNvPr id="51" name="TextBox 50"/>
          <p:cNvSpPr txBox="1"/>
          <p:nvPr/>
        </p:nvSpPr>
        <p:spPr>
          <a:xfrm>
            <a:off x="5133875" y="5553462"/>
            <a:ext cx="688886" cy="1015663"/>
          </a:xfrm>
          <a:prstGeom prst="rect">
            <a:avLst/>
          </a:prstGeom>
          <a:solidFill>
            <a:srgbClr val="FF5308"/>
          </a:solidFill>
          <a:effectLst>
            <a:outerShdw blurRad="50800" dist="50800" algn="l" rotWithShape="0">
              <a:prstClr val="black">
                <a:alpha val="40000"/>
              </a:prstClr>
            </a:outerShdw>
          </a:effectLst>
        </p:spPr>
        <p:txBody>
          <a:bodyPr wrap="square" lIns="91424" tIns="45712" rIns="91424" bIns="45712" rtlCol="0">
            <a:spAutoFit/>
          </a:bodyPr>
          <a:lstStyle/>
          <a:p>
            <a:r>
              <a:rPr lang="en-US" sz="6000" dirty="0">
                <a:latin typeface="Arial Black" panose="020B0A04020102020204" pitchFamily="34" charset="0"/>
              </a:rPr>
              <a:t>5</a:t>
            </a:r>
          </a:p>
        </p:txBody>
      </p:sp>
      <p:sp>
        <p:nvSpPr>
          <p:cNvPr id="52" name="TextBox 51"/>
          <p:cNvSpPr txBox="1"/>
          <p:nvPr/>
        </p:nvSpPr>
        <p:spPr>
          <a:xfrm>
            <a:off x="3418476" y="4591585"/>
            <a:ext cx="708310" cy="1015663"/>
          </a:xfrm>
          <a:prstGeom prst="rect">
            <a:avLst/>
          </a:prstGeom>
          <a:solidFill>
            <a:srgbClr val="FF5308"/>
          </a:solidFill>
          <a:effectLst>
            <a:outerShdw blurRad="50800" dist="50800" algn="l" rotWithShape="0">
              <a:prstClr val="black">
                <a:alpha val="40000"/>
              </a:prstClr>
            </a:outerShdw>
          </a:effectLst>
        </p:spPr>
        <p:txBody>
          <a:bodyPr wrap="square" lIns="91424" tIns="45712" rIns="91424" bIns="45712" rtlCol="0">
            <a:spAutoFit/>
          </a:bodyPr>
          <a:lstStyle/>
          <a:p>
            <a:r>
              <a:rPr lang="en-US" sz="6000" dirty="0">
                <a:latin typeface="Arial Black" panose="020B0A04020102020204" pitchFamily="34" charset="0"/>
              </a:rPr>
              <a:t>6</a:t>
            </a:r>
          </a:p>
        </p:txBody>
      </p:sp>
      <p:sp>
        <p:nvSpPr>
          <p:cNvPr id="53" name="TextBox 52"/>
          <p:cNvSpPr txBox="1"/>
          <p:nvPr/>
        </p:nvSpPr>
        <p:spPr>
          <a:xfrm>
            <a:off x="2327722" y="2928313"/>
            <a:ext cx="702070" cy="1015663"/>
          </a:xfrm>
          <a:prstGeom prst="rect">
            <a:avLst/>
          </a:prstGeom>
          <a:solidFill>
            <a:srgbClr val="FF5308"/>
          </a:solidFill>
          <a:effectLst>
            <a:outerShdw blurRad="50800" dist="50800" algn="l" rotWithShape="0">
              <a:prstClr val="black">
                <a:alpha val="40000"/>
              </a:prstClr>
            </a:outerShdw>
          </a:effectLst>
        </p:spPr>
        <p:txBody>
          <a:bodyPr wrap="square" lIns="91424" tIns="45712" rIns="91424" bIns="45712" rtlCol="0">
            <a:spAutoFit/>
          </a:bodyPr>
          <a:lstStyle/>
          <a:p>
            <a:r>
              <a:rPr lang="en-US" sz="6000" dirty="0">
                <a:latin typeface="Arial Black" panose="020B0A04020102020204" pitchFamily="34" charset="0"/>
              </a:rPr>
              <a:t>7</a:t>
            </a:r>
          </a:p>
        </p:txBody>
      </p:sp>
      <p:sp>
        <p:nvSpPr>
          <p:cNvPr id="54" name="TextBox 53"/>
          <p:cNvSpPr txBox="1"/>
          <p:nvPr/>
        </p:nvSpPr>
        <p:spPr>
          <a:xfrm>
            <a:off x="3421465" y="1143574"/>
            <a:ext cx="705322" cy="1015663"/>
          </a:xfrm>
          <a:prstGeom prst="rect">
            <a:avLst/>
          </a:prstGeom>
          <a:solidFill>
            <a:srgbClr val="FF5308"/>
          </a:solidFill>
          <a:effectLst>
            <a:outerShdw blurRad="50800" dist="50800" algn="l" rotWithShape="0">
              <a:prstClr val="black">
                <a:alpha val="40000"/>
              </a:prstClr>
            </a:outerShdw>
          </a:effectLst>
        </p:spPr>
        <p:txBody>
          <a:bodyPr wrap="square" lIns="91424" tIns="45712" rIns="91424" bIns="45712" rtlCol="0">
            <a:spAutoFit/>
          </a:bodyPr>
          <a:lstStyle/>
          <a:p>
            <a:r>
              <a:rPr lang="en-US" sz="6000" dirty="0">
                <a:latin typeface="Arial Black" panose="020B0A04020102020204" pitchFamily="34" charset="0"/>
              </a:rPr>
              <a:t>8</a:t>
            </a:r>
          </a:p>
        </p:txBody>
      </p:sp>
      <p:sp>
        <p:nvSpPr>
          <p:cNvPr id="55" name="Title 1"/>
          <p:cNvSpPr>
            <a:spLocks noGrp="1"/>
          </p:cNvSpPr>
          <p:nvPr>
            <p:ph type="title"/>
          </p:nvPr>
        </p:nvSpPr>
        <p:spPr>
          <a:xfrm>
            <a:off x="1722982" y="3172837"/>
            <a:ext cx="8968884" cy="474228"/>
          </a:xfrm>
        </p:spPr>
        <p:txBody>
          <a:bodyPr>
            <a:normAutofit/>
          </a:bodyPr>
          <a:lstStyle/>
          <a:p>
            <a:pPr algn="ctr"/>
            <a:r>
              <a:rPr lang="en-US" altLang="en-US" dirty="0"/>
              <a:t>Benefits of Wood</a:t>
            </a:r>
            <a:endParaRPr lang="en-US" dirty="0"/>
          </a:p>
        </p:txBody>
      </p:sp>
      <p:sp>
        <p:nvSpPr>
          <p:cNvPr id="60" name="Rectangle 59"/>
          <p:cNvSpPr/>
          <p:nvPr/>
        </p:nvSpPr>
        <p:spPr>
          <a:xfrm>
            <a:off x="0" y="6812281"/>
            <a:ext cx="12188825"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pic>
        <p:nvPicPr>
          <p:cNvPr id="1026" name="Picture 2" descr="Image result for student handout i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4408813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006600"/>
            <a:ext cx="12188825" cy="12827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01638" y="455425"/>
            <a:ext cx="3212263" cy="971887"/>
          </a:xfrm>
        </p:spPr>
        <p:txBody>
          <a:bodyPr>
            <a:normAutofit/>
          </a:bodyPr>
          <a:lstStyle/>
          <a:p>
            <a:r>
              <a:rPr lang="en-US" altLang="en-US" dirty="0"/>
              <a:t>Framing Types</a:t>
            </a:r>
            <a:endParaRPr lang="en-US" dirty="0"/>
          </a:p>
        </p:txBody>
      </p:sp>
      <p:sp>
        <p:nvSpPr>
          <p:cNvPr id="3" name="Content Placeholder 2"/>
          <p:cNvSpPr>
            <a:spLocks noGrp="1"/>
          </p:cNvSpPr>
          <p:nvPr>
            <p:ph idx="1"/>
          </p:nvPr>
        </p:nvSpPr>
        <p:spPr>
          <a:xfrm>
            <a:off x="1049996" y="3922449"/>
            <a:ext cx="4447693" cy="2850887"/>
          </a:xfrm>
        </p:spPr>
        <p:txBody>
          <a:bodyPr/>
          <a:lstStyle/>
          <a:p>
            <a:pPr marL="0" indent="0">
              <a:buNone/>
            </a:pPr>
            <a:r>
              <a:rPr lang="en-US" altLang="en-US" b="1" dirty="0"/>
              <a:t>Platform Framing</a:t>
            </a:r>
          </a:p>
          <a:p>
            <a:r>
              <a:rPr lang="en-US" sz="1400" dirty="0"/>
              <a:t>First floor is built first.</a:t>
            </a:r>
          </a:p>
          <a:p>
            <a:r>
              <a:rPr lang="en-US" sz="1400" dirty="0"/>
              <a:t>Shorter lumber lengths are used.</a:t>
            </a:r>
          </a:p>
          <a:p>
            <a:r>
              <a:rPr lang="en-US" sz="1400" dirty="0"/>
              <a:t>Joints may be more complex with connectors between floors. </a:t>
            </a:r>
          </a:p>
          <a:p>
            <a:r>
              <a:rPr lang="en-US" sz="1400" dirty="0"/>
              <a:t>Fast and efficient construction process. </a:t>
            </a:r>
            <a:endParaRPr lang="en-US" altLang="en-US" sz="1400" dirty="0"/>
          </a:p>
        </p:txBody>
      </p:sp>
      <p:sp>
        <p:nvSpPr>
          <p:cNvPr id="12" name="Content Placeholder 2"/>
          <p:cNvSpPr txBox="1">
            <a:spLocks/>
          </p:cNvSpPr>
          <p:nvPr/>
        </p:nvSpPr>
        <p:spPr>
          <a:xfrm>
            <a:off x="6464300" y="3921820"/>
            <a:ext cx="5088167" cy="2902313"/>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en-US" b="1" dirty="0"/>
              <a:t>Balloon Framing</a:t>
            </a:r>
          </a:p>
          <a:p>
            <a:r>
              <a:rPr lang="en-US" altLang="en-US" sz="1400" dirty="0"/>
              <a:t>Uses long framing members that run from foundation to the top of the second story suspending the floor in the middle of the extended wall. </a:t>
            </a:r>
          </a:p>
          <a:p>
            <a:r>
              <a:rPr lang="en-US" altLang="en-US" sz="1400" dirty="0"/>
              <a:t>Reduces the complexity of creating joints; relies heavily on nail fasteners. </a:t>
            </a:r>
          </a:p>
          <a:p>
            <a:r>
              <a:rPr lang="en-US" altLang="en-US" sz="1400" dirty="0"/>
              <a:t>Required where two-story walls are not supported by a floor. </a:t>
            </a:r>
          </a:p>
        </p:txBody>
      </p:sp>
      <p:pic>
        <p:nvPicPr>
          <p:cNvPr id="18440" name="Picture 8" descr="Image result for platform framing construc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1890" t="8976" r="6051" b="-2045"/>
          <a:stretch/>
        </p:blipFill>
        <p:spPr bwMode="auto">
          <a:xfrm>
            <a:off x="1049996" y="1425388"/>
            <a:ext cx="4131609" cy="2319704"/>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t="9611" b="16466"/>
          <a:stretch/>
        </p:blipFill>
        <p:spPr bwMode="auto">
          <a:xfrm>
            <a:off x="6464300" y="1414097"/>
            <a:ext cx="4131609" cy="2274549"/>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7" name="Straight Connector 16"/>
          <p:cNvCxnSpPr/>
          <p:nvPr/>
        </p:nvCxnSpPr>
        <p:spPr>
          <a:xfrm>
            <a:off x="10919156" y="722967"/>
            <a:ext cx="126662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0576346" y="595967"/>
            <a:ext cx="1609433"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918200" y="4063827"/>
            <a:ext cx="0" cy="256275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821801" y="365667"/>
            <a:ext cx="130845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Tree>
    <p:custDataLst>
      <p:tags r:id="rId1"/>
    </p:custDataLst>
    <p:extLst>
      <p:ext uri="{BB962C8B-B14F-4D97-AF65-F5344CB8AC3E}">
        <p14:creationId xmlns:p14="http://schemas.microsoft.com/office/powerpoint/2010/main" val="43593831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1_CUSTOM DESIGN" val="oBGpRZX3"/>
  <p:tag name="ARTICULATE_DESIGN_ID_2_CUSTOM DESIGN" val="35h8gSzI"/>
  <p:tag name="ARTICULATE_DESIGN_ID_1_MAIN DESIGN" val="47qQ9U2B"/>
  <p:tag name="ARTICULATE_DESIGN_ID_MAIN DESIGN" val="38T9fMlc"/>
  <p:tag name="ARTICULATE_DESIGN_ID_CUSTOM DESIGN" val="PV3IXspW"/>
  <p:tag name="ARTICULATE_DESIGN_ID_TITLE SLIDE 1" val="JQuNqn66"/>
  <p:tag name="ARTICULATE_DESIGN_ID_TITLE SLIDE 2" val="BvQGQuju"/>
  <p:tag name="ARTICULATE_DESIGN_ID_CONTENT" val="4CmaGt7Z"/>
  <p:tag name="ARTICULATE_DESIGN_ID_SECTION TRANSITION 1" val="r41rxjLA"/>
  <p:tag name="ARTICULATE_DESIGN_ID_SECTION TRANSITION 2" val="pvlFN9Yh"/>
  <p:tag name="ARTICULATE_DESIGN_ID_SECTION TRANSITION 3" val="IZ50RXL4"/>
  <p:tag name="ARTICULATE_PRESENTATION_ID" val="5865"/>
  <p:tag name="ARTICULATE_REFERENCE_ID" val="4424ac4a-edc6-4f93-b7af-f7032bc4ff9c"/>
  <p:tag name="ENGAGE_INTERACTION_TITLE_1" val="Check Your Knowledge"/>
  <p:tag name="ENGAGE_INTERACTION_FILENAME_1" val="D:\30_00_SST-198-02_SST Builder Training - Course 2 Wood Frame Design 101\SST-198-02-B Wood Frame Design eLearning\CYK-03.quiz"/>
  <p:tag name="ENGAGE_INTERACTION_PAUSE_1" val="1"/>
  <p:tag name="ENGAGE_INTERACTION_ID_1" val="aacce"/>
  <p:tag name="ENGAGE_INTERACTION_TABNAME_1" val="Check Your Knowledge"/>
  <p:tag name="ENGAGE_LAST_MODIFY_DATE_1" val="43679.507037037"/>
  <p:tag name="EMBEDDEDCONTENT_LASTWRITETIMEUTC_&amp; CSTR(INDEX)" val="2019-08-02 20:10:08Z"/>
  <p:tag name="AQP_PASS_ACTION_1" val="0"/>
  <p:tag name="AQP_FAIL_ACTION_1" val="0"/>
  <p:tag name="AQP_PASS_SCORE_1" val="0"/>
  <p:tag name="ARTICULATE_REFERENCE_TYPE_1" val="1"/>
  <p:tag name="ARTICULATE_REFERENCE_1" val="D:\30_00_SST-198-02_SST Builder Training - Course 2 Wood Frame Design 101\SST-198-02-B Wood Frame Design eLearning\Resources\SST-198-02_Wood Frame Construction 101.pdf"/>
  <p:tag name="ARTICULATE_REFERENCE_TITLE_1" val="Builder Training - Wood Frame Construction 101 - PDF"/>
  <p:tag name="ARTICULATE_REFERENCE_ID_1" val="9a03ecef-0358-4131-ad26-9e284ff78ded"/>
  <p:tag name="ARTICULATE_REFERENCE_COUNT" val="1"/>
  <p:tag name="ARTICULATE_PLAYER_GLOSSARY_XML" val="&lt;?xml version=&quot;1.0&quot; encoding=&quot;utf-16&quot;?&gt;&lt;glossary xmlns:xsi=&quot;http://www.w3.org/2001/XMLSchema-instance&quot; xmlns:xsd=&quot;http://www.w3.org/2001/XMLSchema&quot;&gt;&lt;terms /&gt;&lt;/glossary&gt;"/>
  <p:tag name="TAG_BACKING_FORM_KEY" val="1181302-d:\30_00_sst-198-02_sst builder training - course 2 wood frame design 101\sst-198-02-b wood frame design elearning\00_sst-198-02 wood frame construction_el_v012_01072020_final.pptx"/>
  <p:tag name="ARTICULATE_USED_PAGE_ORIENTATION" val="1"/>
  <p:tag name="ARTICULATE_USED_PAGE_SIZE" val="7"/>
  <p:tag name="ARTICULATE_META_COURSE_ID" val="SST-198-02"/>
  <p:tag name="ARTICULATE_META_NAME" val="Anita Scott"/>
  <p:tag name="ARTICULATE_META_NAME_SET" val="True"/>
  <p:tag name="ARTICULATE_PRESENTER_VERSION" val="7"/>
  <p:tag name="ARTICULATE_SLIDE_COUNT" val="4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UDIO_ID" val="504"/>
  <p:tag name="ORIGINAL_AUDIO_FILEPATH" val="D:\30_00_SST-198-02_SST Builder Training - Course 2 Wood Frame Design 101\SST-198-02-B Wood Frame Design eLearning\02_Audio\SST-198-02-B Wood Frame Design_02_Audio Processed\Slide 1.mp3"/>
  <p:tag name="ELAPSEDTIME" val="10.132"/>
  <p:tag name="TIMELINE" val="1.91"/>
  <p:tag name="ARTICULATE_NAV_LEVEL" val="1"/>
  <p:tag name="ARTICULATE_SLIDE_PRESENTER_GUID" val="7f07957d-6aa6-432a-8266-269bb23f973e"/>
  <p:tag name="ARTICULATE_SLIDE_PAUSE" val="1"/>
  <p:tag name="ARTICULATE_LOCK_SLIDE" val="0"/>
  <p:tag name="ARTICULATE_HIDE_SLIDE" val="0"/>
  <p:tag name="ARTICULATE_PLAYER_CONTROL_PREVIOUS" val="False"/>
  <p:tag name="ARTICULATE_PLAYER_CONTROL_NEXT" val="True"/>
  <p:tag name="ARTICULATE_USED_LAYOUT" val="1"/>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UDIO_ID" val="694"/>
  <p:tag name="ORIGINAL_AUDIO_FILEPATH" val="D:\30_00_SST-198-02_SST Builder Training - Course 2 Wood Frame Design 101\SST-198-02-B Wood Frame Design eLearning\02_Audio\SST-198-02-B Wood Frame Design_02_Audio Processed\Slide 3.mp3"/>
  <p:tag name="ELAPSEDTIME" val="11.722"/>
  <p:tag name="TIMELINE" val="0.39/2.12"/>
  <p:tag name="ARTICULATE_NAV_LEVEL" val="1"/>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5"/>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UDIO_ID" val="692"/>
  <p:tag name="ORIGINAL_AUDIO_FILEPATH" val="D:\30_00_SST-198-02_SST Builder Training - Course 2 Wood Frame Design 101\SST-198-02-B Wood Frame Design eLearning\02_Audio\SST-198-02-B Wood Frame Design_02_Audio Processed\Slide 4.mp3"/>
  <p:tag name="ELAPSEDTIME" val="13.312"/>
  <p:tag name="TIMELINE" val="0.36/3.80/7.17/9.67"/>
  <p:tag name="ARTICULATE_NAV_LEVEL" val="1"/>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1"/>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UDIO_ID" val="698"/>
  <p:tag name="ORIGINAL_AUDIO_FILEPATH" val="D:\30_00_SST-198-02_SST Builder Training - Course 2 Wood Frame Design 101\SST-198-02-B Wood Frame Design eLearning\02_Audio\SST-198-02-B Wood Frame Design_02_Audio Processed\Slide 5.mp3"/>
  <p:tag name="ELAPSEDTIME" val="24.232"/>
  <p:tag name="TIMELINE" val="0.27/7.94/11.84/15.98/20.87"/>
  <p:tag name="ARTICULATE_NAV_LEVEL" val="1"/>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6"/>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UDIO_ID" val="707"/>
  <p:tag name="ORIGINAL_AUDIO_FILEPATH" val="D:\30_00_SST-198-02_SST Builder Training - Course 2 Wood Frame Design 101\SST-198-02-B Wood Frame Design eLearning\02_Audio\SST-198-02-B Wood Frame Design_02_Audio Processed\Slide 6.mp3"/>
  <p:tag name="ELAPSEDTIME" val="15.512"/>
  <p:tag name="TIMELINE" val="0.30/3.99/7.71/11.15"/>
  <p:tag name="ARTICULATE_NAV_LEVEL" val="1"/>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4"/>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UDIO_ID" val="506"/>
  <p:tag name="ORIGINAL_AUDIO_FILEPATH" val="D:\30_00_SST-198-02_SST Builder Training - Course 2 Wood Frame Design 101\SST-198-02-B Wood Frame Design eLearning\02_Audio\SST-198-02-B Wood Frame Design_02_Audio Processed\Slide 7- DIVIDER.mp3"/>
  <p:tag name="ELAPSEDTIME" val="9.842"/>
  <p:tag name="ARTICULATE_TITLE_TAG" val="Lesson 1: Wood-Frame Construction Overview"/>
  <p:tag name="TIMELINE" val="0.40/3.94"/>
  <p:tag name="ARTICULATE_NAV_LEVEL" val="1"/>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4"/>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ORIGINAL_AUDIO_FILEPATH" val="D:\30_00_SST-198-02_SST Builder Training - Course 2 Wood Frame Design 101\SST-198-02-B Wood Frame Design eLearning\02_Audio\SST-198-02-B Wood Frame Design_02_Audio Processed\Slide 8.mp3"/>
  <p:tag name="ELAPSEDTIME" val="16.762"/>
  <p:tag name="AUDIO_ID" val="832"/>
  <p:tag name="TIMELINE" val="0.37"/>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3"/>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UDIO_ID" val="788"/>
  <p:tag name="ORIGINAL_AUDIO_FILEPATH" val="D:\30_00_SST-198-02_SST Builder Training - Course 2 Wood Frame Design 101\SST-198-02-B Wood Frame Design eLearning\02_Audio\SST-198-02-B Wood Frame Design_02_Audio Processed\Slide 9.mp3"/>
  <p:tag name="ELAPSEDTIME" val="45.762"/>
  <p:tag name="TIMELINE" val="0.32/4.81/7.79/11.57/15.09/20.28/28.68/35.74/39.68"/>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ORIGINAL_AUDIO_FILEPATH" val="D:\30_00_SST-198-02_SST Builder Training - Course 2 Wood Frame Design 101\SST-198-02-B Wood Frame Design eLearning\02_Audio\SST-198-02-B Wood Frame Design_02_Audio Processed\Slide 10.mp3"/>
  <p:tag name="ELAPSEDTIME" val="67.992"/>
  <p:tag name="AUDIO_ID" val="833"/>
  <p:tag name="TIMELINE" val="0.42/2.41/29.73"/>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3"/>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UDIO_ID" val="826"/>
  <p:tag name="ARTICULATE_USED_LAYOUT" val="3"/>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TITLE_TAG" val="Lesson 2:Contruction Components"/>
  <p:tag name="AUDIO_ID" val="706"/>
  <p:tag name="ORIGINAL_AUDIO_FILEPATH" val="D:\30_00_SST-198-02_SST Builder Training - Course 2 Wood Frame Design 101\SST-198-02-B Wood Frame Design eLearning\02_Audio\SST-198-02-B Wood Frame Design_02_Audio Processed\Slide 12 - DIVIDER.mp3"/>
  <p:tag name="ELAPSEDTIME" val="12.092"/>
  <p:tag name="TIMELINE" val="0.50/4.14"/>
  <p:tag name="ARTICULATE_NAV_LEVEL" val="1"/>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5"/>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ORIGINAL_AUDIO_FILEPATH" val="D:\30_00_SST-198-02_SST Builder Training - Course 2 Wood Frame Design 101\SST-198-02-B Wood Frame Design eLearning\02_Audio\SST-198-02-B Wood Frame Design_02_Audio Processed\Slide 13.mp3"/>
  <p:tag name="ELAPSEDTIME" val="39.982"/>
  <p:tag name="AUDIO_ID" val="830"/>
  <p:tag name="TIMELINE" val="0.30/1.35/9.78/11.38/16.62/19.83/23.13/26.80/30.76/32.49/34.19"/>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ORIGINAL_AUDIO_FILEPATH" val="D:\30_00_SST-198-02_SST Builder Training - Course 2 Wood Frame Design 101\SST-198-02-B Wood Frame Design eLearning\02_Audio\SST-198-02-B Wood Frame Design_02_Audio Processed\Slide 14.mp3"/>
  <p:tag name="ELAPSEDTIME" val="28.882"/>
  <p:tag name="AUDIO_ID" val="831"/>
  <p:tag name="TIMELINE" val="0.38/3.72/7.06/9.36/14.34/16.24/20.68"/>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UDIO_ID" val="701"/>
  <p:tag name="ORIGINAL_AUDIO_FILEPATH" val="D:\30_00_SST-198-02_SST Builder Training - Course 2 Wood Frame Design 101\SST-198-02-B Wood Frame Design eLearning\02_Audio\SST-198-02-B Wood Frame Design_02_Audio Processed\Slide 15.mp3"/>
  <p:tag name="ELAPSEDTIME" val="131.782"/>
  <p:tag name="TIMELINE" val="0.58/2.87/56.97/76.55/89.10/98.25"/>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1"/>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CHILD_ITEM_TEXT6" val="FOUNDATION TYPES"/>
  <p:tag name="CHILD_ITEM_TEXT7" val="Slab on Grade"/>
  <p:tag name="CHILD_ITEM_TEXT8" val="Stem Wall"/>
  <p:tag name="CHILD_ITEM_TEXT9" val="Pier and Beam"/>
  <p:tag name="CHILD_ITEM_TEXT10" val="Piling"/>
  <p:tag name="CHILD_ITEM_TEXT11" val="Basement"/>
</p:tagLst>
</file>

<file path=ppt/tags/tag44.xml><?xml version="1.0" encoding="utf-8"?>
<p:tagLst xmlns:a="http://schemas.openxmlformats.org/drawingml/2006/main" xmlns:r="http://schemas.openxmlformats.org/officeDocument/2006/relationships" xmlns:p="http://schemas.openxmlformats.org/presentationml/2006/main">
  <p:tag name="AUDIO_ID" val="757"/>
  <p:tag name="ORIGINAL_AUDIO_FILEPATH" val="D:\30_00_SST-198-02_SST Builder Training - Course 2 Wood Frame Design 101\SST-198-02-B Wood Frame Design eLearning\02_Audio\SST-198-02-B Wood Frame Design_02_Audio Processed\Slide 16.mp3"/>
  <p:tag name="ELAPSEDTIME" val="35.252"/>
  <p:tag name="TIMELINE" val="0.54/8.62/10.07/12.16/16.35/19.94/24.63"/>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UDIO_ID" val="758"/>
  <p:tag name="ORIGINAL_AUDIO_FILEPATH" val="D:\30_00_SST-198-02_SST Builder Training - Course 2 Wood Frame Design 101\SST-198-02-B Wood Frame Design eLearning\02_Audio\SST-198-02-B Wood Frame Design_02_Audio Processed\Slide 17.mp3"/>
  <p:tag name="ELAPSEDTIME" val="102.312"/>
  <p:tag name="TIMELINE" val="0.47/6.60/28.21/45.52/70.96/85.08"/>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UDIO_ID" val="759"/>
  <p:tag name="ORIGINAL_AUDIO_FILEPATH" val="D:\30_00_SST-198-02_SST Builder Training - Course 2 Wood Frame Design 101\SST-198-02-B Wood Frame Design eLearning\02_Audio\SST-198-02-B Wood Frame Design_02_Audio Processed\Slide 18.mp3"/>
  <p:tag name="ELAPSEDTIME" val="70.052"/>
  <p:tag name="TIMELINE" val="0.27/6.66/7.66/10.05/20.66/50.47"/>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UDIO_ID" val="760"/>
  <p:tag name="ORIGINAL_AUDIO_FILEPATH" val="D:\30_00_SST-198-02_SST Builder Training - Course 2 Wood Frame Design 101\SST-198-02-B Wood Frame Design eLearning\02_Audio\SST-198-02-B Wood Frame Design_02_Audio Processed\Slide 19.mp3"/>
  <p:tag name="ELAPSEDTIME" val="185.512"/>
  <p:tag name="TIMELINE" val="0.61/5.85/35.15/54.24/107.86/123.20/142.91/174.21"/>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UDIO_ID" val="766"/>
  <p:tag name="ORIGINAL_AUDIO_FILEPATH" val="D:\30_00_SST-198-02_SST Builder Training - Course 2 Wood Frame Design 101\SST-198-02-B Wood Frame Design eLearning\02_Audio\SST-198-02-B Wood Frame Design_02_Audio Processed\Slide 20.mp3"/>
  <p:tag name="ELAPSEDTIME" val="23.052"/>
  <p:tag name="TIMELINE" val="0.67/10.40/12.74/14.84"/>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UDIO_ID" val="762"/>
  <p:tag name="ORIGINAL_AUDIO_FILEPATH" val="D:\30_00_SST-198-02_SST Builder Training - Course 2 Wood Frame Design 101\SST-198-02-B Wood Frame Design eLearning\02_Audio\SST-198-02-B Wood Frame Design_02_Audio Processed\Slide 21_v002.mp3"/>
  <p:tag name="ELAPSEDTIME" val="179.272"/>
  <p:tag name="TIMELINE" val="0.45/7.98/16.52/34.08/42.71/62.26/99.18/143.18/160.19"/>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2"/>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UDIO_ID" val="763"/>
  <p:tag name="ORIGINAL_AUDIO_FILEPATH" val="D:\30_00_SST-198-02_SST Builder Training - Course 2 Wood Frame Design 101\SST-198-02-B Wood Frame Design eLearning\02_Audio\SST-198-02-B Wood Frame Design_02_Audio Processed\Slide 22.mp3"/>
  <p:tag name="ELAPSEDTIME" val="103.542"/>
  <p:tag name="TIMELINE" val="0.22/13.99/37.59/56.95/67.02/83.49"/>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UDIO_ID" val="826"/>
  <p:tag name="ARTICULATE_USED_LAYOUT" val="3"/>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TITLE_TAG" val="Lesson 3: Basic Contruction Materials"/>
  <p:tag name="AUDIO_ID" val="753"/>
  <p:tag name="ORIGINAL_AUDIO_FILEPATH" val="D:\30_00_SST-198-02_SST Builder Training - Course 2 Wood Frame Design 101\SST-198-02-B Wood Frame Design eLearning\02_Audio\SST-198-02-B Wood Frame Design_02_Audio Processed\Slide 24 - DIVIDER.mp3"/>
  <p:tag name="ELAPSEDTIME" val="11.122"/>
  <p:tag name="TIMELINE" val="0.39/4.73"/>
  <p:tag name="ARTICULATE_NAV_LEVEL" val="1"/>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6"/>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UDIO_ID" val="705"/>
  <p:tag name="ORIGINAL_AUDIO_FILEPATH" val="D:\30_00_SST-198-02_SST Builder Training - Course 2 Wood Frame Design 101\SST-198-02-B Wood Frame Design eLearning\02_Audio\SST-198-02-B Wood Frame Design_02_Audio Processed\Slide 25 .mp3"/>
  <p:tag name="ELAPSEDTIME" val="50.252"/>
  <p:tag name="TIMELINE" val="0.45/9.53/38.26"/>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3"/>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UDIO_ID" val="704"/>
  <p:tag name="ORIGINAL_AUDIO_FILEPATH" val="D:\30_00_SST-198-02_SST Builder Training - Course 2 Wood Frame Design 101\SST-198-02-B Wood Frame Design eLearning\02_Audio\SST-198-02-B Wood Frame Design_02_Audio Processed\Slide 26.mp3"/>
  <p:tag name="ELAPSEDTIME" val="26.162"/>
  <p:tag name="TIMELINE" val="0.62/1.22"/>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3"/>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UDIO_ID" val="750"/>
  <p:tag name="ORIGINAL_AUDIO_FILEPATH" val="D:\30_00_SST-198-02_SST Builder Training - Course 2 Wood Frame Design 101\SST-198-02-B Wood Frame Design eLearning\02_Audio\SST-198-02-B Wood Frame Design_02_Audio Processed\Slide 27.mp3"/>
  <p:tag name="ELAPSEDTIME" val="76.002"/>
  <p:tag name="TIMELINE" val="0.75/2.59"/>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3"/>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UDIO_ID" val="789"/>
  <p:tag name="ORIGINAL_AUDIO_FILEPATH" val="D:\30_00_SST-198-02_SST Builder Training - Course 2 Wood Frame Design 101\SST-198-02-B Wood Frame Design eLearning\02_Audio\SST-198-02-B Wood Frame Design_02_Audio Processed\Slide 28.mp3"/>
  <p:tag name="ELAPSEDTIME" val="102.522"/>
  <p:tag name="TIMELINE" val="0.52/2.76"/>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3"/>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UDIO_ID" val="790"/>
  <p:tag name="ORIGINAL_AUDIO_FILEPATH" val="D:\30_00_SST-198-02_SST Builder Training - Course 2 Wood Frame Design 101\SST-198-02-B Wood Frame Design eLearning\02_Audio\SST-198-02-B Wood Frame Design_02_Audio Processed\Slide 29.mp3"/>
  <p:tag name="ELAPSEDTIME" val="74.912"/>
  <p:tag name="TIMELINE" val="0.61/19.17/33.54/49.90"/>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UDIO_ID" val="794"/>
  <p:tag name="ORIGINAL_AUDIO_FILEPATH" val="D:\30_00_SST-198-02_SST Builder Training - Course 2 Wood Frame Design 101\SST-198-02-B Wood Frame Design eLearning\02_Audio\SST-198-02-B Wood Frame Design_02_Audio Processed\Slide 30_v002.mp3"/>
  <p:tag name="ELAPSEDTIME" val="55.972"/>
  <p:tag name="TIMELINE" val="1.18/50.25"/>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UDIO_ID" val="791"/>
  <p:tag name="ORIGINAL_AUDIO_FILEPATH" val="D:\30_00_SST-198-02_SST Builder Training - Course 2 Wood Frame Design 101\SST-198-02-B Wood Frame Design eLearning\02_Audio\SST-198-02-B Wood Frame Design_02_Audio Processed\Slide 31.mp3"/>
  <p:tag name="ELAPSEDTIME" val="33.382"/>
  <p:tag name="TIMELINE" val="0.84"/>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UDIO_ID" val="799"/>
  <p:tag name="ORIGINAL_AUDIO_FILEPATH" val="D:\30_00_SST-198-02_SST Builder Training - Course 2 Wood Frame Design 101\SST-198-02-B Wood Frame Design eLearning\02_Audio\SST-198-02-B Wood Frame Design_02_Audio Processed\Slide 32.mp3"/>
  <p:tag name="ELAPSEDTIME" val="23.482"/>
  <p:tag name="TIMELINE" val="1.11"/>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UDIO_ID" val="795"/>
  <p:tag name="ORIGINAL_AUDIO_FILEPATH" val="D:\30_00_SST-198-02_SST Builder Training - Course 2 Wood Frame Design 101\SST-198-02-B Wood Frame Design eLearning\02_Audio\SST-198-02-B Wood Frame Design_02_Audio Processed\Slide 35.mp3"/>
  <p:tag name="ELAPSEDTIME" val="10.232"/>
  <p:tag name="TIMELINE" val="0.56"/>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UDIO_ID" val="792"/>
  <p:tag name="ORIGINAL_AUDIO_FILEPATH" val="D:\30_00_SST-198-02_SST Builder Training - Course 2 Wood Frame Design 101\SST-198-02-B Wood Frame Design eLearning\02_Audio\SST-198-02-B Wood Frame Design_02_Audio Processed\Slide 34-Structural Composite Lumber (SCL)P.mp3"/>
  <p:tag name="ELAPSEDTIME" val="32.512"/>
  <p:tag name="TIMELINE" val="0.41"/>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UDIO_ID" val="800"/>
  <p:tag name="ORIGINAL_AUDIO_FILEPATH" val="D:\30_00_SST-198-02_SST Builder Training - Course 2 Wood Frame Design 101\SST-198-02-B Wood Frame Design eLearning\02_Audio\SST-198-02-B Wood Frame Design_02_Audio Processed\Slide 35-Laminated Veneer Lumber (LVL)P.mp3"/>
  <p:tag name="ELAPSEDTIME" val="20.002"/>
  <p:tag name="TIMELINE" val="0.58"/>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UDIO_ID" val="796"/>
  <p:tag name="ORIGINAL_AUDIO_FILEPATH" val="D:\30_00_SST-198-02_SST Builder Training - Course 2 Wood Frame Design 101\SST-198-02-B Wood Frame Design eLearning\02_Audio\SST-198-02-B Wood Frame Design_02_Audio Processed\Slide 36-Parallel Strand Lumber (PSL)P.mp3"/>
  <p:tag name="ELAPSEDTIME" val="15.222"/>
  <p:tag name="TIMELINE" val="0.69"/>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UDIO_ID" val="797"/>
  <p:tag name="ORIGINAL_AUDIO_FILEPATH" val="D:\30_00_SST-198-02_SST Builder Training - Course 2 Wood Frame Design 101\SST-198-02-B Wood Frame Design eLearning\02_Audio\SST-198-02-B Wood Frame Design_02_Audio Processed\Slide 37-Laminated Strand Lumber (LSLP).mp3"/>
  <p:tag name="ELAPSEDTIME" val="33.142"/>
  <p:tag name="TIMELINE" val="0.64"/>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UDIO_ID" val="798"/>
  <p:tag name="ORIGINAL_AUDIO_FILEPATH" val="D:\30_00_SST-198-02_SST Builder Training - Course 2 Wood Frame Design 101\SST-198-02-B Wood Frame Design eLearning\02_Audio\SST-198-02-B Wood Frame Design_02_Audio Processed\Slide 38.mp3"/>
  <p:tag name="ELAPSEDTIME" val="29.172"/>
  <p:tag name="TIMELINE" val="1.04"/>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UDIO_ID" val="793"/>
  <p:tag name="ORIGINAL_AUDIO_FILEPATH" val="D:\30_00_SST-198-02_SST Builder Training - Course 2 Wood Frame Design 101\SST-198-02-B Wood Frame Design eLearning\02_Audio\SST-198-02-B Wood Frame Design_02_Audio Processed\Slide 39.mp3"/>
  <p:tag name="ELAPSEDTIME" val="33.352"/>
  <p:tag name="TIMELINE" val="0.69"/>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UDIO_ID" val="826"/>
  <p:tag name="ARTICULATE_USED_LAYOUT" val="3"/>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UDIO_ID" val="801"/>
  <p:tag name="ORIGINAL_AUDIO_FILEPATH" val="D:\30_00_SST-198-02_SST Builder Training - Course 2 Wood Frame Design 101\SST-198-02-B Wood Frame Design eLearning\02_Audio\SST-198-02-B Wood Frame Design_02_Audio Processed\Slide 41.mp3"/>
  <p:tag name="ELAPSEDTIME" val="8.772"/>
  <p:tag name="TIMELINE" val="0.68/6.06/6.56/7.25"/>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3"/>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UDIO_ID" val="803"/>
  <p:tag name="ORIGINAL_AUDIO_FILEPATH" val="D:\30_00_SST-198-02_SST Builder Training - Course 2 Wood Frame Design 101\SST-198-02-B Wood Frame Design eLearning\02_Audio\SST-198-02-B Wood Frame Design_02_Audio Processed\Slide 42.mp3"/>
  <p:tag name="ELAPSEDTIME" val="54.382"/>
  <p:tag name="TIMELINE" val="0.25/1.51/7.00"/>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3"/>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UDIO_ID" val="804"/>
  <p:tag name="ORIGINAL_AUDIO_FILEPATH" val="D:\30_00_SST-198-02_SST Builder Training - Course 2 Wood Frame Design 101\SST-198-02-B Wood Frame Design eLearning\02_Audio\SST-198-02-B Wood Frame Design_02_Audio Processed\Slide 44.mp3"/>
  <p:tag name="ELAPSEDTIME" val="37.272"/>
  <p:tag name="TIMELINE" val="0.69/1.58"/>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3"/>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UDIO_ID" val="802"/>
  <p:tag name="ORIGINAL_AUDIO_FILEPATH" val="D:\30_00_SST-198-02_SST Builder Training - Course 2 Wood Frame Design 101\SST-198-02-B Wood Frame Design eLearning\02_Audio\SST-198-02-B Wood Frame Design_02_Audio Processed\Slide 43.mp3"/>
  <p:tag name="ELAPSEDTIME" val="58.402"/>
  <p:tag name="TIMELINE" val="0.61/0.61"/>
  <p:tag name="ARTICULATE_NAV_LEVEL" val="2"/>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3"/>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UDIO_ID" val="805"/>
  <p:tag name="ORIGINAL_AUDIO_FILEPATH" val="D:\30_00_SST-198-02_SST Builder Training - Course 2 Wood Frame Design 101\SST-198-02-B Wood Frame Design eLearning\02_Audio\SST-198-02-B Wood Frame Design_02_Audio Processed\Slide 45.mp3"/>
  <p:tag name="ELAPSEDTIME" val="45.262"/>
  <p:tag name="TIMELINE" val="0.36/0.81/4.71/14.40/31.85"/>
  <p:tag name="ARTICULATE_NAV_LEVEL" val="1"/>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TITLE_TAG" val="Final Assessment"/>
  <p:tag name="AUDIO_ID" val="810"/>
  <p:tag name="TIMELINE" val="0.54/1.01"/>
  <p:tag name="ARTICULATE_NAV_LEVEL" val="1"/>
  <p:tag name="ARTICULATE_SLIDE_PRESENTER_GUID" val="7f07957d-6aa6-432a-8266-269bb23f973e"/>
  <p:tag name="ARTICULATE_SLIDE_PAUSE" val="1"/>
  <p:tag name="ARTICULATE_LOCK_SLIDE" val="0"/>
  <p:tag name="ARTICULATE_HIDE_SLIDE" val="0"/>
  <p:tag name="ARTICULATE_PLAYER_CONTROL_PREVIOUS" val="True"/>
  <p:tag name="ARTICULATE_PLAYER_CONTROL_NEXT" val="True"/>
  <p:tag name="ARTICULATE_USED_LAYOUT" val="3"/>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UDIO_ID" val="811"/>
  <p:tag name="ORIGINAL_AUDIO_FILEPATH" val="D:\30_00_SST-198-02_SST Builder Training - Course 2 Wood Frame Design 101\SST-198-02-B Wood Frame Design eLearning\02_Audio\SST-198-02-B Wood Frame Design_02_Audio Processed\Slide 59.mp3"/>
  <p:tag name="ELAPSEDTIME" val="6.962"/>
  <p:tag name="ARTICULATE_NAV_LEVEL" val="2"/>
  <p:tag name="ARTICULATE_SLIDE_PRESENTER_GUID" val="7f07957d-6aa6-432a-8266-269bb23f973e"/>
  <p:tag name="ARTICULATE_SLIDE_PAUSE" val="1"/>
  <p:tag name="ARTICULATE_LOCK_SLIDE" val="0"/>
  <p:tag name="ARTICULATE_HIDE_SLIDE" val="1"/>
  <p:tag name="ARTICULATE_PLAYER_CONTROL_PREVIOUS" val="True"/>
  <p:tag name="ARTICULATE_PLAYER_CONTROL_NEXT" val="False"/>
  <p:tag name="ARTICULATE_USED_LAYOUT" val="3"/>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ontent">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le Slide 1">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6846</Words>
  <Application>Microsoft Office PowerPoint</Application>
  <PresentationFormat>Custom</PresentationFormat>
  <Paragraphs>625</Paragraphs>
  <Slides>46</Slides>
  <Notes>46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46</vt:i4>
      </vt:variant>
    </vt:vector>
  </HeadingPairs>
  <TitlesOfParts>
    <vt:vector size="52" baseType="lpstr">
      <vt:lpstr>Arial</vt:lpstr>
      <vt:lpstr>Arial Black</vt:lpstr>
      <vt:lpstr>Calibri</vt:lpstr>
      <vt:lpstr>Verdana</vt:lpstr>
      <vt:lpstr>Content</vt:lpstr>
      <vt:lpstr>Title Slide 1</vt:lpstr>
      <vt:lpstr>BUILDER TRAINING SERIES</vt:lpstr>
      <vt:lpstr>Credit Information</vt:lpstr>
      <vt:lpstr>Course Requirements</vt:lpstr>
      <vt:lpstr>About this Course</vt:lpstr>
      <vt:lpstr>Course Agenda</vt:lpstr>
      <vt:lpstr>PowerPoint Presentation</vt:lpstr>
      <vt:lpstr>Common Usage</vt:lpstr>
      <vt:lpstr>Benefits of Wood</vt:lpstr>
      <vt:lpstr>Framing Types</vt:lpstr>
      <vt:lpstr>Check Your Knowledge</vt:lpstr>
      <vt:lpstr>PowerPoint Presentation</vt:lpstr>
      <vt:lpstr>Four Main Construction Components</vt:lpstr>
      <vt:lpstr>Foundation</vt:lpstr>
      <vt:lpstr>Foundation Types</vt:lpstr>
      <vt:lpstr>Wall — Structural Function </vt:lpstr>
      <vt:lpstr>Wall — Components</vt:lpstr>
      <vt:lpstr>Floor — Structural Function </vt:lpstr>
      <vt:lpstr>Floor — Components</vt:lpstr>
      <vt:lpstr>Roof — Structural Function</vt:lpstr>
      <vt:lpstr>Roof — Components</vt:lpstr>
      <vt:lpstr>Roof — Design Elements</vt:lpstr>
      <vt:lpstr>Check Your Knowledge</vt:lpstr>
      <vt:lpstr>PowerPoint Presentation</vt:lpstr>
      <vt:lpstr>Wood Size</vt:lpstr>
      <vt:lpstr>Wood Species</vt:lpstr>
      <vt:lpstr>Wood Grade</vt:lpstr>
      <vt:lpstr>Wood Moisture Content</vt:lpstr>
      <vt:lpstr>Treated Lumber</vt:lpstr>
      <vt:lpstr>Engineered Wood Products</vt:lpstr>
      <vt:lpstr>PowerPoint Presentation</vt:lpstr>
      <vt:lpstr>Oriented Strand Board</vt:lpstr>
      <vt:lpstr>PowerPoint Presentation</vt:lpstr>
      <vt:lpstr>Structural Composite Lumber</vt:lpstr>
      <vt:lpstr>Laminated Veneer Lumber</vt:lpstr>
      <vt:lpstr>Parallel Strand Lumber</vt:lpstr>
      <vt:lpstr>Laminated Strand Lumber</vt:lpstr>
      <vt:lpstr>Wood I-Joists</vt:lpstr>
      <vt:lpstr>Glue Laminated Beams</vt:lpstr>
      <vt:lpstr>Check Your Knowledge</vt:lpstr>
      <vt:lpstr>Fasteners</vt:lpstr>
      <vt:lpstr>Nails</vt:lpstr>
      <vt:lpstr>Bolts</vt:lpstr>
      <vt:lpstr>Screws</vt:lpstr>
      <vt:lpstr>Summary</vt:lpstr>
      <vt:lpstr>PowerPoint Presentation</vt:lpstr>
      <vt:lpstr>Congratulations!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2019-05-17T16:48:03Z</dcterms:created>
  <dcterms:modified xsi:type="dcterms:W3CDTF">2023-03-01T17:42:08Z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Path">
    <vt:lpwstr>00_SST-198-02 Wood Frame Design_PPT_v004_05152019</vt:lpwstr>
  </property>
  <property fmtid="{D5CDD505-2E9C-101B-9397-08002B2CF9AE}" pid="3" name="ArticulateProjectVersion">
    <vt:lpwstr>7</vt:lpwstr>
  </property>
  <property fmtid="{D5CDD505-2E9C-101B-9397-08002B2CF9AE}" pid="4" name="ArticulateUseProject">
    <vt:lpwstr>1</vt:lpwstr>
  </property>
  <property fmtid="{D5CDD505-2E9C-101B-9397-08002B2CF9AE}" pid="5" name="ArticulateGUID">
    <vt:lpwstr>90921AA0-9B22-47CD-B736-80FC95E801C3</vt:lpwstr>
  </property>
  <property fmtid="{D5CDD505-2E9C-101B-9397-08002B2CF9AE}" pid="6" name="ArticulateProjectFull">
    <vt:lpwstr>D:\30_00_SST-198-02_SST Builder Training - Course 2 Wood Frame Design 101\SST-198-02-A Wood Frame Design  ILT PowerPoint\00_SST-198-02 Wood Frame Construction 101_PPT_v012_FINAL.ppta</vt:lpwstr>
  </property>
</Properties>
</file>