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tags/tag56.xml" ContentType="application/vnd.openxmlformats-officedocument.presentationml.tags+xml"/>
  <Override PartName="/ppt/notesSlides/notesSlide1.xml" ContentType="application/vnd.openxmlformats-officedocument.presentationml.notesSlide+xml"/>
  <Override PartName="/ppt/tags/tag57.xml" ContentType="application/vnd.openxmlformats-officedocument.presentationml.tags+xml"/>
  <Override PartName="/ppt/notesSlides/notesSlide2.xml" ContentType="application/vnd.openxmlformats-officedocument.presentationml.notesSlide+xml"/>
  <Override PartName="/ppt/tags/tag58.xml" ContentType="application/vnd.openxmlformats-officedocument.presentationml.tags+xml"/>
  <Override PartName="/ppt/notesSlides/notesSlide3.xml" ContentType="application/vnd.openxmlformats-officedocument.presentationml.notesSlide+xml"/>
  <Override PartName="/ppt/tags/tag59.xml" ContentType="application/vnd.openxmlformats-officedocument.presentationml.tags+xml"/>
  <Override PartName="/ppt/notesSlides/notesSlide4.xml" ContentType="application/vnd.openxmlformats-officedocument.presentationml.notesSlide+xml"/>
  <Override PartName="/ppt/tags/tag60.xml" ContentType="application/vnd.openxmlformats-officedocument.presentationml.tags+xml"/>
  <Override PartName="/ppt/notesSlides/notesSlide5.xml" ContentType="application/vnd.openxmlformats-officedocument.presentationml.notesSlide+xml"/>
  <Override PartName="/ppt/tags/tag61.xml" ContentType="application/vnd.openxmlformats-officedocument.presentationml.tags+xml"/>
  <Override PartName="/ppt/notesSlides/notesSlide6.xml" ContentType="application/vnd.openxmlformats-officedocument.presentationml.notesSlide+xml"/>
  <Override PartName="/ppt/tags/tag62.xml" ContentType="application/vnd.openxmlformats-officedocument.presentationml.tags+xml"/>
  <Override PartName="/ppt/notesSlides/notesSlide7.xml" ContentType="application/vnd.openxmlformats-officedocument.presentationml.notesSlide+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notesSlides/notesSlide9.xml" ContentType="application/vnd.openxmlformats-officedocument.presentationml.notesSlide+xml"/>
  <Override PartName="/ppt/tags/tag65.xml" ContentType="application/vnd.openxmlformats-officedocument.presentationml.tags+xml"/>
  <Override PartName="/ppt/notesSlides/notesSlide10.xml" ContentType="application/vnd.openxmlformats-officedocument.presentationml.notesSlide+xml"/>
  <Override PartName="/ppt/tags/tag66.xml" ContentType="application/vnd.openxmlformats-officedocument.presentationml.tags+xml"/>
  <Override PartName="/ppt/notesSlides/notesSlide11.xml" ContentType="application/vnd.openxmlformats-officedocument.presentationml.notesSlide+xml"/>
  <Override PartName="/ppt/tags/tag67.xml" ContentType="application/vnd.openxmlformats-officedocument.presentationml.tags+xml"/>
  <Override PartName="/ppt/notesSlides/notesSlide12.xml" ContentType="application/vnd.openxmlformats-officedocument.presentationml.notesSlide+xml"/>
  <Override PartName="/ppt/tags/tag68.xml" ContentType="application/vnd.openxmlformats-officedocument.presentationml.tags+xml"/>
  <Override PartName="/ppt/notesSlides/notesSlide13.xml" ContentType="application/vnd.openxmlformats-officedocument.presentationml.notesSlide+xml"/>
  <Override PartName="/ppt/tags/tag69.xml" ContentType="application/vnd.openxmlformats-officedocument.presentationml.tags+xml"/>
  <Override PartName="/ppt/notesSlides/notesSlide14.xml" ContentType="application/vnd.openxmlformats-officedocument.presentationml.notesSlide+xml"/>
  <Override PartName="/ppt/tags/tag70.xml" ContentType="application/vnd.openxmlformats-officedocument.presentationml.tags+xml"/>
  <Override PartName="/ppt/notesSlides/notesSlide15.xml" ContentType="application/vnd.openxmlformats-officedocument.presentationml.notesSlide+xml"/>
  <Override PartName="/ppt/tags/tag71.xml" ContentType="application/vnd.openxmlformats-officedocument.presentationml.tags+xml"/>
  <Override PartName="/ppt/notesSlides/notesSlide16.xml" ContentType="application/vnd.openxmlformats-officedocument.presentationml.notesSlide+xml"/>
  <Override PartName="/ppt/tags/tag72.xml" ContentType="application/vnd.openxmlformats-officedocument.presentationml.tags+xml"/>
  <Override PartName="/ppt/notesSlides/notesSlide17.xml" ContentType="application/vnd.openxmlformats-officedocument.presentationml.notesSlide+xml"/>
  <Override PartName="/ppt/tags/tag73.xml" ContentType="application/vnd.openxmlformats-officedocument.presentationml.tags+xml"/>
  <Override PartName="/ppt/notesSlides/notesSlide18.xml" ContentType="application/vnd.openxmlformats-officedocument.presentationml.notesSlide+xml"/>
  <Override PartName="/ppt/tags/tag74.xml" ContentType="application/vnd.openxmlformats-officedocument.presentationml.tags+xml"/>
  <Override PartName="/ppt/notesSlides/notesSlide19.xml" ContentType="application/vnd.openxmlformats-officedocument.presentationml.notesSlide+xml"/>
  <Override PartName="/ppt/tags/tag75.xml" ContentType="application/vnd.openxmlformats-officedocument.presentationml.tags+xml"/>
  <Override PartName="/ppt/notesSlides/notesSlide20.xml" ContentType="application/vnd.openxmlformats-officedocument.presentationml.notesSlide+xml"/>
  <Override PartName="/ppt/tags/tag76.xml" ContentType="application/vnd.openxmlformats-officedocument.presentationml.tags+xml"/>
  <Override PartName="/ppt/notesSlides/notesSlide21.xml" ContentType="application/vnd.openxmlformats-officedocument.presentationml.notesSlide+xml"/>
  <Override PartName="/ppt/tags/tag77.xml" ContentType="application/vnd.openxmlformats-officedocument.presentationml.tags+xml"/>
  <Override PartName="/ppt/notesSlides/notesSlide22.xml" ContentType="application/vnd.openxmlformats-officedocument.presentationml.notesSlide+xml"/>
  <Override PartName="/ppt/tags/tag78.xml" ContentType="application/vnd.openxmlformats-officedocument.presentationml.tags+xml"/>
  <Override PartName="/ppt/notesSlides/notesSlide23.xml" ContentType="application/vnd.openxmlformats-officedocument.presentationml.notesSlide+xml"/>
  <Override PartName="/ppt/tags/tag79.xml" ContentType="application/vnd.openxmlformats-officedocument.presentationml.tags+xml"/>
  <Override PartName="/ppt/notesSlides/notesSlide24.xml" ContentType="application/vnd.openxmlformats-officedocument.presentationml.notesSlide+xml"/>
  <Override PartName="/ppt/tags/tag80.xml" ContentType="application/vnd.openxmlformats-officedocument.presentationml.tags+xml"/>
  <Override PartName="/ppt/notesSlides/notesSlide25.xml" ContentType="application/vnd.openxmlformats-officedocument.presentationml.notesSlide+xml"/>
  <Override PartName="/ppt/tags/tag81.xml" ContentType="application/vnd.openxmlformats-officedocument.presentationml.tags+xml"/>
  <Override PartName="/ppt/notesSlides/notesSlide26.xml" ContentType="application/vnd.openxmlformats-officedocument.presentationml.notesSlide+xml"/>
  <Override PartName="/ppt/tags/tag82.xml" ContentType="application/vnd.openxmlformats-officedocument.presentationml.tags+xml"/>
  <Override PartName="/ppt/notesSlides/notesSlide27.xml" ContentType="application/vnd.openxmlformats-officedocument.presentationml.notesSlide+xml"/>
  <Override PartName="/ppt/tags/tag83.xml" ContentType="application/vnd.openxmlformats-officedocument.presentationml.tags+xml"/>
  <Override PartName="/ppt/notesSlides/notesSlide28.xml" ContentType="application/vnd.openxmlformats-officedocument.presentationml.notesSlide+xml"/>
  <Override PartName="/ppt/tags/tag84.xml" ContentType="application/vnd.openxmlformats-officedocument.presentationml.tags+xml"/>
  <Override PartName="/ppt/notesSlides/notesSlide29.xml" ContentType="application/vnd.openxmlformats-officedocument.presentationml.notesSlide+xml"/>
  <Override PartName="/ppt/tags/tag85.xml" ContentType="application/vnd.openxmlformats-officedocument.presentationml.tags+xml"/>
  <Override PartName="/ppt/notesSlides/notesSlide30.xml" ContentType="application/vnd.openxmlformats-officedocument.presentationml.notesSlide+xml"/>
  <Override PartName="/ppt/tags/tag86.xml" ContentType="application/vnd.openxmlformats-officedocument.presentationml.tags+xml"/>
  <Override PartName="/ppt/notesSlides/notesSlide31.xml" ContentType="application/vnd.openxmlformats-officedocument.presentationml.notesSlide+xml"/>
  <Override PartName="/ppt/tags/tag87.xml" ContentType="application/vnd.openxmlformats-officedocument.presentationml.tags+xml"/>
  <Override PartName="/ppt/notesSlides/notesSlide32.xml" ContentType="application/vnd.openxmlformats-officedocument.presentationml.notesSlide+xml"/>
  <Override PartName="/ppt/tags/tag88.xml" ContentType="application/vnd.openxmlformats-officedocument.presentationml.tags+xml"/>
  <Override PartName="/ppt/notesSlides/notesSlide33.xml" ContentType="application/vnd.openxmlformats-officedocument.presentationml.notesSlide+xml"/>
  <Override PartName="/ppt/tags/tag89.xml" ContentType="application/vnd.openxmlformats-officedocument.presentationml.tags+xml"/>
  <Override PartName="/ppt/notesSlides/notesSlide34.xml" ContentType="application/vnd.openxmlformats-officedocument.presentationml.notesSlide+xml"/>
  <Override PartName="/ppt/tags/tag90.xml" ContentType="application/vnd.openxmlformats-officedocument.presentationml.tags+xml"/>
  <Override PartName="/ppt/notesSlides/notesSlide35.xml" ContentType="application/vnd.openxmlformats-officedocument.presentationml.notesSlide+xml"/>
  <Override PartName="/ppt/tags/tag91.xml" ContentType="application/vnd.openxmlformats-officedocument.presentationml.tags+xml"/>
  <Override PartName="/ppt/notesSlides/notesSlide36.xml" ContentType="application/vnd.openxmlformats-officedocument.presentationml.notesSlide+xml"/>
  <Override PartName="/ppt/tags/tag92.xml" ContentType="application/vnd.openxmlformats-officedocument.presentationml.tags+xml"/>
  <Override PartName="/ppt/notesSlides/notesSlide37.xml" ContentType="application/vnd.openxmlformats-officedocument.presentationml.notesSlide+xml"/>
  <Override PartName="/ppt/tags/tag93.xml" ContentType="application/vnd.openxmlformats-officedocument.presentationml.tags+xml"/>
  <Override PartName="/ppt/notesSlides/notesSlide38.xml" ContentType="application/vnd.openxmlformats-officedocument.presentationml.notesSlide+xml"/>
  <Override PartName="/ppt/tags/tag94.xml" ContentType="application/vnd.openxmlformats-officedocument.presentationml.tags+xml"/>
  <Override PartName="/ppt/notesSlides/notesSlide39.xml" ContentType="application/vnd.openxmlformats-officedocument.presentationml.notesSlide+xml"/>
  <Override PartName="/ppt/tags/tag95.xml" ContentType="application/vnd.openxmlformats-officedocument.presentationml.tags+xml"/>
  <Override PartName="/ppt/notesSlides/notesSlide40.xml" ContentType="application/vnd.openxmlformats-officedocument.presentationml.notesSlide+xml"/>
  <Override PartName="/ppt/tags/tag96.xml" ContentType="application/vnd.openxmlformats-officedocument.presentationml.tags+xml"/>
  <Override PartName="/ppt/notesSlides/notesSlide41.xml" ContentType="application/vnd.openxmlformats-officedocument.presentationml.notesSlide+xml"/>
  <Override PartName="/ppt/tags/tag97.xml" ContentType="application/vnd.openxmlformats-officedocument.presentationml.tags+xml"/>
  <Override PartName="/ppt/notesSlides/notesSlide42.xml" ContentType="application/vnd.openxmlformats-officedocument.presentationml.notesSlide+xml"/>
  <Override PartName="/ppt/tags/tag98.xml" ContentType="application/vnd.openxmlformats-officedocument.presentationml.tags+xml"/>
  <Override PartName="/ppt/notesSlides/notesSlide43.xml" ContentType="application/vnd.openxmlformats-officedocument.presentationml.notesSlide+xml"/>
  <Override PartName="/ppt/tags/tag99.xml" ContentType="application/vnd.openxmlformats-officedocument.presentationml.tags+xml"/>
  <Override PartName="/ppt/notesSlides/notesSlide44.xml" ContentType="application/vnd.openxmlformats-officedocument.presentationml.notesSlide+xml"/>
  <Override PartName="/ppt/tags/tag100.xml" ContentType="application/vnd.openxmlformats-officedocument.presentationml.tags+xml"/>
  <Override PartName="/ppt/notesSlides/notesSlide45.xml" ContentType="application/vnd.openxmlformats-officedocument.presentationml.notesSlide+xml"/>
  <Override PartName="/ppt/tags/tag101.xml" ContentType="application/vnd.openxmlformats-officedocument.presentationml.tags+xml"/>
  <Override PartName="/ppt/notesSlides/notesSlide46.xml" ContentType="application/vnd.openxmlformats-officedocument.presentationml.notesSlide+xml"/>
  <Override PartName="/ppt/tags/tag102.xml" ContentType="application/vnd.openxmlformats-officedocument.presentationml.tags+xml"/>
  <Override PartName="/ppt/notesSlides/notesSlide47.xml" ContentType="application/vnd.openxmlformats-officedocument.presentationml.notesSlide+xml"/>
  <Override PartName="/ppt/tags/tag103.xml" ContentType="application/vnd.openxmlformats-officedocument.presentationml.tags+xml"/>
  <Override PartName="/ppt/notesSlides/notesSlide48.xml" ContentType="application/vnd.openxmlformats-officedocument.presentationml.notesSlide+xml"/>
  <Override PartName="/ppt/tags/tag104.xml" ContentType="application/vnd.openxmlformats-officedocument.presentationml.tags+xml"/>
  <Override PartName="/ppt/notesSlides/notesSlide49.xml" ContentType="application/vnd.openxmlformats-officedocument.presentationml.notesSlide+xml"/>
  <Override PartName="/ppt/tags/tag105.xml" ContentType="application/vnd.openxmlformats-officedocument.presentationml.tags+xml"/>
  <Override PartName="/ppt/notesSlides/notesSlide50.xml" ContentType="application/vnd.openxmlformats-officedocument.presentationml.notesSlide+xml"/>
  <Override PartName="/ppt/tags/tag106.xml" ContentType="application/vnd.openxmlformats-officedocument.presentationml.tags+xml"/>
  <Override PartName="/ppt/notesSlides/notesSlide51.xml" ContentType="application/vnd.openxmlformats-officedocument.presentationml.notesSlide+xml"/>
  <Override PartName="/ppt/tags/tag107.xml" ContentType="application/vnd.openxmlformats-officedocument.presentationml.tags+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 id="2147483755" r:id="rId3"/>
    <p:sldMasterId id="2147483751" r:id="rId4"/>
    <p:sldMasterId id="2147483785" r:id="rId5"/>
  </p:sldMasterIdLst>
  <p:notesMasterIdLst>
    <p:notesMasterId r:id="rId58"/>
  </p:notesMasterIdLst>
  <p:handoutMasterIdLst>
    <p:handoutMasterId r:id="rId59"/>
  </p:handoutMasterIdLst>
  <p:sldIdLst>
    <p:sldId id="504" r:id="rId6"/>
    <p:sldId id="694" r:id="rId7"/>
    <p:sldId id="692" r:id="rId8"/>
    <p:sldId id="698" r:id="rId9"/>
    <p:sldId id="707" r:id="rId10"/>
    <p:sldId id="756" r:id="rId11"/>
    <p:sldId id="890" r:id="rId12"/>
    <p:sldId id="859" r:id="rId13"/>
    <p:sldId id="889" r:id="rId14"/>
    <p:sldId id="940" r:id="rId15"/>
    <p:sldId id="883" r:id="rId16"/>
    <p:sldId id="861" r:id="rId17"/>
    <p:sldId id="895" r:id="rId18"/>
    <p:sldId id="942" r:id="rId19"/>
    <p:sldId id="892" r:id="rId20"/>
    <p:sldId id="952" r:id="rId21"/>
    <p:sldId id="807" r:id="rId22"/>
    <p:sldId id="771" r:id="rId23"/>
    <p:sldId id="867" r:id="rId24"/>
    <p:sldId id="896" r:id="rId25"/>
    <p:sldId id="897" r:id="rId26"/>
    <p:sldId id="899" r:id="rId27"/>
    <p:sldId id="953" r:id="rId28"/>
    <p:sldId id="814" r:id="rId29"/>
    <p:sldId id="902" r:id="rId30"/>
    <p:sldId id="881" r:id="rId31"/>
    <p:sldId id="944" r:id="rId32"/>
    <p:sldId id="941" r:id="rId33"/>
    <p:sldId id="932" r:id="rId34"/>
    <p:sldId id="945" r:id="rId35"/>
    <p:sldId id="954" r:id="rId36"/>
    <p:sldId id="903" r:id="rId37"/>
    <p:sldId id="862" r:id="rId38"/>
    <p:sldId id="904" r:id="rId39"/>
    <p:sldId id="906" r:id="rId40"/>
    <p:sldId id="907" r:id="rId41"/>
    <p:sldId id="905" r:id="rId42"/>
    <p:sldId id="918" r:id="rId43"/>
    <p:sldId id="928" r:id="rId44"/>
    <p:sldId id="919" r:id="rId45"/>
    <p:sldId id="920" r:id="rId46"/>
    <p:sldId id="921" r:id="rId47"/>
    <p:sldId id="923" r:id="rId48"/>
    <p:sldId id="924" r:id="rId49"/>
    <p:sldId id="925" r:id="rId50"/>
    <p:sldId id="926" r:id="rId51"/>
    <p:sldId id="929" r:id="rId52"/>
    <p:sldId id="931" r:id="rId53"/>
    <p:sldId id="955" r:id="rId54"/>
    <p:sldId id="820" r:id="rId55"/>
    <p:sldId id="821" r:id="rId56"/>
    <p:sldId id="823" r:id="rId57"/>
  </p:sldIdLst>
  <p:sldSz cx="12192000" cy="6858000"/>
  <p:notesSz cx="6985000" cy="92837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694"/>
            <p14:sldId id="692"/>
            <p14:sldId id="698"/>
            <p14:sldId id="707"/>
          </p14:sldIdLst>
        </p14:section>
        <p14:section name="Lesson 1:Overview of Construction Plans" id="{A0316D61-867C-462E-A7E5-05569D647A7E}">
          <p14:sldIdLst>
            <p14:sldId id="756"/>
            <p14:sldId id="890"/>
            <p14:sldId id="859"/>
            <p14:sldId id="889"/>
            <p14:sldId id="940"/>
            <p14:sldId id="883"/>
            <p14:sldId id="861"/>
            <p14:sldId id="895"/>
            <p14:sldId id="942"/>
            <p14:sldId id="892"/>
            <p14:sldId id="952"/>
          </p14:sldIdLst>
        </p14:section>
        <p14:section name="Lesson 2:Types of Construction Plans" id="{523A9E0D-09AB-456F-BE59-36B3E9DB92BF}">
          <p14:sldIdLst>
            <p14:sldId id="807"/>
            <p14:sldId id="771"/>
            <p14:sldId id="867"/>
            <p14:sldId id="896"/>
            <p14:sldId id="897"/>
            <p14:sldId id="899"/>
            <p14:sldId id="953"/>
          </p14:sldIdLst>
        </p14:section>
        <p14:section name="Lesson 3:Parts of the Construction Plan Documents" id="{3531BB6B-08E6-4506-A8FF-70BA59FA6CC2}">
          <p14:sldIdLst>
            <p14:sldId id="814"/>
            <p14:sldId id="902"/>
            <p14:sldId id="881"/>
            <p14:sldId id="944"/>
            <p14:sldId id="941"/>
            <p14:sldId id="932"/>
            <p14:sldId id="945"/>
            <p14:sldId id="954"/>
          </p14:sldIdLst>
        </p14:section>
        <p14:section name="Lesson 4:Identify Specified Products" id="{D3739D97-EAE3-4C9A-83A0-58BED0C5B1FE}">
          <p14:sldIdLst>
            <p14:sldId id="903"/>
            <p14:sldId id="862"/>
            <p14:sldId id="904"/>
            <p14:sldId id="906"/>
            <p14:sldId id="907"/>
            <p14:sldId id="905"/>
            <p14:sldId id="918"/>
            <p14:sldId id="928"/>
            <p14:sldId id="919"/>
            <p14:sldId id="920"/>
            <p14:sldId id="921"/>
            <p14:sldId id="923"/>
            <p14:sldId id="924"/>
            <p14:sldId id="925"/>
            <p14:sldId id="926"/>
            <p14:sldId id="929"/>
            <p14:sldId id="931"/>
            <p14:sldId id="955"/>
          </p14:sldIdLst>
        </p14:section>
        <p14:section name="Summary" id="{6370FD61-E87D-49A3-8DE3-273A0099BF48}">
          <p14:sldIdLst>
            <p14:sldId id="820"/>
          </p14:sldIdLst>
        </p14:section>
        <p14:section name="Assessment" id="{DE2BB55D-CA0A-4D93-A465-89BB9D6598AC}">
          <p14:sldIdLst>
            <p14:sldId id="821"/>
            <p14:sldId id="82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619">
          <p15:clr>
            <a:srgbClr val="A4A3A4"/>
          </p15:clr>
        </p15:guide>
        <p15:guide id="4" orient="horz" pos="868">
          <p15:clr>
            <a:srgbClr val="A4A3A4"/>
          </p15:clr>
        </p15:guide>
        <p15:guide id="5" orient="horz" pos="474">
          <p15:clr>
            <a:srgbClr val="A4A3A4"/>
          </p15:clr>
        </p15:guide>
        <p15:guide id="6" orient="horz" pos="1792">
          <p15:clr>
            <a:srgbClr val="A4A3A4"/>
          </p15:clr>
        </p15:guide>
        <p15:guide id="7" orient="horz" pos="1034">
          <p15:clr>
            <a:srgbClr val="A4A3A4"/>
          </p15:clr>
        </p15:guide>
        <p15:guide id="8" orient="horz" pos="1156">
          <p15:clr>
            <a:srgbClr val="A4A3A4"/>
          </p15:clr>
        </p15:guide>
        <p15:guide id="9" orient="horz" pos="1956">
          <p15:clr>
            <a:srgbClr val="A4A3A4"/>
          </p15:clr>
        </p15:guide>
        <p15:guide id="10" orient="horz" pos="686">
          <p15:clr>
            <a:srgbClr val="A4A3A4"/>
          </p15:clr>
        </p15:guide>
        <p15:guide id="11" pos="309">
          <p15:clr>
            <a:srgbClr val="A4A3A4"/>
          </p15:clr>
        </p15:guide>
        <p15:guide id="12" pos="6988">
          <p15:clr>
            <a:srgbClr val="A4A3A4"/>
          </p15:clr>
        </p15:guide>
        <p15:guide id="13" pos="4160">
          <p15:clr>
            <a:srgbClr val="A4A3A4"/>
          </p15:clr>
        </p15:guide>
        <p15:guide id="14" pos="556">
          <p15:clr>
            <a:srgbClr val="A4A3A4"/>
          </p15:clr>
        </p15:guide>
        <p15:guide id="15" pos="2610">
          <p15:clr>
            <a:srgbClr val="A4A3A4"/>
          </p15:clr>
        </p15:guide>
        <p15:guide id="16" pos="1701">
          <p15:clr>
            <a:srgbClr val="A4A3A4"/>
          </p15:clr>
        </p15:guide>
        <p15:guide id="17" pos="4667">
          <p15:clr>
            <a:srgbClr val="A4A3A4"/>
          </p15:clr>
        </p15:guide>
        <p15:guide id="18" pos="748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336699"/>
    <a:srgbClr val="B2B2B2"/>
    <a:srgbClr val="6B859D"/>
    <a:srgbClr val="9999FF"/>
    <a:srgbClr val="9966FF"/>
    <a:srgbClr val="9933FF"/>
    <a:srgbClr val="2B4C76"/>
    <a:srgbClr val="000000"/>
    <a:srgbClr val="D368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94" autoAdjust="0"/>
    <p:restoredTop sz="91421" autoAdjust="0"/>
  </p:normalViewPr>
  <p:slideViewPr>
    <p:cSldViewPr snapToGrid="0" showGuides="1">
      <p:cViewPr varScale="1">
        <p:scale>
          <a:sx n="94" d="100"/>
          <a:sy n="94" d="100"/>
        </p:scale>
        <p:origin x="709" y="32"/>
      </p:cViewPr>
      <p:guideLst>
        <p:guide orient="horz" pos="2160"/>
        <p:guide pos="3840"/>
        <p:guide orient="horz" pos="2619"/>
        <p:guide orient="horz" pos="868"/>
        <p:guide orient="horz" pos="474"/>
        <p:guide orient="horz" pos="1792"/>
        <p:guide orient="horz" pos="1034"/>
        <p:guide orient="horz" pos="1156"/>
        <p:guide orient="horz" pos="1956"/>
        <p:guide orient="horz" pos="686"/>
        <p:guide pos="309"/>
        <p:guide pos="6988"/>
        <p:guide pos="4160"/>
        <p:guide pos="556"/>
        <p:guide pos="2610"/>
        <p:guide pos="1701"/>
        <p:guide pos="4667"/>
        <p:guide pos="7486"/>
      </p:guideLst>
    </p:cSldViewPr>
  </p:slideViewPr>
  <p:outlineViewPr>
    <p:cViewPr>
      <p:scale>
        <a:sx n="33" d="100"/>
        <a:sy n="33" d="100"/>
      </p:scale>
      <p:origin x="0" y="1026"/>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Lst>
  </p:outlineViewPr>
  <p:notesTextViewPr>
    <p:cViewPr>
      <p:scale>
        <a:sx n="100" d="100"/>
        <a:sy n="100" d="100"/>
      </p:scale>
      <p:origin x="0" y="0"/>
    </p:cViewPr>
  </p:notesTextViewPr>
  <p:sorterViewPr>
    <p:cViewPr>
      <p:scale>
        <a:sx n="25" d="100"/>
        <a:sy n="25" d="100"/>
      </p:scale>
      <p:origin x="0" y="0"/>
    </p:cViewPr>
  </p:sorter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18" Type="http://schemas.openxmlformats.org/officeDocument/2006/relationships/slide" Target="slides/slide20.xml"/><Relationship Id="rId26" Type="http://schemas.openxmlformats.org/officeDocument/2006/relationships/slide" Target="slides/slide30.xml"/><Relationship Id="rId39" Type="http://schemas.openxmlformats.org/officeDocument/2006/relationships/slide" Target="slides/slide43.xml"/><Relationship Id="rId3" Type="http://schemas.openxmlformats.org/officeDocument/2006/relationships/slide" Target="slides/slide3.xml"/><Relationship Id="rId21" Type="http://schemas.openxmlformats.org/officeDocument/2006/relationships/slide" Target="slides/slide23.xml"/><Relationship Id="rId34" Type="http://schemas.openxmlformats.org/officeDocument/2006/relationships/slide" Target="slides/slide38.xml"/><Relationship Id="rId42" Type="http://schemas.openxmlformats.org/officeDocument/2006/relationships/slide" Target="slides/slide46.xml"/><Relationship Id="rId47" Type="http://schemas.openxmlformats.org/officeDocument/2006/relationships/slide" Target="slides/slide51.xml"/><Relationship Id="rId7" Type="http://schemas.openxmlformats.org/officeDocument/2006/relationships/slide" Target="slides/slide8.xml"/><Relationship Id="rId12" Type="http://schemas.openxmlformats.org/officeDocument/2006/relationships/slide" Target="slides/slide13.xml"/><Relationship Id="rId17" Type="http://schemas.openxmlformats.org/officeDocument/2006/relationships/slide" Target="slides/slide19.xml"/><Relationship Id="rId25" Type="http://schemas.openxmlformats.org/officeDocument/2006/relationships/slide" Target="slides/slide28.xml"/><Relationship Id="rId33" Type="http://schemas.openxmlformats.org/officeDocument/2006/relationships/slide" Target="slides/slide37.xml"/><Relationship Id="rId38" Type="http://schemas.openxmlformats.org/officeDocument/2006/relationships/slide" Target="slides/slide42.xml"/><Relationship Id="rId46" Type="http://schemas.openxmlformats.org/officeDocument/2006/relationships/slide" Target="slides/slide50.xml"/><Relationship Id="rId2" Type="http://schemas.openxmlformats.org/officeDocument/2006/relationships/slide" Target="slides/slide2.xml"/><Relationship Id="rId16" Type="http://schemas.openxmlformats.org/officeDocument/2006/relationships/slide" Target="slides/slide18.xml"/><Relationship Id="rId20" Type="http://schemas.openxmlformats.org/officeDocument/2006/relationships/slide" Target="slides/slide22.xml"/><Relationship Id="rId29" Type="http://schemas.openxmlformats.org/officeDocument/2006/relationships/slide" Target="slides/slide33.xml"/><Relationship Id="rId41" Type="http://schemas.openxmlformats.org/officeDocument/2006/relationships/slide" Target="slides/slide45.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2.xml"/><Relationship Id="rId24" Type="http://schemas.openxmlformats.org/officeDocument/2006/relationships/slide" Target="slides/slide27.xml"/><Relationship Id="rId32" Type="http://schemas.openxmlformats.org/officeDocument/2006/relationships/slide" Target="slides/slide36.xml"/><Relationship Id="rId37" Type="http://schemas.openxmlformats.org/officeDocument/2006/relationships/slide" Target="slides/slide41.xml"/><Relationship Id="rId40" Type="http://schemas.openxmlformats.org/officeDocument/2006/relationships/slide" Target="slides/slide44.xml"/><Relationship Id="rId45" Type="http://schemas.openxmlformats.org/officeDocument/2006/relationships/slide" Target="slides/slide49.xml"/><Relationship Id="rId5" Type="http://schemas.openxmlformats.org/officeDocument/2006/relationships/slide" Target="slides/slide5.xml"/><Relationship Id="rId15" Type="http://schemas.openxmlformats.org/officeDocument/2006/relationships/slide" Target="slides/slide17.xml"/><Relationship Id="rId23" Type="http://schemas.openxmlformats.org/officeDocument/2006/relationships/slide" Target="slides/slide26.xml"/><Relationship Id="rId28" Type="http://schemas.openxmlformats.org/officeDocument/2006/relationships/slide" Target="slides/slide32.xml"/><Relationship Id="rId36" Type="http://schemas.openxmlformats.org/officeDocument/2006/relationships/slide" Target="slides/slide40.xml"/><Relationship Id="rId10" Type="http://schemas.openxmlformats.org/officeDocument/2006/relationships/slide" Target="slides/slide11.xml"/><Relationship Id="rId19" Type="http://schemas.openxmlformats.org/officeDocument/2006/relationships/slide" Target="slides/slide21.xml"/><Relationship Id="rId31" Type="http://schemas.openxmlformats.org/officeDocument/2006/relationships/slide" Target="slides/slide35.xml"/><Relationship Id="rId44" Type="http://schemas.openxmlformats.org/officeDocument/2006/relationships/slide" Target="slides/slide48.xml"/><Relationship Id="rId4" Type="http://schemas.openxmlformats.org/officeDocument/2006/relationships/slide" Target="slides/slide4.xml"/><Relationship Id="rId9" Type="http://schemas.openxmlformats.org/officeDocument/2006/relationships/slide" Target="slides/slide10.xml"/><Relationship Id="rId14" Type="http://schemas.openxmlformats.org/officeDocument/2006/relationships/slide" Target="slides/slide16.xml"/><Relationship Id="rId22" Type="http://schemas.openxmlformats.org/officeDocument/2006/relationships/slide" Target="slides/slide24.xml"/><Relationship Id="rId27" Type="http://schemas.openxmlformats.org/officeDocument/2006/relationships/slide" Target="slides/slide31.xml"/><Relationship Id="rId30" Type="http://schemas.openxmlformats.org/officeDocument/2006/relationships/slide" Target="slides/slide34.xml"/><Relationship Id="rId35" Type="http://schemas.openxmlformats.org/officeDocument/2006/relationships/slide" Target="slides/slide39.xml"/><Relationship Id="rId43" Type="http://schemas.openxmlformats.org/officeDocument/2006/relationships/slide" Target="slides/slide47.xml"/><Relationship Id="rId48"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2/28/2023</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2/28/2023</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Welcome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Welcome to this course on Residential Construction Plans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101</a:t>
            </a:r>
          </a:p>
          <a:p>
            <a:r>
              <a:rPr lang="en-US" sz="1200" kern="1200" dirty="0">
                <a:solidFill>
                  <a:schemeClr val="tx1"/>
                </a:solidFill>
                <a:effectLst/>
                <a:latin typeface="+mn-lt"/>
                <a:ea typeface="+mn-ea"/>
                <a:cs typeface="+mn-cs"/>
              </a:rPr>
              <a:t>Presented by Simpson Strong-Tie</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Construction Plan Development</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Individual or Team Preparation</a:t>
            </a:r>
          </a:p>
          <a:p>
            <a:r>
              <a:rPr lang="en-US" sz="1200" kern="1200" dirty="0">
                <a:solidFill>
                  <a:schemeClr val="tx1"/>
                </a:solidFill>
                <a:effectLst/>
                <a:latin typeface="+mn-lt"/>
                <a:ea typeface="+mn-ea"/>
                <a:cs typeface="+mn-cs"/>
              </a:rPr>
              <a:t>An individual or team of professionals prepare and develop construction plans. Depending on the complexity of the project, the team may include a designer or Architect, and specialty subcontractors from fields such as engineering, grading, electrical, and plumbing.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1313139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Full Sets of Construction Documents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Code Book Definition</a:t>
            </a:r>
          </a:p>
          <a:p>
            <a:r>
              <a:rPr lang="en-US" sz="1200" kern="1200" dirty="0">
                <a:solidFill>
                  <a:schemeClr val="tx1"/>
                </a:solidFill>
                <a:effectLst/>
                <a:latin typeface="+mn-lt"/>
                <a:ea typeface="+mn-ea"/>
                <a:cs typeface="+mn-cs"/>
              </a:rPr>
              <a:t>Construction documents are required for city and state officials to understand, permit, and monitor the proposed building based on the jurisdictions current adopted codes. This excerpt from the Building Code is quite clear on the aspects of construction documents required in order to obtain a building permit. </a:t>
            </a:r>
          </a:p>
          <a:p>
            <a:r>
              <a:rPr lang="en-US" sz="1200" kern="1200" dirty="0">
                <a:solidFill>
                  <a:schemeClr val="tx1"/>
                </a:solidFill>
                <a:effectLst/>
                <a:latin typeface="+mn-lt"/>
                <a:ea typeface="+mn-ea"/>
                <a:cs typeface="+mn-cs"/>
              </a:rPr>
              <a:t> </a:t>
            </a:r>
          </a:p>
          <a:p>
            <a:r>
              <a:rPr lang="en-US" sz="1200" kern="1200" baseline="0">
                <a:solidFill>
                  <a:schemeClr val="tx1"/>
                </a:solidFill>
                <a:effectLst/>
                <a:latin typeface="+mn-lt"/>
                <a:ea typeface="+mn-ea"/>
                <a:cs typeface="+mn-cs"/>
              </a:rPr>
              <a:t>CONSTRUCTION </a:t>
            </a:r>
            <a:r>
              <a:rPr lang="en-US" sz="1200" kern="1200" baseline="0" dirty="0">
                <a:solidFill>
                  <a:schemeClr val="tx1"/>
                </a:solidFill>
                <a:effectLst/>
                <a:latin typeface="+mn-lt"/>
                <a:ea typeface="+mn-ea"/>
                <a:cs typeface="+mn-cs"/>
              </a:rPr>
              <a:t>DOCUMENTS</a:t>
            </a:r>
          </a:p>
          <a:p>
            <a:r>
              <a:rPr lang="en-US" sz="1200" kern="1200" dirty="0">
                <a:solidFill>
                  <a:schemeClr val="tx1"/>
                </a:solidFill>
                <a:effectLst/>
                <a:latin typeface="+mn-lt"/>
                <a:ea typeface="+mn-ea"/>
                <a:cs typeface="+mn-cs"/>
              </a:rPr>
              <a:t>Written, graphic and pictorial documents prepared or assembled for describing the design, location, and physical characteristics of the elements of a project necessary for obtaining a building permit. Construction drawings shall be drawn to an appropriate scale.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2279877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Code Guidelines for Construction Documents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Material, Clarity, and Detail Defined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segment from the building code indicates that construction documents be drawn on suitable material, and be clear enough to indicate the location, nature, and extent of the proposed work. </a:t>
            </a: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3128824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Code Guidelines for </a:t>
            </a:r>
            <a:r>
              <a:rPr lang="en-US" sz="1200" b="1" kern="1200">
                <a:solidFill>
                  <a:schemeClr val="tx1"/>
                </a:solidFill>
                <a:effectLst/>
                <a:latin typeface="+mn-lt"/>
                <a:ea typeface="+mn-ea"/>
                <a:cs typeface="+mn-cs"/>
              </a:rPr>
              <a:t>Specific Drawings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Braced Wall Design Lines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segment from the building code is for buildings using braced wall designs and the elements that are required to include on the construction documents.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3128824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Construction Document Timeline</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From Initial Drawing to Project Completion</a:t>
            </a:r>
          </a:p>
          <a:p>
            <a:r>
              <a:rPr lang="en-US" sz="1200" kern="1200" dirty="0">
                <a:solidFill>
                  <a:schemeClr val="tx1"/>
                </a:solidFill>
                <a:effectLst/>
                <a:latin typeface="+mn-lt"/>
                <a:ea typeface="+mn-ea"/>
                <a:cs typeface="+mn-cs"/>
              </a:rPr>
              <a:t>This timeline shows the generalized flow of the construction documents, from the creation of the preliminary drawings through project completion. Many times, residential construction project have shorter timelines with consolidated steps. </a:t>
            </a:r>
          </a:p>
          <a:p>
            <a:r>
              <a:rPr lang="en-US" sz="1200" kern="1200" dirty="0">
                <a:solidFill>
                  <a:srgbClr val="FF0000"/>
                </a:solidFill>
                <a:effectLst/>
                <a:latin typeface="+mn-lt"/>
                <a:ea typeface="+mn-ea"/>
                <a:cs typeface="+mn-cs"/>
              </a:rPr>
              <a:t> </a:t>
            </a:r>
          </a:p>
          <a:p>
            <a:r>
              <a:rPr lang="en-US" sz="1200" kern="1200" dirty="0">
                <a:solidFill>
                  <a:schemeClr val="tx1"/>
                </a:solidFill>
                <a:effectLst/>
                <a:latin typeface="+mn-lt"/>
                <a:ea typeface="+mn-ea"/>
                <a:cs typeface="+mn-cs"/>
              </a:rPr>
              <a:t>Preliminary Drawings</a:t>
            </a:r>
          </a:p>
          <a:p>
            <a:r>
              <a:rPr lang="en-US" sz="1200" kern="1200" dirty="0">
                <a:solidFill>
                  <a:schemeClr val="tx1"/>
                </a:solidFill>
                <a:effectLst/>
                <a:latin typeface="+mn-lt"/>
                <a:ea typeface="+mn-ea"/>
                <a:cs typeface="+mn-cs"/>
              </a:rPr>
              <a:t>The architect or designer supplies preliminary drawings to the design team or project owner.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Bid Documents </a:t>
            </a:r>
          </a:p>
          <a:p>
            <a:r>
              <a:rPr lang="en-US" sz="1200" kern="1200" dirty="0">
                <a:solidFill>
                  <a:schemeClr val="tx1"/>
                </a:solidFill>
                <a:effectLst/>
                <a:latin typeface="+mn-lt"/>
                <a:ea typeface="+mn-ea"/>
                <a:cs typeface="+mn-cs"/>
              </a:rPr>
              <a:t>The team uses bid documents to obtain material and labor bids for the project, and may not be fully complete at this point.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Permit Documents </a:t>
            </a:r>
          </a:p>
          <a:p>
            <a:r>
              <a:rPr lang="en-US" sz="1200" kern="1200" dirty="0">
                <a:solidFill>
                  <a:schemeClr val="tx1"/>
                </a:solidFill>
                <a:effectLst/>
                <a:latin typeface="+mn-lt"/>
                <a:ea typeface="+mn-ea"/>
                <a:cs typeface="+mn-cs"/>
              </a:rPr>
              <a:t>Permit Documents are plans submitted to obtain a permit and should be a full and exact plan of the proposed building.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Construction Documents</a:t>
            </a:r>
          </a:p>
          <a:p>
            <a:r>
              <a:rPr lang="en-US" sz="1200" kern="1200" dirty="0">
                <a:solidFill>
                  <a:schemeClr val="tx1"/>
                </a:solidFill>
                <a:effectLst/>
                <a:latin typeface="+mn-lt"/>
                <a:ea typeface="+mn-ea"/>
                <a:cs typeface="+mn-cs"/>
              </a:rPr>
              <a:t>Construction documents are issued to the contractor or builder and should include all aspects of building and installation requirements.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Revisions and </a:t>
            </a:r>
            <a:r>
              <a:rPr lang="en-US" sz="1200" kern="1200" dirty="0" err="1">
                <a:solidFill>
                  <a:schemeClr val="tx1"/>
                </a:solidFill>
                <a:effectLst/>
                <a:latin typeface="+mn-lt"/>
                <a:ea typeface="+mn-ea"/>
                <a:cs typeface="+mn-cs"/>
              </a:rPr>
              <a:t>RFI’s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Revisions to the construction documents are submitted throughout the construction process to clarify items that may be unclear</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51764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Request for Information (</a:t>
            </a:r>
            <a:r>
              <a:rPr lang="en-US" sz="1200" b="1" kern="1200" dirty="0" err="1">
                <a:solidFill>
                  <a:schemeClr val="tx1"/>
                </a:solidFill>
                <a:effectLst/>
                <a:latin typeface="+mn-lt"/>
                <a:ea typeface="+mn-ea"/>
                <a:cs typeface="+mn-cs"/>
              </a:rPr>
              <a:t>RFI</a:t>
            </a:r>
            <a:r>
              <a:rPr lang="en-US" sz="1200" b="1" kern="1200" dirty="0">
                <a:solidFill>
                  <a:schemeClr val="tx1"/>
                </a:solidFill>
                <a:effectLst/>
                <a:latin typeface="+mn-lt"/>
                <a:ea typeface="+mn-ea"/>
                <a:cs typeface="+mn-cs"/>
              </a:rPr>
              <a:t>) Process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Revisions to Construction Plans</a:t>
            </a:r>
          </a:p>
          <a:p>
            <a:r>
              <a:rPr lang="en-US" sz="1200" kern="1200" dirty="0">
                <a:solidFill>
                  <a:schemeClr val="tx1"/>
                </a:solidFill>
                <a:effectLst/>
                <a:latin typeface="+mn-lt"/>
                <a:ea typeface="+mn-ea"/>
                <a:cs typeface="+mn-cs"/>
              </a:rPr>
              <a:t>Construction plans and documents change during the course of the project. Request for Information, or </a:t>
            </a:r>
            <a:r>
              <a:rPr lang="en-US" sz="1200" kern="1200" dirty="0" err="1">
                <a:solidFill>
                  <a:schemeClr val="tx1"/>
                </a:solidFill>
                <a:effectLst/>
                <a:latin typeface="+mn-lt"/>
                <a:ea typeface="+mn-ea"/>
                <a:cs typeface="+mn-cs"/>
              </a:rPr>
              <a:t>RFI</a:t>
            </a:r>
            <a:r>
              <a:rPr lang="en-US" sz="1200" kern="1200" dirty="0">
                <a:solidFill>
                  <a:schemeClr val="tx1"/>
                </a:solidFill>
                <a:effectLst/>
                <a:latin typeface="+mn-lt"/>
                <a:ea typeface="+mn-ea"/>
                <a:cs typeface="+mn-cs"/>
              </a:rPr>
              <a:t>, is a formal documentation process used to resolve gaps, conflicts, and subtle ambiguities within the construction documents. </a:t>
            </a:r>
            <a:r>
              <a:rPr lang="en-US" sz="1200" kern="1200" dirty="0" err="1">
                <a:solidFill>
                  <a:schemeClr val="tx1"/>
                </a:solidFill>
                <a:effectLst/>
                <a:latin typeface="+mn-lt"/>
                <a:ea typeface="+mn-ea"/>
                <a:cs typeface="+mn-cs"/>
              </a:rPr>
              <a:t>RFI’s</a:t>
            </a:r>
            <a:r>
              <a:rPr lang="en-US" sz="1200" kern="1200" dirty="0">
                <a:solidFill>
                  <a:schemeClr val="tx1"/>
                </a:solidFill>
                <a:effectLst/>
                <a:latin typeface="+mn-lt"/>
                <a:ea typeface="+mn-ea"/>
                <a:cs typeface="+mn-cs"/>
              </a:rPr>
              <a:t> can occur at any stage of the construction process and usually indicate a situation where feedback is required for a task to proceed to the next step. Some firms have special forms and methods to submit an </a:t>
            </a:r>
            <a:r>
              <a:rPr lang="en-US" sz="1200" kern="1200" dirty="0" err="1">
                <a:solidFill>
                  <a:schemeClr val="tx1"/>
                </a:solidFill>
                <a:effectLst/>
                <a:latin typeface="+mn-lt"/>
                <a:ea typeface="+mn-ea"/>
                <a:cs typeface="+mn-cs"/>
              </a:rPr>
              <a:t>RFI</a:t>
            </a:r>
            <a:r>
              <a:rPr lang="en-US" sz="1200" kern="1200" dirty="0">
                <a:solidFill>
                  <a:schemeClr val="tx1"/>
                </a:solidFill>
                <a:effectLst/>
                <a:latin typeface="+mn-lt"/>
                <a:ea typeface="+mn-ea"/>
                <a:cs typeface="+mn-cs"/>
              </a:rPr>
              <a:t>, that is then submitted to the owner, project owner, engineer on record, or other individual. </a:t>
            </a:r>
          </a:p>
          <a:p>
            <a:endParaRPr lang="en-US"/>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1118657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2: Types of Construction Plans </a:t>
            </a:r>
          </a:p>
          <a:p>
            <a:r>
              <a:rPr lang="en-US" sz="1200" kern="1200" dirty="0">
                <a:solidFill>
                  <a:schemeClr val="tx1"/>
                </a:solidFill>
                <a:effectLst/>
                <a:latin typeface="+mn-lt"/>
                <a:ea typeface="+mn-ea"/>
                <a:cs typeface="+mn-cs"/>
              </a:rPr>
              <a:t>This lesson discusses the three main levels of construction plans; basic, detailed, and professional construction plans. </a:t>
            </a:r>
          </a:p>
          <a:p>
            <a:r>
              <a:rPr lang="en-US" sz="1200" kern="1200" dirty="0">
                <a:solidFill>
                  <a:schemeClr val="tx1"/>
                </a:solidFill>
                <a:effectLst/>
                <a:latin typeface="+mn-lt"/>
                <a:ea typeface="+mn-ea"/>
                <a:cs typeface="+mn-cs"/>
              </a:rPr>
              <a:t> </a:t>
            </a:r>
          </a:p>
          <a:p>
            <a:endParaRPr lang="en-US" sz="800" dirty="0"/>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Basic Plans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Minimum Detail and Specification</a:t>
            </a:r>
          </a:p>
          <a:p>
            <a:r>
              <a:rPr lang="en-US" sz="1200" kern="1200" dirty="0">
                <a:solidFill>
                  <a:schemeClr val="tx1"/>
                </a:solidFill>
                <a:effectLst/>
                <a:latin typeface="+mn-lt"/>
                <a:ea typeface="+mn-ea"/>
                <a:cs typeface="+mn-cs"/>
              </a:rPr>
              <a:t>Basic plans contain very little detail beyond elevations and dimensions. The plans may contain some detail on specifications but are usually incomplete. Basic drawings may only contain dimensions with an outline and still receive a permit, depending on the code enforcement jurisdiction.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Basic Plan Example</a:t>
            </a:r>
          </a:p>
          <a:p>
            <a:r>
              <a:rPr lang="en-US" sz="1200" b="0" kern="1200" dirty="0">
                <a:solidFill>
                  <a:schemeClr val="tx1"/>
                </a:solidFill>
                <a:effectLst/>
                <a:latin typeface="+mn-lt"/>
                <a:ea typeface="+mn-ea"/>
                <a:cs typeface="+mn-cs"/>
              </a:rPr>
              <a:t>This is an example of a Basic plan. It contains dimensions, overall size, fixture locations, window and door indications. This sample contains minimal construction information.</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2012878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Designed Plans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Prescriptive Specifications</a:t>
            </a:r>
          </a:p>
          <a:p>
            <a:r>
              <a:rPr lang="en-US" sz="1200" b="0" kern="1200" dirty="0">
                <a:solidFill>
                  <a:schemeClr val="tx1"/>
                </a:solidFill>
                <a:effectLst/>
                <a:latin typeface="+mn-lt"/>
                <a:ea typeface="+mn-ea"/>
                <a:cs typeface="+mn-cs"/>
              </a:rPr>
              <a:t>Designed plans can include the dimensions and elevations, plus include specifications and call-outs for structural members. These plans would contain greater detail for structural call-outs such as walls, framing members, foundations, and roofs. These plans may also include </a:t>
            </a:r>
            <a:r>
              <a:rPr lang="en-US" sz="1200" b="0" kern="1200">
                <a:solidFill>
                  <a:schemeClr val="tx1"/>
                </a:solidFill>
                <a:effectLst/>
                <a:latin typeface="+mn-lt"/>
                <a:ea typeface="+mn-ea"/>
                <a:cs typeface="+mn-cs"/>
              </a:rPr>
              <a:t>specifications for cabinets</a:t>
            </a:r>
            <a:r>
              <a:rPr lang="en-US" sz="1200" b="0" kern="1200" dirty="0">
                <a:solidFill>
                  <a:schemeClr val="tx1"/>
                </a:solidFill>
                <a:effectLst/>
                <a:latin typeface="+mn-lt"/>
                <a:ea typeface="+mn-ea"/>
                <a:cs typeface="+mn-cs"/>
              </a:rPr>
              <a:t>, windows, doors, wall coverings, roof coverings, and may also specify structural connections. Most of these plans are designed prescriptively to the IRC.</a:t>
            </a:r>
            <a:r>
              <a:rPr lang="en-US" sz="1200" b="0" kern="1200" baseline="0" dirty="0">
                <a:solidFill>
                  <a:schemeClr val="tx1"/>
                </a:solidFill>
                <a:effectLst/>
                <a:latin typeface="+mn-lt"/>
                <a:ea typeface="+mn-ea"/>
                <a:cs typeface="+mn-cs"/>
              </a:rPr>
              <a:t> A</a:t>
            </a:r>
            <a:r>
              <a:rPr lang="en-US" sz="1200" b="0" kern="1200" dirty="0">
                <a:solidFill>
                  <a:schemeClr val="tx1"/>
                </a:solidFill>
                <a:effectLst/>
                <a:latin typeface="+mn-lt"/>
                <a:ea typeface="+mn-ea"/>
                <a:cs typeface="+mn-cs"/>
              </a:rPr>
              <a:t>pproximately 65% or more of residential construction plans fall into the designed plan category. </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Designed Plan Example</a:t>
            </a:r>
          </a:p>
          <a:p>
            <a:r>
              <a:rPr lang="en-US" sz="1200" b="0" kern="1200" dirty="0">
                <a:solidFill>
                  <a:schemeClr val="tx1"/>
                </a:solidFill>
                <a:effectLst/>
                <a:latin typeface="+mn-lt"/>
                <a:ea typeface="+mn-ea"/>
                <a:cs typeface="+mn-cs"/>
              </a:rPr>
              <a:t>This is an example of a designed plan. It contains many details that include dimensions, window callouts, vaulted ceiling, and call outs for framing information. This sample </a:t>
            </a:r>
            <a:r>
              <a:rPr lang="en-US" sz="1200" b="0" kern="1200">
                <a:solidFill>
                  <a:schemeClr val="tx1"/>
                </a:solidFill>
                <a:effectLst/>
                <a:latin typeface="+mn-lt"/>
                <a:ea typeface="+mn-ea"/>
                <a:cs typeface="+mn-cs"/>
              </a:rPr>
              <a:t>does not contain any specifications for structural </a:t>
            </a:r>
            <a:r>
              <a:rPr lang="en-US" sz="1200" kern="1200">
                <a:solidFill>
                  <a:schemeClr val="tx1"/>
                </a:solidFill>
                <a:effectLst/>
                <a:latin typeface="+mn-lt"/>
                <a:ea typeface="+mn-ea"/>
                <a:cs typeface="+mn-cs"/>
              </a:rPr>
              <a:t>connections. </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a:t>
            </a:r>
            <a:r>
              <a:rPr lang="en-US" sz="1200" b="1" kern="1200">
                <a:solidFill>
                  <a:schemeClr val="tx1"/>
                </a:solidFill>
                <a:effectLst/>
                <a:latin typeface="+mn-lt"/>
                <a:ea typeface="+mn-ea"/>
                <a:cs typeface="+mn-cs"/>
              </a:rPr>
              <a:t>– Professional 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Professional Plan</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Engineered and Sealed</a:t>
            </a:r>
          </a:p>
          <a:p>
            <a:r>
              <a:rPr lang="en-US" sz="1200" b="0" kern="1200" dirty="0">
                <a:solidFill>
                  <a:schemeClr val="tx1"/>
                </a:solidFill>
                <a:effectLst/>
                <a:latin typeface="+mn-lt"/>
                <a:ea typeface="+mn-ea"/>
                <a:cs typeface="+mn-cs"/>
              </a:rPr>
              <a:t>Professional plans contain all the elements of the basic and design plans, plus </a:t>
            </a:r>
            <a:r>
              <a:rPr lang="en-US" sz="1200" kern="1200" dirty="0" err="1">
                <a:solidFill>
                  <a:schemeClr val="tx1"/>
                </a:solidFill>
                <a:effectLst/>
                <a:latin typeface="+mn-lt"/>
                <a:ea typeface="+mn-ea"/>
                <a:cs typeface="+mn-cs"/>
              </a:rPr>
              <a:t>plus</a:t>
            </a:r>
            <a:r>
              <a:rPr lang="en-US" sz="1200" kern="1200" dirty="0">
                <a:solidFill>
                  <a:schemeClr val="tx1"/>
                </a:solidFill>
                <a:effectLst/>
                <a:latin typeface="+mn-lt"/>
                <a:ea typeface="+mn-ea"/>
                <a:cs typeface="+mn-cs"/>
              </a:rPr>
              <a:t> the design criteria, most</a:t>
            </a:r>
            <a:r>
              <a:rPr lang="en-US" sz="1200" b="0" kern="1200" dirty="0">
                <a:solidFill>
                  <a:schemeClr val="tx1"/>
                </a:solidFill>
                <a:effectLst/>
                <a:latin typeface="+mn-lt"/>
                <a:ea typeface="+mn-ea"/>
                <a:cs typeface="+mn-cs"/>
              </a:rPr>
              <a:t> or all structural connections, assemblies, structural and non-structural members, and a fully engineered foundation. Professional Plans may </a:t>
            </a:r>
            <a:r>
              <a:rPr lang="en-US" sz="1200" b="0" kern="1200" dirty="0" err="1">
                <a:solidFill>
                  <a:schemeClr val="tx1"/>
                </a:solidFill>
                <a:effectLst/>
                <a:latin typeface="+mn-lt"/>
                <a:ea typeface="+mn-ea"/>
                <a:cs typeface="+mn-cs"/>
              </a:rPr>
              <a:t>includemany</a:t>
            </a:r>
            <a:r>
              <a:rPr lang="en-US" sz="1200" b="0" kern="1200" dirty="0">
                <a:solidFill>
                  <a:schemeClr val="tx1"/>
                </a:solidFill>
                <a:effectLst/>
                <a:latin typeface="+mn-lt"/>
                <a:ea typeface="+mn-ea"/>
                <a:cs typeface="+mn-cs"/>
              </a:rPr>
              <a:t> pages, each with highly detailed and technical notes, installation instructions, call-outs, and drawings. </a:t>
            </a:r>
          </a:p>
          <a:p>
            <a:r>
              <a:rPr lang="en-US" sz="1200" b="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Professional Plan Example</a:t>
            </a:r>
          </a:p>
          <a:p>
            <a:r>
              <a:rPr lang="en-US" sz="1200" kern="1200" dirty="0">
                <a:solidFill>
                  <a:schemeClr val="tx1"/>
                </a:solidFill>
                <a:effectLst/>
                <a:latin typeface="+mn-lt"/>
                <a:ea typeface="+mn-ea"/>
                <a:cs typeface="+mn-cs"/>
              </a:rPr>
              <a:t>This is an example of a professional plan that contains the design parameters to clarify code, hazards, wind and seismic factors, and loads used for the specific </a:t>
            </a:r>
            <a:r>
              <a:rPr lang="en-US" sz="1200" kern="1200">
                <a:solidFill>
                  <a:schemeClr val="tx1"/>
                </a:solidFill>
                <a:effectLst/>
                <a:latin typeface="+mn-lt"/>
                <a:ea typeface="+mn-ea"/>
                <a:cs typeface="+mn-cs"/>
              </a:rPr>
              <a:t>project.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Engineered Plan </a:t>
            </a:r>
            <a:r>
              <a:rPr lang="en-US" sz="1200" b="1" kern="1200">
                <a:solidFill>
                  <a:schemeClr val="tx1"/>
                </a:solidFill>
                <a:effectLst/>
                <a:latin typeface="+mn-lt"/>
                <a:ea typeface="+mn-ea"/>
                <a:cs typeface="+mn-cs"/>
              </a:rPr>
              <a:t>Example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Structure Design Criteria Sheet</a:t>
            </a:r>
          </a:p>
          <a:p>
            <a:r>
              <a:rPr lang="en-US" sz="1200" kern="1200" dirty="0">
                <a:solidFill>
                  <a:schemeClr val="tx1"/>
                </a:solidFill>
                <a:effectLst/>
                <a:latin typeface="+mn-lt"/>
                <a:ea typeface="+mn-ea"/>
                <a:cs typeface="+mn-cs"/>
              </a:rPr>
              <a:t>This is an example of a Structure Design Criteria sheet that is one of the documents to accompany a sealed engineered plan.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notes contain information on the structure design for wind, a chart for components and cladding pressures, an index of the different sheets included with this plan, general notes from the IRC 2006 code, and a wood frame construction check list.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Prescriptive Design vs Engineered </a:t>
            </a:r>
            <a:r>
              <a:rPr lang="en-US" sz="1200" b="1" kern="1200">
                <a:solidFill>
                  <a:schemeClr val="tx1"/>
                </a:solidFill>
                <a:effectLst/>
                <a:latin typeface="+mn-lt"/>
                <a:ea typeface="+mn-ea"/>
                <a:cs typeface="+mn-cs"/>
              </a:rPr>
              <a:t>Design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two methods available for construction design: Prescriptive Design and Engineered Design.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Prescriptive Designs provide a general design of the plan that proposes a set method for the work, specifying both the material and installation. An </a:t>
            </a:r>
            <a:r>
              <a:rPr lang="en-US" sz="1200" kern="1200" dirty="0" err="1">
                <a:solidFill>
                  <a:schemeClr val="tx1"/>
                </a:solidFill>
                <a:effectLst/>
                <a:latin typeface="+mn-lt"/>
                <a:ea typeface="+mn-ea"/>
                <a:cs typeface="+mn-cs"/>
              </a:rPr>
              <a:t>AIBD</a:t>
            </a:r>
            <a:r>
              <a:rPr lang="en-US" sz="1200" kern="1200" dirty="0">
                <a:solidFill>
                  <a:schemeClr val="tx1"/>
                </a:solidFill>
                <a:effectLst/>
                <a:latin typeface="+mn-lt"/>
                <a:ea typeface="+mn-ea"/>
                <a:cs typeface="+mn-cs"/>
              </a:rPr>
              <a:t>, home plan designer, or other design professional can create Prescriptive designs and plans following the IRC code standards.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Engineered designs are usually a project-specific design created by a licensed engineer or architect. Once completed, the design professional signs and seals the plans, indicating that they </a:t>
            </a:r>
            <a:r>
              <a:rPr lang="en-US" sz="1200" kern="1200" dirty="0" err="1">
                <a:solidFill>
                  <a:schemeClr val="tx1"/>
                </a:solidFill>
                <a:effectLst/>
                <a:latin typeface="+mn-lt"/>
                <a:ea typeface="+mn-ea"/>
                <a:cs typeface="+mn-cs"/>
              </a:rPr>
              <a:t>vouche</a:t>
            </a:r>
            <a:r>
              <a:rPr lang="en-US" sz="1200" kern="1200" dirty="0">
                <a:solidFill>
                  <a:schemeClr val="tx1"/>
                </a:solidFill>
                <a:effectLst/>
                <a:latin typeface="+mn-lt"/>
                <a:ea typeface="+mn-ea"/>
                <a:cs typeface="+mn-cs"/>
              </a:rPr>
              <a:t> for the accuracy and accepts legal responsibility for the sealed plans. All changes and revisions to an Engineered design must be submitted to the Engineer on Record (</a:t>
            </a:r>
            <a:r>
              <a:rPr lang="en-US" sz="1200" kern="1200" dirty="0" err="1">
                <a:solidFill>
                  <a:schemeClr val="tx1"/>
                </a:solidFill>
                <a:effectLst/>
                <a:latin typeface="+mn-lt"/>
                <a:ea typeface="+mn-ea"/>
                <a:cs typeface="+mn-cs"/>
              </a:rPr>
              <a:t>EOR</a:t>
            </a:r>
            <a:r>
              <a:rPr lang="en-US" sz="1200" kern="1200" dirty="0">
                <a:solidFill>
                  <a:schemeClr val="tx1"/>
                </a:solidFill>
                <a:effectLst/>
                <a:latin typeface="+mn-lt"/>
                <a:ea typeface="+mn-ea"/>
                <a:cs typeface="+mn-cs"/>
              </a:rPr>
              <a:t>) for approval. Engineered designs and plans usually follow the IBC code standards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3: Parts of the Construction Plan </a:t>
            </a:r>
            <a:r>
              <a:rPr lang="en-US" sz="1200" b="1" kern="1200">
                <a:solidFill>
                  <a:schemeClr val="tx1"/>
                </a:solidFill>
                <a:effectLst/>
                <a:latin typeface="+mn-lt"/>
                <a:ea typeface="+mn-ea"/>
                <a:cs typeface="+mn-cs"/>
              </a:rPr>
              <a:t>Documents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reviews sample construction plans to identify products that require installation.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Cover Sheet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Most plans include a Cover Sheet that contains an overview of the general project information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They </a:t>
            </a:r>
            <a:r>
              <a:rPr lang="en-US" sz="1200" kern="1200" dirty="0">
                <a:solidFill>
                  <a:schemeClr val="tx1"/>
                </a:solidFill>
                <a:effectLst/>
                <a:latin typeface="+mn-lt"/>
                <a:ea typeface="+mn-ea"/>
                <a:cs typeface="+mn-cs"/>
              </a:rPr>
              <a:t>have many different layouts and designs, and should always include the project name and project location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Sometimes </a:t>
            </a:r>
            <a:r>
              <a:rPr lang="en-US" sz="1200" kern="1200" dirty="0">
                <a:solidFill>
                  <a:schemeClr val="tx1"/>
                </a:solidFill>
                <a:effectLst/>
                <a:latin typeface="+mn-lt"/>
                <a:ea typeface="+mn-ea"/>
                <a:cs typeface="+mn-cs"/>
              </a:rPr>
              <a:t>cover sheets include a map</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Plan </a:t>
            </a:r>
            <a:r>
              <a:rPr lang="en-US" sz="1200" kern="1200" dirty="0">
                <a:solidFill>
                  <a:schemeClr val="tx1"/>
                </a:solidFill>
                <a:effectLst/>
                <a:latin typeface="+mn-lt"/>
                <a:ea typeface="+mn-ea"/>
                <a:cs typeface="+mn-cs"/>
              </a:rPr>
              <a:t>sheets contain a title block section that should always contain the architect or design firm, and usually the client, and specialty contractors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cover sheet also includes an index of the individual sheets, including sheet number, issue dates, and revision information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sheet also contains a legend or key on how to interpret symbols used throughout the plans. The title block will also include the official seal for engineered plans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2185282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Standardized </a:t>
            </a:r>
            <a:r>
              <a:rPr lang="en-US" sz="1200" b="1" kern="1200">
                <a:solidFill>
                  <a:schemeClr val="tx1"/>
                </a:solidFill>
                <a:effectLst/>
                <a:latin typeface="+mn-lt"/>
                <a:ea typeface="+mn-ea"/>
                <a:cs typeface="+mn-cs"/>
              </a:rPr>
              <a:t>Drawing Sizes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charts shown here reference the standardized sizes for architectural and engineering construction drawings. The uniform size requirements assist in the uniform clarity and consistent dimensionality of the project documents. The highlighted section contains the most common sizes used in the field.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1296280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Basic Symbols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many different methods and styles of document symbols used to highlight, detail, reference, and clarify items on construction document drawings. The drawings may contain a legend to identify how to interpret the document symbols. One of the main functions of the document symbols is to reference other drawings within the set in order to enlarge an area and provide more detail. In this document, the designer highlights an area and then uses a circle that contains the detail number on top and the sheet number on the bottom. The sample on the right uses this type of reference to call-out detail number 88 located on sheet S5.04, which would contain an enlargement of the area and provide instructions that are more detailed for item number 88. </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1296280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Floor or Ceiling </a:t>
            </a:r>
            <a:r>
              <a:rPr lang="en-US" sz="1200" b="1" kern="1200">
                <a:solidFill>
                  <a:schemeClr val="tx1"/>
                </a:solidFill>
                <a:effectLst/>
                <a:latin typeface="+mn-lt"/>
                <a:ea typeface="+mn-ea"/>
                <a:cs typeface="+mn-cs"/>
              </a:rPr>
              <a:t>Framing Symbols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 framed plans include framing instructions such as the one shown here. The symbol </a:t>
            </a:r>
            <a:r>
              <a:rPr lang="en-US" sz="1200" kern="1200">
                <a:solidFill>
                  <a:schemeClr val="tx1"/>
                </a:solidFill>
                <a:effectLst/>
                <a:latin typeface="+mn-lt"/>
                <a:ea typeface="+mn-ea"/>
                <a:cs typeface="+mn-cs"/>
              </a:rPr>
              <a:t>indicates 2x6 </a:t>
            </a:r>
            <a:r>
              <a:rPr lang="en-US" sz="1200" kern="1200" dirty="0">
                <a:solidFill>
                  <a:schemeClr val="tx1"/>
                </a:solidFill>
                <a:effectLst/>
                <a:latin typeface="+mn-lt"/>
                <a:ea typeface="+mn-ea"/>
                <a:cs typeface="+mn-cs"/>
              </a:rPr>
              <a:t>framing at 16 inches on center. The height is at 12 feet, which indicates the bottom of the joists are 12 feet high.  </a:t>
            </a: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1296280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Location Grid Lines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Describing Locations on Plans</a:t>
            </a:r>
          </a:p>
          <a:p>
            <a:r>
              <a:rPr lang="en-US" sz="1200" kern="1200" dirty="0">
                <a:solidFill>
                  <a:schemeClr val="tx1"/>
                </a:solidFill>
                <a:effectLst/>
                <a:latin typeface="+mn-lt"/>
                <a:ea typeface="+mn-ea"/>
                <a:cs typeface="+mn-cs"/>
              </a:rPr>
              <a:t>Construction lines, column lines, or grid lines denote a method for locating and describing a section on the construction drawings. These location grids become invaluable when speaking with an engineer or architect on the phone. The grid pattern usually uses uniform spacing, but may have sub-sets in areas where the building layout changes.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458745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t>
            </a:r>
            <a:r>
              <a:rPr lang="en-US" sz="1200" b="1" kern="1200">
                <a:solidFill>
                  <a:schemeClr val="tx1"/>
                </a:solidFill>
                <a:effectLst/>
                <a:latin typeface="+mn-lt"/>
                <a:ea typeface="+mn-ea"/>
                <a:cs typeface="+mn-cs"/>
              </a:rPr>
              <a:t>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class and earn Professional Development Hours, read and listen to all course material in sequence, complete the Knowledge Checks in the course, and pass the final assessment at the end of the course.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12719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Construction Document Sheets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Details for Each Aspect of Construction</a:t>
            </a:r>
          </a:p>
          <a:p>
            <a:r>
              <a:rPr lang="en-US" sz="1200" kern="1200" dirty="0">
                <a:solidFill>
                  <a:schemeClr val="tx1"/>
                </a:solidFill>
                <a:effectLst/>
                <a:latin typeface="+mn-lt"/>
                <a:ea typeface="+mn-ea"/>
                <a:cs typeface="+mn-cs"/>
              </a:rPr>
              <a:t>While residential projects require a smaller set of construction documents that accompany the drawings and plans, larger commercial projects require a greater set of construction document sheets. Following are some of the more common document sheets included with large projects</a:t>
            </a:r>
            <a:r>
              <a:rPr lang="en-US" sz="1200" kern="120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Cover Sheet contains information on the project details and includes the contractors or individuals responsible for each aspect of </a:t>
            </a:r>
            <a:r>
              <a:rPr lang="en-US" sz="1200" kern="1200">
                <a:solidFill>
                  <a:schemeClr val="tx1"/>
                </a:solidFill>
                <a:effectLst/>
                <a:latin typeface="+mn-lt"/>
                <a:ea typeface="+mn-ea"/>
                <a:cs typeface="+mn-cs"/>
              </a:rPr>
              <a:t>the project</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Architectural </a:t>
            </a:r>
            <a:r>
              <a:rPr lang="en-US" sz="1200" kern="1200" dirty="0">
                <a:solidFill>
                  <a:schemeClr val="tx1"/>
                </a:solidFill>
                <a:effectLst/>
                <a:latin typeface="+mn-lt"/>
                <a:ea typeface="+mn-ea"/>
                <a:cs typeface="+mn-cs"/>
              </a:rPr>
              <a:t>sheets that contain structural details, dimensions, assembly, and a visual representation of the project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Civil </a:t>
            </a:r>
            <a:r>
              <a:rPr lang="en-US" sz="1200" kern="1200" dirty="0">
                <a:solidFill>
                  <a:schemeClr val="tx1"/>
                </a:solidFill>
                <a:effectLst/>
                <a:latin typeface="+mn-lt"/>
                <a:ea typeface="+mn-ea"/>
                <a:cs typeface="+mn-cs"/>
              </a:rPr>
              <a:t>or Site Sheets containing information on the soil, water flow, street and parking lot information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Electrical </a:t>
            </a:r>
            <a:r>
              <a:rPr lang="en-US" sz="1200" kern="1200" dirty="0">
                <a:solidFill>
                  <a:schemeClr val="tx1"/>
                </a:solidFill>
                <a:effectLst/>
                <a:latin typeface="+mn-lt"/>
                <a:ea typeface="+mn-ea"/>
                <a:cs typeface="+mn-cs"/>
              </a:rPr>
              <a:t>Sheets provide information on the electrical layout including power circuits and voltages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Fire </a:t>
            </a:r>
            <a:r>
              <a:rPr lang="en-US" sz="1200" kern="1200" dirty="0">
                <a:solidFill>
                  <a:schemeClr val="tx1"/>
                </a:solidFill>
                <a:effectLst/>
                <a:latin typeface="+mn-lt"/>
                <a:ea typeface="+mn-ea"/>
                <a:cs typeface="+mn-cs"/>
              </a:rPr>
              <a:t>Sheets contain egress, fire exits, and other fire requirements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Landscape </a:t>
            </a:r>
            <a:r>
              <a:rPr lang="en-US" sz="1200" kern="1200" dirty="0">
                <a:solidFill>
                  <a:schemeClr val="tx1"/>
                </a:solidFill>
                <a:effectLst/>
                <a:latin typeface="+mn-lt"/>
                <a:ea typeface="+mn-ea"/>
                <a:cs typeface="+mn-cs"/>
              </a:rPr>
              <a:t>Sheets contain the types and location of trees, plants, and landscaping</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Plumbing </a:t>
            </a:r>
            <a:r>
              <a:rPr lang="en-US" sz="1200" kern="1200" dirty="0">
                <a:solidFill>
                  <a:schemeClr val="tx1"/>
                </a:solidFill>
                <a:effectLst/>
                <a:latin typeface="+mn-lt"/>
                <a:ea typeface="+mn-ea"/>
                <a:cs typeface="+mn-cs"/>
              </a:rPr>
              <a:t>Sheets provide water and sewage pipe layout and locations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Structural </a:t>
            </a:r>
            <a:r>
              <a:rPr lang="en-US" sz="1200" kern="1200" dirty="0">
                <a:solidFill>
                  <a:schemeClr val="tx1"/>
                </a:solidFill>
                <a:effectLst/>
                <a:latin typeface="+mn-lt"/>
                <a:ea typeface="+mn-ea"/>
                <a:cs typeface="+mn-cs"/>
              </a:rPr>
              <a:t>Sheets contain detailed information on how the building live loads and dead loads are physically supported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Mechanical </a:t>
            </a:r>
            <a:r>
              <a:rPr lang="en-US" sz="1200" kern="1200" dirty="0">
                <a:solidFill>
                  <a:schemeClr val="tx1"/>
                </a:solidFill>
                <a:effectLst/>
                <a:latin typeface="+mn-lt"/>
                <a:ea typeface="+mn-ea"/>
                <a:cs typeface="+mn-cs"/>
              </a:rPr>
              <a:t>Sheets contain all the specifications for heating and air conditioning </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3854736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4: Identify Specified </a:t>
            </a:r>
            <a:r>
              <a:rPr lang="en-US" sz="1200" b="1" kern="1200">
                <a:solidFill>
                  <a:schemeClr val="tx1"/>
                </a:solidFill>
                <a:effectLst/>
                <a:latin typeface="+mn-lt"/>
                <a:ea typeface="+mn-ea"/>
                <a:cs typeface="+mn-cs"/>
              </a:rPr>
              <a:t>Products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lesson reviews sample construction plans to identify products that require installation.</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Primary Residential </a:t>
            </a:r>
            <a:r>
              <a:rPr lang="en-US" sz="1200" b="1" kern="1200">
                <a:solidFill>
                  <a:schemeClr val="tx1"/>
                </a:solidFill>
                <a:effectLst/>
                <a:latin typeface="+mn-lt"/>
                <a:ea typeface="+mn-ea"/>
                <a:cs typeface="+mn-cs"/>
              </a:rPr>
              <a:t>Construction Plans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Residential builders and installers usually encounter two types of Professional Design Plans; Architectural Sheets and Structural Sheets. Other sheets may be included with the construction documents. However these two contain most of the products, connectors, and elements required for installation by builders.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rPr>
              <a:t>Architectural Sheets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Architectural sheets contain a cover sheet. This document identifies the contracted parties and the various companies and contractors who are working on the project. The cover sheet also contains general information such as the expected building occupancy and building size. This information helps to identify the scope of the project.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elevation sheet for each story in the building contains dimensions for walls and floors along with the general appearance of the building.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building and room dimension sheets are helpful in calculating the square footage for estimates and material requirements.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Architectural sheets also include wall heights and roof pitches to help determine hanger specifications. </a:t>
            </a:r>
          </a:p>
          <a:p>
            <a:r>
              <a:rPr lang="en-US" sz="1200" kern="1200" dirty="0">
                <a:solidFill>
                  <a:schemeClr val="tx1"/>
                </a:solidFill>
                <a:effectLst/>
                <a:latin typeface="+mn-lt"/>
                <a:ea typeface="+mn-ea"/>
                <a:cs typeface="+mn-cs"/>
              </a:rPr>
              <a:t> </a:t>
            </a:r>
          </a:p>
          <a:p>
            <a:r>
              <a:rPr lang="en-US" sz="1200" u="sng" kern="1200" dirty="0">
                <a:solidFill>
                  <a:schemeClr val="tx1"/>
                </a:solidFill>
                <a:effectLst/>
                <a:latin typeface="+mn-lt"/>
                <a:ea typeface="+mn-ea"/>
                <a:cs typeface="+mn-cs"/>
              </a:rPr>
              <a:t>Structural</a:t>
            </a:r>
            <a:r>
              <a:rPr lang="en-US" sz="1200" kern="1200" dirty="0">
                <a:solidFill>
                  <a:schemeClr val="tx1"/>
                </a:solidFill>
                <a:effectLst/>
                <a:latin typeface="+mn-lt"/>
                <a:ea typeface="+mn-ea"/>
                <a:cs typeface="+mn-cs"/>
              </a:rPr>
              <a:t> Sheets</a:t>
            </a:r>
          </a:p>
          <a:p>
            <a:r>
              <a:rPr lang="en-US" sz="1200" kern="1200" dirty="0">
                <a:solidFill>
                  <a:schemeClr val="tx1"/>
                </a:solidFill>
                <a:effectLst/>
                <a:latin typeface="+mn-lt"/>
                <a:ea typeface="+mn-ea"/>
                <a:cs typeface="+mn-cs"/>
              </a:rPr>
              <a:t>Structural sheets provide general structural notes that contain the building code, loading information, and critical material properties such as concrete strength.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Load supporting elements are specified on the structural sheets that indicate the types of materials and sizes of structural elements. These include support load materials such as joists, beams, headers, studs, trusses, and plates.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Another necessary specification on structural sheets is connections. Simpson Strong-Tie product requirements are primarily going to be included within the structural documents. </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Elevations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typical basic design residential elevation sheet. It indicates the appearance and style of the home from a front and back view. The reference point for most elevations is the grade line. Some elevations include items below the grade line such as foundation walls, footers, and window wells. The elevation provides external dimensions, height, roof slopes and roof features, garages, windows and doors, porches, decks and patios. The elevation also provides information on wall coverings such as brick, siding, or stucco. </a:t>
            </a: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First Floor General Sheet</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typical basic design floor drawing. </a:t>
            </a:r>
          </a:p>
          <a:p>
            <a:r>
              <a:rPr lang="en-US" sz="1200" kern="1200" dirty="0">
                <a:solidFill>
                  <a:schemeClr val="tx1"/>
                </a:solidFill>
                <a:effectLst/>
                <a:latin typeface="+mn-lt"/>
                <a:ea typeface="+mn-ea"/>
                <a:cs typeface="+mn-cs"/>
              </a:rPr>
              <a:t>The plan drawing indicates rooms and room divisions, doors, windows, closets, stairways, dimensions, rough plumbing fixtures, cabinetry, garage, and porch areas.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Many floor plans contain a legend box or area that includes square footage, heated and non-heated area footage, and other overall details of the floor plan.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First Floor Framing Sheet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typical basic design floor framing plan. The drawing shows the same floor plan as the previous page, except this drawing contains framing specifications for the first floor area. Many of the non-structural elements are removed and the drawing now contains detailed information on the walls, sizes, and dimensions.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Second Floor Framing</a:t>
            </a:r>
          </a:p>
          <a:p>
            <a:r>
              <a:rPr lang="en-US" sz="1200" kern="1200" dirty="0">
                <a:solidFill>
                  <a:schemeClr val="tx1"/>
                </a:solidFill>
                <a:effectLst/>
                <a:latin typeface="+mn-lt"/>
                <a:ea typeface="+mn-ea"/>
                <a:cs typeface="+mn-cs"/>
              </a:rPr>
              <a:t>This drawing shows the upstairs rooms and features. The plan contains lighter areas to indicate the location of first floor rooms for reference orientation only. Many times this sheet also contains future expansion areas for the building. </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33724844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Braced Wall Call-Outs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Brace Wall Line Indications</a:t>
            </a:r>
          </a:p>
          <a:p>
            <a:r>
              <a:rPr lang="en-US" sz="1200" kern="1200" dirty="0">
                <a:solidFill>
                  <a:schemeClr val="tx1"/>
                </a:solidFill>
                <a:effectLst/>
                <a:latin typeface="+mn-lt"/>
                <a:ea typeface="+mn-ea"/>
                <a:cs typeface="+mn-cs"/>
              </a:rPr>
              <a:t>This structural plan enlargement contains typical call-outs for structural elements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A-1 horizontal red line represents the brace wall line and 3-1 vertical green line that represents a second brace wall line. The WSW18x12 call-outs are for the Simpson Strong-Wall Wood </a:t>
            </a:r>
            <a:r>
              <a:rPr lang="en-US" sz="1200" kern="1200" dirty="0" err="1">
                <a:solidFill>
                  <a:schemeClr val="tx1"/>
                </a:solidFill>
                <a:effectLst/>
                <a:latin typeface="+mn-lt"/>
                <a:ea typeface="+mn-ea"/>
                <a:cs typeface="+mn-cs"/>
              </a:rPr>
              <a:t>Shearwall</a:t>
            </a:r>
            <a:r>
              <a:rPr lang="en-US" sz="1200" kern="1200" dirty="0">
                <a:solidFill>
                  <a:schemeClr val="tx1"/>
                </a:solidFill>
                <a:effectLst/>
                <a:latin typeface="+mn-lt"/>
                <a:ea typeface="+mn-ea"/>
                <a:cs typeface="+mn-cs"/>
              </a:rPr>
              <a:t>. There are a total of three walls, each 18 inches wide by 12 foot tall. </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Engineered Wiring Sheet</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Overhead Fan Electrical</a:t>
            </a:r>
          </a:p>
          <a:p>
            <a:r>
              <a:rPr lang="en-US" sz="1200" kern="1200" dirty="0">
                <a:solidFill>
                  <a:schemeClr val="tx1"/>
                </a:solidFill>
                <a:effectLst/>
                <a:latin typeface="+mn-lt"/>
                <a:ea typeface="+mn-ea"/>
                <a:cs typeface="+mn-cs"/>
              </a:rPr>
              <a:t>This is an example of a floor plan sheet from an engineered floor plan. The legend indicates the various symbols that are used throughout the drawing</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sheet contains drawings and notes on the electrical wiring for the ceiling fans and overhead lights. </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About </a:t>
            </a:r>
            <a:r>
              <a:rPr lang="en-US" sz="1200" b="1" kern="1200">
                <a:solidFill>
                  <a:schemeClr val="tx1"/>
                </a:solidFill>
                <a:effectLst/>
                <a:latin typeface="+mn-lt"/>
                <a:ea typeface="+mn-ea"/>
                <a:cs typeface="+mn-cs"/>
              </a:rPr>
              <a:t>this Course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course provides an overview of residential and multi-family construction plans with a focus on the structural aspects of the documents. The course introduces different types of construction documents, explains the information they contain, and provides many sample plans for review.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have completed this course, you should be able to: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the types of construction plans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Recall the basic elements</a:t>
            </a:r>
            <a:r>
              <a:rPr lang="en-US" sz="1200" kern="1200" baseline="0" dirty="0">
                <a:solidFill>
                  <a:schemeClr val="tx1"/>
                </a:solidFill>
                <a:effectLst/>
                <a:latin typeface="+mn-lt"/>
                <a:ea typeface="+mn-ea"/>
                <a:cs typeface="+mn-cs"/>
              </a:rPr>
              <a:t> contained on </a:t>
            </a:r>
            <a:r>
              <a:rPr lang="en-US" sz="1200" kern="1200" dirty="0">
                <a:solidFill>
                  <a:schemeClr val="tx1"/>
                </a:solidFill>
                <a:effectLst/>
                <a:latin typeface="+mn-lt"/>
                <a:ea typeface="+mn-ea"/>
                <a:cs typeface="+mn-cs"/>
              </a:rPr>
              <a:t>construction plans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specified structural elements on construction documents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112235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Roof Elevation Details</a:t>
            </a:r>
          </a:p>
          <a:p>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Roof Truss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engineered plan example shows multiple items on a single page. It contains the elevation drawing and the floor drawing. The bottom right section contains specific information for the vertical siding break detail</a:t>
            </a:r>
            <a:r>
              <a:rPr lang="en-US" sz="1200" kern="120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notes section contains extensive details for the roof trusses along with a drawing of the roof from the top down, indicating the roof ridges and valleys. </a:t>
            </a:r>
          </a:p>
          <a:p>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Foundation Engineered Plan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Anchor Bolt Detail</a:t>
            </a:r>
          </a:p>
          <a:p>
            <a:pPr marL="0" indent="0">
              <a:buNone/>
            </a:pPr>
            <a:r>
              <a:rPr lang="en-US" sz="1200" dirty="0"/>
              <a:t>This engineered plan is for the foundation. The drawing contains indications for dimensions, footings, gas lines, plumbing lines, and water access. The first note includes specifications for drainage and the second note contains foundation notes</a:t>
            </a:r>
            <a:r>
              <a:rPr lang="en-US" sz="1200"/>
              <a:t>. </a:t>
            </a:r>
          </a:p>
          <a:p>
            <a:pPr marL="0" indent="0">
              <a:buNone/>
            </a:pPr>
            <a:endParaRPr lang="en-US" sz="1200"/>
          </a:p>
          <a:p>
            <a:pPr marL="0" indent="0">
              <a:buNone/>
            </a:pPr>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a:t>The </a:t>
            </a:r>
            <a:r>
              <a:rPr lang="en-US" sz="1200" dirty="0"/>
              <a:t>call-out illustration demonstrates the anchor bolt installation.</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Structural Detail Engineered Plan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Details for Specific Item Assembly</a:t>
            </a:r>
          </a:p>
          <a:p>
            <a:r>
              <a:rPr lang="en-US" sz="1200" kern="1200" dirty="0">
                <a:solidFill>
                  <a:schemeClr val="tx1"/>
                </a:solidFill>
                <a:effectLst/>
                <a:latin typeface="+mn-lt"/>
                <a:ea typeface="+mn-ea"/>
                <a:cs typeface="+mn-cs"/>
              </a:rPr>
              <a:t>Engineered plans often include detail sheets for individual specifications and clarity. These details may include the type of materials, sizes, connection type, and clarity for installation required</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is another engineered plan that contains details indicating how to build or assemble certain structural connections and framing areas. Always check the main plan before referring to detail pages. </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Structural Anchorage</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Floor to Floor Connection Plan</a:t>
            </a:r>
          </a:p>
          <a:p>
            <a:r>
              <a:rPr lang="en-US" sz="1200" kern="1200" dirty="0">
                <a:solidFill>
                  <a:schemeClr val="tx1"/>
                </a:solidFill>
                <a:effectLst/>
                <a:latin typeface="+mn-lt"/>
                <a:ea typeface="+mn-ea"/>
                <a:cs typeface="+mn-cs"/>
              </a:rPr>
              <a:t>This particular engineered plan contains details for the structural continuous load </a:t>
            </a:r>
            <a:r>
              <a:rPr lang="en-US" sz="1200" kern="1200">
                <a:solidFill>
                  <a:schemeClr val="tx1"/>
                </a:solidFill>
                <a:effectLst/>
                <a:latin typeface="+mn-lt"/>
                <a:ea typeface="+mn-ea"/>
                <a:cs typeface="+mn-cs"/>
              </a:rPr>
              <a:t>path anchorage </a:t>
            </a:r>
            <a:r>
              <a:rPr lang="en-US" sz="1200" kern="1200" dirty="0">
                <a:solidFill>
                  <a:schemeClr val="tx1"/>
                </a:solidFill>
                <a:effectLst/>
                <a:latin typeface="+mn-lt"/>
                <a:ea typeface="+mn-ea"/>
                <a:cs typeface="+mn-cs"/>
              </a:rPr>
              <a:t>on the plan view sheet. The plan details how the roof, walls, and floors </a:t>
            </a:r>
            <a:r>
              <a:rPr lang="en-US" sz="1200" kern="1200">
                <a:solidFill>
                  <a:schemeClr val="tx1"/>
                </a:solidFill>
                <a:effectLst/>
                <a:latin typeface="+mn-lt"/>
                <a:ea typeface="+mn-ea"/>
                <a:cs typeface="+mn-cs"/>
              </a:rPr>
              <a:t>are connected </a:t>
            </a:r>
            <a:r>
              <a:rPr lang="en-US" sz="1200" kern="1200" dirty="0">
                <a:solidFill>
                  <a:schemeClr val="tx1"/>
                </a:solidFill>
                <a:effectLst/>
                <a:latin typeface="+mn-lt"/>
                <a:ea typeface="+mn-ea"/>
                <a:cs typeface="+mn-cs"/>
              </a:rPr>
              <a:t>through to the foundation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drawings at the bottom of the page illustrate the step-by-step assembly for the floor-to-floor connection plan. </a:t>
            </a: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Wall Connector Call-Outs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High Wind Engineered Plan</a:t>
            </a:r>
          </a:p>
          <a:p>
            <a:r>
              <a:rPr lang="en-US" sz="1200" kern="1200" dirty="0">
                <a:solidFill>
                  <a:schemeClr val="tx1"/>
                </a:solidFill>
                <a:effectLst/>
                <a:latin typeface="+mn-lt"/>
                <a:ea typeface="+mn-ea"/>
                <a:cs typeface="+mn-cs"/>
              </a:rPr>
              <a:t>This engineered plan contains the connection details for the wall connectors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specific plan is for a high wind area that is required to resist 140 miles per hour wind. </a:t>
            </a:r>
          </a:p>
          <a:p>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Roof and Truss Call-Out Details</a:t>
            </a:r>
          </a:p>
          <a:p>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Nailing and Screw Patterns</a:t>
            </a:r>
          </a:p>
          <a:p>
            <a:r>
              <a:rPr lang="en-US" sz="1200" kern="1200" dirty="0">
                <a:solidFill>
                  <a:schemeClr val="tx1"/>
                </a:solidFill>
                <a:effectLst/>
                <a:latin typeface="+mn-lt"/>
                <a:ea typeface="+mn-ea"/>
                <a:cs typeface="+mn-cs"/>
              </a:rPr>
              <a:t>This engineered plan contains details on roof connections</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plan contains blocking details, as well as nailing and screw patterns for blocking and other roof elements. </a:t>
            </a:r>
          </a:p>
          <a:p>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Hybrid Seismic Plan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Wall Brace Charts</a:t>
            </a:r>
          </a:p>
          <a:p>
            <a:r>
              <a:rPr lang="en-US" sz="1200" kern="1200" dirty="0">
                <a:solidFill>
                  <a:schemeClr val="tx1"/>
                </a:solidFill>
                <a:effectLst/>
                <a:latin typeface="+mn-lt"/>
                <a:ea typeface="+mn-ea"/>
                <a:cs typeface="+mn-cs"/>
              </a:rPr>
              <a:t>This plan is an engineered plan that is partially prescriptive</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charts at the bottom contain wall bracing information required for seismic and wind plan specifications. This plan type can be engineered or prescriptive based on the IRC.</a:t>
            </a:r>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Lateral System Shear Wall Panels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Multi-Family Plan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engineered multi-family plan includes a shear wall schedule with details and a legend for clarity.  In addition, the plan contains a Shear Wall schedule that indicates different symbols for different shear wall configurations. </a:t>
            </a:r>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Shear Wall Holdowns into Foundation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Multi-Family Plan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engineered multi-family plan includes a detailed call-out for shear wall holddowns into the building foundation. The chart indicates </a:t>
            </a:r>
            <a:r>
              <a:rPr lang="en-US" sz="1200" kern="1200" dirty="0" err="1">
                <a:solidFill>
                  <a:schemeClr val="tx1"/>
                </a:solidFill>
                <a:effectLst/>
                <a:latin typeface="+mn-lt"/>
                <a:ea typeface="+mn-ea"/>
                <a:cs typeface="+mn-cs"/>
              </a:rPr>
              <a:t>holddown</a:t>
            </a:r>
            <a:r>
              <a:rPr lang="en-US" sz="1200" kern="1200" dirty="0">
                <a:solidFill>
                  <a:schemeClr val="tx1"/>
                </a:solidFill>
                <a:effectLst/>
                <a:latin typeface="+mn-lt"/>
                <a:ea typeface="+mn-ea"/>
                <a:cs typeface="+mn-cs"/>
              </a:rPr>
              <a:t> anchorage and embedment information. The illustration indicates the installation required.  </a:t>
            </a: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40780996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Agenda</a:t>
            </a:r>
          </a:p>
          <a:p>
            <a:r>
              <a:rPr lang="en-US" sz="1200" kern="1200" dirty="0">
                <a:solidFill>
                  <a:schemeClr val="tx1"/>
                </a:solidFill>
                <a:effectLst/>
                <a:latin typeface="+mn-lt"/>
                <a:ea typeface="+mn-ea"/>
                <a:cs typeface="+mn-cs"/>
              </a:rPr>
              <a:t>The topics covered in this course include the following: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1</a:t>
            </a:r>
          </a:p>
          <a:p>
            <a:r>
              <a:rPr lang="en-US" sz="1200" kern="1200" dirty="0">
                <a:solidFill>
                  <a:schemeClr val="tx1"/>
                </a:solidFill>
                <a:effectLst/>
                <a:latin typeface="+mn-lt"/>
                <a:ea typeface="+mn-ea"/>
                <a:cs typeface="+mn-cs"/>
              </a:rPr>
              <a:t>Overview of Construction Plans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2</a:t>
            </a:r>
          </a:p>
          <a:p>
            <a:r>
              <a:rPr lang="en-US" sz="1200" kern="1200" dirty="0">
                <a:solidFill>
                  <a:schemeClr val="tx1"/>
                </a:solidFill>
                <a:effectLst/>
                <a:latin typeface="+mn-lt"/>
                <a:ea typeface="+mn-ea"/>
                <a:cs typeface="+mn-cs"/>
              </a:rPr>
              <a:t>Types of Construction Plans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3</a:t>
            </a:r>
          </a:p>
          <a:p>
            <a:r>
              <a:rPr lang="en-US" sz="1200" kern="1200" dirty="0">
                <a:solidFill>
                  <a:schemeClr val="tx1"/>
                </a:solidFill>
                <a:effectLst/>
                <a:latin typeface="+mn-lt"/>
                <a:ea typeface="+mn-ea"/>
                <a:cs typeface="+mn-cs"/>
              </a:rPr>
              <a:t>Parts of the Construction Plan Documents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4</a:t>
            </a:r>
          </a:p>
          <a:p>
            <a:r>
              <a:rPr lang="en-US" sz="1200" kern="1200" dirty="0">
                <a:solidFill>
                  <a:schemeClr val="tx1"/>
                </a:solidFill>
                <a:effectLst/>
                <a:latin typeface="+mn-lt"/>
                <a:ea typeface="+mn-ea"/>
                <a:cs typeface="+mn-cs"/>
              </a:rPr>
              <a:t>Identify Specified Products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training covered many different topics on construction plans. Lesson One introduced the basic components of construction documents including what they are, who creates them, and the information contained within a set of sheets. It also discussed the importance of the </a:t>
            </a:r>
            <a:r>
              <a:rPr lang="en-US" sz="1200" kern="1200" dirty="0" err="1">
                <a:solidFill>
                  <a:schemeClr val="tx1"/>
                </a:solidFill>
                <a:effectLst/>
                <a:latin typeface="+mn-lt"/>
                <a:ea typeface="+mn-ea"/>
                <a:cs typeface="+mn-cs"/>
              </a:rPr>
              <a:t>RFI</a:t>
            </a:r>
            <a:r>
              <a:rPr lang="en-US" sz="1200" kern="1200" dirty="0">
                <a:solidFill>
                  <a:schemeClr val="tx1"/>
                </a:solidFill>
                <a:effectLst/>
                <a:latin typeface="+mn-lt"/>
                <a:ea typeface="+mn-ea"/>
                <a:cs typeface="+mn-cs"/>
              </a:rPr>
              <a:t> process in the revision of construction plans.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Two  discussed the types of construction plans and difference between Prescriptive Design and Engineered Design plans.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Lesson Three discussed the most common elements contained in plans such as cover sheets, symbols, and location grid lines. The lesson also included they many types of construction document sheets that are typical with large construction projects.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final Lesson Four showed a variety of construction plans and identified typical products that require installation.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a:p>
        </p:txBody>
      </p:sp>
    </p:spTree>
    <p:extLst>
      <p:ext uri="{BB962C8B-B14F-4D97-AF65-F5344CB8AC3E}">
        <p14:creationId xmlns:p14="http://schemas.microsoft.com/office/powerpoint/2010/main" val="26465285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Assessment: </a:t>
            </a:r>
            <a:r>
              <a:rPr lang="en-US" sz="1200" b="1" kern="1200">
                <a:solidFill>
                  <a:schemeClr val="tx1"/>
                </a:solidFill>
                <a:effectLst/>
                <a:latin typeface="+mn-lt"/>
                <a:ea typeface="+mn-ea"/>
                <a:cs typeface="+mn-cs"/>
              </a:rPr>
              <a:t>Final Assessment</a:t>
            </a:r>
          </a:p>
          <a:p>
            <a:endParaRPr lang="en-US" sz="1200" b="1" kern="1200" dirty="0">
              <a:solidFill>
                <a:schemeClr val="tx1"/>
              </a:solidFill>
              <a:effectLst/>
              <a:latin typeface="+mn-lt"/>
              <a:ea typeface="+mn-ea"/>
              <a:cs typeface="+mn-cs"/>
            </a:endParaRPr>
          </a:p>
          <a:p>
            <a:r>
              <a:rPr lang="en-US" sz="1200" dirty="0">
                <a:effectLst/>
              </a:rPr>
              <a:t>There are 10 questions in the final assessment and you must pass with a score of at least 70%.</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51</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a:t>
            </a:r>
            <a:r>
              <a:rPr lang="en-US" sz="1200" b="1" kern="120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have completed this course</a:t>
            </a:r>
            <a:r>
              <a:rPr lang="en-US" sz="1200" kern="120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52</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Lesson 1: Overview of Construction Plans</a:t>
            </a:r>
          </a:p>
          <a:p>
            <a:r>
              <a:rPr lang="en-US" sz="1200" kern="1200" dirty="0">
                <a:solidFill>
                  <a:schemeClr val="tx1"/>
                </a:solidFill>
                <a:effectLst/>
                <a:latin typeface="+mn-lt"/>
                <a:ea typeface="+mn-ea"/>
                <a:cs typeface="+mn-cs"/>
              </a:rPr>
              <a:t>This lesson introduces the basic components of construction plans including what they are, who creates them, and the information they include. </a:t>
            </a:r>
          </a:p>
          <a:p>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Major Market Segments</a:t>
            </a:r>
          </a:p>
          <a:p>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Click: There </a:t>
            </a:r>
            <a:r>
              <a:rPr lang="en-US" sz="1200" kern="1200" dirty="0">
                <a:solidFill>
                  <a:schemeClr val="tx1"/>
                </a:solidFill>
                <a:effectLst/>
                <a:latin typeface="+mn-lt"/>
                <a:ea typeface="+mn-ea"/>
                <a:cs typeface="+mn-cs"/>
              </a:rPr>
              <a:t>are four major market segments within the construction industry.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Residential </a:t>
            </a:r>
            <a:r>
              <a:rPr lang="en-US" sz="1200" kern="1200" dirty="0">
                <a:solidFill>
                  <a:schemeClr val="tx1"/>
                </a:solidFill>
                <a:effectLst/>
                <a:latin typeface="+mn-lt"/>
                <a:ea typeface="+mn-ea"/>
                <a:cs typeface="+mn-cs"/>
              </a:rPr>
              <a:t>construction consists of single family and multi-family homes, </a:t>
            </a:r>
            <a:r>
              <a:rPr lang="en-US" sz="1200" kern="1200">
                <a:solidFill>
                  <a:schemeClr val="tx1"/>
                </a:solidFill>
                <a:effectLst/>
                <a:latin typeface="+mn-lt"/>
                <a:ea typeface="+mn-ea"/>
                <a:cs typeface="+mn-cs"/>
              </a:rPr>
              <a:t>large residential </a:t>
            </a:r>
            <a:r>
              <a:rPr lang="en-US" sz="1200" kern="1200" dirty="0">
                <a:solidFill>
                  <a:schemeClr val="tx1"/>
                </a:solidFill>
                <a:effectLst/>
                <a:latin typeface="+mn-lt"/>
                <a:ea typeface="+mn-ea"/>
                <a:cs typeface="+mn-cs"/>
              </a:rPr>
              <a:t>builders, and custom homes.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Institutional </a:t>
            </a:r>
            <a:r>
              <a:rPr lang="en-US" sz="1200" kern="1200" dirty="0">
                <a:solidFill>
                  <a:schemeClr val="tx1"/>
                </a:solidFill>
                <a:effectLst/>
                <a:latin typeface="+mn-lt"/>
                <a:ea typeface="+mn-ea"/>
                <a:cs typeface="+mn-cs"/>
              </a:rPr>
              <a:t>and commercial construction includes schools, healthcare centers, sports stadiums, shopping centers, warehouses, and other facilities that serve the public.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Specialized </a:t>
            </a:r>
            <a:r>
              <a:rPr lang="en-US" sz="1200" kern="1200" dirty="0">
                <a:solidFill>
                  <a:schemeClr val="tx1"/>
                </a:solidFill>
                <a:effectLst/>
                <a:latin typeface="+mn-lt"/>
                <a:ea typeface="+mn-ea"/>
                <a:cs typeface="+mn-cs"/>
              </a:rPr>
              <a:t>industrial segment includes more technologically complex projects such as oil refineries, steel mills, chemical processing plants, and nuclear power plants. </a:t>
            </a:r>
          </a:p>
          <a:p>
            <a:r>
              <a:rPr lang="en-US" sz="1200" kern="1200" dirty="0">
                <a:solidFill>
                  <a:schemeClr val="tx1"/>
                </a:solidFill>
                <a:effectLst/>
                <a:latin typeface="+mn-lt"/>
                <a:ea typeface="+mn-ea"/>
                <a:cs typeface="+mn-cs"/>
              </a:rPr>
              <a:t> </a:t>
            </a:r>
          </a:p>
          <a:p>
            <a:r>
              <a:rPr lang="en-US" sz="1200" kern="1200">
                <a:solidFill>
                  <a:schemeClr val="tx1"/>
                </a:solidFill>
                <a:effectLst/>
                <a:latin typeface="+mn-lt"/>
                <a:ea typeface="+mn-ea"/>
                <a:cs typeface="+mn-cs"/>
              </a:rPr>
              <a:t>Click: The </a:t>
            </a:r>
            <a:r>
              <a:rPr lang="en-US" sz="1200" kern="1200" dirty="0">
                <a:solidFill>
                  <a:schemeClr val="tx1"/>
                </a:solidFill>
                <a:effectLst/>
                <a:latin typeface="+mn-lt"/>
                <a:ea typeface="+mn-ea"/>
                <a:cs typeface="+mn-cs"/>
              </a:rPr>
              <a:t>infrastructure and heavy construction market includes projects such as highways, mass transit systems, bridges, and sewage treatment plants.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Each of these four market segments use construction documents with variations, specifications, and configurations that address the unique aspects of their specific project requirements.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training only focuses on the residential and multi-family construction market segment</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2977587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Construction Plans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Basic Assembly Instructions</a:t>
            </a:r>
          </a:p>
          <a:p>
            <a:r>
              <a:rPr lang="en-US" sz="1200" kern="1200" dirty="0">
                <a:solidFill>
                  <a:schemeClr val="tx1"/>
                </a:solidFill>
                <a:effectLst/>
                <a:latin typeface="+mn-lt"/>
                <a:ea typeface="+mn-ea"/>
                <a:cs typeface="+mn-cs"/>
              </a:rPr>
              <a:t>Many people have attempted to assemble items that require a construction plan. This could include swing sets, treehouses, furniture, bicycles, or toys. The plan can include cautions, a parts list, required tools, numbered illustrations, and a sequenced set of instructions. The assembly task becomes much easier when the plans are clear and concise. </a:t>
            </a:r>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1313139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Residential Construction Plans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Home Building Instructions</a:t>
            </a:r>
          </a:p>
          <a:p>
            <a:r>
              <a:rPr lang="en-US" sz="1200" kern="1200" dirty="0">
                <a:solidFill>
                  <a:schemeClr val="tx1"/>
                </a:solidFill>
                <a:effectLst/>
                <a:latin typeface="+mn-lt"/>
                <a:ea typeface="+mn-ea"/>
                <a:cs typeface="+mn-cs"/>
              </a:rPr>
              <a:t>Residential construction plans are essentially assembly plans on a much larger and complex scale. The complete set of construction documents include plans, specifications, drawings, mechanical systems, finishes, and installation notes. Construction plans contain items agreed upon between the Owner and the Contractor and reflect the understanding that each party has with regard to constructing the project. </a:t>
            </a: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3131396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2.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2.xml"/><Relationship Id="rId1"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Master" Target="../slideMasters/slideMaster2.xml"/><Relationship Id="rId1" Type="http://schemas.openxmlformats.org/officeDocument/2006/relationships/tags" Target="../tags/tag30.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3.xml"/><Relationship Id="rId1" Type="http://schemas.openxmlformats.org/officeDocument/2006/relationships/tags" Target="../tags/tag34.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3.xml"/><Relationship Id="rId1" Type="http://schemas.openxmlformats.org/officeDocument/2006/relationships/tags" Target="../tags/tag35.xml"/><Relationship Id="rId4" Type="http://schemas.microsoft.com/office/2007/relationships/hdphoto" Target="../media/hdphoto2.wdp"/></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6.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38.xml"/><Relationship Id="rId4" Type="http://schemas.microsoft.com/office/2007/relationships/hdphoto" Target="../media/hdphoto3.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Master" Target="../slideMasters/slideMaster4.xml"/><Relationship Id="rId1" Type="http://schemas.openxmlformats.org/officeDocument/2006/relationships/tags" Target="../tags/tag39.xml"/><Relationship Id="rId4" Type="http://schemas.microsoft.com/office/2007/relationships/hdphoto" Target="../media/hdphoto4.wdp"/></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40.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2.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3.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5.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6.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7.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8.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49.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0.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1.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5.xml"/><Relationship Id="rId1" Type="http://schemas.openxmlformats.org/officeDocument/2006/relationships/tags" Target="../tags/tag5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5.xml"/><Relationship Id="rId1" Type="http://schemas.openxmlformats.org/officeDocument/2006/relationships/tags" Target="../tags/tag5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Master" Target="../slideMasters/slideMaster5.xml"/><Relationship Id="rId1" Type="http://schemas.openxmlformats.org/officeDocument/2006/relationships/tags" Target="../tags/tag55.xml"/><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06553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10979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7780107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49134007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5"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b="16288"/>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5: Building Code Basics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Black" panose="020B0A04020102020204" pitchFamily="34" charset="0"/>
                <a:cs typeface="Arial" panose="020B0604020202020204" pitchFamily="34" charset="0"/>
              </a:defRPr>
            </a:lvl1pPr>
          </a:lstStyle>
          <a:p>
            <a:r>
              <a:rPr lang="en-US" dirty="0"/>
              <a:t>BUILDER TRAINING SERIES</a:t>
            </a:r>
          </a:p>
        </p:txBody>
      </p:sp>
    </p:spTree>
    <p:custDataLst>
      <p:tags r:id="rId1"/>
    </p:custDataLst>
    <p:extLst>
      <p:ext uri="{BB962C8B-B14F-4D97-AF65-F5344CB8AC3E}">
        <p14:creationId xmlns:p14="http://schemas.microsoft.com/office/powerpoint/2010/main" val="4069067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Top Rule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525463" y="945814"/>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1473200"/>
            <a:ext cx="8796337"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Title Slide 1 (with Subtitle)">
    <p:spTree>
      <p:nvGrpSpPr>
        <p:cNvPr id="1" name=""/>
        <p:cNvGrpSpPr/>
        <p:nvPr/>
      </p:nvGrpSpPr>
      <p:grpSpPr>
        <a:xfrm>
          <a:off x="0" y="0"/>
          <a:ext cx="0" cy="0"/>
          <a:chOff x="0" y="0"/>
          <a:chExt cx="0" cy="0"/>
        </a:xfrm>
      </p:grpSpPr>
      <p:pic>
        <p:nvPicPr>
          <p:cNvPr id="9" name="Picture 3" descr="D:\30_00_SST-198-04_SST Builder Training - Course 4 Construction Plans 101\01_Images\construction-worker-holding-blueprints.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4988" r="17959" b="27045"/>
          <a:stretch/>
        </p:blipFill>
        <p:spPr bwMode="auto">
          <a:xfrm>
            <a:off x="0" y="1115429"/>
            <a:ext cx="12192261" cy="574257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30_00_SST-198-04_SST Builder Training - Course 4 Construction Plans 101\01_Images\construction-worker-holding-blueprints.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4657" t="23156" r="27934" b="29212"/>
          <a:stretch/>
        </p:blipFill>
        <p:spPr bwMode="auto">
          <a:xfrm>
            <a:off x="0" y="1115428"/>
            <a:ext cx="12191740" cy="5742573"/>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12600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4098" name="Picture 2" descr="Image result for group reading construction document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10900"/>
          <a:stretch/>
        </p:blipFill>
        <p:spPr bwMode="auto">
          <a:xfrm>
            <a:off x="-26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pic>
        <p:nvPicPr>
          <p:cNvPr id="9218" name="Picture 2" descr="Related image"/>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1969" b="27475"/>
          <a:stretch/>
        </p:blipFill>
        <p:spPr bwMode="auto">
          <a:xfrm>
            <a:off x="-26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9886390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Title Slide 1 (with Subtitle)">
    <p:spTree>
      <p:nvGrpSpPr>
        <p:cNvPr id="1" name=""/>
        <p:cNvGrpSpPr/>
        <p:nvPr/>
      </p:nvGrpSpPr>
      <p:grpSpPr>
        <a:xfrm>
          <a:off x="0" y="0"/>
          <a:ext cx="0" cy="0"/>
          <a:chOff x="0" y="0"/>
          <a:chExt cx="0" cy="0"/>
        </a:xfrm>
      </p:grpSpPr>
      <p:pic>
        <p:nvPicPr>
          <p:cNvPr id="5124" name="Picture 4" descr="Related image"/>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35732"/>
          <a:stretch/>
        </p:blipFill>
        <p:spPr bwMode="auto">
          <a:xfrm>
            <a:off x="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26576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Title Slide 1 (with Subtitle)">
    <p:spTree>
      <p:nvGrpSpPr>
        <p:cNvPr id="1" name=""/>
        <p:cNvGrpSpPr/>
        <p:nvPr/>
      </p:nvGrpSpPr>
      <p:grpSpPr>
        <a:xfrm>
          <a:off x="0" y="0"/>
          <a:ext cx="0" cy="0"/>
          <a:chOff x="0" y="0"/>
          <a:chExt cx="0" cy="0"/>
        </a:xfrm>
      </p:grpSpPr>
      <p:pic>
        <p:nvPicPr>
          <p:cNvPr id="2050" name="Picture 2" descr="D:\30_00_SST-198-07_SST Builder Training - Course 7 Estimating 101\01_Images\ronnie-george-ZZ31MJIG4KU-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22564" b="22826"/>
          <a:stretch/>
        </p:blipFill>
        <p:spPr bwMode="auto">
          <a:xfrm>
            <a:off x="-260"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3155197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itle Slide 1 (with Subtitle)">
    <p:spTree>
      <p:nvGrpSpPr>
        <p:cNvPr id="1" name=""/>
        <p:cNvGrpSpPr/>
        <p:nvPr/>
      </p:nvGrpSpPr>
      <p:grpSpPr>
        <a:xfrm>
          <a:off x="0" y="0"/>
          <a:ext cx="0" cy="0"/>
          <a:chOff x="0" y="0"/>
          <a:chExt cx="0" cy="0"/>
        </a:xfrm>
      </p:grpSpPr>
      <p:pic>
        <p:nvPicPr>
          <p:cNvPr id="3074" name="Picture 2" descr="D:\30_00_SST-198-07_SST Builder Training - Course 7 Estimating 101\01_Images\photo-1450101499163-c8848c66ca85.jpg"/>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b="29447"/>
          <a:stretch/>
        </p:blipFill>
        <p:spPr bwMode="auto">
          <a:xfrm>
            <a:off x="0" y="1115429"/>
            <a:ext cx="12191740" cy="5742572"/>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5622552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Title Slide 1 (with Subtitle)">
    <p:spTree>
      <p:nvGrpSpPr>
        <p:cNvPr id="1" name=""/>
        <p:cNvGrpSpPr/>
        <p:nvPr/>
      </p:nvGrpSpPr>
      <p:grpSpPr>
        <a:xfrm>
          <a:off x="0" y="0"/>
          <a:ext cx="0" cy="0"/>
          <a:chOff x="0" y="0"/>
          <a:chExt cx="0" cy="0"/>
        </a:xfrm>
      </p:grpSpPr>
      <p:pic>
        <p:nvPicPr>
          <p:cNvPr id="3076" name="Picture 4" descr="Image result for rolled construction document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29318"/>
          <a:stretch/>
        </p:blipFill>
        <p:spPr bwMode="auto">
          <a:xfrm>
            <a:off x="1" y="111542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26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28301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ontent with Subtitle Top Rule">
    <p:spTree>
      <p:nvGrpSpPr>
        <p:cNvPr id="1" name=""/>
        <p:cNvGrpSpPr/>
        <p:nvPr/>
      </p:nvGrpSpPr>
      <p:grpSpPr>
        <a:xfrm>
          <a:off x="0" y="0"/>
          <a:ext cx="0" cy="0"/>
          <a:chOff x="0" y="0"/>
          <a:chExt cx="0" cy="0"/>
        </a:xfrm>
      </p:grpSpPr>
      <p:sp>
        <p:nvSpPr>
          <p:cNvPr id="2" name="Title 1"/>
          <p:cNvSpPr>
            <a:spLocks noGrp="1"/>
          </p:cNvSpPr>
          <p:nvPr>
            <p:ph type="title"/>
          </p:nvPr>
        </p:nvSpPr>
        <p:spPr>
          <a:xfrm>
            <a:off x="507661" y="1258858"/>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2372497"/>
            <a:ext cx="8961097" cy="4214346"/>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342875645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1 (with Subtitle)">
    <p:spTree>
      <p:nvGrpSpPr>
        <p:cNvPr id="1" name=""/>
        <p:cNvGrpSpPr/>
        <p:nvPr/>
      </p:nvGrpSpPr>
      <p:grpSpPr>
        <a:xfrm>
          <a:off x="0" y="0"/>
          <a:ext cx="0" cy="0"/>
          <a:chOff x="0" y="0"/>
          <a:chExt cx="0" cy="0"/>
        </a:xfrm>
      </p:grpSpPr>
      <p:sp>
        <p:nvSpPr>
          <p:cNvPr id="9" name="Rectangle 8"/>
          <p:cNvSpPr/>
          <p:nvPr userDrawn="1"/>
        </p:nvSpPr>
        <p:spPr>
          <a:xfrm>
            <a:off x="-1" y="1351191"/>
            <a:ext cx="12192001" cy="2088045"/>
          </a:xfrm>
          <a:prstGeom prst="rect">
            <a:avLst/>
          </a:prstGeom>
          <a:gradFill flip="none" rotWithShape="1">
            <a:gsLst>
              <a:gs pos="0">
                <a:srgbClr val="FFEFD1">
                  <a:alpha val="89804"/>
                </a:srgbClr>
              </a:gs>
              <a:gs pos="40000">
                <a:srgbClr val="F0EBD5">
                  <a:alpha val="89804"/>
                </a:srgbClr>
              </a:gs>
              <a:gs pos="67000">
                <a:srgbClr val="D1C39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3346039"/>
            <a:ext cx="12192001" cy="79549"/>
          </a:xfrm>
          <a:prstGeom prst="rect">
            <a:avLst/>
          </a:prstGeom>
          <a:gradFill flip="none" rotWithShape="1">
            <a:gsLst>
              <a:gs pos="0">
                <a:srgbClr val="FFEFD1"/>
              </a:gs>
              <a:gs pos="40000">
                <a:srgbClr val="F0EBD5"/>
              </a:gs>
              <a:gs pos="60000">
                <a:srgbClr val="D1C39F">
                  <a:alpha val="0"/>
                </a:srgbClr>
              </a:gs>
            </a:gsLst>
            <a:lin ang="0" scaled="1"/>
            <a:tileRect/>
          </a:gradFill>
          <a:ln>
            <a:noFill/>
          </a:ln>
          <a:effectLst>
            <a:outerShdw blurRad="63500" dist="508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2"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85836862"/>
      </p:ext>
    </p:extLst>
  </p:cSld>
  <p:clrMapOvr>
    <a:masterClrMapping/>
  </p:clrMapOvr>
  <p:extLst>
    <p:ext uri="{DCECCB84-F9BA-43D5-87BE-67443E8EF086}">
      <p15:sldGuideLst xmlns:p15="http://schemas.microsoft.com/office/powerpoint/2012/main">
        <p15:guide id="1" orient="horz" pos="168"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3864" userDrawn="1">
          <p15:clr>
            <a:srgbClr val="FBAE40"/>
          </p15:clr>
        </p15:guide>
        <p15:guide id="7" orient="horz" pos="4008" userDrawn="1">
          <p15:clr>
            <a:srgbClr val="FBAE40"/>
          </p15:clr>
        </p15:guide>
        <p15:guide id="8" orient="horz" pos="415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1 (with Large Subtitle)">
    <p:spTree>
      <p:nvGrpSpPr>
        <p:cNvPr id="1" name=""/>
        <p:cNvGrpSpPr/>
        <p:nvPr/>
      </p:nvGrpSpPr>
      <p:grpSpPr>
        <a:xfrm>
          <a:off x="0" y="0"/>
          <a:ext cx="0" cy="0"/>
          <a:chOff x="0" y="0"/>
          <a:chExt cx="0" cy="0"/>
        </a:xfrm>
      </p:grpSpPr>
      <p:sp>
        <p:nvSpPr>
          <p:cNvPr id="12"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3"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2554107"/>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1"/>
            <a:ext cx="12188952" cy="253842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307211412"/>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3393250"/>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0"/>
            <a:ext cx="12188952" cy="3377563"/>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206945616"/>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1 (No Subtitle)">
    <p:spTree>
      <p:nvGrpSpPr>
        <p:cNvPr id="1" name=""/>
        <p:cNvGrpSpPr/>
        <p:nvPr/>
      </p:nvGrpSpPr>
      <p:grpSpPr>
        <a:xfrm>
          <a:off x="0" y="0"/>
          <a:ext cx="0" cy="0"/>
          <a:chOff x="0" y="0"/>
          <a:chExt cx="0" cy="0"/>
        </a:xfrm>
      </p:grpSpPr>
      <p:sp>
        <p:nvSpPr>
          <p:cNvPr id="10" name="Transparent Black Rectangle"/>
          <p:cNvSpPr txBox="1">
            <a:spLocks/>
          </p:cNvSpPr>
          <p:nvPr userDrawn="1"/>
        </p:nvSpPr>
        <p:spPr>
          <a:xfrm>
            <a:off x="-5845" y="1352550"/>
            <a:ext cx="12189492" cy="5010149"/>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530344994"/>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3 (with Subtitle)">
    <p:spTree>
      <p:nvGrpSpPr>
        <p:cNvPr id="1" name=""/>
        <p:cNvGrpSpPr/>
        <p:nvPr/>
      </p:nvGrpSpPr>
      <p:grpSpPr>
        <a:xfrm>
          <a:off x="0" y="0"/>
          <a:ext cx="0" cy="0"/>
          <a:chOff x="0" y="0"/>
          <a:chExt cx="0" cy="0"/>
        </a:xfrm>
      </p:grpSpPr>
      <p:pic>
        <p:nvPicPr>
          <p:cNvPr id="8"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903768"/>
          </a:xfrm>
          <a:prstGeom prst="rect">
            <a:avLst/>
          </a:prstGeom>
        </p:spPr>
      </p:pic>
      <p:sp>
        <p:nvSpPr>
          <p:cNvPr id="5"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228656315"/>
      </p:ext>
    </p:extLst>
  </p:cSld>
  <p:clrMapOvr>
    <a:masterClrMapping/>
  </p:clrMapOvr>
  <p:extLst>
    <p:ext uri="{DCECCB84-F9BA-43D5-87BE-67443E8EF086}">
      <p15:sldGuideLst xmlns:p15="http://schemas.microsoft.com/office/powerpoint/2012/main">
        <p15:guide id="1" orient="horz" pos="4152"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4008" userDrawn="1">
          <p15:clr>
            <a:srgbClr val="FBAE40"/>
          </p15:clr>
        </p15:guide>
        <p15:guide id="7" orient="horz" pos="3864" userDrawn="1">
          <p15:clr>
            <a:srgbClr val="FBAE40"/>
          </p15:clr>
        </p15:guide>
        <p15:guide id="8" orient="horz" pos="168"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3 (with Large Subtitle)">
    <p:spTree>
      <p:nvGrpSpPr>
        <p:cNvPr id="1" name=""/>
        <p:cNvGrpSpPr/>
        <p:nvPr/>
      </p:nvGrpSpPr>
      <p:grpSpPr>
        <a:xfrm>
          <a:off x="0" y="0"/>
          <a:ext cx="0" cy="0"/>
          <a:chOff x="0" y="0"/>
          <a:chExt cx="0" cy="0"/>
        </a:xfrm>
      </p:grpSpPr>
      <p:pic>
        <p:nvPicPr>
          <p:cNvPr id="11" name="Background Pic"/>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1818168"/>
          </a:xfrm>
          <a:prstGeom prst="rect">
            <a:avLst/>
          </a:prstGeom>
        </p:spPr>
      </p:pic>
      <p:sp>
        <p:nvSpPr>
          <p:cNvPr id="9" name="Transparent Black Rectangle"/>
          <p:cNvSpPr txBox="1">
            <a:spLocks/>
          </p:cNvSpPr>
          <p:nvPr userDrawn="1"/>
        </p:nvSpPr>
        <p:spPr>
          <a:xfrm>
            <a:off x="-5845" y="1335504"/>
            <a:ext cx="12189492" cy="18288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Subtitle Placeholder"/>
          <p:cNvSpPr>
            <a:spLocks noGrp="1"/>
          </p:cNvSpPr>
          <p:nvPr>
            <p:ph type="body" sz="quarter" idx="10" hasCustomPrompt="1"/>
          </p:nvPr>
        </p:nvSpPr>
        <p:spPr>
          <a:xfrm>
            <a:off x="-1" y="1351191"/>
            <a:ext cx="12188952" cy="18288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1318268357"/>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3 (No Subtitle)">
    <p:spTree>
      <p:nvGrpSpPr>
        <p:cNvPr id="1" name=""/>
        <p:cNvGrpSpPr/>
        <p:nvPr/>
      </p:nvGrpSpPr>
      <p:grpSpPr>
        <a:xfrm>
          <a:off x="0" y="0"/>
          <a:ext cx="0" cy="0"/>
          <a:chOff x="0" y="0"/>
          <a:chExt cx="0" cy="0"/>
        </a:xfrm>
      </p:grpSpPr>
      <p:sp>
        <p:nvSpPr>
          <p:cNvPr id="11" name="Transparent Black Rectangle"/>
          <p:cNvSpPr txBox="1">
            <a:spLocks/>
          </p:cNvSpPr>
          <p:nvPr userDrawn="1"/>
        </p:nvSpPr>
        <p:spPr>
          <a:xfrm>
            <a:off x="-5845" y="1335504"/>
            <a:ext cx="12189492" cy="5027195"/>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57942555"/>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1"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76166116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021860156"/>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Tree>
    <p:custDataLst>
      <p:tags r:id="rId1"/>
    </p:custDataLst>
    <p:extLst>
      <p:ext uri="{BB962C8B-B14F-4D97-AF65-F5344CB8AC3E}">
        <p14:creationId xmlns:p14="http://schemas.microsoft.com/office/powerpoint/2010/main" val="2404378636"/>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7"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2372496"/>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3" y="609602"/>
            <a:ext cx="5105399" cy="873943"/>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7"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7"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6045200" y="1485901"/>
            <a:ext cx="5765800" cy="35179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268393636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3" y="1066802"/>
            <a:ext cx="510539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1" y="1993902"/>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5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7"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6045200" y="1485901"/>
            <a:ext cx="5765800" cy="35179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363157060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2" y="1066802"/>
            <a:ext cx="510539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2"/>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7"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241300" y="1485901"/>
            <a:ext cx="5765800" cy="3517900"/>
          </a:xfrm>
          <a:prstGeom prst="rect">
            <a:avLst/>
          </a:prstGeom>
        </p:spPr>
        <p:txBody>
          <a:bodyPr lIns="91424" tIns="45712" rIns="91424" bIns="45712"/>
          <a:lstStyle/>
          <a:p>
            <a:endParaRPr lang="en-US" dirty="0"/>
          </a:p>
        </p:txBody>
      </p:sp>
    </p:spTree>
    <p:custDataLst>
      <p:tags r:id="rId1"/>
    </p:custDataLst>
    <p:extLst>
      <p:ext uri="{BB962C8B-B14F-4D97-AF65-F5344CB8AC3E}">
        <p14:creationId xmlns:p14="http://schemas.microsoft.com/office/powerpoint/2010/main" val="2946847856"/>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1066802"/>
            <a:ext cx="4495799" cy="873943"/>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7" y="1092202"/>
            <a:ext cx="4878324" cy="4254499"/>
          </a:xfrm>
          <a:prstGeom prst="rect">
            <a:avLst/>
          </a:prstGeom>
        </p:spPr>
        <p:txBody>
          <a:bodyPr lIns="0" tIns="0" rIns="0" bIns="0"/>
          <a:lstStyle>
            <a:lvl1pPr>
              <a:defRPr sz="19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5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7" y="5346702"/>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2565401" y="2184400"/>
            <a:ext cx="2286000" cy="2057400"/>
          </a:xfrm>
          <a:prstGeom prst="rect">
            <a:avLst/>
          </a:prstGeom>
        </p:spPr>
        <p:txBody>
          <a:bodyPr lIns="91424" tIns="45712" rIns="91424" bIns="45712"/>
          <a:lstStyle/>
          <a:p>
            <a:endParaRPr lang="en-US"/>
          </a:p>
        </p:txBody>
      </p:sp>
    </p:spTree>
    <p:custDataLst>
      <p:tags r:id="rId1"/>
    </p:custDataLst>
    <p:extLst>
      <p:ext uri="{BB962C8B-B14F-4D97-AF65-F5344CB8AC3E}">
        <p14:creationId xmlns:p14="http://schemas.microsoft.com/office/powerpoint/2010/main" val="127896195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1"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68260769"/>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1"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2"/>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60780324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3" y="1562100"/>
            <a:ext cx="3895947" cy="4685747"/>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17"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3243871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2" y="1562101"/>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2"/>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1"/>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9"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3876096641"/>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1"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1"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1" y="2122019"/>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5"/>
            <a:ext cx="5486400" cy="3582447"/>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7"/>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1"/>
            <a:ext cx="713847" cy="468283"/>
          </a:xfrm>
          <a:prstGeom prst="rect">
            <a:avLst/>
          </a:prstGeom>
          <a:solidFill>
            <a:schemeClr val="bg1"/>
          </a:solidFill>
        </p:spPr>
      </p:pic>
      <p:sp>
        <p:nvSpPr>
          <p:cNvPr id="16" name="Rectangle 15"/>
          <p:cNvSpPr/>
          <p:nvPr userDrawn="1"/>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1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3557049056"/>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31"/>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8"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1" y="1827716"/>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59" y="1115429"/>
            <a:ext cx="12192260"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2" y="1827714"/>
            <a:ext cx="12192260" cy="712285"/>
          </a:xfrm>
          <a:prstGeom prst="rect">
            <a:avLst/>
          </a:prstGeom>
        </p:spPr>
        <p:txBody>
          <a:bodyPr lIns="91424" tIns="45712" rIns="91424" bIns="45712"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568173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4421229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Title Slide 1 (with Subtitle)">
    <p:spTree>
      <p:nvGrpSpPr>
        <p:cNvPr id="1" name=""/>
        <p:cNvGrpSpPr/>
        <p:nvPr/>
      </p:nvGrpSpPr>
      <p:grpSpPr>
        <a:xfrm>
          <a:off x="0" y="0"/>
          <a:ext cx="0" cy="0"/>
          <a:chOff x="0" y="0"/>
          <a:chExt cx="0" cy="0"/>
        </a:xfrm>
      </p:grpSpPr>
      <p:pic>
        <p:nvPicPr>
          <p:cNvPr id="2050" name="Picture 2" descr="D:\30_03_2888-SST-ICS_Integrated Component Systems\3_Corporate Images\Picture10.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5430" b="35949"/>
          <a:stretch/>
        </p:blipFill>
        <p:spPr bwMode="auto">
          <a:xfrm>
            <a:off x="0" y="1137414"/>
            <a:ext cx="12198096" cy="57205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31"/>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58"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9"/>
            <a:ext cx="12192260"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521002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60" y="274638"/>
            <a:ext cx="10972482"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621910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ags" Target="../tags/tag20.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20.xml"/><Relationship Id="rId16" Type="http://schemas.openxmlformats.org/officeDocument/2006/relationships/image" Target="file:///T:\Simpson%20Strong-Tie\16SST105_ppt%20templates\photo%20libraries\connectors\_L8R7055.JPG" TargetMode="Externa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4.jpe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image" Target="file:///T:\Simpson%20Strong-Tie\16SST105_ppt%20templates\photo%20libraries\tech+software\Technology.jpg" TargetMode="External"/><Relationship Id="rId3" Type="http://schemas.openxmlformats.org/officeDocument/2006/relationships/slideLayout" Target="../slideLayouts/slideLayout32.xml"/><Relationship Id="rId7" Type="http://schemas.openxmlformats.org/officeDocument/2006/relationships/image" Target="../media/image14.jpe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ags" Target="../tags/tag32.xml"/><Relationship Id="rId5"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image" Target="../media/image15.emf"/></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15.emf"/><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7.jpeg"/><Relationship Id="rId5" Type="http://schemas.openxmlformats.org/officeDocument/2006/relationships/tags" Target="../tags/tag37.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tags" Target="../tags/tag41.xml"/><Relationship Id="rId2" Type="http://schemas.openxmlformats.org/officeDocument/2006/relationships/slideLayout" Target="../slideLayouts/slideLayout38.xml"/><Relationship Id="rId16" Type="http://schemas.openxmlformats.org/officeDocument/2006/relationships/theme" Target="../theme/theme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20"/>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80" r:id="rId3"/>
    <p:sldLayoutId id="2147483768" r:id="rId4"/>
    <p:sldLayoutId id="2147483782" r:id="rId5"/>
    <p:sldLayoutId id="2147483761" r:id="rId6"/>
    <p:sldLayoutId id="2147483762" r:id="rId7"/>
    <p:sldLayoutId id="2147483765" r:id="rId8"/>
    <p:sldLayoutId id="2147483763" r:id="rId9"/>
    <p:sldLayoutId id="2147483727" r:id="rId10"/>
    <p:sldLayoutId id="2147483728" r:id="rId11"/>
    <p:sldLayoutId id="2147483719" r:id="rId12"/>
    <p:sldLayoutId id="2147483717" r:id="rId13"/>
    <p:sldLayoutId id="2147483718" r:id="rId14"/>
    <p:sldLayoutId id="2147483779" r:id="rId15"/>
    <p:sldLayoutId id="2147483783" r:id="rId16"/>
    <p:sldLayoutId id="2147483784" r:id="rId17"/>
    <p:sldLayoutId id="2147483801" r:id="rId18"/>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4">
            <a:extLst>
              <a:ext uri="{28A0092B-C50C-407E-A947-70E740481C1C}">
                <a14:useLocalDpi xmlns:a14="http://schemas.microsoft.com/office/drawing/2010/main" val="0"/>
              </a:ext>
            </a:extLst>
          </a:blip>
          <a:srcRect r="2629" b="4635"/>
          <a:stretch/>
        </p:blipFill>
        <p:spPr>
          <a:xfrm>
            <a:off x="-260" y="1115429"/>
            <a:ext cx="12206438" cy="5710673"/>
          </a:xfrm>
          <a:prstGeom prst="rect">
            <a:avLst/>
          </a:prstGeom>
        </p:spPr>
      </p:pic>
      <p:pic>
        <p:nvPicPr>
          <p:cNvPr id="125" name="Picture 124"/>
          <p:cNvPicPr>
            <a:picLocks noChangeAspect="1"/>
          </p:cNvPicPr>
          <p:nvPr userDrawn="1"/>
        </p:nvPicPr>
        <p:blipFill rotWithShape="1">
          <a:blip r:embed="rId15" r:link="rId16" cstate="print">
            <a:extLst>
              <a:ext uri="{28A0092B-C50C-407E-A947-70E740481C1C}">
                <a14:useLocalDpi xmlns:a14="http://schemas.microsoft.com/office/drawing/2010/main" val="0"/>
              </a:ext>
            </a:extLst>
          </a:blip>
          <a:srcRect t="13870"/>
          <a:stretch/>
        </p:blipFill>
        <p:spPr>
          <a:xfrm>
            <a:off x="0" y="951212"/>
            <a:ext cx="12191998" cy="5906788"/>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17"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3"/>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74" r:id="rId1"/>
    <p:sldLayoutId id="2147483745" r:id="rId2"/>
    <p:sldLayoutId id="2147483773" r:id="rId3"/>
    <p:sldLayoutId id="2147483766" r:id="rId4"/>
    <p:sldLayoutId id="2147483767" r:id="rId5"/>
    <p:sldLayoutId id="2147483770" r:id="rId6"/>
    <p:sldLayoutId id="2147483771" r:id="rId7"/>
    <p:sldLayoutId id="2147483772" r:id="rId8"/>
    <p:sldLayoutId id="2147483775" r:id="rId9"/>
    <p:sldLayoutId id="2147483776" r:id="rId10"/>
    <p:sldLayoutId id="2147483778"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7" r:link="rId8" cstate="print">
            <a:extLst>
              <a:ext uri="{28A0092B-C50C-407E-A947-70E740481C1C}">
                <a14:useLocalDpi xmlns:a14="http://schemas.microsoft.com/office/drawing/2010/main" val="0"/>
              </a:ext>
            </a:extLst>
          </a:blip>
          <a:srcRect t="7812" b="7812"/>
          <a:stretch>
            <a:fillRect/>
          </a:stretch>
        </p:blipFill>
        <p:spPr>
          <a:xfrm>
            <a:off x="0" y="951212"/>
            <a:ext cx="12192000" cy="5906788"/>
          </a:xfrm>
          <a:prstGeom prst="rect">
            <a:avLst/>
          </a:prstGeom>
        </p:spPr>
      </p:pic>
      <p:sp>
        <p:nvSpPr>
          <p:cNvPr id="19" name="Bottom Red Orange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23" name="No Equal Logo" descr="/Volumes/CLIENTS/Simpson Strong-Tie/+brand standards/No Equal black.eps"/>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6"/>
    </p:custDataLst>
    <p:extLst>
      <p:ext uri="{BB962C8B-B14F-4D97-AF65-F5344CB8AC3E}">
        <p14:creationId xmlns:p14="http://schemas.microsoft.com/office/powerpoint/2010/main" val="74392822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9"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1063256"/>
            <a:ext cx="12197844" cy="5784111"/>
          </a:xfrm>
          <a:prstGeom prst="rect">
            <a:avLst/>
          </a:prstGeom>
        </p:spPr>
      </p:pic>
      <p:sp>
        <p:nvSpPr>
          <p:cNvPr id="18" name="Grey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No Equal Logo" descr="/Volumes/CLIENTS/Simpson Strong-Tie/+brand standards/No Equal black.eps"/>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5"/>
    </p:custDataLst>
    <p:extLst>
      <p:ext uri="{BB962C8B-B14F-4D97-AF65-F5344CB8AC3E}">
        <p14:creationId xmlns:p14="http://schemas.microsoft.com/office/powerpoint/2010/main" val="420854563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579102"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7"/>
    </p:custDataLst>
    <p:extLst>
      <p:ext uri="{BB962C8B-B14F-4D97-AF65-F5344CB8AC3E}">
        <p14:creationId xmlns:p14="http://schemas.microsoft.com/office/powerpoint/2010/main" val="25483258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Lst>
  <p:hf hdr="0" ftr="0" dt="0"/>
  <p:txStyles>
    <p:titleStyle>
      <a:lvl1pPr algn="l" defTabSz="91424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560" indent="-228560" algn="l" defTabSz="91424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680" indent="-228560" algn="l" defTabSz="91424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800" indent="-228560" algn="l" defTabSz="91424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5999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4pPr>
      <a:lvl5pPr marL="205704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5pPr>
      <a:lvl6pPr marL="251416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40" rtl="0" eaLnBrk="1" latinLnBrk="0" hangingPunct="1">
        <a:defRPr sz="1900" kern="1200">
          <a:solidFill>
            <a:schemeClr val="tx1"/>
          </a:solidFill>
          <a:latin typeface="+mn-lt"/>
          <a:ea typeface="+mn-ea"/>
          <a:cs typeface="+mn-cs"/>
        </a:defRPr>
      </a:lvl1pPr>
      <a:lvl2pPr marL="457120" algn="l" defTabSz="914240" rtl="0" eaLnBrk="1" latinLnBrk="0" hangingPunct="1">
        <a:defRPr sz="1900" kern="1200">
          <a:solidFill>
            <a:schemeClr val="tx1"/>
          </a:solidFill>
          <a:latin typeface="+mn-lt"/>
          <a:ea typeface="+mn-ea"/>
          <a:cs typeface="+mn-cs"/>
        </a:defRPr>
      </a:lvl2pPr>
      <a:lvl3pPr marL="914240" algn="l" defTabSz="914240" rtl="0" eaLnBrk="1" latinLnBrk="0" hangingPunct="1">
        <a:defRPr sz="1900" kern="1200">
          <a:solidFill>
            <a:schemeClr val="tx1"/>
          </a:solidFill>
          <a:latin typeface="+mn-lt"/>
          <a:ea typeface="+mn-ea"/>
          <a:cs typeface="+mn-cs"/>
        </a:defRPr>
      </a:lvl3pPr>
      <a:lvl4pPr marL="1371360" algn="l" defTabSz="914240" rtl="0" eaLnBrk="1" latinLnBrk="0" hangingPunct="1">
        <a:defRPr sz="1900" kern="1200">
          <a:solidFill>
            <a:schemeClr val="tx1"/>
          </a:solidFill>
          <a:latin typeface="+mn-lt"/>
          <a:ea typeface="+mn-ea"/>
          <a:cs typeface="+mn-cs"/>
        </a:defRPr>
      </a:lvl4pPr>
      <a:lvl5pPr marL="1828480" algn="l" defTabSz="914240" rtl="0" eaLnBrk="1" latinLnBrk="0" hangingPunct="1">
        <a:defRPr sz="1900" kern="1200">
          <a:solidFill>
            <a:schemeClr val="tx1"/>
          </a:solidFill>
          <a:latin typeface="+mn-lt"/>
          <a:ea typeface="+mn-ea"/>
          <a:cs typeface="+mn-cs"/>
        </a:defRPr>
      </a:lvl5pPr>
      <a:lvl6pPr marL="2285600" algn="l" defTabSz="914240" rtl="0" eaLnBrk="1" latinLnBrk="0" hangingPunct="1">
        <a:defRPr sz="1900" kern="1200">
          <a:solidFill>
            <a:schemeClr val="tx1"/>
          </a:solidFill>
          <a:latin typeface="+mn-lt"/>
          <a:ea typeface="+mn-ea"/>
          <a:cs typeface="+mn-cs"/>
        </a:defRPr>
      </a:lvl6pPr>
      <a:lvl7pPr marL="2742720" algn="l" defTabSz="914240" rtl="0" eaLnBrk="1" latinLnBrk="0" hangingPunct="1">
        <a:defRPr sz="1900" kern="1200">
          <a:solidFill>
            <a:schemeClr val="tx1"/>
          </a:solidFill>
          <a:latin typeface="+mn-lt"/>
          <a:ea typeface="+mn-ea"/>
          <a:cs typeface="+mn-cs"/>
        </a:defRPr>
      </a:lvl7pPr>
      <a:lvl8pPr marL="3199840" algn="l" defTabSz="914240" rtl="0" eaLnBrk="1" latinLnBrk="0" hangingPunct="1">
        <a:defRPr sz="1900" kern="1200">
          <a:solidFill>
            <a:schemeClr val="tx1"/>
          </a:solidFill>
          <a:latin typeface="+mn-lt"/>
          <a:ea typeface="+mn-ea"/>
          <a:cs typeface="+mn-cs"/>
        </a:defRPr>
      </a:lvl8pPr>
      <a:lvl9pPr marL="3656960" algn="l" defTabSz="9142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ags" Target="../tags/tag5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65.xml"/><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66.xml"/><Relationship Id="rId5" Type="http://schemas.openxmlformats.org/officeDocument/2006/relationships/image" Target="../media/image42.jpeg"/><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7.xml"/><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68.xml"/><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4.xml"/><Relationship Id="rId7" Type="http://schemas.openxmlformats.org/officeDocument/2006/relationships/image" Target="../media/image48.png"/><Relationship Id="rId2" Type="http://schemas.openxmlformats.org/officeDocument/2006/relationships/slideLayout" Target="../slideLayouts/slideLayout3.xml"/><Relationship Id="rId1" Type="http://schemas.openxmlformats.org/officeDocument/2006/relationships/tags" Target="../tags/tag6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70.xml"/><Relationship Id="rId5" Type="http://schemas.openxmlformats.org/officeDocument/2006/relationships/image" Target="../media/image27.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tags" Target="../tags/tag72.xml"/><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27.png"/><Relationship Id="rId5" Type="http://schemas.openxmlformats.org/officeDocument/2006/relationships/image" Target="../media/image53.jpeg"/><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3.jpeg"/><Relationship Id="rId2" Type="http://schemas.openxmlformats.org/officeDocument/2006/relationships/slideLayout" Target="../slideLayouts/slideLayout3.xml"/><Relationship Id="rId1" Type="http://schemas.openxmlformats.org/officeDocument/2006/relationships/tags" Target="../tags/tag74.xml"/><Relationship Id="rId6" Type="http://schemas.openxmlformats.org/officeDocument/2006/relationships/image" Target="../media/image27.png"/><Relationship Id="rId5" Type="http://schemas.openxmlformats.org/officeDocument/2006/relationships/image" Target="../media/image55.jpe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7.xml"/><Relationship Id="rId4" Type="http://schemas.openxmlformats.org/officeDocument/2006/relationships/image" Target="../media/image21.jpg"/></Relationships>
</file>

<file path=ppt/slides/_rels/slide2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20.xml"/><Relationship Id="rId7" Type="http://schemas.openxmlformats.org/officeDocument/2006/relationships/image" Target="../media/image57.emf"/><Relationship Id="rId2" Type="http://schemas.openxmlformats.org/officeDocument/2006/relationships/slideLayout" Target="../slideLayouts/slideLayout3.xml"/><Relationship Id="rId1" Type="http://schemas.openxmlformats.org/officeDocument/2006/relationships/tags" Target="../tags/tag75.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6.jpeg"/><Relationship Id="rId9"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76.xml"/><Relationship Id="rId6" Type="http://schemas.openxmlformats.org/officeDocument/2006/relationships/image" Target="../media/image58.png"/><Relationship Id="rId5" Type="http://schemas.openxmlformats.org/officeDocument/2006/relationships/image" Target="../media/image59.emf"/><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notesSlide" Target="../notesSlides/notesSlide22.xml"/><Relationship Id="rId7" Type="http://schemas.openxmlformats.org/officeDocument/2006/relationships/image" Target="../media/image62.jpeg"/><Relationship Id="rId2" Type="http://schemas.openxmlformats.org/officeDocument/2006/relationships/slideLayout" Target="../slideLayouts/slideLayout4.xml"/><Relationship Id="rId1" Type="http://schemas.openxmlformats.org/officeDocument/2006/relationships/tags" Target="../tags/tag77.xml"/><Relationship Id="rId6" Type="http://schemas.openxmlformats.org/officeDocument/2006/relationships/image" Target="../media/image61.png"/><Relationship Id="rId5" Type="http://schemas.openxmlformats.org/officeDocument/2006/relationships/image" Target="../media/image57.emf"/><Relationship Id="rId10" Type="http://schemas.openxmlformats.org/officeDocument/2006/relationships/image" Target="../media/image27.png"/><Relationship Id="rId4" Type="http://schemas.openxmlformats.org/officeDocument/2006/relationships/image" Target="../media/image54.png"/><Relationship Id="rId9"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7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6.xml"/><Relationship Id="rId1" Type="http://schemas.openxmlformats.org/officeDocument/2006/relationships/tags" Target="../tags/tag7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80.xml"/><Relationship Id="rId6" Type="http://schemas.openxmlformats.org/officeDocument/2006/relationships/image" Target="../media/image27.png"/><Relationship Id="rId5" Type="http://schemas.openxmlformats.org/officeDocument/2006/relationships/image" Target="../media/image65.jpe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81.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8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83.xml"/><Relationship Id="rId5" Type="http://schemas.openxmlformats.org/officeDocument/2006/relationships/image" Target="../media/image73.jpeg"/><Relationship Id="rId4" Type="http://schemas.openxmlformats.org/officeDocument/2006/relationships/image" Target="../media/image7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76.png"/><Relationship Id="rId2" Type="http://schemas.openxmlformats.org/officeDocument/2006/relationships/slideLayout" Target="../slideLayouts/slideLayout3.xml"/><Relationship Id="rId1" Type="http://schemas.openxmlformats.org/officeDocument/2006/relationships/tags" Target="../tags/tag84.xml"/><Relationship Id="rId6" Type="http://schemas.openxmlformats.org/officeDocument/2006/relationships/image" Target="../media/image75.png"/><Relationship Id="rId5" Type="http://schemas.openxmlformats.org/officeDocument/2006/relationships/image" Target="file:///T:\Simpson%20Strong-Tie\16SST105_ppt%20templates\photo%20libraries\tech+software\Technology.jpg" TargetMode="External"/><Relationship Id="rId4" Type="http://schemas.openxmlformats.org/officeDocument/2006/relationships/image" Target="../media/image7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3" Type="http://schemas.openxmlformats.org/officeDocument/2006/relationships/notesSlide" Target="../notesSlides/notesSlide30.xml"/><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slideLayout" Target="../slideLayouts/slideLayout3.xml"/><Relationship Id="rId1" Type="http://schemas.openxmlformats.org/officeDocument/2006/relationships/tags" Target="../tags/tag85.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jpeg"/><Relationship Id="rId9" Type="http://schemas.openxmlformats.org/officeDocument/2006/relationships/image" Target="../media/image8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4.xml"/><Relationship Id="rId1" Type="http://schemas.openxmlformats.org/officeDocument/2006/relationships/tags" Target="../tags/tag87.xml"/></Relationships>
</file>

<file path=ppt/slides/_rels/slide3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33.xml"/><Relationship Id="rId7"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88.xml"/><Relationship Id="rId6" Type="http://schemas.openxmlformats.org/officeDocument/2006/relationships/image" Target="../media/image61.png"/><Relationship Id="rId5" Type="http://schemas.openxmlformats.org/officeDocument/2006/relationships/image" Target="../media/image57.emf"/><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89.xml"/><Relationship Id="rId5" Type="http://schemas.openxmlformats.org/officeDocument/2006/relationships/image" Target="../media/image63.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90.xml"/><Relationship Id="rId5" Type="http://schemas.openxmlformats.org/officeDocument/2006/relationships/image" Target="../media/image87.jpe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91.xml"/><Relationship Id="rId5" Type="http://schemas.openxmlformats.org/officeDocument/2006/relationships/image" Target="../media/image88.jpe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92.xml"/><Relationship Id="rId5" Type="http://schemas.openxmlformats.org/officeDocument/2006/relationships/image" Target="../media/image89.jpeg"/><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8.xml"/><Relationship Id="rId1" Type="http://schemas.openxmlformats.org/officeDocument/2006/relationships/tags" Target="../tags/tag93.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94.xml"/><Relationship Id="rId5" Type="http://schemas.openxmlformats.org/officeDocument/2006/relationships/image" Target="../media/image57.emf"/><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59.xml"/><Relationship Id="rId4" Type="http://schemas.openxmlformats.org/officeDocument/2006/relationships/image" Target="../media/image2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94.png"/><Relationship Id="rId2" Type="http://schemas.openxmlformats.org/officeDocument/2006/relationships/slideLayout" Target="../slideLayouts/slideLayout18.xml"/><Relationship Id="rId1" Type="http://schemas.openxmlformats.org/officeDocument/2006/relationships/tags" Target="../tags/tag95.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tags" Target="../tags/tag96.xml"/><Relationship Id="rId6" Type="http://schemas.openxmlformats.org/officeDocument/2006/relationships/image" Target="../media/image61.png"/><Relationship Id="rId5" Type="http://schemas.openxmlformats.org/officeDocument/2006/relationships/image" Target="../media/image95.png"/><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8.xml"/><Relationship Id="rId1" Type="http://schemas.openxmlformats.org/officeDocument/2006/relationships/tags" Target="../tags/tag97.xml"/><Relationship Id="rId5" Type="http://schemas.openxmlformats.org/officeDocument/2006/relationships/image" Target="../media/image96.png"/><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8.xml"/><Relationship Id="rId1" Type="http://schemas.openxmlformats.org/officeDocument/2006/relationships/tags" Target="../tags/tag98.xml"/><Relationship Id="rId5" Type="http://schemas.openxmlformats.org/officeDocument/2006/relationships/image" Target="../media/image97.png"/><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8.xml"/><Relationship Id="rId1" Type="http://schemas.openxmlformats.org/officeDocument/2006/relationships/tags" Target="../tags/tag99.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8.xml"/><Relationship Id="rId1" Type="http://schemas.openxmlformats.org/officeDocument/2006/relationships/tags" Target="../tags/tag100.xml"/><Relationship Id="rId5" Type="http://schemas.openxmlformats.org/officeDocument/2006/relationships/image" Target="../media/image100.png"/><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8.xml"/><Relationship Id="rId1" Type="http://schemas.openxmlformats.org/officeDocument/2006/relationships/tags" Target="../tags/tag101.xml"/><Relationship Id="rId5" Type="http://schemas.openxmlformats.org/officeDocument/2006/relationships/image" Target="../media/image101.png"/><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8.xml"/><Relationship Id="rId1" Type="http://schemas.openxmlformats.org/officeDocument/2006/relationships/tags" Target="../tags/tag10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8.xml"/><Relationship Id="rId1" Type="http://schemas.openxmlformats.org/officeDocument/2006/relationships/tags" Target="../tags/tag103.xml"/><Relationship Id="rId5" Type="http://schemas.openxmlformats.org/officeDocument/2006/relationships/image" Target="../media/image106.png"/><Relationship Id="rId4" Type="http://schemas.openxmlformats.org/officeDocument/2006/relationships/image" Target="../media/image10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0.xml"/><Relationship Id="rId5" Type="http://schemas.openxmlformats.org/officeDocument/2006/relationships/image" Target="../media/image27.png"/><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05.xml"/><Relationship Id="rId4" Type="http://schemas.openxmlformats.org/officeDocument/2006/relationships/image" Target="../media/image107.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5.xml"/><Relationship Id="rId1" Type="http://schemas.openxmlformats.org/officeDocument/2006/relationships/tags" Target="../tags/tag10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10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5.xml"/><Relationship Id="rId1" Type="http://schemas.openxmlformats.org/officeDocument/2006/relationships/tags" Target="../tags/tag61.xml"/></Relationships>
</file>

<file path=ppt/slides/_rels/slide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7.xml"/><Relationship Id="rId7" Type="http://schemas.openxmlformats.org/officeDocument/2006/relationships/image" Target="../media/image31.jpeg"/><Relationship Id="rId12" Type="http://schemas.openxmlformats.org/officeDocument/2006/relationships/image" Target="../media/image27.png"/><Relationship Id="rId2" Type="http://schemas.openxmlformats.org/officeDocument/2006/relationships/slideLayout" Target="../slideLayouts/slideLayout17.xml"/><Relationship Id="rId1" Type="http://schemas.openxmlformats.org/officeDocument/2006/relationships/tags" Target="../tags/tag62.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63.xml"/><Relationship Id="rId5" Type="http://schemas.openxmlformats.org/officeDocument/2006/relationships/image" Target="../media/image37.pn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4.xml"/><Relationship Id="rId6" Type="http://schemas.openxmlformats.org/officeDocument/2006/relationships/image" Target="../media/image39.png"/><Relationship Id="rId5" Type="http://schemas.microsoft.com/office/2007/relationships/hdphoto" Target="../media/hdphoto5.wdp"/><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Residential Construction Plans 101</a:t>
            </a:r>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709025" y="0"/>
            <a:ext cx="2124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an looking at Macbook"/>
          <p:cNvPicPr>
            <a:picLocks noChangeAspect="1" noChangeArrowheads="1"/>
          </p:cNvPicPr>
          <p:nvPr/>
        </p:nvPicPr>
        <p:blipFill rotWithShape="1">
          <a:blip r:embed="rId4">
            <a:extLst>
              <a:ext uri="{28A0092B-C50C-407E-A947-70E740481C1C}">
                <a14:useLocalDpi xmlns:a14="http://schemas.microsoft.com/office/drawing/2010/main" val="0"/>
              </a:ext>
            </a:extLst>
          </a:blip>
          <a:srcRect l="15751" r="5252"/>
          <a:stretch/>
        </p:blipFill>
        <p:spPr bwMode="auto">
          <a:xfrm>
            <a:off x="5517255" y="702343"/>
            <a:ext cx="6115946" cy="5163885"/>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68363" y="1005150"/>
            <a:ext cx="3703637" cy="959598"/>
          </a:xfrm>
        </p:spPr>
        <p:txBody>
          <a:bodyPr>
            <a:normAutofit/>
          </a:bodyPr>
          <a:lstStyle/>
          <a:p>
            <a:r>
              <a:rPr lang="en-US" dirty="0"/>
              <a:t>Construction </a:t>
            </a:r>
            <a:br>
              <a:rPr lang="en-US" dirty="0">
                <a:solidFill>
                  <a:srgbClr val="FF00FF"/>
                </a:solidFill>
              </a:rPr>
            </a:br>
            <a:r>
              <a:rPr lang="en-US" dirty="0"/>
              <a:t>Plan Development</a:t>
            </a:r>
          </a:p>
        </p:txBody>
      </p:sp>
      <p:sp>
        <p:nvSpPr>
          <p:cNvPr id="3" name="Content Placeholder 2"/>
          <p:cNvSpPr>
            <a:spLocks noGrp="1"/>
          </p:cNvSpPr>
          <p:nvPr>
            <p:ph idx="1"/>
          </p:nvPr>
        </p:nvSpPr>
        <p:spPr>
          <a:xfrm>
            <a:off x="868364" y="2470198"/>
            <a:ext cx="3900584" cy="3962233"/>
          </a:xfrm>
          <a:noFill/>
        </p:spPr>
        <p:txBody>
          <a:bodyPr lIns="0" tIns="0" rIns="274320"/>
          <a:lstStyle/>
          <a:p>
            <a:r>
              <a:rPr lang="en-US" sz="1400" dirty="0"/>
              <a:t>The team may include a designer or Architect and specialty subcontractors (engineering, grading, electrical, and plumbing). </a:t>
            </a:r>
          </a:p>
        </p:txBody>
      </p:sp>
      <p:sp>
        <p:nvSpPr>
          <p:cNvPr id="20" name="Title 1"/>
          <p:cNvSpPr txBox="1">
            <a:spLocks/>
          </p:cNvSpPr>
          <p:nvPr/>
        </p:nvSpPr>
        <p:spPr>
          <a:xfrm>
            <a:off x="862935" y="1732992"/>
            <a:ext cx="4498772"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Individual or Team Preparation</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00843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537200" y="0"/>
            <a:ext cx="585430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3599" y="1013244"/>
            <a:ext cx="5594351" cy="893749"/>
          </a:xfrm>
        </p:spPr>
        <p:txBody>
          <a:bodyPr>
            <a:normAutofit/>
          </a:bodyPr>
          <a:lstStyle/>
          <a:p>
            <a:r>
              <a:rPr lang="en-US" dirty="0"/>
              <a:t>Full Sets of </a:t>
            </a:r>
            <a:br>
              <a:rPr lang="en-US" dirty="0">
                <a:solidFill>
                  <a:srgbClr val="FF00FF"/>
                </a:solidFill>
              </a:rPr>
            </a:br>
            <a:r>
              <a:rPr lang="en-US" dirty="0"/>
              <a:t>Construction Documents</a:t>
            </a:r>
          </a:p>
        </p:txBody>
      </p:sp>
      <p:sp>
        <p:nvSpPr>
          <p:cNvPr id="5" name="Rectangle 4"/>
          <p:cNvSpPr/>
          <p:nvPr/>
        </p:nvSpPr>
        <p:spPr>
          <a:xfrm>
            <a:off x="768350" y="2603180"/>
            <a:ext cx="4114800" cy="1991379"/>
          </a:xfrm>
          <a:prstGeom prst="rect">
            <a:avLst/>
          </a:prstGeom>
        </p:spPr>
        <p:txBody>
          <a:bodyPr wrap="square">
            <a:spAutoFit/>
          </a:bodyPr>
          <a:lstStyle/>
          <a:p>
            <a:pPr marL="285750" indent="-2857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Construction documents are required for city and state officials to understand, permit, and monitor the proposed building based on the jurisdictions current adopted codes. </a:t>
            </a:r>
          </a:p>
          <a:p>
            <a:pPr marL="285750" indent="-2857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The Building Code identifies construction document requirements for a building permit. </a:t>
            </a:r>
          </a:p>
        </p:txBody>
      </p:sp>
      <p:sp>
        <p:nvSpPr>
          <p:cNvPr id="21" name="Rectangle 20"/>
          <p:cNvSpPr/>
          <p:nvPr/>
        </p:nvSpPr>
        <p:spPr>
          <a:xfrm>
            <a:off x="882650" y="752475"/>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p:cNvSpPr txBox="1">
            <a:spLocks/>
          </p:cNvSpPr>
          <p:nvPr/>
        </p:nvSpPr>
        <p:spPr>
          <a:xfrm>
            <a:off x="862935" y="1792447"/>
            <a:ext cx="4498772"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Code Book Definition</a:t>
            </a:r>
          </a:p>
        </p:txBody>
      </p:sp>
      <p:sp>
        <p:nvSpPr>
          <p:cNvPr id="3" name="TextBox 2"/>
          <p:cNvSpPr txBox="1"/>
          <p:nvPr/>
        </p:nvSpPr>
        <p:spPr>
          <a:xfrm>
            <a:off x="6210300" y="3814600"/>
            <a:ext cx="4824122" cy="2354491"/>
          </a:xfrm>
          <a:prstGeom prst="rect">
            <a:avLst/>
          </a:prstGeom>
          <a:noFill/>
        </p:spPr>
        <p:txBody>
          <a:bodyPr wrap="square" rtlCol="0">
            <a:spAutoFit/>
          </a:bodyPr>
          <a:lstStyle/>
          <a:p>
            <a:pPr>
              <a:lnSpc>
                <a:spcPct val="150000"/>
              </a:lnSpc>
            </a:pPr>
            <a:r>
              <a:rPr lang="en-US" sz="1400" b="1">
                <a:latin typeface="Arial" panose="020B0604020202020204" pitchFamily="34" charset="0"/>
                <a:cs typeface="Arial" panose="020B0604020202020204" pitchFamily="34" charset="0"/>
              </a:rPr>
              <a:t>CONSTRUCTION </a:t>
            </a:r>
            <a:r>
              <a:rPr lang="en-US" sz="1400" b="1" dirty="0">
                <a:latin typeface="Arial" panose="020B0604020202020204" pitchFamily="34" charset="0"/>
                <a:cs typeface="Arial" panose="020B0604020202020204" pitchFamily="34" charset="0"/>
              </a:rPr>
              <a:t>DOCUMENTS</a:t>
            </a:r>
          </a:p>
          <a:p>
            <a:pPr>
              <a:lnSpc>
                <a:spcPct val="150000"/>
              </a:lnSpc>
            </a:pPr>
            <a:r>
              <a:rPr lang="en-US" sz="1400">
                <a:latin typeface="Arial" panose="020B0604020202020204" pitchFamily="34" charset="0"/>
                <a:cs typeface="Arial" panose="020B0604020202020204" pitchFamily="34" charset="0"/>
              </a:rPr>
              <a:t>“Written</a:t>
            </a:r>
            <a:r>
              <a:rPr lang="en-US" sz="1400" dirty="0">
                <a:latin typeface="Arial" panose="020B0604020202020204" pitchFamily="34" charset="0"/>
                <a:cs typeface="Arial" panose="020B0604020202020204" pitchFamily="34" charset="0"/>
              </a:rPr>
              <a:t>, graphic and pictorial documents prepared or assembled for describing the design, location, and physical characteristics of the elements of a project necessary for obtaining a building permit. Construction drawings shall be drawn to an appropriate scale.”</a:t>
            </a:r>
          </a:p>
          <a:p>
            <a:pPr>
              <a:lnSpc>
                <a:spcPct val="150000"/>
              </a:lnSpc>
            </a:pPr>
            <a:endParaRPr lang="en-US" sz="1400" dirty="0">
              <a:latin typeface="Arial" panose="020B0604020202020204" pitchFamily="34" charset="0"/>
              <a:cs typeface="Arial" panose="020B0604020202020204" pitchFamily="34" charset="0"/>
            </a:endParaRPr>
          </a:p>
        </p:txBody>
      </p:sp>
      <p:pic>
        <p:nvPicPr>
          <p:cNvPr id="10" name="Picture 9" descr="Image result for 2018 international residential co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823"/>
          <a:stretch/>
        </p:blipFill>
        <p:spPr bwMode="auto">
          <a:xfrm>
            <a:off x="6032500" y="522288"/>
            <a:ext cx="2298805" cy="29786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823"/>
          <a:stretch/>
        </p:blipFill>
        <p:spPr bwMode="auto">
          <a:xfrm>
            <a:off x="8616950" y="494182"/>
            <a:ext cx="2303172" cy="29842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73405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9094787" y="0"/>
            <a:ext cx="3097213" cy="16648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2374901"/>
            <a:ext cx="3097213"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itle 1"/>
          <p:cNvSpPr txBox="1">
            <a:spLocks/>
          </p:cNvSpPr>
          <p:nvPr/>
        </p:nvSpPr>
        <p:spPr>
          <a:xfrm>
            <a:off x="520819" y="1664896"/>
            <a:ext cx="4498772" cy="38257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Material, Clarity, and Detail Defined</a:t>
            </a:r>
          </a:p>
        </p:txBody>
      </p:sp>
      <p:sp>
        <p:nvSpPr>
          <p:cNvPr id="52" name="Title 51"/>
          <p:cNvSpPr>
            <a:spLocks noGrp="1"/>
          </p:cNvSpPr>
          <p:nvPr>
            <p:ph type="title"/>
          </p:nvPr>
        </p:nvSpPr>
        <p:spPr>
          <a:xfrm>
            <a:off x="500847" y="1272445"/>
            <a:ext cx="8395180" cy="474228"/>
          </a:xfrm>
        </p:spPr>
        <p:txBody>
          <a:bodyPr>
            <a:normAutofit/>
          </a:bodyPr>
          <a:lstStyle/>
          <a:p>
            <a:r>
              <a:rPr lang="en-US" dirty="0"/>
              <a:t>Code Guidelines for Construction Documents</a:t>
            </a:r>
          </a:p>
        </p:txBody>
      </p:sp>
      <p:sp>
        <p:nvSpPr>
          <p:cNvPr id="21" name="Rectangle 20"/>
          <p:cNvSpPr/>
          <p:nvPr/>
        </p:nvSpPr>
        <p:spPr>
          <a:xfrm>
            <a:off x="525463"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3500846" y="2374901"/>
            <a:ext cx="0" cy="342900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Image result for construction docum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8468" y="658224"/>
            <a:ext cx="2609850" cy="1541062"/>
          </a:xfrm>
          <a:prstGeom prst="rect">
            <a:avLst/>
          </a:prstGeom>
          <a:noFill/>
          <a:ln w="19050">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7F834B9-2C15-8146-F822-2EECB616AF2E}"/>
              </a:ext>
            </a:extLst>
          </p:cNvPr>
          <p:cNvSpPr txBox="1"/>
          <p:nvPr/>
        </p:nvSpPr>
        <p:spPr>
          <a:xfrm>
            <a:off x="4011648" y="2565837"/>
            <a:ext cx="7382154" cy="3294300"/>
          </a:xfrm>
          <a:prstGeom prst="rect">
            <a:avLst/>
          </a:prstGeom>
          <a:solidFill>
            <a:schemeClr val="bg1"/>
          </a:solidFill>
        </p:spPr>
        <p:txBody>
          <a:bodyPr wrap="square" rtlCol="0">
            <a:spAutoFit/>
          </a:bodyPr>
          <a:lstStyle/>
          <a:p>
            <a:pPr marL="0" marR="0">
              <a:lnSpc>
                <a:spcPts val="2800"/>
              </a:lnSpc>
              <a:spcBef>
                <a:spcPts val="0"/>
              </a:spcBef>
              <a:spcAft>
                <a:spcPts val="0"/>
              </a:spcAft>
            </a:pP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R106.1.1 Information on construction documents.</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ts val="2800"/>
              </a:lnSpc>
              <a:spcBef>
                <a:spcPts val="0"/>
              </a:spcBef>
              <a:spcAft>
                <a:spcPts val="0"/>
              </a:spcAft>
            </a:pP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Construction documents</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shall be drawn upon suitable materials. </a:t>
            </a:r>
          </a:p>
          <a:p>
            <a:pPr marL="0" marR="0">
              <a:lnSpc>
                <a:spcPts val="2800"/>
              </a:lnSpc>
              <a:spcBef>
                <a:spcPts val="0"/>
              </a:spcBef>
              <a:spcAft>
                <a:spcPts val="0"/>
              </a:spcAft>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Electronic media documents are permitted to be submitted where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approved </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by the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building official. Construction documents</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shall be of sufficient clarity to indicate the location, nature and extent of the work proposed and show in detail that it will conform to the provisions of this code and relevant laws, ordinances, rules and regulations, as determined by the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building official.</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800"/>
              </a:lnSpc>
            </a:pPr>
            <a:endParaRPr lang="en-US" sz="20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631564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9094787" y="0"/>
            <a:ext cx="3097213" cy="16648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387601"/>
            <a:ext cx="3097213"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itle 1"/>
          <p:cNvSpPr txBox="1">
            <a:spLocks/>
          </p:cNvSpPr>
          <p:nvPr/>
        </p:nvSpPr>
        <p:spPr>
          <a:xfrm>
            <a:off x="520819" y="1664896"/>
            <a:ext cx="4498772" cy="38257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Braced Wall Design Lines</a:t>
            </a:r>
          </a:p>
        </p:txBody>
      </p:sp>
      <p:sp>
        <p:nvSpPr>
          <p:cNvPr id="52" name="Title 51"/>
          <p:cNvSpPr>
            <a:spLocks noGrp="1"/>
          </p:cNvSpPr>
          <p:nvPr>
            <p:ph type="title"/>
          </p:nvPr>
        </p:nvSpPr>
        <p:spPr>
          <a:xfrm>
            <a:off x="500847" y="1272445"/>
            <a:ext cx="6736861" cy="474228"/>
          </a:xfrm>
        </p:spPr>
        <p:txBody>
          <a:bodyPr>
            <a:normAutofit/>
          </a:bodyPr>
          <a:lstStyle/>
          <a:p>
            <a:r>
              <a:rPr lang="en-US" dirty="0"/>
              <a:t>Code Guidelines for Specific Drawings</a:t>
            </a:r>
          </a:p>
        </p:txBody>
      </p:sp>
      <p:sp>
        <p:nvSpPr>
          <p:cNvPr id="21" name="Rectangle 20"/>
          <p:cNvSpPr/>
          <p:nvPr/>
        </p:nvSpPr>
        <p:spPr>
          <a:xfrm>
            <a:off x="525463"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3500846" y="2374901"/>
            <a:ext cx="0" cy="342900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Steel Strong-Wall®"/>
          <p:cNvPicPr>
            <a:picLocks noChangeAspect="1" noChangeArrowheads="1"/>
          </p:cNvPicPr>
          <p:nvPr/>
        </p:nvPicPr>
        <p:blipFill rotWithShape="1">
          <a:blip r:embed="rId4">
            <a:extLst>
              <a:ext uri="{28A0092B-C50C-407E-A947-70E740481C1C}">
                <a14:useLocalDpi xmlns:a14="http://schemas.microsoft.com/office/drawing/2010/main" val="0"/>
              </a:ext>
            </a:extLst>
          </a:blip>
          <a:srcRect b="11589"/>
          <a:stretch/>
        </p:blipFill>
        <p:spPr bwMode="auto">
          <a:xfrm>
            <a:off x="9338468" y="601414"/>
            <a:ext cx="2609850" cy="154106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4B458F8-7170-6869-8839-B89DB92DFF33}"/>
              </a:ext>
            </a:extLst>
          </p:cNvPr>
          <p:cNvSpPr txBox="1"/>
          <p:nvPr/>
        </p:nvSpPr>
        <p:spPr>
          <a:xfrm>
            <a:off x="4035109" y="2743890"/>
            <a:ext cx="7175905" cy="2913618"/>
          </a:xfrm>
          <a:prstGeom prst="rect">
            <a:avLst/>
          </a:prstGeom>
          <a:solidFill>
            <a:schemeClr val="bg1"/>
          </a:solidFill>
        </p:spPr>
        <p:txBody>
          <a:bodyPr wrap="square" rtlCol="0">
            <a:spAutoFit/>
          </a:bodyPr>
          <a:lstStyle/>
          <a:p>
            <a:pPr marL="0" marR="0">
              <a:lnSpc>
                <a:spcPts val="2800"/>
              </a:lnSpc>
              <a:spcBef>
                <a:spcPts val="0"/>
              </a:spcBef>
              <a:spcAft>
                <a:spcPts val="0"/>
              </a:spcAft>
            </a:pP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R106.1.3 Information on braced wall design.</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ts val="2800"/>
              </a:lnSpc>
              <a:spcBef>
                <a:spcPts val="0"/>
              </a:spcBef>
              <a:spcAft>
                <a:spcPts val="0"/>
              </a:spcAft>
            </a:pP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For buildings and structures utilizing braced wall design, and where required by the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building official,</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braced wall lines shall be identified on the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construction documents.</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Pertinent information including, but not limited to, bracing methods, location and length of </a:t>
            </a:r>
            <a:r>
              <a:rPr lang="en-US" sz="2000" i="1" dirty="0">
                <a:effectLst/>
                <a:latin typeface="Times New Roman" panose="02020603050405020304" pitchFamily="18" charset="0"/>
                <a:ea typeface="Calibri" panose="020F0502020204030204" pitchFamily="34" charset="0"/>
                <a:cs typeface="Times New Roman" panose="02020603050405020304" pitchFamily="18" charset="0"/>
              </a:rPr>
              <a:t>braced wall panels</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and foundation requirements of braced wall panels at top and bottom shall be provided.</a:t>
            </a: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marL="0" marR="0">
              <a:lnSpc>
                <a:spcPts val="2400"/>
              </a:lnSpc>
              <a:spcBef>
                <a:spcPts val="0"/>
              </a:spcBef>
              <a:spcAft>
                <a:spcPts val="0"/>
              </a:spcAft>
            </a:pP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422395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Arrow 9"/>
          <p:cNvSpPr/>
          <p:nvPr/>
        </p:nvSpPr>
        <p:spPr>
          <a:xfrm>
            <a:off x="386034" y="2886894"/>
            <a:ext cx="11579542" cy="407996"/>
          </a:xfrm>
          <a:prstGeom prst="rightArrow">
            <a:avLst/>
          </a:prstGeom>
          <a:solidFill>
            <a:srgbClr val="6B85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07661" y="974026"/>
            <a:ext cx="8971220" cy="474228"/>
          </a:xfrm>
        </p:spPr>
        <p:txBody>
          <a:bodyPr/>
          <a:lstStyle/>
          <a:p>
            <a:r>
              <a:rPr lang="en-US" dirty="0"/>
              <a:t>Construction Document Timeline</a:t>
            </a:r>
          </a:p>
        </p:txBody>
      </p:sp>
      <p:sp>
        <p:nvSpPr>
          <p:cNvPr id="22" name="Rectangle 21"/>
          <p:cNvSpPr/>
          <p:nvPr/>
        </p:nvSpPr>
        <p:spPr>
          <a:xfrm>
            <a:off x="520002" y="730412"/>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2700000">
            <a:off x="11092798" y="2815732"/>
            <a:ext cx="483710" cy="483710"/>
          </a:xfrm>
          <a:prstGeom prst="rect">
            <a:avLst/>
          </a:prstGeom>
          <a:solidFill>
            <a:schemeClr val="accent2"/>
          </a:solidFill>
          <a:ln>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6" name="TextBox 13"/>
          <p:cNvSpPr txBox="1"/>
          <p:nvPr/>
        </p:nvSpPr>
        <p:spPr>
          <a:xfrm>
            <a:off x="10572653" y="4132761"/>
            <a:ext cx="152400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400" b="1" dirty="0">
                <a:solidFill>
                  <a:srgbClr val="000000"/>
                </a:solidFill>
                <a:latin typeface="Arial" panose="020B0604020202020204" pitchFamily="34" charset="0"/>
                <a:cs typeface="Arial" panose="020B0604020202020204" pitchFamily="34" charset="0"/>
              </a:rPr>
              <a:t>Project </a:t>
            </a:r>
          </a:p>
          <a:p>
            <a:pPr algn="ctr" fontAlgn="base">
              <a:spcBef>
                <a:spcPct val="0"/>
              </a:spcBef>
              <a:spcAft>
                <a:spcPct val="0"/>
              </a:spcAft>
            </a:pPr>
            <a:r>
              <a:rPr lang="en-US" sz="1400" b="1" dirty="0">
                <a:solidFill>
                  <a:srgbClr val="000000"/>
                </a:solidFill>
                <a:latin typeface="Arial" panose="020B0604020202020204" pitchFamily="34" charset="0"/>
                <a:cs typeface="Arial" panose="020B0604020202020204" pitchFamily="34" charset="0"/>
              </a:rPr>
              <a:t>Completed</a:t>
            </a:r>
          </a:p>
        </p:txBody>
      </p:sp>
      <p:grpSp>
        <p:nvGrpSpPr>
          <p:cNvPr id="8" name="Group 7"/>
          <p:cNvGrpSpPr/>
          <p:nvPr/>
        </p:nvGrpSpPr>
        <p:grpSpPr>
          <a:xfrm>
            <a:off x="7606869" y="2413241"/>
            <a:ext cx="1195188" cy="1195188"/>
            <a:chOff x="7606869" y="2413241"/>
            <a:chExt cx="1195188" cy="1195188"/>
          </a:xfrm>
        </p:grpSpPr>
        <p:sp>
          <p:nvSpPr>
            <p:cNvPr id="38" name="Rectangle 37"/>
            <p:cNvSpPr/>
            <p:nvPr/>
          </p:nvSpPr>
          <p:spPr>
            <a:xfrm rot="2700000">
              <a:off x="7606869" y="2413241"/>
              <a:ext cx="1195188" cy="1195188"/>
            </a:xfrm>
            <a:prstGeom prst="rect">
              <a:avLst/>
            </a:prstGeom>
            <a:solidFill>
              <a:schemeClr val="accent1">
                <a:lumMod val="75000"/>
              </a:schemeClr>
            </a:solidFill>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3597" y="2521094"/>
              <a:ext cx="962545" cy="950877"/>
            </a:xfrm>
            <a:prstGeom prst="rect">
              <a:avLst/>
            </a:prstGeom>
          </p:spPr>
        </p:pic>
      </p:grpSp>
      <p:sp>
        <p:nvSpPr>
          <p:cNvPr id="42" name="Rectangle 41"/>
          <p:cNvSpPr/>
          <p:nvPr/>
        </p:nvSpPr>
        <p:spPr>
          <a:xfrm>
            <a:off x="7285135" y="4156060"/>
            <a:ext cx="1838656" cy="2246769"/>
          </a:xfrm>
          <a:prstGeom prst="rect">
            <a:avLst/>
          </a:prstGeom>
        </p:spPr>
        <p:txBody>
          <a:bodyPr wrap="square">
            <a:spAutoFit/>
          </a:bodyPr>
          <a:lstStyle/>
          <a:p>
            <a:pPr algn="ctr"/>
            <a:r>
              <a:rPr lang="en-US" sz="1400" b="1" dirty="0">
                <a:latin typeface="Arial" panose="020B0604020202020204" pitchFamily="34" charset="0"/>
                <a:cs typeface="Arial" panose="020B0604020202020204" pitchFamily="34" charset="0"/>
              </a:rPr>
              <a:t>Construction</a:t>
            </a:r>
          </a:p>
          <a:p>
            <a:pPr algn="ctr"/>
            <a:r>
              <a:rPr lang="en-US" sz="1400" b="1" dirty="0">
                <a:latin typeface="Arial" panose="020B0604020202020204" pitchFamily="34" charset="0"/>
                <a:cs typeface="Arial" panose="020B0604020202020204" pitchFamily="34" charset="0"/>
              </a:rPr>
              <a:t>Drawings</a:t>
            </a:r>
          </a:p>
          <a:p>
            <a:pPr algn="ctr"/>
            <a:endParaRPr lang="en-US" sz="1400" b="1"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Construction documents issued to the builder should include all aspects of building and installation requirements</a:t>
            </a:r>
          </a:p>
        </p:txBody>
      </p:sp>
      <p:grpSp>
        <p:nvGrpSpPr>
          <p:cNvPr id="11" name="Group 10"/>
          <p:cNvGrpSpPr/>
          <p:nvPr/>
        </p:nvGrpSpPr>
        <p:grpSpPr>
          <a:xfrm>
            <a:off x="9513865" y="2496688"/>
            <a:ext cx="912950" cy="938530"/>
            <a:chOff x="9513865" y="2496688"/>
            <a:chExt cx="912950" cy="938530"/>
          </a:xfrm>
        </p:grpSpPr>
        <p:sp>
          <p:nvSpPr>
            <p:cNvPr id="39" name="Rectangle 38"/>
            <p:cNvSpPr/>
            <p:nvPr/>
          </p:nvSpPr>
          <p:spPr>
            <a:xfrm rot="2700000">
              <a:off x="9517171" y="2540916"/>
              <a:ext cx="894302" cy="894302"/>
            </a:xfrm>
            <a:prstGeom prst="rect">
              <a:avLst/>
            </a:prstGeom>
            <a:solidFill>
              <a:schemeClr val="accent1">
                <a:lumMod val="75000"/>
              </a:schemeClr>
            </a:solidFill>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3865" y="2496688"/>
              <a:ext cx="912950" cy="901884"/>
            </a:xfrm>
            <a:prstGeom prst="rect">
              <a:avLst/>
            </a:prstGeom>
          </p:spPr>
        </p:pic>
      </p:grpSp>
      <p:sp>
        <p:nvSpPr>
          <p:cNvPr id="43" name="Rectangle 42"/>
          <p:cNvSpPr/>
          <p:nvPr/>
        </p:nvSpPr>
        <p:spPr>
          <a:xfrm>
            <a:off x="9087286" y="4156060"/>
            <a:ext cx="1766108" cy="2031325"/>
          </a:xfrm>
          <a:prstGeom prst="rect">
            <a:avLst/>
          </a:prstGeom>
        </p:spPr>
        <p:txBody>
          <a:bodyPr wrap="square">
            <a:spAutoFit/>
          </a:bodyPr>
          <a:lstStyle/>
          <a:p>
            <a:pPr algn="ctr"/>
            <a:r>
              <a:rPr lang="en-US" sz="1400" b="1" dirty="0">
                <a:latin typeface="Arial" panose="020B0604020202020204" pitchFamily="34" charset="0"/>
                <a:cs typeface="Arial" panose="020B0604020202020204" pitchFamily="34" charset="0"/>
              </a:rPr>
              <a:t>Revisions </a:t>
            </a:r>
          </a:p>
          <a:p>
            <a:pPr algn="ctr"/>
            <a:r>
              <a:rPr lang="en-US" sz="1400" b="1" dirty="0">
                <a:latin typeface="Arial" panose="020B0604020202020204" pitchFamily="34" charset="0"/>
                <a:cs typeface="Arial" panose="020B0604020202020204" pitchFamily="34" charset="0"/>
              </a:rPr>
              <a:t>and </a:t>
            </a:r>
            <a:r>
              <a:rPr lang="en-US" sz="1400" b="1" dirty="0" err="1">
                <a:latin typeface="Arial" panose="020B0604020202020204" pitchFamily="34" charset="0"/>
                <a:cs typeface="Arial" panose="020B0604020202020204" pitchFamily="34" charset="0"/>
              </a:rPr>
              <a:t>RFI’s</a:t>
            </a:r>
            <a:endParaRPr lang="en-US" sz="1400" b="1" dirty="0">
              <a:latin typeface="Arial" panose="020B0604020202020204" pitchFamily="34" charset="0"/>
              <a:cs typeface="Arial" panose="020B0604020202020204" pitchFamily="34" charset="0"/>
            </a:endParaRPr>
          </a:p>
          <a:p>
            <a:pPr algn="ctr"/>
            <a:endParaRPr lang="en-US" sz="1400" b="1"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Revisions to the documents are submitted throughout the construction process</a:t>
            </a:r>
          </a:p>
        </p:txBody>
      </p:sp>
      <p:sp>
        <p:nvSpPr>
          <p:cNvPr id="9" name="Rectangle 8"/>
          <p:cNvSpPr/>
          <p:nvPr/>
        </p:nvSpPr>
        <p:spPr>
          <a:xfrm>
            <a:off x="1157349" y="4156060"/>
            <a:ext cx="1838656" cy="1815882"/>
          </a:xfrm>
          <a:prstGeom prst="rect">
            <a:avLst/>
          </a:prstGeom>
        </p:spPr>
        <p:txBody>
          <a:bodyPr wrap="square">
            <a:spAutoFit/>
          </a:bodyPr>
          <a:lstStyle/>
          <a:p>
            <a:pPr algn="ctr"/>
            <a:r>
              <a:rPr lang="en-US" sz="1400" b="1" dirty="0">
                <a:latin typeface="Arial" panose="020B0604020202020204" pitchFamily="34" charset="0"/>
                <a:cs typeface="Arial" panose="020B0604020202020204" pitchFamily="34" charset="0"/>
              </a:rPr>
              <a:t>Preliminary Drawings</a:t>
            </a:r>
          </a:p>
          <a:p>
            <a:pPr algn="ctr"/>
            <a:endParaRPr lang="en-US" sz="1400" b="1"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The architect or designer supplies preliminary drawings to the design team or project owner</a:t>
            </a:r>
          </a:p>
        </p:txBody>
      </p:sp>
      <p:grpSp>
        <p:nvGrpSpPr>
          <p:cNvPr id="5" name="Group 4"/>
          <p:cNvGrpSpPr/>
          <p:nvPr/>
        </p:nvGrpSpPr>
        <p:grpSpPr>
          <a:xfrm>
            <a:off x="1615641" y="2534598"/>
            <a:ext cx="922074" cy="927785"/>
            <a:chOff x="1615641" y="2534598"/>
            <a:chExt cx="922074" cy="927785"/>
          </a:xfrm>
        </p:grpSpPr>
        <p:sp>
          <p:nvSpPr>
            <p:cNvPr id="4" name="Rectangle 3"/>
            <p:cNvSpPr/>
            <p:nvPr/>
          </p:nvSpPr>
          <p:spPr>
            <a:xfrm rot="2700000">
              <a:off x="1643412" y="2568081"/>
              <a:ext cx="894303" cy="894302"/>
            </a:xfrm>
            <a:prstGeom prst="rect">
              <a:avLst/>
            </a:prstGeom>
            <a:solidFill>
              <a:schemeClr val="accent1">
                <a:lumMod val="75000"/>
              </a:schemeClr>
            </a:solidFill>
            <a:ln cmpd="dbl">
              <a:no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5641" y="2534598"/>
              <a:ext cx="882293" cy="871599"/>
            </a:xfrm>
            <a:prstGeom prst="rect">
              <a:avLst/>
            </a:prstGeom>
          </p:spPr>
        </p:pic>
      </p:grpSp>
      <p:sp>
        <p:nvSpPr>
          <p:cNvPr id="40" name="Rectangle 39"/>
          <p:cNvSpPr/>
          <p:nvPr/>
        </p:nvSpPr>
        <p:spPr>
          <a:xfrm>
            <a:off x="2972853" y="4156060"/>
            <a:ext cx="1838656" cy="2246769"/>
          </a:xfrm>
          <a:prstGeom prst="rect">
            <a:avLst/>
          </a:prstGeom>
        </p:spPr>
        <p:txBody>
          <a:bodyPr wrap="square">
            <a:spAutoFit/>
          </a:bodyPr>
          <a:lstStyle/>
          <a:p>
            <a:pPr algn="ctr"/>
            <a:r>
              <a:rPr lang="en-US" sz="1400" b="1" dirty="0">
                <a:latin typeface="Arial" panose="020B0604020202020204" pitchFamily="34" charset="0"/>
                <a:cs typeface="Arial" panose="020B0604020202020204" pitchFamily="34" charset="0"/>
              </a:rPr>
              <a:t>Bid</a:t>
            </a:r>
          </a:p>
          <a:p>
            <a:pPr algn="ctr"/>
            <a:r>
              <a:rPr lang="en-US" sz="1400" b="1" dirty="0">
                <a:latin typeface="Arial" panose="020B0604020202020204" pitchFamily="34" charset="0"/>
                <a:cs typeface="Arial" panose="020B0604020202020204" pitchFamily="34" charset="0"/>
              </a:rPr>
              <a:t>Documents</a:t>
            </a:r>
          </a:p>
          <a:p>
            <a:pPr algn="ctr"/>
            <a:endParaRPr lang="en-US" sz="1400" b="1"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The team uses bid documents to obtain material and labor bids for the project, and may not be fully complete at this point</a:t>
            </a:r>
          </a:p>
        </p:txBody>
      </p:sp>
      <p:grpSp>
        <p:nvGrpSpPr>
          <p:cNvPr id="6" name="Group 5"/>
          <p:cNvGrpSpPr/>
          <p:nvPr/>
        </p:nvGrpSpPr>
        <p:grpSpPr>
          <a:xfrm>
            <a:off x="3294587" y="2424429"/>
            <a:ext cx="1195188" cy="1195188"/>
            <a:chOff x="3294587" y="2424429"/>
            <a:chExt cx="1195188" cy="1195188"/>
          </a:xfrm>
        </p:grpSpPr>
        <p:sp>
          <p:nvSpPr>
            <p:cNvPr id="24" name="Rectangle 23"/>
            <p:cNvSpPr/>
            <p:nvPr/>
          </p:nvSpPr>
          <p:spPr>
            <a:xfrm rot="2700000">
              <a:off x="3294587" y="2424429"/>
              <a:ext cx="1195188" cy="1195188"/>
            </a:xfrm>
            <a:prstGeom prst="rect">
              <a:avLst/>
            </a:prstGeom>
            <a:solidFill>
              <a:schemeClr val="accent1">
                <a:lumMod val="75000"/>
              </a:schemeClr>
            </a:solidFill>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81351" y="2445361"/>
              <a:ext cx="1049101" cy="1036384"/>
            </a:xfrm>
            <a:prstGeom prst="rect">
              <a:avLst/>
            </a:prstGeom>
          </p:spPr>
        </p:pic>
      </p:grpSp>
      <p:sp>
        <p:nvSpPr>
          <p:cNvPr id="41" name="Rectangle 40"/>
          <p:cNvSpPr/>
          <p:nvPr/>
        </p:nvSpPr>
        <p:spPr>
          <a:xfrm>
            <a:off x="5052665" y="4156060"/>
            <a:ext cx="1931208" cy="2031325"/>
          </a:xfrm>
          <a:prstGeom prst="rect">
            <a:avLst/>
          </a:prstGeom>
        </p:spPr>
        <p:txBody>
          <a:bodyPr wrap="square">
            <a:spAutoFit/>
          </a:bodyPr>
          <a:lstStyle/>
          <a:p>
            <a:pPr algn="ctr"/>
            <a:r>
              <a:rPr lang="en-US" sz="1400" b="1" dirty="0">
                <a:latin typeface="Arial" panose="020B0604020202020204" pitchFamily="34" charset="0"/>
                <a:cs typeface="Arial" panose="020B0604020202020204" pitchFamily="34" charset="0"/>
              </a:rPr>
              <a:t>Permit</a:t>
            </a:r>
          </a:p>
          <a:p>
            <a:pPr algn="ctr"/>
            <a:r>
              <a:rPr lang="en-US" sz="1400" b="1">
                <a:latin typeface="Arial" panose="020B0604020202020204" pitchFamily="34" charset="0"/>
                <a:cs typeface="Arial" panose="020B0604020202020204" pitchFamily="34" charset="0"/>
              </a:rPr>
              <a:t>Documents</a:t>
            </a:r>
            <a:endParaRPr lang="en-US" sz="1400" b="1" dirty="0">
              <a:latin typeface="Arial" panose="020B0604020202020204" pitchFamily="34" charset="0"/>
              <a:cs typeface="Arial" panose="020B0604020202020204" pitchFamily="34" charset="0"/>
            </a:endParaRPr>
          </a:p>
          <a:p>
            <a:pPr algn="ctr"/>
            <a:endParaRPr lang="en-US" sz="1400" b="1" dirty="0">
              <a:latin typeface="Arial" panose="020B0604020202020204" pitchFamily="34" charset="0"/>
              <a:cs typeface="Arial" panose="020B0604020202020204" pitchFamily="34" charset="0"/>
            </a:endParaRPr>
          </a:p>
          <a:p>
            <a:pPr algn="ctr"/>
            <a:r>
              <a:rPr lang="en-US" sz="1400" dirty="0">
                <a:latin typeface="Arial" panose="020B0604020202020204" pitchFamily="34" charset="0"/>
                <a:cs typeface="Arial" panose="020B0604020202020204" pitchFamily="34" charset="0"/>
              </a:rPr>
              <a:t>Permit Documents are plans submitted to obtain a permit and should be a full and exact plan of the proposed building</a:t>
            </a:r>
          </a:p>
        </p:txBody>
      </p:sp>
      <p:grpSp>
        <p:nvGrpSpPr>
          <p:cNvPr id="7" name="Group 6"/>
          <p:cNvGrpSpPr/>
          <p:nvPr/>
        </p:nvGrpSpPr>
        <p:grpSpPr>
          <a:xfrm>
            <a:off x="5293901" y="2313737"/>
            <a:ext cx="1448737" cy="1448737"/>
            <a:chOff x="5293901" y="2313737"/>
            <a:chExt cx="1448737" cy="1448737"/>
          </a:xfrm>
        </p:grpSpPr>
        <p:sp>
          <p:nvSpPr>
            <p:cNvPr id="37" name="Rectangle 36"/>
            <p:cNvSpPr/>
            <p:nvPr/>
          </p:nvSpPr>
          <p:spPr>
            <a:xfrm rot="2700000">
              <a:off x="5293901" y="2313737"/>
              <a:ext cx="1448737" cy="1448737"/>
            </a:xfrm>
            <a:prstGeom prst="rect">
              <a:avLst/>
            </a:prstGeom>
            <a:solidFill>
              <a:schemeClr val="accent1">
                <a:lumMod val="75000"/>
              </a:schemeClr>
            </a:solidFill>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96252" y="2429636"/>
              <a:ext cx="1242631" cy="1227568"/>
            </a:xfrm>
            <a:prstGeom prst="rect">
              <a:avLst/>
            </a:prstGeom>
          </p:spPr>
        </p:pic>
      </p:grpSp>
      <p:sp>
        <p:nvSpPr>
          <p:cNvPr id="25" name="Title 1"/>
          <p:cNvSpPr txBox="1">
            <a:spLocks/>
          </p:cNvSpPr>
          <p:nvPr/>
        </p:nvSpPr>
        <p:spPr>
          <a:xfrm>
            <a:off x="520819" y="1425193"/>
            <a:ext cx="6257686" cy="382578"/>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From Initial Drawing to Project Completion</a:t>
            </a:r>
          </a:p>
        </p:txBody>
      </p:sp>
      <p:sp>
        <p:nvSpPr>
          <p:cNvPr id="20" name="TextBox 11"/>
          <p:cNvSpPr txBox="1"/>
          <p:nvPr/>
        </p:nvSpPr>
        <p:spPr>
          <a:xfrm>
            <a:off x="88218" y="4129361"/>
            <a:ext cx="1447800" cy="523220"/>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400" b="1" dirty="0">
                <a:solidFill>
                  <a:srgbClr val="000000"/>
                </a:solidFill>
                <a:latin typeface="Arial" panose="020B0604020202020204" pitchFamily="34" charset="0"/>
                <a:cs typeface="Arial" panose="020B0604020202020204" pitchFamily="34" charset="0"/>
              </a:rPr>
              <a:t>Process </a:t>
            </a:r>
          </a:p>
          <a:p>
            <a:pPr algn="ctr" fontAlgn="base">
              <a:spcBef>
                <a:spcPct val="0"/>
              </a:spcBef>
              <a:spcAft>
                <a:spcPct val="0"/>
              </a:spcAft>
            </a:pPr>
            <a:r>
              <a:rPr lang="en-US" sz="1400" b="1" dirty="0">
                <a:solidFill>
                  <a:srgbClr val="000000"/>
                </a:solidFill>
                <a:latin typeface="Arial" panose="020B0604020202020204" pitchFamily="34" charset="0"/>
                <a:cs typeface="Arial" panose="020B0604020202020204" pitchFamily="34" charset="0"/>
              </a:rPr>
              <a:t>Begins</a:t>
            </a:r>
          </a:p>
        </p:txBody>
      </p:sp>
      <p:sp>
        <p:nvSpPr>
          <p:cNvPr id="29" name="Rectangle 28"/>
          <p:cNvSpPr/>
          <p:nvPr/>
        </p:nvSpPr>
        <p:spPr>
          <a:xfrm rot="2700000">
            <a:off x="570263" y="2826919"/>
            <a:ext cx="483710" cy="483710"/>
          </a:xfrm>
          <a:prstGeom prst="rect">
            <a:avLst/>
          </a:prstGeom>
          <a:solidFill>
            <a:schemeClr val="accent2"/>
          </a:solidFill>
          <a:ln>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432080"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714774"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3550168"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676256"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834267"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9567653"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999321" y="4737588"/>
            <a:ext cx="71091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4" name="Picture 2" descr="Image result for student handout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71854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709025" y="0"/>
            <a:ext cx="2124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0511" y="919220"/>
            <a:ext cx="8971220" cy="474228"/>
          </a:xfrm>
        </p:spPr>
        <p:txBody>
          <a:bodyPr/>
          <a:lstStyle/>
          <a:p>
            <a:r>
              <a:rPr lang="en-US" dirty="0"/>
              <a:t>Request for Information (</a:t>
            </a:r>
            <a:r>
              <a:rPr lang="en-US" dirty="0" err="1"/>
              <a:t>RFI</a:t>
            </a:r>
            <a:r>
              <a:rPr lang="en-US" dirty="0"/>
              <a:t>) Process</a:t>
            </a:r>
          </a:p>
        </p:txBody>
      </p:sp>
      <p:sp>
        <p:nvSpPr>
          <p:cNvPr id="3" name="Content Placeholder 2"/>
          <p:cNvSpPr>
            <a:spLocks noGrp="1"/>
          </p:cNvSpPr>
          <p:nvPr>
            <p:ph idx="1"/>
          </p:nvPr>
        </p:nvSpPr>
        <p:spPr>
          <a:xfrm>
            <a:off x="888313" y="2037806"/>
            <a:ext cx="5065440" cy="4549037"/>
          </a:xfrm>
        </p:spPr>
        <p:txBody>
          <a:bodyPr/>
          <a:lstStyle/>
          <a:p>
            <a:pPr>
              <a:lnSpc>
                <a:spcPct val="200000"/>
              </a:lnSpc>
            </a:pPr>
            <a:r>
              <a:rPr lang="en-US" sz="1400" dirty="0"/>
              <a:t>RFI is a formal documentation process used to resolve gaps, conflicts, and subtle ambiguities in the construction documents. </a:t>
            </a:r>
          </a:p>
          <a:p>
            <a:pPr>
              <a:lnSpc>
                <a:spcPct val="200000"/>
              </a:lnSpc>
            </a:pPr>
            <a:r>
              <a:rPr lang="en-US" sz="1400" dirty="0"/>
              <a:t>RFIs are submitted to the owner, project owner, engineer on record, or other individual. </a:t>
            </a:r>
          </a:p>
        </p:txBody>
      </p:sp>
      <p:sp>
        <p:nvSpPr>
          <p:cNvPr id="4" name="Text Placeholder 3"/>
          <p:cNvSpPr>
            <a:spLocks noGrp="1"/>
          </p:cNvSpPr>
          <p:nvPr>
            <p:ph type="body" sz="quarter" idx="10"/>
          </p:nvPr>
        </p:nvSpPr>
        <p:spPr>
          <a:xfrm>
            <a:off x="789457" y="1378445"/>
            <a:ext cx="5570537" cy="436562"/>
          </a:xfrm>
        </p:spPr>
        <p:txBody>
          <a:bodyPr/>
          <a:lstStyle/>
          <a:p>
            <a:r>
              <a:rPr lang="en-US" dirty="0"/>
              <a:t>Revisions to Construction Plans</a:t>
            </a:r>
          </a:p>
        </p:txBody>
      </p:sp>
      <p:grpSp>
        <p:nvGrpSpPr>
          <p:cNvPr id="6" name="Group 5"/>
          <p:cNvGrpSpPr/>
          <p:nvPr/>
        </p:nvGrpSpPr>
        <p:grpSpPr>
          <a:xfrm>
            <a:off x="6624882" y="1641475"/>
            <a:ext cx="4348660" cy="4772050"/>
            <a:chOff x="7071361" y="391886"/>
            <a:chExt cx="4785360" cy="5251268"/>
          </a:xfrm>
          <a:effectLst>
            <a:outerShdw blurRad="152400" dist="76200" dir="2700000" algn="tl" rotWithShape="0">
              <a:prstClr val="black">
                <a:alpha val="40000"/>
              </a:prstClr>
            </a:outerShdw>
          </a:effectLst>
        </p:grpSpPr>
        <p:sp>
          <p:nvSpPr>
            <p:cNvPr id="5" name="Rectangle 4"/>
            <p:cNvSpPr/>
            <p:nvPr/>
          </p:nvSpPr>
          <p:spPr>
            <a:xfrm>
              <a:off x="7071361" y="391886"/>
              <a:ext cx="4785360" cy="525126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3180" r="3227" b="22272"/>
            <a:stretch/>
          </p:blipFill>
          <p:spPr bwMode="auto">
            <a:xfrm>
              <a:off x="7149739" y="530404"/>
              <a:ext cx="4575033" cy="4942931"/>
            </a:xfrm>
            <a:prstGeom prst="rect">
              <a:avLst/>
            </a:prstGeom>
            <a:noFill/>
            <a:ln w="19050">
              <a:noFill/>
            </a:ln>
            <a:extLst>
              <a:ext uri="{909E8E84-426E-40DD-AFC4-6F175D3DCCD1}">
                <a14:hiddenFill xmlns:a14="http://schemas.microsoft.com/office/drawing/2010/main">
                  <a:solidFill>
                    <a:srgbClr val="FFFFFF"/>
                  </a:solidFill>
                </a14:hiddenFill>
              </a:ext>
            </a:extLst>
          </p:spPr>
        </p:pic>
      </p:grpSp>
      <p:sp>
        <p:nvSpPr>
          <p:cNvPr id="10" name="Rectangle 9"/>
          <p:cNvSpPr/>
          <p:nvPr/>
        </p:nvSpPr>
        <p:spPr>
          <a:xfrm>
            <a:off x="882852" y="730412"/>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93402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412875"/>
            <a:ext cx="6470072" cy="922114"/>
          </a:xfrm>
        </p:spPr>
        <p:txBody>
          <a:bodyPr lIns="0" tIns="0" rIns="0" bIns="0">
            <a:noAutofit/>
          </a:bodyPr>
          <a:lstStyle/>
          <a:p>
            <a:pPr marL="0" indent="0" algn="ctr">
              <a:buNone/>
            </a:pPr>
            <a:r>
              <a:rPr lang="en-US" altLang="en-US" sz="2000" b="1" dirty="0">
                <a:solidFill>
                  <a:schemeClr val="bg1"/>
                </a:solidFill>
              </a:rPr>
              <a:t>When a contractor or builder is unclear on an element contained in the construction plan, what is the recommended action? </a:t>
            </a:r>
            <a:endParaRPr lang="en-US" altLang="en-US" dirty="0">
              <a:solidFill>
                <a:schemeClr val="bg1"/>
              </a:solidFill>
            </a:endParaRPr>
          </a:p>
        </p:txBody>
      </p:sp>
      <p:sp>
        <p:nvSpPr>
          <p:cNvPr id="13" name="Content Placeholder 2"/>
          <p:cNvSpPr txBox="1">
            <a:spLocks/>
          </p:cNvSpPr>
          <p:nvPr/>
        </p:nvSpPr>
        <p:spPr>
          <a:xfrm>
            <a:off x="2860964" y="3470235"/>
            <a:ext cx="702979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Call </a:t>
            </a:r>
            <a:r>
              <a:rPr lang="en-US" altLang="en-US" dirty="0">
                <a:solidFill>
                  <a:schemeClr val="bg1"/>
                </a:solidFill>
              </a:rPr>
              <a:t>the architect, engineer on record, or project owner.</a:t>
            </a:r>
          </a:p>
          <a:p>
            <a:pPr marL="342900" indent="-342900">
              <a:buFont typeface="Arial" panose="020B0604020202020204" pitchFamily="34" charset="0"/>
              <a:buAutoNum type="alphaUcParenR"/>
            </a:pPr>
            <a:r>
              <a:rPr lang="en-US" altLang="en-US">
                <a:solidFill>
                  <a:schemeClr val="bg1"/>
                </a:solidFill>
              </a:rPr>
              <a:t>Contact </a:t>
            </a:r>
            <a:r>
              <a:rPr lang="en-US" altLang="en-US" dirty="0">
                <a:solidFill>
                  <a:schemeClr val="bg1"/>
                </a:solidFill>
              </a:rPr>
              <a:t>the city building inspector for information.</a:t>
            </a:r>
          </a:p>
          <a:p>
            <a:pPr marL="342900" indent="-342900">
              <a:buFont typeface="Arial" panose="020B0604020202020204" pitchFamily="34" charset="0"/>
              <a:buAutoNum type="alphaUcParenR"/>
            </a:pPr>
            <a:r>
              <a:rPr lang="en-US" altLang="en-US">
                <a:solidFill>
                  <a:schemeClr val="bg1"/>
                </a:solidFill>
              </a:rPr>
              <a:t>Submit an RFI to the architect, engineer on record, or project owner. </a:t>
            </a:r>
          </a:p>
          <a:p>
            <a:pPr marL="342900" indent="-342900">
              <a:buFont typeface="Arial" panose="020B0604020202020204" pitchFamily="34" charset="0"/>
              <a:buAutoNum type="alphaUcParenR"/>
            </a:pPr>
            <a:r>
              <a:rPr lang="en-US" altLang="en-US">
                <a:solidFill>
                  <a:schemeClr val="bg1"/>
                </a:solidFill>
              </a:rPr>
              <a:t>Contact </a:t>
            </a:r>
            <a:r>
              <a:rPr lang="en-US" altLang="en-US" dirty="0">
                <a:solidFill>
                  <a:schemeClr val="bg1"/>
                </a:solidFill>
              </a:rPr>
              <a:t>the manufacturer of the product being installed. </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88640" y="4325145"/>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79308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3176" y="1834663"/>
            <a:ext cx="12195175" cy="878800"/>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2011113"/>
            <a:ext cx="11553110" cy="583403"/>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Types of Construction Plans</a:t>
            </a:r>
          </a:p>
        </p:txBody>
      </p:sp>
      <p:sp>
        <p:nvSpPr>
          <p:cNvPr id="3" name="Text Placeholder 2"/>
          <p:cNvSpPr>
            <a:spLocks noGrp="1"/>
          </p:cNvSpPr>
          <p:nvPr>
            <p:ph type="body" sz="quarter" idx="14"/>
          </p:nvPr>
        </p:nvSpPr>
        <p:spPr/>
        <p:txBody>
          <a:bodyPr/>
          <a:lstStyle/>
          <a:p>
            <a:r>
              <a:rPr lang="en-US" b="0" dirty="0"/>
              <a:t>    Residential Construction Plans 101</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081338"/>
            <a:ext cx="12187237"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2</a:t>
            </a:r>
          </a:p>
        </p:txBody>
      </p:sp>
    </p:spTree>
    <p:custDataLst>
      <p:tags r:id="rId1"/>
    </p:custDataLst>
    <p:extLst>
      <p:ext uri="{BB962C8B-B14F-4D97-AF65-F5344CB8AC3E}">
        <p14:creationId xmlns:p14="http://schemas.microsoft.com/office/powerpoint/2010/main" val="1557232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775660" y="4850535"/>
            <a:ext cx="6392091" cy="13941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p:cNvSpPr>
            <a:spLocks noGrp="1"/>
          </p:cNvSpPr>
          <p:nvPr>
            <p:ph idx="1"/>
          </p:nvPr>
        </p:nvSpPr>
        <p:spPr>
          <a:xfrm>
            <a:off x="866023" y="2356543"/>
            <a:ext cx="4137777" cy="3656882"/>
          </a:xfrm>
        </p:spPr>
        <p:txBody>
          <a:bodyPr/>
          <a:lstStyle/>
          <a:p>
            <a:r>
              <a:rPr lang="en-US" sz="1400" dirty="0"/>
              <a:t>Contain elevations and dimensions. </a:t>
            </a:r>
          </a:p>
          <a:p>
            <a:r>
              <a:rPr lang="en-US" sz="1400" dirty="0"/>
              <a:t>The plans are usually incomplete. </a:t>
            </a:r>
          </a:p>
          <a:p>
            <a:r>
              <a:rPr lang="en-US" sz="1400" dirty="0"/>
              <a:t>Basic drawings may only contain dimensions with an outline and still receive a permit, depending on the code enforcement jurisdiction.</a:t>
            </a:r>
          </a:p>
        </p:txBody>
      </p:sp>
      <p:sp>
        <p:nvSpPr>
          <p:cNvPr id="5" name="Title 4"/>
          <p:cNvSpPr>
            <a:spLocks noGrp="1"/>
          </p:cNvSpPr>
          <p:nvPr>
            <p:ph type="title"/>
          </p:nvPr>
        </p:nvSpPr>
        <p:spPr>
          <a:xfrm>
            <a:off x="857251" y="1123277"/>
            <a:ext cx="8971220" cy="734242"/>
          </a:xfrm>
        </p:spPr>
        <p:txBody>
          <a:bodyPr/>
          <a:lstStyle/>
          <a:p>
            <a:r>
              <a:rPr lang="en-US" dirty="0"/>
              <a:t>Basic Plans</a:t>
            </a:r>
          </a:p>
        </p:txBody>
      </p:sp>
      <p:sp>
        <p:nvSpPr>
          <p:cNvPr id="19" name="Title 1"/>
          <p:cNvSpPr txBox="1">
            <a:spLocks/>
          </p:cNvSpPr>
          <p:nvPr/>
        </p:nvSpPr>
        <p:spPr>
          <a:xfrm>
            <a:off x="866024" y="1686609"/>
            <a:ext cx="4445000" cy="51408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Minimum Detail and Specifications</a:t>
            </a:r>
          </a:p>
        </p:txBody>
      </p:sp>
      <p:sp>
        <p:nvSpPr>
          <p:cNvPr id="39" name="Rectangle 38"/>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Image result for very basic construction plan"/>
          <p:cNvPicPr>
            <a:picLocks noChangeAspect="1" noChangeArrowheads="1"/>
          </p:cNvPicPr>
          <p:nvPr/>
        </p:nvPicPr>
        <p:blipFill rotWithShape="1">
          <a:blip r:embed="rId4">
            <a:extLst>
              <a:ext uri="{28A0092B-C50C-407E-A947-70E740481C1C}">
                <a14:useLocalDpi xmlns:a14="http://schemas.microsoft.com/office/drawing/2010/main" val="0"/>
              </a:ext>
            </a:extLst>
          </a:blip>
          <a:srcRect t="7110" r="6052" b="14863"/>
          <a:stretch/>
        </p:blipFill>
        <p:spPr bwMode="auto">
          <a:xfrm>
            <a:off x="5017377" y="208614"/>
            <a:ext cx="6912481" cy="4452596"/>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6502825" y="4991542"/>
            <a:ext cx="4937760" cy="1021883"/>
          </a:xfrm>
          <a:prstGeom prst="rect">
            <a:avLst/>
          </a:prstGeom>
        </p:spPr>
        <p:txBody>
          <a:bodyPr wrap="square">
            <a:spAutoFit/>
          </a:bodyPr>
          <a:lstStyle/>
          <a:p>
            <a:pPr>
              <a:lnSpc>
                <a:spcPct val="150000"/>
              </a:lnSpc>
            </a:pPr>
            <a:r>
              <a:rPr lang="en-US" sz="1400" i="1" dirty="0">
                <a:solidFill>
                  <a:schemeClr val="bg1"/>
                </a:solidFill>
                <a:latin typeface="Arial" panose="020B0604020202020204" pitchFamily="34" charset="0"/>
                <a:cs typeface="Arial" panose="020B0604020202020204" pitchFamily="34" charset="0"/>
              </a:rPr>
              <a:t>Example of a basic plan. It contains dimensions, overall size, fixture locations, window and door indications. This sample contains the minimal construction information. </a:t>
            </a:r>
          </a:p>
        </p:txBody>
      </p:sp>
      <p:pic>
        <p:nvPicPr>
          <p:cNvPr id="8" name="Picture 7" descr="Image result for 2018 international residential co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823"/>
          <a:stretch/>
        </p:blipFill>
        <p:spPr bwMode="auto">
          <a:xfrm>
            <a:off x="3869131" y="4817058"/>
            <a:ext cx="1327622" cy="17202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00105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799909" y="5447570"/>
            <a:ext cx="6392091" cy="1143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6023" y="1258858"/>
            <a:ext cx="8596231" cy="474228"/>
          </a:xfrm>
        </p:spPr>
        <p:txBody>
          <a:bodyPr/>
          <a:lstStyle/>
          <a:p>
            <a:r>
              <a:rPr lang="en-US" dirty="0"/>
              <a:t>Designed Plans</a:t>
            </a:r>
          </a:p>
        </p:txBody>
      </p:sp>
      <p:sp>
        <p:nvSpPr>
          <p:cNvPr id="3" name="Content Placeholder 2"/>
          <p:cNvSpPr>
            <a:spLocks noGrp="1"/>
          </p:cNvSpPr>
          <p:nvPr>
            <p:ph idx="1"/>
          </p:nvPr>
        </p:nvSpPr>
        <p:spPr>
          <a:xfrm>
            <a:off x="882649" y="2267993"/>
            <a:ext cx="4239683" cy="4214346"/>
          </a:xfrm>
        </p:spPr>
        <p:txBody>
          <a:bodyPr/>
          <a:lstStyle/>
          <a:p>
            <a:r>
              <a:rPr lang="en-US" sz="1400" dirty="0"/>
              <a:t>Can include the dimensions and elevations, plus include specifications and call-outs for structural members. </a:t>
            </a:r>
          </a:p>
          <a:p>
            <a:r>
              <a:rPr lang="en-US" sz="1400" dirty="0"/>
              <a:t>Contain greater detail for structural call-outs such as walls, framing members, foundations, and roofs.</a:t>
            </a:r>
          </a:p>
          <a:p>
            <a:r>
              <a:rPr lang="en-US" sz="1400" dirty="0"/>
              <a:t>May also include specifications for cabinets, windows, doors, wall coverings, roof coverings, and may also specify structural connections. </a:t>
            </a:r>
          </a:p>
          <a:p>
            <a:r>
              <a:rPr lang="en-US" sz="1400" dirty="0"/>
              <a:t>Most of these plans are designed prescriptively</a:t>
            </a:r>
            <a:br>
              <a:rPr lang="en-US" sz="1400" dirty="0">
                <a:solidFill>
                  <a:srgbClr val="FF00FF"/>
                </a:solidFill>
              </a:rPr>
            </a:br>
            <a:r>
              <a:rPr lang="en-US" sz="1400" dirty="0"/>
              <a:t>to the IRC. Approximately 65% or more </a:t>
            </a:r>
            <a:br>
              <a:rPr lang="en-US" sz="1400" dirty="0">
                <a:solidFill>
                  <a:srgbClr val="FF00FF"/>
                </a:solidFill>
              </a:rPr>
            </a:br>
            <a:r>
              <a:rPr lang="en-US" sz="1400" dirty="0"/>
              <a:t>of residential construction plans fall </a:t>
            </a:r>
            <a:br>
              <a:rPr lang="en-US" sz="1400" dirty="0">
                <a:solidFill>
                  <a:srgbClr val="FF00FF"/>
                </a:solidFill>
              </a:rPr>
            </a:br>
            <a:r>
              <a:rPr lang="en-US" sz="1400" dirty="0"/>
              <a:t>into the designed plan category. </a:t>
            </a:r>
          </a:p>
        </p:txBody>
      </p:sp>
      <p:sp>
        <p:nvSpPr>
          <p:cNvPr id="5" name="Text Placeholder 4"/>
          <p:cNvSpPr>
            <a:spLocks noGrp="1"/>
          </p:cNvSpPr>
          <p:nvPr>
            <p:ph type="body" sz="quarter" idx="10"/>
          </p:nvPr>
        </p:nvSpPr>
        <p:spPr>
          <a:xfrm>
            <a:off x="774581" y="1682173"/>
            <a:ext cx="5213350" cy="436562"/>
          </a:xfrm>
        </p:spPr>
        <p:txBody>
          <a:bodyPr/>
          <a:lstStyle/>
          <a:p>
            <a:r>
              <a:rPr lang="en-US" dirty="0"/>
              <a:t>Prescriptive Specifications</a:t>
            </a:r>
          </a:p>
        </p:txBody>
      </p:sp>
      <p:sp>
        <p:nvSpPr>
          <p:cNvPr id="14" name="Rectangle 13"/>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911422" y="5524018"/>
            <a:ext cx="6392090" cy="1021883"/>
          </a:xfrm>
          <a:prstGeom prst="rect">
            <a:avLst/>
          </a:prstGeom>
        </p:spPr>
        <p:txBody>
          <a:bodyPr wrap="square">
            <a:spAutoFit/>
          </a:bodyPr>
          <a:lstStyle/>
          <a:p>
            <a:pPr>
              <a:lnSpc>
                <a:spcPct val="150000"/>
              </a:lnSpc>
            </a:pPr>
            <a:r>
              <a:rPr lang="en-US" sz="1400" i="1" dirty="0">
                <a:solidFill>
                  <a:schemeClr val="bg1"/>
                </a:solidFill>
                <a:latin typeface="Arial" panose="020B0604020202020204" pitchFamily="34" charset="0"/>
                <a:cs typeface="Arial" panose="020B0604020202020204" pitchFamily="34" charset="0"/>
              </a:rPr>
              <a:t>Example of a designed plan. It contains many details that include dimensions, window callouts, vaulted ceiling, and call outs for framing information. This sample does not contain any specifications for structural connections. </a:t>
            </a:r>
          </a:p>
        </p:txBody>
      </p:sp>
      <p:grpSp>
        <p:nvGrpSpPr>
          <p:cNvPr id="12" name="Group 11"/>
          <p:cNvGrpSpPr/>
          <p:nvPr/>
        </p:nvGrpSpPr>
        <p:grpSpPr>
          <a:xfrm>
            <a:off x="5739162" y="197467"/>
            <a:ext cx="6275614" cy="4927448"/>
            <a:chOff x="5799909" y="1149089"/>
            <a:chExt cx="5723697" cy="3791212"/>
          </a:xfrm>
        </p:grpSpPr>
        <p:sp>
          <p:nvSpPr>
            <p:cNvPr id="6" name="Rectangle 5"/>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 name="Picture 2" descr="C:\Users\sstuser\Documents\Documents\1 Southaven Cost Comparison\S10-210301-A Jamie Wiley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229" t="8528" r="16854" b="7726"/>
          <a:stretch/>
        </p:blipFill>
        <p:spPr bwMode="auto">
          <a:xfrm>
            <a:off x="5987931" y="336612"/>
            <a:ext cx="5556963" cy="483534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Image result for 2018 international residential cod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823"/>
          <a:stretch/>
        </p:blipFill>
        <p:spPr bwMode="auto">
          <a:xfrm>
            <a:off x="4660309" y="336612"/>
            <a:ext cx="1327622" cy="17202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49245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0"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 for this course.</a:t>
            </a:r>
          </a:p>
          <a:p>
            <a:pPr marL="0" indent="0">
              <a:buNone/>
            </a:pPr>
            <a:r>
              <a:rPr lang="en-US" sz="1400" dirty="0"/>
              <a:t>This course offers .5 </a:t>
            </a:r>
            <a:r>
              <a:rPr lang="en-US" sz="1400" dirty="0" err="1"/>
              <a:t>PDH</a:t>
            </a:r>
            <a:r>
              <a:rPr lang="en-US" sz="1400" dirty="0"/>
              <a:t> (1/2 hour of </a:t>
            </a:r>
            <a:r>
              <a:rPr lang="en-US" sz="1400" dirty="0" err="1"/>
              <a:t>PDH</a:t>
            </a:r>
            <a:r>
              <a:rPr lang="en-US" sz="1400" dirty="0"/>
              <a:t>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240" b="4240"/>
          <a:stretch>
            <a:fillRect/>
          </a:stretch>
        </p:blipFill>
        <p:spPr>
          <a:prstGeom prst="rect">
            <a:avLst/>
          </a:prstGeom>
          <a:effectLst>
            <a:outerShdw blurRad="762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799909" y="5068716"/>
            <a:ext cx="6392091" cy="13121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6023" y="1258858"/>
            <a:ext cx="8596231" cy="474228"/>
          </a:xfrm>
        </p:spPr>
        <p:txBody>
          <a:bodyPr/>
          <a:lstStyle/>
          <a:p>
            <a:r>
              <a:rPr lang="en-US" dirty="0"/>
              <a:t>Professional Plans</a:t>
            </a:r>
          </a:p>
        </p:txBody>
      </p:sp>
      <p:sp>
        <p:nvSpPr>
          <p:cNvPr id="3" name="Content Placeholder 2"/>
          <p:cNvSpPr>
            <a:spLocks noGrp="1"/>
          </p:cNvSpPr>
          <p:nvPr>
            <p:ph idx="1"/>
          </p:nvPr>
        </p:nvSpPr>
        <p:spPr>
          <a:xfrm>
            <a:off x="882649" y="2183751"/>
            <a:ext cx="4331035" cy="4214346"/>
          </a:xfrm>
        </p:spPr>
        <p:txBody>
          <a:bodyPr/>
          <a:lstStyle/>
          <a:p>
            <a:r>
              <a:rPr lang="en-US" sz="1400" dirty="0"/>
              <a:t>Contain basic and design plans, plus the design criteria, most or all structural connections, assemblies, structural and non-structural members, and a fully engineered foundation. </a:t>
            </a:r>
          </a:p>
          <a:p>
            <a:r>
              <a:rPr lang="en-US" sz="1400" dirty="0"/>
              <a:t>May include many pages, with highly detailed and technical notes, installation instructions, call-outs and drawings. </a:t>
            </a:r>
          </a:p>
        </p:txBody>
      </p:sp>
      <p:sp>
        <p:nvSpPr>
          <p:cNvPr id="5" name="Text Placeholder 4"/>
          <p:cNvSpPr>
            <a:spLocks noGrp="1"/>
          </p:cNvSpPr>
          <p:nvPr>
            <p:ph type="body" sz="quarter" idx="10"/>
          </p:nvPr>
        </p:nvSpPr>
        <p:spPr>
          <a:xfrm>
            <a:off x="774581" y="1682173"/>
            <a:ext cx="5213350" cy="436562"/>
          </a:xfrm>
        </p:spPr>
        <p:txBody>
          <a:bodyPr/>
          <a:lstStyle/>
          <a:p>
            <a:r>
              <a:rPr lang="en-US" dirty="0"/>
              <a:t>Engineered and Sealed </a:t>
            </a:r>
          </a:p>
        </p:txBody>
      </p:sp>
      <p:sp>
        <p:nvSpPr>
          <p:cNvPr id="14" name="Rectangle 13"/>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823"/>
          <a:stretch/>
        </p:blipFill>
        <p:spPr bwMode="auto">
          <a:xfrm>
            <a:off x="2765653" y="4911634"/>
            <a:ext cx="1327622" cy="17202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descr="Image result for 2018 international residential co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823"/>
          <a:stretch/>
        </p:blipFill>
        <p:spPr bwMode="auto">
          <a:xfrm>
            <a:off x="4218536" y="4911634"/>
            <a:ext cx="1327622" cy="172023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6180908" y="5161791"/>
            <a:ext cx="5482370" cy="1021883"/>
          </a:xfrm>
          <a:prstGeom prst="rect">
            <a:avLst/>
          </a:prstGeom>
        </p:spPr>
        <p:txBody>
          <a:bodyPr wrap="square">
            <a:spAutoFit/>
          </a:bodyPr>
          <a:lstStyle/>
          <a:p>
            <a:pPr>
              <a:lnSpc>
                <a:spcPct val="150000"/>
              </a:lnSpc>
            </a:pPr>
            <a:r>
              <a:rPr lang="en-US" sz="1400" i="1" dirty="0">
                <a:solidFill>
                  <a:schemeClr val="bg1"/>
                </a:solidFill>
                <a:latin typeface="Arial" panose="020B0604020202020204" pitchFamily="34" charset="0"/>
                <a:cs typeface="Arial" panose="020B0604020202020204" pitchFamily="34" charset="0"/>
              </a:rPr>
              <a:t>Example of a professional plan that contains the design parameters to clarify code, hazards, wind and seismic factors, and loads used for the specific project.</a:t>
            </a:r>
          </a:p>
        </p:txBody>
      </p:sp>
      <p:grpSp>
        <p:nvGrpSpPr>
          <p:cNvPr id="7" name="Group 6"/>
          <p:cNvGrpSpPr/>
          <p:nvPr/>
        </p:nvGrpSpPr>
        <p:grpSpPr>
          <a:xfrm>
            <a:off x="5469710" y="361573"/>
            <a:ext cx="6392091" cy="4284768"/>
            <a:chOff x="5724525" y="1050665"/>
            <a:chExt cx="6143625" cy="3949959"/>
          </a:xfrm>
        </p:grpSpPr>
        <p:grpSp>
          <p:nvGrpSpPr>
            <p:cNvPr id="13" name="Group 12"/>
            <p:cNvGrpSpPr/>
            <p:nvPr/>
          </p:nvGrpSpPr>
          <p:grpSpPr>
            <a:xfrm>
              <a:off x="5724525" y="1050665"/>
              <a:ext cx="6143625" cy="3949959"/>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8"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639" t="6500" r="9695" b="6119"/>
            <a:stretch/>
          </p:blipFill>
          <p:spPr bwMode="auto">
            <a:xfrm>
              <a:off x="5828178" y="1157014"/>
              <a:ext cx="5558829" cy="3737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999960" y="1089025"/>
              <a:ext cx="387047" cy="866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59280" t="58323" r="23941" b="7607"/>
          <a:stretch/>
        </p:blipFill>
        <p:spPr bwMode="auto">
          <a:xfrm>
            <a:off x="11136959" y="4193794"/>
            <a:ext cx="247998" cy="347223"/>
          </a:xfrm>
          <a:prstGeom prst="rect">
            <a:avLst/>
          </a:prstGeom>
          <a:ln>
            <a:noFill/>
          </a:ln>
        </p:spPr>
        <p:style>
          <a:lnRef idx="2">
            <a:schemeClr val="accent6"/>
          </a:lnRef>
          <a:fillRef idx="1">
            <a:schemeClr val="lt1"/>
          </a:fillRef>
          <a:effectRef idx="0">
            <a:schemeClr val="accent6"/>
          </a:effectRef>
          <a:fontRef idx="minor">
            <a:schemeClr val="dk1"/>
          </a:fontRef>
        </p:style>
      </p:pic>
      <p:pic>
        <p:nvPicPr>
          <p:cNvPr id="19" name="Picture 2" descr="Image result for student handout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24478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709025" y="0"/>
            <a:ext cx="2124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5662031" y="234722"/>
            <a:ext cx="6219825" cy="4128680"/>
            <a:chOff x="5676900" y="1050665"/>
            <a:chExt cx="6219825" cy="4128680"/>
          </a:xfrm>
        </p:grpSpPr>
        <p:grpSp>
          <p:nvGrpSpPr>
            <p:cNvPr id="6" name="Group 5"/>
            <p:cNvGrpSpPr/>
            <p:nvPr/>
          </p:nvGrpSpPr>
          <p:grpSpPr>
            <a:xfrm>
              <a:off x="5676900" y="1050665"/>
              <a:ext cx="6219825" cy="4128680"/>
              <a:chOff x="5676900" y="1050665"/>
              <a:chExt cx="6219825" cy="4128680"/>
            </a:xfrm>
          </p:grpSpPr>
          <p:grpSp>
            <p:nvGrpSpPr>
              <p:cNvPr id="10" name="Group 9"/>
              <p:cNvGrpSpPr/>
              <p:nvPr/>
            </p:nvGrpSpPr>
            <p:grpSpPr>
              <a:xfrm>
                <a:off x="5676900" y="1050665"/>
                <a:ext cx="6219825" cy="4128680"/>
                <a:chOff x="5799909" y="1149089"/>
                <a:chExt cx="5723697" cy="3791212"/>
              </a:xfrm>
            </p:grpSpPr>
            <p:sp>
              <p:nvSpPr>
                <p:cNvPr id="11" name="Rectangle 10"/>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246" t="4291" r="15068" b="5345"/>
              <a:stretch/>
            </p:blipFill>
            <p:spPr bwMode="auto">
              <a:xfrm>
                <a:off x="6096000" y="1137967"/>
                <a:ext cx="5147555" cy="389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59280" t="58323" r="23941" b="7607"/>
            <a:stretch/>
          </p:blipFill>
          <p:spPr bwMode="auto">
            <a:xfrm>
              <a:off x="11136959" y="4193794"/>
              <a:ext cx="247998" cy="347223"/>
            </a:xfrm>
            <a:prstGeom prst="rect">
              <a:avLst/>
            </a:prstGeom>
            <a:ln>
              <a:noFill/>
            </a:ln>
          </p:spPr>
          <p:style>
            <a:lnRef idx="2">
              <a:schemeClr val="accent6"/>
            </a:lnRef>
            <a:fillRef idx="1">
              <a:schemeClr val="lt1"/>
            </a:fillRef>
            <a:effectRef idx="0">
              <a:schemeClr val="accent6"/>
            </a:effectRef>
            <a:fontRef idx="minor">
              <a:schemeClr val="dk1"/>
            </a:fontRef>
          </p:style>
        </p:pic>
      </p:grpSp>
      <p:sp>
        <p:nvSpPr>
          <p:cNvPr id="2" name="Title 1"/>
          <p:cNvSpPr>
            <a:spLocks noGrp="1"/>
          </p:cNvSpPr>
          <p:nvPr>
            <p:ph type="title"/>
          </p:nvPr>
        </p:nvSpPr>
        <p:spPr>
          <a:xfrm>
            <a:off x="866023" y="1258858"/>
            <a:ext cx="8596231" cy="474228"/>
          </a:xfrm>
        </p:spPr>
        <p:txBody>
          <a:bodyPr/>
          <a:lstStyle/>
          <a:p>
            <a:r>
              <a:rPr lang="en-US" dirty="0"/>
              <a:t>Engineered Plan Example </a:t>
            </a:r>
          </a:p>
        </p:txBody>
      </p:sp>
      <p:sp>
        <p:nvSpPr>
          <p:cNvPr id="3" name="Content Placeholder 2"/>
          <p:cNvSpPr>
            <a:spLocks noGrp="1"/>
          </p:cNvSpPr>
          <p:nvPr>
            <p:ph idx="1"/>
          </p:nvPr>
        </p:nvSpPr>
        <p:spPr>
          <a:xfrm>
            <a:off x="882650" y="2299062"/>
            <a:ext cx="3297464" cy="4558937"/>
          </a:xfrm>
        </p:spPr>
        <p:txBody>
          <a:bodyPr/>
          <a:lstStyle/>
          <a:p>
            <a:r>
              <a:rPr lang="en-US" sz="1400" dirty="0"/>
              <a:t>Structure Design Criteria Sheet accompany a sealed engineered plan: </a:t>
            </a:r>
          </a:p>
          <a:p>
            <a:pPr lvl="1">
              <a:lnSpc>
                <a:spcPct val="100000"/>
              </a:lnSpc>
            </a:pPr>
            <a:r>
              <a:rPr lang="en-US" dirty="0"/>
              <a:t>Structure design for wind</a:t>
            </a:r>
          </a:p>
          <a:p>
            <a:pPr lvl="1">
              <a:lnSpc>
                <a:spcPct val="100000"/>
              </a:lnSpc>
            </a:pPr>
            <a:r>
              <a:rPr lang="en-US" dirty="0"/>
              <a:t>Components and cladding pressures</a:t>
            </a:r>
          </a:p>
          <a:p>
            <a:pPr lvl="1">
              <a:lnSpc>
                <a:spcPct val="100000"/>
              </a:lnSpc>
            </a:pPr>
            <a:r>
              <a:rPr lang="en-US" dirty="0"/>
              <a:t>List of Sheets included</a:t>
            </a:r>
          </a:p>
          <a:p>
            <a:pPr lvl="1">
              <a:lnSpc>
                <a:spcPct val="100000"/>
              </a:lnSpc>
            </a:pPr>
            <a:r>
              <a:rPr lang="en-US" dirty="0"/>
              <a:t>IRC 2006 General Notes</a:t>
            </a:r>
          </a:p>
          <a:p>
            <a:pPr lvl="1">
              <a:lnSpc>
                <a:spcPct val="100000"/>
              </a:lnSpc>
            </a:pPr>
            <a:r>
              <a:rPr lang="en-US" dirty="0"/>
              <a:t>Wood frame construction </a:t>
            </a:r>
            <a:br>
              <a:rPr lang="en-US" dirty="0"/>
            </a:br>
            <a:r>
              <a:rPr lang="en-US" dirty="0"/>
              <a:t>check list</a:t>
            </a:r>
          </a:p>
        </p:txBody>
      </p:sp>
      <p:sp>
        <p:nvSpPr>
          <p:cNvPr id="5" name="Text Placeholder 4"/>
          <p:cNvSpPr>
            <a:spLocks noGrp="1"/>
          </p:cNvSpPr>
          <p:nvPr>
            <p:ph type="body" sz="quarter" idx="10"/>
          </p:nvPr>
        </p:nvSpPr>
        <p:spPr>
          <a:xfrm>
            <a:off x="774581" y="1682173"/>
            <a:ext cx="5213350" cy="436562"/>
          </a:xfrm>
        </p:spPr>
        <p:txBody>
          <a:bodyPr/>
          <a:lstStyle/>
          <a:p>
            <a:r>
              <a:rPr lang="en-US" dirty="0"/>
              <a:t>Structure Design Criteria Sheet</a:t>
            </a:r>
          </a:p>
        </p:txBody>
      </p:sp>
      <p:sp>
        <p:nvSpPr>
          <p:cNvPr id="14" name="Rectangle 13"/>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3988" y="3069192"/>
            <a:ext cx="4106047" cy="3554086"/>
          </a:xfrm>
          <a:prstGeom prst="rect">
            <a:avLst/>
          </a:prstGeom>
          <a:noFill/>
          <a:ln w="9525">
            <a:solidFill>
              <a:schemeClr val="bg1">
                <a:lumMod val="75000"/>
              </a:schemeClr>
            </a:solid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267583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2075862"/>
            <a:ext cx="12191999" cy="1497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6093359" y="1841688"/>
            <a:ext cx="4256183" cy="2649712"/>
            <a:chOff x="5724525" y="1050665"/>
            <a:chExt cx="6143625" cy="3949959"/>
          </a:xfrm>
        </p:grpSpPr>
        <p:grpSp>
          <p:nvGrpSpPr>
            <p:cNvPr id="26" name="Group 25"/>
            <p:cNvGrpSpPr/>
            <p:nvPr/>
          </p:nvGrpSpPr>
          <p:grpSpPr>
            <a:xfrm>
              <a:off x="5724525" y="1050665"/>
              <a:ext cx="6143625" cy="3949959"/>
              <a:chOff x="5724525" y="1050665"/>
              <a:chExt cx="6143625" cy="3949959"/>
            </a:xfrm>
          </p:grpSpPr>
          <p:grpSp>
            <p:nvGrpSpPr>
              <p:cNvPr id="28" name="Group 27"/>
              <p:cNvGrpSpPr/>
              <p:nvPr/>
            </p:nvGrpSpPr>
            <p:grpSpPr>
              <a:xfrm>
                <a:off x="5724525" y="1050665"/>
                <a:ext cx="6143625" cy="3949959"/>
                <a:chOff x="5799909" y="1149089"/>
                <a:chExt cx="5723697" cy="3791212"/>
              </a:xfrm>
            </p:grpSpPr>
            <p:sp>
              <p:nvSpPr>
                <p:cNvPr id="31" name="Rectangle 30"/>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39" t="6500" r="9695" b="6119"/>
              <a:stretch/>
            </p:blipFill>
            <p:spPr bwMode="auto">
              <a:xfrm>
                <a:off x="5828178" y="1157014"/>
                <a:ext cx="5558829" cy="3737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Rectangle 29"/>
              <p:cNvSpPr/>
              <p:nvPr/>
            </p:nvSpPr>
            <p:spPr>
              <a:xfrm>
                <a:off x="10999960" y="1089025"/>
                <a:ext cx="387047" cy="866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280" t="58323" r="23941" b="7607"/>
            <a:stretch/>
          </p:blipFill>
          <p:spPr bwMode="auto">
            <a:xfrm>
              <a:off x="11136959" y="4193794"/>
              <a:ext cx="247998" cy="347223"/>
            </a:xfrm>
            <a:prstGeom prst="rect">
              <a:avLst/>
            </a:prstGeom>
            <a:ln>
              <a:noFill/>
            </a:ln>
          </p:spPr>
          <p:style>
            <a:lnRef idx="2">
              <a:schemeClr val="accent6"/>
            </a:lnRef>
            <a:fillRef idx="1">
              <a:schemeClr val="lt1"/>
            </a:fillRef>
            <a:effectRef idx="0">
              <a:schemeClr val="accent6"/>
            </a:effectRef>
            <a:fontRef idx="minor">
              <a:schemeClr val="dk1"/>
            </a:fontRef>
          </p:style>
        </p:pic>
      </p:grpSp>
      <p:sp>
        <p:nvSpPr>
          <p:cNvPr id="2" name="Title 1"/>
          <p:cNvSpPr>
            <a:spLocks noGrp="1"/>
          </p:cNvSpPr>
          <p:nvPr>
            <p:ph type="title"/>
          </p:nvPr>
        </p:nvSpPr>
        <p:spPr>
          <a:xfrm>
            <a:off x="866023" y="1258858"/>
            <a:ext cx="8788658" cy="474228"/>
          </a:xfrm>
        </p:spPr>
        <p:txBody>
          <a:bodyPr/>
          <a:lstStyle/>
          <a:p>
            <a:r>
              <a:rPr lang="en-US" dirty="0"/>
              <a:t>Prescriptive Design vs Engineered Design</a:t>
            </a:r>
          </a:p>
        </p:txBody>
      </p:sp>
      <p:sp>
        <p:nvSpPr>
          <p:cNvPr id="9" name="Content Placeholder 5"/>
          <p:cNvSpPr>
            <a:spLocks noGrp="1"/>
          </p:cNvSpPr>
          <p:nvPr/>
        </p:nvSpPr>
        <p:spPr bwMode="auto">
          <a:xfrm>
            <a:off x="7485017" y="4650578"/>
            <a:ext cx="4526438" cy="206953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800">
                <a:solidFill>
                  <a:schemeClr val="tx1"/>
                </a:solidFill>
                <a:latin typeface="Arial Narrow" pitchFamily="34" charset="0"/>
                <a:ea typeface="+mn-ea"/>
                <a:cs typeface="Arial" pitchFamily="34" charset="0"/>
              </a:defRPr>
            </a:lvl1pPr>
            <a:lvl2pPr marL="742950" indent="-285750" algn="l" rtl="0" fontAlgn="base">
              <a:spcBef>
                <a:spcPct val="20000"/>
              </a:spcBef>
              <a:spcAft>
                <a:spcPct val="0"/>
              </a:spcAft>
              <a:buChar char="–"/>
              <a:defRPr sz="2400">
                <a:solidFill>
                  <a:schemeClr val="tx1"/>
                </a:solidFill>
                <a:latin typeface="Arial Narrow" pitchFamily="34" charset="0"/>
                <a:cs typeface="Arial" pitchFamily="34" charset="0"/>
              </a:defRPr>
            </a:lvl2pPr>
            <a:lvl3pPr marL="1143000" indent="-228600" algn="l" rtl="0" fontAlgn="base">
              <a:spcBef>
                <a:spcPct val="20000"/>
              </a:spcBef>
              <a:spcAft>
                <a:spcPct val="0"/>
              </a:spcAft>
              <a:buChar char="•"/>
              <a:defRPr sz="2000">
                <a:solidFill>
                  <a:schemeClr val="tx1"/>
                </a:solidFill>
                <a:latin typeface="Arial Narrow" pitchFamily="34" charset="0"/>
                <a:cs typeface="Arial" pitchFamily="34" charset="0"/>
              </a:defRPr>
            </a:lvl3pPr>
            <a:lvl4pPr marL="1600200" indent="-228600" algn="l" rtl="0" fontAlgn="base">
              <a:spcBef>
                <a:spcPct val="20000"/>
              </a:spcBef>
              <a:spcAft>
                <a:spcPct val="0"/>
              </a:spcAft>
              <a:buChar char="–"/>
              <a:defRPr sz="1800">
                <a:solidFill>
                  <a:schemeClr val="tx1"/>
                </a:solidFill>
                <a:latin typeface="Arial Narrow" pitchFamily="34" charset="0"/>
                <a:cs typeface="Arial" pitchFamily="34" charset="0"/>
              </a:defRPr>
            </a:lvl4pPr>
            <a:lvl5pPr marL="2057400" indent="-228600" algn="l" rtl="0" fontAlgn="base">
              <a:spcBef>
                <a:spcPct val="20000"/>
              </a:spcBef>
              <a:spcAft>
                <a:spcPct val="0"/>
              </a:spcAft>
              <a:buChar char="»"/>
              <a:defRPr sz="1800">
                <a:solidFill>
                  <a:schemeClr val="tx1"/>
                </a:solidFill>
                <a:latin typeface="Arial Narrow" pitchFamily="34" charset="0"/>
                <a:cs typeface="Arial" pitchFamily="34" charset="0"/>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pPr marL="0" indent="0">
              <a:buNone/>
            </a:pPr>
            <a:r>
              <a:rPr lang="en-US" sz="1600" b="1" dirty="0">
                <a:latin typeface="Arial" panose="020B0604020202020204" pitchFamily="34" charset="0"/>
              </a:rPr>
              <a:t>Engineered</a:t>
            </a:r>
          </a:p>
          <a:p>
            <a:pPr marL="169863" indent="-169863">
              <a:lnSpc>
                <a:spcPct val="150000"/>
              </a:lnSpc>
            </a:pPr>
            <a:r>
              <a:rPr lang="en-US" sz="1400" dirty="0">
                <a:latin typeface="Arial" panose="020B0604020202020204" pitchFamily="34" charset="0"/>
              </a:rPr>
              <a:t>Usually project-specific design </a:t>
            </a:r>
          </a:p>
          <a:p>
            <a:pPr marL="169863" indent="-169863">
              <a:lnSpc>
                <a:spcPct val="150000"/>
              </a:lnSpc>
            </a:pPr>
            <a:r>
              <a:rPr lang="en-US" sz="1400" dirty="0">
                <a:latin typeface="Arial" panose="020B0604020202020204" pitchFamily="34" charset="0"/>
              </a:rPr>
              <a:t>Licensed Engineer and/or architect takes legal responsibility and seals plans</a:t>
            </a:r>
          </a:p>
          <a:p>
            <a:pPr marL="169863" indent="-169863">
              <a:lnSpc>
                <a:spcPct val="150000"/>
              </a:lnSpc>
            </a:pPr>
            <a:r>
              <a:rPr lang="en-US" sz="1400" dirty="0">
                <a:latin typeface="Arial" panose="020B0604020202020204" pitchFamily="34" charset="0"/>
              </a:rPr>
              <a:t>All changes are submitted to EOR for approval</a:t>
            </a:r>
          </a:p>
          <a:p>
            <a:pPr marL="169863" indent="-169863">
              <a:lnSpc>
                <a:spcPct val="150000"/>
              </a:lnSpc>
            </a:pPr>
            <a:r>
              <a:rPr lang="en-US" sz="1400" dirty="0">
                <a:latin typeface="Arial" panose="020B0604020202020204" pitchFamily="34" charset="0"/>
              </a:rPr>
              <a:t>Follow the IBC code standards</a:t>
            </a:r>
          </a:p>
        </p:txBody>
      </p:sp>
      <p:sp>
        <p:nvSpPr>
          <p:cNvPr id="10" name="Content Placeholder 6"/>
          <p:cNvSpPr>
            <a:spLocks noGrp="1"/>
          </p:cNvSpPr>
          <p:nvPr/>
        </p:nvSpPr>
        <p:spPr bwMode="auto">
          <a:xfrm>
            <a:off x="2223631" y="4650579"/>
            <a:ext cx="3563216" cy="17371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800">
                <a:solidFill>
                  <a:schemeClr val="tx1"/>
                </a:solidFill>
                <a:latin typeface="Arial Narrow" pitchFamily="34" charset="0"/>
                <a:ea typeface="+mn-ea"/>
                <a:cs typeface="Arial" pitchFamily="34" charset="0"/>
              </a:defRPr>
            </a:lvl1pPr>
            <a:lvl2pPr marL="742950" indent="-285750" algn="l" rtl="0" fontAlgn="base">
              <a:spcBef>
                <a:spcPct val="20000"/>
              </a:spcBef>
              <a:spcAft>
                <a:spcPct val="0"/>
              </a:spcAft>
              <a:buChar char="–"/>
              <a:defRPr sz="2400">
                <a:solidFill>
                  <a:schemeClr val="tx1"/>
                </a:solidFill>
                <a:latin typeface="Arial Narrow" pitchFamily="34" charset="0"/>
                <a:cs typeface="Arial" pitchFamily="34" charset="0"/>
              </a:defRPr>
            </a:lvl2pPr>
            <a:lvl3pPr marL="1143000" indent="-228600" algn="l" rtl="0" fontAlgn="base">
              <a:spcBef>
                <a:spcPct val="20000"/>
              </a:spcBef>
              <a:spcAft>
                <a:spcPct val="0"/>
              </a:spcAft>
              <a:buChar char="•"/>
              <a:defRPr sz="2000">
                <a:solidFill>
                  <a:schemeClr val="tx1"/>
                </a:solidFill>
                <a:latin typeface="Arial Narrow" pitchFamily="34" charset="0"/>
                <a:cs typeface="Arial" pitchFamily="34" charset="0"/>
              </a:defRPr>
            </a:lvl3pPr>
            <a:lvl4pPr marL="1600200" indent="-228600" algn="l" rtl="0" fontAlgn="base">
              <a:spcBef>
                <a:spcPct val="20000"/>
              </a:spcBef>
              <a:spcAft>
                <a:spcPct val="0"/>
              </a:spcAft>
              <a:buChar char="–"/>
              <a:defRPr sz="1800">
                <a:solidFill>
                  <a:schemeClr val="tx1"/>
                </a:solidFill>
                <a:latin typeface="Arial Narrow" pitchFamily="34" charset="0"/>
                <a:cs typeface="Arial" pitchFamily="34" charset="0"/>
              </a:defRPr>
            </a:lvl4pPr>
            <a:lvl5pPr marL="2057400" indent="-228600" algn="l" rtl="0" fontAlgn="base">
              <a:spcBef>
                <a:spcPct val="20000"/>
              </a:spcBef>
              <a:spcAft>
                <a:spcPct val="0"/>
              </a:spcAft>
              <a:buChar char="»"/>
              <a:defRPr sz="1800">
                <a:solidFill>
                  <a:schemeClr val="tx1"/>
                </a:solidFill>
                <a:latin typeface="Arial Narrow" pitchFamily="34" charset="0"/>
                <a:cs typeface="Arial" pitchFamily="34" charset="0"/>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pPr marL="0" indent="0">
              <a:buNone/>
            </a:pPr>
            <a:r>
              <a:rPr lang="en-US" sz="1600" b="1" dirty="0">
                <a:latin typeface="Arial" panose="020B0604020202020204" pitchFamily="34" charset="0"/>
              </a:rPr>
              <a:t>Prescriptive</a:t>
            </a:r>
          </a:p>
          <a:p>
            <a:pPr marL="169863" indent="-169863">
              <a:lnSpc>
                <a:spcPct val="150000"/>
              </a:lnSpc>
            </a:pPr>
            <a:r>
              <a:rPr lang="en-US" sz="1400" dirty="0">
                <a:latin typeface="Arial" panose="020B0604020202020204" pitchFamily="34" charset="0"/>
              </a:rPr>
              <a:t>General design of plan</a:t>
            </a:r>
          </a:p>
          <a:p>
            <a:pPr marL="169863" indent="-169863">
              <a:lnSpc>
                <a:spcPct val="150000"/>
              </a:lnSpc>
            </a:pPr>
            <a:r>
              <a:rPr lang="en-US" sz="1400" dirty="0">
                <a:latin typeface="Arial" panose="020B0604020202020204" pitchFamily="34" charset="0"/>
              </a:rPr>
              <a:t>American Institute of Building Design </a:t>
            </a:r>
            <a:r>
              <a:rPr lang="en-US" sz="1400">
                <a:latin typeface="Arial" panose="020B0604020202020204" pitchFamily="34" charset="0"/>
              </a:rPr>
              <a:t>(AIBD) or home plan designer</a:t>
            </a:r>
            <a:endParaRPr lang="en-US" sz="1400" dirty="0">
              <a:latin typeface="Arial" panose="020B0604020202020204" pitchFamily="34" charset="0"/>
            </a:endParaRPr>
          </a:p>
          <a:p>
            <a:pPr marL="169863" indent="-169863">
              <a:lnSpc>
                <a:spcPct val="150000"/>
              </a:lnSpc>
            </a:pPr>
            <a:r>
              <a:rPr lang="en-US" sz="1400" dirty="0">
                <a:latin typeface="Arial" panose="020B0604020202020204" pitchFamily="34" charset="0"/>
              </a:rPr>
              <a:t>Follow the IRC code standards</a:t>
            </a:r>
          </a:p>
          <a:p>
            <a:endParaRPr lang="en-US" sz="1600" dirty="0">
              <a:latin typeface="Arial" panose="020B0604020202020204" pitchFamily="34" charset="0"/>
            </a:endParaRPr>
          </a:p>
          <a:p>
            <a:pPr marL="0" indent="0">
              <a:buNone/>
            </a:pPr>
            <a:endParaRPr lang="en-US" sz="1600" dirty="0">
              <a:latin typeface="Arial" panose="020B0604020202020204" pitchFamily="34" charset="0"/>
            </a:endParaRPr>
          </a:p>
        </p:txBody>
      </p:sp>
      <p:pic>
        <p:nvPicPr>
          <p:cNvPr id="17" name="Picture 16" descr="Image result for 2018 international residential cod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823"/>
          <a:stretch/>
        </p:blipFill>
        <p:spPr bwMode="auto">
          <a:xfrm>
            <a:off x="882650" y="4654779"/>
            <a:ext cx="1149402" cy="148930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17" descr="Related imag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22823"/>
          <a:stretch/>
        </p:blipFill>
        <p:spPr bwMode="auto">
          <a:xfrm>
            <a:off x="6096000" y="4654779"/>
            <a:ext cx="1151586" cy="14921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Rectangle 20"/>
          <p:cNvSpPr/>
          <p:nvPr/>
        </p:nvSpPr>
        <p:spPr>
          <a:xfrm>
            <a:off x="882650" y="758069"/>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893489" y="1835150"/>
            <a:ext cx="4293441" cy="2656249"/>
            <a:chOff x="893489" y="1835150"/>
            <a:chExt cx="4293441" cy="2656249"/>
          </a:xfrm>
        </p:grpSpPr>
        <p:grpSp>
          <p:nvGrpSpPr>
            <p:cNvPr id="23" name="Group 22"/>
            <p:cNvGrpSpPr/>
            <p:nvPr/>
          </p:nvGrpSpPr>
          <p:grpSpPr>
            <a:xfrm>
              <a:off x="893489" y="1835150"/>
              <a:ext cx="4293441" cy="2656249"/>
              <a:chOff x="5799909" y="1149089"/>
              <a:chExt cx="5723697" cy="3791212"/>
            </a:xfrm>
          </p:grpSpPr>
          <p:sp>
            <p:nvSpPr>
              <p:cNvPr id="24" name="Rectangle 23"/>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614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7463" y="2030965"/>
              <a:ext cx="3445491" cy="2352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6" name="Oval 15"/>
          <p:cNvSpPr/>
          <p:nvPr/>
        </p:nvSpPr>
        <p:spPr>
          <a:xfrm>
            <a:off x="9623832" y="3711920"/>
            <a:ext cx="602727" cy="5937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2" descr="Image result for student handout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46196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412875"/>
            <a:ext cx="6470072" cy="922114"/>
          </a:xfrm>
        </p:spPr>
        <p:txBody>
          <a:bodyPr lIns="0" tIns="0" rIns="0" bIns="0">
            <a:noAutofit/>
          </a:bodyPr>
          <a:lstStyle/>
          <a:p>
            <a:pPr marL="0" indent="0" algn="ctr">
              <a:buNone/>
            </a:pPr>
            <a:r>
              <a:rPr lang="en-US" altLang="en-US" sz="2000" b="1" dirty="0">
                <a:solidFill>
                  <a:schemeClr val="bg1"/>
                </a:solidFill>
              </a:rPr>
              <a:t>Which type of construction plan contains a seal that indicates the engineer accepts legal responsibility for the plans? </a:t>
            </a:r>
            <a:endParaRPr lang="en-US" altLang="en-US" dirty="0">
              <a:solidFill>
                <a:schemeClr val="bg1"/>
              </a:solidFill>
            </a:endParaRPr>
          </a:p>
        </p:txBody>
      </p:sp>
      <p:sp>
        <p:nvSpPr>
          <p:cNvPr id="13" name="Content Placeholder 2"/>
          <p:cNvSpPr txBox="1">
            <a:spLocks/>
          </p:cNvSpPr>
          <p:nvPr/>
        </p:nvSpPr>
        <p:spPr>
          <a:xfrm>
            <a:off x="2860964" y="347023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Basic Plan</a:t>
            </a:r>
          </a:p>
          <a:p>
            <a:pPr marL="342900" indent="-342900">
              <a:buFont typeface="Arial" panose="020B0604020202020204" pitchFamily="34" charset="0"/>
              <a:buAutoNum type="alphaUcParenR"/>
            </a:pPr>
            <a:r>
              <a:rPr lang="en-US" altLang="en-US">
                <a:solidFill>
                  <a:schemeClr val="bg1"/>
                </a:solidFill>
              </a:rPr>
              <a:t>Designed Plan</a:t>
            </a:r>
          </a:p>
          <a:p>
            <a:pPr marL="342900" indent="-342900">
              <a:buFont typeface="Arial" panose="020B0604020202020204" pitchFamily="34" charset="0"/>
              <a:buAutoNum type="alphaUcParenR"/>
            </a:pPr>
            <a:r>
              <a:rPr lang="en-US" altLang="en-US">
                <a:solidFill>
                  <a:schemeClr val="bg1"/>
                </a:solidFill>
              </a:rPr>
              <a:t>Engineered Plan</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59592" y="4338794"/>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9707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960090"/>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2025981"/>
            <a:ext cx="11553110" cy="613140"/>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Parts of the Construction Plan Documents </a:t>
            </a:r>
          </a:p>
        </p:txBody>
      </p:sp>
      <p:sp>
        <p:nvSpPr>
          <p:cNvPr id="3" name="Text Placeholder 2"/>
          <p:cNvSpPr>
            <a:spLocks noGrp="1"/>
          </p:cNvSpPr>
          <p:nvPr>
            <p:ph type="body" sz="quarter" idx="14"/>
          </p:nvPr>
        </p:nvSpPr>
        <p:spPr/>
        <p:txBody>
          <a:bodyPr/>
          <a:lstStyle/>
          <a:p>
            <a:r>
              <a:rPr lang="en-US" b="0"/>
              <a:t>    Residential Construction </a:t>
            </a:r>
            <a:r>
              <a:rPr lang="en-US" b="0" dirty="0"/>
              <a:t>Plans 101</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3</a:t>
            </a:r>
          </a:p>
        </p:txBody>
      </p:sp>
    </p:spTree>
    <p:custDataLst>
      <p:tags r:id="rId1"/>
    </p:custDataLst>
    <p:extLst>
      <p:ext uri="{BB962C8B-B14F-4D97-AF65-F5344CB8AC3E}">
        <p14:creationId xmlns:p14="http://schemas.microsoft.com/office/powerpoint/2010/main" val="1229074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53290" y="625379"/>
            <a:ext cx="9438710" cy="474228"/>
          </a:xfrm>
        </p:spPr>
        <p:txBody>
          <a:bodyPr/>
          <a:lstStyle/>
          <a:p>
            <a:pPr algn="ctr"/>
            <a:r>
              <a:rPr lang="en-US" dirty="0"/>
              <a:t>Cover Sheet</a:t>
            </a:r>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a:xfrm>
            <a:off x="4198770" y="1765875"/>
            <a:ext cx="6697618" cy="4916059"/>
          </a:xfrm>
          <a:prstGeom prst="rect">
            <a:avLst/>
          </a:prstGeom>
        </p:spPr>
      </p:pic>
      <p:sp>
        <p:nvSpPr>
          <p:cNvPr id="8" name="TextBox 7"/>
          <p:cNvSpPr txBox="1"/>
          <p:nvPr/>
        </p:nvSpPr>
        <p:spPr>
          <a:xfrm>
            <a:off x="4820885" y="1082031"/>
            <a:ext cx="5303520" cy="523220"/>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Most plans include a Cover Sheet that contains an overview of the general project information. </a:t>
            </a:r>
          </a:p>
        </p:txBody>
      </p:sp>
      <p:sp>
        <p:nvSpPr>
          <p:cNvPr id="10" name="Content Placeholder 2"/>
          <p:cNvSpPr txBox="1">
            <a:spLocks/>
          </p:cNvSpPr>
          <p:nvPr/>
        </p:nvSpPr>
        <p:spPr>
          <a:xfrm>
            <a:off x="323713" y="2956831"/>
            <a:ext cx="2180109" cy="370013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solidFill>
                  <a:schemeClr val="bg1"/>
                </a:solidFill>
              </a:rPr>
              <a:t>Project Name and Location</a:t>
            </a:r>
          </a:p>
          <a:p>
            <a:pPr marL="0" indent="0" algn="ctr">
              <a:buNone/>
            </a:pPr>
            <a:r>
              <a:rPr lang="en-US" sz="1400" dirty="0">
                <a:solidFill>
                  <a:schemeClr val="bg1"/>
                </a:solidFill>
              </a:rPr>
              <a:t>Map</a:t>
            </a:r>
          </a:p>
          <a:p>
            <a:pPr marL="0" indent="0" algn="ctr">
              <a:buNone/>
            </a:pPr>
            <a:r>
              <a:rPr lang="en-US" sz="1400" dirty="0">
                <a:solidFill>
                  <a:schemeClr val="bg1"/>
                </a:solidFill>
              </a:rPr>
              <a:t>Title Block Section</a:t>
            </a:r>
          </a:p>
          <a:p>
            <a:pPr marL="0" indent="0" algn="ctr">
              <a:buNone/>
            </a:pPr>
            <a:r>
              <a:rPr lang="en-US" sz="1400" dirty="0">
                <a:solidFill>
                  <a:schemeClr val="bg1"/>
                </a:solidFill>
              </a:rPr>
              <a:t>Design Firm</a:t>
            </a:r>
          </a:p>
          <a:p>
            <a:pPr marL="0" indent="0" algn="ctr">
              <a:buNone/>
            </a:pPr>
            <a:r>
              <a:rPr lang="en-US" sz="1400" dirty="0">
                <a:solidFill>
                  <a:schemeClr val="bg1"/>
                </a:solidFill>
              </a:rPr>
              <a:t>Client</a:t>
            </a:r>
          </a:p>
          <a:p>
            <a:pPr marL="0" indent="0" algn="ctr">
              <a:buNone/>
            </a:pPr>
            <a:r>
              <a:rPr lang="en-US" sz="1400" dirty="0">
                <a:solidFill>
                  <a:schemeClr val="bg1"/>
                </a:solidFill>
              </a:rPr>
              <a:t>Contractors</a:t>
            </a:r>
          </a:p>
          <a:p>
            <a:pPr marL="0" indent="0" algn="ctr">
              <a:buNone/>
            </a:pPr>
            <a:r>
              <a:rPr lang="en-US" sz="1400" dirty="0">
                <a:solidFill>
                  <a:schemeClr val="bg1"/>
                </a:solidFill>
              </a:rPr>
              <a:t>Index of Individual Sheets</a:t>
            </a:r>
          </a:p>
          <a:p>
            <a:pPr marL="0" indent="0" algn="ctr">
              <a:buNone/>
            </a:pPr>
            <a:r>
              <a:rPr lang="en-US" sz="1400" dirty="0">
                <a:solidFill>
                  <a:schemeClr val="bg1"/>
                </a:solidFill>
              </a:rPr>
              <a:t>Legend or Key</a:t>
            </a:r>
          </a:p>
          <a:p>
            <a:pPr marL="0" indent="0" algn="ctr">
              <a:buNone/>
            </a:pPr>
            <a:endParaRPr lang="en-US" sz="1400" dirty="0">
              <a:solidFill>
                <a:schemeClr val="bg1"/>
              </a:solidFill>
            </a:endParaRPr>
          </a:p>
          <a:p>
            <a:pPr marL="0" lvl="0" indent="0" algn="ctr">
              <a:buNone/>
            </a:pPr>
            <a:endParaRPr lang="en-US" sz="1400" dirty="0">
              <a:solidFill>
                <a:schemeClr val="bg1"/>
              </a:solidFill>
            </a:endParaRPr>
          </a:p>
        </p:txBody>
      </p:sp>
      <p:grpSp>
        <p:nvGrpSpPr>
          <p:cNvPr id="41" name="Group 40"/>
          <p:cNvGrpSpPr/>
          <p:nvPr/>
        </p:nvGrpSpPr>
        <p:grpSpPr>
          <a:xfrm>
            <a:off x="2630905" y="1829181"/>
            <a:ext cx="6510343" cy="2259639"/>
            <a:chOff x="2294023" y="1912311"/>
            <a:chExt cx="6510343" cy="2259639"/>
          </a:xfrm>
        </p:grpSpPr>
        <p:sp>
          <p:nvSpPr>
            <p:cNvPr id="14" name="Rectangle 13"/>
            <p:cNvSpPr/>
            <p:nvPr/>
          </p:nvSpPr>
          <p:spPr>
            <a:xfrm>
              <a:off x="3961130" y="1912311"/>
              <a:ext cx="4843236" cy="2259639"/>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2294023" y="3246979"/>
              <a:ext cx="2264914" cy="133895"/>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1876926" y="3628571"/>
            <a:ext cx="5291830" cy="1504769"/>
            <a:chOff x="1540044" y="3711701"/>
            <a:chExt cx="5291830" cy="1504769"/>
          </a:xfrm>
        </p:grpSpPr>
        <p:sp>
          <p:nvSpPr>
            <p:cNvPr id="17" name="Rectangle 16"/>
            <p:cNvSpPr/>
            <p:nvPr/>
          </p:nvSpPr>
          <p:spPr>
            <a:xfrm>
              <a:off x="5019221" y="4171950"/>
              <a:ext cx="1812653" cy="1044520"/>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1540044" y="3711701"/>
              <a:ext cx="3410145" cy="834173"/>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2400178" y="1843036"/>
            <a:ext cx="8491855" cy="4744652"/>
            <a:chOff x="2063296" y="1912311"/>
            <a:chExt cx="8491855" cy="4744652"/>
          </a:xfrm>
        </p:grpSpPr>
        <p:sp>
          <p:nvSpPr>
            <p:cNvPr id="23" name="Rectangle 22"/>
            <p:cNvSpPr/>
            <p:nvPr/>
          </p:nvSpPr>
          <p:spPr>
            <a:xfrm>
              <a:off x="9771016" y="1912311"/>
              <a:ext cx="784135" cy="4744652"/>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flipV="1">
              <a:off x="2063296" y="3431176"/>
              <a:ext cx="7590155" cy="1333666"/>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076896" y="3988524"/>
              <a:ext cx="0" cy="1552637"/>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2503822" y="1829181"/>
            <a:ext cx="7604076" cy="4744652"/>
            <a:chOff x="2166940" y="1912311"/>
            <a:chExt cx="7604076" cy="4744652"/>
          </a:xfrm>
        </p:grpSpPr>
        <p:sp>
          <p:nvSpPr>
            <p:cNvPr id="32" name="Rectangle 31"/>
            <p:cNvSpPr/>
            <p:nvPr/>
          </p:nvSpPr>
          <p:spPr>
            <a:xfrm>
              <a:off x="8804366" y="1912311"/>
              <a:ext cx="966650" cy="4744652"/>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p:cNvCxnSpPr/>
            <p:nvPr/>
          </p:nvCxnSpPr>
          <p:spPr>
            <a:xfrm flipV="1">
              <a:off x="2166940" y="4560042"/>
              <a:ext cx="6637426" cy="1299774"/>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2133600" y="5211754"/>
            <a:ext cx="7007648" cy="1362078"/>
            <a:chOff x="1796718" y="5294884"/>
            <a:chExt cx="7007648" cy="1362078"/>
          </a:xfrm>
        </p:grpSpPr>
        <p:sp>
          <p:nvSpPr>
            <p:cNvPr id="35" name="Rectangle 34"/>
            <p:cNvSpPr/>
            <p:nvPr/>
          </p:nvSpPr>
          <p:spPr>
            <a:xfrm>
              <a:off x="3942261" y="5294884"/>
              <a:ext cx="4862105" cy="1362078"/>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p:cNvCxnSpPr/>
            <p:nvPr/>
          </p:nvCxnSpPr>
          <p:spPr>
            <a:xfrm flipV="1">
              <a:off x="1796718" y="6105461"/>
              <a:ext cx="2065170" cy="233326"/>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31624" y="301947"/>
            <a:ext cx="3088734" cy="1947868"/>
            <a:chOff x="0" y="737278"/>
            <a:chExt cx="3088734" cy="1947868"/>
          </a:xfrm>
        </p:grpSpPr>
        <p:pic>
          <p:nvPicPr>
            <p:cNvPr id="2050" name="Picture 2" descr="person using laptop on white wooden table"/>
            <p:cNvPicPr>
              <a:picLocks noChangeAspect="1" noChangeArrowheads="1"/>
            </p:cNvPicPr>
            <p:nvPr/>
          </p:nvPicPr>
          <p:blipFill rotWithShape="1">
            <a:blip r:embed="rId5">
              <a:extLst>
                <a:ext uri="{28A0092B-C50C-407E-A947-70E740481C1C}">
                  <a14:useLocalDpi xmlns:a14="http://schemas.microsoft.com/office/drawing/2010/main" val="0"/>
                </a:ext>
              </a:extLst>
            </a:blip>
            <a:srcRect l="20713" b="30925"/>
            <a:stretch/>
          </p:blipFill>
          <p:spPr bwMode="auto">
            <a:xfrm>
              <a:off x="0" y="737278"/>
              <a:ext cx="3088734" cy="1947868"/>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4" name="Picture 2" descr="person using laptop on white wooden table"/>
            <p:cNvPicPr>
              <a:picLocks noChangeAspect="1" noChangeArrowheads="1"/>
            </p:cNvPicPr>
            <p:nvPr/>
          </p:nvPicPr>
          <p:blipFill rotWithShape="1">
            <a:blip r:embed="rId5">
              <a:extLst>
                <a:ext uri="{28A0092B-C50C-407E-A947-70E740481C1C}">
                  <a14:useLocalDpi xmlns:a14="http://schemas.microsoft.com/office/drawing/2010/main" val="0"/>
                </a:ext>
              </a:extLst>
            </a:blip>
            <a:srcRect l="9215" r="71671" b="30925"/>
            <a:stretch/>
          </p:blipFill>
          <p:spPr bwMode="auto">
            <a:xfrm>
              <a:off x="0" y="737278"/>
              <a:ext cx="744584" cy="1947868"/>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15" name="Rectangle 14"/>
          <p:cNvSpPr/>
          <p:nvPr/>
        </p:nvSpPr>
        <p:spPr>
          <a:xfrm>
            <a:off x="11630526" y="6384758"/>
            <a:ext cx="253499" cy="189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5310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Effect transition="in" filter="fade">
                                      <p:cBhvr>
                                        <p:cTn id="25" dur="500"/>
                                        <p:tgtEl>
                                          <p:spTgt spid="10">
                                            <p:txEl>
                                              <p:pRg st="2" end="2"/>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500"/>
                                        <p:tgtEl>
                                          <p:spTgt spid="10">
                                            <p:txEl>
                                              <p:pRg st="3" end="3"/>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fade">
                                      <p:cBhvr>
                                        <p:cTn id="31" dur="500"/>
                                        <p:tgtEl>
                                          <p:spTgt spid="10">
                                            <p:txEl>
                                              <p:pRg st="4" end="4"/>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xEl>
                                              <p:pRg st="5" end="5"/>
                                            </p:txEl>
                                          </p:spTgt>
                                        </p:tgtEl>
                                        <p:attrNameLst>
                                          <p:attrName>style.visibility</p:attrName>
                                        </p:attrNameLst>
                                      </p:cBhvr>
                                      <p:to>
                                        <p:strVal val="visible"/>
                                      </p:to>
                                    </p:set>
                                    <p:animEffect transition="in" filter="fade">
                                      <p:cBhvr>
                                        <p:cTn id="34" dur="500"/>
                                        <p:tgtEl>
                                          <p:spTgt spid="10">
                                            <p:txEl>
                                              <p:pRg st="5" end="5"/>
                                            </p:txEl>
                                          </p:spTgt>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Effect transition="in" filter="fade">
                                      <p:cBhvr>
                                        <p:cTn id="43" dur="500"/>
                                        <p:tgtEl>
                                          <p:spTgt spid="10">
                                            <p:txEl>
                                              <p:pRg st="6" end="6"/>
                                            </p:txEl>
                                          </p:spTgt>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xEl>
                                              <p:pRg st="7" end="7"/>
                                            </p:txEl>
                                          </p:spTgt>
                                        </p:tgtEl>
                                        <p:attrNameLst>
                                          <p:attrName>style.visibility</p:attrName>
                                        </p:attrNameLst>
                                      </p:cBhvr>
                                      <p:to>
                                        <p:strVal val="visible"/>
                                      </p:to>
                                    </p:set>
                                    <p:animEffect transition="in" filter="fade">
                                      <p:cBhvr>
                                        <p:cTn id="52" dur="500"/>
                                        <p:tgtEl>
                                          <p:spTgt spid="10">
                                            <p:txEl>
                                              <p:pRg st="7" end="7"/>
                                            </p:txEl>
                                          </p:spTgt>
                                        </p:tgtEl>
                                      </p:cBhvr>
                                    </p:animEffect>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062548" y="1082031"/>
            <a:ext cx="4820194"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Uniform Size and Consistency</a:t>
            </a:r>
          </a:p>
        </p:txBody>
      </p:sp>
      <p:sp>
        <p:nvSpPr>
          <p:cNvPr id="2" name="Title 1"/>
          <p:cNvSpPr>
            <a:spLocks noGrp="1"/>
          </p:cNvSpPr>
          <p:nvPr>
            <p:ph type="title"/>
          </p:nvPr>
        </p:nvSpPr>
        <p:spPr>
          <a:xfrm>
            <a:off x="2753290" y="621309"/>
            <a:ext cx="9438710" cy="474228"/>
          </a:xfrm>
        </p:spPr>
        <p:txBody>
          <a:bodyPr/>
          <a:lstStyle/>
          <a:p>
            <a:pPr algn="ctr"/>
            <a:r>
              <a:rPr lang="en-US" dirty="0"/>
              <a:t>Standardized Drawing Sizes</a:t>
            </a:r>
          </a:p>
        </p:txBody>
      </p:sp>
      <p:pic>
        <p:nvPicPr>
          <p:cNvPr id="26" name="Content Placeholder 2"/>
          <p:cNvPicPr>
            <a:picLocks noGrp="1" noChangeAspect="1"/>
          </p:cNvPicPr>
          <p:nvPr/>
        </p:nvPicPr>
        <p:blipFill>
          <a:blip r:embed="rId4"/>
          <a:stretch>
            <a:fillRect/>
          </a:stretch>
        </p:blipFill>
        <p:spPr>
          <a:xfrm>
            <a:off x="3319863" y="2149489"/>
            <a:ext cx="4097705" cy="3856664"/>
          </a:xfrm>
          <a:prstGeom prst="rect">
            <a:avLst/>
          </a:prstGeom>
          <a:effectLst>
            <a:outerShdw blurRad="152400" dist="76200" dir="2700000" algn="tl" rotWithShape="0">
              <a:prstClr val="black">
                <a:alpha val="40000"/>
              </a:prstClr>
            </a:outerShdw>
          </a:effectLst>
        </p:spPr>
      </p:pic>
      <p:pic>
        <p:nvPicPr>
          <p:cNvPr id="27" name="Picture 26"/>
          <p:cNvPicPr>
            <a:picLocks noChangeAspect="1"/>
          </p:cNvPicPr>
          <p:nvPr/>
        </p:nvPicPr>
        <p:blipFill>
          <a:blip r:embed="rId5"/>
          <a:stretch>
            <a:fillRect/>
          </a:stretch>
        </p:blipFill>
        <p:spPr>
          <a:xfrm>
            <a:off x="7742629" y="2149489"/>
            <a:ext cx="4085653" cy="3856664"/>
          </a:xfrm>
          <a:prstGeom prst="rect">
            <a:avLst/>
          </a:prstGeom>
          <a:effectLst>
            <a:outerShdw blurRad="152400" dist="76200" dir="2700000" algn="tl" rotWithShape="0">
              <a:prstClr val="black">
                <a:alpha val="40000"/>
              </a:prstClr>
            </a:outerShdw>
          </a:effectLst>
        </p:spPr>
      </p:pic>
      <p:sp>
        <p:nvSpPr>
          <p:cNvPr id="28" name="Rectangle 27"/>
          <p:cNvSpPr/>
          <p:nvPr/>
        </p:nvSpPr>
        <p:spPr>
          <a:xfrm>
            <a:off x="3319863" y="4478946"/>
            <a:ext cx="8508419" cy="965200"/>
          </a:xfrm>
          <a:prstGeom prst="rect">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D:\30_00_SST-198-04_SST Builder Training - Course 4 Construction Plans 101\01_Images\building-plans-in-hand.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681" t="1" r="5680" b="16980"/>
          <a:stretch/>
        </p:blipFill>
        <p:spPr bwMode="auto">
          <a:xfrm>
            <a:off x="0" y="292763"/>
            <a:ext cx="3084729" cy="194786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96056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6" descr="Installed Hangers"/>
          <p:cNvPicPr>
            <a:picLocks noChangeAspect="1" noChangeArrowheads="1"/>
          </p:cNvPicPr>
          <p:nvPr/>
        </p:nvPicPr>
        <p:blipFill rotWithShape="1">
          <a:blip r:embed="rId4">
            <a:extLst>
              <a:ext uri="{28A0092B-C50C-407E-A947-70E740481C1C}">
                <a14:useLocalDpi xmlns:a14="http://schemas.microsoft.com/office/drawing/2010/main" val="0"/>
              </a:ext>
            </a:extLst>
          </a:blip>
          <a:srcRect t="32542" r="28295"/>
          <a:stretch/>
        </p:blipFill>
        <p:spPr bwMode="auto">
          <a:xfrm>
            <a:off x="1" y="606649"/>
            <a:ext cx="3084728" cy="1949091"/>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53290" y="623224"/>
            <a:ext cx="9438710" cy="474228"/>
          </a:xfrm>
        </p:spPr>
        <p:txBody>
          <a:bodyPr/>
          <a:lstStyle/>
          <a:p>
            <a:pPr algn="ctr"/>
            <a:r>
              <a:rPr lang="en-US" dirty="0"/>
              <a:t>Basic Symbols</a:t>
            </a:r>
          </a:p>
        </p:txBody>
      </p:sp>
      <p:grpSp>
        <p:nvGrpSpPr>
          <p:cNvPr id="4" name="Group 3"/>
          <p:cNvGrpSpPr/>
          <p:nvPr/>
        </p:nvGrpSpPr>
        <p:grpSpPr>
          <a:xfrm>
            <a:off x="3355230" y="1735645"/>
            <a:ext cx="4639235" cy="4710696"/>
            <a:chOff x="3677960" y="2003612"/>
            <a:chExt cx="4639235" cy="4710696"/>
          </a:xfrm>
        </p:grpSpPr>
        <p:sp>
          <p:nvSpPr>
            <p:cNvPr id="3" name="Rectangle 2"/>
            <p:cNvSpPr/>
            <p:nvPr/>
          </p:nvSpPr>
          <p:spPr>
            <a:xfrm>
              <a:off x="3677960" y="2003612"/>
              <a:ext cx="4639235" cy="4710696"/>
            </a:xfrm>
            <a:prstGeom prst="rect">
              <a:avLst/>
            </a:prstGeom>
            <a:solidFill>
              <a:schemeClr val="bg1"/>
            </a:solidFill>
            <a:ln>
              <a:solidFill>
                <a:schemeClr val="bg1">
                  <a:lumMod val="75000"/>
                </a:schemeClr>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5063" y="2232212"/>
              <a:ext cx="4065028" cy="426791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grpSp>
      <p:grpSp>
        <p:nvGrpSpPr>
          <p:cNvPr id="5" name="Group 4"/>
          <p:cNvGrpSpPr/>
          <p:nvPr/>
        </p:nvGrpSpPr>
        <p:grpSpPr>
          <a:xfrm>
            <a:off x="8303068" y="2506500"/>
            <a:ext cx="3446487" cy="3293784"/>
            <a:chOff x="8437538" y="2708205"/>
            <a:chExt cx="3446487" cy="3293784"/>
          </a:xfrm>
        </p:grpSpPr>
        <p:sp>
          <p:nvSpPr>
            <p:cNvPr id="11" name="Rectangle 10"/>
            <p:cNvSpPr/>
            <p:nvPr/>
          </p:nvSpPr>
          <p:spPr>
            <a:xfrm>
              <a:off x="8437538" y="2708205"/>
              <a:ext cx="3446487" cy="3293784"/>
            </a:xfrm>
            <a:prstGeom prst="rect">
              <a:avLst/>
            </a:prstGeom>
            <a:solidFill>
              <a:schemeClr val="bg1"/>
            </a:solidFill>
            <a:ln>
              <a:solidFill>
                <a:schemeClr val="bg1">
                  <a:lumMod val="75000"/>
                </a:schemeClr>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93143" y="2887265"/>
              <a:ext cx="2881488" cy="302059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grpSp>
      <p:sp>
        <p:nvSpPr>
          <p:cNvPr id="15" name="Content Placeholder 2"/>
          <p:cNvSpPr txBox="1">
            <a:spLocks/>
          </p:cNvSpPr>
          <p:nvPr/>
        </p:nvSpPr>
        <p:spPr>
          <a:xfrm>
            <a:off x="339756" y="2844799"/>
            <a:ext cx="2181375" cy="386950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chemeClr val="bg1"/>
                </a:solidFill>
              </a:rPr>
              <a:t>Different styles of document symbols are used to highlight, detail, reference, and clarify items on construction document drawings. The drawings may contain a legend to interpret the document symbols. The document symbols reference other drawings within the set in order to enlarge an area and provide more detail. </a:t>
            </a:r>
          </a:p>
          <a:p>
            <a:pPr marL="0" lvl="0" indent="0">
              <a:buNone/>
            </a:pPr>
            <a:endParaRPr lang="en-US" sz="1200" dirty="0">
              <a:solidFill>
                <a:schemeClr val="bg1"/>
              </a:solidFill>
            </a:endParaRPr>
          </a:p>
        </p:txBody>
      </p:sp>
      <p:sp>
        <p:nvSpPr>
          <p:cNvPr id="17" name="TextBox 16"/>
          <p:cNvSpPr txBox="1"/>
          <p:nvPr/>
        </p:nvSpPr>
        <p:spPr>
          <a:xfrm>
            <a:off x="5062548" y="1082031"/>
            <a:ext cx="4820194"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Identification for Secondary sheets</a:t>
            </a:r>
          </a:p>
        </p:txBody>
      </p:sp>
      <p:cxnSp>
        <p:nvCxnSpPr>
          <p:cNvPr id="7" name="Straight Arrow Connector 6"/>
          <p:cNvCxnSpPr/>
          <p:nvPr/>
        </p:nvCxnSpPr>
        <p:spPr>
          <a:xfrm flipV="1">
            <a:off x="9541152" y="3429000"/>
            <a:ext cx="970317" cy="617220"/>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6998208" y="4997196"/>
            <a:ext cx="1804416" cy="387096"/>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4669536" y="3271648"/>
            <a:ext cx="1194816" cy="465962"/>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580011" y="1869884"/>
            <a:ext cx="965073" cy="289433"/>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1333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r="4626"/>
          <a:stretch/>
        </p:blipFill>
        <p:spPr bwMode="auto">
          <a:xfrm>
            <a:off x="3745810" y="2497602"/>
            <a:ext cx="7642626" cy="3965012"/>
          </a:xfrm>
          <a:prstGeom prst="rect">
            <a:avLst/>
          </a:prstGeom>
          <a:noFill/>
          <a:ln w="9525">
            <a:solidFill>
              <a:schemeClr val="tx1"/>
            </a:solid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7" name="Rectangle 16"/>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 descr="Image result for home construction foundation and framing"/>
          <p:cNvPicPr>
            <a:picLocks noChangeAspect="1" noChangeArrowheads="1"/>
          </p:cNvPicPr>
          <p:nvPr/>
        </p:nvPicPr>
        <p:blipFill rotWithShape="1">
          <a:blip r:embed="rId5">
            <a:extLst>
              <a:ext uri="{28A0092B-C50C-407E-A947-70E740481C1C}">
                <a14:useLocalDpi xmlns:a14="http://schemas.microsoft.com/office/drawing/2010/main" val="0"/>
              </a:ext>
            </a:extLst>
          </a:blip>
          <a:srcRect l="22621" t="7147" b="19560"/>
          <a:stretch/>
        </p:blipFill>
        <p:spPr bwMode="auto">
          <a:xfrm>
            <a:off x="0" y="587043"/>
            <a:ext cx="3097214" cy="196869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55492" y="631143"/>
            <a:ext cx="9436507" cy="474228"/>
          </a:xfrm>
        </p:spPr>
        <p:txBody>
          <a:bodyPr/>
          <a:lstStyle/>
          <a:p>
            <a:pPr algn="ctr"/>
            <a:r>
              <a:rPr lang="en-US" dirty="0"/>
              <a:t>Floor or Ceiling Framing Symbols</a:t>
            </a:r>
          </a:p>
        </p:txBody>
      </p:sp>
      <p:sp>
        <p:nvSpPr>
          <p:cNvPr id="14" name="TextBox 13"/>
          <p:cNvSpPr txBox="1"/>
          <p:nvPr/>
        </p:nvSpPr>
        <p:spPr>
          <a:xfrm>
            <a:off x="7288306" y="1760422"/>
            <a:ext cx="4663440" cy="584775"/>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2x6 framing  at 16” on center.  </a:t>
            </a:r>
          </a:p>
          <a:p>
            <a:r>
              <a:rPr lang="en-US" sz="1600" dirty="0">
                <a:latin typeface="Arial" panose="020B0604020202020204" pitchFamily="34" charset="0"/>
                <a:cs typeface="Arial" panose="020B0604020202020204" pitchFamily="34" charset="0"/>
              </a:rPr>
              <a:t>Bottom of joists are 12 feet high.</a:t>
            </a:r>
          </a:p>
        </p:txBody>
      </p:sp>
      <p:sp>
        <p:nvSpPr>
          <p:cNvPr id="19" name="Content Placeholder 2"/>
          <p:cNvSpPr txBox="1">
            <a:spLocks/>
          </p:cNvSpPr>
          <p:nvPr/>
        </p:nvSpPr>
        <p:spPr>
          <a:xfrm>
            <a:off x="339756" y="2844800"/>
            <a:ext cx="1933181" cy="3812162"/>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bg1"/>
                </a:solidFill>
              </a:rPr>
              <a:t>Wood framed plans include framing instructions, shown here. </a:t>
            </a:r>
          </a:p>
          <a:p>
            <a:pPr marL="0" lvl="0" indent="0">
              <a:buNone/>
            </a:pPr>
            <a:endParaRPr lang="en-US" sz="1400" dirty="0">
              <a:solidFill>
                <a:schemeClr val="bg1"/>
              </a:solidFill>
            </a:endParaRPr>
          </a:p>
        </p:txBody>
      </p:sp>
      <p:sp>
        <p:nvSpPr>
          <p:cNvPr id="20" name="TextBox 19"/>
          <p:cNvSpPr txBox="1"/>
          <p:nvPr/>
        </p:nvSpPr>
        <p:spPr>
          <a:xfrm>
            <a:off x="5063648" y="1082031"/>
            <a:ext cx="4820194"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Identification for Secondary sheets</a:t>
            </a:r>
          </a:p>
        </p:txBody>
      </p:sp>
      <p:cxnSp>
        <p:nvCxnSpPr>
          <p:cNvPr id="21" name="Straight Arrow Connector 20"/>
          <p:cNvCxnSpPr>
            <a:stCxn id="14" idx="1"/>
          </p:cNvCxnSpPr>
          <p:nvPr/>
        </p:nvCxnSpPr>
        <p:spPr>
          <a:xfrm flipH="1">
            <a:off x="6746068" y="2052810"/>
            <a:ext cx="542238" cy="2819636"/>
          </a:xfrm>
          <a:prstGeom prst="straightConnector1">
            <a:avLst/>
          </a:prstGeom>
          <a:ln w="38100">
            <a:solidFill>
              <a:srgbClr val="FF5308"/>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56217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4" r:link="rId5" cstate="print">
            <a:extLst>
              <a:ext uri="{28A0092B-C50C-407E-A947-70E740481C1C}">
                <a14:useLocalDpi xmlns:a14="http://schemas.microsoft.com/office/drawing/2010/main" val="0"/>
              </a:ext>
            </a:extLst>
          </a:blip>
          <a:srcRect l="20690" t="5175" r="301" b="5132"/>
          <a:stretch>
            <a:fillRect/>
          </a:stretch>
        </p:blipFill>
        <p:spPr>
          <a:xfrm>
            <a:off x="0" y="370927"/>
            <a:ext cx="3084729" cy="1947867"/>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2976541" y="606649"/>
            <a:ext cx="8971220" cy="474228"/>
          </a:xfrm>
        </p:spPr>
        <p:txBody>
          <a:bodyPr/>
          <a:lstStyle/>
          <a:p>
            <a:pPr algn="ctr"/>
            <a:r>
              <a:rPr lang="en-US" dirty="0"/>
              <a:t>Location Grid Lines</a:t>
            </a:r>
          </a:p>
        </p:txBody>
      </p:sp>
      <p:pic>
        <p:nvPicPr>
          <p:cNvPr id="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40" r="7883" b="28422"/>
          <a:stretch/>
        </p:blipFill>
        <p:spPr bwMode="auto">
          <a:xfrm>
            <a:off x="3860851" y="2554516"/>
            <a:ext cx="7232599" cy="3812162"/>
          </a:xfrm>
          <a:prstGeom prst="rect">
            <a:avLst/>
          </a:prstGeom>
          <a:solidFill>
            <a:schemeClr val="accent2"/>
          </a:solidFill>
          <a:ln>
            <a:solidFill>
              <a:schemeClr val="tx1"/>
            </a:solidFill>
          </a:ln>
          <a:effectLst>
            <a:outerShdw blurRad="152400" dist="76200" dir="2700000" algn="tl" rotWithShape="0">
              <a:prstClr val="black">
                <a:alpha val="40000"/>
              </a:prstClr>
            </a:outerShdw>
          </a:effectLst>
        </p:spPr>
      </p:pic>
      <p:sp>
        <p:nvSpPr>
          <p:cNvPr id="11" name="TextBox 10"/>
          <p:cNvSpPr txBox="1"/>
          <p:nvPr/>
        </p:nvSpPr>
        <p:spPr>
          <a:xfrm>
            <a:off x="5052054" y="1082031"/>
            <a:ext cx="4820194"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Describing Locations on Plans</a:t>
            </a:r>
          </a:p>
        </p:txBody>
      </p:sp>
      <p:grpSp>
        <p:nvGrpSpPr>
          <p:cNvPr id="3" name="Group 2"/>
          <p:cNvGrpSpPr/>
          <p:nvPr/>
        </p:nvGrpSpPr>
        <p:grpSpPr>
          <a:xfrm>
            <a:off x="8210068" y="1647308"/>
            <a:ext cx="3720671" cy="1749037"/>
            <a:chOff x="8210068" y="1647308"/>
            <a:chExt cx="3720671" cy="1749037"/>
          </a:xfrm>
        </p:grpSpPr>
        <p:sp>
          <p:nvSpPr>
            <p:cNvPr id="14" name="Rectangle 13"/>
            <p:cNvSpPr/>
            <p:nvPr/>
          </p:nvSpPr>
          <p:spPr>
            <a:xfrm>
              <a:off x="8210068" y="1647308"/>
              <a:ext cx="3720671" cy="1749037"/>
            </a:xfrm>
            <a:prstGeom prst="rect">
              <a:avLst/>
            </a:prstGeom>
            <a:solidFill>
              <a:schemeClr val="bg1"/>
            </a:solidFill>
            <a:ln w="28575">
              <a:solidFill>
                <a:schemeClr val="bg1">
                  <a:lumMod val="85000"/>
                </a:schemeClr>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7310" y="1762830"/>
              <a:ext cx="33528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ustDataLst>
      <p:tags r:id="rId1"/>
    </p:custDataLst>
    <p:extLst>
      <p:ext uri="{BB962C8B-B14F-4D97-AF65-F5344CB8AC3E}">
        <p14:creationId xmlns:p14="http://schemas.microsoft.com/office/powerpoint/2010/main" val="633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45814"/>
            <a:ext cx="11468099"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900" y="1320801"/>
            <a:ext cx="11480800" cy="495300"/>
          </a:xfrm>
        </p:spPr>
        <p:txBody>
          <a:bodyPr/>
          <a:lstStyle/>
          <a:p>
            <a:pPr algn="ctr">
              <a:lnSpc>
                <a:spcPct val="120000"/>
              </a:lnSpc>
              <a:spcAft>
                <a:spcPts val="600"/>
              </a:spcAft>
              <a:buNone/>
              <a:defRPr/>
            </a:pPr>
            <a:r>
              <a:rPr lang="en-US" altLang="en-US" sz="2000" b="1" dirty="0"/>
              <a:t>Pass the Class to Earn Personal Development Hours</a:t>
            </a:r>
            <a:endParaRPr lang="en-US" sz="2800" dirty="0"/>
          </a:p>
        </p:txBody>
      </p:sp>
      <p:sp>
        <p:nvSpPr>
          <p:cNvPr id="5"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sp>
        <p:nvSpPr>
          <p:cNvPr id="6"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sp>
        <p:nvSpPr>
          <p:cNvPr id="7"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sp>
        <p:nvSpPr>
          <p:cNvPr id="8" name="AutoShape 2" descr="Image result for free test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03_Simpson Strong Tie\00_SST-198_Builder Training\Images\01_ICO_Lightbulb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03_Simpson Strong Tie\00_SST-198_Builder Training\Images\01_ICO_Test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6812279"/>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47621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a:xfrm>
            <a:off x="0" y="0"/>
            <a:ext cx="27532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 name="Picture 2" descr="D:\30_00_SST-198-07_SST Builder Training - Course 7 Estimating 101\01_Images\ronnie-george-ZZ31MJIG4KU-unsplash.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05" t="18465" r="2053" b="22243"/>
          <a:stretch/>
        </p:blipFill>
        <p:spPr bwMode="auto">
          <a:xfrm>
            <a:off x="0" y="606649"/>
            <a:ext cx="3075408" cy="1947868"/>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3342499" y="1660982"/>
            <a:ext cx="1476739" cy="1254825"/>
            <a:chOff x="3342499" y="1660982"/>
            <a:chExt cx="1476739" cy="1254825"/>
          </a:xfrm>
        </p:grpSpPr>
        <p:sp>
          <p:nvSpPr>
            <p:cNvPr id="87" name="Rectangle 86"/>
            <p:cNvSpPr>
              <a:spLocks noChangeArrowheads="1"/>
            </p:cNvSpPr>
            <p:nvPr/>
          </p:nvSpPr>
          <p:spPr bwMode="auto">
            <a:xfrm>
              <a:off x="3350273" y="1660982"/>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997" t="2342" r="1722" b="2031"/>
            <a:stretch/>
          </p:blipFill>
          <p:spPr bwMode="auto">
            <a:xfrm>
              <a:off x="3393172" y="1686449"/>
              <a:ext cx="1401391" cy="880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Text Box 18"/>
            <p:cNvSpPr txBox="1">
              <a:spLocks noChangeArrowheads="1"/>
            </p:cNvSpPr>
            <p:nvPr/>
          </p:nvSpPr>
          <p:spPr bwMode="auto">
            <a:xfrm>
              <a:off x="3342499" y="2582813"/>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Architectural Sheets</a:t>
              </a:r>
            </a:p>
          </p:txBody>
        </p:sp>
      </p:grpSp>
      <p:sp>
        <p:nvSpPr>
          <p:cNvPr id="2" name="Title 1"/>
          <p:cNvSpPr>
            <a:spLocks noGrp="1"/>
          </p:cNvSpPr>
          <p:nvPr>
            <p:ph type="title"/>
          </p:nvPr>
        </p:nvSpPr>
        <p:spPr>
          <a:xfrm>
            <a:off x="2979949" y="605013"/>
            <a:ext cx="9053080" cy="474228"/>
          </a:xfrm>
        </p:spPr>
        <p:txBody>
          <a:bodyPr/>
          <a:lstStyle/>
          <a:p>
            <a:pPr algn="ctr"/>
            <a:r>
              <a:rPr lang="en-US" dirty="0"/>
              <a:t>Construction Document Sheets</a:t>
            </a:r>
          </a:p>
        </p:txBody>
      </p:sp>
      <p:pic>
        <p:nvPicPr>
          <p:cNvPr id="65" name="Picture 64"/>
          <p:cNvPicPr>
            <a:picLocks noChangeAspect="1"/>
          </p:cNvPicPr>
          <p:nvPr/>
        </p:nvPicPr>
        <p:blipFill>
          <a:blip r:embed="rId6"/>
          <a:stretch>
            <a:fillRect/>
          </a:stretch>
        </p:blipFill>
        <p:spPr>
          <a:xfrm>
            <a:off x="6923013" y="1638124"/>
            <a:ext cx="4914705" cy="3510502"/>
          </a:xfrm>
          <a:prstGeom prst="rect">
            <a:avLst/>
          </a:prstGeom>
          <a:ln>
            <a:noFill/>
          </a:ln>
          <a:effectLst>
            <a:outerShdw blurRad="152400" dist="76200" dir="2700000" algn="tl" rotWithShape="0">
              <a:prstClr val="black">
                <a:alpha val="40000"/>
              </a:prstClr>
            </a:outerShdw>
          </a:effectLst>
        </p:spPr>
      </p:pic>
      <p:sp>
        <p:nvSpPr>
          <p:cNvPr id="84" name="Content Placeholder 2"/>
          <p:cNvSpPr txBox="1">
            <a:spLocks/>
          </p:cNvSpPr>
          <p:nvPr/>
        </p:nvSpPr>
        <p:spPr>
          <a:xfrm>
            <a:off x="339756" y="2844800"/>
            <a:ext cx="1985433" cy="3812162"/>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bg1"/>
                </a:solidFill>
              </a:rPr>
              <a:t>While residential projects require a smaller set of construction documents that accompany the drawings and plans, larger commercial projects require a greater set of construction document sheets. </a:t>
            </a:r>
          </a:p>
          <a:p>
            <a:pPr marL="0" lvl="0" indent="0">
              <a:buNone/>
            </a:pPr>
            <a:endParaRPr lang="en-US" sz="1400" dirty="0">
              <a:solidFill>
                <a:schemeClr val="bg1"/>
              </a:solidFill>
            </a:endParaRPr>
          </a:p>
        </p:txBody>
      </p:sp>
      <p:sp>
        <p:nvSpPr>
          <p:cNvPr id="85" name="TextBox 84"/>
          <p:cNvSpPr txBox="1"/>
          <p:nvPr/>
        </p:nvSpPr>
        <p:spPr>
          <a:xfrm>
            <a:off x="4794311" y="1053018"/>
            <a:ext cx="5326281"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Details for Each Aspect of Construction</a:t>
            </a:r>
          </a:p>
        </p:txBody>
      </p:sp>
      <p:sp>
        <p:nvSpPr>
          <p:cNvPr id="3" name="Rectangle 2"/>
          <p:cNvSpPr/>
          <p:nvPr/>
        </p:nvSpPr>
        <p:spPr>
          <a:xfrm>
            <a:off x="6923013" y="5425422"/>
            <a:ext cx="5268987" cy="12386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365760" tIns="0" rIns="274320" rtlCol="0" anchor="ctr"/>
          <a:lstStyle/>
          <a:p>
            <a:pPr lvl="0">
              <a:lnSpc>
                <a:spcPct val="150000"/>
              </a:lnSpc>
            </a:pPr>
            <a:endParaRPr lang="en-US" sz="1400" dirty="0">
              <a:solidFill>
                <a:schemeClr val="bg1"/>
              </a:solidFill>
              <a:latin typeface="Arial" panose="020B0604020202020204" pitchFamily="34" charset="0"/>
              <a:cs typeface="Arial" panose="020B0604020202020204" pitchFamily="34" charset="0"/>
            </a:endParaRPr>
          </a:p>
        </p:txBody>
      </p:sp>
      <p:sp>
        <p:nvSpPr>
          <p:cNvPr id="103" name="Content Placeholder 2"/>
          <p:cNvSpPr txBox="1">
            <a:spLocks/>
          </p:cNvSpPr>
          <p:nvPr/>
        </p:nvSpPr>
        <p:spPr>
          <a:xfrm>
            <a:off x="7513294" y="5488843"/>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CIVIL SHEET </a:t>
            </a:r>
            <a:r>
              <a:rPr lang="en-US" sz="1400" dirty="0">
                <a:solidFill>
                  <a:schemeClr val="bg1"/>
                </a:solidFill>
              </a:rPr>
              <a:t>containing information on the soil, water flow, street and parking lot information</a:t>
            </a:r>
          </a:p>
        </p:txBody>
      </p:sp>
      <p:grpSp>
        <p:nvGrpSpPr>
          <p:cNvPr id="13" name="Group 12"/>
          <p:cNvGrpSpPr/>
          <p:nvPr/>
        </p:nvGrpSpPr>
        <p:grpSpPr>
          <a:xfrm>
            <a:off x="5111259" y="1660981"/>
            <a:ext cx="1468965" cy="1254826"/>
            <a:chOff x="5111259" y="1660981"/>
            <a:chExt cx="1468965" cy="1254826"/>
          </a:xfrm>
        </p:grpSpPr>
        <p:sp>
          <p:nvSpPr>
            <p:cNvPr id="88" name="Rectangle 87"/>
            <p:cNvSpPr>
              <a:spLocks noChangeArrowheads="1"/>
            </p:cNvSpPr>
            <p:nvPr/>
          </p:nvSpPr>
          <p:spPr bwMode="auto">
            <a:xfrm>
              <a:off x="5111259" y="1660981"/>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1" name="Group 10"/>
            <p:cNvGrpSpPr/>
            <p:nvPr/>
          </p:nvGrpSpPr>
          <p:grpSpPr>
            <a:xfrm>
              <a:off x="5121500" y="1669313"/>
              <a:ext cx="1458468" cy="1246494"/>
              <a:chOff x="5121500" y="1669313"/>
              <a:chExt cx="1458468" cy="1246494"/>
            </a:xfrm>
          </p:grpSpPr>
          <p:sp>
            <p:nvSpPr>
              <p:cNvPr id="89" name="Text Box 18"/>
              <p:cNvSpPr txBox="1">
                <a:spLocks noChangeArrowheads="1"/>
              </p:cNvSpPr>
              <p:nvPr/>
            </p:nvSpPr>
            <p:spPr bwMode="auto">
              <a:xfrm>
                <a:off x="5121500" y="2582813"/>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Civil or Site Sheets</a:t>
                </a:r>
              </a:p>
            </p:txBody>
          </p:sp>
          <p:pic>
            <p:nvPicPr>
              <p:cNvPr id="614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23960" y="1669313"/>
                <a:ext cx="1456008" cy="915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8" name="Group 7"/>
          <p:cNvGrpSpPr/>
          <p:nvPr/>
        </p:nvGrpSpPr>
        <p:grpSpPr>
          <a:xfrm>
            <a:off x="3351503" y="2919560"/>
            <a:ext cx="1477976" cy="1265540"/>
            <a:chOff x="3351503" y="2919560"/>
            <a:chExt cx="1477976" cy="1265540"/>
          </a:xfrm>
        </p:grpSpPr>
        <p:sp>
          <p:nvSpPr>
            <p:cNvPr id="97" name="Text Box 18"/>
            <p:cNvSpPr txBox="1">
              <a:spLocks noChangeArrowheads="1"/>
            </p:cNvSpPr>
            <p:nvPr/>
          </p:nvSpPr>
          <p:spPr bwMode="auto">
            <a:xfrm>
              <a:off x="3351503" y="3852106"/>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Electrical Sheets</a:t>
              </a:r>
            </a:p>
          </p:txBody>
        </p:sp>
        <p:sp>
          <p:nvSpPr>
            <p:cNvPr id="102" name="Rectangle 101"/>
            <p:cNvSpPr>
              <a:spLocks noChangeArrowheads="1"/>
            </p:cNvSpPr>
            <p:nvPr/>
          </p:nvSpPr>
          <p:spPr bwMode="auto">
            <a:xfrm>
              <a:off x="3360514" y="2919560"/>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614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3172" y="2948651"/>
              <a:ext cx="1401391" cy="8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5111259" y="2919560"/>
            <a:ext cx="1468965" cy="1265540"/>
            <a:chOff x="5111259" y="2919560"/>
            <a:chExt cx="1468965" cy="1265540"/>
          </a:xfrm>
        </p:grpSpPr>
        <p:sp>
          <p:nvSpPr>
            <p:cNvPr id="90" name="Rectangle 89"/>
            <p:cNvSpPr>
              <a:spLocks noChangeArrowheads="1"/>
            </p:cNvSpPr>
            <p:nvPr/>
          </p:nvSpPr>
          <p:spPr bwMode="auto">
            <a:xfrm>
              <a:off x="5111259" y="2919560"/>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1" name="Text Box 18"/>
            <p:cNvSpPr txBox="1">
              <a:spLocks noChangeArrowheads="1"/>
            </p:cNvSpPr>
            <p:nvPr/>
          </p:nvSpPr>
          <p:spPr bwMode="auto">
            <a:xfrm>
              <a:off x="5121500" y="3852106"/>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Fire Sheets</a:t>
              </a:r>
            </a:p>
          </p:txBody>
        </p:sp>
        <p:pic>
          <p:nvPicPr>
            <p:cNvPr id="6149" name="Picture 5"/>
            <p:cNvPicPr>
              <a:picLocks noChangeAspect="1" noChangeArrowheads="1"/>
            </p:cNvPicPr>
            <p:nvPr/>
          </p:nvPicPr>
          <p:blipFill rotWithShape="1">
            <a:blip r:embed="rId9">
              <a:extLst>
                <a:ext uri="{28A0092B-C50C-407E-A947-70E740481C1C}">
                  <a14:useLocalDpi xmlns:a14="http://schemas.microsoft.com/office/drawing/2010/main" val="0"/>
                </a:ext>
              </a:extLst>
            </a:blip>
            <a:srcRect r="1336"/>
            <a:stretch/>
          </p:blipFill>
          <p:spPr bwMode="auto">
            <a:xfrm>
              <a:off x="5130512" y="2948650"/>
              <a:ext cx="1425067" cy="876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 name="Group 6"/>
          <p:cNvGrpSpPr/>
          <p:nvPr/>
        </p:nvGrpSpPr>
        <p:grpSpPr>
          <a:xfrm>
            <a:off x="3341262" y="4174391"/>
            <a:ext cx="1468965" cy="1265682"/>
            <a:chOff x="3341262" y="4174391"/>
            <a:chExt cx="1468965" cy="1265682"/>
          </a:xfrm>
        </p:grpSpPr>
        <p:sp>
          <p:nvSpPr>
            <p:cNvPr id="98" name="Rectangle 97"/>
            <p:cNvSpPr>
              <a:spLocks noChangeArrowheads="1"/>
            </p:cNvSpPr>
            <p:nvPr/>
          </p:nvSpPr>
          <p:spPr bwMode="auto">
            <a:xfrm>
              <a:off x="3341262" y="4174391"/>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9" name="Text Box 18"/>
            <p:cNvSpPr txBox="1">
              <a:spLocks noChangeArrowheads="1"/>
            </p:cNvSpPr>
            <p:nvPr/>
          </p:nvSpPr>
          <p:spPr bwMode="auto">
            <a:xfrm>
              <a:off x="3351503" y="5107079"/>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Landscape Sheets</a:t>
              </a:r>
            </a:p>
          </p:txBody>
        </p:sp>
        <p:pic>
          <p:nvPicPr>
            <p:cNvPr id="615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60514" y="4200482"/>
              <a:ext cx="1433797" cy="87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Group 4"/>
          <p:cNvGrpSpPr/>
          <p:nvPr/>
        </p:nvGrpSpPr>
        <p:grpSpPr>
          <a:xfrm>
            <a:off x="3350273" y="5458319"/>
            <a:ext cx="1468965" cy="1265682"/>
            <a:chOff x="3350273" y="5458319"/>
            <a:chExt cx="1468965" cy="1265682"/>
          </a:xfrm>
        </p:grpSpPr>
        <p:sp>
          <p:nvSpPr>
            <p:cNvPr id="100" name="Rectangle 99"/>
            <p:cNvSpPr>
              <a:spLocks noChangeArrowheads="1"/>
            </p:cNvSpPr>
            <p:nvPr/>
          </p:nvSpPr>
          <p:spPr bwMode="auto">
            <a:xfrm>
              <a:off x="3350273" y="5458319"/>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1" name="Text Box 18"/>
            <p:cNvSpPr txBox="1">
              <a:spLocks noChangeArrowheads="1"/>
            </p:cNvSpPr>
            <p:nvPr/>
          </p:nvSpPr>
          <p:spPr bwMode="auto">
            <a:xfrm>
              <a:off x="3360514" y="6391007"/>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Structural Sheets</a:t>
              </a:r>
            </a:p>
          </p:txBody>
        </p:sp>
        <p:pic>
          <p:nvPicPr>
            <p:cNvPr id="6151"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0514" y="5479196"/>
              <a:ext cx="1449713" cy="884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0" name="Group 9"/>
          <p:cNvGrpSpPr/>
          <p:nvPr/>
        </p:nvGrpSpPr>
        <p:grpSpPr>
          <a:xfrm>
            <a:off x="5111259" y="4183108"/>
            <a:ext cx="1468965" cy="1256965"/>
            <a:chOff x="5111259" y="4183108"/>
            <a:chExt cx="1468965" cy="1256965"/>
          </a:xfrm>
        </p:grpSpPr>
        <p:sp>
          <p:nvSpPr>
            <p:cNvPr id="92" name="Rectangle 91"/>
            <p:cNvSpPr>
              <a:spLocks noChangeArrowheads="1"/>
            </p:cNvSpPr>
            <p:nvPr/>
          </p:nvSpPr>
          <p:spPr bwMode="auto">
            <a:xfrm>
              <a:off x="5111259" y="4183108"/>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Text Box 18"/>
            <p:cNvSpPr txBox="1">
              <a:spLocks noChangeArrowheads="1"/>
            </p:cNvSpPr>
            <p:nvPr/>
          </p:nvSpPr>
          <p:spPr bwMode="auto">
            <a:xfrm>
              <a:off x="5121500" y="5107079"/>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Plumbing Sheets</a:t>
              </a:r>
            </a:p>
          </p:txBody>
        </p:sp>
        <p:pic>
          <p:nvPicPr>
            <p:cNvPr id="6152" name="Picture 8"/>
            <p:cNvPicPr>
              <a:picLocks noChangeAspect="1" noChangeArrowheads="1"/>
            </p:cNvPicPr>
            <p:nvPr/>
          </p:nvPicPr>
          <p:blipFill rotWithShape="1">
            <a:blip r:embed="rId12">
              <a:extLst>
                <a:ext uri="{28A0092B-C50C-407E-A947-70E740481C1C}">
                  <a14:useLocalDpi xmlns:a14="http://schemas.microsoft.com/office/drawing/2010/main" val="0"/>
                </a:ext>
              </a:extLst>
            </a:blip>
            <a:srcRect t="10859" b="5628"/>
            <a:stretch/>
          </p:blipFill>
          <p:spPr bwMode="auto">
            <a:xfrm>
              <a:off x="5128722" y="4200481"/>
              <a:ext cx="1431619" cy="893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Group 5"/>
          <p:cNvGrpSpPr/>
          <p:nvPr/>
        </p:nvGrpSpPr>
        <p:grpSpPr>
          <a:xfrm>
            <a:off x="5120270" y="5467036"/>
            <a:ext cx="1468965" cy="1256965"/>
            <a:chOff x="5120270" y="5467036"/>
            <a:chExt cx="1468965" cy="1256965"/>
          </a:xfrm>
        </p:grpSpPr>
        <p:sp>
          <p:nvSpPr>
            <p:cNvPr id="94" name="Rectangle 93"/>
            <p:cNvSpPr>
              <a:spLocks noChangeArrowheads="1"/>
            </p:cNvSpPr>
            <p:nvPr/>
          </p:nvSpPr>
          <p:spPr bwMode="auto">
            <a:xfrm>
              <a:off x="5120270" y="5467036"/>
              <a:ext cx="1468965" cy="924185"/>
            </a:xfrm>
            <a:prstGeom prst="rect">
              <a:avLst/>
            </a:prstGeom>
            <a:solidFill>
              <a:srgbClr val="FFFFFF"/>
            </a:solidFill>
            <a:ln w="12700" algn="ctr">
              <a:solidFill>
                <a:schemeClr val="bg1">
                  <a:lumMod val="75000"/>
                </a:schemeClr>
              </a:solidFill>
              <a:miter lim="800000"/>
              <a:headEnd/>
              <a:tailEnd/>
            </a:ln>
            <a:effectLst>
              <a:outerShdw blurRad="76200" dist="38100" dir="2700000" algn="tl" rotWithShape="0">
                <a:prstClr val="black">
                  <a:alpha val="40000"/>
                </a:prstClr>
              </a:outerShdw>
            </a:effec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5" name="Text Box 18"/>
            <p:cNvSpPr txBox="1">
              <a:spLocks noChangeArrowheads="1"/>
            </p:cNvSpPr>
            <p:nvPr/>
          </p:nvSpPr>
          <p:spPr bwMode="auto">
            <a:xfrm>
              <a:off x="5130511" y="6391007"/>
              <a:ext cx="1452064" cy="332994"/>
            </a:xfrm>
            <a:prstGeom prst="rect">
              <a:avLst/>
            </a:prstGeom>
            <a:noFill/>
            <a:ln w="9525" algn="ctr">
              <a:noFill/>
              <a:miter lim="800000"/>
              <a:headEnd/>
              <a:tailEnd/>
            </a:ln>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1200" b="1" dirty="0">
                  <a:solidFill>
                    <a:srgbClr val="1C1C1C"/>
                  </a:solidFill>
                  <a:latin typeface="Arial Narrow" panose="020B0606020202030204" pitchFamily="34" charset="0"/>
                  <a:cs typeface="Arial" panose="020B0604020202020204" pitchFamily="34" charset="0"/>
                </a:rPr>
                <a:t>Mechanical Sheets</a:t>
              </a:r>
            </a:p>
          </p:txBody>
        </p:sp>
        <p:pic>
          <p:nvPicPr>
            <p:cNvPr id="6153" name="Picture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30512" y="5483958"/>
              <a:ext cx="1449456" cy="889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1" name="Content Placeholder 2"/>
          <p:cNvSpPr txBox="1">
            <a:spLocks/>
          </p:cNvSpPr>
          <p:nvPr/>
        </p:nvSpPr>
        <p:spPr>
          <a:xfrm>
            <a:off x="7457451" y="5500437"/>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COVER SHEET </a:t>
            </a:r>
            <a:r>
              <a:rPr lang="en-US" sz="1400" dirty="0">
                <a:solidFill>
                  <a:schemeClr val="bg1"/>
                </a:solidFill>
              </a:rPr>
              <a:t>contains information on the project details and includes the contractors or individuals responsible for each aspect of the project</a:t>
            </a:r>
          </a:p>
        </p:txBody>
      </p:sp>
      <p:sp>
        <p:nvSpPr>
          <p:cNvPr id="42" name="Content Placeholder 2"/>
          <p:cNvSpPr txBox="1">
            <a:spLocks/>
          </p:cNvSpPr>
          <p:nvPr/>
        </p:nvSpPr>
        <p:spPr>
          <a:xfrm>
            <a:off x="7469232" y="5488843"/>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ARCHITECTURAL SHEETS </a:t>
            </a:r>
            <a:r>
              <a:rPr lang="en-US" sz="1400" dirty="0">
                <a:solidFill>
                  <a:schemeClr val="bg1"/>
                </a:solidFill>
              </a:rPr>
              <a:t>that contain structural details, dimensions, assembly, and a visual representation of the project </a:t>
            </a:r>
          </a:p>
        </p:txBody>
      </p:sp>
      <p:sp>
        <p:nvSpPr>
          <p:cNvPr id="44" name="Content Placeholder 2"/>
          <p:cNvSpPr txBox="1">
            <a:spLocks/>
          </p:cNvSpPr>
          <p:nvPr/>
        </p:nvSpPr>
        <p:spPr>
          <a:xfrm>
            <a:off x="7486718" y="5500436"/>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ELECTRICAL SHEETS </a:t>
            </a:r>
            <a:r>
              <a:rPr lang="en-US" sz="1400" dirty="0">
                <a:solidFill>
                  <a:schemeClr val="bg1"/>
                </a:solidFill>
              </a:rPr>
              <a:t>provide information on the electrical layout including power circuits and voltages</a:t>
            </a:r>
          </a:p>
        </p:txBody>
      </p:sp>
      <p:sp>
        <p:nvSpPr>
          <p:cNvPr id="46" name="Content Placeholder 2"/>
          <p:cNvSpPr txBox="1">
            <a:spLocks/>
          </p:cNvSpPr>
          <p:nvPr/>
        </p:nvSpPr>
        <p:spPr>
          <a:xfrm>
            <a:off x="7469232" y="5512029"/>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FIRE SHEETS </a:t>
            </a:r>
            <a:r>
              <a:rPr lang="en-US" sz="1400" dirty="0">
                <a:solidFill>
                  <a:schemeClr val="bg1"/>
                </a:solidFill>
              </a:rPr>
              <a:t>contain egress, fire exits, and other fire requirements</a:t>
            </a:r>
          </a:p>
        </p:txBody>
      </p:sp>
      <p:sp>
        <p:nvSpPr>
          <p:cNvPr id="47" name="Content Placeholder 2"/>
          <p:cNvSpPr txBox="1">
            <a:spLocks/>
          </p:cNvSpPr>
          <p:nvPr/>
        </p:nvSpPr>
        <p:spPr>
          <a:xfrm>
            <a:off x="7460142" y="5483958"/>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LANDSCAPE SHEETS </a:t>
            </a:r>
            <a:r>
              <a:rPr lang="en-US" sz="1400" dirty="0">
                <a:solidFill>
                  <a:schemeClr val="bg1"/>
                </a:solidFill>
              </a:rPr>
              <a:t>contain the types and location of trees, plants, and landscaping</a:t>
            </a:r>
          </a:p>
        </p:txBody>
      </p:sp>
      <p:sp>
        <p:nvSpPr>
          <p:cNvPr id="48" name="Content Placeholder 2"/>
          <p:cNvSpPr txBox="1">
            <a:spLocks/>
          </p:cNvSpPr>
          <p:nvPr/>
        </p:nvSpPr>
        <p:spPr>
          <a:xfrm>
            <a:off x="7475079" y="5520555"/>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PLUMBING SHEETS </a:t>
            </a:r>
            <a:r>
              <a:rPr lang="en-US" sz="1400" dirty="0">
                <a:solidFill>
                  <a:schemeClr val="bg1"/>
                </a:solidFill>
              </a:rPr>
              <a:t>provide water and sewage pipe layout and locations</a:t>
            </a:r>
          </a:p>
        </p:txBody>
      </p:sp>
      <p:sp>
        <p:nvSpPr>
          <p:cNvPr id="49" name="Content Placeholder 2"/>
          <p:cNvSpPr txBox="1">
            <a:spLocks/>
          </p:cNvSpPr>
          <p:nvPr/>
        </p:nvSpPr>
        <p:spPr>
          <a:xfrm>
            <a:off x="7486718" y="5500435"/>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STRUCTURAL SHEETS </a:t>
            </a:r>
            <a:r>
              <a:rPr lang="en-US" sz="1400" dirty="0">
                <a:solidFill>
                  <a:schemeClr val="bg1"/>
                </a:solidFill>
              </a:rPr>
              <a:t>contain detailed information on how the building live loads and dead loads are physically supported</a:t>
            </a:r>
          </a:p>
        </p:txBody>
      </p:sp>
      <p:sp>
        <p:nvSpPr>
          <p:cNvPr id="50" name="Content Placeholder 2"/>
          <p:cNvSpPr txBox="1">
            <a:spLocks/>
          </p:cNvSpPr>
          <p:nvPr/>
        </p:nvSpPr>
        <p:spPr>
          <a:xfrm>
            <a:off x="7463385" y="5526351"/>
            <a:ext cx="4500758" cy="108857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bg1"/>
                </a:solidFill>
              </a:rPr>
              <a:t>MECHANICAL SHEETS </a:t>
            </a:r>
            <a:r>
              <a:rPr lang="en-US" sz="1400" dirty="0">
                <a:solidFill>
                  <a:schemeClr val="bg1"/>
                </a:solidFill>
              </a:rPr>
              <a:t>contain all the specifications for heating and air conditioning </a:t>
            </a:r>
          </a:p>
        </p:txBody>
      </p:sp>
    </p:spTree>
    <p:custDataLst>
      <p:tags r:id="rId1"/>
    </p:custDataLst>
    <p:extLst>
      <p:ext uri="{BB962C8B-B14F-4D97-AF65-F5344CB8AC3E}">
        <p14:creationId xmlns:p14="http://schemas.microsoft.com/office/powerpoint/2010/main" val="234043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1"/>
                                        </p:tgtEl>
                                      </p:cBhvr>
                                    </p:animEffect>
                                    <p:set>
                                      <p:cBhvr>
                                        <p:cTn id="7" dur="1" fill="hold">
                                          <p:stCondLst>
                                            <p:cond delay="499"/>
                                          </p:stCondLst>
                                        </p:cTn>
                                        <p:tgtEl>
                                          <p:spTgt spid="4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subTnLst>
                                    <p:set>
                                      <p:cBhvr override="childStyle">
                                        <p:cTn dur="1" fill="hold" display="0" masterRel="nextClick" afterEffect="1"/>
                                        <p:tgtEl>
                                          <p:spTgt spid="42"/>
                                        </p:tgtEl>
                                        <p:attrNameLst>
                                          <p:attrName>style.visibility</p:attrName>
                                        </p:attrNameLst>
                                      </p:cBhvr>
                                      <p:to>
                                        <p:strVal val="hidden"/>
                                      </p:to>
                                    </p:set>
                                  </p:sub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fade">
                                      <p:cBhvr>
                                        <p:cTn id="20" dur="500"/>
                                        <p:tgtEl>
                                          <p:spTgt spid="103"/>
                                        </p:tgtEl>
                                      </p:cBhvr>
                                    </p:animEffect>
                                  </p:childTnLst>
                                  <p:subTnLst>
                                    <p:set>
                                      <p:cBhvr override="childStyle">
                                        <p:cTn dur="1" fill="hold" display="0" masterRel="nextClick" afterEffect="1"/>
                                        <p:tgtEl>
                                          <p:spTgt spid="103"/>
                                        </p:tgtEl>
                                        <p:attrNameLst>
                                          <p:attrName>style.visibility</p:attrName>
                                        </p:attrNameLst>
                                      </p:cBhvr>
                                      <p:to>
                                        <p:strVal val="hidden"/>
                                      </p:to>
                                    </p:set>
                                  </p:sub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par>
                                <p:cTn id="61" presetID="10"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10" presetClass="entr" presetSubtype="0"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41" grpId="0"/>
      <p:bldP spid="42" grpId="0"/>
      <p:bldP spid="44" grpId="0"/>
      <p:bldP spid="46" grpId="0"/>
      <p:bldP spid="47" grpId="0"/>
      <p:bldP spid="48" grpId="0"/>
      <p:bldP spid="49" grpId="0"/>
      <p:bldP spid="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412875"/>
            <a:ext cx="6470072" cy="1612860"/>
          </a:xfrm>
        </p:spPr>
        <p:txBody>
          <a:bodyPr lIns="0" tIns="0" rIns="0" bIns="0">
            <a:noAutofit/>
          </a:bodyPr>
          <a:lstStyle/>
          <a:p>
            <a:pPr marL="0" indent="0" algn="ctr">
              <a:buNone/>
            </a:pPr>
            <a:r>
              <a:rPr lang="en-US" altLang="en-US" sz="2000" b="1" dirty="0">
                <a:solidFill>
                  <a:schemeClr val="bg1"/>
                </a:solidFill>
              </a:rPr>
              <a:t>Which of the following </a:t>
            </a:r>
            <a:r>
              <a:rPr lang="en-US" altLang="en-US" sz="2000" b="1">
                <a:solidFill>
                  <a:schemeClr val="bg1"/>
                </a:solidFill>
              </a:rPr>
              <a:t>items  should always be included on the cover </a:t>
            </a:r>
            <a:r>
              <a:rPr lang="en-US" altLang="en-US" sz="2000" b="1" dirty="0">
                <a:solidFill>
                  <a:schemeClr val="bg1"/>
                </a:solidFill>
              </a:rPr>
              <a:t>sheet</a:t>
            </a:r>
            <a:r>
              <a:rPr lang="en-US" altLang="en-US" sz="2000" b="1">
                <a:solidFill>
                  <a:schemeClr val="bg1"/>
                </a:solidFill>
              </a:rPr>
              <a:t>? </a:t>
            </a:r>
          </a:p>
          <a:p>
            <a:pPr marL="0" indent="0" algn="ctr">
              <a:buNone/>
            </a:pPr>
            <a:r>
              <a:rPr lang="en-US" altLang="en-US" sz="1400">
                <a:solidFill>
                  <a:schemeClr val="bg1"/>
                </a:solidFill>
              </a:rPr>
              <a:t>Select All That Apply</a:t>
            </a:r>
            <a:endParaRPr lang="en-US" altLang="en-US" sz="1400" dirty="0">
              <a:solidFill>
                <a:schemeClr val="bg1"/>
              </a:solidFill>
            </a:endParaRPr>
          </a:p>
        </p:txBody>
      </p:sp>
      <p:sp>
        <p:nvSpPr>
          <p:cNvPr id="13" name="Content Placeholder 2"/>
          <p:cNvSpPr txBox="1">
            <a:spLocks/>
          </p:cNvSpPr>
          <p:nvPr/>
        </p:nvSpPr>
        <p:spPr>
          <a:xfrm>
            <a:off x="2860964" y="347023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Call-outs for Specialty Framing</a:t>
            </a:r>
          </a:p>
          <a:p>
            <a:pPr marL="342900" indent="-342900">
              <a:buFont typeface="Arial" panose="020B0604020202020204" pitchFamily="34" charset="0"/>
              <a:buAutoNum type="alphaUcParenR"/>
            </a:pPr>
            <a:r>
              <a:rPr lang="en-US" altLang="en-US">
                <a:solidFill>
                  <a:schemeClr val="bg1"/>
                </a:solidFill>
              </a:rPr>
              <a:t>Project </a:t>
            </a:r>
            <a:r>
              <a:rPr lang="en-US" altLang="en-US" dirty="0">
                <a:solidFill>
                  <a:schemeClr val="bg1"/>
                </a:solidFill>
              </a:rPr>
              <a:t>Name</a:t>
            </a:r>
          </a:p>
          <a:p>
            <a:pPr marL="342900" indent="-342900">
              <a:buFont typeface="Arial" panose="020B0604020202020204" pitchFamily="34" charset="0"/>
              <a:buAutoNum type="alphaUcParenR"/>
            </a:pPr>
            <a:r>
              <a:rPr lang="en-US" altLang="en-US">
                <a:solidFill>
                  <a:schemeClr val="bg1"/>
                </a:solidFill>
              </a:rPr>
              <a:t>Notes on Specified Foundation Materials</a:t>
            </a:r>
          </a:p>
          <a:p>
            <a:pPr marL="342900" indent="-342900">
              <a:buFont typeface="Arial" panose="020B0604020202020204" pitchFamily="34" charset="0"/>
              <a:buAutoNum type="alphaUcParenR"/>
            </a:pPr>
            <a:r>
              <a:rPr lang="en-US" altLang="en-US">
                <a:solidFill>
                  <a:schemeClr val="bg1"/>
                </a:solidFill>
              </a:rPr>
              <a:t>Project Address</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Architect of Design Firm</a:t>
            </a:r>
            <a:endParaRPr lang="en-US" altLang="en-US" dirty="0">
              <a:solidFill>
                <a:schemeClr val="bg1"/>
              </a:solidFill>
            </a:endParaRP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34048" y="3844920"/>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2134048" y="4816186"/>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5400000">
            <a:off x="2134048" y="5323280"/>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6966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825544"/>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559395"/>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Identify Specified Products</a:t>
            </a:r>
          </a:p>
        </p:txBody>
      </p:sp>
      <p:sp>
        <p:nvSpPr>
          <p:cNvPr id="3" name="Text Placeholder 2"/>
          <p:cNvSpPr>
            <a:spLocks noGrp="1"/>
          </p:cNvSpPr>
          <p:nvPr>
            <p:ph type="body" sz="quarter" idx="14"/>
          </p:nvPr>
        </p:nvSpPr>
        <p:spPr/>
        <p:txBody>
          <a:bodyPr/>
          <a:lstStyle/>
          <a:p>
            <a:r>
              <a:rPr lang="en-US" b="0"/>
              <a:t>    Residential Construction Plans 101</a:t>
            </a:r>
            <a:endParaRPr lang="en-US" b="0" dirty="0"/>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4</a:t>
            </a:r>
          </a:p>
        </p:txBody>
      </p:sp>
    </p:spTree>
    <p:custDataLst>
      <p:tags r:id="rId1"/>
    </p:custDataLst>
    <p:extLst>
      <p:ext uri="{BB962C8B-B14F-4D97-AF65-F5344CB8AC3E}">
        <p14:creationId xmlns:p14="http://schemas.microsoft.com/office/powerpoint/2010/main" val="3011086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615171" y="1641475"/>
            <a:ext cx="4253543" cy="2656249"/>
            <a:chOff x="5724525" y="1050665"/>
            <a:chExt cx="6143625" cy="3949959"/>
          </a:xfrm>
        </p:grpSpPr>
        <p:grpSp>
          <p:nvGrpSpPr>
            <p:cNvPr id="22" name="Group 21"/>
            <p:cNvGrpSpPr/>
            <p:nvPr/>
          </p:nvGrpSpPr>
          <p:grpSpPr>
            <a:xfrm>
              <a:off x="5724525" y="1050665"/>
              <a:ext cx="6143625" cy="3949959"/>
              <a:chOff x="5724525" y="1050665"/>
              <a:chExt cx="6143625" cy="3949959"/>
            </a:xfrm>
          </p:grpSpPr>
          <p:grpSp>
            <p:nvGrpSpPr>
              <p:cNvPr id="36" name="Group 35"/>
              <p:cNvGrpSpPr/>
              <p:nvPr/>
            </p:nvGrpSpPr>
            <p:grpSpPr>
              <a:xfrm>
                <a:off x="5724525" y="1050665"/>
                <a:ext cx="6143625" cy="3949959"/>
                <a:chOff x="5799909" y="1149089"/>
                <a:chExt cx="5723697" cy="3791212"/>
              </a:xfrm>
            </p:grpSpPr>
            <p:sp>
              <p:nvSpPr>
                <p:cNvPr id="39" name="Rectangle 38"/>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39" t="6500" r="9695" b="6119"/>
              <a:stretch/>
            </p:blipFill>
            <p:spPr bwMode="auto">
              <a:xfrm>
                <a:off x="5828178" y="1157014"/>
                <a:ext cx="5558829" cy="3737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a:xfrm>
                <a:off x="10999960" y="1089025"/>
                <a:ext cx="387047" cy="866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5"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280" t="58323" r="23941" b="7607"/>
            <a:stretch/>
          </p:blipFill>
          <p:spPr bwMode="auto">
            <a:xfrm>
              <a:off x="11136959" y="4193794"/>
              <a:ext cx="247998" cy="347223"/>
            </a:xfrm>
            <a:prstGeom prst="rect">
              <a:avLst/>
            </a:prstGeom>
            <a:ln>
              <a:noFill/>
            </a:ln>
          </p:spPr>
          <p:style>
            <a:lnRef idx="2">
              <a:schemeClr val="accent6"/>
            </a:lnRef>
            <a:fillRef idx="1">
              <a:schemeClr val="lt1"/>
            </a:fillRef>
            <a:effectRef idx="0">
              <a:schemeClr val="accent6"/>
            </a:effectRef>
            <a:fontRef idx="minor">
              <a:schemeClr val="dk1"/>
            </a:fontRef>
          </p:style>
        </p:pic>
      </p:grpSp>
      <p:sp>
        <p:nvSpPr>
          <p:cNvPr id="9" name="Rectangle 8"/>
          <p:cNvSpPr/>
          <p:nvPr/>
        </p:nvSpPr>
        <p:spPr>
          <a:xfrm>
            <a:off x="0" y="0"/>
            <a:ext cx="26046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00338" y="600192"/>
            <a:ext cx="9491662" cy="474228"/>
          </a:xfrm>
        </p:spPr>
        <p:txBody>
          <a:bodyPr>
            <a:normAutofit/>
          </a:bodyPr>
          <a:lstStyle/>
          <a:p>
            <a:pPr algn="ctr"/>
            <a:r>
              <a:rPr lang="en-US" dirty="0"/>
              <a:t>Primary Residential Construction Plans</a:t>
            </a:r>
          </a:p>
        </p:txBody>
      </p:sp>
      <p:sp>
        <p:nvSpPr>
          <p:cNvPr id="13" name="Text Placeholder 5"/>
          <p:cNvSpPr>
            <a:spLocks noGrp="1"/>
          </p:cNvSpPr>
          <p:nvPr>
            <p:ph type="body" sz="quarter" idx="10"/>
          </p:nvPr>
        </p:nvSpPr>
        <p:spPr>
          <a:xfrm>
            <a:off x="4660901" y="1053451"/>
            <a:ext cx="5570537" cy="436562"/>
          </a:xfrm>
        </p:spPr>
        <p:txBody>
          <a:bodyPr/>
          <a:lstStyle/>
          <a:p>
            <a:pPr algn="ctr"/>
            <a:r>
              <a:rPr lang="en-US" dirty="0"/>
              <a:t>The Main Sheets Within a Set</a:t>
            </a:r>
          </a:p>
        </p:txBody>
      </p:sp>
      <p:sp>
        <p:nvSpPr>
          <p:cNvPr id="12" name="Content Placeholder 5"/>
          <p:cNvSpPr>
            <a:spLocks noGrp="1"/>
          </p:cNvSpPr>
          <p:nvPr/>
        </p:nvSpPr>
        <p:spPr bwMode="auto">
          <a:xfrm>
            <a:off x="8631427" y="4588673"/>
            <a:ext cx="3061855" cy="173716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800">
                <a:solidFill>
                  <a:schemeClr val="tx1"/>
                </a:solidFill>
                <a:latin typeface="Arial Narrow" pitchFamily="34" charset="0"/>
                <a:ea typeface="+mn-ea"/>
                <a:cs typeface="Arial" pitchFamily="34" charset="0"/>
              </a:defRPr>
            </a:lvl1pPr>
            <a:lvl2pPr marL="742950" indent="-285750" algn="l" rtl="0" fontAlgn="base">
              <a:spcBef>
                <a:spcPct val="20000"/>
              </a:spcBef>
              <a:spcAft>
                <a:spcPct val="0"/>
              </a:spcAft>
              <a:buChar char="–"/>
              <a:defRPr sz="2400">
                <a:solidFill>
                  <a:schemeClr val="tx1"/>
                </a:solidFill>
                <a:latin typeface="Arial Narrow" pitchFamily="34" charset="0"/>
                <a:cs typeface="Arial" pitchFamily="34" charset="0"/>
              </a:defRPr>
            </a:lvl2pPr>
            <a:lvl3pPr marL="1143000" indent="-228600" algn="l" rtl="0" fontAlgn="base">
              <a:spcBef>
                <a:spcPct val="20000"/>
              </a:spcBef>
              <a:spcAft>
                <a:spcPct val="0"/>
              </a:spcAft>
              <a:buChar char="•"/>
              <a:defRPr sz="2000">
                <a:solidFill>
                  <a:schemeClr val="tx1"/>
                </a:solidFill>
                <a:latin typeface="Arial Narrow" pitchFamily="34" charset="0"/>
                <a:cs typeface="Arial" pitchFamily="34" charset="0"/>
              </a:defRPr>
            </a:lvl3pPr>
            <a:lvl4pPr marL="1600200" indent="-228600" algn="l" rtl="0" fontAlgn="base">
              <a:spcBef>
                <a:spcPct val="20000"/>
              </a:spcBef>
              <a:spcAft>
                <a:spcPct val="0"/>
              </a:spcAft>
              <a:buChar char="–"/>
              <a:defRPr sz="1800">
                <a:solidFill>
                  <a:schemeClr val="tx1"/>
                </a:solidFill>
                <a:latin typeface="Arial Narrow" pitchFamily="34" charset="0"/>
                <a:cs typeface="Arial" pitchFamily="34" charset="0"/>
              </a:defRPr>
            </a:lvl4pPr>
            <a:lvl5pPr marL="2057400" indent="-228600" algn="l" rtl="0" fontAlgn="base">
              <a:spcBef>
                <a:spcPct val="20000"/>
              </a:spcBef>
              <a:spcAft>
                <a:spcPct val="0"/>
              </a:spcAft>
              <a:buChar char="»"/>
              <a:defRPr sz="1800">
                <a:solidFill>
                  <a:schemeClr val="tx1"/>
                </a:solidFill>
                <a:latin typeface="Arial Narrow" pitchFamily="34" charset="0"/>
                <a:cs typeface="Arial" pitchFamily="34" charset="0"/>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pPr marL="0" indent="0">
              <a:buNone/>
            </a:pPr>
            <a:r>
              <a:rPr lang="en-US" sz="1600" b="1" dirty="0">
                <a:latin typeface="Arial" panose="020B0604020202020204" pitchFamily="34" charset="0"/>
              </a:rPr>
              <a:t>Structural Sheets</a:t>
            </a:r>
          </a:p>
          <a:p>
            <a:pPr marL="169863" indent="-169863"/>
            <a:r>
              <a:rPr lang="en-US" sz="1400" dirty="0">
                <a:latin typeface="Arial" panose="020B0604020202020204" pitchFamily="34" charset="0"/>
              </a:rPr>
              <a:t>General Notes</a:t>
            </a:r>
          </a:p>
          <a:p>
            <a:pPr marL="169863" indent="-169863"/>
            <a:r>
              <a:rPr lang="en-US" sz="1400" dirty="0">
                <a:latin typeface="Arial" panose="020B0604020202020204" pitchFamily="34" charset="0"/>
              </a:rPr>
              <a:t>Loading Information</a:t>
            </a:r>
          </a:p>
          <a:p>
            <a:pPr marL="169863" indent="-169863"/>
            <a:r>
              <a:rPr lang="en-US" sz="1400" dirty="0">
                <a:latin typeface="Arial" panose="020B0604020202020204" pitchFamily="34" charset="0"/>
              </a:rPr>
              <a:t>Material Properties</a:t>
            </a:r>
          </a:p>
          <a:p>
            <a:pPr marL="169863" indent="-169863"/>
            <a:r>
              <a:rPr lang="en-US" sz="1400" dirty="0">
                <a:latin typeface="Arial" panose="020B0604020202020204" pitchFamily="34" charset="0"/>
              </a:rPr>
              <a:t>Load Supporting Elements</a:t>
            </a:r>
          </a:p>
          <a:p>
            <a:pPr marL="169863" indent="-169863"/>
            <a:r>
              <a:rPr lang="en-US" sz="1400" dirty="0">
                <a:latin typeface="Arial" panose="020B0604020202020204" pitchFamily="34" charset="0"/>
              </a:rPr>
              <a:t>Connections</a:t>
            </a:r>
          </a:p>
        </p:txBody>
      </p:sp>
      <p:sp>
        <p:nvSpPr>
          <p:cNvPr id="15" name="Content Placeholder 6"/>
          <p:cNvSpPr>
            <a:spLocks noGrp="1"/>
          </p:cNvSpPr>
          <p:nvPr/>
        </p:nvSpPr>
        <p:spPr bwMode="auto">
          <a:xfrm>
            <a:off x="3879326" y="4588673"/>
            <a:ext cx="3289477" cy="199553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800">
                <a:solidFill>
                  <a:schemeClr val="tx1"/>
                </a:solidFill>
                <a:latin typeface="Arial Narrow" pitchFamily="34" charset="0"/>
                <a:ea typeface="+mn-ea"/>
                <a:cs typeface="Arial" pitchFamily="34" charset="0"/>
              </a:defRPr>
            </a:lvl1pPr>
            <a:lvl2pPr marL="742950" indent="-285750" algn="l" rtl="0" fontAlgn="base">
              <a:spcBef>
                <a:spcPct val="20000"/>
              </a:spcBef>
              <a:spcAft>
                <a:spcPct val="0"/>
              </a:spcAft>
              <a:buChar char="–"/>
              <a:defRPr sz="2400">
                <a:solidFill>
                  <a:schemeClr val="tx1"/>
                </a:solidFill>
                <a:latin typeface="Arial Narrow" pitchFamily="34" charset="0"/>
                <a:cs typeface="Arial" pitchFamily="34" charset="0"/>
              </a:defRPr>
            </a:lvl2pPr>
            <a:lvl3pPr marL="1143000" indent="-228600" algn="l" rtl="0" fontAlgn="base">
              <a:spcBef>
                <a:spcPct val="20000"/>
              </a:spcBef>
              <a:spcAft>
                <a:spcPct val="0"/>
              </a:spcAft>
              <a:buChar char="•"/>
              <a:defRPr sz="2000">
                <a:solidFill>
                  <a:schemeClr val="tx1"/>
                </a:solidFill>
                <a:latin typeface="Arial Narrow" pitchFamily="34" charset="0"/>
                <a:cs typeface="Arial" pitchFamily="34" charset="0"/>
              </a:defRPr>
            </a:lvl3pPr>
            <a:lvl4pPr marL="1600200" indent="-228600" algn="l" rtl="0" fontAlgn="base">
              <a:spcBef>
                <a:spcPct val="20000"/>
              </a:spcBef>
              <a:spcAft>
                <a:spcPct val="0"/>
              </a:spcAft>
              <a:buChar char="–"/>
              <a:defRPr sz="1800">
                <a:solidFill>
                  <a:schemeClr val="tx1"/>
                </a:solidFill>
                <a:latin typeface="Arial Narrow" pitchFamily="34" charset="0"/>
                <a:cs typeface="Arial" pitchFamily="34" charset="0"/>
              </a:defRPr>
            </a:lvl4pPr>
            <a:lvl5pPr marL="2057400" indent="-228600" algn="l" rtl="0" fontAlgn="base">
              <a:spcBef>
                <a:spcPct val="20000"/>
              </a:spcBef>
              <a:spcAft>
                <a:spcPct val="0"/>
              </a:spcAft>
              <a:buChar char="»"/>
              <a:defRPr sz="1800">
                <a:solidFill>
                  <a:schemeClr val="tx1"/>
                </a:solidFill>
                <a:latin typeface="Arial Narrow" pitchFamily="34" charset="0"/>
                <a:cs typeface="Arial" pitchFamily="34" charset="0"/>
              </a:defRPr>
            </a:lvl5pPr>
            <a:lvl6pPr marL="2514600" indent="-228600" algn="l" rtl="0" fontAlgn="base">
              <a:spcBef>
                <a:spcPct val="20000"/>
              </a:spcBef>
              <a:spcAft>
                <a:spcPct val="0"/>
              </a:spcAft>
              <a:buChar char="»"/>
              <a:defRPr sz="1800">
                <a:solidFill>
                  <a:schemeClr val="tx1"/>
                </a:solidFill>
                <a:latin typeface="+mn-lt"/>
              </a:defRPr>
            </a:lvl6pPr>
            <a:lvl7pPr marL="2971800" indent="-228600" algn="l" rtl="0" fontAlgn="base">
              <a:spcBef>
                <a:spcPct val="20000"/>
              </a:spcBef>
              <a:spcAft>
                <a:spcPct val="0"/>
              </a:spcAft>
              <a:buChar char="»"/>
              <a:defRPr sz="1800">
                <a:solidFill>
                  <a:schemeClr val="tx1"/>
                </a:solidFill>
                <a:latin typeface="+mn-lt"/>
              </a:defRPr>
            </a:lvl7pPr>
            <a:lvl8pPr marL="3429000" indent="-228600" algn="l" rtl="0" fontAlgn="base">
              <a:spcBef>
                <a:spcPct val="20000"/>
              </a:spcBef>
              <a:spcAft>
                <a:spcPct val="0"/>
              </a:spcAft>
              <a:buChar char="»"/>
              <a:defRPr sz="1800">
                <a:solidFill>
                  <a:schemeClr val="tx1"/>
                </a:solidFill>
                <a:latin typeface="+mn-lt"/>
              </a:defRPr>
            </a:lvl8pPr>
            <a:lvl9pPr marL="3886200" indent="-228600" algn="l" rtl="0" fontAlgn="base">
              <a:spcBef>
                <a:spcPct val="20000"/>
              </a:spcBef>
              <a:spcAft>
                <a:spcPct val="0"/>
              </a:spcAft>
              <a:buChar char="»"/>
              <a:defRPr sz="1800">
                <a:solidFill>
                  <a:schemeClr val="tx1"/>
                </a:solidFill>
                <a:latin typeface="+mn-lt"/>
              </a:defRPr>
            </a:lvl9pPr>
          </a:lstStyle>
          <a:p>
            <a:pPr marL="0" indent="0">
              <a:buNone/>
            </a:pPr>
            <a:r>
              <a:rPr lang="en-US" sz="1600" b="1" dirty="0">
                <a:latin typeface="Arial" panose="020B0604020202020204" pitchFamily="34" charset="0"/>
              </a:rPr>
              <a:t>Architectural Sheets</a:t>
            </a:r>
          </a:p>
          <a:p>
            <a:pPr marL="169863" indent="-169863"/>
            <a:r>
              <a:rPr lang="en-US" sz="1400" dirty="0">
                <a:latin typeface="Arial" panose="020B0604020202020204" pitchFamily="34" charset="0"/>
              </a:rPr>
              <a:t>Cover Sheet</a:t>
            </a:r>
          </a:p>
          <a:p>
            <a:pPr marL="569913" lvl="1" indent="-169863"/>
            <a:r>
              <a:rPr lang="en-US" sz="1400" dirty="0">
                <a:latin typeface="Arial" panose="020B0604020202020204" pitchFamily="34" charset="0"/>
              </a:rPr>
              <a:t>Contracted Parties</a:t>
            </a:r>
          </a:p>
          <a:p>
            <a:pPr marL="569913" lvl="1" indent="-169863"/>
            <a:r>
              <a:rPr lang="en-US" sz="1400" dirty="0">
                <a:latin typeface="Arial" panose="020B0604020202020204" pitchFamily="34" charset="0"/>
              </a:rPr>
              <a:t>Building Occupancy and Size</a:t>
            </a:r>
          </a:p>
          <a:p>
            <a:pPr marL="169863" indent="-169863"/>
            <a:r>
              <a:rPr lang="en-US" sz="1400" dirty="0">
                <a:latin typeface="Arial" panose="020B0604020202020204" pitchFamily="34" charset="0"/>
              </a:rPr>
              <a:t>Elevations of Finished Building</a:t>
            </a:r>
          </a:p>
          <a:p>
            <a:pPr marL="169863" indent="-169863"/>
            <a:r>
              <a:rPr lang="en-US" sz="1400" dirty="0">
                <a:latin typeface="Arial" panose="020B0604020202020204" pitchFamily="34" charset="0"/>
              </a:rPr>
              <a:t>Building &amp; Room Dimensions</a:t>
            </a:r>
          </a:p>
          <a:p>
            <a:pPr marL="169863" indent="-169863"/>
            <a:r>
              <a:rPr lang="en-US" sz="1400" dirty="0">
                <a:latin typeface="Arial" panose="020B0604020202020204" pitchFamily="34" charset="0"/>
              </a:rPr>
              <a:t>Wall Heights and Roof Pitches</a:t>
            </a:r>
          </a:p>
          <a:p>
            <a:endParaRPr lang="en-US" sz="1600" dirty="0">
              <a:latin typeface="Arial" panose="020B0604020202020204" pitchFamily="34" charset="0"/>
            </a:endParaRPr>
          </a:p>
          <a:p>
            <a:pPr marL="0" indent="0">
              <a:buNone/>
            </a:pPr>
            <a:endParaRPr lang="en-US" sz="1600" dirty="0">
              <a:latin typeface="Arial" panose="020B0604020202020204" pitchFamily="34" charset="0"/>
            </a:endParaRPr>
          </a:p>
        </p:txBody>
      </p:sp>
      <p:sp>
        <p:nvSpPr>
          <p:cNvPr id="3" name="Rectangle 2"/>
          <p:cNvSpPr/>
          <p:nvPr/>
        </p:nvSpPr>
        <p:spPr>
          <a:xfrm>
            <a:off x="208661" y="1032876"/>
            <a:ext cx="2132757" cy="5586145"/>
          </a:xfrm>
          <a:prstGeom prst="rect">
            <a:avLst/>
          </a:prstGeom>
        </p:spPr>
        <p:txBody>
          <a:bodyPr wrap="square">
            <a:spAutoFit/>
          </a:bodyPr>
          <a:lstStyle/>
          <a:p>
            <a:pPr>
              <a:lnSpc>
                <a:spcPct val="150000"/>
              </a:lnSpc>
            </a:pPr>
            <a:r>
              <a:rPr lang="en-US" sz="1400" dirty="0">
                <a:solidFill>
                  <a:schemeClr val="bg1"/>
                </a:solidFill>
                <a:latin typeface="Arial" panose="020B0604020202020204" pitchFamily="34" charset="0"/>
                <a:cs typeface="Arial" panose="020B0604020202020204" pitchFamily="34" charset="0"/>
              </a:rPr>
              <a:t>Residential builders and installers usually encounter two types of Professional Design Plans; Architectural Sheets and Structural Sheets. </a:t>
            </a:r>
          </a:p>
          <a:p>
            <a:pPr>
              <a:lnSpc>
                <a:spcPct val="150000"/>
              </a:lnSpc>
            </a:pPr>
            <a:endParaRPr lang="en-US" sz="1400" dirty="0">
              <a:solidFill>
                <a:schemeClr val="bg1"/>
              </a:solidFill>
              <a:latin typeface="Arial" panose="020B0604020202020204" pitchFamily="34" charset="0"/>
              <a:cs typeface="Arial" panose="020B0604020202020204" pitchFamily="34" charset="0"/>
            </a:endParaRPr>
          </a:p>
          <a:p>
            <a:pPr>
              <a:lnSpc>
                <a:spcPct val="150000"/>
              </a:lnSpc>
            </a:pPr>
            <a:r>
              <a:rPr lang="en-US" sz="1400" dirty="0">
                <a:solidFill>
                  <a:schemeClr val="bg1"/>
                </a:solidFill>
                <a:latin typeface="Arial" panose="020B0604020202020204" pitchFamily="34" charset="0"/>
                <a:cs typeface="Arial" panose="020B0604020202020204" pitchFamily="34" charset="0"/>
              </a:rPr>
              <a:t>Other sheets may be included with the construction documents. However, these two contain most of the products, connectors, and elements required for installation by builders. </a:t>
            </a:r>
          </a:p>
        </p:txBody>
      </p:sp>
      <p:sp>
        <p:nvSpPr>
          <p:cNvPr id="19" name="Rectangle 18"/>
          <p:cNvSpPr/>
          <p:nvPr/>
        </p:nvSpPr>
        <p:spPr>
          <a:xfrm>
            <a:off x="308719" y="533710"/>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23" name="Group 22"/>
          <p:cNvGrpSpPr/>
          <p:nvPr/>
        </p:nvGrpSpPr>
        <p:grpSpPr>
          <a:xfrm>
            <a:off x="2931285" y="1641475"/>
            <a:ext cx="4293441" cy="2656249"/>
            <a:chOff x="893489" y="1835150"/>
            <a:chExt cx="4293441" cy="2656249"/>
          </a:xfrm>
        </p:grpSpPr>
        <p:grpSp>
          <p:nvGrpSpPr>
            <p:cNvPr id="24" name="Group 23"/>
            <p:cNvGrpSpPr/>
            <p:nvPr/>
          </p:nvGrpSpPr>
          <p:grpSpPr>
            <a:xfrm>
              <a:off x="893489" y="1835150"/>
              <a:ext cx="4293441" cy="2656249"/>
              <a:chOff x="5799909" y="1149089"/>
              <a:chExt cx="5723697" cy="3791212"/>
            </a:xfrm>
          </p:grpSpPr>
          <p:sp>
            <p:nvSpPr>
              <p:cNvPr id="26" name="Rectangle 25"/>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7463" y="2030965"/>
              <a:ext cx="3445491" cy="2352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8" name="Picture 2" descr="Image result for student handout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722347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68795" y="1263937"/>
            <a:ext cx="7526569" cy="474228"/>
          </a:xfrm>
        </p:spPr>
        <p:txBody>
          <a:bodyPr>
            <a:normAutofit/>
          </a:bodyPr>
          <a:lstStyle/>
          <a:p>
            <a:r>
              <a:rPr lang="en-US" dirty="0"/>
              <a:t>Elevations</a:t>
            </a:r>
          </a:p>
        </p:txBody>
      </p:sp>
      <p:sp>
        <p:nvSpPr>
          <p:cNvPr id="13" name="Text Placeholder 5"/>
          <p:cNvSpPr>
            <a:spLocks noGrp="1"/>
          </p:cNvSpPr>
          <p:nvPr>
            <p:ph type="body" sz="quarter" idx="10"/>
          </p:nvPr>
        </p:nvSpPr>
        <p:spPr>
          <a:xfrm>
            <a:off x="800560" y="1675631"/>
            <a:ext cx="5570537" cy="436562"/>
          </a:xfrm>
        </p:spPr>
        <p:txBody>
          <a:bodyPr/>
          <a:lstStyle/>
          <a:p>
            <a:r>
              <a:rPr lang="en-US" dirty="0"/>
              <a:t>Prescriptive Plan</a:t>
            </a:r>
          </a:p>
          <a:p>
            <a:endParaRPr lang="en-US" dirty="0"/>
          </a:p>
        </p:txBody>
      </p:sp>
      <p:sp>
        <p:nvSpPr>
          <p:cNvPr id="7" name="Rectangle 6"/>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Content Placeholder 2"/>
          <p:cNvSpPr>
            <a:spLocks noGrp="1"/>
          </p:cNvSpPr>
          <p:nvPr>
            <p:ph idx="1"/>
          </p:nvPr>
        </p:nvSpPr>
        <p:spPr>
          <a:xfrm>
            <a:off x="868363" y="2226060"/>
            <a:ext cx="3840116" cy="4631939"/>
          </a:xfrm>
          <a:noFill/>
        </p:spPr>
        <p:txBody>
          <a:bodyPr lIns="0" tIns="0" rIns="274272"/>
          <a:lstStyle/>
          <a:p>
            <a:r>
              <a:rPr lang="en-US" altLang="en-US" sz="1400" dirty="0"/>
              <a:t>Structure’s appearance and style.</a:t>
            </a:r>
          </a:p>
          <a:p>
            <a:r>
              <a:rPr lang="en-US" altLang="en-US" sz="1400" dirty="0"/>
              <a:t>May include below grade line items (foundation walls, footers, and window wells). </a:t>
            </a:r>
          </a:p>
        </p:txBody>
      </p:sp>
      <p:grpSp>
        <p:nvGrpSpPr>
          <p:cNvPr id="5" name="Group 4"/>
          <p:cNvGrpSpPr/>
          <p:nvPr/>
        </p:nvGrpSpPr>
        <p:grpSpPr>
          <a:xfrm>
            <a:off x="4694830" y="734077"/>
            <a:ext cx="7189194" cy="4742146"/>
            <a:chOff x="4694830" y="734077"/>
            <a:chExt cx="7189194" cy="4742146"/>
          </a:xfrm>
        </p:grpSpPr>
        <p:grpSp>
          <p:nvGrpSpPr>
            <p:cNvPr id="10" name="Group 9"/>
            <p:cNvGrpSpPr/>
            <p:nvPr/>
          </p:nvGrpSpPr>
          <p:grpSpPr>
            <a:xfrm>
              <a:off x="4694830" y="734077"/>
              <a:ext cx="7189194" cy="4742146"/>
              <a:chOff x="5799909" y="1149089"/>
              <a:chExt cx="5723697" cy="3791212"/>
            </a:xfrm>
          </p:grpSpPr>
          <p:sp>
            <p:nvSpPr>
              <p:cNvPr id="11" name="Rectangle 10"/>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09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6277" b="4885"/>
            <a:stretch/>
          </p:blipFill>
          <p:spPr bwMode="auto">
            <a:xfrm>
              <a:off x="5022376" y="935257"/>
              <a:ext cx="6317096" cy="43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ustDataLst>
      <p:tags r:id="rId1"/>
    </p:custDataLst>
    <p:extLst>
      <p:ext uri="{BB962C8B-B14F-4D97-AF65-F5344CB8AC3E}">
        <p14:creationId xmlns:p14="http://schemas.microsoft.com/office/powerpoint/2010/main" val="31391920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61862" y="1258677"/>
            <a:ext cx="7526569" cy="902631"/>
          </a:xfrm>
        </p:spPr>
        <p:txBody>
          <a:bodyPr>
            <a:normAutofit/>
          </a:bodyPr>
          <a:lstStyle/>
          <a:p>
            <a:r>
              <a:rPr lang="en-US" dirty="0"/>
              <a:t>First Floor </a:t>
            </a:r>
            <a:br>
              <a:rPr lang="en-US" dirty="0">
                <a:solidFill>
                  <a:srgbClr val="FF00FF"/>
                </a:solidFill>
              </a:rPr>
            </a:br>
            <a:r>
              <a:rPr lang="en-US" dirty="0"/>
              <a:t>General Sheet</a:t>
            </a:r>
          </a:p>
        </p:txBody>
      </p:sp>
      <p:sp>
        <p:nvSpPr>
          <p:cNvPr id="13" name="Text Placeholder 5"/>
          <p:cNvSpPr>
            <a:spLocks noGrp="1"/>
          </p:cNvSpPr>
          <p:nvPr>
            <p:ph type="body" sz="quarter" idx="10"/>
          </p:nvPr>
        </p:nvSpPr>
        <p:spPr>
          <a:xfrm>
            <a:off x="793627" y="2155297"/>
            <a:ext cx="5570537" cy="436562"/>
          </a:xfrm>
        </p:spPr>
        <p:txBody>
          <a:bodyPr/>
          <a:lstStyle/>
          <a:p>
            <a:r>
              <a:rPr lang="en-US" dirty="0"/>
              <a:t>Prescriptive Plan</a:t>
            </a:r>
          </a:p>
        </p:txBody>
      </p:sp>
      <p:sp>
        <p:nvSpPr>
          <p:cNvPr id="8" name="Rectangle 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Content Placeholder 2"/>
          <p:cNvSpPr>
            <a:spLocks noGrp="1"/>
          </p:cNvSpPr>
          <p:nvPr>
            <p:ph idx="1"/>
          </p:nvPr>
        </p:nvSpPr>
        <p:spPr>
          <a:xfrm>
            <a:off x="868364" y="2710986"/>
            <a:ext cx="3275011" cy="4047624"/>
          </a:xfrm>
          <a:noFill/>
        </p:spPr>
        <p:txBody>
          <a:bodyPr lIns="0" tIns="0" rIns="274272"/>
          <a:lstStyle/>
          <a:p>
            <a:r>
              <a:rPr lang="en-US" altLang="en-US" sz="1400" dirty="0"/>
              <a:t>Basic design floor drawing. </a:t>
            </a:r>
          </a:p>
          <a:p>
            <a:r>
              <a:rPr lang="en-US" altLang="en-US" sz="1400" dirty="0"/>
              <a:t>Legend box may include additional details </a:t>
            </a:r>
          </a:p>
        </p:txBody>
      </p:sp>
      <p:grpSp>
        <p:nvGrpSpPr>
          <p:cNvPr id="4" name="Group 3"/>
          <p:cNvGrpSpPr/>
          <p:nvPr/>
        </p:nvGrpSpPr>
        <p:grpSpPr>
          <a:xfrm>
            <a:off x="4129727" y="746621"/>
            <a:ext cx="7740650" cy="5011768"/>
            <a:chOff x="4129727" y="746621"/>
            <a:chExt cx="7740650" cy="5011768"/>
          </a:xfrm>
        </p:grpSpPr>
        <p:grpSp>
          <p:nvGrpSpPr>
            <p:cNvPr id="10" name="Group 9"/>
            <p:cNvGrpSpPr/>
            <p:nvPr/>
          </p:nvGrpSpPr>
          <p:grpSpPr>
            <a:xfrm>
              <a:off x="4129727" y="746621"/>
              <a:ext cx="7740650" cy="5011768"/>
              <a:chOff x="5799909" y="1149089"/>
              <a:chExt cx="5723697" cy="3791212"/>
            </a:xfrm>
          </p:grpSpPr>
          <p:sp>
            <p:nvSpPr>
              <p:cNvPr id="11" name="Rectangle 10"/>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2" descr="C:\Users\sstuser\Documents\Documents\1 Southaven Cost Comparison\S10-210301-A Jamie Wiley_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818" t="8795" r="12633" b="11564"/>
            <a:stretch/>
          </p:blipFill>
          <p:spPr bwMode="auto">
            <a:xfrm>
              <a:off x="4725907" y="828509"/>
              <a:ext cx="6209084" cy="4736799"/>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6241237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82650" y="1250082"/>
            <a:ext cx="7526569" cy="883518"/>
          </a:xfrm>
        </p:spPr>
        <p:txBody>
          <a:bodyPr>
            <a:normAutofit/>
          </a:bodyPr>
          <a:lstStyle/>
          <a:p>
            <a:r>
              <a:rPr lang="en-US" dirty="0"/>
              <a:t>First Floor </a:t>
            </a:r>
            <a:br>
              <a:rPr lang="en-US" dirty="0">
                <a:solidFill>
                  <a:srgbClr val="FF00FF"/>
                </a:solidFill>
              </a:rPr>
            </a:br>
            <a:r>
              <a:rPr lang="en-US" dirty="0"/>
              <a:t>Framing Sheet</a:t>
            </a:r>
          </a:p>
        </p:txBody>
      </p:sp>
      <p:sp>
        <p:nvSpPr>
          <p:cNvPr id="13" name="Text Placeholder 5"/>
          <p:cNvSpPr>
            <a:spLocks noGrp="1"/>
          </p:cNvSpPr>
          <p:nvPr>
            <p:ph type="body" sz="quarter" idx="10"/>
          </p:nvPr>
        </p:nvSpPr>
        <p:spPr>
          <a:xfrm>
            <a:off x="814415" y="2129381"/>
            <a:ext cx="5570537" cy="436562"/>
          </a:xfrm>
        </p:spPr>
        <p:txBody>
          <a:bodyPr/>
          <a:lstStyle/>
          <a:p>
            <a:r>
              <a:rPr lang="en-US" dirty="0"/>
              <a:t>Prescriptive Plan</a:t>
            </a:r>
          </a:p>
        </p:txBody>
      </p:sp>
      <p:sp>
        <p:nvSpPr>
          <p:cNvPr id="8" name="Rectangle 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4" name="Group 3"/>
          <p:cNvGrpSpPr/>
          <p:nvPr/>
        </p:nvGrpSpPr>
        <p:grpSpPr>
          <a:xfrm>
            <a:off x="4143375" y="752475"/>
            <a:ext cx="7740650" cy="5188017"/>
            <a:chOff x="4143375" y="752475"/>
            <a:chExt cx="7740650" cy="5188017"/>
          </a:xfrm>
        </p:grpSpPr>
        <p:grpSp>
          <p:nvGrpSpPr>
            <p:cNvPr id="10" name="Group 9"/>
            <p:cNvGrpSpPr/>
            <p:nvPr/>
          </p:nvGrpSpPr>
          <p:grpSpPr>
            <a:xfrm>
              <a:off x="4143375" y="752475"/>
              <a:ext cx="7740650" cy="5184301"/>
              <a:chOff x="5799909" y="1149089"/>
              <a:chExt cx="5723697" cy="3791212"/>
            </a:xfrm>
          </p:grpSpPr>
          <p:sp>
            <p:nvSpPr>
              <p:cNvPr id="11" name="Rectangle 10"/>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2" descr="C:\Users\sstuser\Documents\Documents\1 Southaven Cost Comparison\S10-210301-A Jamie Wiley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1822" t="8246" r="17219" b="7149"/>
            <a:stretch/>
          </p:blipFill>
          <p:spPr bwMode="auto">
            <a:xfrm>
              <a:off x="5154377" y="917508"/>
              <a:ext cx="5939073" cy="5022984"/>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84482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59402" y="1182101"/>
            <a:ext cx="7526569" cy="1041283"/>
          </a:xfrm>
        </p:spPr>
        <p:txBody>
          <a:bodyPr>
            <a:normAutofit/>
          </a:bodyPr>
          <a:lstStyle/>
          <a:p>
            <a:r>
              <a:rPr lang="en-US" dirty="0"/>
              <a:t>Second Floor </a:t>
            </a:r>
            <a:br>
              <a:rPr lang="en-US" dirty="0">
                <a:solidFill>
                  <a:srgbClr val="FF00FF"/>
                </a:solidFill>
              </a:rPr>
            </a:br>
            <a:r>
              <a:rPr lang="en-US" dirty="0"/>
              <a:t>Framing Sheet</a:t>
            </a:r>
          </a:p>
        </p:txBody>
      </p:sp>
      <p:sp>
        <p:nvSpPr>
          <p:cNvPr id="13" name="Text Placeholder 5"/>
          <p:cNvSpPr>
            <a:spLocks noGrp="1"/>
          </p:cNvSpPr>
          <p:nvPr>
            <p:ph type="body" sz="quarter" idx="10"/>
          </p:nvPr>
        </p:nvSpPr>
        <p:spPr>
          <a:xfrm>
            <a:off x="763457" y="2147996"/>
            <a:ext cx="5570537" cy="436562"/>
          </a:xfrm>
        </p:spPr>
        <p:txBody>
          <a:bodyPr/>
          <a:lstStyle/>
          <a:p>
            <a:r>
              <a:rPr lang="en-US" dirty="0"/>
              <a:t>Prescriptive Plan</a:t>
            </a:r>
          </a:p>
        </p:txBody>
      </p:sp>
      <p:sp>
        <p:nvSpPr>
          <p:cNvPr id="7" name="Rectangle 6"/>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Content Placeholder 2"/>
          <p:cNvSpPr>
            <a:spLocks noGrp="1"/>
          </p:cNvSpPr>
          <p:nvPr>
            <p:ph idx="1"/>
          </p:nvPr>
        </p:nvSpPr>
        <p:spPr>
          <a:xfrm>
            <a:off x="868364" y="2844799"/>
            <a:ext cx="3045715" cy="3736109"/>
          </a:xfrm>
          <a:noFill/>
        </p:spPr>
        <p:txBody>
          <a:bodyPr lIns="0" tIns="0" rIns="274272"/>
          <a:lstStyle/>
          <a:p>
            <a:r>
              <a:rPr lang="en-US" altLang="en-US" sz="1400" dirty="0"/>
              <a:t>Lighter areas show first floor rooms for reference. </a:t>
            </a:r>
          </a:p>
          <a:p>
            <a:r>
              <a:rPr lang="en-US" sz="1400" dirty="0"/>
              <a:t>May contains future expansion areas. </a:t>
            </a:r>
            <a:endParaRPr lang="en-US" altLang="en-US" sz="1400" dirty="0"/>
          </a:p>
        </p:txBody>
      </p:sp>
      <p:grpSp>
        <p:nvGrpSpPr>
          <p:cNvPr id="5" name="Group 4"/>
          <p:cNvGrpSpPr/>
          <p:nvPr/>
        </p:nvGrpSpPr>
        <p:grpSpPr>
          <a:xfrm>
            <a:off x="4143375" y="752475"/>
            <a:ext cx="7740649" cy="4223138"/>
            <a:chOff x="4143375" y="752475"/>
            <a:chExt cx="7740649" cy="4223138"/>
          </a:xfrm>
        </p:grpSpPr>
        <p:grpSp>
          <p:nvGrpSpPr>
            <p:cNvPr id="9" name="Group 8"/>
            <p:cNvGrpSpPr/>
            <p:nvPr/>
          </p:nvGrpSpPr>
          <p:grpSpPr>
            <a:xfrm>
              <a:off x="4143375" y="752475"/>
              <a:ext cx="7740649" cy="4223138"/>
              <a:chOff x="5799909" y="1149089"/>
              <a:chExt cx="5723697" cy="3791212"/>
            </a:xfrm>
          </p:grpSpPr>
          <p:sp>
            <p:nvSpPr>
              <p:cNvPr id="10" name="Rectangle 9"/>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4" name="Group 3"/>
            <p:cNvGrpSpPr/>
            <p:nvPr/>
          </p:nvGrpSpPr>
          <p:grpSpPr>
            <a:xfrm>
              <a:off x="4908518" y="919471"/>
              <a:ext cx="6083909" cy="3890403"/>
              <a:chOff x="2700337" y="0"/>
              <a:chExt cx="9238006" cy="5907314"/>
            </a:xfrm>
          </p:grpSpPr>
          <p:pic>
            <p:nvPicPr>
              <p:cNvPr id="14" name="Picture 2" descr="C:\Users\sstuser\Documents\Documents\1 Southaven Cost Comparison\2nd floor.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853" t="13489" r="12641" b="15523"/>
              <a:stretch/>
            </p:blipFill>
            <p:spPr bwMode="auto">
              <a:xfrm>
                <a:off x="2700337" y="0"/>
                <a:ext cx="9238005" cy="590731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9162104" y="752475"/>
                <a:ext cx="2776239" cy="241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0878731" y="63375"/>
                <a:ext cx="1005293" cy="2521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726724" y="1959368"/>
                <a:ext cx="880897" cy="1145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666314" y="2002899"/>
                <a:ext cx="880897" cy="667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730844" y="2450781"/>
                <a:ext cx="1158031" cy="6543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730844" y="3202473"/>
                <a:ext cx="642796" cy="355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864598" y="1324109"/>
                <a:ext cx="243188" cy="687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693816" y="3720975"/>
                <a:ext cx="903837" cy="516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700338" y="4237022"/>
                <a:ext cx="323519" cy="814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8601144" y="1448554"/>
                <a:ext cx="213802" cy="477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7990807" y="1798937"/>
                <a:ext cx="293113" cy="158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825496" y="3534670"/>
                <a:ext cx="429929" cy="3764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686018" y="4072550"/>
                <a:ext cx="213802" cy="477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3060068" y="4700651"/>
                <a:ext cx="289711" cy="170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458081" y="2952750"/>
                <a:ext cx="21380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3060068" y="4217405"/>
                <a:ext cx="144855" cy="427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423189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41" name="Group 40"/>
          <p:cNvGrpSpPr/>
          <p:nvPr/>
        </p:nvGrpSpPr>
        <p:grpSpPr>
          <a:xfrm>
            <a:off x="4143375" y="752474"/>
            <a:ext cx="7717633" cy="5621029"/>
            <a:chOff x="4143375" y="752474"/>
            <a:chExt cx="7717633" cy="5621029"/>
          </a:xfrm>
        </p:grpSpPr>
        <p:grpSp>
          <p:nvGrpSpPr>
            <p:cNvPr id="12" name="Group 11"/>
            <p:cNvGrpSpPr/>
            <p:nvPr/>
          </p:nvGrpSpPr>
          <p:grpSpPr>
            <a:xfrm>
              <a:off x="4143375" y="752474"/>
              <a:ext cx="7717633" cy="5621029"/>
              <a:chOff x="5799909" y="1149089"/>
              <a:chExt cx="5723697" cy="3791212"/>
            </a:xfrm>
          </p:grpSpPr>
          <p:sp>
            <p:nvSpPr>
              <p:cNvPr id="17" name="Rectangle 16"/>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0" name="Group 9"/>
            <p:cNvGrpSpPr/>
            <p:nvPr/>
          </p:nvGrpSpPr>
          <p:grpSpPr>
            <a:xfrm>
              <a:off x="4248150" y="828509"/>
              <a:ext cx="6933890" cy="5312984"/>
              <a:chOff x="4143375" y="828509"/>
              <a:chExt cx="7038665" cy="5312984"/>
            </a:xfrm>
          </p:grpSpPr>
          <p:pic>
            <p:nvPicPr>
              <p:cNvPr id="1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6" t="1735" r="6605"/>
              <a:stretch/>
            </p:blipFill>
            <p:spPr bwMode="auto">
              <a:xfrm>
                <a:off x="4143375" y="828509"/>
                <a:ext cx="7038665" cy="5312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8051735" y="4194852"/>
                <a:ext cx="632727" cy="169277"/>
                <a:chOff x="8051735" y="4194852"/>
                <a:chExt cx="632727" cy="169277"/>
              </a:xfrm>
            </p:grpSpPr>
            <p:sp>
              <p:nvSpPr>
                <p:cNvPr id="29" name="Rectangle 28"/>
                <p:cNvSpPr/>
                <p:nvPr/>
              </p:nvSpPr>
              <p:spPr>
                <a:xfrm>
                  <a:off x="8051735" y="4228202"/>
                  <a:ext cx="470384" cy="12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8051735" y="4194852"/>
                  <a:ext cx="632727" cy="169277"/>
                </a:xfrm>
                <a:prstGeom prst="rect">
                  <a:avLst/>
                </a:prstGeom>
                <a:noFill/>
              </p:spPr>
              <p:txBody>
                <a:bodyPr wrap="square" rtlCol="0">
                  <a:spAutoFit/>
                </a:bodyPr>
                <a:lstStyle/>
                <a:p>
                  <a:r>
                    <a:rPr lang="en-US" sz="500" u="sng" dirty="0">
                      <a:latin typeface="Arial Black" panose="020B0A04020102020204" pitchFamily="34" charset="0"/>
                    </a:rPr>
                    <a:t>WSW18x12</a:t>
                  </a:r>
                </a:p>
              </p:txBody>
            </p:sp>
          </p:grpSp>
          <p:grpSp>
            <p:nvGrpSpPr>
              <p:cNvPr id="32" name="Group 31"/>
              <p:cNvGrpSpPr/>
              <p:nvPr/>
            </p:nvGrpSpPr>
            <p:grpSpPr>
              <a:xfrm>
                <a:off x="8267532" y="5022009"/>
                <a:ext cx="632727" cy="169277"/>
                <a:chOff x="8051735" y="4194852"/>
                <a:chExt cx="632727" cy="169277"/>
              </a:xfrm>
            </p:grpSpPr>
            <p:sp>
              <p:nvSpPr>
                <p:cNvPr id="33" name="Rectangle 32"/>
                <p:cNvSpPr/>
                <p:nvPr/>
              </p:nvSpPr>
              <p:spPr>
                <a:xfrm>
                  <a:off x="8051735" y="4228202"/>
                  <a:ext cx="470384" cy="12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8051735" y="4194852"/>
                  <a:ext cx="632727" cy="169277"/>
                </a:xfrm>
                <a:prstGeom prst="rect">
                  <a:avLst/>
                </a:prstGeom>
                <a:solidFill>
                  <a:schemeClr val="bg1"/>
                </a:solidFill>
              </p:spPr>
              <p:txBody>
                <a:bodyPr wrap="square" rtlCol="0">
                  <a:spAutoFit/>
                </a:bodyPr>
                <a:lstStyle/>
                <a:p>
                  <a:r>
                    <a:rPr lang="en-US" sz="500" u="sng" dirty="0">
                      <a:latin typeface="Arial Black" panose="020B0A04020102020204" pitchFamily="34" charset="0"/>
                    </a:rPr>
                    <a:t>WSW18x12</a:t>
                  </a:r>
                </a:p>
              </p:txBody>
            </p:sp>
          </p:grpSp>
          <p:grpSp>
            <p:nvGrpSpPr>
              <p:cNvPr id="35" name="Group 34"/>
              <p:cNvGrpSpPr/>
              <p:nvPr/>
            </p:nvGrpSpPr>
            <p:grpSpPr>
              <a:xfrm>
                <a:off x="7328568" y="4996157"/>
                <a:ext cx="632727" cy="169277"/>
                <a:chOff x="8051735" y="4194852"/>
                <a:chExt cx="632727" cy="169277"/>
              </a:xfrm>
            </p:grpSpPr>
            <p:sp>
              <p:nvSpPr>
                <p:cNvPr id="36" name="Rectangle 35"/>
                <p:cNvSpPr/>
                <p:nvPr/>
              </p:nvSpPr>
              <p:spPr>
                <a:xfrm>
                  <a:off x="8051735" y="4228202"/>
                  <a:ext cx="470384" cy="12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8051735" y="4194852"/>
                  <a:ext cx="632727" cy="169277"/>
                </a:xfrm>
                <a:prstGeom prst="rect">
                  <a:avLst/>
                </a:prstGeom>
                <a:solidFill>
                  <a:schemeClr val="bg1"/>
                </a:solidFill>
              </p:spPr>
              <p:txBody>
                <a:bodyPr wrap="square" rtlCol="0">
                  <a:spAutoFit/>
                </a:bodyPr>
                <a:lstStyle/>
                <a:p>
                  <a:r>
                    <a:rPr lang="en-US" sz="500" u="sng" dirty="0">
                      <a:latin typeface="Arial Black" panose="020B0A04020102020204" pitchFamily="34" charset="0"/>
                    </a:rPr>
                    <a:t>WSW18x12</a:t>
                  </a:r>
                </a:p>
              </p:txBody>
            </p:sp>
          </p:grpSp>
          <p:grpSp>
            <p:nvGrpSpPr>
              <p:cNvPr id="38" name="Group 37"/>
              <p:cNvGrpSpPr/>
              <p:nvPr/>
            </p:nvGrpSpPr>
            <p:grpSpPr>
              <a:xfrm>
                <a:off x="7974311" y="4506815"/>
                <a:ext cx="632727" cy="169277"/>
                <a:chOff x="8051735" y="4194852"/>
                <a:chExt cx="632727" cy="169277"/>
              </a:xfrm>
            </p:grpSpPr>
            <p:sp>
              <p:nvSpPr>
                <p:cNvPr id="39" name="Rectangle 38"/>
                <p:cNvSpPr/>
                <p:nvPr/>
              </p:nvSpPr>
              <p:spPr>
                <a:xfrm>
                  <a:off x="8051735" y="4228202"/>
                  <a:ext cx="470384" cy="12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8051735" y="4194852"/>
                  <a:ext cx="632727" cy="169277"/>
                </a:xfrm>
                <a:prstGeom prst="rect">
                  <a:avLst/>
                </a:prstGeom>
                <a:noFill/>
              </p:spPr>
              <p:txBody>
                <a:bodyPr wrap="square" rtlCol="0">
                  <a:spAutoFit/>
                </a:bodyPr>
                <a:lstStyle/>
                <a:p>
                  <a:r>
                    <a:rPr lang="en-US" sz="500" u="sng" dirty="0">
                      <a:latin typeface="Arial Black" panose="020B0A04020102020204" pitchFamily="34" charset="0"/>
                    </a:rPr>
                    <a:t>WSW18x12</a:t>
                  </a:r>
                </a:p>
              </p:txBody>
            </p:sp>
          </p:grpSp>
        </p:grpSp>
      </p:grpSp>
      <p:sp>
        <p:nvSpPr>
          <p:cNvPr id="2" name="Title 1"/>
          <p:cNvSpPr>
            <a:spLocks noGrp="1"/>
          </p:cNvSpPr>
          <p:nvPr>
            <p:ph type="title"/>
          </p:nvPr>
        </p:nvSpPr>
        <p:spPr>
          <a:xfrm>
            <a:off x="868365" y="1021035"/>
            <a:ext cx="3492620" cy="1436332"/>
          </a:xfrm>
        </p:spPr>
        <p:txBody>
          <a:bodyPr>
            <a:normAutofit/>
          </a:bodyPr>
          <a:lstStyle/>
          <a:p>
            <a:r>
              <a:rPr lang="en-US" dirty="0"/>
              <a:t>Braced </a:t>
            </a:r>
            <a:br>
              <a:rPr lang="en-US" dirty="0">
                <a:solidFill>
                  <a:srgbClr val="FF00FF"/>
                </a:solidFill>
              </a:rPr>
            </a:br>
            <a:r>
              <a:rPr lang="en-US" dirty="0"/>
              <a:t>Wall Call-Outs</a:t>
            </a:r>
          </a:p>
        </p:txBody>
      </p:sp>
      <p:sp>
        <p:nvSpPr>
          <p:cNvPr id="3" name="Content Placeholder 2"/>
          <p:cNvSpPr>
            <a:spLocks noGrp="1"/>
          </p:cNvSpPr>
          <p:nvPr>
            <p:ph idx="1"/>
          </p:nvPr>
        </p:nvSpPr>
        <p:spPr>
          <a:xfrm>
            <a:off x="868365" y="2743200"/>
            <a:ext cx="3199924" cy="3891777"/>
          </a:xfrm>
          <a:noFill/>
        </p:spPr>
        <p:txBody>
          <a:bodyPr lIns="0" tIns="0" rIns="274272"/>
          <a:lstStyle/>
          <a:p>
            <a:r>
              <a:rPr lang="en-US" sz="1400" dirty="0"/>
              <a:t>Plan enlargement with structural element call-outs. </a:t>
            </a:r>
          </a:p>
          <a:p>
            <a:r>
              <a:rPr lang="en-US" sz="1400" dirty="0"/>
              <a:t>A-1 and 3-1 lines represents brace wall lines. </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3" name="Rectangle 12"/>
          <p:cNvSpPr/>
          <p:nvPr/>
        </p:nvSpPr>
        <p:spPr>
          <a:xfrm>
            <a:off x="4143375" y="752475"/>
            <a:ext cx="7717633" cy="5621028"/>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336188" y="4171950"/>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60399"/>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Brace Wall Line Indications</a:t>
            </a:r>
          </a:p>
        </p:txBody>
      </p:sp>
      <p:grpSp>
        <p:nvGrpSpPr>
          <p:cNvPr id="9" name="Group 8"/>
          <p:cNvGrpSpPr/>
          <p:nvPr/>
        </p:nvGrpSpPr>
        <p:grpSpPr>
          <a:xfrm>
            <a:off x="5867036" y="474795"/>
            <a:ext cx="5310166" cy="3040113"/>
            <a:chOff x="5867036" y="474795"/>
            <a:chExt cx="5310166" cy="3040113"/>
          </a:xfrm>
        </p:grpSpPr>
        <p:pic>
          <p:nvPicPr>
            <p:cNvPr id="1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43699" t="66905" r="36300" b="16964"/>
            <a:stretch/>
          </p:blipFill>
          <p:spPr bwMode="auto">
            <a:xfrm>
              <a:off x="5867036" y="474795"/>
              <a:ext cx="5310166" cy="3040113"/>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9154043" y="3025140"/>
              <a:ext cx="1369177" cy="197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178683" y="1149682"/>
              <a:ext cx="1369177" cy="228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930901" y="2918101"/>
              <a:ext cx="1397668" cy="194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8242866" y="1138086"/>
              <a:ext cx="1408450" cy="307777"/>
            </a:xfrm>
            <a:prstGeom prst="rect">
              <a:avLst/>
            </a:prstGeom>
            <a:noFill/>
          </p:spPr>
          <p:txBody>
            <a:bodyPr wrap="square" rtlCol="0">
              <a:spAutoFit/>
            </a:bodyPr>
            <a:lstStyle/>
            <a:p>
              <a:r>
                <a:rPr lang="en-US" sz="1400" dirty="0">
                  <a:latin typeface="Arial Black" panose="020B0A04020102020204" pitchFamily="34" charset="0"/>
                </a:rPr>
                <a:t>WSW18x12</a:t>
              </a:r>
            </a:p>
          </p:txBody>
        </p:sp>
        <p:sp>
          <p:nvSpPr>
            <p:cNvPr id="24" name="TextBox 23"/>
            <p:cNvSpPr txBox="1"/>
            <p:nvPr/>
          </p:nvSpPr>
          <p:spPr>
            <a:xfrm>
              <a:off x="8863271" y="2961171"/>
              <a:ext cx="1408450" cy="307777"/>
            </a:xfrm>
            <a:prstGeom prst="rect">
              <a:avLst/>
            </a:prstGeom>
            <a:noFill/>
          </p:spPr>
          <p:txBody>
            <a:bodyPr wrap="square" rtlCol="0">
              <a:spAutoFit/>
            </a:bodyPr>
            <a:lstStyle/>
            <a:p>
              <a:r>
                <a:rPr lang="en-US" sz="1400" dirty="0">
                  <a:latin typeface="Arial Black" panose="020B0A04020102020204" pitchFamily="34" charset="0"/>
                </a:rPr>
                <a:t>WSW18x12</a:t>
              </a:r>
            </a:p>
          </p:txBody>
        </p:sp>
        <p:sp>
          <p:nvSpPr>
            <p:cNvPr id="25" name="TextBox 24"/>
            <p:cNvSpPr txBox="1"/>
            <p:nvPr/>
          </p:nvSpPr>
          <p:spPr>
            <a:xfrm>
              <a:off x="5986098" y="2851261"/>
              <a:ext cx="1408450" cy="307777"/>
            </a:xfrm>
            <a:prstGeom prst="rect">
              <a:avLst/>
            </a:prstGeom>
            <a:noFill/>
          </p:spPr>
          <p:txBody>
            <a:bodyPr wrap="square" rtlCol="0">
              <a:spAutoFit/>
            </a:bodyPr>
            <a:lstStyle/>
            <a:p>
              <a:r>
                <a:rPr lang="en-US" sz="1400" dirty="0">
                  <a:latin typeface="Arial Black" panose="020B0A04020102020204" pitchFamily="34" charset="0"/>
                </a:rPr>
                <a:t>WSW18x12</a:t>
              </a:r>
            </a:p>
          </p:txBody>
        </p:sp>
      </p:grpSp>
    </p:spTree>
    <p:custDataLst>
      <p:tags r:id="rId1"/>
    </p:custDataLst>
    <p:extLst>
      <p:ext uri="{BB962C8B-B14F-4D97-AF65-F5344CB8AC3E}">
        <p14:creationId xmlns:p14="http://schemas.microsoft.com/office/powerpoint/2010/main" val="2322228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5" name="Group 4"/>
          <p:cNvGrpSpPr/>
          <p:nvPr/>
        </p:nvGrpSpPr>
        <p:grpSpPr>
          <a:xfrm>
            <a:off x="4143375" y="752475"/>
            <a:ext cx="7717633" cy="4777468"/>
            <a:chOff x="4143375" y="752475"/>
            <a:chExt cx="7717633" cy="4777468"/>
          </a:xfrm>
        </p:grpSpPr>
        <p:grpSp>
          <p:nvGrpSpPr>
            <p:cNvPr id="12" name="Group 11"/>
            <p:cNvGrpSpPr/>
            <p:nvPr/>
          </p:nvGrpSpPr>
          <p:grpSpPr>
            <a:xfrm>
              <a:off x="4143375" y="752475"/>
              <a:ext cx="7717633" cy="4777468"/>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942" t="6774" r="14538" b="5706"/>
            <a:stretch/>
          </p:blipFill>
          <p:spPr bwMode="auto">
            <a:xfrm>
              <a:off x="4580479" y="868119"/>
              <a:ext cx="6444343" cy="4613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a:xfrm>
            <a:off x="868364" y="1021035"/>
            <a:ext cx="2934379" cy="1436332"/>
          </a:xfrm>
        </p:spPr>
        <p:txBody>
          <a:bodyPr>
            <a:normAutofit/>
          </a:bodyPr>
          <a:lstStyle/>
          <a:p>
            <a:r>
              <a:rPr lang="en-US" dirty="0"/>
              <a:t>Engineered Wiring Sheet</a:t>
            </a:r>
          </a:p>
        </p:txBody>
      </p:sp>
      <p:sp>
        <p:nvSpPr>
          <p:cNvPr id="3" name="Content Placeholder 2"/>
          <p:cNvSpPr>
            <a:spLocks noGrp="1"/>
          </p:cNvSpPr>
          <p:nvPr>
            <p:ph idx="1"/>
          </p:nvPr>
        </p:nvSpPr>
        <p:spPr>
          <a:xfrm>
            <a:off x="868365" y="2743200"/>
            <a:ext cx="2575718" cy="3891777"/>
          </a:xfrm>
          <a:noFill/>
        </p:spPr>
        <p:txBody>
          <a:bodyPr lIns="0" tIns="0" rIns="274272"/>
          <a:lstStyle/>
          <a:p>
            <a:r>
              <a:rPr lang="en-US" altLang="en-US" sz="1400" dirty="0"/>
              <a:t>Floor plan sheet with </a:t>
            </a:r>
            <a:r>
              <a:rPr lang="en-US" sz="1400" dirty="0"/>
              <a:t>electrical wiring details.</a:t>
            </a:r>
            <a:endParaRPr lang="en-US" altLang="en-US" sz="1400" dirty="0"/>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Overhead Fan Electrical</a:t>
            </a:r>
          </a:p>
        </p:txBody>
      </p:sp>
      <p:sp>
        <p:nvSpPr>
          <p:cNvPr id="14" name="Rectangle 13"/>
          <p:cNvSpPr/>
          <p:nvPr/>
        </p:nvSpPr>
        <p:spPr>
          <a:xfrm>
            <a:off x="4143375" y="752475"/>
            <a:ext cx="7717632" cy="4777468"/>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125283" y="1921099"/>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045" t="22186" r="25376" b="43982"/>
          <a:stretch/>
        </p:blipFill>
        <p:spPr bwMode="auto">
          <a:xfrm>
            <a:off x="3728389" y="3545345"/>
            <a:ext cx="4582825" cy="2989925"/>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01429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9550" y="843276"/>
            <a:ext cx="4457035"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670907" y="1873404"/>
            <a:ext cx="4978400" cy="4659471"/>
          </a:xfrm>
        </p:spPr>
        <p:txBody>
          <a:bodyPr/>
          <a:lstStyle/>
          <a:p>
            <a:r>
              <a:rPr lang="en-US" sz="1400" dirty="0"/>
              <a:t>Overview of residential and multi-family construction plans with a focus on the structural aspects of the documents. </a:t>
            </a:r>
          </a:p>
          <a:p>
            <a:r>
              <a:rPr lang="en-US" sz="1400" dirty="0"/>
              <a:t>Different types of construction documents</a:t>
            </a:r>
          </a:p>
          <a:p>
            <a:r>
              <a:rPr lang="en-US" sz="1400" dirty="0"/>
              <a:t>Sample plans for review.  </a:t>
            </a:r>
          </a:p>
          <a:p>
            <a:pPr marL="0" indent="0">
              <a:buNone/>
            </a:pPr>
            <a:r>
              <a:rPr lang="en-US" b="1" dirty="0"/>
              <a:t>Course Learning Objectives</a:t>
            </a:r>
            <a:br>
              <a:rPr lang="en-US" b="1" dirty="0">
                <a:solidFill>
                  <a:srgbClr val="FF00FF"/>
                </a:solidFill>
              </a:rPr>
            </a:br>
            <a:r>
              <a:rPr lang="en-US" sz="1400" dirty="0"/>
              <a:t>When you have completed this course, you should be able to:</a:t>
            </a:r>
          </a:p>
          <a:p>
            <a:pPr lvl="1"/>
            <a:r>
              <a:rPr lang="en-US" dirty="0"/>
              <a:t>Describe the types of construction plans</a:t>
            </a:r>
          </a:p>
          <a:p>
            <a:pPr lvl="1"/>
            <a:r>
              <a:rPr lang="en-US" dirty="0"/>
              <a:t>Recall basic elements on construction plans </a:t>
            </a:r>
          </a:p>
          <a:p>
            <a:pPr lvl="1"/>
            <a:r>
              <a:rPr lang="en-US" dirty="0"/>
              <a:t>Identify specified structural elements on construction documents</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35343" r="-1"/>
          <a:stretch/>
        </p:blipFill>
        <p:spPr>
          <a:xfrm>
            <a:off x="1" y="95003"/>
            <a:ext cx="7280384" cy="6762997"/>
          </a:xfrm>
          <a:prstGeom prst="rect">
            <a:avLst/>
          </a:prstGeom>
        </p:spPr>
      </p:pic>
    </p:spTree>
    <p:custDataLst>
      <p:tags r:id="rId1"/>
    </p:custDataLst>
    <p:extLst>
      <p:ext uri="{BB962C8B-B14F-4D97-AF65-F5344CB8AC3E}">
        <p14:creationId xmlns:p14="http://schemas.microsoft.com/office/powerpoint/2010/main" val="1777356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7" name="Group 6"/>
          <p:cNvGrpSpPr/>
          <p:nvPr/>
        </p:nvGrpSpPr>
        <p:grpSpPr>
          <a:xfrm>
            <a:off x="4165534" y="739254"/>
            <a:ext cx="7695474" cy="4460235"/>
            <a:chOff x="4165534" y="739254"/>
            <a:chExt cx="7695474" cy="4460235"/>
          </a:xfrm>
        </p:grpSpPr>
        <p:grpSp>
          <p:nvGrpSpPr>
            <p:cNvPr id="4" name="Group 3"/>
            <p:cNvGrpSpPr/>
            <p:nvPr/>
          </p:nvGrpSpPr>
          <p:grpSpPr>
            <a:xfrm>
              <a:off x="4165534" y="739254"/>
              <a:ext cx="7695474" cy="4460235"/>
              <a:chOff x="4165534" y="739254"/>
              <a:chExt cx="7695474" cy="4460235"/>
            </a:xfrm>
          </p:grpSpPr>
          <p:grpSp>
            <p:nvGrpSpPr>
              <p:cNvPr id="12" name="Group 11"/>
              <p:cNvGrpSpPr/>
              <p:nvPr/>
            </p:nvGrpSpPr>
            <p:grpSpPr>
              <a:xfrm>
                <a:off x="4165534" y="739254"/>
                <a:ext cx="7695474" cy="4460235"/>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0742" y="867065"/>
                <a:ext cx="7001151" cy="4198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Group 5"/>
            <p:cNvGrpSpPr/>
            <p:nvPr/>
          </p:nvGrpSpPr>
          <p:grpSpPr>
            <a:xfrm>
              <a:off x="4310741" y="867065"/>
              <a:ext cx="7037025" cy="4198419"/>
              <a:chOff x="4310741" y="867065"/>
              <a:chExt cx="7037025" cy="4198419"/>
            </a:xfrm>
          </p:grpSpPr>
          <p:pic>
            <p:nvPicPr>
              <p:cNvPr id="17"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84" t="2759" r="6821" b="3008"/>
              <a:stretch/>
            </p:blipFill>
            <p:spPr bwMode="auto">
              <a:xfrm>
                <a:off x="4310741" y="867065"/>
                <a:ext cx="7037025" cy="4198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0909426" y="4336610"/>
                <a:ext cx="402467" cy="728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title"/>
          </p:nvPr>
        </p:nvSpPr>
        <p:spPr>
          <a:xfrm>
            <a:off x="868364" y="1021035"/>
            <a:ext cx="5151438" cy="1436332"/>
          </a:xfrm>
        </p:spPr>
        <p:txBody>
          <a:bodyPr>
            <a:normAutofit/>
          </a:bodyPr>
          <a:lstStyle/>
          <a:p>
            <a:r>
              <a:rPr lang="en-US" dirty="0"/>
              <a:t>Roof </a:t>
            </a:r>
            <a:br>
              <a:rPr lang="en-US" dirty="0">
                <a:solidFill>
                  <a:srgbClr val="FF00FF"/>
                </a:solidFill>
              </a:rPr>
            </a:br>
            <a:r>
              <a:rPr lang="en-US" dirty="0"/>
              <a:t>Elevation Details</a:t>
            </a:r>
          </a:p>
        </p:txBody>
      </p:sp>
      <p:sp>
        <p:nvSpPr>
          <p:cNvPr id="3" name="Content Placeholder 2"/>
          <p:cNvSpPr>
            <a:spLocks noGrp="1"/>
          </p:cNvSpPr>
          <p:nvPr>
            <p:ph idx="1"/>
          </p:nvPr>
        </p:nvSpPr>
        <p:spPr>
          <a:xfrm>
            <a:off x="868364" y="2743200"/>
            <a:ext cx="3045715" cy="3891777"/>
          </a:xfrm>
          <a:noFill/>
        </p:spPr>
        <p:txBody>
          <a:bodyPr lIns="0" tIns="0" rIns="274272"/>
          <a:lstStyle/>
          <a:p>
            <a:r>
              <a:rPr lang="en-US" altLang="en-US" sz="1400" dirty="0"/>
              <a:t>Elevation and first floor drawings. </a:t>
            </a:r>
          </a:p>
          <a:p>
            <a:r>
              <a:rPr lang="en-US" altLang="en-US" sz="1400" dirty="0"/>
              <a:t>Vertical siding break detail. </a:t>
            </a:r>
          </a:p>
          <a:p>
            <a:r>
              <a:rPr lang="en-US" altLang="en-US" sz="1400" dirty="0"/>
              <a:t>Roof trusses, roof ridges. </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Roof Truss Notes</a:t>
            </a:r>
          </a:p>
        </p:txBody>
      </p:sp>
      <p:sp>
        <p:nvSpPr>
          <p:cNvPr id="14" name="Rectangle 13"/>
          <p:cNvSpPr/>
          <p:nvPr/>
        </p:nvSpPr>
        <p:spPr>
          <a:xfrm>
            <a:off x="4165534" y="688033"/>
            <a:ext cx="7695474" cy="4511457"/>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40" t="28716" r="78088" b="46339"/>
          <a:stretch/>
        </p:blipFill>
        <p:spPr bwMode="auto">
          <a:xfrm>
            <a:off x="6448427" y="2844800"/>
            <a:ext cx="4570184" cy="3437171"/>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12"/>
          <p:cNvSpPr/>
          <p:nvPr/>
        </p:nvSpPr>
        <p:spPr>
          <a:xfrm>
            <a:off x="3927868" y="1919557"/>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327243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6" name="Group 5"/>
          <p:cNvGrpSpPr/>
          <p:nvPr/>
        </p:nvGrpSpPr>
        <p:grpSpPr>
          <a:xfrm>
            <a:off x="3830060" y="688032"/>
            <a:ext cx="8053965" cy="5669225"/>
            <a:chOff x="3830060" y="688032"/>
            <a:chExt cx="8053965" cy="5669225"/>
          </a:xfrm>
        </p:grpSpPr>
        <p:grpSp>
          <p:nvGrpSpPr>
            <p:cNvPr id="12" name="Group 11"/>
            <p:cNvGrpSpPr/>
            <p:nvPr/>
          </p:nvGrpSpPr>
          <p:grpSpPr>
            <a:xfrm>
              <a:off x="3830060" y="688032"/>
              <a:ext cx="8053965" cy="5669225"/>
              <a:chOff x="5799909" y="1149089"/>
              <a:chExt cx="5723697" cy="3791212"/>
            </a:xfrm>
          </p:grpSpPr>
          <p:sp>
            <p:nvSpPr>
              <p:cNvPr id="13" name="Rectangle 12"/>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704" t="2652" r="12222" b="2752"/>
            <a:stretch/>
          </p:blipFill>
          <p:spPr bwMode="auto">
            <a:xfrm>
              <a:off x="4055952" y="905347"/>
              <a:ext cx="7149940" cy="5325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280" t="58323" r="23941" b="7607"/>
            <a:stretch/>
          </p:blipFill>
          <p:spPr bwMode="auto">
            <a:xfrm>
              <a:off x="11071139" y="5631255"/>
              <a:ext cx="220657" cy="299150"/>
            </a:xfrm>
            <a:prstGeom prst="rect">
              <a:avLst/>
            </a:prstGeom>
            <a:ln>
              <a:noFill/>
            </a:ln>
          </p:spPr>
          <p:style>
            <a:lnRef idx="2">
              <a:schemeClr val="accent6"/>
            </a:lnRef>
            <a:fillRef idx="1">
              <a:schemeClr val="lt1"/>
            </a:fillRef>
            <a:effectRef idx="0">
              <a:schemeClr val="accent6"/>
            </a:effectRef>
            <a:fontRef idx="minor">
              <a:schemeClr val="dk1"/>
            </a:fontRef>
          </p:style>
        </p:pic>
      </p:grpSp>
      <p:sp>
        <p:nvSpPr>
          <p:cNvPr id="2" name="Title 1"/>
          <p:cNvSpPr>
            <a:spLocks noGrp="1"/>
          </p:cNvSpPr>
          <p:nvPr>
            <p:ph type="title"/>
          </p:nvPr>
        </p:nvSpPr>
        <p:spPr>
          <a:xfrm>
            <a:off x="868364" y="1021035"/>
            <a:ext cx="5151438" cy="1436332"/>
          </a:xfrm>
        </p:spPr>
        <p:txBody>
          <a:bodyPr>
            <a:normAutofit/>
          </a:bodyPr>
          <a:lstStyle/>
          <a:p>
            <a:r>
              <a:rPr lang="en-US" dirty="0"/>
              <a:t>Foundation </a:t>
            </a:r>
            <a:br>
              <a:rPr lang="en-US" dirty="0">
                <a:solidFill>
                  <a:srgbClr val="FF00FF"/>
                </a:solidFill>
              </a:rPr>
            </a:br>
            <a:r>
              <a:rPr lang="en-US" dirty="0"/>
              <a:t>Engineered Plan</a:t>
            </a:r>
          </a:p>
        </p:txBody>
      </p:sp>
      <p:sp>
        <p:nvSpPr>
          <p:cNvPr id="3" name="Content Placeholder 2"/>
          <p:cNvSpPr>
            <a:spLocks noGrp="1"/>
          </p:cNvSpPr>
          <p:nvPr>
            <p:ph idx="1"/>
          </p:nvPr>
        </p:nvSpPr>
        <p:spPr>
          <a:xfrm>
            <a:off x="868365" y="2743200"/>
            <a:ext cx="2789236" cy="3891777"/>
          </a:xfrm>
          <a:noFill/>
        </p:spPr>
        <p:txBody>
          <a:bodyPr lIns="0" tIns="0" rIns="274272"/>
          <a:lstStyle/>
          <a:p>
            <a:r>
              <a:rPr lang="en-US" sz="1400" dirty="0"/>
              <a:t>Dimensions, footings, gas lines, plumbing lines, and water access. </a:t>
            </a:r>
          </a:p>
          <a:p>
            <a:r>
              <a:rPr lang="en-US" sz="1400" dirty="0"/>
              <a:t>Drainage and foundation notes.</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Anchor Bolt Detail</a:t>
            </a:r>
          </a:p>
        </p:txBody>
      </p:sp>
      <p:sp>
        <p:nvSpPr>
          <p:cNvPr id="4" name="Rectangle 3"/>
          <p:cNvSpPr/>
          <p:nvPr/>
        </p:nvSpPr>
        <p:spPr>
          <a:xfrm>
            <a:off x="3830061" y="688033"/>
            <a:ext cx="8053964" cy="5669224"/>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518" t="64716" r="69286" b="15466"/>
          <a:stretch/>
        </p:blipFill>
        <p:spPr bwMode="auto">
          <a:xfrm>
            <a:off x="6448427" y="1519306"/>
            <a:ext cx="4011107" cy="2453016"/>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4076565" y="4226826"/>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10924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6" name="Group 5"/>
          <p:cNvGrpSpPr/>
          <p:nvPr/>
        </p:nvGrpSpPr>
        <p:grpSpPr>
          <a:xfrm>
            <a:off x="4448124" y="740280"/>
            <a:ext cx="7435901" cy="4831082"/>
            <a:chOff x="4448124" y="740280"/>
            <a:chExt cx="7435901" cy="4831082"/>
          </a:xfrm>
        </p:grpSpPr>
        <p:grpSp>
          <p:nvGrpSpPr>
            <p:cNvPr id="14" name="Group 13"/>
            <p:cNvGrpSpPr/>
            <p:nvPr/>
          </p:nvGrpSpPr>
          <p:grpSpPr>
            <a:xfrm>
              <a:off x="4448124" y="740280"/>
              <a:ext cx="7435901" cy="4831082"/>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7" name="Picture 1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27" t="2288" r="6380" b="1751"/>
            <a:stretch/>
          </p:blipFill>
          <p:spPr bwMode="auto">
            <a:xfrm>
              <a:off x="4553892" y="828509"/>
              <a:ext cx="6834201" cy="4657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0864161" y="828509"/>
              <a:ext cx="469614" cy="812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868364" y="1021035"/>
            <a:ext cx="3977956" cy="1436332"/>
          </a:xfrm>
        </p:spPr>
        <p:txBody>
          <a:bodyPr>
            <a:normAutofit/>
          </a:bodyPr>
          <a:lstStyle/>
          <a:p>
            <a:r>
              <a:rPr lang="en-US" dirty="0"/>
              <a:t>Structural Detail Engineered Plan</a:t>
            </a:r>
          </a:p>
        </p:txBody>
      </p:sp>
      <p:sp>
        <p:nvSpPr>
          <p:cNvPr id="3" name="Content Placeholder 2"/>
          <p:cNvSpPr>
            <a:spLocks noGrp="1"/>
          </p:cNvSpPr>
          <p:nvPr>
            <p:ph idx="1"/>
          </p:nvPr>
        </p:nvSpPr>
        <p:spPr>
          <a:xfrm>
            <a:off x="868364" y="2743200"/>
            <a:ext cx="3334668" cy="3891777"/>
          </a:xfrm>
          <a:noFill/>
        </p:spPr>
        <p:txBody>
          <a:bodyPr lIns="0" tIns="0" rIns="274272"/>
          <a:lstStyle/>
          <a:p>
            <a:r>
              <a:rPr lang="en-US" altLang="en-US" sz="1400" dirty="0"/>
              <a:t>Type of materials, sizes, connection types. </a:t>
            </a:r>
          </a:p>
          <a:p>
            <a:r>
              <a:rPr lang="en-US" altLang="en-US" sz="1400" dirty="0"/>
              <a:t>Details indicate how to build structural connections and framing areas.</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Details for Item Assembly</a:t>
            </a:r>
          </a:p>
        </p:txBody>
      </p:sp>
      <p:sp>
        <p:nvSpPr>
          <p:cNvPr id="9" name="Rectangle 8"/>
          <p:cNvSpPr/>
          <p:nvPr/>
        </p:nvSpPr>
        <p:spPr>
          <a:xfrm>
            <a:off x="4448123" y="752474"/>
            <a:ext cx="7435901" cy="4818887"/>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336188" y="2104561"/>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3" name="Picture 1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186" t="32025" r="35797" b="44935"/>
          <a:stretch/>
        </p:blipFill>
        <p:spPr bwMode="auto">
          <a:xfrm>
            <a:off x="4818199" y="3646354"/>
            <a:ext cx="3336367" cy="2514601"/>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55653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6" name="Group 5"/>
          <p:cNvGrpSpPr/>
          <p:nvPr/>
        </p:nvGrpSpPr>
        <p:grpSpPr>
          <a:xfrm>
            <a:off x="4117336" y="688032"/>
            <a:ext cx="7766689" cy="5097609"/>
            <a:chOff x="4117336" y="688032"/>
            <a:chExt cx="7766689" cy="5097609"/>
          </a:xfrm>
        </p:grpSpPr>
        <p:grpSp>
          <p:nvGrpSpPr>
            <p:cNvPr id="14" name="Group 13"/>
            <p:cNvGrpSpPr/>
            <p:nvPr/>
          </p:nvGrpSpPr>
          <p:grpSpPr>
            <a:xfrm>
              <a:off x="4117336" y="688032"/>
              <a:ext cx="7766689" cy="5097609"/>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620" t="7674" r="6669" b="1611"/>
            <a:stretch/>
          </p:blipFill>
          <p:spPr bwMode="auto">
            <a:xfrm>
              <a:off x="4282747" y="905347"/>
              <a:ext cx="7083286" cy="4798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0836998" y="905347"/>
              <a:ext cx="461727" cy="1020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868364" y="1181455"/>
            <a:ext cx="3856036" cy="1144650"/>
          </a:xfrm>
        </p:spPr>
        <p:txBody>
          <a:bodyPr>
            <a:normAutofit/>
          </a:bodyPr>
          <a:lstStyle/>
          <a:p>
            <a:r>
              <a:rPr lang="en-US"/>
              <a:t>Structural</a:t>
            </a:r>
            <a:br>
              <a:rPr lang="en-US" dirty="0">
                <a:solidFill>
                  <a:srgbClr val="FF00FF"/>
                </a:solidFill>
              </a:rPr>
            </a:br>
            <a:r>
              <a:rPr lang="en-US" dirty="0"/>
              <a:t>Anchorage</a:t>
            </a:r>
          </a:p>
        </p:txBody>
      </p:sp>
      <p:sp>
        <p:nvSpPr>
          <p:cNvPr id="3" name="Content Placeholder 2"/>
          <p:cNvSpPr>
            <a:spLocks noGrp="1"/>
          </p:cNvSpPr>
          <p:nvPr>
            <p:ph idx="1"/>
          </p:nvPr>
        </p:nvSpPr>
        <p:spPr>
          <a:xfrm>
            <a:off x="868365" y="2695074"/>
            <a:ext cx="2981740" cy="3891777"/>
          </a:xfrm>
          <a:noFill/>
        </p:spPr>
        <p:txBody>
          <a:bodyPr lIns="0" tIns="0" rIns="274272"/>
          <a:lstStyle/>
          <a:p>
            <a:r>
              <a:rPr lang="en-US" altLang="en-US" sz="1400" dirty="0"/>
              <a:t>Details for the structural continuous load path anchorage.</a:t>
            </a:r>
          </a:p>
          <a:p>
            <a:r>
              <a:rPr lang="en-US" altLang="en-US" sz="1400" dirty="0"/>
              <a:t>Include step-by-step assembly for the floor-to-floor connection. </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Floor to Floor Connection Plan</a:t>
            </a:r>
          </a:p>
        </p:txBody>
      </p:sp>
      <p:sp>
        <p:nvSpPr>
          <p:cNvPr id="10" name="Rectangle 9"/>
          <p:cNvSpPr/>
          <p:nvPr/>
        </p:nvSpPr>
        <p:spPr>
          <a:xfrm>
            <a:off x="4117335" y="688033"/>
            <a:ext cx="7766690" cy="5097609"/>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78070" y="4171950"/>
            <a:ext cx="4948517"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884" t="75123" r="15058" b="5845"/>
          <a:stretch/>
        </p:blipFill>
        <p:spPr bwMode="auto">
          <a:xfrm>
            <a:off x="4426260" y="1926115"/>
            <a:ext cx="6637743" cy="1502885"/>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13213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par>
                                <p:cTn id="8" presetID="10" presetClass="entr" presetSubtype="0" fill="hold"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6" name="Group 5"/>
          <p:cNvGrpSpPr/>
          <p:nvPr/>
        </p:nvGrpSpPr>
        <p:grpSpPr>
          <a:xfrm>
            <a:off x="4143374" y="733295"/>
            <a:ext cx="7717634" cy="5062385"/>
            <a:chOff x="4143374" y="733295"/>
            <a:chExt cx="7717634" cy="5062385"/>
          </a:xfrm>
        </p:grpSpPr>
        <p:grpSp>
          <p:nvGrpSpPr>
            <p:cNvPr id="4" name="Group 3"/>
            <p:cNvGrpSpPr/>
            <p:nvPr/>
          </p:nvGrpSpPr>
          <p:grpSpPr>
            <a:xfrm>
              <a:off x="4143374" y="733295"/>
              <a:ext cx="7717634" cy="5062385"/>
              <a:chOff x="4143374" y="733295"/>
              <a:chExt cx="7717634" cy="5062385"/>
            </a:xfrm>
          </p:grpSpPr>
          <p:grpSp>
            <p:nvGrpSpPr>
              <p:cNvPr id="14" name="Group 13"/>
              <p:cNvGrpSpPr/>
              <p:nvPr/>
            </p:nvGrpSpPr>
            <p:grpSpPr>
              <a:xfrm>
                <a:off x="4143374" y="733295"/>
                <a:ext cx="7717634" cy="5062385"/>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1730" y="823801"/>
                <a:ext cx="7084558" cy="4880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7"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531" t="1744" r="6829" b="1809"/>
            <a:stretch/>
          </p:blipFill>
          <p:spPr bwMode="auto">
            <a:xfrm>
              <a:off x="4261729" y="823801"/>
              <a:ext cx="7084559" cy="4880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0917997" y="797740"/>
              <a:ext cx="380727" cy="1179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868364" y="1021035"/>
            <a:ext cx="3048316" cy="1436332"/>
          </a:xfrm>
        </p:spPr>
        <p:txBody>
          <a:bodyPr>
            <a:normAutofit/>
          </a:bodyPr>
          <a:lstStyle/>
          <a:p>
            <a:r>
              <a:rPr lang="en-US" dirty="0"/>
              <a:t>Wall Connection Details</a:t>
            </a:r>
          </a:p>
        </p:txBody>
      </p:sp>
      <p:sp>
        <p:nvSpPr>
          <p:cNvPr id="3" name="Content Placeholder 2"/>
          <p:cNvSpPr>
            <a:spLocks noGrp="1"/>
          </p:cNvSpPr>
          <p:nvPr>
            <p:ph idx="1"/>
          </p:nvPr>
        </p:nvSpPr>
        <p:spPr>
          <a:xfrm>
            <a:off x="868364" y="2743200"/>
            <a:ext cx="2695107" cy="3891777"/>
          </a:xfrm>
          <a:noFill/>
        </p:spPr>
        <p:txBody>
          <a:bodyPr lIns="0" tIns="0" rIns="274272"/>
          <a:lstStyle/>
          <a:p>
            <a:r>
              <a:rPr lang="en-US" altLang="en-US" sz="1400" dirty="0"/>
              <a:t>Wall connectors details. </a:t>
            </a:r>
          </a:p>
          <a:p>
            <a:r>
              <a:rPr lang="en-US" altLang="en-US" sz="1400" dirty="0"/>
              <a:t>Plan for high wind area shown here. </a:t>
            </a:r>
          </a:p>
          <a:p>
            <a:pPr marL="0" indent="0">
              <a:buNone/>
            </a:pPr>
            <a:endParaRPr lang="en-US" altLang="en-US" sz="1400" dirty="0"/>
          </a:p>
          <a:p>
            <a:pPr marL="0" indent="0">
              <a:buNone/>
            </a:pPr>
            <a:endParaRPr lang="en-US" altLang="en-US" sz="1400" dirty="0"/>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High Wind Engineered Plan</a:t>
            </a:r>
          </a:p>
        </p:txBody>
      </p:sp>
      <p:sp>
        <p:nvSpPr>
          <p:cNvPr id="9" name="Rectangle 8"/>
          <p:cNvSpPr/>
          <p:nvPr/>
        </p:nvSpPr>
        <p:spPr>
          <a:xfrm>
            <a:off x="4143376" y="688034"/>
            <a:ext cx="7717632" cy="5107646"/>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8528029" y="1224431"/>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824" t="2073" r="17329" b="50000"/>
          <a:stretch/>
        </p:blipFill>
        <p:spPr bwMode="auto">
          <a:xfrm>
            <a:off x="4815237" y="1835150"/>
            <a:ext cx="3320234" cy="4558914"/>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848127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7" name="Group 6"/>
          <p:cNvGrpSpPr/>
          <p:nvPr/>
        </p:nvGrpSpPr>
        <p:grpSpPr>
          <a:xfrm>
            <a:off x="4143376" y="752475"/>
            <a:ext cx="7740649" cy="5098964"/>
            <a:chOff x="4143376" y="752475"/>
            <a:chExt cx="7740649" cy="5098964"/>
          </a:xfrm>
        </p:grpSpPr>
        <p:grpSp>
          <p:nvGrpSpPr>
            <p:cNvPr id="14" name="Group 13"/>
            <p:cNvGrpSpPr/>
            <p:nvPr/>
          </p:nvGrpSpPr>
          <p:grpSpPr>
            <a:xfrm>
              <a:off x="4143376" y="752475"/>
              <a:ext cx="7740649" cy="5098964"/>
              <a:chOff x="5799909" y="1149089"/>
              <a:chExt cx="5723697" cy="3791212"/>
            </a:xfrm>
          </p:grpSpPr>
          <p:sp>
            <p:nvSpPr>
              <p:cNvPr id="15" name="Rectangle 14"/>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86" t="1491" r="7100" b="1478"/>
            <a:stretch/>
          </p:blipFill>
          <p:spPr bwMode="auto">
            <a:xfrm>
              <a:off x="4255130" y="828509"/>
              <a:ext cx="7085482" cy="4947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0864158" y="828509"/>
              <a:ext cx="443620" cy="9007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868364" y="1021035"/>
            <a:ext cx="5151438" cy="1436332"/>
          </a:xfrm>
        </p:spPr>
        <p:txBody>
          <a:bodyPr>
            <a:normAutofit/>
          </a:bodyPr>
          <a:lstStyle/>
          <a:p>
            <a:r>
              <a:rPr lang="en-US" dirty="0"/>
              <a:t>Roof and Truss </a:t>
            </a:r>
            <a:br>
              <a:rPr lang="en-US" dirty="0">
                <a:solidFill>
                  <a:srgbClr val="FF00FF"/>
                </a:solidFill>
              </a:rPr>
            </a:br>
            <a:r>
              <a:rPr lang="en-US" dirty="0"/>
              <a:t>Details</a:t>
            </a:r>
          </a:p>
        </p:txBody>
      </p:sp>
      <p:sp>
        <p:nvSpPr>
          <p:cNvPr id="3" name="Content Placeholder 2"/>
          <p:cNvSpPr>
            <a:spLocks noGrp="1"/>
          </p:cNvSpPr>
          <p:nvPr>
            <p:ph idx="1"/>
          </p:nvPr>
        </p:nvSpPr>
        <p:spPr>
          <a:xfrm>
            <a:off x="868365" y="2743200"/>
            <a:ext cx="2700336" cy="3891777"/>
          </a:xfrm>
          <a:noFill/>
        </p:spPr>
        <p:txBody>
          <a:bodyPr lIns="0" tIns="0" rIns="274272"/>
          <a:lstStyle/>
          <a:p>
            <a:r>
              <a:rPr lang="en-US" altLang="en-US" sz="1400" dirty="0"/>
              <a:t>Includes blocking details.</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Nailing and Screw Patterns</a:t>
            </a:r>
          </a:p>
        </p:txBody>
      </p:sp>
      <p:sp>
        <p:nvSpPr>
          <p:cNvPr id="10" name="Rectangle 9"/>
          <p:cNvSpPr/>
          <p:nvPr/>
        </p:nvSpPr>
        <p:spPr>
          <a:xfrm>
            <a:off x="4143375" y="752475"/>
            <a:ext cx="7740650" cy="5098964"/>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387407" y="828509"/>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117" t="4582" r="32038" b="73724"/>
          <a:stretch/>
        </p:blipFill>
        <p:spPr bwMode="auto">
          <a:xfrm>
            <a:off x="4682306" y="2844800"/>
            <a:ext cx="5410201" cy="3227452"/>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513269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68364" y="1021035"/>
            <a:ext cx="5151438" cy="1436332"/>
          </a:xfrm>
        </p:spPr>
        <p:txBody>
          <a:bodyPr>
            <a:normAutofit/>
          </a:bodyPr>
          <a:lstStyle/>
          <a:p>
            <a:r>
              <a:rPr lang="en-US" dirty="0"/>
              <a:t>Hybrid Seismic </a:t>
            </a:r>
            <a:br>
              <a:rPr lang="en-US" dirty="0">
                <a:solidFill>
                  <a:srgbClr val="FF00FF"/>
                </a:solidFill>
              </a:rPr>
            </a:br>
            <a:r>
              <a:rPr lang="en-US" dirty="0"/>
              <a:t>Wall Brace Plan</a:t>
            </a:r>
          </a:p>
        </p:txBody>
      </p:sp>
      <p:sp>
        <p:nvSpPr>
          <p:cNvPr id="3" name="Content Placeholder 2"/>
          <p:cNvSpPr>
            <a:spLocks noGrp="1"/>
          </p:cNvSpPr>
          <p:nvPr>
            <p:ph idx="1"/>
          </p:nvPr>
        </p:nvSpPr>
        <p:spPr>
          <a:xfrm>
            <a:off x="868365" y="2743200"/>
            <a:ext cx="2674936" cy="3891777"/>
          </a:xfrm>
          <a:noFill/>
        </p:spPr>
        <p:txBody>
          <a:bodyPr lIns="0" tIns="0" rIns="274272"/>
          <a:lstStyle/>
          <a:p>
            <a:r>
              <a:rPr lang="en-US" altLang="en-US" sz="1400" dirty="0"/>
              <a:t>This plan is partially prescriptive based on IRC. </a:t>
            </a:r>
          </a:p>
          <a:p>
            <a:r>
              <a:rPr lang="en-US" altLang="en-US" sz="1400" dirty="0"/>
              <a:t>Includes wall bracing required for seismic and wind plan specifications.</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Wall Brace Charts</a:t>
            </a:r>
          </a:p>
        </p:txBody>
      </p:sp>
      <p:grpSp>
        <p:nvGrpSpPr>
          <p:cNvPr id="4" name="Group 3"/>
          <p:cNvGrpSpPr/>
          <p:nvPr/>
        </p:nvGrpSpPr>
        <p:grpSpPr>
          <a:xfrm>
            <a:off x="4025900" y="752474"/>
            <a:ext cx="7858125" cy="5578031"/>
            <a:chOff x="4025900" y="752474"/>
            <a:chExt cx="7858125" cy="5578031"/>
          </a:xfrm>
        </p:grpSpPr>
        <p:grpSp>
          <p:nvGrpSpPr>
            <p:cNvPr id="15" name="Group 14"/>
            <p:cNvGrpSpPr/>
            <p:nvPr/>
          </p:nvGrpSpPr>
          <p:grpSpPr>
            <a:xfrm>
              <a:off x="4025900" y="752474"/>
              <a:ext cx="7858125" cy="5578031"/>
              <a:chOff x="5799909" y="1149089"/>
              <a:chExt cx="5723697" cy="3791212"/>
            </a:xfrm>
          </p:grpSpPr>
          <p:sp>
            <p:nvSpPr>
              <p:cNvPr id="16" name="Rectangle 15"/>
              <p:cNvSpPr/>
              <p:nvPr/>
            </p:nvSpPr>
            <p:spPr>
              <a:xfrm>
                <a:off x="5799909" y="1149089"/>
                <a:ext cx="5723697" cy="3791212"/>
              </a:xfrm>
              <a:prstGeom prst="rect">
                <a:avLst/>
              </a:prstGeom>
              <a:solidFill>
                <a:schemeClr val="bg1"/>
              </a:solidFill>
              <a:ln w="19050">
                <a:solidFill>
                  <a:schemeClr val="tx1"/>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9437132" y="2853827"/>
                <a:ext cx="3791211" cy="381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669"/>
            <a:stretch/>
          </p:blipFill>
          <p:spPr bwMode="auto">
            <a:xfrm>
              <a:off x="4252687" y="872051"/>
              <a:ext cx="7049192" cy="5361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Rectangle 9"/>
          <p:cNvSpPr/>
          <p:nvPr/>
        </p:nvSpPr>
        <p:spPr>
          <a:xfrm>
            <a:off x="4025899" y="752474"/>
            <a:ext cx="7858125" cy="5578032"/>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429428" y="5117555"/>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2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95" t="81946" r="63326"/>
          <a:stretch/>
        </p:blipFill>
        <p:spPr bwMode="auto">
          <a:xfrm>
            <a:off x="4844133" y="2254311"/>
            <a:ext cx="6014161" cy="2190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21041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68364" y="1021035"/>
            <a:ext cx="5151438" cy="1436332"/>
          </a:xfrm>
        </p:spPr>
        <p:txBody>
          <a:bodyPr>
            <a:normAutofit/>
          </a:bodyPr>
          <a:lstStyle/>
          <a:p>
            <a:r>
              <a:rPr lang="en-US" dirty="0"/>
              <a:t>Lateral System </a:t>
            </a:r>
            <a:br>
              <a:rPr lang="en-US" dirty="0">
                <a:solidFill>
                  <a:srgbClr val="FF00FF"/>
                </a:solidFill>
              </a:rPr>
            </a:br>
            <a:r>
              <a:rPr lang="en-US" dirty="0"/>
              <a:t>Shear Walls</a:t>
            </a:r>
          </a:p>
        </p:txBody>
      </p:sp>
      <p:sp>
        <p:nvSpPr>
          <p:cNvPr id="3" name="Content Placeholder 2"/>
          <p:cNvSpPr>
            <a:spLocks noGrp="1"/>
          </p:cNvSpPr>
          <p:nvPr>
            <p:ph idx="1"/>
          </p:nvPr>
        </p:nvSpPr>
        <p:spPr>
          <a:xfrm>
            <a:off x="868364" y="2743200"/>
            <a:ext cx="2575719" cy="3891777"/>
          </a:xfrm>
          <a:noFill/>
        </p:spPr>
        <p:txBody>
          <a:bodyPr lIns="0" tIns="0" rIns="274272"/>
          <a:lstStyle/>
          <a:p>
            <a:r>
              <a:rPr lang="en-US" altLang="en-US" sz="1400" dirty="0"/>
              <a:t>Includes a schedule for different shear wall configurations. </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088535"/>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Multi-family Plan </a:t>
            </a:r>
          </a:p>
        </p:txBody>
      </p:sp>
      <p:pic>
        <p:nvPicPr>
          <p:cNvPr id="12" name="Picture 11"/>
          <p:cNvPicPr>
            <a:picLocks noChangeAspect="1"/>
          </p:cNvPicPr>
          <p:nvPr/>
        </p:nvPicPr>
        <p:blipFill rotWithShape="1">
          <a:blip r:embed="rId4"/>
          <a:srcRect b="27364"/>
          <a:stretch/>
        </p:blipFill>
        <p:spPr>
          <a:xfrm>
            <a:off x="4143375" y="727425"/>
            <a:ext cx="7384801" cy="4357194"/>
          </a:xfrm>
          <a:prstGeom prst="rect">
            <a:avLst/>
          </a:prstGeom>
          <a:ln>
            <a:noFill/>
          </a:ln>
          <a:effectLst>
            <a:outerShdw blurRad="190500" algn="tl" rotWithShape="0">
              <a:srgbClr val="000000">
                <a:alpha val="70000"/>
              </a:srgbClr>
            </a:outerShdw>
          </a:effectLst>
        </p:spPr>
      </p:pic>
      <p:sp>
        <p:nvSpPr>
          <p:cNvPr id="15" name="Rectangle 14"/>
          <p:cNvSpPr/>
          <p:nvPr/>
        </p:nvSpPr>
        <p:spPr>
          <a:xfrm>
            <a:off x="4143375" y="688034"/>
            <a:ext cx="7717633" cy="4396585"/>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496006" y="753586"/>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grpSp>
        <p:nvGrpSpPr>
          <p:cNvPr id="5" name="Group 4"/>
          <p:cNvGrpSpPr/>
          <p:nvPr/>
        </p:nvGrpSpPr>
        <p:grpSpPr>
          <a:xfrm>
            <a:off x="5797422" y="2323377"/>
            <a:ext cx="5410200" cy="4180811"/>
            <a:chOff x="5681937" y="2169191"/>
            <a:chExt cx="5410200" cy="4180811"/>
          </a:xfrm>
        </p:grpSpPr>
        <p:sp>
          <p:nvSpPr>
            <p:cNvPr id="4" name="Rectangle 3"/>
            <p:cNvSpPr/>
            <p:nvPr/>
          </p:nvSpPr>
          <p:spPr>
            <a:xfrm>
              <a:off x="5681937" y="2169191"/>
              <a:ext cx="5410200" cy="4180811"/>
            </a:xfrm>
            <a:prstGeom prst="rect">
              <a:avLst/>
            </a:prstGeom>
            <a:solidFill>
              <a:schemeClr val="bg1"/>
            </a:solidFill>
            <a:ln>
              <a:solidFill>
                <a:schemeClr val="bg1">
                  <a:lumMod val="75000"/>
                </a:schemeClr>
              </a:solidFill>
            </a:ln>
            <a:effectLst>
              <a:outerShdw blurRad="1524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stretch>
              <a:fillRect/>
            </a:stretch>
          </p:blipFill>
          <p:spPr>
            <a:xfrm>
              <a:off x="5797422" y="3625330"/>
              <a:ext cx="5179229" cy="2586216"/>
            </a:xfrm>
            <a:prstGeom prst="rect">
              <a:avLst/>
            </a:prstGeom>
            <a:ln>
              <a:noFill/>
            </a:ln>
            <a:effectLst/>
          </p:spPr>
        </p:pic>
        <p:pic>
          <p:nvPicPr>
            <p:cNvPr id="14" name="Picture 13"/>
            <p:cNvPicPr>
              <a:picLocks noChangeAspect="1"/>
            </p:cNvPicPr>
            <p:nvPr/>
          </p:nvPicPr>
          <p:blipFill>
            <a:blip r:embed="rId6"/>
            <a:stretch>
              <a:fillRect/>
            </a:stretch>
          </p:blipFill>
          <p:spPr>
            <a:xfrm>
              <a:off x="6410326" y="2330247"/>
              <a:ext cx="3876673" cy="1233051"/>
            </a:xfrm>
            <a:prstGeom prst="rect">
              <a:avLst/>
            </a:prstGeom>
            <a:ln>
              <a:noFill/>
            </a:ln>
            <a:effectLst/>
          </p:spPr>
        </p:pic>
      </p:grpSp>
    </p:spTree>
    <p:custDataLst>
      <p:tags r:id="rId1"/>
    </p:custDataLst>
    <p:extLst>
      <p:ext uri="{BB962C8B-B14F-4D97-AF65-F5344CB8AC3E}">
        <p14:creationId xmlns:p14="http://schemas.microsoft.com/office/powerpoint/2010/main" val="131768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48427" y="0"/>
            <a:ext cx="57435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868364" y="1209293"/>
            <a:ext cx="5151438" cy="1436332"/>
          </a:xfrm>
        </p:spPr>
        <p:txBody>
          <a:bodyPr>
            <a:normAutofit/>
          </a:bodyPr>
          <a:lstStyle/>
          <a:p>
            <a:r>
              <a:rPr lang="en-US" dirty="0"/>
              <a:t>Shear Wall </a:t>
            </a:r>
            <a:br>
              <a:rPr lang="en-US" dirty="0">
                <a:solidFill>
                  <a:srgbClr val="FF00FF"/>
                </a:solidFill>
              </a:rPr>
            </a:br>
            <a:r>
              <a:rPr lang="en-US" dirty="0"/>
              <a:t>Holdowns into </a:t>
            </a:r>
            <a:br>
              <a:rPr lang="en-US" dirty="0">
                <a:solidFill>
                  <a:srgbClr val="FF00FF"/>
                </a:solidFill>
              </a:rPr>
            </a:br>
            <a:r>
              <a:rPr lang="en-US" dirty="0"/>
              <a:t>Foundation</a:t>
            </a:r>
          </a:p>
        </p:txBody>
      </p:sp>
      <p:sp>
        <p:nvSpPr>
          <p:cNvPr id="3" name="Content Placeholder 2"/>
          <p:cNvSpPr>
            <a:spLocks noGrp="1"/>
          </p:cNvSpPr>
          <p:nvPr>
            <p:ph idx="1"/>
          </p:nvPr>
        </p:nvSpPr>
        <p:spPr>
          <a:xfrm>
            <a:off x="882650" y="3105151"/>
            <a:ext cx="2680821" cy="3497356"/>
          </a:xfrm>
          <a:noFill/>
        </p:spPr>
        <p:txBody>
          <a:bodyPr lIns="0" tIns="0" rIns="274272"/>
          <a:lstStyle/>
          <a:p>
            <a:r>
              <a:rPr lang="en-US" altLang="en-US" sz="1400" dirty="0" err="1"/>
              <a:t>Holdown</a:t>
            </a:r>
            <a:r>
              <a:rPr lang="en-US" altLang="en-US" sz="1400" dirty="0"/>
              <a:t> anchorage and embedment information.</a:t>
            </a:r>
          </a:p>
        </p:txBody>
      </p:sp>
      <p:sp>
        <p:nvSpPr>
          <p:cNvPr id="18" name="Rectangle 17"/>
          <p:cNvSpPr/>
          <p:nvPr/>
        </p:nvSpPr>
        <p:spPr>
          <a:xfrm>
            <a:off x="862902" y="828509"/>
            <a:ext cx="1308799"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0" name="Title 1"/>
          <p:cNvSpPr txBox="1">
            <a:spLocks/>
          </p:cNvSpPr>
          <p:nvPr/>
        </p:nvSpPr>
        <p:spPr>
          <a:xfrm>
            <a:off x="868364" y="2532286"/>
            <a:ext cx="5151438" cy="540367"/>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600" dirty="0">
                <a:solidFill>
                  <a:schemeClr val="tx1"/>
                </a:solidFill>
              </a:rPr>
              <a:t>Multi-family Plan </a:t>
            </a:r>
          </a:p>
        </p:txBody>
      </p:sp>
      <p:pic>
        <p:nvPicPr>
          <p:cNvPr id="15" name="Picture 14"/>
          <p:cNvPicPr>
            <a:picLocks noChangeAspect="1"/>
          </p:cNvPicPr>
          <p:nvPr/>
        </p:nvPicPr>
        <p:blipFill>
          <a:blip r:embed="rId4"/>
          <a:stretch>
            <a:fillRect/>
          </a:stretch>
        </p:blipFill>
        <p:spPr>
          <a:xfrm>
            <a:off x="3825533" y="752474"/>
            <a:ext cx="8059158" cy="5747527"/>
          </a:xfrm>
          <a:prstGeom prst="rect">
            <a:avLst/>
          </a:prstGeom>
          <a:ln>
            <a:noFill/>
          </a:ln>
          <a:effectLst>
            <a:outerShdw blurRad="190500" algn="tl" rotWithShape="0">
              <a:srgbClr val="000000">
                <a:alpha val="70000"/>
              </a:srgbClr>
            </a:outerShdw>
          </a:effectLst>
        </p:spPr>
      </p:pic>
      <p:sp>
        <p:nvSpPr>
          <p:cNvPr id="12" name="Rectangle 11"/>
          <p:cNvSpPr/>
          <p:nvPr/>
        </p:nvSpPr>
        <p:spPr>
          <a:xfrm>
            <a:off x="3825534" y="688034"/>
            <a:ext cx="8035474" cy="5811967"/>
          </a:xfrm>
          <a:prstGeom prst="rect">
            <a:avLst/>
          </a:prstGeom>
          <a:solidFill>
            <a:srgbClr val="3366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960977" y="670147"/>
            <a:ext cx="2371862" cy="1415605"/>
          </a:xfrm>
          <a:prstGeom prst="ellipse">
            <a:avLst/>
          </a:prstGeom>
          <a:noFill/>
          <a:ln w="57150">
            <a:solidFill>
              <a:srgbClr val="FF5308"/>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p>
        </p:txBody>
      </p:sp>
      <p:pic>
        <p:nvPicPr>
          <p:cNvPr id="17" name="Picture 16"/>
          <p:cNvPicPr>
            <a:picLocks noChangeAspect="1"/>
          </p:cNvPicPr>
          <p:nvPr/>
        </p:nvPicPr>
        <p:blipFill rotWithShape="1">
          <a:blip r:embed="rId5"/>
          <a:srcRect r="7777"/>
          <a:stretch/>
        </p:blipFill>
        <p:spPr>
          <a:xfrm>
            <a:off x="5494296" y="2333943"/>
            <a:ext cx="5438163" cy="3932518"/>
          </a:xfrm>
          <a:prstGeom prst="rect">
            <a:avLst/>
          </a:prstGeom>
          <a:ln>
            <a:noFill/>
          </a:ln>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24422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par>
                          <p:cTn id="8" fill="hold">
                            <p:stCondLst>
                              <p:cond delay="2500"/>
                            </p:stCondLst>
                            <p:childTnLst>
                              <p:par>
                                <p:cTn id="9" presetID="1"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922114"/>
          </a:xfrm>
        </p:spPr>
        <p:txBody>
          <a:bodyPr lIns="0" tIns="0" rIns="0" bIns="0">
            <a:noAutofit/>
          </a:bodyPr>
          <a:lstStyle/>
          <a:p>
            <a:pPr marL="0" indent="0" algn="ctr">
              <a:buNone/>
            </a:pPr>
            <a:r>
              <a:rPr lang="en-US" altLang="en-US" sz="2000" b="1" dirty="0">
                <a:solidFill>
                  <a:schemeClr val="bg1"/>
                </a:solidFill>
              </a:rPr>
              <a:t>Which of the following call-outs may be included on an engineered construction plan? </a:t>
            </a:r>
            <a:endParaRPr lang="en-US" altLang="en-US" dirty="0">
              <a:solidFill>
                <a:schemeClr val="bg1"/>
              </a:solidFill>
            </a:endParaRPr>
          </a:p>
        </p:txBody>
      </p:sp>
      <p:sp>
        <p:nvSpPr>
          <p:cNvPr id="13" name="Content Placeholder 2"/>
          <p:cNvSpPr txBox="1">
            <a:spLocks/>
          </p:cNvSpPr>
          <p:nvPr/>
        </p:nvSpPr>
        <p:spPr>
          <a:xfrm>
            <a:off x="2860964" y="3470235"/>
            <a:ext cx="6470072"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dirty="0">
                <a:solidFill>
                  <a:schemeClr val="bg1"/>
                </a:solidFill>
              </a:rPr>
              <a:t>Wiring and electrical setup</a:t>
            </a:r>
          </a:p>
          <a:p>
            <a:pPr marL="342900" indent="-342900">
              <a:buFont typeface="Arial" panose="020B0604020202020204" pitchFamily="34" charset="0"/>
              <a:buAutoNum type="alphaUcParenR"/>
            </a:pPr>
            <a:r>
              <a:rPr lang="en-US" altLang="en-US" dirty="0">
                <a:solidFill>
                  <a:schemeClr val="bg1"/>
                </a:solidFill>
              </a:rPr>
              <a:t>Shear wall specifications</a:t>
            </a:r>
          </a:p>
          <a:p>
            <a:pPr marL="342900" indent="-342900">
              <a:buFont typeface="Arial" panose="020B0604020202020204" pitchFamily="34" charset="0"/>
              <a:buAutoNum type="alphaUcParenR"/>
            </a:pPr>
            <a:r>
              <a:rPr lang="en-US" altLang="en-US" dirty="0">
                <a:solidFill>
                  <a:schemeClr val="bg1"/>
                </a:solidFill>
              </a:rPr>
              <a:t>Foundation CLP details</a:t>
            </a:r>
          </a:p>
          <a:p>
            <a:pPr marL="342900" indent="-342900">
              <a:buFont typeface="Arial" panose="020B0604020202020204" pitchFamily="34" charset="0"/>
              <a:buAutoNum type="alphaUcParenR"/>
            </a:pPr>
            <a:r>
              <a:rPr lang="en-US" altLang="en-US" dirty="0">
                <a:solidFill>
                  <a:schemeClr val="bg1"/>
                </a:solidFill>
              </a:rPr>
              <a:t>All of the above</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34048" y="4822967"/>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2397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749799"/>
          </a:xfrm>
        </p:spPr>
        <p:txBody>
          <a:bodyPr lIns="0" tIns="0" rIns="0" bIns="0">
            <a:normAutofit/>
          </a:bodyPr>
          <a:lstStyle/>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altLang="en-US" sz="2000" dirty="0"/>
              <a:t>Overview of Construction Plans</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400" b="1" dirty="0">
                <a:solidFill>
                  <a:srgbClr val="FF5308"/>
                </a:solidFill>
              </a:rPr>
              <a:t>LESSON 2</a:t>
            </a:r>
            <a:br>
              <a:rPr lang="en-US" altLang="en-US" sz="2000" dirty="0">
                <a:solidFill>
                  <a:srgbClr val="FF00FF"/>
                </a:solidFill>
              </a:rPr>
            </a:br>
            <a:r>
              <a:rPr lang="en-US" sz="2000" dirty="0"/>
              <a:t>Types of Construction Plans</a:t>
            </a:r>
            <a:endParaRPr lang="en-US" altLang="en-US" sz="2000" dirty="0"/>
          </a:p>
          <a:p>
            <a:pPr marL="0" indent="0">
              <a:lnSpc>
                <a:spcPct val="100000"/>
              </a:lnSpc>
              <a:buNone/>
            </a:pPr>
            <a:endParaRPr lang="en-US" altLang="en-US" sz="2000" dirty="0"/>
          </a:p>
          <a:p>
            <a:pPr marL="0" indent="0">
              <a:lnSpc>
                <a:spcPct val="100000"/>
              </a:lnSpc>
              <a:buNone/>
            </a:pPr>
            <a:r>
              <a:rPr lang="en-US" altLang="en-US" sz="1400" b="1" dirty="0">
                <a:solidFill>
                  <a:srgbClr val="FF5308"/>
                </a:solidFill>
              </a:rPr>
              <a:t>LESSON 3</a:t>
            </a:r>
            <a:br>
              <a:rPr lang="en-US" altLang="en-US" sz="2000" dirty="0">
                <a:solidFill>
                  <a:srgbClr val="FF00FF"/>
                </a:solidFill>
              </a:rPr>
            </a:br>
            <a:r>
              <a:rPr lang="en-US" sz="2000" dirty="0"/>
              <a:t>Parts of the Construction Plan Documents</a:t>
            </a:r>
          </a:p>
          <a:p>
            <a:pPr marL="0" indent="0">
              <a:lnSpc>
                <a:spcPct val="100000"/>
              </a:lnSpc>
              <a:buNone/>
            </a:pPr>
            <a:endParaRPr lang="en-US" sz="2000" dirty="0"/>
          </a:p>
          <a:p>
            <a:pPr marL="0" indent="0">
              <a:lnSpc>
                <a:spcPct val="100000"/>
              </a:lnSpc>
              <a:buNone/>
            </a:pPr>
            <a:r>
              <a:rPr lang="en-US" altLang="en-US" sz="1400" b="1" dirty="0">
                <a:solidFill>
                  <a:srgbClr val="FF5308"/>
                </a:solidFill>
              </a:rPr>
              <a:t>LESSON 4</a:t>
            </a:r>
            <a:br>
              <a:rPr lang="en-US" altLang="en-US" sz="2000" dirty="0">
                <a:solidFill>
                  <a:srgbClr val="FF00FF"/>
                </a:solidFill>
              </a:rPr>
            </a:br>
            <a:r>
              <a:rPr lang="en-US" sz="2000" dirty="0"/>
              <a:t>Identify Specified Products </a:t>
            </a:r>
            <a:endParaRPr lang="en-US" altLang="en-US" sz="2000" dirty="0"/>
          </a:p>
        </p:txBody>
      </p:sp>
      <p:pic>
        <p:nvPicPr>
          <p:cNvPr id="3077" name="Picture 5"/>
          <p:cNvPicPr>
            <a:picLocks noGrp="1" noChangeAspect="1" noChangeArrowheads="1"/>
          </p:cNvPicPr>
          <p:nvPr>
            <p:ph type="pic" sz="quarter" idx="10"/>
          </p:nvPr>
        </p:nvPicPr>
        <p:blipFill>
          <a:blip r:embed="rId4">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762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5463" y="945814"/>
            <a:ext cx="4414837" cy="474228"/>
          </a:xfrm>
        </p:spPr>
        <p:txBody>
          <a:bodyPr/>
          <a:lstStyle/>
          <a:p>
            <a:pPr algn="r"/>
            <a:r>
              <a:rPr lang="en-US" dirty="0"/>
              <a:t>Summary</a:t>
            </a:r>
          </a:p>
        </p:txBody>
      </p:sp>
      <p:sp>
        <p:nvSpPr>
          <p:cNvPr id="6" name="Content Placeholder 2"/>
          <p:cNvSpPr txBox="1">
            <a:spLocks/>
          </p:cNvSpPr>
          <p:nvPr/>
        </p:nvSpPr>
        <p:spPr>
          <a:xfrm>
            <a:off x="5892095" y="1505605"/>
            <a:ext cx="5505427" cy="461538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This training covered construction plans. </a:t>
            </a:r>
          </a:p>
          <a:p>
            <a:pPr marL="0" indent="0">
              <a:buNone/>
            </a:pPr>
            <a:r>
              <a:rPr lang="en-US" sz="1400" b="1" dirty="0"/>
              <a:t>Lesson 1</a:t>
            </a:r>
            <a:br>
              <a:rPr lang="en-US" sz="1400" dirty="0"/>
            </a:br>
            <a:r>
              <a:rPr lang="en-US" sz="1400" dirty="0"/>
              <a:t>Basic components of construction documents </a:t>
            </a:r>
            <a:br>
              <a:rPr lang="en-US" sz="1400" dirty="0"/>
            </a:br>
            <a:r>
              <a:rPr lang="en-US" sz="1400" dirty="0"/>
              <a:t>Importance of the RFI process in the revision of construction plans. </a:t>
            </a:r>
          </a:p>
          <a:p>
            <a:pPr marL="0" indent="0">
              <a:buNone/>
            </a:pPr>
            <a:r>
              <a:rPr lang="en-US" sz="1400" b="1" dirty="0"/>
              <a:t>Lesson 2</a:t>
            </a:r>
            <a:br>
              <a:rPr lang="en-US" sz="1400" dirty="0"/>
            </a:br>
            <a:r>
              <a:rPr lang="en-US" sz="1400" dirty="0"/>
              <a:t>Types of construction plans</a:t>
            </a:r>
            <a:br>
              <a:rPr lang="en-US" sz="1400" dirty="0"/>
            </a:br>
            <a:r>
              <a:rPr lang="en-US" sz="1400" dirty="0"/>
              <a:t>Difference between Prescriptive Design &amp; Engineered Design plans. </a:t>
            </a:r>
          </a:p>
          <a:p>
            <a:pPr marL="0" indent="0">
              <a:buNone/>
            </a:pPr>
            <a:r>
              <a:rPr lang="en-US" sz="1400" b="1" dirty="0"/>
              <a:t>Lesson 3</a:t>
            </a:r>
            <a:br>
              <a:rPr lang="en-US" sz="1400" dirty="0"/>
            </a:br>
            <a:r>
              <a:rPr lang="en-US" sz="1400" dirty="0"/>
              <a:t>Common elements in plans</a:t>
            </a:r>
            <a:br>
              <a:rPr lang="en-US" sz="1400" dirty="0"/>
            </a:br>
            <a:r>
              <a:rPr lang="en-US" sz="1400" dirty="0"/>
              <a:t>Construction document sheets for large construction projects. </a:t>
            </a:r>
          </a:p>
          <a:p>
            <a:pPr marL="0" indent="0">
              <a:buNone/>
            </a:pPr>
            <a:r>
              <a:rPr lang="en-US" sz="1400" b="1" dirty="0"/>
              <a:t>Lesson 4</a:t>
            </a:r>
            <a:br>
              <a:rPr lang="en-US" sz="1400" dirty="0"/>
            </a:br>
            <a:r>
              <a:rPr lang="en-US" sz="1400" dirty="0"/>
              <a:t>Construction plans and typical products that require installation. </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 r="22135"/>
          <a:stretch/>
        </p:blipFill>
        <p:spPr>
          <a:xfrm>
            <a:off x="-1138" y="1927571"/>
            <a:ext cx="4941438" cy="3864097"/>
          </a:xfrm>
          <a:prstGeom prst="rect">
            <a:avLst/>
          </a:prstGeom>
          <a:effectLst>
            <a:outerShdw blurRad="76200" dist="76200" dir="2700000" algn="tl" rotWithShape="0">
              <a:prstClr val="black">
                <a:alpha val="40000"/>
              </a:prstClr>
            </a:outerShdw>
          </a:effectLst>
        </p:spPr>
      </p:pic>
      <p:sp>
        <p:nvSpPr>
          <p:cNvPr id="10" name="Rectangle 9"/>
          <p:cNvSpPr/>
          <p:nvPr/>
        </p:nvSpPr>
        <p:spPr>
          <a:xfrm>
            <a:off x="3327375" y="572497"/>
            <a:ext cx="1612925"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5789711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a:t>
            </a:r>
            <a:r>
              <a:rPr lang="en-US" b="0"/>
              <a:t>Residential Construction Plans 101</a:t>
            </a:r>
            <a:endParaRPr lang="en-US" b="0" dirty="0"/>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ASSESSMENT</a:t>
            </a:r>
          </a:p>
        </p:txBody>
      </p:sp>
      <p:sp>
        <p:nvSpPr>
          <p:cNvPr id="8" name="Transparent Black Rectangle"/>
          <p:cNvSpPr/>
          <p:nvPr/>
        </p:nvSpPr>
        <p:spPr>
          <a:xfrm>
            <a:off x="0" y="1827715"/>
            <a:ext cx="12192000" cy="127743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must pass with a score of at least 70%.</a:t>
            </a:r>
          </a:p>
        </p:txBody>
      </p:sp>
    </p:spTree>
    <p:custDataLst>
      <p:tags r:id="rId1"/>
    </p:custDataLst>
    <p:extLst>
      <p:ext uri="{BB962C8B-B14F-4D97-AF65-F5344CB8AC3E}">
        <p14:creationId xmlns:p14="http://schemas.microsoft.com/office/powerpoint/2010/main" val="18825640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a:t>
            </a:r>
            <a:r>
              <a:rPr lang="en-US">
                <a:solidFill>
                  <a:schemeClr val="bg1"/>
                </a:solidFill>
              </a:rPr>
              <a:t>. </a:t>
            </a:r>
            <a:endParaRPr lang="en-US" dirty="0">
              <a:solidFill>
                <a:schemeClr val="bg1"/>
              </a:solidFill>
            </a:endParaRP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dirty="0">
                <a:solidFill>
                  <a:srgbClr val="969696"/>
                </a:solidFill>
                <a:cs typeface="Verdana"/>
              </a:rPr>
              <a:t>SST-198-04_ResidentialConstructionPlans101_v001           </a:t>
            </a:r>
            <a:r>
              <a:rPr lang="en-US" dirty="0">
                <a:solidFill>
                  <a:srgbClr val="969696"/>
                </a:solidFill>
                <a:cs typeface="Verdana"/>
              </a:rPr>
              <a:t>Copyright © 2020 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b="0" dirty="0"/>
              <a:t>   Residential Construction Plans 101</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5"/>
            <a:ext cx="12192000" cy="863446"/>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9957653" cy="605706"/>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Overview of Construction Plans</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Image result for hospita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9" t="14548" r="369" b="3730"/>
          <a:stretch/>
        </p:blipFill>
        <p:spPr bwMode="auto">
          <a:xfrm>
            <a:off x="3340099" y="1706449"/>
            <a:ext cx="2581275" cy="143510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44501" y="456864"/>
            <a:ext cx="8971220" cy="474228"/>
          </a:xfrm>
        </p:spPr>
        <p:txBody>
          <a:bodyPr/>
          <a:lstStyle/>
          <a:p>
            <a:r>
              <a:rPr lang="en-US" dirty="0"/>
              <a:t>Major Market Segments</a:t>
            </a:r>
          </a:p>
        </p:txBody>
      </p:sp>
      <p:sp>
        <p:nvSpPr>
          <p:cNvPr id="15" name="Rectangle 14"/>
          <p:cNvSpPr/>
          <p:nvPr/>
        </p:nvSpPr>
        <p:spPr>
          <a:xfrm>
            <a:off x="9058272" y="1095375"/>
            <a:ext cx="2571751" cy="49529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Infrastructure &amp; Heavy Construction</a:t>
            </a:r>
          </a:p>
        </p:txBody>
      </p:sp>
      <p:sp>
        <p:nvSpPr>
          <p:cNvPr id="8" name="Rectangle 7"/>
          <p:cNvSpPr/>
          <p:nvPr/>
        </p:nvSpPr>
        <p:spPr>
          <a:xfrm>
            <a:off x="495299" y="4826001"/>
            <a:ext cx="2571751" cy="1790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sz="1200" dirty="0">
                <a:solidFill>
                  <a:schemeClr val="tx1"/>
                </a:solidFill>
                <a:latin typeface="Arial" panose="020B0604020202020204" pitchFamily="34" charset="0"/>
                <a:cs typeface="Arial" panose="020B0604020202020204" pitchFamily="34" charset="0"/>
              </a:rPr>
              <a:t>Residential construction consists of single family and multi-family homes, </a:t>
            </a:r>
            <a:r>
              <a:rPr lang="en-US" sz="1200">
                <a:solidFill>
                  <a:schemeClr val="tx1"/>
                </a:solidFill>
                <a:latin typeface="Arial" panose="020B0604020202020204" pitchFamily="34" charset="0"/>
                <a:cs typeface="Arial" panose="020B0604020202020204" pitchFamily="34" charset="0"/>
              </a:rPr>
              <a:t>large residential builders</a:t>
            </a:r>
            <a:r>
              <a:rPr lang="en-US" sz="1200" dirty="0">
                <a:solidFill>
                  <a:schemeClr val="tx1"/>
                </a:solidFill>
                <a:latin typeface="Arial" panose="020B0604020202020204" pitchFamily="34" charset="0"/>
                <a:cs typeface="Arial" panose="020B0604020202020204" pitchFamily="34" charset="0"/>
              </a:rPr>
              <a:t>, and custom homes. </a:t>
            </a:r>
            <a:endParaRPr lang="en-US" sz="14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495299" y="1095375"/>
            <a:ext cx="2571751" cy="49529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Residential</a:t>
            </a:r>
          </a:p>
        </p:txBody>
      </p:sp>
      <p:sp>
        <p:nvSpPr>
          <p:cNvPr id="16" name="Rectangle 15"/>
          <p:cNvSpPr/>
          <p:nvPr/>
        </p:nvSpPr>
        <p:spPr>
          <a:xfrm>
            <a:off x="495299" y="66024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49623" y="4826001"/>
            <a:ext cx="2571751" cy="1790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sz="1200" dirty="0">
                <a:solidFill>
                  <a:schemeClr val="tx1"/>
                </a:solidFill>
                <a:latin typeface="Arial" panose="020B0604020202020204" pitchFamily="34" charset="0"/>
                <a:cs typeface="Arial" panose="020B0604020202020204" pitchFamily="34" charset="0"/>
              </a:rPr>
              <a:t>Institutional and commercial construction includes schools, healthcare centers, sports stadiums, shopping centers, warehouses, and other facilities that serve the public. </a:t>
            </a:r>
            <a:endParaRPr lang="en-US" sz="1400"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3349623" y="1095375"/>
            <a:ext cx="2571751" cy="49529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Institutional &amp; Commercial</a:t>
            </a:r>
          </a:p>
        </p:txBody>
      </p:sp>
      <p:sp>
        <p:nvSpPr>
          <p:cNvPr id="17" name="Rectangle 16"/>
          <p:cNvSpPr/>
          <p:nvPr/>
        </p:nvSpPr>
        <p:spPr>
          <a:xfrm>
            <a:off x="3349623" y="66024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03948" y="4826001"/>
            <a:ext cx="2571751" cy="1790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sz="1200" dirty="0">
                <a:solidFill>
                  <a:schemeClr val="tx1"/>
                </a:solidFill>
                <a:latin typeface="Arial" panose="020B0604020202020204" pitchFamily="34" charset="0"/>
                <a:cs typeface="Arial" panose="020B0604020202020204" pitchFamily="34" charset="0"/>
              </a:rPr>
              <a:t>Specialized industrial segment includes more technologically complex projects such as oil refineries, steel mills, chemical processing plants, and nuclear power plants. </a:t>
            </a:r>
            <a:endParaRPr lang="en-US" sz="1400"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6203947" y="1095375"/>
            <a:ext cx="2571751" cy="49529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Specialized Industrial</a:t>
            </a:r>
          </a:p>
        </p:txBody>
      </p:sp>
      <p:sp>
        <p:nvSpPr>
          <p:cNvPr id="18" name="Rectangle 17"/>
          <p:cNvSpPr/>
          <p:nvPr/>
        </p:nvSpPr>
        <p:spPr>
          <a:xfrm>
            <a:off x="6203948" y="66024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58272" y="4826001"/>
            <a:ext cx="2571751" cy="17906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sz="1200" dirty="0">
                <a:solidFill>
                  <a:schemeClr val="tx1"/>
                </a:solidFill>
                <a:latin typeface="Arial" panose="020B0604020202020204" pitchFamily="34" charset="0"/>
                <a:cs typeface="Arial" panose="020B0604020202020204" pitchFamily="34" charset="0"/>
              </a:rPr>
              <a:t>The infrastructure and heavy construction market includes projects such as highways, mass transit systems, bridges, and sewage treatment plants. </a:t>
            </a:r>
            <a:endParaRPr lang="en-US" sz="1400"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9058272" y="6602421"/>
            <a:ext cx="2571751"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10" descr="Image result for oil refine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7" t="9684" r="-247" b="8451"/>
          <a:stretch/>
        </p:blipFill>
        <p:spPr bwMode="auto">
          <a:xfrm>
            <a:off x="6226023" y="1706450"/>
            <a:ext cx="2540152" cy="143510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Related image"/>
          <p:cNvPicPr>
            <a:picLocks noChangeAspect="1" noChangeArrowheads="1"/>
          </p:cNvPicPr>
          <p:nvPr/>
        </p:nvPicPr>
        <p:blipFill rotWithShape="1">
          <a:blip r:embed="rId6">
            <a:extLst>
              <a:ext uri="{28A0092B-C50C-407E-A947-70E740481C1C}">
                <a14:useLocalDpi xmlns:a14="http://schemas.microsoft.com/office/drawing/2010/main" val="0"/>
              </a:ext>
            </a:extLst>
          </a:blip>
          <a:srcRect t="9206" b="8563"/>
          <a:stretch/>
        </p:blipFill>
        <p:spPr bwMode="auto">
          <a:xfrm>
            <a:off x="6226023" y="3258460"/>
            <a:ext cx="2540152" cy="143510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Image result for Residentia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3981"/>
          <a:stretch/>
        </p:blipFill>
        <p:spPr bwMode="auto">
          <a:xfrm>
            <a:off x="518454" y="1706450"/>
            <a:ext cx="2578759" cy="14351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Related imag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8358" b="16995"/>
          <a:stretch/>
        </p:blipFill>
        <p:spPr bwMode="auto">
          <a:xfrm>
            <a:off x="3340117" y="3258460"/>
            <a:ext cx="2590761" cy="143510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multifamily"/>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7308" b="-1"/>
          <a:stretch/>
        </p:blipFill>
        <p:spPr bwMode="auto">
          <a:xfrm>
            <a:off x="518454" y="3258460"/>
            <a:ext cx="2601914" cy="143510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descr="Image result for Highway"/>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0175" b="3806"/>
          <a:stretch/>
        </p:blipFill>
        <p:spPr bwMode="auto">
          <a:xfrm>
            <a:off x="9058272" y="1706449"/>
            <a:ext cx="2571751" cy="143510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6" descr="Image result for sewage treatment plant"/>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9225" b="8376"/>
          <a:stretch/>
        </p:blipFill>
        <p:spPr bwMode="auto">
          <a:xfrm>
            <a:off x="9058272" y="3258460"/>
            <a:ext cx="2571751" cy="143510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Image result for student handout ico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337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par>
                                <p:cTn id="70" presetID="10"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2" grpId="0" animBg="1"/>
      <p:bldP spid="16" grpId="0" animBg="1"/>
      <p:bldP spid="9" grpId="0" animBg="1"/>
      <p:bldP spid="13" grpId="0" animBg="1"/>
      <p:bldP spid="17" grpId="0" animBg="1"/>
      <p:bldP spid="10" grpId="0" animBg="1"/>
      <p:bldP spid="14" grpId="0" animBg="1"/>
      <p:bldP spid="18" grpId="0" animBg="1"/>
      <p:bldP spid="11"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709025" y="0"/>
            <a:ext cx="2124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68363" y="1271850"/>
            <a:ext cx="5580062" cy="461068"/>
          </a:xfrm>
        </p:spPr>
        <p:txBody>
          <a:bodyPr>
            <a:normAutofit/>
          </a:bodyPr>
          <a:lstStyle/>
          <a:p>
            <a:r>
              <a:rPr lang="en-US" dirty="0"/>
              <a:t>Construction Plans</a:t>
            </a:r>
          </a:p>
        </p:txBody>
      </p:sp>
      <p:sp>
        <p:nvSpPr>
          <p:cNvPr id="3" name="Content Placeholder 2"/>
          <p:cNvSpPr>
            <a:spLocks noGrp="1"/>
          </p:cNvSpPr>
          <p:nvPr>
            <p:ph idx="1"/>
          </p:nvPr>
        </p:nvSpPr>
        <p:spPr>
          <a:xfrm>
            <a:off x="868364" y="2241598"/>
            <a:ext cx="3068636" cy="3962233"/>
          </a:xfrm>
          <a:noFill/>
        </p:spPr>
        <p:txBody>
          <a:bodyPr lIns="0" tIns="0" rIns="274320"/>
          <a:lstStyle/>
          <a:p>
            <a:r>
              <a:rPr lang="en-US" sz="1400" dirty="0"/>
              <a:t>Includes:</a:t>
            </a:r>
            <a:br>
              <a:rPr lang="en-US" sz="1400" dirty="0"/>
            </a:br>
            <a:r>
              <a:rPr lang="en-US" sz="1400" dirty="0"/>
              <a:t>Cautions, a parts list, required tools, numbered illustrations, and a sequenced set of instructions. </a:t>
            </a:r>
          </a:p>
        </p:txBody>
      </p:sp>
      <p:sp>
        <p:nvSpPr>
          <p:cNvPr id="20" name="Title 1"/>
          <p:cNvSpPr txBox="1">
            <a:spLocks/>
          </p:cNvSpPr>
          <p:nvPr/>
        </p:nvSpPr>
        <p:spPr>
          <a:xfrm>
            <a:off x="862935" y="1466292"/>
            <a:ext cx="4498772"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Basic Assembly Instructions</a:t>
            </a:r>
          </a:p>
        </p:txBody>
      </p:sp>
      <p:sp>
        <p:nvSpPr>
          <p:cNvPr id="15" name="Rectangle 14"/>
          <p:cNvSpPr/>
          <p:nvPr/>
        </p:nvSpPr>
        <p:spPr>
          <a:xfrm>
            <a:off x="882650" y="10152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descr="https://scene7.samsclub.com/is/image/samsclub/0087525703930_A?wid=1500&amp;hei=1500&amp;fmt=jpg&amp;qlt=8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7351" r="8215" b="16889"/>
          <a:stretch/>
        </p:blipFill>
        <p:spPr bwMode="auto">
          <a:xfrm>
            <a:off x="6534953" y="422944"/>
            <a:ext cx="5403048" cy="387100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5"/>
          <a:stretch>
            <a:fillRect/>
          </a:stretch>
        </p:blipFill>
        <p:spPr>
          <a:xfrm>
            <a:off x="4368109" y="3556000"/>
            <a:ext cx="3836091" cy="2899928"/>
          </a:xfrm>
          <a:prstGeom prst="rect">
            <a:avLst/>
          </a:prstGeom>
          <a:ln>
            <a:solidFill>
              <a:schemeClr val="bg1">
                <a:lumMod val="75000"/>
              </a:schemeClr>
            </a:solidFill>
          </a:ln>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063463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709025" y="0"/>
            <a:ext cx="2124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68364" y="2239744"/>
            <a:ext cx="4543695" cy="3962233"/>
          </a:xfrm>
          <a:noFill/>
        </p:spPr>
        <p:txBody>
          <a:bodyPr lIns="0" tIns="0" rIns="274320"/>
          <a:lstStyle/>
          <a:p>
            <a:r>
              <a:rPr lang="en-US" sz="1400" dirty="0"/>
              <a:t>A complete set of construction documents includes: </a:t>
            </a:r>
          </a:p>
          <a:p>
            <a:pPr lvl="1">
              <a:lnSpc>
                <a:spcPct val="100000"/>
              </a:lnSpc>
            </a:pPr>
            <a:r>
              <a:rPr lang="en-US" dirty="0"/>
              <a:t>Plans</a:t>
            </a:r>
          </a:p>
          <a:p>
            <a:pPr lvl="1">
              <a:lnSpc>
                <a:spcPct val="100000"/>
              </a:lnSpc>
            </a:pPr>
            <a:r>
              <a:rPr lang="en-US" dirty="0"/>
              <a:t>Specifications</a:t>
            </a:r>
          </a:p>
          <a:p>
            <a:pPr lvl="1">
              <a:lnSpc>
                <a:spcPct val="100000"/>
              </a:lnSpc>
            </a:pPr>
            <a:r>
              <a:rPr lang="en-US" dirty="0"/>
              <a:t>Drawings</a:t>
            </a:r>
          </a:p>
          <a:p>
            <a:pPr lvl="1">
              <a:lnSpc>
                <a:spcPct val="100000"/>
              </a:lnSpc>
            </a:pPr>
            <a:r>
              <a:rPr lang="en-US" dirty="0"/>
              <a:t>Mechanical systems</a:t>
            </a:r>
          </a:p>
          <a:p>
            <a:pPr lvl="1">
              <a:lnSpc>
                <a:spcPct val="100000"/>
              </a:lnSpc>
            </a:pPr>
            <a:r>
              <a:rPr lang="en-US" dirty="0"/>
              <a:t>Finishes</a:t>
            </a:r>
          </a:p>
          <a:p>
            <a:pPr lvl="1">
              <a:lnSpc>
                <a:spcPct val="100000"/>
              </a:lnSpc>
            </a:pPr>
            <a:r>
              <a:rPr lang="en-US" dirty="0"/>
              <a:t>Installation notes</a:t>
            </a:r>
          </a:p>
          <a:p>
            <a:pPr lvl="1">
              <a:lnSpc>
                <a:spcPct val="100000"/>
              </a:lnSpc>
            </a:pPr>
            <a:r>
              <a:rPr lang="en-US" dirty="0"/>
              <a:t>I</a:t>
            </a:r>
            <a:r>
              <a:rPr lang="en-US" sz="1400" dirty="0"/>
              <a:t>tems agreed upon between Owner and  Contractor</a:t>
            </a:r>
          </a:p>
          <a:p>
            <a:r>
              <a:rPr lang="en-US" dirty="0"/>
              <a:t>They reflect the understanding that each party has regarding project construction. </a:t>
            </a:r>
          </a:p>
          <a:p>
            <a:pPr marL="0" indent="0">
              <a:buNone/>
            </a:pPr>
            <a:endParaRPr lang="en-US" sz="1400" dirty="0"/>
          </a:p>
        </p:txBody>
      </p:sp>
      <p:sp>
        <p:nvSpPr>
          <p:cNvPr id="20" name="Title 1"/>
          <p:cNvSpPr txBox="1">
            <a:spLocks/>
          </p:cNvSpPr>
          <p:nvPr/>
        </p:nvSpPr>
        <p:spPr>
          <a:xfrm>
            <a:off x="862935" y="1502538"/>
            <a:ext cx="3920080" cy="765156"/>
          </a:xfrm>
          <a:prstGeom prst="rect">
            <a:avLst/>
          </a:prstGeom>
        </p:spPr>
        <p:txBody>
          <a:bodyPr lIns="0" tIns="0" rIns="0" bIns="0" anchor="ctr">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Home Building Instructions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D:\30_00_SST-198-04_SST Builder Training - Course 4 Construction Plans 101\01_Images\homes\jesse-roberts-561igiTyvSk-unsplash.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8497"/>
          <a:stretch/>
        </p:blipFill>
        <p:spPr bwMode="auto">
          <a:xfrm>
            <a:off x="5662697" y="511198"/>
            <a:ext cx="6422702" cy="391799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7925" y="3572296"/>
            <a:ext cx="5580755" cy="2860135"/>
          </a:xfrm>
          <a:prstGeom prst="rect">
            <a:avLst/>
          </a:prstGeom>
          <a:noFill/>
          <a:ln w="9525">
            <a:solidFill>
              <a:schemeClr val="bg1">
                <a:lumMod val="75000"/>
              </a:schemeClr>
            </a:solid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868363" y="1005150"/>
            <a:ext cx="5458096" cy="959598"/>
          </a:xfrm>
        </p:spPr>
        <p:txBody>
          <a:bodyPr>
            <a:normAutofit/>
          </a:bodyPr>
          <a:lstStyle/>
          <a:p>
            <a:r>
              <a:rPr lang="en-US" dirty="0"/>
              <a:t>Residential Construction Plans</a:t>
            </a:r>
          </a:p>
        </p:txBody>
      </p:sp>
    </p:spTree>
    <p:custDataLst>
      <p:tags r:id="rId1"/>
    </p:custDataLst>
    <p:extLst>
      <p:ext uri="{BB962C8B-B14F-4D97-AF65-F5344CB8AC3E}">
        <p14:creationId xmlns:p14="http://schemas.microsoft.com/office/powerpoint/2010/main" val="15449290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ea2fae90-d969-42fc-9d01-dd78bf0631dd"/>
  <p:tag name="ARTICULATE_META_COURSE_ID" val="SST-198-04"/>
  <p:tag name="ARTICULATE_META_NAME" val="Anita Scott"/>
  <p:tag name="ARTICULATE_META_NAME_SET" val="True"/>
  <p:tag name="ARTICULATE_USED_PAGE_ORIENTATION" val="1"/>
  <p:tag name="ARTICULATE_USED_PAGE_SIZE" val="7"/>
  <p:tag name="TAG_BACKING_FORM_KEY" val="22415550-d:\30_00_sst-198-04_sst builder training - course 4 construction plans 101\sst-198-04-b construction plans elearning\00_sst-198-04_residentialconstructionplans101_el_final.pptx"/>
  <p:tag name="ARTICULATE_REFERENCE_TYPE_1" val="1"/>
  <p:tag name="ARTICULATE_REFERENCE_1" val="D:\30_00_SST-198-04_SST Builder Training - Course 4 Construction Plans 101\SST-198-04-B Construction Plans eLearning\Resources\SST-198-04_Residential Construction Plans 101.pdf"/>
  <p:tag name="ARTICULATE_REFERENCE_TITLE_1" val="Builder Training - Residential Construction Plans 101 - PDF"/>
  <p:tag name="ARTICULATE_REFERENCE_ID_1" val="04822096-e854-47c8-ad31-0d81a29b4948"/>
  <p:tag name="ARTICULATE_REFERENCE_COUNT" val="1"/>
  <p:tag name="ARTICULATE_PLAYER_GLOSSARY_XML" val="&lt;?xml version=&quot;1.0&quot; encoding=&quot;utf-16&quot;?&gt;&lt;glossary xmlns:xsi=&quot;http://www.w3.org/2001/XMLSchema-instance&quot; xmlns:xsd=&quot;http://www.w3.org/2001/XMLSchema&quot;&gt;&lt;terms /&gt;&lt;/glossary&gt;"/>
  <p:tag name="ARTICULATE_PRESENTER_VERSION" val="7"/>
  <p:tag name="ARTICULATE_SLIDE_COUNT" val="5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UDIO_ID" val="925"/>
  <p:tag name="ORIGINAL_AUDIO_FILEPATH" val="D:\30_00_SST-198-04_SST Builder Training - Course 4 Construction Plans 101\SST-198-04-B Construction Plans eLearning\02_Audio\SST-198-04_Slide46_v001.wav"/>
  <p:tag name="ELAPSEDTIME" val="16.502"/>
  <p:tag name="ARTICULATE_USED_LAYOUT" val="18"/>
  <p:tag name="TIMELINE" val="1.18/9.2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UDIO_ID" val="926"/>
  <p:tag name="ORIGINAL_AUDIO_FILEPATH" val="D:\30_00_SST-198-04_SST Builder Training - Course 4 Construction Plans 101\SST-198-04-B Construction Plans eLearning\02_Audio\SST-198-04_Slide47_v001.wav"/>
  <p:tag name="ELAPSEDTIME" val="21.532"/>
  <p:tag name="ARTICULATE_USED_LAYOUT" val="18"/>
  <p:tag name="TIMELINE" val="1.23/10.78"/>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UDIO_ID" val="929"/>
  <p:tag name="ORIGINAL_AUDIO_FILEPATH" val="D:\30_00_SST-198-04_SST Builder Training - Course 4 Construction Plans 101\SST-198-04-B Construction Plans eLearning\02_Audio\SST-198-04_Slide48_v001.wav"/>
  <p:tag name="ELAPSEDTIME" val="20.412"/>
  <p:tag name="ARTICULATE_USED_LAYOUT" val="18"/>
  <p:tag name="TIMELINE" val="1.24/8.98/9.48"/>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UDIO_ID" val="931"/>
  <p:tag name="ORIGINAL_AUDIO_FILEPATH" val="D:\30_00_SST-198-04_SST Builder Training - Course 4 Construction Plans 101\SST-198-04-B Construction Plans eLearning\02_Audio\SST-198-04_Slide49_v001.wav"/>
  <p:tag name="ELAPSEDTIME" val="20.322"/>
  <p:tag name="ARTICULATE_USED_LAYOUT" val="18"/>
  <p:tag name="TIMELINE" val="1.37/8.8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UDIO_ID" val="820"/>
  <p:tag name="ORIGINAL_AUDIO_FILEPATH" val="D:\30_00_SST-198-04_SST Builder Training - Course 4 Construction Plans 101\SST-198-04-B Construction Plans eLearning\02_Audio\SST-198-04_Slide51_v001.wav"/>
  <p:tag name="ELAPSEDTIME" val="56.522"/>
  <p:tag name="ARTICULATE_USED_LAYOUT" val="2"/>
  <p:tag name="TIMELINE" val="1.15/5.61/23.33/32.17/48.76"/>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UDIO_ID" val="821"/>
  <p:tag name="ORIGINAL_AUDIO_FILEPATH" val="D:\30_00_SST-198-04_SST Builder Training - Course 4 Construction Plans 101\SST-198-04-B Construction Plans eLearning\02_Audio\SST-198-04_Slide52_v001.wav"/>
  <p:tag name="ELAPSEDTIME" val="12.022"/>
  <p:tag name="ARTICULATE_TITLE_TAG" val="Final Assessment"/>
  <p:tag name="ARTICULATE_USED_LAYOUT" val="15"/>
  <p:tag name="TIMELINE" val="1.38"/>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UDIO_ID" val="823"/>
  <p:tag name="ORIGINAL_AUDIO_FILEPATH" val="D:\30_00_SST-198-04_SST Builder Training - Course 4 Construction Plans 101\SST-198-04-B Construction Plans eLearning\02_Audio\SST-198-04_Slide53_v001.wav"/>
  <p:tag name="ELAPSEDTIME" val="8.862"/>
  <p:tag name="ARTICULATE_USED_LAYOUT" val="4"/>
  <p:tag name="ARTICULATE_NAV_LEVEL" val="2"/>
  <p:tag name="ARTICULATE_SLIDE_PRESENTER_GUID" val="b5773775-c3f2-4a46-9666-1f4a2526e6f6"/>
  <p:tag name="ARTICULATE_SLIDE_PAUSE" val="1"/>
  <p:tag name="ARTICULATE_LOCK_SLIDE" val="0"/>
  <p:tag name="ARTICULATE_HIDE_SLIDE" val="1"/>
  <p:tag name="ARTICULATE_PLAYER_CONTROL_PREVIOUS" val="True"/>
  <p:tag name="ARTICULATE_PLAYER_CONTROL_NEXT" val="False"/>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504"/>
  <p:tag name="ORIGINAL_AUDIO_FILEPATH" val="D:\30_00_SST-198-04_SST Builder Training - Course 4 Construction Plans 101\SST-198-04-B Construction Plans eLearning\02_Audio\SST-198-04_Slide01_v001.wav"/>
  <p:tag name="ELAPSEDTIME" val="8.472"/>
  <p:tag name="ARTICULATE_USED_LAYOUT" val="3"/>
  <p:tag name="TIMELINE" val="1.84"/>
  <p:tag name="ARTICULATE_NAV_LEVEL" val="1"/>
  <p:tag name="ARTICULATE_SLIDE_PRESENTER_GUID" val="b5773775-c3f2-4a46-9666-1f4a2526e6f6"/>
  <p:tag name="ARTICULATE_SLIDE_PAUSE" val="1"/>
  <p:tag name="ARTICULATE_LOCK_SLIDE" val="0"/>
  <p:tag name="ARTICULATE_HIDE_SLIDE" val="0"/>
  <p:tag name="ARTICULATE_PLAYER_CONTROL_PREVIOUS" val="False"/>
  <p:tag name="ARTICULATE_PLAYER_CONTROL_NEXT" val="True"/>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694"/>
  <p:tag name="ORIGINAL_AUDIO_FILEPATH" val="D:\30_00_SST-198-04_SST Builder Training - Course 4 Construction Plans 101\SST-198-04-B Construction Plans eLearning\02_Audio\SST-198-04_Slide03_v001.wav"/>
  <p:tag name="ELAPSEDTIME" val="13.042"/>
  <p:tag name="ARTICULATE_USED_LAYOUT" val="7"/>
  <p:tag name="TIMELINE" val="0.49"/>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UDIO_ID" val="692"/>
  <p:tag name="ORIGINAL_AUDIO_FILEPATH" val="D:\30_00_SST-198-04_SST Builder Training - Course 4 Construction Plans 101\SST-198-04-B Construction Plans eLearning\02_Audio\SST-198-04_Slide04_v001.wav"/>
  <p:tag name="ELAPSEDTIME" val="15.292"/>
  <p:tag name="ARTICULATE_USED_LAYOUT" val="1"/>
  <p:tag name="TIMELINE" val="0.73/4.59/8.34/10.98"/>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UDIO_ID" val="698"/>
  <p:tag name="ORIGINAL_AUDIO_FILEPATH" val="D:\30_00_SST-198-04_SST Builder Training - Course 4 Construction Plans 101\SST-198-04-B Construction Plans eLearning\02_Audio\SST-198-04_Slide05_v001.wav"/>
  <p:tag name="ELAPSEDTIME" val="36.542"/>
  <p:tag name="ARTICULATE_USED_LAYOUT" val="8"/>
  <p:tag name="TIMELINE" val="0.91/20.66/24.06/27.03/31.07"/>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UDIO_ID" val="707"/>
  <p:tag name="ORIGINAL_AUDIO_FILEPATH" val="D:\30_00_SST-198-04_SST Builder Training - Course 4 Construction Plans 101\SST-198-04-B Construction Plans eLearning\02_Audio\SST-198-04_Slide06_v001.wav"/>
  <p:tag name="ELAPSEDTIME" val="22.742"/>
  <p:tag name="ARTICULATE_USED_LAYOUT" val="6"/>
  <p:tag name="TIMELINE" val="0.91/5.04/9.47/13.42/18.00"/>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UDIO_ID" val="756"/>
  <p:tag name="ARTICULATE_TITLE_TAG" val="Lesson 1: Overview of Construction Plans"/>
  <p:tag name="ORIGINAL_AUDIO_FILEPATH" val="D:\30_00_SST-198-04_SST Builder Training - Course 4 Construction Plans 101\SST-198-04-B Construction Plans eLearning\02_Audio\SST-198-04_Slide07_v002.wav"/>
  <p:tag name="ELAPSEDTIME" val="16.602"/>
  <p:tag name="ARTICULATE_USED_LAYOUT" val="10"/>
  <p:tag name="TIMELINE" val="0.59/5.38"/>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890"/>
  <p:tag name="ORIGINAL_AUDIO_FILEPATH" val="D:\30_00_SST-198-04_SST Builder Training - Course 4 Construction Plans 101\SST-198-04-B Construction Plans eLearning\02_Audio\SST-198-04_Slide08_v002.wav"/>
  <p:tag name="ELAPSEDTIME" val="71.792"/>
  <p:tag name="ARTICULATE_USED_LAYOUT" val="17"/>
  <p:tag name="TIMELINE" val="2.41/5.30/15.02/28.53/40.96"/>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859"/>
  <p:tag name="ORIGINAL_AUDIO_FILEPATH" val="D:\30_00_SST-198-04_SST Builder Training - Course 4 Construction Plans 101\SST-198-04-B Construction Plans eLearning\02_Audio\SST-198-04_Slide09_v001.wav"/>
  <p:tag name="ELAPSEDTIME" val="31.082"/>
  <p:tag name="ARTICULATE_USED_LAYOUT" val="4"/>
  <p:tag name="TIMELINE" val="0.67/6.62"/>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889"/>
  <p:tag name="ORIGINAL_AUDIO_FILEPATH" val="D:\30_00_SST-198-04_SST Builder Training - Course 4 Construction Plans 101\SST-198-04-B Construction Plans eLearning\02_Audio\SST-198-04_Slide10_v001.wav"/>
  <p:tag name="ELAPSEDTIME" val="33.722"/>
  <p:tag name="ARTICULATE_USED_LAYOUT" val="4"/>
  <p:tag name="TIMELINE" val="1.00/5.66"/>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940"/>
  <p:tag name="ORIGINAL_AUDIO_FILEPATH" val="D:\30_00_SST-198-04_SST Builder Training - Course 4 Construction Plans 101\SST-198-04-B Construction Plans eLearning\02_Audio\SST-198-04_Slide11_v001.wav"/>
  <p:tag name="ELAPSEDTIME" val="22.882"/>
  <p:tag name="ARTICULATE_USED_LAYOUT" val="4"/>
  <p:tag name="TIMELINE" val="0.88"/>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UDIO_ID" val="883"/>
  <p:tag name="ORIGINAL_AUDIO_FILEPATH" val="D:\30_00_SST-198-04_SST Builder Training - Course 4 Construction Plans 101\SST-198-04-B Construction Plans eLearning\02_Audio\SST-198-04_Slide12_v001.wav"/>
  <p:tag name="ELAPSEDTIME" val="47.262"/>
  <p:tag name="ARTICULATE_USED_LAYOUT" val="4"/>
  <p:tag name="TIMELINE" val="0.87/25.10"/>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861"/>
  <p:tag name="ORIGINAL_AUDIO_FILEPATH" val="D:\30_00_SST-198-04_SST Builder Training - Course 4 Construction Plans 101\SST-198-04-B Construction Plans eLearning\02_Audio\SST-198-04_Slide13_v001.wav"/>
  <p:tag name="ELAPSEDTIME" val="17.902"/>
  <p:tag name="ARTICULATE_USED_LAYOUT" val="4"/>
  <p:tag name="TIMELINE" val="1.07"/>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895"/>
  <p:tag name="ORIGINAL_AUDIO_FILEPATH" val="D:\30_00_SST-198-04_SST Builder Training - Course 4 Construction Plans 101\SST-198-04-B Construction Plans eLearning\02_Audio\SST-198-04_Slide14_v001.wav"/>
  <p:tag name="ELAPSEDTIME" val="13.972"/>
  <p:tag name="ARTICULATE_USED_LAYOUT" val="4"/>
  <p:tag name="TIMELINE" val="1.05"/>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942"/>
  <p:tag name="ORIGINAL_AUDIO_FILEPATH" val="D:\30_00_SST-198-04_SST Builder Training - Course 4 Construction Plans 101\SST-198-04-B Construction Plans eLearning\02_Audio\SST-198-04_Slide15_v001.wav"/>
  <p:tag name="ELAPSEDTIME" val="73.122"/>
  <p:tag name="ARTICULATE_USED_LAYOUT" val="3"/>
  <p:tag name="TIMELINE" val="0.77/4.55/20.46/29.46/40.15/50.20/61.6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892"/>
  <p:tag name="ORIGINAL_AUDIO_FILEPATH" val="D:\30_00_SST-198-04_SST Builder Training - Course 4 Construction Plans 101\SST-198-04-B Construction Plans eLearning\02_Audio\SST-198-04_Slide16_v001.wav"/>
  <p:tag name="ELAPSEDTIME" val="44.412"/>
  <p:tag name="ARTICULATE_USED_LAYOUT" val="3"/>
  <p:tag name="TIMELINE" val="0.82"/>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807"/>
  <p:tag name="ORIGINAL_AUDIO_FILEPATH" val="D:\30_00_SST-198-04_SST Builder Training - Course 4 Construction Plans 101\SST-198-04-B Construction Plans eLearning\02_Audio\SST-198-04_Slide18_v002.wav"/>
  <p:tag name="ELAPSEDTIME" val="14.732"/>
  <p:tag name="ARTICULATE_TITLE_TAG" val="Lesson 2: Types of Construction Plans"/>
  <p:tag name="ARTICULATE_USED_LAYOUT" val="14"/>
  <p:tag name="TIMELINE" val="0.88/5.47"/>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UDIO_ID" val="771"/>
  <p:tag name="ORIGINAL_AUDIO_FILEPATH" val="D:\30_00_SST-198-04_SST Builder Training - Course 4 Construction Plans 101\SST-198-04-B Construction Plans eLearning\02_Audio\SST-198-04_Slide19_v001.wav"/>
  <p:tag name="ELAPSEDTIME" val="43.152"/>
  <p:tag name="ARTICULATE_USED_LAYOUT" val="2"/>
  <p:tag name="TIMELINE" val="1.00/25.3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UDIO_ID" val="867"/>
  <p:tag name="ORIGINAL_AUDIO_FILEPATH" val="D:\30_00_SST-198-04_SST Builder Training - Course 4 Construction Plans 101\SST-198-04-B Construction Plans eLearning\02_Audio\SST-198-04_Slide20_v001.wav"/>
  <p:tag name="ELAPSEDTIME" val="64.922"/>
  <p:tag name="ARTICULATE_USED_LAYOUT" val="3"/>
  <p:tag name="TIMELINE" val="1.02/44.5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UDIO_ID" val="896"/>
  <p:tag name="ORIGINAL_AUDIO_FILEPATH" val="D:\30_00_SST-198-04_SST Builder Training - Course 4 Construction Plans 101\SST-198-04-B Construction Plans eLearning\02_Audio\SST-198-04_Slide21_v001.wav"/>
  <p:tag name="ELAPSEDTIME" val="42.442"/>
  <p:tag name="ARTICULATE_USED_LAYOUT" val="3"/>
  <p:tag name="TIMELINE" val="0.86/19.21/29.38"/>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UDIO_ID" val="897"/>
  <p:tag name="ORIGINAL_AUDIO_FILEPATH" val="D:\30_00_SST-198-04_SST Builder Training - Course 4 Construction Plans 101\SST-198-04-B Construction Plans eLearning\02_Audio\SST-198-04_Slide22_v001.wav"/>
  <p:tag name="ELAPSEDTIME" val="30.452"/>
  <p:tag name="ARTICULATE_USED_LAYOUT" val="3"/>
  <p:tag name="TIMELINE" val="1.22/12.75"/>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UDIO_ID" val="899"/>
  <p:tag name="ORIGINAL_AUDIO_FILEPATH" val="D:\30_00_SST-198-04_SST Builder Training - Course 4 Construction Plans 101\SST-198-04-B Construction Plans eLearning\02_Audio\SST-198-04_Slide23_v001.wav"/>
  <p:tag name="ELAPSEDTIME" val="65.312"/>
  <p:tag name="ARTICULATE_USED_LAYOUT" val="4"/>
  <p:tag name="TIMELINE" val="4.25/5.78/10.12/19.20/26.60/31.70/34.41/40.50/49.90/58.94"/>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UDIO_ID" val="814"/>
  <p:tag name="ORIGINAL_AUDIO_FILEPATH" val="D:\30_00_SST-198-04_SST Builder Training - Course 4 Construction Plans 101\SST-198-04-B Construction Plans eLearning\02_Audio\SST-198-04_Slide25_v001.wav"/>
  <p:tag name="ELAPSEDTIME" val="13.162"/>
  <p:tag name="ARTICULATE_TITLE_TAG" val="Lesson 3: Parts of the Construction Plan Documents"/>
  <p:tag name="ARTICULATE_USED_LAYOUT" val="11"/>
  <p:tag name="TIMELINE" val="1.02/6.02"/>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UDIO_ID" val="902"/>
  <p:tag name="ORIGINAL_AUDIO_FILEPATH" val="D:\30_00_SST-198-04_SST Builder Training - Course 4 Construction Plans 101\SST-198-04-B Construction Plans eLearning\02_Audio\SST-198-04_Slide26_v001.wav"/>
  <p:tag name="ELAPSEDTIME" val="48.602"/>
  <p:tag name="ARTICULATE_USED_LAYOUT" val="3"/>
  <p:tag name="TIMELINE" val="9.94/14.40/17.50/27.30/36.10/43.0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UDIO_ID" val="881"/>
  <p:tag name="ORIGINAL_AUDIO_FILEPATH" val="D:\30_00_SST-198-04_SST Builder Training - Course 4 Construction Plans 101\SST-198-04-B Construction Plans eLearning\02_Audio\SST-198-04_Slide27_v001.wav"/>
  <p:tag name="ELAPSEDTIME" val="22.342"/>
  <p:tag name="ARTICULATE_USED_LAYOUT" val="3"/>
  <p:tag name="TIMELINE" val="16.2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UDIO_ID" val="944"/>
  <p:tag name="ORIGINAL_AUDIO_FILEPATH" val="D:\30_00_SST-198-04_SST Builder Training - Course 4 Construction Plans 101\SST-198-04-B Construction Plans eLearning\02_Audio\SST-198-04_Slide28_v001.wav"/>
  <p:tag name="ELAPSEDTIME" val="54.582"/>
  <p:tag name="ARTICULATE_USED_LAYOUT" val="3"/>
  <p:tag name="TIMELINE" val="29.03/31.28/37.93/39.80/41.8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UDIO_ID" val="941"/>
  <p:tag name="ORIGINAL_AUDIO_FILEPATH" val="D:\30_00_SST-198-04_SST Builder Training - Course 4 Construction Plans 101\SST-198-04-B Construction Plans eLearning\02_Audio\SST-198-04_Slide29_v002.wav"/>
  <p:tag name="ELAPSEDTIME" val="18.092"/>
  <p:tag name="ARTICULATE_USED_LAYOUT" val="3"/>
  <p:tag name="TIMELINE" val="6.35"/>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UDIO_ID" val="932"/>
  <p:tag name="ORIGINAL_AUDIO_FILEPATH" val="D:\30_00_SST-198-04_SST Builder Training - Course 4 Construction Plans 101\SST-198-04-B Construction Plans eLearning\02_Audio\SST-198-04_Slide30_v001.wav"/>
  <p:tag name="ELAPSEDTIME" val="27.952"/>
  <p:tag name="ARTICULATE_USED_LAYOUT" val="3"/>
  <p:tag name="TIMELINE" val="13.1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UDIO_ID" val="945"/>
  <p:tag name="ORIGINAL_AUDIO_FILEPATH" val="D:\30_00_SST-198-04_SST Builder Training - Course 4 Construction Plans 101\SST-198-04-B Construction Plans eLearning\02_Audio\SST-198-04_Slide31_v001.wav"/>
  <p:tag name="ELAPSEDTIME" val="89.412"/>
  <p:tag name="ARTICULATE_USED_LAYOUT" val="3"/>
  <p:tag name="TIMELINE" val="22.95/32.88/41.96/49.83/57.31/63.17/69.36/74.66/83.10"/>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UDIO_ID" val="826"/>
  <p:tag name="ARTICULATE_USED_LAYOUT" val="3"/>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UDIO_ID" val="903"/>
  <p:tag name="ORIGINAL_AUDIO_FILEPATH" val="D:\30_00_SST-198-04_SST Builder Training - Course 4 Construction Plans 101\SST-198-04-B Construction Plans eLearning\02_Audio\SST-198-04_Slide33_v001.wav"/>
  <p:tag name="ELAPSEDTIME" val="13.522"/>
  <p:tag name="ARTICULATE_TITLE_TAG" val="Lesson 4: Identify Specified Products"/>
  <p:tag name="ARTICULATE_USED_LAYOUT" val="6"/>
  <p:tag name="TIMELINE" val="0.62/6.35"/>
  <p:tag name="ARTICULATE_NAV_LEVEL" val="1"/>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UDIO_ID" val="862"/>
  <p:tag name="ORIGINAL_AUDIO_FILEPATH" val="D:\30_00_SST-198-04_SST Builder Training - Course 4 Construction Plans 101\SST-198-04-B Construction Plans eLearning\02_Audio\SST-198-04_Slide34_v001.wav"/>
  <p:tag name="ELAPSEDTIME" val="116.602"/>
  <p:tag name="ARTICULATE_USED_LAYOUT" val="3"/>
  <p:tag name="TIMELINE" val="0.65/7.45/9.06/24.69/48.07/57.68/65.91/77.41/80.74/82.59/87.05/107.54"/>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UDIO_ID" val="904"/>
  <p:tag name="ORIGINAL_AUDIO_FILEPATH" val="D:\30_00_SST-198-04_SST Builder Training - Course 4 Construction Plans 101\SST-198-04-B Construction Plans eLearning\02_Audio\SST-198-04_Slide35_v001.wav"/>
  <p:tag name="ELAPSEDTIME" val="41.392"/>
  <p:tag name="ARTICULATE_USED_LAYOUT" val="3"/>
  <p:tag name="TIMELINE" val="0.96"/>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UDIO_ID" val="906"/>
  <p:tag name="ORIGINAL_AUDIO_FILEPATH" val="D:\30_00_SST-198-04_SST Builder Training - Course 4 Construction Plans 101\SST-198-04-B Construction Plans eLearning\02_Audio\SST-198-04_Slide36_v001.wav"/>
  <p:tag name="ELAPSEDTIME" val="30.592"/>
  <p:tag name="ARTICULATE_USED_LAYOUT" val="3"/>
  <p:tag name="TIMELINE" val="1.06/18.86"/>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UDIO_ID" val="907"/>
  <p:tag name="ORIGINAL_AUDIO_FILEPATH" val="D:\30_00_SST-198-04_SST Builder Training - Course 4 Construction Plans 101\SST-198-04-B Construction Plans eLearning\02_Audio\SST-198-04_Slide37_v001.wav"/>
  <p:tag name="ELAPSEDTIME" val="24.172"/>
  <p:tag name="ARTICULATE_USED_LAYOUT" val="3"/>
  <p:tag name="TIMELINE" val="1.25"/>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UDIO_ID" val="905"/>
  <p:tag name="ORIGINAL_AUDIO_FILEPATH" val="D:\30_00_SST-198-04_SST Builder Training - Course 4 Construction Plans 101\SST-198-04-B Construction Plans eLearning\02_Audio\SST-198-04_Slide38_v001.wav"/>
  <p:tag name="ELAPSEDTIME" val="18.732"/>
  <p:tag name="ARTICULATE_USED_LAYOUT" val="3"/>
  <p:tag name="TIMELINE" val="1.1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UDIO_ID" val="918"/>
  <p:tag name="ORIGINAL_AUDIO_FILEPATH" val="D:\30_00_SST-198-04_SST Builder Training - Course 4 Construction Plans 101\SST-198-04-B Construction Plans eLearning\02_Audio\SST-198-04_Slide39_v001.wav"/>
  <p:tag name="ELAPSEDTIME" val="34.072"/>
  <p:tag name="ARTICULATE_USED_LAYOUT" val="18"/>
  <p:tag name="TIMELINE" val="1.00/9.49/10.1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UDIO_ID" val="928"/>
  <p:tag name="ORIGINAL_AUDIO_FILEPATH" val="D:\30_00_SST-198-04_SST Builder Training - Course 4 Construction Plans 101\SST-198-04-B Construction Plans eLearning\02_Audio\SST-198-04_Slide40_v001.wav"/>
  <p:tag name="ELAPSEDTIME" val="21.172"/>
  <p:tag name="ARTICULATE_USED_LAYOUT" val="18"/>
  <p:tag name="TIMELINE" val="1.24/16.7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UDIO_ID" val="919"/>
  <p:tag name="ORIGINAL_AUDIO_FILEPATH" val="D:\30_00_SST-198-04_SST Builder Training - Course 4 Construction Plans 101\SST-198-04-B Construction Plans eLearning\02_Audio\SST-198-04_Slide41_v001.wav"/>
  <p:tag name="ELAPSEDTIME" val="29.532"/>
  <p:tag name="ARTICULATE_USED_LAYOUT" val="18"/>
  <p:tag name="TIMELINE" val="1.34/21.98/21.98"/>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UDIO_ID" val="920"/>
  <p:tag name="ORIGINAL_AUDIO_FILEPATH" val="D:\30_00_SST-198-04_SST Builder Training - Course 4 Construction Plans 101\SST-198-04-B Construction Plans eLearning\02_Audio\SST-198-04_Slide42_v001.wav"/>
  <p:tag name="ELAPSEDTIME" val="27.022"/>
  <p:tag name="ARTICULATE_USED_LAYOUT" val="18"/>
  <p:tag name="TIMELINE" val="1.32/21.16/21.41"/>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UDIO_ID" val="921"/>
  <p:tag name="ORIGINAL_AUDIO_FILEPATH" val="D:\30_00_SST-198-04_SST Builder Training - Course 4 Construction Plans 101\SST-198-04-B Construction Plans eLearning\02_Audio\SST-198-04_Slide43_v001.wav"/>
  <p:tag name="ELAPSEDTIME" val="34.392"/>
  <p:tag name="ARTICULATE_USED_LAYOUT" val="18"/>
  <p:tag name="TIMELINE" val="1.30/13.82/13.82"/>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UDIO_ID" val="923"/>
  <p:tag name="ORIGINAL_AUDIO_FILEPATH" val="D:\30_00_SST-198-04_SST Builder Training - Course 4 Construction Plans 101\SST-198-04-B Construction Plans eLearning\02_Audio\SST-198-04_Slide44_v002.wav"/>
  <p:tag name="ELAPSEDTIME" val="27.202"/>
  <p:tag name="ARTICULATE_USED_LAYOUT" val="18"/>
  <p:tag name="TIMELINE" val="1.30/19.14"/>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UDIO_ID" val="924"/>
  <p:tag name="ORIGINAL_AUDIO_FILEPATH" val="D:\30_00_SST-198-04_SST Builder Training - Course 4 Construction Plans 101\SST-198-04-B Construction Plans eLearning\02_Audio\SST-198-04_Slide45_v001.wav"/>
  <p:tag name="ELAPSEDTIME" val="17.522"/>
  <p:tag name="ARTICULATE_USED_LAYOUT" val="18"/>
  <p:tag name="TIMELINE" val="1.43/8.89"/>
  <p:tag name="ARTICULATE_NAV_LEVEL" val="2"/>
  <p:tag name="ARTICULATE_SLIDE_PRESENTER_GUID" val="b5773775-c3f2-4a46-9666-1f4a2526e6f6"/>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Transition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ection Transition 3">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76746</TotalTime>
  <Words>6001</Words>
  <Application>Microsoft Office PowerPoint</Application>
  <PresentationFormat>Widescreen</PresentationFormat>
  <Paragraphs>703</Paragraphs>
  <Slides>52</Slides>
  <Notes>52</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52</vt:i4>
      </vt:variant>
    </vt:vector>
  </HeadingPairs>
  <TitlesOfParts>
    <vt:vector size="63" baseType="lpstr">
      <vt:lpstr>Arial</vt:lpstr>
      <vt:lpstr>Arial Black</vt:lpstr>
      <vt:lpstr>Arial Narrow</vt:lpstr>
      <vt:lpstr>Calibri</vt:lpstr>
      <vt:lpstr>Times New Roman</vt:lpstr>
      <vt:lpstr>Verdana</vt:lpstr>
      <vt:lpstr>Content</vt:lpstr>
      <vt:lpstr>Title Slide 1</vt:lpstr>
      <vt:lpstr>Section Transition 1</vt:lpstr>
      <vt:lpstr>Section Transition 3</vt:lpstr>
      <vt:lpstr>1_Content</vt:lpstr>
      <vt:lpstr>BUILDER TRAINING SERIES</vt:lpstr>
      <vt:lpstr>Credit Information</vt:lpstr>
      <vt:lpstr>Course Requirements</vt:lpstr>
      <vt:lpstr>About this Course</vt:lpstr>
      <vt:lpstr>Course Agenda</vt:lpstr>
      <vt:lpstr>PowerPoint Presentation</vt:lpstr>
      <vt:lpstr>Major Market Segments</vt:lpstr>
      <vt:lpstr>Construction Plans</vt:lpstr>
      <vt:lpstr>Residential Construction Plans</vt:lpstr>
      <vt:lpstr>Construction  Plan Development</vt:lpstr>
      <vt:lpstr>Full Sets of  Construction Documents</vt:lpstr>
      <vt:lpstr>Code Guidelines for Construction Documents</vt:lpstr>
      <vt:lpstr>Code Guidelines for Specific Drawings</vt:lpstr>
      <vt:lpstr>Construction Document Timeline</vt:lpstr>
      <vt:lpstr>Request for Information (RFI) Process</vt:lpstr>
      <vt:lpstr>Check Your Knowledge</vt:lpstr>
      <vt:lpstr>PowerPoint Presentation</vt:lpstr>
      <vt:lpstr>Basic Plans</vt:lpstr>
      <vt:lpstr>Designed Plans</vt:lpstr>
      <vt:lpstr>Professional Plans</vt:lpstr>
      <vt:lpstr>Engineered Plan Example </vt:lpstr>
      <vt:lpstr>Prescriptive Design vs Engineered Design</vt:lpstr>
      <vt:lpstr>Check Your Knowledge</vt:lpstr>
      <vt:lpstr>PowerPoint Presentation</vt:lpstr>
      <vt:lpstr>Cover Sheet</vt:lpstr>
      <vt:lpstr>Standardized Drawing Sizes</vt:lpstr>
      <vt:lpstr>Basic Symbols</vt:lpstr>
      <vt:lpstr>Floor or Ceiling Framing Symbols</vt:lpstr>
      <vt:lpstr>Location Grid Lines</vt:lpstr>
      <vt:lpstr>Construction Document Sheets</vt:lpstr>
      <vt:lpstr>Check Your Knowledge</vt:lpstr>
      <vt:lpstr>PowerPoint Presentation</vt:lpstr>
      <vt:lpstr>Primary Residential Construction Plans</vt:lpstr>
      <vt:lpstr>Elevations</vt:lpstr>
      <vt:lpstr>First Floor  General Sheet</vt:lpstr>
      <vt:lpstr>First Floor  Framing Sheet</vt:lpstr>
      <vt:lpstr>Second Floor  Framing Sheet</vt:lpstr>
      <vt:lpstr>Braced  Wall Call-Outs</vt:lpstr>
      <vt:lpstr>Engineered Wiring Sheet</vt:lpstr>
      <vt:lpstr>Roof  Elevation Details</vt:lpstr>
      <vt:lpstr>Foundation  Engineered Plan</vt:lpstr>
      <vt:lpstr>Structural Detail Engineered Plan</vt:lpstr>
      <vt:lpstr>Structural Anchorage</vt:lpstr>
      <vt:lpstr>Wall Connection Details</vt:lpstr>
      <vt:lpstr>Roof and Truss  Details</vt:lpstr>
      <vt:lpstr>Hybrid Seismic  Wall Brace Plan</vt:lpstr>
      <vt:lpstr>Lateral System  Shear Walls</vt:lpstr>
      <vt:lpstr>Shear Wall  Holdowns into  Foundation</vt:lpstr>
      <vt:lpstr>Check Your Knowledge</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BUILDER TRAINING SERIES</dc:title>
  <dc:creator>Anita Scott</dc:creator>
  <cp:lastModifiedBy>Jennifer Price</cp:lastModifiedBy>
  <cp:revision>83</cp:revision>
  <cp:lastPrinted>2017-02-28T17:48:01Z</cp:lastPrinted>
  <dcterms:created xsi:type="dcterms:W3CDTF">2016-07-14T17:05:07Z</dcterms:created>
  <dcterms:modified xsi:type="dcterms:W3CDTF">2023-03-01T00:24:45Z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_NewReviewCycle">
    <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GUID">
    <vt:lpwstr>C6B5BB9D-83B4-4415-AE3E-4DDB2D515E3A</vt:lpwstr>
  </property>
  <property fmtid="{D5CDD505-2E9C-101B-9397-08002B2CF9AE}" pid="7" name="ArticulateProjectFull">
    <vt:lpwstr>D:\30_00_SST-198-04_SST Builder Training - Course 4 Construction Plans 101\SST-198-04-A Construction Plans ILT PowerPoint\SST-198-04_ResidentialConstructionPlans101_PPT.ppta</vt:lpwstr>
  </property>
</Properties>
</file>