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3.xml" ContentType="application/vnd.openxmlformats-officedocument.them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4.xml" ContentType="application/vnd.openxmlformats-officedocument.theme+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heme/theme5.xml" ContentType="application/vnd.openxmlformats-officedocument.theme+xml"/>
  <Override PartName="/ppt/tags/tag64.xml" ContentType="application/vnd.openxmlformats-officedocument.presentationml.tags+xml"/>
  <Override PartName="/ppt/notesSlides/notesSlide1.xml" ContentType="application/vnd.openxmlformats-officedocument.presentationml.notesSlide+xml"/>
  <Override PartName="/ppt/tags/tag65.xml" ContentType="application/vnd.openxmlformats-officedocument.presentationml.tags+xml"/>
  <Override PartName="/ppt/notesSlides/notesSlide2.xml" ContentType="application/vnd.openxmlformats-officedocument.presentationml.notesSlide+xml"/>
  <Override PartName="/ppt/tags/tag66.xml" ContentType="application/vnd.openxmlformats-officedocument.presentationml.tags+xml"/>
  <Override PartName="/ppt/notesSlides/notesSlide3.xml" ContentType="application/vnd.openxmlformats-officedocument.presentationml.notesSlide+xml"/>
  <Override PartName="/ppt/tags/tag67.xml" ContentType="application/vnd.openxmlformats-officedocument.presentationml.tags+xml"/>
  <Override PartName="/ppt/notesSlides/notesSlide4.xml" ContentType="application/vnd.openxmlformats-officedocument.presentationml.notesSlide+xml"/>
  <Override PartName="/ppt/tags/tag68.xml" ContentType="application/vnd.openxmlformats-officedocument.presentationml.tags+xml"/>
  <Override PartName="/ppt/notesSlides/notesSlide5.xml" ContentType="application/vnd.openxmlformats-officedocument.presentationml.notesSlide+xml"/>
  <Override PartName="/ppt/tags/tag69.xml" ContentType="application/vnd.openxmlformats-officedocument.presentationml.tags+xml"/>
  <Override PartName="/ppt/notesSlides/notesSlide6.xml" ContentType="application/vnd.openxmlformats-officedocument.presentationml.notesSlide+xml"/>
  <Override PartName="/ppt/tags/tag70.xml" ContentType="application/vnd.openxmlformats-officedocument.presentationml.tags+xml"/>
  <Override PartName="/ppt/notesSlides/notesSlide7.xml" ContentType="application/vnd.openxmlformats-officedocument.presentationml.notesSlide+xml"/>
  <Override PartName="/ppt/tags/tag71.xml" ContentType="application/vnd.openxmlformats-officedocument.presentationml.tags+xml"/>
  <Override PartName="/ppt/notesSlides/notesSlide8.xml" ContentType="application/vnd.openxmlformats-officedocument.presentationml.notesSlide+xml"/>
  <Override PartName="/ppt/tags/tag72.xml" ContentType="application/vnd.openxmlformats-officedocument.presentationml.tags+xml"/>
  <Override PartName="/ppt/notesSlides/notesSlide9.xml" ContentType="application/vnd.openxmlformats-officedocument.presentationml.notesSlide+xml"/>
  <Override PartName="/ppt/tags/tag73.xml" ContentType="application/vnd.openxmlformats-officedocument.presentationml.tags+xml"/>
  <Override PartName="/ppt/notesSlides/notesSlide10.xml" ContentType="application/vnd.openxmlformats-officedocument.presentationml.notesSlide+xml"/>
  <Override PartName="/ppt/tags/tag74.xml" ContentType="application/vnd.openxmlformats-officedocument.presentationml.tags+xml"/>
  <Override PartName="/ppt/notesSlides/notesSlide11.xml" ContentType="application/vnd.openxmlformats-officedocument.presentationml.notesSlide+xml"/>
  <Override PartName="/ppt/tags/tag75.xml" ContentType="application/vnd.openxmlformats-officedocument.presentationml.tags+xml"/>
  <Override PartName="/ppt/notesSlides/notesSlide12.xml" ContentType="application/vnd.openxmlformats-officedocument.presentationml.notesSlide+xml"/>
  <Override PartName="/ppt/tags/tag76.xml" ContentType="application/vnd.openxmlformats-officedocument.presentationml.tags+xml"/>
  <Override PartName="/ppt/notesSlides/notesSlide13.xml" ContentType="application/vnd.openxmlformats-officedocument.presentationml.notesSlide+xml"/>
  <Override PartName="/ppt/tags/tag77.xml" ContentType="application/vnd.openxmlformats-officedocument.presentationml.tags+xml"/>
  <Override PartName="/ppt/notesSlides/notesSlide14.xml" ContentType="application/vnd.openxmlformats-officedocument.presentationml.notesSlide+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notesSlides/notesSlide15.xml" ContentType="application/vnd.openxmlformats-officedocument.presentationml.notesSlide+xml"/>
  <Override PartName="/ppt/tags/tag81.xml" ContentType="application/vnd.openxmlformats-officedocument.presentationml.tags+xml"/>
  <Override PartName="/ppt/notesSlides/notesSlide16.xml" ContentType="application/vnd.openxmlformats-officedocument.presentationml.notesSlide+xml"/>
  <Override PartName="/ppt/tags/tag82.xml" ContentType="application/vnd.openxmlformats-officedocument.presentationml.tags+xml"/>
  <Override PartName="/ppt/notesSlides/notesSlide17.xml" ContentType="application/vnd.openxmlformats-officedocument.presentationml.notesSlide+xml"/>
  <Override PartName="/ppt/tags/tag83.xml" ContentType="application/vnd.openxmlformats-officedocument.presentationml.tags+xml"/>
  <Override PartName="/ppt/notesSlides/notesSlide18.xml" ContentType="application/vnd.openxmlformats-officedocument.presentationml.notesSlide+xml"/>
  <Override PartName="/ppt/tags/tag84.xml" ContentType="application/vnd.openxmlformats-officedocument.presentationml.tags+xml"/>
  <Override PartName="/ppt/notesSlides/notesSlide19.xml" ContentType="application/vnd.openxmlformats-officedocument.presentationml.notesSlide+xml"/>
  <Override PartName="/ppt/tags/tag85.xml" ContentType="application/vnd.openxmlformats-officedocument.presentationml.tags+xml"/>
  <Override PartName="/ppt/notesSlides/notesSlide20.xml" ContentType="application/vnd.openxmlformats-officedocument.presentationml.notesSlide+xml"/>
  <Override PartName="/ppt/tags/tag86.xml" ContentType="application/vnd.openxmlformats-officedocument.presentationml.tags+xml"/>
  <Override PartName="/ppt/notesSlides/notesSlide21.xml" ContentType="application/vnd.openxmlformats-officedocument.presentationml.notesSlide+xml"/>
  <Override PartName="/ppt/tags/tag87.xml" ContentType="application/vnd.openxmlformats-officedocument.presentationml.tags+xml"/>
  <Override PartName="/ppt/notesSlides/notesSlide22.xml" ContentType="application/vnd.openxmlformats-officedocument.presentationml.notesSlide+xml"/>
  <Override PartName="/ppt/tags/tag88.xml" ContentType="application/vnd.openxmlformats-officedocument.presentationml.tags+xml"/>
  <Override PartName="/ppt/notesSlides/notesSlide23.xml" ContentType="application/vnd.openxmlformats-officedocument.presentationml.notesSlide+xml"/>
  <Override PartName="/ppt/tags/tag89.xml" ContentType="application/vnd.openxmlformats-officedocument.presentationml.tags+xml"/>
  <Override PartName="/ppt/notesSlides/notesSlide24.xml" ContentType="application/vnd.openxmlformats-officedocument.presentationml.notesSlide+xml"/>
  <Override PartName="/ppt/tags/tag90.xml" ContentType="application/vnd.openxmlformats-officedocument.presentationml.tags+xml"/>
  <Override PartName="/ppt/notesSlides/notesSlide25.xml" ContentType="application/vnd.openxmlformats-officedocument.presentationml.notesSlide+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notesSlides/notesSlide26.xml" ContentType="application/vnd.openxmlformats-officedocument.presentationml.notesSlide+xml"/>
  <Override PartName="/ppt/tags/tag94.xml" ContentType="application/vnd.openxmlformats-officedocument.presentationml.tags+xml"/>
  <Override PartName="/ppt/notesSlides/notesSlide27.xml" ContentType="application/vnd.openxmlformats-officedocument.presentationml.notesSlide+xml"/>
  <Override PartName="/ppt/tags/tag95.xml" ContentType="application/vnd.openxmlformats-officedocument.presentationml.tags+xml"/>
  <Override PartName="/ppt/notesSlides/notesSlide28.xml" ContentType="application/vnd.openxmlformats-officedocument.presentationml.notesSlide+xml"/>
  <Override PartName="/ppt/tags/tag96.xml" ContentType="application/vnd.openxmlformats-officedocument.presentationml.tags+xml"/>
  <Override PartName="/ppt/notesSlides/notesSlide29.xml" ContentType="application/vnd.openxmlformats-officedocument.presentationml.notesSlide+xml"/>
  <Override PartName="/ppt/tags/tag97.xml" ContentType="application/vnd.openxmlformats-officedocument.presentationml.tags+xml"/>
  <Override PartName="/ppt/notesSlides/notesSlide30.xml" ContentType="application/vnd.openxmlformats-officedocument.presentationml.notesSlide+xml"/>
  <Override PartName="/ppt/tags/tag98.xml" ContentType="application/vnd.openxmlformats-officedocument.presentationml.tags+xml"/>
  <Override PartName="/ppt/notesSlides/notesSlide31.xml" ContentType="application/vnd.openxmlformats-officedocument.presentationml.notesSlide+xml"/>
  <Override PartName="/ppt/tags/tag99.xml" ContentType="application/vnd.openxmlformats-officedocument.presentationml.tags+xml"/>
  <Override PartName="/ppt/notesSlides/notesSlide32.xml" ContentType="application/vnd.openxmlformats-officedocument.presentationml.notesSlide+xml"/>
  <Override PartName="/ppt/tags/tag100.xml" ContentType="application/vnd.openxmlformats-officedocument.presentationml.tags+xml"/>
  <Override PartName="/ppt/notesSlides/notesSlide33.xml" ContentType="application/vnd.openxmlformats-officedocument.presentationml.notesSlide+xml"/>
  <Override PartName="/ppt/tags/tag101.xml" ContentType="application/vnd.openxmlformats-officedocument.presentationml.tags+xml"/>
  <Override PartName="/ppt/notesSlides/notesSlide34.xml" ContentType="application/vnd.openxmlformats-officedocument.presentationml.notesSlide+xml"/>
  <Override PartName="/ppt/tags/tag102.xml" ContentType="application/vnd.openxmlformats-officedocument.presentationml.tags+xml"/>
  <Override PartName="/ppt/notesSlides/notesSlide35.xml" ContentType="application/vnd.openxmlformats-officedocument.presentationml.notesSlide+xml"/>
  <Override PartName="/ppt/tags/tag103.xml" ContentType="application/vnd.openxmlformats-officedocument.presentationml.tags+xml"/>
  <Override PartName="/ppt/notesSlides/notesSlide36.xml" ContentType="application/vnd.openxmlformats-officedocument.presentationml.notesSlide+xml"/>
  <Override PartName="/ppt/tags/tag104.xml" ContentType="application/vnd.openxmlformats-officedocument.presentationml.tags+xml"/>
  <Override PartName="/ppt/notesSlides/notesSlide37.xml" ContentType="application/vnd.openxmlformats-officedocument.presentationml.notesSlide+xml"/>
  <Override PartName="/ppt/tags/tag105.xml" ContentType="application/vnd.openxmlformats-officedocument.presentationml.tags+xml"/>
  <Override PartName="/ppt/notesSlides/notesSlide38.xml" ContentType="application/vnd.openxmlformats-officedocument.presentationml.notesSlide+xml"/>
  <Override PartName="/ppt/tags/tag106.xml" ContentType="application/vnd.openxmlformats-officedocument.presentationml.tags+xml"/>
  <Override PartName="/ppt/notesSlides/notesSlide39.xml" ContentType="application/vnd.openxmlformats-officedocument.presentationml.notesSlide+xml"/>
  <Override PartName="/ppt/tags/tag107.xml" ContentType="application/vnd.openxmlformats-officedocument.presentationml.tags+xml"/>
  <Override PartName="/ppt/notesSlides/notesSlide40.xml" ContentType="application/vnd.openxmlformats-officedocument.presentationml.notesSlide+xml"/>
  <Override PartName="/ppt/tags/tag108.xml" ContentType="application/vnd.openxmlformats-officedocument.presentationml.tags+xml"/>
  <Override PartName="/ppt/notesSlides/notesSlide41.xml" ContentType="application/vnd.openxmlformats-officedocument.presentationml.notesSlide+xml"/>
  <Override PartName="/ppt/tags/tag109.xml" ContentType="application/vnd.openxmlformats-officedocument.presentationml.tags+xml"/>
  <Override PartName="/ppt/notesSlides/notesSlide42.xml" ContentType="application/vnd.openxmlformats-officedocument.presentationml.notesSlide+xml"/>
  <Override PartName="/ppt/tags/tag110.xml" ContentType="application/vnd.openxmlformats-officedocument.presentationml.tags+xml"/>
  <Override PartName="/ppt/notesSlides/notesSlide43.xml" ContentType="application/vnd.openxmlformats-officedocument.presentationml.notesSlide+xml"/>
  <Override PartName="/ppt/tags/tag111.xml" ContentType="application/vnd.openxmlformats-officedocument.presentationml.tags+xml"/>
  <Override PartName="/ppt/notesSlides/notesSlide44.xml" ContentType="application/vnd.openxmlformats-officedocument.presentationml.notesSlide+xml"/>
  <Override PartName="/ppt/tags/tag112.xml" ContentType="application/vnd.openxmlformats-officedocument.presentationml.tags+xml"/>
  <Override PartName="/ppt/notesSlides/notesSlide45.xml" ContentType="application/vnd.openxmlformats-officedocument.presentationml.notesSlide+xml"/>
  <Override PartName="/ppt/tags/tag113.xml" ContentType="application/vnd.openxmlformats-officedocument.presentationml.tags+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1" r:id="rId1"/>
    <p:sldMasterId id="2147483690" r:id="rId2"/>
    <p:sldMasterId id="2147483712" r:id="rId3"/>
    <p:sldMasterId id="2147483728" r:id="rId4"/>
  </p:sldMasterIdLst>
  <p:notesMasterIdLst>
    <p:notesMasterId r:id="rId51"/>
  </p:notesMasterIdLst>
  <p:sldIdLst>
    <p:sldId id="504" r:id="rId5"/>
    <p:sldId id="694" r:id="rId6"/>
    <p:sldId id="698" r:id="rId7"/>
    <p:sldId id="707" r:id="rId8"/>
    <p:sldId id="756" r:id="rId9"/>
    <p:sldId id="996" r:id="rId10"/>
    <p:sldId id="1030" r:id="rId11"/>
    <p:sldId id="1031" r:id="rId12"/>
    <p:sldId id="967" r:id="rId13"/>
    <p:sldId id="1028" r:id="rId14"/>
    <p:sldId id="1029" r:id="rId15"/>
    <p:sldId id="998" r:id="rId16"/>
    <p:sldId id="1065" r:id="rId17"/>
    <p:sldId id="999" r:id="rId18"/>
    <p:sldId id="1033" r:id="rId19"/>
    <p:sldId id="1032" r:id="rId20"/>
    <p:sldId id="1034" r:id="rId21"/>
    <p:sldId id="1000" r:id="rId22"/>
    <p:sldId id="1001" r:id="rId23"/>
    <p:sldId id="1035" r:id="rId24"/>
    <p:sldId id="1038" r:id="rId25"/>
    <p:sldId id="1003" r:id="rId26"/>
    <p:sldId id="1074" r:id="rId27"/>
    <p:sldId id="1005" r:id="rId28"/>
    <p:sldId id="1004" r:id="rId29"/>
    <p:sldId id="1006" r:id="rId30"/>
    <p:sldId id="1007" r:id="rId31"/>
    <p:sldId id="1008" r:id="rId32"/>
    <p:sldId id="1010" r:id="rId33"/>
    <p:sldId id="1011" r:id="rId34"/>
    <p:sldId id="1052" r:id="rId35"/>
    <p:sldId id="1012" r:id="rId36"/>
    <p:sldId id="1013" r:id="rId37"/>
    <p:sldId id="1014" r:id="rId38"/>
    <p:sldId id="1048" r:id="rId39"/>
    <p:sldId id="1015" r:id="rId40"/>
    <p:sldId id="1016" r:id="rId41"/>
    <p:sldId id="1017" r:id="rId42"/>
    <p:sldId id="1018" r:id="rId43"/>
    <p:sldId id="1019" r:id="rId44"/>
    <p:sldId id="1045" r:id="rId45"/>
    <p:sldId id="1020" r:id="rId46"/>
    <p:sldId id="1021" r:id="rId47"/>
    <p:sldId id="1050" r:id="rId48"/>
    <p:sldId id="1046" r:id="rId49"/>
    <p:sldId id="823" r:id="rId50"/>
  </p:sldIdLst>
  <p:sldSz cx="12192000" cy="6858000"/>
  <p:notesSz cx="6858000" cy="9144000"/>
  <p:custDataLst>
    <p:tags r:id="rId5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1A9BB79-58EF-4FE1-B8E2-3E6FC894F17E}">
          <p14:sldIdLst>
            <p14:sldId id="504"/>
            <p14:sldId id="694"/>
            <p14:sldId id="698"/>
            <p14:sldId id="707"/>
          </p14:sldIdLst>
        </p14:section>
        <p14:section name="Lesson 1" id="{3AA9691E-0D82-41E1-BF70-B6374B166E13}">
          <p14:sldIdLst>
            <p14:sldId id="756"/>
            <p14:sldId id="996"/>
            <p14:sldId id="1030"/>
            <p14:sldId id="1031"/>
            <p14:sldId id="967"/>
            <p14:sldId id="1028"/>
            <p14:sldId id="1029"/>
            <p14:sldId id="998"/>
            <p14:sldId id="1065"/>
            <p14:sldId id="999"/>
            <p14:sldId id="1033"/>
            <p14:sldId id="1032"/>
            <p14:sldId id="1034"/>
            <p14:sldId id="1000"/>
            <p14:sldId id="1001"/>
            <p14:sldId id="1035"/>
            <p14:sldId id="1038"/>
          </p14:sldIdLst>
        </p14:section>
        <p14:section name="Lesson 2" id="{8D44ED4F-3E09-46D3-B020-1187CEA7E986}">
          <p14:sldIdLst>
            <p14:sldId id="1003"/>
            <p14:sldId id="1074"/>
            <p14:sldId id="1005"/>
            <p14:sldId id="1004"/>
            <p14:sldId id="1006"/>
            <p14:sldId id="1007"/>
            <p14:sldId id="1008"/>
            <p14:sldId id="1010"/>
            <p14:sldId id="1011"/>
            <p14:sldId id="1052"/>
            <p14:sldId id="1012"/>
            <p14:sldId id="1013"/>
            <p14:sldId id="1014"/>
            <p14:sldId id="1048"/>
          </p14:sldIdLst>
        </p14:section>
        <p14:section name="Lesson 3" id="{F37A3F54-2EB9-4A9C-A168-9E98388E7B3F}">
          <p14:sldIdLst>
            <p14:sldId id="1015"/>
            <p14:sldId id="1016"/>
            <p14:sldId id="1017"/>
            <p14:sldId id="1018"/>
            <p14:sldId id="1019"/>
            <p14:sldId id="1045"/>
            <p14:sldId id="1020"/>
            <p14:sldId id="1021"/>
            <p14:sldId id="1050"/>
            <p14:sldId id="1046"/>
            <p14:sldId id="823"/>
          </p14:sldIdLst>
        </p14:section>
        <p14:section name="Appendix" id="{4F97B54D-2F94-4979-911A-B4D6ECF22C91}">
          <p14:sldIdLst/>
        </p14:section>
      </p14:sectionLst>
    </p:ext>
    <p:ext uri="{EFAFB233-063F-42B5-8137-9DF3F51BA10A}">
      <p15:sldGuideLst xmlns:p15="http://schemas.microsoft.com/office/powerpoint/2012/main">
        <p15:guide id="1" orient="horz" pos="480" userDrawn="1">
          <p15:clr>
            <a:srgbClr val="A4A3A4"/>
          </p15:clr>
        </p15:guide>
        <p15:guide id="2" pos="3840" userDrawn="1">
          <p15:clr>
            <a:srgbClr val="A4A3A4"/>
          </p15:clr>
        </p15:guide>
        <p15:guide id="3" orient="horz" pos="888" userDrawn="1">
          <p15:clr>
            <a:srgbClr val="A4A3A4"/>
          </p15:clr>
        </p15:guide>
        <p15:guide id="4" orient="horz" pos="1128" userDrawn="1">
          <p15:clr>
            <a:srgbClr val="A4A3A4"/>
          </p15:clr>
        </p15:guide>
        <p15:guide id="5" orient="horz" pos="1680" userDrawn="1">
          <p15:clr>
            <a:srgbClr val="A4A3A4"/>
          </p15:clr>
        </p15:guide>
        <p15:guide id="6" pos="552" userDrawn="1">
          <p15:clr>
            <a:srgbClr val="A4A3A4"/>
          </p15:clr>
        </p15:guide>
        <p15:guide id="7" orient="horz" pos="136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308"/>
    <a:srgbClr val="2B4C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76" autoAdjust="0"/>
    <p:restoredTop sz="73115" autoAdjust="0"/>
  </p:normalViewPr>
  <p:slideViewPr>
    <p:cSldViewPr snapToGrid="0" showGuides="1">
      <p:cViewPr varScale="1">
        <p:scale>
          <a:sx n="74" d="100"/>
          <a:sy n="74" d="100"/>
        </p:scale>
        <p:origin x="712" y="48"/>
      </p:cViewPr>
      <p:guideLst>
        <p:guide orient="horz" pos="480"/>
        <p:guide pos="3840"/>
        <p:guide orient="horz" pos="888"/>
        <p:guide orient="horz" pos="1128"/>
        <p:guide orient="horz" pos="1680"/>
        <p:guide pos="552"/>
        <p:guide orient="horz" pos="1368"/>
      </p:guideLst>
    </p:cSldViewPr>
  </p:slid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gs" Target="tags/tag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notesMaster" Target="notesMasters/notesMaster1.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C2A0943-F708-4DD2-B982-73A509971080}" type="datetimeFigureOut">
              <a:rPr lang="en-US" smtClean="0"/>
              <a:t>2/28/2023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77B692-C5BD-46A8-8A7F-F036D9CC399B}" type="slidenum">
              <a:rPr lang="en-US" smtClean="0"/>
              <a:t>‹#›</a:t>
            </a:fld>
            <a:endParaRPr lang="en-US"/>
          </a:p>
        </p:txBody>
      </p:sp>
    </p:spTree>
    <p:extLst>
      <p:ext uri="{BB962C8B-B14F-4D97-AF65-F5344CB8AC3E}">
        <p14:creationId xmlns:p14="http://schemas.microsoft.com/office/powerpoint/2010/main" val="31019892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kern="1200" dirty="0">
                <a:solidFill>
                  <a:schemeClr val="tx1"/>
                </a:solidFill>
                <a:effectLst/>
                <a:latin typeface="+mn-lt"/>
                <a:ea typeface="+mn-ea"/>
                <a:cs typeface="+mn-cs"/>
              </a:rPr>
              <a:t>Welcome</a:t>
            </a:r>
          </a:p>
          <a:p>
            <a:endParaRPr lang="en-US" sz="1100" b="1"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Welcome to this course on Mis-installed Anchors</a:t>
            </a:r>
          </a:p>
          <a:p>
            <a:r>
              <a:rPr lang="en-US" sz="1100" kern="1200" dirty="0">
                <a:solidFill>
                  <a:schemeClr val="tx1"/>
                </a:solidFill>
                <a:effectLst/>
                <a:latin typeface="+mn-lt"/>
                <a:ea typeface="+mn-ea"/>
                <a:cs typeface="+mn-cs"/>
              </a:rPr>
              <a:t>Presented by Simpson Strong-Tie</a:t>
            </a:r>
          </a:p>
        </p:txBody>
      </p:sp>
      <p:sp>
        <p:nvSpPr>
          <p:cNvPr id="4" name="Slide Number Placeholder 3"/>
          <p:cNvSpPr>
            <a:spLocks noGrp="1"/>
          </p:cNvSpPr>
          <p:nvPr>
            <p:ph type="sldNum" sz="quarter" idx="10"/>
          </p:nvPr>
        </p:nvSpPr>
        <p:spPr/>
        <p:txBody>
          <a:bodyPr/>
          <a:lstStyle/>
          <a:p>
            <a:fld id="{41BDAC27-EA65-4CFE-B3FB-06977A465F32}" type="slidenum">
              <a:rPr lang="en-US" smtClean="0"/>
              <a:t>1</a:t>
            </a:fld>
            <a:endParaRPr lang="en-US"/>
          </a:p>
        </p:txBody>
      </p:sp>
    </p:spTree>
    <p:extLst>
      <p:ext uri="{BB962C8B-B14F-4D97-AF65-F5344CB8AC3E}">
        <p14:creationId xmlns:p14="http://schemas.microsoft.com/office/powerpoint/2010/main" val="13418846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0000"/>
              </a:lnSpc>
              <a:spcBef>
                <a:spcPts val="0"/>
              </a:spcBef>
              <a:spcAft>
                <a:spcPts val="0"/>
              </a:spcAft>
            </a:pPr>
            <a:r>
              <a:rPr lang="en-US" sz="1100" b="1" dirty="0">
                <a:solidFill>
                  <a:schemeClr val="tx1"/>
                </a:solidFill>
                <a:effectLst/>
                <a:latin typeface="+mn-lt"/>
                <a:ea typeface="Times New Roman" panose="02020603050405020304" pitchFamily="18" charset="0"/>
                <a:cs typeface="Times New Roman" panose="02020603050405020304" pitchFamily="18" charset="0"/>
              </a:rPr>
              <a:t>Anchor Examples: Column Caps</a:t>
            </a:r>
          </a:p>
          <a:p>
            <a:pPr marL="0" marR="0">
              <a:lnSpc>
                <a:spcPct val="100000"/>
              </a:lnSpc>
              <a:spcBef>
                <a:spcPts val="0"/>
              </a:spcBef>
              <a:spcAft>
                <a:spcPts val="0"/>
              </a:spcAft>
            </a:pPr>
            <a:endParaRPr lang="en-US" sz="1100" b="1" dirty="0">
              <a:solidFill>
                <a:schemeClr val="tx1"/>
              </a:solidFill>
              <a:effectLst/>
              <a:latin typeface="+mn-lt"/>
              <a:ea typeface="Times New Roman" panose="02020603050405020304" pitchFamily="18" charset="0"/>
              <a:cs typeface="Times New Roman" panose="02020603050405020304" pitchFamily="18" charset="0"/>
            </a:endParaRP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These two examples demonstrate the Simpson Strong-Tie </a:t>
            </a:r>
            <a:r>
              <a:rPr lang="en-US" sz="1100" dirty="0" err="1">
                <a:solidFill>
                  <a:schemeClr val="tx1"/>
                </a:solidFill>
                <a:effectLst/>
                <a:latin typeface="+mn-lt"/>
                <a:ea typeface="Times New Roman" panose="02020603050405020304" pitchFamily="18" charset="0"/>
                <a:cs typeface="Arial" panose="020B0604020202020204" pitchFamily="34" charset="0"/>
              </a:rPr>
              <a:t>CCQM</a:t>
            </a:r>
            <a:r>
              <a:rPr lang="en-US" sz="1100" dirty="0">
                <a:solidFill>
                  <a:schemeClr val="tx1"/>
                </a:solidFill>
                <a:effectLst/>
                <a:latin typeface="+mn-lt"/>
                <a:ea typeface="Times New Roman" panose="02020603050405020304" pitchFamily="18" charset="0"/>
                <a:cs typeface="Arial" panose="020B0604020202020204" pitchFamily="34" charset="0"/>
              </a:rPr>
              <a:t> and </a:t>
            </a:r>
            <a:r>
              <a:rPr lang="en-US" sz="1100" dirty="0" err="1">
                <a:solidFill>
                  <a:schemeClr val="tx1"/>
                </a:solidFill>
                <a:effectLst/>
                <a:latin typeface="+mn-lt"/>
                <a:ea typeface="Times New Roman" panose="02020603050405020304" pitchFamily="18" charset="0"/>
                <a:cs typeface="Arial" panose="020B0604020202020204" pitchFamily="34" charset="0"/>
              </a:rPr>
              <a:t>ECCQM</a:t>
            </a:r>
            <a:r>
              <a:rPr lang="en-US" sz="1100" dirty="0">
                <a:solidFill>
                  <a:schemeClr val="tx1"/>
                </a:solidFill>
                <a:effectLst/>
                <a:latin typeface="+mn-lt"/>
                <a:ea typeface="Times New Roman" panose="02020603050405020304" pitchFamily="18" charset="0"/>
                <a:cs typeface="Arial" panose="020B0604020202020204" pitchFamily="34" charset="0"/>
              </a:rPr>
              <a:t> column caps for grout-filled CMU and concrete piers. These connectors also incorporate anchors to transfer the required load to the foundation. </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(Student Handbook Material)</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10</a:t>
            </a:fld>
            <a:endParaRPr lang="en-US"/>
          </a:p>
        </p:txBody>
      </p:sp>
    </p:spTree>
    <p:extLst>
      <p:ext uri="{BB962C8B-B14F-4D97-AF65-F5344CB8AC3E}">
        <p14:creationId xmlns:p14="http://schemas.microsoft.com/office/powerpoint/2010/main" val="14344339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0000"/>
              </a:lnSpc>
              <a:spcBef>
                <a:spcPts val="0"/>
              </a:spcBef>
              <a:spcAft>
                <a:spcPts val="0"/>
              </a:spcAft>
            </a:pPr>
            <a:r>
              <a:rPr lang="en-US" sz="1100" b="1" dirty="0">
                <a:solidFill>
                  <a:schemeClr val="tx1"/>
                </a:solidFill>
                <a:effectLst/>
                <a:latin typeface="+mn-lt"/>
                <a:ea typeface="Times New Roman" panose="02020603050405020304" pitchFamily="18" charset="0"/>
                <a:cs typeface="Times New Roman" panose="02020603050405020304" pitchFamily="18" charset="0"/>
              </a:rPr>
              <a:t>Anchor Examples: Sill Plate Anchors</a:t>
            </a:r>
          </a:p>
          <a:p>
            <a:pPr marL="0" marR="0">
              <a:lnSpc>
                <a:spcPct val="100000"/>
              </a:lnSpc>
              <a:spcBef>
                <a:spcPts val="0"/>
              </a:spcBef>
              <a:spcAft>
                <a:spcPts val="0"/>
              </a:spcAft>
            </a:pPr>
            <a:endParaRPr lang="en-US" sz="1100" b="1" dirty="0">
              <a:solidFill>
                <a:schemeClr val="tx1"/>
              </a:solidFill>
              <a:effectLst/>
              <a:latin typeface="+mn-lt"/>
              <a:ea typeface="Times New Roman" panose="02020603050405020304" pitchFamily="18" charset="0"/>
              <a:cs typeface="Times New Roman" panose="02020603050405020304" pitchFamily="18" charset="0"/>
            </a:endParaRP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The three examples on this slide illustrate the sill plate anchored into the foundation, the anchors used in pre-fabricated shear walls, and the anchors required to secure a post base connection. All of these examples complete the load path to the foundation.</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(Student Handbook Material)</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11</a:t>
            </a:fld>
            <a:endParaRPr lang="en-US"/>
          </a:p>
        </p:txBody>
      </p:sp>
    </p:spTree>
    <p:extLst>
      <p:ext uri="{BB962C8B-B14F-4D97-AF65-F5344CB8AC3E}">
        <p14:creationId xmlns:p14="http://schemas.microsoft.com/office/powerpoint/2010/main" val="30827402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0000"/>
              </a:lnSpc>
              <a:spcBef>
                <a:spcPts val="0"/>
              </a:spcBef>
              <a:spcAft>
                <a:spcPts val="0"/>
              </a:spcAft>
            </a:pPr>
            <a:r>
              <a:rPr lang="en-US" sz="1100" b="1" dirty="0">
                <a:solidFill>
                  <a:schemeClr val="tx1"/>
                </a:solidFill>
                <a:effectLst/>
                <a:latin typeface="+mn-lt"/>
                <a:ea typeface="Times New Roman" panose="02020603050405020304" pitchFamily="18" charset="0"/>
                <a:cs typeface="Times New Roman" panose="02020603050405020304" pitchFamily="18" charset="0"/>
              </a:rPr>
              <a:t>Purpose of Anchors</a:t>
            </a:r>
          </a:p>
          <a:p>
            <a:pPr marL="0" marR="0">
              <a:lnSpc>
                <a:spcPct val="100000"/>
              </a:lnSpc>
              <a:spcBef>
                <a:spcPts val="0"/>
              </a:spcBef>
              <a:spcAft>
                <a:spcPts val="0"/>
              </a:spcAft>
            </a:pPr>
            <a:endParaRPr lang="en-US" sz="1100" b="1" dirty="0">
              <a:solidFill>
                <a:schemeClr val="tx1"/>
              </a:solidFill>
              <a:effectLst/>
              <a:latin typeface="+mn-lt"/>
              <a:ea typeface="Times New Roman" panose="02020603050405020304" pitchFamily="18" charset="0"/>
              <a:cs typeface="Times New Roman" panose="02020603050405020304" pitchFamily="18" charset="0"/>
            </a:endParaRP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The purpose of anchors is to transfer the load from the structure to the foundation. Load transfer into the foundation in a residential building may include dead, live, wind, flood, snow, and seismic loads.</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 </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Anchors transfer loads in two directions: </a:t>
            </a:r>
          </a:p>
          <a:p>
            <a:pPr marL="0" marR="0">
              <a:lnSpc>
                <a:spcPct val="100000"/>
              </a:lnSpc>
              <a:spcBef>
                <a:spcPts val="0"/>
              </a:spcBef>
              <a:spcAft>
                <a:spcPts val="0"/>
              </a:spcAft>
            </a:pPr>
            <a:r>
              <a:rPr lang="en-US" sz="1100" b="1" dirty="0">
                <a:solidFill>
                  <a:schemeClr val="tx1"/>
                </a:solidFill>
                <a:effectLst/>
                <a:latin typeface="+mn-lt"/>
                <a:ea typeface="Times New Roman" panose="02020603050405020304" pitchFamily="18" charset="0"/>
                <a:cs typeface="Arial" panose="020B0604020202020204" pitchFamily="34" charset="0"/>
              </a:rPr>
              <a:t>Tension</a:t>
            </a:r>
            <a:r>
              <a:rPr lang="en-US" sz="1100" dirty="0">
                <a:solidFill>
                  <a:schemeClr val="tx1"/>
                </a:solidFill>
                <a:effectLst/>
                <a:latin typeface="+mn-lt"/>
                <a:ea typeface="Times New Roman" panose="02020603050405020304" pitchFamily="18" charset="0"/>
                <a:cs typeface="Arial" panose="020B0604020202020204" pitchFamily="34" charset="0"/>
              </a:rPr>
              <a:t> - when the load is applied parallel to the anchor as shown on the Z axis in the figures </a:t>
            </a:r>
          </a:p>
          <a:p>
            <a:pPr marL="0" marR="0">
              <a:lnSpc>
                <a:spcPct val="100000"/>
              </a:lnSpc>
              <a:spcBef>
                <a:spcPts val="0"/>
              </a:spcBef>
              <a:spcAft>
                <a:spcPts val="0"/>
              </a:spcAft>
            </a:pPr>
            <a:r>
              <a:rPr lang="en-US" sz="1100" b="1" dirty="0">
                <a:solidFill>
                  <a:schemeClr val="tx1"/>
                </a:solidFill>
                <a:effectLst/>
                <a:latin typeface="+mn-lt"/>
                <a:ea typeface="Times New Roman" panose="02020603050405020304" pitchFamily="18" charset="0"/>
                <a:cs typeface="Arial" panose="020B0604020202020204" pitchFamily="34" charset="0"/>
              </a:rPr>
              <a:t>Shear</a:t>
            </a:r>
            <a:r>
              <a:rPr lang="en-US" sz="1100" dirty="0">
                <a:solidFill>
                  <a:schemeClr val="tx1"/>
                </a:solidFill>
                <a:effectLst/>
                <a:latin typeface="+mn-lt"/>
                <a:ea typeface="Times New Roman" panose="02020603050405020304" pitchFamily="18" charset="0"/>
                <a:cs typeface="Arial" panose="020B0604020202020204" pitchFamily="34" charset="0"/>
              </a:rPr>
              <a:t> - when the load is applied perpendicular to the anchor as shown on the X and Y axis in the figures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12</a:t>
            </a:fld>
            <a:endParaRPr lang="en-US"/>
          </a:p>
        </p:txBody>
      </p:sp>
    </p:spTree>
    <p:extLst>
      <p:ext uri="{BB962C8B-B14F-4D97-AF65-F5344CB8AC3E}">
        <p14:creationId xmlns:p14="http://schemas.microsoft.com/office/powerpoint/2010/main" val="29400784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0000"/>
              </a:lnSpc>
              <a:spcBef>
                <a:spcPts val="0"/>
              </a:spcBef>
              <a:spcAft>
                <a:spcPts val="0"/>
              </a:spcAft>
            </a:pPr>
            <a:r>
              <a:rPr lang="en-US" sz="1100" b="1" dirty="0">
                <a:solidFill>
                  <a:schemeClr val="tx1"/>
                </a:solidFill>
                <a:effectLst/>
                <a:latin typeface="+mn-lt"/>
                <a:ea typeface="Times New Roman" panose="02020603050405020304" pitchFamily="18" charset="0"/>
                <a:cs typeface="Times New Roman" panose="02020603050405020304" pitchFamily="18" charset="0"/>
              </a:rPr>
              <a:t>Purpose of Anchors</a:t>
            </a:r>
          </a:p>
          <a:p>
            <a:pPr marL="0" marR="0">
              <a:lnSpc>
                <a:spcPct val="100000"/>
              </a:lnSpc>
              <a:spcBef>
                <a:spcPts val="0"/>
              </a:spcBef>
              <a:spcAft>
                <a:spcPts val="0"/>
              </a:spcAft>
            </a:pPr>
            <a:endParaRPr lang="en-US" sz="1100" dirty="0">
              <a:solidFill>
                <a:schemeClr val="tx1"/>
              </a:solidFill>
              <a:effectLst/>
              <a:latin typeface="+mn-lt"/>
              <a:ea typeface="Times New Roman" panose="02020603050405020304" pitchFamily="18" charset="0"/>
              <a:cs typeface="Arial" panose="020B0604020202020204" pitchFamily="34" charset="0"/>
            </a:endParaRP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One Anchor: A single anchor may transfer shear or tension. </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 </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Group of Anchors with a Base Plate: Anchors can transfer shear, tension, or moment when a group of anchors work together with a base plate.  The actual anchor forces are still either tension or shear.</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13</a:t>
            </a:fld>
            <a:endParaRPr lang="en-US"/>
          </a:p>
        </p:txBody>
      </p:sp>
    </p:spTree>
    <p:extLst>
      <p:ext uri="{BB962C8B-B14F-4D97-AF65-F5344CB8AC3E}">
        <p14:creationId xmlns:p14="http://schemas.microsoft.com/office/powerpoint/2010/main" val="27523905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0000"/>
              </a:lnSpc>
              <a:spcBef>
                <a:spcPts val="0"/>
              </a:spcBef>
              <a:spcAft>
                <a:spcPts val="0"/>
              </a:spcAft>
            </a:pPr>
            <a:r>
              <a:rPr lang="en-US" sz="1100" b="1" dirty="0">
                <a:solidFill>
                  <a:schemeClr val="tx1"/>
                </a:solidFill>
                <a:effectLst/>
                <a:latin typeface="+mn-lt"/>
                <a:ea typeface="Times New Roman" panose="02020603050405020304" pitchFamily="18" charset="0"/>
                <a:cs typeface="Times New Roman" panose="02020603050405020304" pitchFamily="18" charset="0"/>
              </a:rPr>
              <a:t>Types of Anchors</a:t>
            </a:r>
          </a:p>
          <a:p>
            <a:pPr marL="0" marR="0">
              <a:lnSpc>
                <a:spcPct val="100000"/>
              </a:lnSpc>
              <a:spcBef>
                <a:spcPts val="0"/>
              </a:spcBef>
              <a:spcAft>
                <a:spcPts val="0"/>
              </a:spcAft>
            </a:pPr>
            <a:endParaRPr lang="en-US" sz="1100" b="1" dirty="0">
              <a:solidFill>
                <a:schemeClr val="tx1"/>
              </a:solidFill>
              <a:effectLst/>
              <a:latin typeface="+mn-lt"/>
              <a:ea typeface="Times New Roman" panose="02020603050405020304" pitchFamily="18" charset="0"/>
              <a:cs typeface="Times New Roman" panose="02020603050405020304" pitchFamily="18" charset="0"/>
            </a:endParaRP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There are two main types of anchors: </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Cast-in-place anchors are set in wet concrete. </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Post-installed anchors are installed into drilled holes after the concrete has cured for a certain amount of time.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14</a:t>
            </a:fld>
            <a:endParaRPr lang="en-US"/>
          </a:p>
        </p:txBody>
      </p:sp>
    </p:spTree>
    <p:extLst>
      <p:ext uri="{BB962C8B-B14F-4D97-AF65-F5344CB8AC3E}">
        <p14:creationId xmlns:p14="http://schemas.microsoft.com/office/powerpoint/2010/main" val="9427404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0000"/>
              </a:lnSpc>
              <a:spcBef>
                <a:spcPts val="0"/>
              </a:spcBef>
              <a:spcAft>
                <a:spcPts val="0"/>
              </a:spcAft>
            </a:pPr>
            <a:r>
              <a:rPr lang="en-US" sz="1100" b="1" dirty="0">
                <a:solidFill>
                  <a:schemeClr val="tx1"/>
                </a:solidFill>
                <a:effectLst/>
                <a:latin typeface="+mn-lt"/>
                <a:ea typeface="Times New Roman" panose="02020603050405020304" pitchFamily="18" charset="0"/>
                <a:cs typeface="Times New Roman" panose="02020603050405020304" pitchFamily="18" charset="0"/>
              </a:rPr>
              <a:t>Cast-in-Place Anchors</a:t>
            </a:r>
          </a:p>
          <a:p>
            <a:pPr marL="0" marR="0">
              <a:lnSpc>
                <a:spcPct val="100000"/>
              </a:lnSpc>
              <a:spcBef>
                <a:spcPts val="0"/>
              </a:spcBef>
              <a:spcAft>
                <a:spcPts val="0"/>
              </a:spcAft>
            </a:pPr>
            <a:endParaRPr lang="en-US" sz="1100" b="1" dirty="0">
              <a:solidFill>
                <a:schemeClr val="tx1"/>
              </a:solidFill>
              <a:effectLst/>
              <a:latin typeface="+mn-lt"/>
              <a:ea typeface="Times New Roman" panose="02020603050405020304" pitchFamily="18" charset="0"/>
              <a:cs typeface="Times New Roman" panose="02020603050405020304" pitchFamily="18" charset="0"/>
            </a:endParaRP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Cast-in-place anchors offer excellent performance and low cost. However, they can be challenging to position and are difficult to inspect.</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 </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Simpson Strong-Tie offers several proprietary cast-in-place anchors, such as the mudsill and strap-tie </a:t>
            </a:r>
            <a:r>
              <a:rPr lang="en-US" sz="1100" dirty="0" err="1">
                <a:solidFill>
                  <a:schemeClr val="tx1"/>
                </a:solidFill>
                <a:effectLst/>
                <a:latin typeface="+mn-lt"/>
                <a:ea typeface="Times New Roman" panose="02020603050405020304" pitchFamily="18" charset="0"/>
                <a:cs typeface="Arial" panose="020B0604020202020204" pitchFamily="34" charset="0"/>
              </a:rPr>
              <a:t>holdown</a:t>
            </a:r>
            <a:r>
              <a:rPr lang="en-US" sz="1100" dirty="0">
                <a:solidFill>
                  <a:schemeClr val="tx1"/>
                </a:solidFill>
                <a:effectLst/>
                <a:latin typeface="+mn-lt"/>
                <a:ea typeface="Times New Roman" panose="02020603050405020304" pitchFamily="18" charset="0"/>
                <a:cs typeface="Arial" panose="020B0604020202020204" pitchFamily="34" charset="0"/>
              </a:rPr>
              <a:t> anchors shown here. These anchors have been tested to an acceptance criteria for a specific load capacity in tension and shear. </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(Student Handbook Material)</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15</a:t>
            </a:fld>
            <a:endParaRPr lang="en-US"/>
          </a:p>
        </p:txBody>
      </p:sp>
    </p:spTree>
    <p:extLst>
      <p:ext uri="{BB962C8B-B14F-4D97-AF65-F5344CB8AC3E}">
        <p14:creationId xmlns:p14="http://schemas.microsoft.com/office/powerpoint/2010/main" val="7661386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0000"/>
              </a:lnSpc>
              <a:spcBef>
                <a:spcPts val="0"/>
              </a:spcBef>
              <a:spcAft>
                <a:spcPts val="0"/>
              </a:spcAft>
            </a:pPr>
            <a:r>
              <a:rPr lang="en-US" sz="1100" b="1" dirty="0">
                <a:solidFill>
                  <a:schemeClr val="tx1"/>
                </a:solidFill>
                <a:effectLst/>
                <a:latin typeface="+mn-lt"/>
                <a:ea typeface="Times New Roman" panose="02020603050405020304" pitchFamily="18" charset="0"/>
                <a:cs typeface="Times New Roman" panose="02020603050405020304" pitchFamily="18" charset="0"/>
              </a:rPr>
              <a:t>Cast-in-Place Anchors</a:t>
            </a:r>
          </a:p>
          <a:p>
            <a:pPr marL="0" marR="0">
              <a:lnSpc>
                <a:spcPct val="100000"/>
              </a:lnSpc>
              <a:spcBef>
                <a:spcPts val="0"/>
              </a:spcBef>
              <a:spcAft>
                <a:spcPts val="0"/>
              </a:spcAft>
            </a:pPr>
            <a:endParaRPr lang="en-US" sz="1100" b="1" dirty="0">
              <a:solidFill>
                <a:schemeClr val="tx1"/>
              </a:solidFill>
              <a:effectLst/>
              <a:latin typeface="+mn-lt"/>
              <a:ea typeface="Times New Roman" panose="02020603050405020304" pitchFamily="18" charset="0"/>
              <a:cs typeface="Times New Roman" panose="02020603050405020304" pitchFamily="18" charset="0"/>
            </a:endParaRP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There are also standard cast-in-place anchors, such as J-bolts and L-bolts, which can be designed by industry standards and the capacity in both tension and shear can be calculated.</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16</a:t>
            </a:fld>
            <a:endParaRPr lang="en-US"/>
          </a:p>
        </p:txBody>
      </p:sp>
    </p:spTree>
    <p:extLst>
      <p:ext uri="{BB962C8B-B14F-4D97-AF65-F5344CB8AC3E}">
        <p14:creationId xmlns:p14="http://schemas.microsoft.com/office/powerpoint/2010/main" val="39790902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0000"/>
              </a:lnSpc>
              <a:spcBef>
                <a:spcPts val="0"/>
              </a:spcBef>
              <a:spcAft>
                <a:spcPts val="0"/>
              </a:spcAft>
            </a:pPr>
            <a:r>
              <a:rPr lang="en-US" sz="1100" b="1" dirty="0">
                <a:solidFill>
                  <a:schemeClr val="tx1"/>
                </a:solidFill>
                <a:effectLst/>
                <a:latin typeface="+mn-lt"/>
                <a:ea typeface="Times New Roman" panose="02020603050405020304" pitchFamily="18" charset="0"/>
                <a:cs typeface="Times New Roman" panose="02020603050405020304" pitchFamily="18" charset="0"/>
              </a:rPr>
              <a:t>Post-installed Anchors</a:t>
            </a:r>
          </a:p>
          <a:p>
            <a:pPr marL="0" marR="0">
              <a:lnSpc>
                <a:spcPct val="100000"/>
              </a:lnSpc>
              <a:spcBef>
                <a:spcPts val="0"/>
              </a:spcBef>
              <a:spcAft>
                <a:spcPts val="0"/>
              </a:spcAft>
            </a:pPr>
            <a:endParaRPr lang="en-US" sz="1100" b="1" dirty="0">
              <a:solidFill>
                <a:schemeClr val="tx1"/>
              </a:solidFill>
              <a:effectLst/>
              <a:latin typeface="+mn-lt"/>
              <a:ea typeface="Times New Roman" panose="02020603050405020304" pitchFamily="18" charset="0"/>
              <a:cs typeface="Times New Roman" panose="02020603050405020304" pitchFamily="18" charset="0"/>
            </a:endParaRP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Post installed anchors offer precise placement and high strength. They are inspection friendly, available in a variety of types, and “Meet the Intent of the Code”.</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 </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Simpson Strong-Tie offers many post-installed proprietary anchors. There are two options for load capacity: those anchors that have been tested to an acceptance criteria for a specific load capacity in tension and shear for masonry construction, or those with a set of parameters and values that can be used by designers to calculate their capacity based on industry standards when anchored into concrete.</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17</a:t>
            </a:fld>
            <a:endParaRPr lang="en-US"/>
          </a:p>
        </p:txBody>
      </p:sp>
    </p:spTree>
    <p:extLst>
      <p:ext uri="{BB962C8B-B14F-4D97-AF65-F5344CB8AC3E}">
        <p14:creationId xmlns:p14="http://schemas.microsoft.com/office/powerpoint/2010/main" val="8502627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0000"/>
              </a:lnSpc>
              <a:spcBef>
                <a:spcPts val="0"/>
              </a:spcBef>
              <a:spcAft>
                <a:spcPts val="0"/>
              </a:spcAft>
            </a:pPr>
            <a:r>
              <a:rPr lang="en-US" sz="1100" b="1" dirty="0">
                <a:solidFill>
                  <a:schemeClr val="tx1"/>
                </a:solidFill>
                <a:effectLst/>
                <a:latin typeface="+mn-lt"/>
                <a:ea typeface="Times New Roman" panose="02020603050405020304" pitchFamily="18" charset="0"/>
                <a:cs typeface="Times New Roman" panose="02020603050405020304" pitchFamily="18" charset="0"/>
              </a:rPr>
              <a:t>Post-installed Anchors</a:t>
            </a:r>
          </a:p>
          <a:p>
            <a:pPr marL="0" marR="0">
              <a:lnSpc>
                <a:spcPct val="100000"/>
              </a:lnSpc>
              <a:spcBef>
                <a:spcPts val="0"/>
              </a:spcBef>
              <a:spcAft>
                <a:spcPts val="0"/>
              </a:spcAft>
            </a:pPr>
            <a:endParaRPr lang="en-US" sz="1100" b="1" dirty="0">
              <a:solidFill>
                <a:schemeClr val="tx1"/>
              </a:solidFill>
              <a:effectLst/>
              <a:latin typeface="+mn-lt"/>
              <a:ea typeface="Times New Roman" panose="02020603050405020304" pitchFamily="18" charset="0"/>
              <a:cs typeface="Times New Roman" panose="02020603050405020304" pitchFamily="18" charset="0"/>
            </a:endParaRP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The most common types of post installed Simpson Strong-Tie anchors are:</a:t>
            </a:r>
          </a:p>
          <a:p>
            <a:pPr marL="285750" marR="0" indent="-285750">
              <a:lnSpc>
                <a:spcPct val="100000"/>
              </a:lnSpc>
              <a:spcBef>
                <a:spcPts val="0"/>
              </a:spcBef>
              <a:spcAft>
                <a:spcPts val="0"/>
              </a:spcAft>
              <a:buFont typeface="Arial" panose="020B0604020202020204" pitchFamily="34" charset="0"/>
              <a:buChar char="•"/>
            </a:pPr>
            <a:r>
              <a:rPr lang="en-US" sz="1100" b="1" dirty="0">
                <a:solidFill>
                  <a:schemeClr val="tx1"/>
                </a:solidFill>
                <a:effectLst/>
                <a:latin typeface="+mn-lt"/>
                <a:ea typeface="Times New Roman" panose="02020603050405020304" pitchFamily="18" charset="0"/>
                <a:cs typeface="Arial" panose="020B0604020202020204" pitchFamily="34" charset="0"/>
              </a:rPr>
              <a:t>Mechanical Expansion anchors,</a:t>
            </a:r>
            <a:r>
              <a:rPr lang="en-US" sz="1100" dirty="0">
                <a:solidFill>
                  <a:schemeClr val="tx1"/>
                </a:solidFill>
                <a:effectLst/>
                <a:latin typeface="+mn-lt"/>
                <a:ea typeface="Times New Roman" panose="02020603050405020304" pitchFamily="18" charset="0"/>
                <a:cs typeface="Arial" panose="020B0604020202020204" pitchFamily="34" charset="0"/>
              </a:rPr>
              <a:t> such as the </a:t>
            </a:r>
            <a:r>
              <a:rPr lang="en-US" sz="1100" dirty="0">
                <a:solidFill>
                  <a:schemeClr val="tx1"/>
                </a:solidFill>
                <a:latin typeface="+mn-lt"/>
              </a:rPr>
              <a:t>Strong-Bolt® 2</a:t>
            </a:r>
          </a:p>
          <a:p>
            <a:pPr marL="285750" marR="0" indent="-285750">
              <a:lnSpc>
                <a:spcPct val="100000"/>
              </a:lnSpc>
              <a:spcBef>
                <a:spcPts val="0"/>
              </a:spcBef>
              <a:spcAft>
                <a:spcPts val="0"/>
              </a:spcAft>
              <a:buFont typeface="Arial" panose="020B0604020202020204" pitchFamily="34" charset="0"/>
              <a:buChar char="•"/>
            </a:pPr>
            <a:r>
              <a:rPr lang="en-US" sz="1100" b="1" dirty="0">
                <a:solidFill>
                  <a:schemeClr val="tx1"/>
                </a:solidFill>
                <a:effectLst/>
                <a:latin typeface="+mn-lt"/>
                <a:ea typeface="Times New Roman" panose="02020603050405020304" pitchFamily="18" charset="0"/>
                <a:cs typeface="Arial" panose="020B0604020202020204" pitchFamily="34" charset="0"/>
              </a:rPr>
              <a:t>Mechanical screw anchors,</a:t>
            </a:r>
            <a:r>
              <a:rPr lang="en-US" sz="1100" dirty="0">
                <a:solidFill>
                  <a:schemeClr val="tx1"/>
                </a:solidFill>
                <a:effectLst/>
                <a:latin typeface="+mn-lt"/>
                <a:ea typeface="Times New Roman" panose="02020603050405020304" pitchFamily="18" charset="0"/>
                <a:cs typeface="Arial" panose="020B0604020202020204" pitchFamily="34" charset="0"/>
              </a:rPr>
              <a:t> which include the </a:t>
            </a:r>
            <a:r>
              <a:rPr lang="en-US" sz="1100" dirty="0" err="1">
                <a:solidFill>
                  <a:schemeClr val="tx1"/>
                </a:solidFill>
                <a:effectLst/>
                <a:latin typeface="+mn-lt"/>
                <a:ea typeface="Times New Roman" panose="02020603050405020304" pitchFamily="18" charset="0"/>
                <a:cs typeface="Arial" panose="020B0604020202020204" pitchFamily="34" charset="0"/>
              </a:rPr>
              <a:t>Titen</a:t>
            </a:r>
            <a:r>
              <a:rPr lang="en-US" sz="1100" dirty="0">
                <a:solidFill>
                  <a:schemeClr val="tx1"/>
                </a:solidFill>
                <a:effectLst/>
                <a:latin typeface="+mn-lt"/>
                <a:ea typeface="Times New Roman" panose="02020603050405020304" pitchFamily="18" charset="0"/>
                <a:cs typeface="Arial" panose="020B0604020202020204" pitchFamily="34" charset="0"/>
              </a:rPr>
              <a:t> family, and </a:t>
            </a:r>
          </a:p>
          <a:p>
            <a:pPr marL="285750" marR="0" indent="-285750">
              <a:lnSpc>
                <a:spcPct val="100000"/>
              </a:lnSpc>
              <a:spcBef>
                <a:spcPts val="0"/>
              </a:spcBef>
              <a:spcAft>
                <a:spcPts val="0"/>
              </a:spcAft>
              <a:buFont typeface="Arial" panose="020B0604020202020204" pitchFamily="34" charset="0"/>
              <a:buChar char="•"/>
            </a:pPr>
            <a:r>
              <a:rPr lang="en-US" sz="1100" b="1" dirty="0">
                <a:solidFill>
                  <a:schemeClr val="tx1"/>
                </a:solidFill>
                <a:effectLst/>
                <a:latin typeface="+mn-lt"/>
                <a:ea typeface="Times New Roman" panose="02020603050405020304" pitchFamily="18" charset="0"/>
                <a:cs typeface="Arial" panose="020B0604020202020204" pitchFamily="34" charset="0"/>
              </a:rPr>
              <a:t>Adhesive anchors,</a:t>
            </a:r>
            <a:r>
              <a:rPr lang="en-US" sz="1100" dirty="0">
                <a:solidFill>
                  <a:schemeClr val="tx1"/>
                </a:solidFill>
                <a:effectLst/>
                <a:latin typeface="+mn-lt"/>
                <a:ea typeface="Times New Roman" panose="02020603050405020304" pitchFamily="18" charset="0"/>
                <a:cs typeface="Arial" panose="020B0604020202020204" pitchFamily="34" charset="0"/>
              </a:rPr>
              <a:t> which include </a:t>
            </a:r>
            <a:r>
              <a:rPr lang="en-US" sz="1100" dirty="0">
                <a:solidFill>
                  <a:schemeClr val="tx1"/>
                </a:solidFill>
                <a:latin typeface="+mn-lt"/>
              </a:rPr>
              <a:t>SET-</a:t>
            </a:r>
            <a:r>
              <a:rPr lang="en-US" sz="1100" dirty="0" err="1">
                <a:solidFill>
                  <a:schemeClr val="tx1"/>
                </a:solidFill>
                <a:latin typeface="+mn-lt"/>
              </a:rPr>
              <a:t>3G</a:t>
            </a:r>
            <a:r>
              <a:rPr lang="en-US" sz="1100" dirty="0">
                <a:solidFill>
                  <a:schemeClr val="tx1"/>
                </a:solidFill>
                <a:latin typeface="+mn-lt"/>
              </a:rPr>
              <a:t>™, AT-XP</a:t>
            </a:r>
            <a:r>
              <a:rPr lang="en-US" sz="1100" baseline="30000" dirty="0">
                <a:solidFill>
                  <a:schemeClr val="tx1"/>
                </a:solidFill>
                <a:latin typeface="+mn-lt"/>
              </a:rPr>
              <a:t>®</a:t>
            </a:r>
            <a:r>
              <a:rPr lang="en-US" sz="1100" dirty="0">
                <a:solidFill>
                  <a:schemeClr val="tx1"/>
                </a:solidFill>
                <a:latin typeface="+mn-lt"/>
              </a:rPr>
              <a:t>, SET-XP</a:t>
            </a:r>
            <a:r>
              <a:rPr lang="en-US" sz="1100" baseline="30000" dirty="0">
                <a:solidFill>
                  <a:schemeClr val="tx1"/>
                </a:solidFill>
                <a:latin typeface="+mn-lt"/>
              </a:rPr>
              <a:t>® </a:t>
            </a:r>
            <a:r>
              <a:rPr lang="en-US" sz="1100" dirty="0">
                <a:solidFill>
                  <a:schemeClr val="tx1"/>
                </a:solidFill>
                <a:latin typeface="+mn-lt"/>
              </a:rPr>
              <a:t>and ET-HP</a:t>
            </a:r>
            <a:r>
              <a:rPr lang="en-US" sz="1100" baseline="30000" dirty="0">
                <a:solidFill>
                  <a:schemeClr val="tx1"/>
                </a:solidFill>
                <a:latin typeface="+mn-lt"/>
              </a:rPr>
              <a:t>®</a:t>
            </a:r>
            <a:r>
              <a:rPr lang="en-US" sz="1100" dirty="0">
                <a:solidFill>
                  <a:schemeClr val="tx1"/>
                </a:solidFill>
                <a:latin typeface="+mn-lt"/>
              </a:rPr>
              <a:t> anchors</a:t>
            </a:r>
          </a:p>
          <a:p>
            <a:pPr marL="285750" marR="0" indent="-285750">
              <a:lnSpc>
                <a:spcPct val="100000"/>
              </a:lnSpc>
              <a:spcBef>
                <a:spcPts val="0"/>
              </a:spcBef>
              <a:spcAft>
                <a:spcPts val="0"/>
              </a:spcAft>
              <a:buFont typeface="Arial" panose="020B0604020202020204" pitchFamily="34" charset="0"/>
              <a:buChar char="•"/>
            </a:pPr>
            <a:endParaRPr lang="en-US" sz="1100" dirty="0">
              <a:solidFill>
                <a:schemeClr val="tx1"/>
              </a:solidFill>
              <a:effectLst/>
              <a:latin typeface="+mn-lt"/>
              <a:ea typeface="Times New Roman" panose="02020603050405020304" pitchFamily="18" charset="0"/>
              <a:cs typeface="Arial" panose="020B0604020202020204" pitchFamily="34" charset="0"/>
            </a:endParaRPr>
          </a:p>
          <a:p>
            <a:pPr marL="285750" marR="0" indent="-285750">
              <a:lnSpc>
                <a:spcPct val="100000"/>
              </a:lnSpc>
              <a:spcBef>
                <a:spcPts val="0"/>
              </a:spcBef>
              <a:spcAft>
                <a:spcPts val="0"/>
              </a:spcAft>
              <a:buFont typeface="Arial" panose="020B0604020202020204" pitchFamily="34" charset="0"/>
              <a:buChar char="•"/>
            </a:pPr>
            <a:endParaRPr lang="en-US" sz="1100" dirty="0">
              <a:solidFill>
                <a:schemeClr val="tx1"/>
              </a:solidFill>
              <a:effectLst/>
              <a:latin typeface="+mn-lt"/>
              <a:ea typeface="Times New Roman" panose="02020603050405020304" pitchFamily="18" charset="0"/>
              <a:cs typeface="Arial" panose="020B0604020202020204" pitchFamily="34" charset="0"/>
            </a:endParaRPr>
          </a:p>
          <a:p>
            <a:endParaRPr lang="en-US" sz="1100" b="1"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(Student Handbook Material)</a:t>
            </a:r>
          </a:p>
          <a:p>
            <a:pPr marL="0" marR="0" indent="0">
              <a:lnSpc>
                <a:spcPct val="100000"/>
              </a:lnSpc>
              <a:spcBef>
                <a:spcPts val="0"/>
              </a:spcBef>
              <a:spcAft>
                <a:spcPts val="0"/>
              </a:spcAft>
              <a:buFont typeface="Arial" panose="020B0604020202020204" pitchFamily="34" charset="0"/>
              <a:buNone/>
            </a:pPr>
            <a:endParaRPr lang="en-US" sz="1100" dirty="0">
              <a:solidFill>
                <a:schemeClr val="tx1"/>
              </a:solidFill>
              <a:effectLst/>
              <a:latin typeface="+mn-lt"/>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18</a:t>
            </a:fld>
            <a:endParaRPr lang="en-US"/>
          </a:p>
        </p:txBody>
      </p:sp>
    </p:spTree>
    <p:extLst>
      <p:ext uri="{BB962C8B-B14F-4D97-AF65-F5344CB8AC3E}">
        <p14:creationId xmlns:p14="http://schemas.microsoft.com/office/powerpoint/2010/main" val="34797242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0000"/>
              </a:lnSpc>
              <a:spcBef>
                <a:spcPts val="0"/>
              </a:spcBef>
              <a:spcAft>
                <a:spcPts val="0"/>
              </a:spcAft>
            </a:pPr>
            <a:r>
              <a:rPr lang="en-US" sz="1100" b="1" dirty="0">
                <a:solidFill>
                  <a:schemeClr val="tx1"/>
                </a:solidFill>
                <a:effectLst/>
                <a:latin typeface="+mn-lt"/>
                <a:ea typeface="Times New Roman" panose="02020603050405020304" pitchFamily="18" charset="0"/>
                <a:cs typeface="Times New Roman" panose="02020603050405020304" pitchFamily="18" charset="0"/>
              </a:rPr>
              <a:t>The Importance of Correctly Installed Anchors</a:t>
            </a:r>
          </a:p>
          <a:p>
            <a:pPr marL="0" marR="0">
              <a:lnSpc>
                <a:spcPct val="100000"/>
              </a:lnSpc>
              <a:spcBef>
                <a:spcPts val="0"/>
              </a:spcBef>
              <a:spcAft>
                <a:spcPts val="0"/>
              </a:spcAft>
            </a:pPr>
            <a:endParaRPr lang="en-US" sz="1100" b="1" dirty="0">
              <a:solidFill>
                <a:schemeClr val="tx1"/>
              </a:solidFill>
              <a:effectLst/>
              <a:latin typeface="+mn-lt"/>
              <a:ea typeface="Times New Roman" panose="02020603050405020304" pitchFamily="18" charset="0"/>
              <a:cs typeface="Times New Roman" panose="02020603050405020304" pitchFamily="18" charset="0"/>
            </a:endParaRP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Since anchors are an integral part of buildings and structures, proper installation is extremely important. Always follow the manufacturer’s installation instructions so that the installed anchors meet the listed load capacity or meet the intent of the code when used in a prescriptive code.</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19</a:t>
            </a:fld>
            <a:endParaRPr lang="en-US"/>
          </a:p>
        </p:txBody>
      </p:sp>
    </p:spTree>
    <p:extLst>
      <p:ext uri="{BB962C8B-B14F-4D97-AF65-F5344CB8AC3E}">
        <p14:creationId xmlns:p14="http://schemas.microsoft.com/office/powerpoint/2010/main" val="28962459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kern="1200" dirty="0">
                <a:solidFill>
                  <a:schemeClr val="tx1"/>
                </a:solidFill>
                <a:effectLst/>
                <a:latin typeface="+mn-lt"/>
                <a:ea typeface="+mn-ea"/>
                <a:cs typeface="+mn-cs"/>
              </a:rPr>
              <a:t>Credit Information – Professional Development Hours</a:t>
            </a:r>
          </a:p>
          <a:p>
            <a:endParaRPr lang="en-US" sz="1100" b="1" kern="1200" dirty="0">
              <a:solidFill>
                <a:schemeClr val="tx1"/>
              </a:solidFill>
              <a:effectLst/>
              <a:latin typeface="+mn-lt"/>
              <a:ea typeface="+mn-ea"/>
              <a:cs typeface="+mn-cs"/>
            </a:endParaRPr>
          </a:p>
          <a:p>
            <a:r>
              <a:rPr lang="en-US" sz="1100" kern="1200" dirty="0">
                <a:solidFill>
                  <a:schemeClr val="tx1"/>
                </a:solidFill>
                <a:effectLst/>
                <a:latin typeface="+mn-lt"/>
                <a:ea typeface="+mn-ea"/>
                <a:cs typeface="+mn-cs"/>
              </a:rPr>
              <a:t>Simpson Strong-Tie offers Professional Development Hours for completing this course. No other continuing education or accredited credits are available.</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2</a:t>
            </a:fld>
            <a:endParaRPr lang="en-US"/>
          </a:p>
        </p:txBody>
      </p:sp>
    </p:spTree>
    <p:extLst>
      <p:ext uri="{BB962C8B-B14F-4D97-AF65-F5344CB8AC3E}">
        <p14:creationId xmlns:p14="http://schemas.microsoft.com/office/powerpoint/2010/main" val="37816817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0000"/>
              </a:lnSpc>
              <a:spcBef>
                <a:spcPts val="0"/>
              </a:spcBef>
              <a:spcAft>
                <a:spcPts val="0"/>
              </a:spcAft>
            </a:pPr>
            <a:r>
              <a:rPr lang="en-US" sz="1100" b="1" dirty="0">
                <a:solidFill>
                  <a:schemeClr val="tx1"/>
                </a:solidFill>
                <a:effectLst/>
                <a:latin typeface="+mn-lt"/>
                <a:ea typeface="Times New Roman" panose="02020603050405020304" pitchFamily="18" charset="0"/>
                <a:cs typeface="Times New Roman" panose="02020603050405020304" pitchFamily="18" charset="0"/>
              </a:rPr>
              <a:t>Following Installation Structural Details</a:t>
            </a:r>
          </a:p>
          <a:p>
            <a:pPr marL="0" marR="0">
              <a:lnSpc>
                <a:spcPct val="100000"/>
              </a:lnSpc>
              <a:spcBef>
                <a:spcPts val="0"/>
              </a:spcBef>
              <a:spcAft>
                <a:spcPts val="0"/>
              </a:spcAft>
            </a:pPr>
            <a:endParaRPr lang="en-US" sz="1100" b="1" dirty="0">
              <a:solidFill>
                <a:schemeClr val="tx1"/>
              </a:solidFill>
              <a:effectLst/>
              <a:latin typeface="+mn-lt"/>
              <a:ea typeface="Times New Roman" panose="02020603050405020304" pitchFamily="18" charset="0"/>
              <a:cs typeface="Times New Roman" panose="02020603050405020304" pitchFamily="18" charset="0"/>
            </a:endParaRP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When the anchors are cast-in-place or post installed, they have been designed and tested within certain parameters. These parameters must be followed during installation for anchors to meet the intended loads.</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 </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These parameters include:</a:t>
            </a:r>
          </a:p>
          <a:p>
            <a:pPr marL="342900" marR="0" lvl="0" indent="-342900">
              <a:lnSpc>
                <a:spcPct val="100000"/>
              </a:lnSpc>
              <a:spcBef>
                <a:spcPts val="0"/>
              </a:spcBef>
              <a:spcAft>
                <a:spcPts val="0"/>
              </a:spcAft>
              <a:buFont typeface="Symbol" panose="05050102010706020507" pitchFamily="18" charset="2"/>
              <a:buChar char=""/>
            </a:pPr>
            <a:r>
              <a:rPr lang="en-US" sz="1100" dirty="0">
                <a:solidFill>
                  <a:schemeClr val="tx1"/>
                </a:solidFill>
                <a:effectLst/>
                <a:latin typeface="+mn-lt"/>
                <a:ea typeface="Times New Roman" panose="02020603050405020304" pitchFamily="18" charset="0"/>
                <a:cs typeface="Arial" panose="020B0604020202020204" pitchFamily="34" charset="0"/>
              </a:rPr>
              <a:t>Edge distance</a:t>
            </a:r>
          </a:p>
          <a:p>
            <a:pPr marL="342900" marR="0" lvl="0" indent="-342900">
              <a:lnSpc>
                <a:spcPct val="100000"/>
              </a:lnSpc>
              <a:spcBef>
                <a:spcPts val="0"/>
              </a:spcBef>
              <a:spcAft>
                <a:spcPts val="0"/>
              </a:spcAft>
              <a:buFont typeface="Symbol" panose="05050102010706020507" pitchFamily="18" charset="2"/>
              <a:buChar char=""/>
            </a:pPr>
            <a:r>
              <a:rPr lang="en-US" sz="1100" dirty="0">
                <a:solidFill>
                  <a:schemeClr val="tx1"/>
                </a:solidFill>
                <a:effectLst/>
                <a:latin typeface="+mn-lt"/>
                <a:ea typeface="Times New Roman" panose="02020603050405020304" pitchFamily="18" charset="0"/>
                <a:cs typeface="Arial" panose="020B0604020202020204" pitchFamily="34" charset="0"/>
              </a:rPr>
              <a:t>Embedment length</a:t>
            </a:r>
          </a:p>
          <a:p>
            <a:pPr marL="342900" marR="0" lvl="0" indent="-342900">
              <a:lnSpc>
                <a:spcPct val="100000"/>
              </a:lnSpc>
              <a:spcBef>
                <a:spcPts val="0"/>
              </a:spcBef>
              <a:spcAft>
                <a:spcPts val="0"/>
              </a:spcAft>
              <a:buFont typeface="Symbol" panose="05050102010706020507" pitchFamily="18" charset="2"/>
              <a:buChar char=""/>
            </a:pPr>
            <a:r>
              <a:rPr lang="en-US" sz="1100" dirty="0">
                <a:solidFill>
                  <a:schemeClr val="tx1"/>
                </a:solidFill>
                <a:effectLst/>
                <a:latin typeface="+mn-lt"/>
                <a:ea typeface="Times New Roman" panose="02020603050405020304" pitchFamily="18" charset="0"/>
                <a:cs typeface="Arial" panose="020B0604020202020204" pitchFamily="34" charset="0"/>
              </a:rPr>
              <a:t>Torque </a:t>
            </a:r>
          </a:p>
          <a:p>
            <a:pPr marL="342900" marR="0" lvl="0" indent="-342900">
              <a:lnSpc>
                <a:spcPct val="100000"/>
              </a:lnSpc>
              <a:spcBef>
                <a:spcPts val="0"/>
              </a:spcBef>
              <a:spcAft>
                <a:spcPts val="0"/>
              </a:spcAft>
              <a:buFont typeface="Symbol" panose="05050102010706020507" pitchFamily="18" charset="2"/>
              <a:buChar char=""/>
            </a:pPr>
            <a:r>
              <a:rPr lang="en-US" sz="1100" dirty="0">
                <a:solidFill>
                  <a:schemeClr val="tx1"/>
                </a:solidFill>
                <a:effectLst/>
                <a:latin typeface="+mn-lt"/>
                <a:ea typeface="Times New Roman" panose="02020603050405020304" pitchFamily="18" charset="0"/>
                <a:cs typeface="Arial" panose="020B0604020202020204" pitchFamily="34" charset="0"/>
              </a:rPr>
              <a:t>Concrete cover</a:t>
            </a:r>
          </a:p>
          <a:p>
            <a:pPr marL="342900" marR="0" lvl="0" indent="-342900">
              <a:lnSpc>
                <a:spcPct val="100000"/>
              </a:lnSpc>
              <a:spcBef>
                <a:spcPts val="0"/>
              </a:spcBef>
              <a:spcAft>
                <a:spcPts val="0"/>
              </a:spcAft>
              <a:buFont typeface="Symbol" panose="05050102010706020507" pitchFamily="18" charset="2"/>
              <a:buChar char=""/>
            </a:pPr>
            <a:r>
              <a:rPr lang="en-US" sz="1100" dirty="0">
                <a:solidFill>
                  <a:schemeClr val="tx1"/>
                </a:solidFill>
                <a:effectLst/>
                <a:latin typeface="+mn-lt"/>
                <a:ea typeface="Times New Roman" panose="02020603050405020304" pitchFamily="18" charset="0"/>
                <a:cs typeface="Arial" panose="020B0604020202020204" pitchFamily="34" charset="0"/>
              </a:rPr>
              <a:t>Hole preparation</a:t>
            </a:r>
          </a:p>
          <a:p>
            <a:pPr marL="342900" marR="0" lvl="0" indent="-342900">
              <a:lnSpc>
                <a:spcPct val="100000"/>
              </a:lnSpc>
              <a:spcBef>
                <a:spcPts val="0"/>
              </a:spcBef>
              <a:spcAft>
                <a:spcPts val="0"/>
              </a:spcAft>
              <a:buFont typeface="Symbol" panose="05050102010706020507" pitchFamily="18" charset="2"/>
              <a:buChar char=""/>
            </a:pPr>
            <a:r>
              <a:rPr lang="en-US" sz="1100" dirty="0">
                <a:solidFill>
                  <a:schemeClr val="tx1"/>
                </a:solidFill>
                <a:effectLst/>
                <a:latin typeface="+mn-lt"/>
                <a:ea typeface="Times New Roman" panose="02020603050405020304" pitchFamily="18" charset="0"/>
                <a:cs typeface="Arial" panose="020B0604020202020204" pitchFamily="34" charset="0"/>
              </a:rPr>
              <a:t>Hole diameter</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20</a:t>
            </a:fld>
            <a:endParaRPr lang="en-US"/>
          </a:p>
        </p:txBody>
      </p:sp>
    </p:spTree>
    <p:extLst>
      <p:ext uri="{BB962C8B-B14F-4D97-AF65-F5344CB8AC3E}">
        <p14:creationId xmlns:p14="http://schemas.microsoft.com/office/powerpoint/2010/main" val="25897562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Check Your</a:t>
            </a:r>
            <a:r>
              <a:rPr lang="en-US" b="1" baseline="0" dirty="0"/>
              <a:t> Knowledge</a:t>
            </a:r>
            <a:endParaRPr lang="en-US" b="1" dirty="0"/>
          </a:p>
        </p:txBody>
      </p:sp>
      <p:sp>
        <p:nvSpPr>
          <p:cNvPr id="4" name="Slide Number Placeholder 3"/>
          <p:cNvSpPr>
            <a:spLocks noGrp="1"/>
          </p:cNvSpPr>
          <p:nvPr>
            <p:ph type="sldNum" sz="quarter" idx="10"/>
          </p:nvPr>
        </p:nvSpPr>
        <p:spPr/>
        <p:txBody>
          <a:bodyPr/>
          <a:lstStyle/>
          <a:p>
            <a:fld id="{41BDAC27-EA65-4CFE-B3FB-06977A465F32}" type="slidenum">
              <a:rPr lang="en-US" smtClean="0"/>
              <a:t>21</a:t>
            </a:fld>
            <a:endParaRPr lang="en-US"/>
          </a:p>
        </p:txBody>
      </p:sp>
    </p:spTree>
    <p:extLst>
      <p:ext uri="{BB962C8B-B14F-4D97-AF65-F5344CB8AC3E}">
        <p14:creationId xmlns:p14="http://schemas.microsoft.com/office/powerpoint/2010/main" val="5583583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0000"/>
              </a:lnSpc>
              <a:spcBef>
                <a:spcPts val="0"/>
              </a:spcBef>
              <a:spcAft>
                <a:spcPts val="0"/>
              </a:spcAft>
            </a:pPr>
            <a:r>
              <a:rPr lang="en-US" sz="1100" b="1" dirty="0">
                <a:solidFill>
                  <a:schemeClr val="tx1"/>
                </a:solidFill>
                <a:effectLst/>
                <a:latin typeface="+mn-lt"/>
                <a:ea typeface="Times New Roman" panose="02020603050405020304" pitchFamily="18" charset="0"/>
                <a:cs typeface="Arial" panose="020B0604020202020204" pitchFamily="34" charset="0"/>
              </a:rPr>
              <a:t>Lesson 2: Sill Plate Anchorage</a:t>
            </a:r>
          </a:p>
          <a:p>
            <a:pPr marL="0" marR="0">
              <a:lnSpc>
                <a:spcPct val="100000"/>
              </a:lnSpc>
              <a:spcBef>
                <a:spcPts val="0"/>
              </a:spcBef>
              <a:spcAft>
                <a:spcPts val="0"/>
              </a:spcAft>
            </a:pPr>
            <a:endParaRPr lang="en-US" sz="1100" b="1" dirty="0">
              <a:solidFill>
                <a:schemeClr val="tx1"/>
              </a:solidFill>
              <a:effectLst/>
              <a:latin typeface="+mn-lt"/>
              <a:ea typeface="Times New Roman" panose="02020603050405020304" pitchFamily="18" charset="0"/>
              <a:cs typeface="Arial" panose="020B0604020202020204" pitchFamily="34" charset="0"/>
            </a:endParaRP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This lesson discusses the requirements, specifications, and common mis-installation of Sill Plate anchorage applications.</a:t>
            </a:r>
          </a:p>
          <a:p>
            <a:pPr>
              <a:lnSpc>
                <a:spcPct val="100000"/>
              </a:lnSpc>
            </a:pPr>
            <a:endParaRPr lang="en-US" sz="1100" b="1"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22</a:t>
            </a:fld>
            <a:endParaRPr lang="en-US"/>
          </a:p>
        </p:txBody>
      </p:sp>
    </p:spTree>
    <p:extLst>
      <p:ext uri="{BB962C8B-B14F-4D97-AF65-F5344CB8AC3E}">
        <p14:creationId xmlns:p14="http://schemas.microsoft.com/office/powerpoint/2010/main" val="42759229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0000"/>
              </a:lnSpc>
              <a:spcBef>
                <a:spcPts val="0"/>
              </a:spcBef>
              <a:spcAft>
                <a:spcPts val="0"/>
              </a:spcAft>
            </a:pPr>
            <a:r>
              <a:rPr lang="en-US" sz="1100" b="1" dirty="0">
                <a:solidFill>
                  <a:schemeClr val="tx1"/>
                </a:solidFill>
                <a:effectLst/>
                <a:latin typeface="+mn-lt"/>
                <a:ea typeface="Times New Roman" panose="02020603050405020304" pitchFamily="18" charset="0"/>
                <a:cs typeface="Arial" panose="020B0604020202020204" pitchFamily="34" charset="0"/>
              </a:rPr>
              <a:t>Sill Plate Anchorage Requirements – Non-seismic Installations</a:t>
            </a:r>
          </a:p>
          <a:p>
            <a:pPr marL="0" marR="0">
              <a:lnSpc>
                <a:spcPct val="100000"/>
              </a:lnSpc>
              <a:spcBef>
                <a:spcPts val="0"/>
              </a:spcBef>
              <a:spcAft>
                <a:spcPts val="0"/>
              </a:spcAft>
            </a:pPr>
            <a:endParaRPr lang="en-US" sz="1100" dirty="0">
              <a:solidFill>
                <a:schemeClr val="tx1"/>
              </a:solidFill>
              <a:effectLst/>
              <a:latin typeface="+mn-lt"/>
              <a:ea typeface="Times New Roman" panose="02020603050405020304" pitchFamily="18" charset="0"/>
              <a:cs typeface="Arial" panose="020B0604020202020204" pitchFamily="34" charset="0"/>
            </a:endParaRP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The IRC Section </a:t>
            </a:r>
            <a:r>
              <a:rPr lang="en-US" sz="1100" dirty="0" err="1">
                <a:solidFill>
                  <a:schemeClr val="tx1"/>
                </a:solidFill>
                <a:effectLst/>
                <a:latin typeface="+mn-lt"/>
                <a:ea typeface="Times New Roman" panose="02020603050405020304" pitchFamily="18" charset="0"/>
                <a:cs typeface="Arial" panose="020B0604020202020204" pitchFamily="34" charset="0"/>
              </a:rPr>
              <a:t>R403.1.6</a:t>
            </a:r>
            <a:r>
              <a:rPr lang="en-US" sz="1100" dirty="0">
                <a:solidFill>
                  <a:schemeClr val="tx1"/>
                </a:solidFill>
                <a:effectLst/>
                <a:latin typeface="+mn-lt"/>
                <a:ea typeface="Times New Roman" panose="02020603050405020304" pitchFamily="18" charset="0"/>
                <a:cs typeface="Arial" panose="020B0604020202020204" pitchFamily="34" charset="0"/>
              </a:rPr>
              <a:t> contains requirements for anchorage in non-seismic areas. The requirements cover anything less than seismic design Category D for residences and less than seismic design Category C for townhomes. </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 </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Wood sole plates at all exterior walls on monolithic slabs, wood sole plates of wall brace wall panels at building interiors on monolithic slabs, and all wood sill plates must be anchored to the foundation with a minimum ½” diameter anchor bolt, spaced not greater than 6 feet on center, or approved anchors or anchor straps are required to provide equivalent anchorage to ½” diameter anchor bolts.  </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 </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Bolts must extend not less than 7” into concrete or grouted cells of concrete masonry units. The bolts must be located in the middle third of the width of the plate. A nut and washer must be tightened to each anchor bolt. There must be at least 2 bolts per plate section, with one bolt located not more than 12 inches or less than 7 times the diameter from the end of each plate. Interior bearing walls that are not part of the braced wall panel on a monolithic slab must be positively anchored with approved fasteners.</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23</a:t>
            </a:fld>
            <a:endParaRPr lang="en-US"/>
          </a:p>
        </p:txBody>
      </p:sp>
    </p:spTree>
    <p:extLst>
      <p:ext uri="{BB962C8B-B14F-4D97-AF65-F5344CB8AC3E}">
        <p14:creationId xmlns:p14="http://schemas.microsoft.com/office/powerpoint/2010/main" val="31846845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0000"/>
              </a:lnSpc>
              <a:spcBef>
                <a:spcPts val="0"/>
              </a:spcBef>
              <a:spcAft>
                <a:spcPts val="0"/>
              </a:spcAft>
            </a:pPr>
            <a:r>
              <a:rPr lang="en-US" sz="1100" b="1" dirty="0">
                <a:solidFill>
                  <a:schemeClr val="tx1"/>
                </a:solidFill>
                <a:effectLst/>
                <a:latin typeface="+mn-lt"/>
                <a:ea typeface="Times New Roman" panose="02020603050405020304" pitchFamily="18" charset="0"/>
                <a:cs typeface="Times New Roman" panose="02020603050405020304" pitchFamily="18" charset="0"/>
              </a:rPr>
              <a:t>Sill Plate Anchorage Requirements – Seismic Installations</a:t>
            </a:r>
          </a:p>
          <a:p>
            <a:pPr marL="0" marR="0">
              <a:lnSpc>
                <a:spcPct val="100000"/>
              </a:lnSpc>
              <a:spcBef>
                <a:spcPts val="0"/>
              </a:spcBef>
              <a:spcAft>
                <a:spcPts val="0"/>
              </a:spcAft>
            </a:pPr>
            <a:endParaRPr lang="en-US" sz="1100" b="1" dirty="0">
              <a:solidFill>
                <a:schemeClr val="tx1"/>
              </a:solidFill>
              <a:effectLst/>
              <a:latin typeface="+mn-lt"/>
              <a:ea typeface="Times New Roman" panose="02020603050405020304" pitchFamily="18" charset="0"/>
              <a:cs typeface="Times New Roman" panose="02020603050405020304" pitchFamily="18" charset="0"/>
            </a:endParaRP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The IRC Section </a:t>
            </a:r>
            <a:r>
              <a:rPr lang="en-US" sz="1100" dirty="0" err="1">
                <a:solidFill>
                  <a:schemeClr val="tx1"/>
                </a:solidFill>
                <a:effectLst/>
                <a:latin typeface="+mn-lt"/>
                <a:ea typeface="Times New Roman" panose="02020603050405020304" pitchFamily="18" charset="0"/>
                <a:cs typeface="Arial" panose="020B0604020202020204" pitchFamily="34" charset="0"/>
              </a:rPr>
              <a:t>R403.1.6.1</a:t>
            </a:r>
            <a:r>
              <a:rPr lang="en-US" sz="1100" dirty="0">
                <a:solidFill>
                  <a:schemeClr val="tx1"/>
                </a:solidFill>
                <a:effectLst/>
                <a:latin typeface="+mn-lt"/>
                <a:ea typeface="Times New Roman" panose="02020603050405020304" pitchFamily="18" charset="0"/>
                <a:cs typeface="Arial" panose="020B0604020202020204" pitchFamily="34" charset="0"/>
              </a:rPr>
              <a:t> has requirements for anchorage for seismic areas which cover wood and light frame structures in seismic design Category </a:t>
            </a:r>
            <a:r>
              <a:rPr lang="en-US" sz="1100" dirty="0" err="1">
                <a:solidFill>
                  <a:schemeClr val="tx1"/>
                </a:solidFill>
                <a:effectLst/>
                <a:latin typeface="+mn-lt"/>
                <a:ea typeface="Times New Roman" panose="02020603050405020304" pitchFamily="18" charset="0"/>
                <a:cs typeface="Arial" panose="020B0604020202020204" pitchFamily="34" charset="0"/>
              </a:rPr>
              <a:t>D0</a:t>
            </a:r>
            <a:r>
              <a:rPr lang="en-US" sz="1100" dirty="0">
                <a:solidFill>
                  <a:schemeClr val="tx1"/>
                </a:solidFill>
                <a:effectLst/>
                <a:latin typeface="+mn-lt"/>
                <a:ea typeface="Times New Roman" panose="02020603050405020304" pitchFamily="18" charset="0"/>
                <a:cs typeface="Arial" panose="020B0604020202020204" pitchFamily="34" charset="0"/>
              </a:rPr>
              <a:t>, </a:t>
            </a:r>
            <a:r>
              <a:rPr lang="en-US" sz="1100" dirty="0" err="1">
                <a:solidFill>
                  <a:schemeClr val="tx1"/>
                </a:solidFill>
                <a:effectLst/>
                <a:latin typeface="+mn-lt"/>
                <a:ea typeface="Times New Roman" panose="02020603050405020304" pitchFamily="18" charset="0"/>
                <a:cs typeface="Arial" panose="020B0604020202020204" pitchFamily="34" charset="0"/>
              </a:rPr>
              <a:t>D1</a:t>
            </a:r>
            <a:r>
              <a:rPr lang="en-US" sz="1100" dirty="0">
                <a:solidFill>
                  <a:schemeClr val="tx1"/>
                </a:solidFill>
                <a:effectLst/>
                <a:latin typeface="+mn-lt"/>
                <a:ea typeface="Times New Roman" panose="02020603050405020304" pitchFamily="18" charset="0"/>
                <a:cs typeface="Arial" panose="020B0604020202020204" pitchFamily="34" charset="0"/>
              </a:rPr>
              <a:t> and </a:t>
            </a:r>
            <a:r>
              <a:rPr lang="en-US" sz="1100" dirty="0" err="1">
                <a:solidFill>
                  <a:schemeClr val="tx1"/>
                </a:solidFill>
                <a:effectLst/>
                <a:latin typeface="+mn-lt"/>
                <a:ea typeface="Times New Roman" panose="02020603050405020304" pitchFamily="18" charset="0"/>
                <a:cs typeface="Arial" panose="020B0604020202020204" pitchFamily="34" charset="0"/>
              </a:rPr>
              <a:t>D2</a:t>
            </a:r>
            <a:r>
              <a:rPr lang="en-US" sz="1100" dirty="0">
                <a:solidFill>
                  <a:schemeClr val="tx1"/>
                </a:solidFill>
                <a:effectLst/>
                <a:latin typeface="+mn-lt"/>
                <a:ea typeface="Times New Roman" panose="02020603050405020304" pitchFamily="18" charset="0"/>
                <a:cs typeface="Arial" panose="020B0604020202020204" pitchFamily="34" charset="0"/>
              </a:rPr>
              <a:t> and wood light frame townhouses in seismic design Category C.</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 </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The main difference is that all walls within a braced wall line must have an additional </a:t>
            </a:r>
            <a:r>
              <a:rPr lang="en-US" sz="1100" dirty="0" err="1">
                <a:solidFill>
                  <a:schemeClr val="tx1"/>
                </a:solidFill>
                <a:effectLst/>
                <a:latin typeface="+mn-lt"/>
                <a:ea typeface="Times New Roman" panose="02020603050405020304" pitchFamily="18" charset="0"/>
                <a:cs typeface="Arial" panose="020B0604020202020204" pitchFamily="34" charset="0"/>
              </a:rPr>
              <a:t>3x3</a:t>
            </a:r>
            <a:r>
              <a:rPr lang="en-US" sz="1100" dirty="0">
                <a:solidFill>
                  <a:schemeClr val="tx1"/>
                </a:solidFill>
                <a:effectLst/>
                <a:latin typeface="+mn-lt"/>
                <a:ea typeface="Times New Roman" panose="02020603050405020304" pitchFamily="18" charset="0"/>
                <a:cs typeface="Arial" panose="020B0604020202020204" pitchFamily="34" charset="0"/>
              </a:rPr>
              <a:t> plate washer at each anchor and all interior bearing walls need to be anchored with bolts, regardless if they are part of a braced wall panel. Also, for any residence over two-stories, spacing of the anchors is 4’ minimum.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24</a:t>
            </a:fld>
            <a:endParaRPr lang="en-US"/>
          </a:p>
        </p:txBody>
      </p:sp>
    </p:spTree>
    <p:extLst>
      <p:ext uri="{BB962C8B-B14F-4D97-AF65-F5344CB8AC3E}">
        <p14:creationId xmlns:p14="http://schemas.microsoft.com/office/powerpoint/2010/main" val="17261516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0000"/>
              </a:lnSpc>
              <a:spcBef>
                <a:spcPts val="0"/>
              </a:spcBef>
              <a:spcAft>
                <a:spcPts val="0"/>
              </a:spcAft>
            </a:pPr>
            <a:r>
              <a:rPr lang="en-US" sz="1100" b="1" dirty="0">
                <a:solidFill>
                  <a:schemeClr val="tx1"/>
                </a:solidFill>
                <a:effectLst/>
                <a:latin typeface="+mn-lt"/>
                <a:ea typeface="Times New Roman" panose="02020603050405020304" pitchFamily="18" charset="0"/>
                <a:cs typeface="Times New Roman" panose="02020603050405020304" pitchFamily="18" charset="0"/>
              </a:rPr>
              <a:t>Anchor Spacing – Code Requirements</a:t>
            </a:r>
          </a:p>
          <a:p>
            <a:pPr marL="0" marR="0">
              <a:lnSpc>
                <a:spcPct val="100000"/>
              </a:lnSpc>
              <a:spcBef>
                <a:spcPts val="0"/>
              </a:spcBef>
              <a:spcAft>
                <a:spcPts val="0"/>
              </a:spcAft>
            </a:pPr>
            <a:endParaRPr lang="en-US" sz="1100" b="1" dirty="0">
              <a:solidFill>
                <a:schemeClr val="tx1"/>
              </a:solidFill>
              <a:effectLst/>
              <a:latin typeface="+mn-lt"/>
              <a:ea typeface="Times New Roman" panose="02020603050405020304" pitchFamily="18" charset="0"/>
              <a:cs typeface="Times New Roman" panose="02020603050405020304" pitchFamily="18" charset="0"/>
            </a:endParaRP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This illustration shows the required spacing and locations of anchors according to the IRC.  </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 </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The main difficulty is that during construction, before the concrete is poured, trying to locate the ½” L-bolt anchor per the code is difficult. The Concrete contractor does not know where the splices of the sill will occur or what length of lumber will be used, to accurately locate the anchors within the code spacing.</a:t>
            </a:r>
          </a:p>
          <a:p>
            <a:pPr marL="0" marR="0">
              <a:lnSpc>
                <a:spcPct val="100000"/>
              </a:lnSpc>
              <a:spcBef>
                <a:spcPts val="0"/>
              </a:spcBef>
              <a:spcAft>
                <a:spcPts val="0"/>
              </a:spcAft>
            </a:pPr>
            <a:endParaRPr lang="en-US" sz="1100" dirty="0">
              <a:solidFill>
                <a:schemeClr val="tx1"/>
              </a:solidFill>
              <a:effectLst/>
              <a:latin typeface="+mn-lt"/>
              <a:ea typeface="Times New Roman" panose="02020603050405020304" pitchFamily="18" charset="0"/>
              <a:cs typeface="Arial" panose="020B0604020202020204" pitchFamily="34" charset="0"/>
            </a:endParaRP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Another difficulty is that the anchors have minimum edge distances, end distances, and spacing requirements to consider. </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 </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For this application, common mis-installations include missing anchors, oversized holes in the sill plate, and anchors that are not within the proper edge distances. The next set of slides reviews these conditions in more detail.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25</a:t>
            </a:fld>
            <a:endParaRPr lang="en-US"/>
          </a:p>
        </p:txBody>
      </p:sp>
    </p:spTree>
    <p:extLst>
      <p:ext uri="{BB962C8B-B14F-4D97-AF65-F5344CB8AC3E}">
        <p14:creationId xmlns:p14="http://schemas.microsoft.com/office/powerpoint/2010/main" val="19019880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0000"/>
              </a:lnSpc>
              <a:spcBef>
                <a:spcPts val="0"/>
              </a:spcBef>
              <a:spcAft>
                <a:spcPts val="0"/>
              </a:spcAft>
            </a:pPr>
            <a:r>
              <a:rPr lang="en-US" sz="1100" b="1" dirty="0">
                <a:solidFill>
                  <a:schemeClr val="tx1"/>
                </a:solidFill>
                <a:effectLst/>
                <a:latin typeface="+mn-lt"/>
                <a:ea typeface="Times New Roman" panose="02020603050405020304" pitchFamily="18" charset="0"/>
                <a:cs typeface="Times New Roman" panose="02020603050405020304" pitchFamily="18" charset="0"/>
              </a:rPr>
              <a:t>Cast-in-Place Mis-installation </a:t>
            </a:r>
            <a:r>
              <a:rPr lang="en-US" sz="1100" b="1" dirty="0">
                <a:solidFill>
                  <a:schemeClr val="tx1"/>
                </a:solidFill>
                <a:effectLst/>
                <a:latin typeface="+mn-lt"/>
                <a:ea typeface="Times New Roman" panose="02020603050405020304" pitchFamily="18" charset="0"/>
                <a:cs typeface="Arial" panose="020B0604020202020204" pitchFamily="34" charset="0"/>
              </a:rPr>
              <a:t>– Middle Third of Sill Plate</a:t>
            </a:r>
            <a:endParaRPr lang="en-US" sz="1100" b="1" dirty="0">
              <a:solidFill>
                <a:schemeClr val="tx1"/>
              </a:solidFill>
              <a:effectLst/>
              <a:latin typeface="+mn-lt"/>
              <a:ea typeface="Times New Roman" panose="02020603050405020304" pitchFamily="18" charset="0"/>
              <a:cs typeface="Times New Roman" panose="02020603050405020304" pitchFamily="18" charset="0"/>
            </a:endParaRPr>
          </a:p>
          <a:p>
            <a:pPr marL="0" marR="0">
              <a:lnSpc>
                <a:spcPct val="100000"/>
              </a:lnSpc>
              <a:spcBef>
                <a:spcPts val="0"/>
              </a:spcBef>
              <a:spcAft>
                <a:spcPts val="0"/>
              </a:spcAft>
            </a:pPr>
            <a:endParaRPr lang="en-US" sz="1100" b="1" dirty="0">
              <a:solidFill>
                <a:schemeClr val="tx1"/>
              </a:solidFill>
              <a:effectLst/>
              <a:latin typeface="+mn-lt"/>
              <a:ea typeface="Times New Roman" panose="02020603050405020304" pitchFamily="18" charset="0"/>
              <a:cs typeface="Times New Roman" panose="02020603050405020304" pitchFamily="18" charset="0"/>
            </a:endParaRP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In this picture, the cast-in-place anchors were not installed inline, and it does not appear that the anchor on the left side will remain within the middle third of the installed sill plate. </a:t>
            </a:r>
          </a:p>
          <a:p>
            <a:pPr marL="0" marR="0">
              <a:lnSpc>
                <a:spcPct val="150000"/>
              </a:lnSpc>
              <a:spcBef>
                <a:spcPts val="0"/>
              </a:spcBef>
              <a:spcAft>
                <a:spcPts val="0"/>
              </a:spcAft>
            </a:pPr>
            <a:r>
              <a:rPr lang="en-US" sz="1800" dirty="0">
                <a:effectLst/>
                <a:latin typeface="Arial Narrow" panose="020B0606020202030204" pitchFamily="34" charset="0"/>
                <a:ea typeface="Times New Roman" panose="02020603050405020304" pitchFamily="18" charset="0"/>
                <a:cs typeface="Arial" panose="020B0604020202020204" pitchFamily="34" charset="0"/>
              </a:rPr>
              <a:t> </a:t>
            </a:r>
          </a:p>
          <a:p>
            <a:endParaRPr lang="en-US" sz="1800" b="1" kern="1200" dirty="0">
              <a:solidFill>
                <a:schemeClr val="tx1"/>
              </a:solidFill>
              <a:effectLst/>
              <a:latin typeface="+mn-lt"/>
              <a:ea typeface="+mn-ea"/>
              <a:cs typeface="+mn-cs"/>
            </a:endParaRPr>
          </a:p>
          <a:p>
            <a:r>
              <a:rPr lang="en-US" sz="1800" b="1" kern="1200" dirty="0">
                <a:solidFill>
                  <a:schemeClr val="tx1"/>
                </a:solidFill>
                <a:effectLst/>
                <a:latin typeface="+mn-lt"/>
                <a:ea typeface="+mn-ea"/>
                <a:cs typeface="+mn-cs"/>
              </a:rPr>
              <a:t>(Student Handbook Material)</a:t>
            </a:r>
          </a:p>
          <a:p>
            <a:pPr marL="0" marR="0">
              <a:lnSpc>
                <a:spcPct val="150000"/>
              </a:lnSpc>
              <a:spcBef>
                <a:spcPts val="0"/>
              </a:spcBef>
              <a:spcAft>
                <a:spcPts val="0"/>
              </a:spcAft>
            </a:pPr>
            <a:endParaRPr lang="en-US" sz="1800" dirty="0">
              <a:effectLst/>
              <a:latin typeface="Arial Narrow" panose="020B060602020203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26</a:t>
            </a:fld>
            <a:endParaRPr lang="en-US"/>
          </a:p>
        </p:txBody>
      </p:sp>
    </p:spTree>
    <p:extLst>
      <p:ext uri="{BB962C8B-B14F-4D97-AF65-F5344CB8AC3E}">
        <p14:creationId xmlns:p14="http://schemas.microsoft.com/office/powerpoint/2010/main" val="25909786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0000"/>
              </a:lnSpc>
              <a:spcBef>
                <a:spcPts val="0"/>
              </a:spcBef>
              <a:spcAft>
                <a:spcPts val="0"/>
              </a:spcAft>
            </a:pPr>
            <a:r>
              <a:rPr lang="en-US" sz="1100" b="1" dirty="0">
                <a:solidFill>
                  <a:schemeClr val="tx1"/>
                </a:solidFill>
                <a:effectLst/>
                <a:latin typeface="+mn-lt"/>
                <a:ea typeface="Times New Roman" panose="02020603050405020304" pitchFamily="18" charset="0"/>
                <a:cs typeface="Times New Roman" panose="02020603050405020304" pitchFamily="18" charset="0"/>
              </a:rPr>
              <a:t>Cast-in-Place Mis-installation – Bolt Too Short</a:t>
            </a:r>
          </a:p>
          <a:p>
            <a:pPr marL="0" marR="0">
              <a:lnSpc>
                <a:spcPct val="100000"/>
              </a:lnSpc>
              <a:spcBef>
                <a:spcPts val="0"/>
              </a:spcBef>
              <a:spcAft>
                <a:spcPts val="0"/>
              </a:spcAft>
            </a:pPr>
            <a:endParaRPr lang="en-US" sz="1100" b="1" dirty="0">
              <a:solidFill>
                <a:schemeClr val="tx1"/>
              </a:solidFill>
              <a:effectLst/>
              <a:latin typeface="+mn-lt"/>
              <a:ea typeface="Times New Roman" panose="02020603050405020304" pitchFamily="18" charset="0"/>
              <a:cs typeface="Times New Roman" panose="02020603050405020304" pitchFamily="18" charset="0"/>
            </a:endParaRP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In this picture, the cast in place anchor did not extend above the concrete far enough to be able to properly install the washer and nut. Also, it appears that the distance between the end of the sill plate and the centerline of the bolt is shorter than 3 ½”, which would be 7 times the bolt diameter. </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 </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This mis-installation places the integrity of the sill plate in jeopardy and has a high probability of not completing the load path. </a:t>
            </a:r>
          </a:p>
          <a:p>
            <a:endParaRPr lang="en-US" sz="1200"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(Student Handbook Material)</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27</a:t>
            </a:fld>
            <a:endParaRPr lang="en-US"/>
          </a:p>
        </p:txBody>
      </p:sp>
    </p:spTree>
    <p:extLst>
      <p:ext uri="{BB962C8B-B14F-4D97-AF65-F5344CB8AC3E}">
        <p14:creationId xmlns:p14="http://schemas.microsoft.com/office/powerpoint/2010/main" val="11374346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0000"/>
              </a:lnSpc>
              <a:spcBef>
                <a:spcPts val="0"/>
              </a:spcBef>
              <a:spcAft>
                <a:spcPts val="0"/>
              </a:spcAft>
            </a:pPr>
            <a:r>
              <a:rPr lang="en-US" sz="1100" b="1" dirty="0">
                <a:effectLst/>
                <a:latin typeface="+mn-lt"/>
                <a:ea typeface="Times New Roman" panose="02020603050405020304" pitchFamily="18" charset="0"/>
                <a:cs typeface="Times New Roman" panose="02020603050405020304" pitchFamily="18" charset="0"/>
              </a:rPr>
              <a:t>Cast-in-Place Mis-installation – Notched Studs</a:t>
            </a:r>
          </a:p>
          <a:p>
            <a:pPr marL="0" marR="0">
              <a:lnSpc>
                <a:spcPct val="100000"/>
              </a:lnSpc>
              <a:spcBef>
                <a:spcPts val="0"/>
              </a:spcBef>
              <a:spcAft>
                <a:spcPts val="0"/>
              </a:spcAft>
            </a:pPr>
            <a:endParaRPr lang="en-US" sz="1100" b="1" dirty="0">
              <a:effectLst/>
              <a:latin typeface="+mn-lt"/>
              <a:ea typeface="Times New Roman" panose="02020603050405020304" pitchFamily="18" charset="0"/>
              <a:cs typeface="Times New Roman" panose="02020603050405020304" pitchFamily="18" charset="0"/>
            </a:endParaRPr>
          </a:p>
          <a:p>
            <a:pPr marL="0" marR="0">
              <a:lnSpc>
                <a:spcPct val="100000"/>
              </a:lnSpc>
              <a:spcBef>
                <a:spcPts val="0"/>
              </a:spcBef>
              <a:spcAft>
                <a:spcPts val="0"/>
              </a:spcAft>
            </a:pPr>
            <a:r>
              <a:rPr lang="en-US" sz="1100" dirty="0">
                <a:effectLst/>
                <a:latin typeface="+mn-lt"/>
                <a:ea typeface="Times New Roman" panose="02020603050405020304" pitchFamily="18" charset="0"/>
                <a:cs typeface="Arial" panose="020B0604020202020204" pitchFamily="34" charset="0"/>
              </a:rPr>
              <a:t>In this picture, the cast in place anchor is at the same location as the studs. In addition, the studs have been notched to accommodate the bolts, greatly weakening the integrity of the studs. This installation has a high probability of not completing the load path.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28</a:t>
            </a:fld>
            <a:endParaRPr lang="en-US"/>
          </a:p>
        </p:txBody>
      </p:sp>
    </p:spTree>
    <p:extLst>
      <p:ext uri="{BB962C8B-B14F-4D97-AF65-F5344CB8AC3E}">
        <p14:creationId xmlns:p14="http://schemas.microsoft.com/office/powerpoint/2010/main" val="15822418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0000"/>
              </a:lnSpc>
              <a:spcBef>
                <a:spcPts val="0"/>
              </a:spcBef>
              <a:spcAft>
                <a:spcPts val="0"/>
              </a:spcAft>
            </a:pPr>
            <a:r>
              <a:rPr lang="en-US" sz="1100" b="1" dirty="0">
                <a:solidFill>
                  <a:schemeClr val="tx1"/>
                </a:solidFill>
                <a:effectLst/>
                <a:latin typeface="+mn-lt"/>
                <a:ea typeface="Times New Roman" panose="02020603050405020304" pitchFamily="18" charset="0"/>
                <a:cs typeface="Times New Roman" panose="02020603050405020304" pitchFamily="18" charset="0"/>
              </a:rPr>
              <a:t>Cast-in-Place Mis-installation – Notched Sill Plate</a:t>
            </a:r>
          </a:p>
          <a:p>
            <a:pPr marL="0" marR="0">
              <a:lnSpc>
                <a:spcPct val="100000"/>
              </a:lnSpc>
              <a:spcBef>
                <a:spcPts val="0"/>
              </a:spcBef>
              <a:spcAft>
                <a:spcPts val="0"/>
              </a:spcAft>
            </a:pPr>
            <a:endParaRPr lang="en-US" sz="1100" b="1" dirty="0">
              <a:solidFill>
                <a:schemeClr val="tx1"/>
              </a:solidFill>
              <a:effectLst/>
              <a:latin typeface="+mn-lt"/>
              <a:ea typeface="Times New Roman" panose="02020603050405020304" pitchFamily="18" charset="0"/>
              <a:cs typeface="Times New Roman" panose="02020603050405020304" pitchFamily="18" charset="0"/>
            </a:endParaRP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In this picture, the anchor missed the middle third of the sill plate location, and the sill plate was notched to accommodate the bolt. This mis-installation jeopardizes the integrity of the sill plate and does not complete the load path.</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 </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To fix this installation, the contractor can treat it as an end of sill plate piece and install a post-installed anchor on each side of the notch.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29</a:t>
            </a:fld>
            <a:endParaRPr lang="en-US"/>
          </a:p>
        </p:txBody>
      </p:sp>
    </p:spTree>
    <p:extLst>
      <p:ext uri="{BB962C8B-B14F-4D97-AF65-F5344CB8AC3E}">
        <p14:creationId xmlns:p14="http://schemas.microsoft.com/office/powerpoint/2010/main" val="14944224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pPr>
            <a:r>
              <a:rPr lang="en-US" sz="1100" b="1" kern="1200" dirty="0">
                <a:solidFill>
                  <a:schemeClr val="tx1"/>
                </a:solidFill>
                <a:effectLst/>
                <a:latin typeface="+mn-lt"/>
                <a:ea typeface="+mn-ea"/>
                <a:cs typeface="+mn-cs"/>
              </a:rPr>
              <a:t>About this Course</a:t>
            </a:r>
          </a:p>
          <a:p>
            <a:pPr>
              <a:lnSpc>
                <a:spcPct val="100000"/>
              </a:lnSpc>
            </a:pPr>
            <a:endParaRPr lang="en-US" sz="1100" b="1" kern="1200" dirty="0">
              <a:solidFill>
                <a:schemeClr val="tx1"/>
              </a:solidFill>
              <a:effectLst/>
              <a:latin typeface="+mn-lt"/>
              <a:ea typeface="+mn-ea"/>
              <a:cs typeface="+mn-cs"/>
            </a:endParaRP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Course Description</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Anchors are used in construction to attach objects and structures to concrete and complete the continuous load path. This course provides information on what the code states about anchors, reviews the continuous load path, and provides examples for different types of anchors. The course then reviews the most common anchor mis-installations and provides solutions to fix or avoid anchor mis-installations. </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 </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Course Learning Objectives</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When you have completed this course, you should be able to:</a:t>
            </a:r>
          </a:p>
          <a:p>
            <a:pPr marL="342900" marR="0" lvl="0" indent="-342900">
              <a:lnSpc>
                <a:spcPct val="100000"/>
              </a:lnSpc>
              <a:spcBef>
                <a:spcPts val="0"/>
              </a:spcBef>
              <a:spcAft>
                <a:spcPts val="0"/>
              </a:spcAft>
              <a:buFont typeface="Symbol" panose="05050102010706020507" pitchFamily="18" charset="2"/>
              <a:buChar char=""/>
            </a:pPr>
            <a:r>
              <a:rPr lang="en-US" sz="1100" dirty="0">
                <a:solidFill>
                  <a:schemeClr val="tx1"/>
                </a:solidFill>
                <a:effectLst/>
                <a:latin typeface="+mn-lt"/>
                <a:ea typeface="Times New Roman" panose="02020603050405020304" pitchFamily="18" charset="0"/>
                <a:cs typeface="Arial" panose="020B0604020202020204" pitchFamily="34" charset="0"/>
              </a:rPr>
              <a:t>Identify the purpose and types of anchors</a:t>
            </a:r>
          </a:p>
          <a:p>
            <a:pPr marL="342900" marR="0" lvl="0" indent="-342900">
              <a:lnSpc>
                <a:spcPct val="100000"/>
              </a:lnSpc>
              <a:spcBef>
                <a:spcPts val="0"/>
              </a:spcBef>
              <a:spcAft>
                <a:spcPts val="0"/>
              </a:spcAft>
              <a:buFont typeface="Symbol" panose="05050102010706020507" pitchFamily="18" charset="2"/>
              <a:buChar char=""/>
            </a:pPr>
            <a:r>
              <a:rPr lang="en-US" sz="1100" dirty="0">
                <a:solidFill>
                  <a:schemeClr val="tx1"/>
                </a:solidFill>
                <a:effectLst/>
                <a:latin typeface="+mn-lt"/>
                <a:ea typeface="Times New Roman" panose="02020603050405020304" pitchFamily="18" charset="0"/>
                <a:cs typeface="Arial" panose="020B0604020202020204" pitchFamily="34" charset="0"/>
              </a:rPr>
              <a:t>Define the key elements for proper installation of the different types of anchors</a:t>
            </a:r>
          </a:p>
          <a:p>
            <a:pPr marL="342900" marR="0" lvl="0" indent="-342900">
              <a:lnSpc>
                <a:spcPct val="100000"/>
              </a:lnSpc>
              <a:spcBef>
                <a:spcPts val="0"/>
              </a:spcBef>
              <a:spcAft>
                <a:spcPts val="0"/>
              </a:spcAft>
              <a:buFont typeface="Symbol" panose="05050102010706020507" pitchFamily="18" charset="2"/>
              <a:buChar char=""/>
            </a:pPr>
            <a:r>
              <a:rPr lang="en-US" sz="1100" dirty="0">
                <a:solidFill>
                  <a:schemeClr val="tx1"/>
                </a:solidFill>
                <a:effectLst/>
                <a:latin typeface="+mn-lt"/>
                <a:ea typeface="Times New Roman" panose="02020603050405020304" pitchFamily="18" charset="0"/>
                <a:cs typeface="Arial" panose="020B0604020202020204" pitchFamily="34" charset="0"/>
              </a:rPr>
              <a:t>Recognize the main mis-installations for anchors</a:t>
            </a:r>
          </a:p>
          <a:p>
            <a:endParaRPr lang="en-US" sz="1100" b="1"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3</a:t>
            </a:fld>
            <a:endParaRPr lang="en-US"/>
          </a:p>
        </p:txBody>
      </p:sp>
    </p:spTree>
    <p:extLst>
      <p:ext uri="{BB962C8B-B14F-4D97-AF65-F5344CB8AC3E}">
        <p14:creationId xmlns:p14="http://schemas.microsoft.com/office/powerpoint/2010/main" val="41122351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0000"/>
              </a:lnSpc>
              <a:spcBef>
                <a:spcPts val="0"/>
              </a:spcBef>
              <a:spcAft>
                <a:spcPts val="0"/>
              </a:spcAft>
            </a:pPr>
            <a:r>
              <a:rPr lang="en-US" sz="1100" b="1" dirty="0">
                <a:solidFill>
                  <a:schemeClr val="tx1"/>
                </a:solidFill>
                <a:effectLst/>
                <a:latin typeface="+mn-lt"/>
                <a:ea typeface="Times New Roman" panose="02020603050405020304" pitchFamily="18" charset="0"/>
                <a:cs typeface="Times New Roman" panose="02020603050405020304" pitchFamily="18" charset="0"/>
              </a:rPr>
              <a:t>Post-installed Anchor Mis-installation – Too Close to Edge</a:t>
            </a:r>
          </a:p>
          <a:p>
            <a:pPr marL="0" marR="0">
              <a:lnSpc>
                <a:spcPct val="100000"/>
              </a:lnSpc>
              <a:spcBef>
                <a:spcPts val="0"/>
              </a:spcBef>
              <a:spcAft>
                <a:spcPts val="0"/>
              </a:spcAft>
            </a:pPr>
            <a:endParaRPr lang="en-US" sz="1100" b="1" dirty="0">
              <a:solidFill>
                <a:schemeClr val="tx1"/>
              </a:solidFill>
              <a:effectLst/>
              <a:latin typeface="+mn-lt"/>
              <a:ea typeface="Times New Roman" panose="02020603050405020304" pitchFamily="18" charset="0"/>
              <a:cs typeface="Times New Roman" panose="02020603050405020304" pitchFamily="18" charset="0"/>
            </a:endParaRP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In this picture, the expansion wedge anchor is installed too close to the edge of the concrete. Using an expansion anchor to anchor exterior wall sill plates is not recommended. </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 </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Expansion anchors work by expanding the bottom clip, which creates tensile forces in the concrete below. When installed in the middle of the slab, there is no problem. However, when installed close to the edge of the slab, it can spall the concrete as shown here.</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 </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The minimum edge distance for a ½” Strong-Bolt 2 anchor is 4”, so this installation design would not be able to achieve the full capacity load of the anchor. The ½” Wedge-All anchor has a minimum edge distance of 2”. However, there is a reduction of 70% in shear capacity and 30% reduction in tension when installed this close to the edge.  Note that sill plate anchors are typically used for shear resistance and are not ideal for this application. </a:t>
            </a:r>
          </a:p>
          <a:p>
            <a:endParaRPr lang="en-US" sz="1200"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(Student Handbook Material)</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30</a:t>
            </a:fld>
            <a:endParaRPr lang="en-US"/>
          </a:p>
        </p:txBody>
      </p:sp>
    </p:spTree>
    <p:extLst>
      <p:ext uri="{BB962C8B-B14F-4D97-AF65-F5344CB8AC3E}">
        <p14:creationId xmlns:p14="http://schemas.microsoft.com/office/powerpoint/2010/main" val="5930062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0000"/>
              </a:lnSpc>
              <a:spcBef>
                <a:spcPts val="0"/>
              </a:spcBef>
              <a:spcAft>
                <a:spcPts val="0"/>
              </a:spcAft>
            </a:pPr>
            <a:r>
              <a:rPr lang="en-US" sz="1100" b="1" dirty="0">
                <a:solidFill>
                  <a:schemeClr val="tx1"/>
                </a:solidFill>
                <a:effectLst/>
                <a:latin typeface="+mn-lt"/>
                <a:ea typeface="Times New Roman" panose="02020603050405020304" pitchFamily="18" charset="0"/>
                <a:cs typeface="Times New Roman" panose="02020603050405020304" pitchFamily="18" charset="0"/>
              </a:rPr>
              <a:t>Post-installed Anchor Mis-installation – Too Close to Concrete Edge</a:t>
            </a:r>
          </a:p>
          <a:p>
            <a:pPr marL="0" marR="0">
              <a:lnSpc>
                <a:spcPct val="100000"/>
              </a:lnSpc>
              <a:spcBef>
                <a:spcPts val="0"/>
              </a:spcBef>
              <a:spcAft>
                <a:spcPts val="0"/>
              </a:spcAft>
            </a:pPr>
            <a:endParaRPr lang="en-US" sz="1100" b="1" dirty="0">
              <a:solidFill>
                <a:schemeClr val="tx1"/>
              </a:solidFill>
              <a:effectLst/>
              <a:latin typeface="+mn-lt"/>
              <a:ea typeface="Times New Roman" panose="02020603050405020304" pitchFamily="18" charset="0"/>
              <a:cs typeface="Times New Roman" panose="02020603050405020304" pitchFamily="18" charset="0"/>
            </a:endParaRP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In this picture, the expansion wedge anchor is installed too close to the edge of the concrete. Using an expansion anchor to anchor exterior wall sill plates is not recommended. </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 </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Expansion anchors work by expanding the bottom clip, which creates tensile forces in the concrete below. When installed in the middle of the slab, there is no problem. However, when installed close to the edge of the slab, it can spall the concrete as shown here.</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 </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The minimum edge distance for a ½” Strong-Bolt 2 anchor is 4”, so this installation design would not be able to achieve the full capacity load of the anchor. The ½” Wedge-All anchor has a minimum edge distance of 2”. However, there is a reduction of 70% in shear capacity and 30% reduction in tension when installed this close to the edge.  Note that sill plate anchors are typically used for shear resistance and are not ideal for this application.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31</a:t>
            </a:fld>
            <a:endParaRPr lang="en-US"/>
          </a:p>
        </p:txBody>
      </p:sp>
    </p:spTree>
    <p:extLst>
      <p:ext uri="{BB962C8B-B14F-4D97-AF65-F5344CB8AC3E}">
        <p14:creationId xmlns:p14="http://schemas.microsoft.com/office/powerpoint/2010/main" val="6247865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0000"/>
              </a:lnSpc>
              <a:spcBef>
                <a:spcPts val="0"/>
              </a:spcBef>
              <a:spcAft>
                <a:spcPts val="0"/>
              </a:spcAft>
            </a:pPr>
            <a:r>
              <a:rPr lang="en-US" sz="1100" b="1" dirty="0">
                <a:solidFill>
                  <a:schemeClr val="tx1"/>
                </a:solidFill>
                <a:effectLst/>
                <a:latin typeface="+mn-lt"/>
                <a:ea typeface="Times New Roman" panose="02020603050405020304" pitchFamily="18" charset="0"/>
                <a:cs typeface="Times New Roman" panose="02020603050405020304" pitchFamily="18" charset="0"/>
              </a:rPr>
              <a:t>Solutions to Prevent Mis-installation</a:t>
            </a:r>
          </a:p>
          <a:p>
            <a:pPr marL="0" marR="0">
              <a:lnSpc>
                <a:spcPct val="100000"/>
              </a:lnSpc>
              <a:spcBef>
                <a:spcPts val="0"/>
              </a:spcBef>
              <a:spcAft>
                <a:spcPts val="0"/>
              </a:spcAft>
            </a:pPr>
            <a:endParaRPr lang="en-US" sz="1100" dirty="0">
              <a:solidFill>
                <a:schemeClr val="tx1"/>
              </a:solidFill>
              <a:effectLst/>
              <a:latin typeface="+mn-lt"/>
              <a:ea typeface="Times New Roman" panose="02020603050405020304" pitchFamily="18" charset="0"/>
              <a:cs typeface="Arial" panose="020B0604020202020204" pitchFamily="34" charset="0"/>
            </a:endParaRP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The recommended solution for sill plate anchorage and prevention of mis-installations for a Cast-In-Place solution, is to use either a MASA or </a:t>
            </a:r>
            <a:r>
              <a:rPr lang="en-US" sz="1100" dirty="0" err="1">
                <a:solidFill>
                  <a:schemeClr val="tx1"/>
                </a:solidFill>
                <a:effectLst/>
                <a:latin typeface="+mn-lt"/>
                <a:ea typeface="Times New Roman" panose="02020603050405020304" pitchFamily="18" charset="0"/>
                <a:cs typeface="Arial" panose="020B0604020202020204" pitchFamily="34" charset="0"/>
              </a:rPr>
              <a:t>LMAZ</a:t>
            </a:r>
            <a:r>
              <a:rPr lang="en-US" sz="1100" dirty="0">
                <a:solidFill>
                  <a:schemeClr val="tx1"/>
                </a:solidFill>
                <a:effectLst/>
                <a:latin typeface="+mn-lt"/>
                <a:ea typeface="Times New Roman" panose="02020603050405020304" pitchFamily="18" charset="0"/>
                <a:cs typeface="Arial" panose="020B0604020202020204" pitchFamily="34" charset="0"/>
              </a:rPr>
              <a:t> anchor. Both are easy to install before pouring the concrete and have been evaluated to be a 1:1 replacement to the prescriptive ½” diameter anchor from the code. Another advantage is that the anchorage is not dependent on having to be in the middle third of the sill plate. </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 </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The only disadvantage of a cast-in place solution is knowing where the sill plate splice will happen.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32</a:t>
            </a:fld>
            <a:endParaRPr lang="en-US"/>
          </a:p>
        </p:txBody>
      </p:sp>
    </p:spTree>
    <p:extLst>
      <p:ext uri="{BB962C8B-B14F-4D97-AF65-F5344CB8AC3E}">
        <p14:creationId xmlns:p14="http://schemas.microsoft.com/office/powerpoint/2010/main" val="37678774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0000"/>
              </a:lnSpc>
              <a:spcBef>
                <a:spcPts val="0"/>
              </a:spcBef>
              <a:spcAft>
                <a:spcPts val="0"/>
              </a:spcAft>
            </a:pPr>
            <a:r>
              <a:rPr lang="en-US" sz="1100" b="1" dirty="0">
                <a:solidFill>
                  <a:schemeClr val="tx1"/>
                </a:solidFill>
                <a:effectLst/>
                <a:latin typeface="+mn-lt"/>
                <a:ea typeface="Times New Roman" panose="02020603050405020304" pitchFamily="18" charset="0"/>
                <a:cs typeface="Times New Roman" panose="02020603050405020304" pitchFamily="18" charset="0"/>
              </a:rPr>
              <a:t>Post-Install Solution</a:t>
            </a:r>
          </a:p>
          <a:p>
            <a:pPr marL="0" marR="0">
              <a:lnSpc>
                <a:spcPct val="100000"/>
              </a:lnSpc>
              <a:spcBef>
                <a:spcPts val="0"/>
              </a:spcBef>
              <a:spcAft>
                <a:spcPts val="0"/>
              </a:spcAft>
            </a:pPr>
            <a:endParaRPr lang="en-US" sz="1100" b="1" dirty="0">
              <a:solidFill>
                <a:schemeClr val="tx1"/>
              </a:solidFill>
              <a:effectLst/>
              <a:latin typeface="+mn-lt"/>
              <a:ea typeface="Times New Roman" panose="02020603050405020304" pitchFamily="18" charset="0"/>
              <a:cs typeface="Times New Roman" panose="02020603050405020304" pitchFamily="18" charset="0"/>
            </a:endParaRP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Simpson Strong-Tie recommends a post install solution as the best option available. A mechanical screw-in anchor such as the </a:t>
            </a:r>
            <a:r>
              <a:rPr lang="en-US" sz="1100" dirty="0" err="1">
                <a:solidFill>
                  <a:schemeClr val="tx1"/>
                </a:solidFill>
                <a:effectLst/>
                <a:latin typeface="+mn-lt"/>
                <a:ea typeface="Times New Roman" panose="02020603050405020304" pitchFamily="18" charset="0"/>
                <a:cs typeface="Arial" panose="020B0604020202020204" pitchFamily="34" charset="0"/>
              </a:rPr>
              <a:t>Titen</a:t>
            </a:r>
            <a:r>
              <a:rPr lang="en-US" sz="1100" dirty="0">
                <a:solidFill>
                  <a:schemeClr val="tx1"/>
                </a:solidFill>
                <a:effectLst/>
                <a:latin typeface="+mn-lt"/>
                <a:ea typeface="Times New Roman" panose="02020603050405020304" pitchFamily="18" charset="0"/>
                <a:cs typeface="Arial" panose="020B0604020202020204" pitchFamily="34" charset="0"/>
              </a:rPr>
              <a:t> HD, provides a 1:1 replacement to the prescriptive ½” diameter anchor from the code. The </a:t>
            </a:r>
            <a:r>
              <a:rPr lang="en-US" sz="1100" dirty="0" err="1">
                <a:solidFill>
                  <a:schemeClr val="tx1"/>
                </a:solidFill>
                <a:effectLst/>
                <a:latin typeface="+mn-lt"/>
                <a:ea typeface="Times New Roman" panose="02020603050405020304" pitchFamily="18" charset="0"/>
                <a:cs typeface="Arial" panose="020B0604020202020204" pitchFamily="34" charset="0"/>
              </a:rPr>
              <a:t>Titen</a:t>
            </a:r>
            <a:r>
              <a:rPr lang="en-US" sz="1100" dirty="0">
                <a:solidFill>
                  <a:schemeClr val="tx1"/>
                </a:solidFill>
                <a:effectLst/>
                <a:latin typeface="+mn-lt"/>
                <a:ea typeface="Times New Roman" panose="02020603050405020304" pitchFamily="18" charset="0"/>
                <a:cs typeface="Arial" panose="020B0604020202020204" pitchFamily="34" charset="0"/>
              </a:rPr>
              <a:t> HD is easy to install and can be installed 1 ¾” from the edge. </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 </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A secondary option is to use an adhesive anchor such as the SET 3-G, which also has the same benefits as the </a:t>
            </a:r>
            <a:r>
              <a:rPr lang="en-US" sz="1100" dirty="0" err="1">
                <a:solidFill>
                  <a:schemeClr val="tx1"/>
                </a:solidFill>
                <a:effectLst/>
                <a:latin typeface="+mn-lt"/>
                <a:ea typeface="Times New Roman" panose="02020603050405020304" pitchFamily="18" charset="0"/>
                <a:cs typeface="Arial" panose="020B0604020202020204" pitchFamily="34" charset="0"/>
              </a:rPr>
              <a:t>Titen</a:t>
            </a:r>
            <a:r>
              <a:rPr lang="en-US" sz="1100" dirty="0">
                <a:solidFill>
                  <a:schemeClr val="tx1"/>
                </a:solidFill>
                <a:effectLst/>
                <a:latin typeface="+mn-lt"/>
                <a:ea typeface="Times New Roman" panose="02020603050405020304" pitchFamily="18" charset="0"/>
                <a:cs typeface="Arial" panose="020B0604020202020204" pitchFamily="34" charset="0"/>
              </a:rPr>
              <a:t> HD for this application.</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33</a:t>
            </a:fld>
            <a:endParaRPr lang="en-US"/>
          </a:p>
        </p:txBody>
      </p:sp>
    </p:spTree>
    <p:extLst>
      <p:ext uri="{BB962C8B-B14F-4D97-AF65-F5344CB8AC3E}">
        <p14:creationId xmlns:p14="http://schemas.microsoft.com/office/powerpoint/2010/main" val="234381220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0000"/>
              </a:lnSpc>
              <a:spcBef>
                <a:spcPts val="0"/>
              </a:spcBef>
              <a:spcAft>
                <a:spcPts val="0"/>
              </a:spcAft>
            </a:pPr>
            <a:r>
              <a:rPr lang="en-US" sz="1100" b="1" dirty="0">
                <a:solidFill>
                  <a:schemeClr val="tx1"/>
                </a:solidFill>
                <a:effectLst/>
                <a:latin typeface="+mn-lt"/>
                <a:ea typeface="Times New Roman" panose="02020603050405020304" pitchFamily="18" charset="0"/>
                <a:cs typeface="Times New Roman" panose="02020603050405020304" pitchFamily="18" charset="0"/>
              </a:rPr>
              <a:t>Simpson Strong-Tie Technical Bulletin</a:t>
            </a:r>
          </a:p>
          <a:p>
            <a:pPr marL="0" marR="0">
              <a:lnSpc>
                <a:spcPct val="100000"/>
              </a:lnSpc>
              <a:spcBef>
                <a:spcPts val="0"/>
              </a:spcBef>
              <a:spcAft>
                <a:spcPts val="0"/>
              </a:spcAft>
            </a:pPr>
            <a:endParaRPr lang="en-US" sz="1100" b="1" dirty="0">
              <a:solidFill>
                <a:schemeClr val="tx1"/>
              </a:solidFill>
              <a:effectLst/>
              <a:latin typeface="+mn-lt"/>
              <a:ea typeface="Times New Roman" panose="02020603050405020304" pitchFamily="18" charset="0"/>
              <a:cs typeface="Times New Roman" panose="02020603050405020304" pitchFamily="18" charset="0"/>
            </a:endParaRP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For more information, view the Simpson Strong-Tie Technical Bulletin for Sill Plate anchorage solutions that meet the intent of the code. The PDF document is available on the Resources Tab.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34</a:t>
            </a:fld>
            <a:endParaRPr lang="en-US"/>
          </a:p>
        </p:txBody>
      </p:sp>
    </p:spTree>
    <p:extLst>
      <p:ext uri="{BB962C8B-B14F-4D97-AF65-F5344CB8AC3E}">
        <p14:creationId xmlns:p14="http://schemas.microsoft.com/office/powerpoint/2010/main" val="266342370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Check Your</a:t>
            </a:r>
            <a:r>
              <a:rPr lang="en-US" b="1" baseline="0" dirty="0"/>
              <a:t> Knowledge</a:t>
            </a:r>
            <a:endParaRPr lang="en-US" b="1" dirty="0"/>
          </a:p>
        </p:txBody>
      </p:sp>
      <p:sp>
        <p:nvSpPr>
          <p:cNvPr id="4" name="Slide Number Placeholder 3"/>
          <p:cNvSpPr>
            <a:spLocks noGrp="1"/>
          </p:cNvSpPr>
          <p:nvPr>
            <p:ph type="sldNum" sz="quarter" idx="10"/>
          </p:nvPr>
        </p:nvSpPr>
        <p:spPr/>
        <p:txBody>
          <a:bodyPr/>
          <a:lstStyle/>
          <a:p>
            <a:fld id="{41BDAC27-EA65-4CFE-B3FB-06977A465F32}" type="slidenum">
              <a:rPr lang="en-US" smtClean="0"/>
              <a:t>35</a:t>
            </a:fld>
            <a:endParaRPr lang="en-US"/>
          </a:p>
        </p:txBody>
      </p:sp>
    </p:spTree>
    <p:extLst>
      <p:ext uri="{BB962C8B-B14F-4D97-AF65-F5344CB8AC3E}">
        <p14:creationId xmlns:p14="http://schemas.microsoft.com/office/powerpoint/2010/main" val="6238893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0000"/>
              </a:lnSpc>
              <a:spcBef>
                <a:spcPts val="0"/>
              </a:spcBef>
              <a:spcAft>
                <a:spcPts val="0"/>
              </a:spcAft>
            </a:pPr>
            <a:r>
              <a:rPr lang="en-US" sz="1100" b="1" dirty="0">
                <a:solidFill>
                  <a:schemeClr val="tx1"/>
                </a:solidFill>
                <a:effectLst/>
                <a:latin typeface="+mn-lt"/>
                <a:ea typeface="Times New Roman" panose="02020603050405020304" pitchFamily="18" charset="0"/>
                <a:cs typeface="Arial" panose="020B0604020202020204" pitchFamily="34" charset="0"/>
              </a:rPr>
              <a:t>Lesson 3: </a:t>
            </a:r>
            <a:r>
              <a:rPr lang="en-US" sz="1100" b="1" dirty="0" err="1">
                <a:solidFill>
                  <a:schemeClr val="tx1"/>
                </a:solidFill>
                <a:effectLst/>
                <a:latin typeface="+mn-lt"/>
                <a:ea typeface="Times New Roman" panose="02020603050405020304" pitchFamily="18" charset="0"/>
                <a:cs typeface="Arial" panose="020B0604020202020204" pitchFamily="34" charset="0"/>
              </a:rPr>
              <a:t>STHD</a:t>
            </a:r>
            <a:r>
              <a:rPr lang="en-US" sz="1100" b="1" dirty="0">
                <a:solidFill>
                  <a:schemeClr val="tx1"/>
                </a:solidFill>
                <a:effectLst/>
                <a:latin typeface="+mn-lt"/>
                <a:ea typeface="Times New Roman" panose="02020603050405020304" pitchFamily="18" charset="0"/>
                <a:cs typeface="Arial" panose="020B0604020202020204" pitchFamily="34" charset="0"/>
              </a:rPr>
              <a:t> Anchorage</a:t>
            </a:r>
          </a:p>
          <a:p>
            <a:pPr marL="0" marR="0">
              <a:lnSpc>
                <a:spcPct val="100000"/>
              </a:lnSpc>
              <a:spcBef>
                <a:spcPts val="0"/>
              </a:spcBef>
              <a:spcAft>
                <a:spcPts val="0"/>
              </a:spcAft>
            </a:pPr>
            <a:endParaRPr lang="en-US" sz="1100" b="1" dirty="0">
              <a:solidFill>
                <a:schemeClr val="tx1"/>
              </a:solidFill>
              <a:effectLst/>
              <a:latin typeface="+mn-lt"/>
              <a:ea typeface="Times New Roman" panose="02020603050405020304" pitchFamily="18" charset="0"/>
              <a:cs typeface="Arial" panose="020B0604020202020204" pitchFamily="34" charset="0"/>
            </a:endParaRP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This lesson discusses the requirements, specifications, and common mis-installation of Strap-Tie </a:t>
            </a:r>
            <a:r>
              <a:rPr lang="en-US" sz="1100" dirty="0" err="1">
                <a:solidFill>
                  <a:schemeClr val="tx1"/>
                </a:solidFill>
                <a:effectLst/>
                <a:latin typeface="+mn-lt"/>
                <a:ea typeface="Times New Roman" panose="02020603050405020304" pitchFamily="18" charset="0"/>
                <a:cs typeface="Arial" panose="020B0604020202020204" pitchFamily="34" charset="0"/>
              </a:rPr>
              <a:t>Holdown</a:t>
            </a:r>
            <a:r>
              <a:rPr lang="en-US" sz="1100" dirty="0">
                <a:solidFill>
                  <a:schemeClr val="tx1"/>
                </a:solidFill>
                <a:effectLst/>
                <a:latin typeface="+mn-lt"/>
                <a:ea typeface="Times New Roman" panose="02020603050405020304" pitchFamily="18" charset="0"/>
                <a:cs typeface="Arial" panose="020B0604020202020204" pitchFamily="34" charset="0"/>
              </a:rPr>
              <a:t> anchorage applications.</a:t>
            </a: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36</a:t>
            </a:fld>
            <a:endParaRPr lang="en-US"/>
          </a:p>
        </p:txBody>
      </p:sp>
    </p:spTree>
    <p:extLst>
      <p:ext uri="{BB962C8B-B14F-4D97-AF65-F5344CB8AC3E}">
        <p14:creationId xmlns:p14="http://schemas.microsoft.com/office/powerpoint/2010/main" val="424002478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0000"/>
              </a:lnSpc>
              <a:spcBef>
                <a:spcPts val="0"/>
              </a:spcBef>
              <a:spcAft>
                <a:spcPts val="0"/>
              </a:spcAft>
            </a:pPr>
            <a:r>
              <a:rPr lang="en-US" sz="1100" b="1" dirty="0" err="1">
                <a:solidFill>
                  <a:schemeClr val="tx1"/>
                </a:solidFill>
                <a:effectLst/>
                <a:latin typeface="+mn-lt"/>
                <a:ea typeface="Times New Roman" panose="02020603050405020304" pitchFamily="18" charset="0"/>
                <a:cs typeface="Times New Roman" panose="02020603050405020304" pitchFamily="18" charset="0"/>
              </a:rPr>
              <a:t>STHD</a:t>
            </a:r>
            <a:r>
              <a:rPr lang="en-US" sz="1100" b="1" dirty="0">
                <a:solidFill>
                  <a:schemeClr val="tx1"/>
                </a:solidFill>
                <a:effectLst/>
                <a:latin typeface="+mn-lt"/>
                <a:ea typeface="Times New Roman" panose="02020603050405020304" pitchFamily="18" charset="0"/>
                <a:cs typeface="Times New Roman" panose="02020603050405020304" pitchFamily="18" charset="0"/>
              </a:rPr>
              <a:t> Strap-Tie </a:t>
            </a:r>
            <a:r>
              <a:rPr lang="en-US" sz="1100" b="1" dirty="0" err="1">
                <a:solidFill>
                  <a:schemeClr val="tx1"/>
                </a:solidFill>
                <a:effectLst/>
                <a:latin typeface="+mn-lt"/>
                <a:ea typeface="Times New Roman" panose="02020603050405020304" pitchFamily="18" charset="0"/>
                <a:cs typeface="Times New Roman" panose="02020603050405020304" pitchFamily="18" charset="0"/>
              </a:rPr>
              <a:t>Holdowns</a:t>
            </a:r>
            <a:endParaRPr lang="en-US" sz="1100" b="1" dirty="0">
              <a:solidFill>
                <a:schemeClr val="tx1"/>
              </a:solidFill>
              <a:effectLst/>
              <a:latin typeface="+mn-lt"/>
              <a:ea typeface="Times New Roman" panose="02020603050405020304" pitchFamily="18" charset="0"/>
              <a:cs typeface="Times New Roman" panose="02020603050405020304" pitchFamily="18" charset="0"/>
            </a:endParaRPr>
          </a:p>
          <a:p>
            <a:pPr marL="0" marR="0">
              <a:lnSpc>
                <a:spcPct val="100000"/>
              </a:lnSpc>
              <a:spcBef>
                <a:spcPts val="0"/>
              </a:spcBef>
              <a:spcAft>
                <a:spcPts val="0"/>
              </a:spcAft>
            </a:pPr>
            <a:endParaRPr lang="en-US" sz="1100" b="1" dirty="0">
              <a:solidFill>
                <a:schemeClr val="tx1"/>
              </a:solidFill>
              <a:effectLst/>
              <a:latin typeface="+mn-lt"/>
              <a:ea typeface="Times New Roman" panose="02020603050405020304" pitchFamily="18" charset="0"/>
              <a:cs typeface="Times New Roman" panose="02020603050405020304" pitchFamily="18" charset="0"/>
            </a:endParaRP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The most common application for the </a:t>
            </a:r>
            <a:r>
              <a:rPr lang="en-US" sz="1100" dirty="0" err="1">
                <a:solidFill>
                  <a:schemeClr val="tx1"/>
                </a:solidFill>
                <a:effectLst/>
                <a:latin typeface="+mn-lt"/>
                <a:ea typeface="Times New Roman" panose="02020603050405020304" pitchFamily="18" charset="0"/>
                <a:cs typeface="Arial" panose="020B0604020202020204" pitchFamily="34" charset="0"/>
              </a:rPr>
              <a:t>STHD</a:t>
            </a:r>
            <a:r>
              <a:rPr lang="en-US" sz="1100" dirty="0">
                <a:solidFill>
                  <a:schemeClr val="tx1"/>
                </a:solidFill>
                <a:effectLst/>
                <a:latin typeface="+mn-lt"/>
                <a:ea typeface="Times New Roman" panose="02020603050405020304" pitchFamily="18" charset="0"/>
                <a:cs typeface="Arial" panose="020B0604020202020204" pitchFamily="34" charset="0"/>
              </a:rPr>
              <a:t> is building the prescribed Braced Wall Panel method – Portal Frame with </a:t>
            </a:r>
            <a:r>
              <a:rPr lang="en-US" sz="1100" dirty="0" err="1">
                <a:solidFill>
                  <a:schemeClr val="tx1"/>
                </a:solidFill>
                <a:effectLst/>
                <a:latin typeface="+mn-lt"/>
                <a:ea typeface="Times New Roman" panose="02020603050405020304" pitchFamily="18" charset="0"/>
                <a:cs typeface="Arial" panose="020B0604020202020204" pitchFamily="34" charset="0"/>
              </a:rPr>
              <a:t>Holdowns</a:t>
            </a:r>
            <a:r>
              <a:rPr lang="en-US" sz="1100" dirty="0">
                <a:solidFill>
                  <a:schemeClr val="tx1"/>
                </a:solidFill>
                <a:effectLst/>
                <a:latin typeface="+mn-lt"/>
                <a:ea typeface="Times New Roman" panose="02020603050405020304" pitchFamily="18" charset="0"/>
                <a:cs typeface="Arial" panose="020B0604020202020204" pitchFamily="34" charset="0"/>
              </a:rPr>
              <a:t>, or </a:t>
            </a:r>
            <a:r>
              <a:rPr lang="en-US" sz="1100" dirty="0" err="1">
                <a:solidFill>
                  <a:schemeClr val="tx1"/>
                </a:solidFill>
                <a:effectLst/>
                <a:latin typeface="+mn-lt"/>
                <a:ea typeface="Times New Roman" panose="02020603050405020304" pitchFamily="18" charset="0"/>
                <a:cs typeface="Arial" panose="020B0604020202020204" pitchFamily="34" charset="0"/>
              </a:rPr>
              <a:t>PFH</a:t>
            </a:r>
            <a:r>
              <a:rPr lang="en-US" sz="1100" dirty="0">
                <a:solidFill>
                  <a:schemeClr val="tx1"/>
                </a:solidFill>
                <a:effectLst/>
                <a:latin typeface="+mn-lt"/>
                <a:ea typeface="Times New Roman" panose="02020603050405020304" pitchFamily="18" charset="0"/>
                <a:cs typeface="Arial" panose="020B0604020202020204" pitchFamily="34" charset="0"/>
              </a:rPr>
              <a:t>. </a:t>
            </a:r>
            <a:r>
              <a:rPr lang="en-US" sz="1100" dirty="0" err="1">
                <a:solidFill>
                  <a:schemeClr val="tx1"/>
                </a:solidFill>
                <a:effectLst/>
                <a:latin typeface="+mn-lt"/>
                <a:ea typeface="Times New Roman" panose="02020603050405020304" pitchFamily="18" charset="0"/>
                <a:cs typeface="Arial" panose="020B0604020202020204" pitchFamily="34" charset="0"/>
              </a:rPr>
              <a:t>PFH</a:t>
            </a:r>
            <a:r>
              <a:rPr lang="en-US" sz="1100" dirty="0">
                <a:solidFill>
                  <a:schemeClr val="tx1"/>
                </a:solidFill>
                <a:effectLst/>
                <a:latin typeface="+mn-lt"/>
                <a:ea typeface="Times New Roman" panose="02020603050405020304" pitchFamily="18" charset="0"/>
                <a:cs typeface="Arial" panose="020B0604020202020204" pitchFamily="34" charset="0"/>
              </a:rPr>
              <a:t> requires two 3500 lb. strap-type </a:t>
            </a:r>
            <a:r>
              <a:rPr lang="en-US" sz="1100" dirty="0" err="1">
                <a:solidFill>
                  <a:schemeClr val="tx1"/>
                </a:solidFill>
                <a:effectLst/>
                <a:latin typeface="+mn-lt"/>
                <a:ea typeface="Times New Roman" panose="02020603050405020304" pitchFamily="18" charset="0"/>
                <a:cs typeface="Arial" panose="020B0604020202020204" pitchFamily="34" charset="0"/>
              </a:rPr>
              <a:t>holdowns</a:t>
            </a:r>
            <a:r>
              <a:rPr lang="en-US" sz="1100" dirty="0">
                <a:solidFill>
                  <a:schemeClr val="tx1"/>
                </a:solidFill>
                <a:effectLst/>
                <a:latin typeface="+mn-lt"/>
                <a:ea typeface="Times New Roman" panose="02020603050405020304" pitchFamily="18" charset="0"/>
                <a:cs typeface="Arial" panose="020B0604020202020204" pitchFamily="34" charset="0"/>
              </a:rPr>
              <a:t> embedded into the concrete and nailed into the framing and is detailed in section </a:t>
            </a:r>
            <a:r>
              <a:rPr lang="en-US" sz="1100" dirty="0" err="1">
                <a:solidFill>
                  <a:schemeClr val="tx1"/>
                </a:solidFill>
                <a:effectLst/>
                <a:latin typeface="+mn-lt"/>
                <a:ea typeface="Times New Roman" panose="02020603050405020304" pitchFamily="18" charset="0"/>
                <a:cs typeface="Arial" panose="020B0604020202020204" pitchFamily="34" charset="0"/>
              </a:rPr>
              <a:t>R602</a:t>
            </a:r>
            <a:r>
              <a:rPr lang="en-US" sz="1100" dirty="0">
                <a:solidFill>
                  <a:schemeClr val="tx1"/>
                </a:solidFill>
                <a:effectLst/>
                <a:latin typeface="+mn-lt"/>
                <a:ea typeface="Times New Roman" panose="02020603050405020304" pitchFamily="18" charset="0"/>
                <a:cs typeface="Arial" panose="020B0604020202020204" pitchFamily="34" charset="0"/>
              </a:rPr>
              <a:t> of the IRC.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37</a:t>
            </a:fld>
            <a:endParaRPr lang="en-US"/>
          </a:p>
        </p:txBody>
      </p:sp>
    </p:spTree>
    <p:extLst>
      <p:ext uri="{BB962C8B-B14F-4D97-AF65-F5344CB8AC3E}">
        <p14:creationId xmlns:p14="http://schemas.microsoft.com/office/powerpoint/2010/main" val="149397776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0000"/>
              </a:lnSpc>
              <a:spcBef>
                <a:spcPts val="0"/>
              </a:spcBef>
              <a:spcAft>
                <a:spcPts val="0"/>
              </a:spcAft>
            </a:pPr>
            <a:r>
              <a:rPr lang="en-US" sz="1100" b="1" dirty="0" err="1">
                <a:solidFill>
                  <a:schemeClr val="tx1"/>
                </a:solidFill>
                <a:effectLst/>
                <a:latin typeface="+mn-lt"/>
                <a:ea typeface="Times New Roman" panose="02020603050405020304" pitchFamily="18" charset="0"/>
                <a:cs typeface="Times New Roman" panose="02020603050405020304" pitchFamily="18" charset="0"/>
              </a:rPr>
              <a:t>STHD</a:t>
            </a:r>
            <a:r>
              <a:rPr lang="en-US" sz="1100" b="1" dirty="0">
                <a:solidFill>
                  <a:schemeClr val="tx1"/>
                </a:solidFill>
                <a:effectLst/>
                <a:latin typeface="+mn-lt"/>
                <a:ea typeface="Times New Roman" panose="02020603050405020304" pitchFamily="18" charset="0"/>
                <a:cs typeface="Times New Roman" panose="02020603050405020304" pitchFamily="18" charset="0"/>
              </a:rPr>
              <a:t> Mis-installation – Improper Bends</a:t>
            </a:r>
          </a:p>
          <a:p>
            <a:pPr marL="0" marR="0">
              <a:lnSpc>
                <a:spcPct val="100000"/>
              </a:lnSpc>
              <a:spcBef>
                <a:spcPts val="0"/>
              </a:spcBef>
              <a:spcAft>
                <a:spcPts val="0"/>
              </a:spcAft>
            </a:pPr>
            <a:endParaRPr lang="en-US" sz="1100" b="1" dirty="0">
              <a:solidFill>
                <a:schemeClr val="tx1"/>
              </a:solidFill>
              <a:effectLst/>
              <a:latin typeface="+mn-lt"/>
              <a:ea typeface="Times New Roman" panose="02020603050405020304" pitchFamily="18" charset="0"/>
              <a:cs typeface="Times New Roman" panose="02020603050405020304" pitchFamily="18" charset="0"/>
            </a:endParaRP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In this picture, the </a:t>
            </a:r>
            <a:r>
              <a:rPr lang="en-US" sz="1100" dirty="0" err="1">
                <a:solidFill>
                  <a:schemeClr val="tx1"/>
                </a:solidFill>
                <a:effectLst/>
                <a:latin typeface="+mn-lt"/>
                <a:ea typeface="Times New Roman" panose="02020603050405020304" pitchFamily="18" charset="0"/>
                <a:cs typeface="Arial" panose="020B0604020202020204" pitchFamily="34" charset="0"/>
              </a:rPr>
              <a:t>STHD</a:t>
            </a:r>
            <a:r>
              <a:rPr lang="en-US" sz="1100" dirty="0">
                <a:solidFill>
                  <a:schemeClr val="tx1"/>
                </a:solidFill>
                <a:effectLst/>
                <a:latin typeface="+mn-lt"/>
                <a:ea typeface="Times New Roman" panose="02020603050405020304" pitchFamily="18" charset="0"/>
                <a:cs typeface="Arial" panose="020B0604020202020204" pitchFamily="34" charset="0"/>
              </a:rPr>
              <a:t> strap was bent during installation. The proper installation allows the strap to be bent only one full cycle – bent horizontal once and then vertical for placement. In this picture it has been bent more than once.</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 </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There is also spalling of the concrete below the bend. If the spall is 1" or less, measured from the embedment line to the bottom of the spall, full loads apply. </a:t>
            </a:r>
            <a:r>
              <a:rPr lang="en-US" sz="1100" dirty="0" err="1">
                <a:solidFill>
                  <a:schemeClr val="tx1"/>
                </a:solidFill>
                <a:effectLst/>
                <a:latin typeface="+mn-lt"/>
                <a:ea typeface="Times New Roman" panose="02020603050405020304" pitchFamily="18" charset="0"/>
                <a:cs typeface="Arial" panose="020B0604020202020204" pitchFamily="34" charset="0"/>
              </a:rPr>
              <a:t>STHD10</a:t>
            </a:r>
            <a:r>
              <a:rPr lang="en-US" sz="1100" dirty="0">
                <a:solidFill>
                  <a:schemeClr val="tx1"/>
                </a:solidFill>
                <a:effectLst/>
                <a:latin typeface="+mn-lt"/>
                <a:ea typeface="Times New Roman" panose="02020603050405020304" pitchFamily="18" charset="0"/>
                <a:cs typeface="Arial" panose="020B0604020202020204" pitchFamily="34" charset="0"/>
              </a:rPr>
              <a:t> and </a:t>
            </a:r>
            <a:r>
              <a:rPr lang="en-US" sz="1100" dirty="0" err="1">
                <a:solidFill>
                  <a:schemeClr val="tx1"/>
                </a:solidFill>
                <a:effectLst/>
                <a:latin typeface="+mn-lt"/>
                <a:ea typeface="Times New Roman" panose="02020603050405020304" pitchFamily="18" charset="0"/>
                <a:cs typeface="Arial" panose="020B0604020202020204" pitchFamily="34" charset="0"/>
              </a:rPr>
              <a:t>STHD14</a:t>
            </a:r>
            <a:r>
              <a:rPr lang="en-US" sz="1100" dirty="0">
                <a:solidFill>
                  <a:schemeClr val="tx1"/>
                </a:solidFill>
                <a:effectLst/>
                <a:latin typeface="+mn-lt"/>
                <a:ea typeface="Times New Roman" panose="02020603050405020304" pitchFamily="18" charset="0"/>
                <a:cs typeface="Arial" panose="020B0604020202020204" pitchFamily="34" charset="0"/>
              </a:rPr>
              <a:t> achieve full load for spalls less than 4".</a:t>
            </a:r>
          </a:p>
          <a:p>
            <a:pPr marL="0" marR="0">
              <a:lnSpc>
                <a:spcPct val="100000"/>
              </a:lnSpc>
              <a:spcBef>
                <a:spcPts val="0"/>
              </a:spcBef>
              <a:spcAft>
                <a:spcPts val="0"/>
              </a:spcAft>
            </a:pPr>
            <a:endParaRPr lang="en-US" sz="1100" dirty="0">
              <a:solidFill>
                <a:schemeClr val="tx1"/>
              </a:solidFill>
              <a:effectLst/>
              <a:latin typeface="+mn-lt"/>
              <a:ea typeface="Times New Roman" panose="02020603050405020304" pitchFamily="18" charset="0"/>
              <a:cs typeface="Arial" panose="020B0604020202020204" pitchFamily="34" charset="0"/>
            </a:endParaRPr>
          </a:p>
          <a:p>
            <a:endParaRPr lang="en-US" sz="1100" b="1"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(Student Handbook Material)</a:t>
            </a:r>
          </a:p>
          <a:p>
            <a:pPr marL="0" marR="0">
              <a:lnSpc>
                <a:spcPct val="100000"/>
              </a:lnSpc>
              <a:spcBef>
                <a:spcPts val="0"/>
              </a:spcBef>
              <a:spcAft>
                <a:spcPts val="0"/>
              </a:spcAft>
            </a:pPr>
            <a:endParaRPr lang="en-US" sz="1100" dirty="0">
              <a:solidFill>
                <a:schemeClr val="tx1"/>
              </a:solidFill>
              <a:effectLst/>
              <a:latin typeface="+mn-lt"/>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38</a:t>
            </a:fld>
            <a:endParaRPr lang="en-US"/>
          </a:p>
        </p:txBody>
      </p:sp>
    </p:spTree>
    <p:extLst>
      <p:ext uri="{BB962C8B-B14F-4D97-AF65-F5344CB8AC3E}">
        <p14:creationId xmlns:p14="http://schemas.microsoft.com/office/powerpoint/2010/main" val="296897541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50000"/>
              </a:lnSpc>
              <a:spcBef>
                <a:spcPts val="0"/>
              </a:spcBef>
              <a:spcAft>
                <a:spcPts val="0"/>
              </a:spcAft>
            </a:pPr>
            <a:r>
              <a:rPr lang="en-US" sz="1100" b="1" dirty="0" err="1">
                <a:effectLst/>
                <a:latin typeface="+mn-lt"/>
                <a:ea typeface="Times New Roman" panose="02020603050405020304" pitchFamily="18" charset="0"/>
                <a:cs typeface="Times New Roman" panose="02020603050405020304" pitchFamily="18" charset="0"/>
              </a:rPr>
              <a:t>STHD</a:t>
            </a:r>
            <a:r>
              <a:rPr lang="en-US" sz="1100" b="1" dirty="0">
                <a:effectLst/>
                <a:latin typeface="+mn-lt"/>
                <a:ea typeface="Times New Roman" panose="02020603050405020304" pitchFamily="18" charset="0"/>
                <a:cs typeface="Times New Roman" panose="02020603050405020304" pitchFamily="18" charset="0"/>
              </a:rPr>
              <a:t> Mis-installation - Spalling</a:t>
            </a:r>
          </a:p>
          <a:p>
            <a:pPr marL="0" marR="0">
              <a:lnSpc>
                <a:spcPct val="150000"/>
              </a:lnSpc>
              <a:spcBef>
                <a:spcPts val="0"/>
              </a:spcBef>
              <a:spcAft>
                <a:spcPts val="0"/>
              </a:spcAft>
            </a:pPr>
            <a:endParaRPr lang="en-US" sz="1100" b="1" dirty="0">
              <a:effectLst/>
              <a:latin typeface="+mn-lt"/>
              <a:ea typeface="Times New Roman" panose="02020603050405020304" pitchFamily="18" charset="0"/>
              <a:cs typeface="Times New Roman" panose="02020603050405020304" pitchFamily="18" charset="0"/>
            </a:endParaRPr>
          </a:p>
          <a:p>
            <a:r>
              <a:rPr lang="en-US" sz="1100" dirty="0">
                <a:effectLst/>
                <a:latin typeface="+mn-lt"/>
                <a:ea typeface="Times New Roman" panose="02020603050405020304" pitchFamily="18" charset="0"/>
                <a:cs typeface="Arial" panose="020B0604020202020204" pitchFamily="34" charset="0"/>
              </a:rPr>
              <a:t>In these pictures, the </a:t>
            </a:r>
            <a:r>
              <a:rPr lang="en-US" sz="1100" dirty="0" err="1">
                <a:effectLst/>
                <a:latin typeface="+mn-lt"/>
                <a:ea typeface="Times New Roman" panose="02020603050405020304" pitchFamily="18" charset="0"/>
                <a:cs typeface="Arial" panose="020B0604020202020204" pitchFamily="34" charset="0"/>
              </a:rPr>
              <a:t>STHD</a:t>
            </a:r>
            <a:r>
              <a:rPr lang="en-US" sz="1100" dirty="0">
                <a:effectLst/>
                <a:latin typeface="+mn-lt"/>
                <a:ea typeface="Times New Roman" panose="02020603050405020304" pitchFamily="18" charset="0"/>
                <a:cs typeface="Arial" panose="020B0604020202020204" pitchFamily="34" charset="0"/>
              </a:rPr>
              <a:t> has spalling of the concrete below the bend. The spall appears to be about 4”. If the </a:t>
            </a:r>
            <a:r>
              <a:rPr lang="en-US" sz="1100" dirty="0" err="1">
                <a:effectLst/>
                <a:latin typeface="+mn-lt"/>
                <a:ea typeface="Times New Roman" panose="02020603050405020304" pitchFamily="18" charset="0"/>
                <a:cs typeface="Arial" panose="020B0604020202020204" pitchFamily="34" charset="0"/>
              </a:rPr>
              <a:t>STHD</a:t>
            </a:r>
            <a:r>
              <a:rPr lang="en-US" sz="1100" dirty="0">
                <a:effectLst/>
                <a:latin typeface="+mn-lt"/>
                <a:ea typeface="Times New Roman" panose="02020603050405020304" pitchFamily="18" charset="0"/>
                <a:cs typeface="Arial" panose="020B0604020202020204" pitchFamily="34" charset="0"/>
              </a:rPr>
              <a:t> is a </a:t>
            </a:r>
            <a:r>
              <a:rPr lang="en-US" sz="1100" dirty="0" err="1">
                <a:effectLst/>
                <a:latin typeface="+mn-lt"/>
                <a:ea typeface="Times New Roman" panose="02020603050405020304" pitchFamily="18" charset="0"/>
                <a:cs typeface="Arial" panose="020B0604020202020204" pitchFamily="34" charset="0"/>
              </a:rPr>
              <a:t>STHD10</a:t>
            </a:r>
            <a:r>
              <a:rPr lang="en-US" sz="1100" dirty="0">
                <a:effectLst/>
                <a:latin typeface="+mn-lt"/>
                <a:ea typeface="Times New Roman" panose="02020603050405020304" pitchFamily="18" charset="0"/>
                <a:cs typeface="Arial" panose="020B0604020202020204" pitchFamily="34" charset="0"/>
              </a:rPr>
              <a:t> or </a:t>
            </a:r>
            <a:r>
              <a:rPr lang="en-US" sz="1100" dirty="0" err="1">
                <a:effectLst/>
                <a:latin typeface="+mn-lt"/>
                <a:ea typeface="Times New Roman" panose="02020603050405020304" pitchFamily="18" charset="0"/>
                <a:cs typeface="Arial" panose="020B0604020202020204" pitchFamily="34" charset="0"/>
              </a:rPr>
              <a:t>STHD14</a:t>
            </a:r>
            <a:r>
              <a:rPr lang="en-US" sz="1100" dirty="0">
                <a:effectLst/>
                <a:latin typeface="+mn-lt"/>
                <a:ea typeface="Times New Roman" panose="02020603050405020304" pitchFamily="18" charset="0"/>
                <a:cs typeface="Arial" panose="020B0604020202020204" pitchFamily="34" charset="0"/>
              </a:rPr>
              <a:t> this installation would not achieve the full load capacities.</a:t>
            </a:r>
          </a:p>
          <a:p>
            <a:endParaRPr lang="en-US" sz="1100" kern="1200" dirty="0">
              <a:solidFill>
                <a:schemeClr val="tx1"/>
              </a:solidFill>
              <a:effectLst/>
              <a:latin typeface="+mn-lt"/>
              <a:ea typeface="+mn-ea"/>
              <a:cs typeface="Arial" panose="020B0604020202020204" pitchFamily="34" charset="0"/>
            </a:endParaRPr>
          </a:p>
          <a:p>
            <a:endParaRPr lang="en-US" sz="1100" b="1"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(Student Handbook Material)</a:t>
            </a:r>
          </a:p>
          <a:p>
            <a:endParaRPr lang="en-US" sz="11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39</a:t>
            </a:fld>
            <a:endParaRPr lang="en-US"/>
          </a:p>
        </p:txBody>
      </p:sp>
    </p:spTree>
    <p:extLst>
      <p:ext uri="{BB962C8B-B14F-4D97-AF65-F5344CB8AC3E}">
        <p14:creationId xmlns:p14="http://schemas.microsoft.com/office/powerpoint/2010/main" val="11176150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Course Agenda</a:t>
            </a:r>
          </a:p>
          <a:p>
            <a:r>
              <a:rPr lang="en-US" sz="1100" b="0" kern="1200" dirty="0">
                <a:solidFill>
                  <a:schemeClr val="tx1"/>
                </a:solidFill>
                <a:effectLst/>
                <a:latin typeface="+mn-lt"/>
                <a:ea typeface="+mn-ea"/>
                <a:cs typeface="+mn-cs"/>
              </a:rPr>
              <a:t>The topics covered in this course include the following: </a:t>
            </a:r>
          </a:p>
          <a:p>
            <a:r>
              <a:rPr lang="en-US" sz="1100" b="0" kern="1200" dirty="0">
                <a:solidFill>
                  <a:schemeClr val="tx1"/>
                </a:solidFill>
                <a:effectLst/>
                <a:latin typeface="+mn-lt"/>
                <a:ea typeface="+mn-ea"/>
                <a:cs typeface="+mn-cs"/>
              </a:rPr>
              <a:t> </a:t>
            </a:r>
          </a:p>
          <a:p>
            <a:r>
              <a:rPr lang="en-US" sz="1100" b="0" kern="1200" dirty="0">
                <a:solidFill>
                  <a:schemeClr val="tx1"/>
                </a:solidFill>
                <a:effectLst/>
                <a:latin typeface="+mn-lt"/>
                <a:ea typeface="+mn-ea"/>
                <a:cs typeface="+mn-cs"/>
              </a:rPr>
              <a:t>Lesson 1</a:t>
            </a:r>
          </a:p>
          <a:p>
            <a:r>
              <a:rPr lang="en-US" sz="1100" b="0" kern="1200" dirty="0">
                <a:solidFill>
                  <a:schemeClr val="tx1"/>
                </a:solidFill>
                <a:effectLst/>
                <a:latin typeface="+mn-lt"/>
                <a:ea typeface="+mn-ea"/>
                <a:cs typeface="+mn-cs"/>
              </a:rPr>
              <a:t>Anchor Overview</a:t>
            </a:r>
          </a:p>
          <a:p>
            <a:r>
              <a:rPr lang="en-US" sz="1100" b="0" kern="1200" dirty="0">
                <a:solidFill>
                  <a:schemeClr val="tx1"/>
                </a:solidFill>
                <a:effectLst/>
                <a:latin typeface="+mn-lt"/>
                <a:ea typeface="+mn-ea"/>
                <a:cs typeface="+mn-cs"/>
              </a:rPr>
              <a:t> </a:t>
            </a:r>
          </a:p>
          <a:p>
            <a:r>
              <a:rPr lang="en-US" sz="1100" b="0" kern="1200" dirty="0">
                <a:solidFill>
                  <a:schemeClr val="tx1"/>
                </a:solidFill>
                <a:effectLst/>
                <a:latin typeface="+mn-lt"/>
                <a:ea typeface="+mn-ea"/>
                <a:cs typeface="+mn-cs"/>
              </a:rPr>
              <a:t>Lesson 2</a:t>
            </a:r>
          </a:p>
          <a:p>
            <a:r>
              <a:rPr lang="en-US" sz="1100" b="0" kern="1200" dirty="0">
                <a:solidFill>
                  <a:schemeClr val="tx1"/>
                </a:solidFill>
                <a:effectLst/>
                <a:latin typeface="+mn-lt"/>
                <a:ea typeface="+mn-ea"/>
                <a:cs typeface="+mn-cs"/>
              </a:rPr>
              <a:t>Types of Construction Plans</a:t>
            </a:r>
          </a:p>
          <a:p>
            <a:r>
              <a:rPr lang="en-US" sz="1100" b="0" kern="1200" dirty="0">
                <a:solidFill>
                  <a:schemeClr val="tx1"/>
                </a:solidFill>
                <a:effectLst/>
                <a:latin typeface="+mn-lt"/>
                <a:ea typeface="+mn-ea"/>
                <a:cs typeface="+mn-cs"/>
              </a:rPr>
              <a:t> </a:t>
            </a:r>
          </a:p>
          <a:p>
            <a:r>
              <a:rPr lang="en-US" sz="1100" b="0" kern="1200" dirty="0">
                <a:solidFill>
                  <a:schemeClr val="tx1"/>
                </a:solidFill>
                <a:effectLst/>
                <a:latin typeface="+mn-lt"/>
                <a:ea typeface="+mn-ea"/>
                <a:cs typeface="+mn-cs"/>
              </a:rPr>
              <a:t>Lesson 3</a:t>
            </a:r>
          </a:p>
          <a:p>
            <a:r>
              <a:rPr lang="en-US" sz="1100" b="0" kern="1200" dirty="0">
                <a:solidFill>
                  <a:schemeClr val="tx1"/>
                </a:solidFill>
                <a:effectLst/>
                <a:latin typeface="+mn-lt"/>
                <a:ea typeface="+mn-ea"/>
                <a:cs typeface="+mn-cs"/>
              </a:rPr>
              <a:t>Parts of the Construction Plan Documents</a:t>
            </a:r>
          </a:p>
          <a:p>
            <a:endParaRPr lang="en-US" sz="1100" b="0" kern="1200" dirty="0">
              <a:solidFill>
                <a:schemeClr val="tx1"/>
              </a:solidFill>
              <a:effectLst/>
              <a:latin typeface="+mn-lt"/>
              <a:ea typeface="+mn-ea"/>
              <a:cs typeface="+mn-cs"/>
            </a:endParaRPr>
          </a:p>
          <a:p>
            <a:r>
              <a:rPr lang="en-US" sz="1100" b="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41BDAC27-EA65-4CFE-B3FB-06977A465F32}" type="slidenum">
              <a:rPr lang="en-US" smtClean="0"/>
              <a:t>4</a:t>
            </a:fld>
            <a:endParaRPr lang="en-US"/>
          </a:p>
        </p:txBody>
      </p:sp>
    </p:spTree>
    <p:extLst>
      <p:ext uri="{BB962C8B-B14F-4D97-AF65-F5344CB8AC3E}">
        <p14:creationId xmlns:p14="http://schemas.microsoft.com/office/powerpoint/2010/main" val="156349708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0000"/>
              </a:lnSpc>
              <a:spcBef>
                <a:spcPts val="0"/>
              </a:spcBef>
              <a:spcAft>
                <a:spcPts val="0"/>
              </a:spcAft>
            </a:pPr>
            <a:r>
              <a:rPr lang="en-US" sz="1100" b="1" dirty="0" err="1">
                <a:solidFill>
                  <a:schemeClr val="tx1"/>
                </a:solidFill>
                <a:effectLst/>
                <a:latin typeface="+mn-lt"/>
                <a:ea typeface="Times New Roman" panose="02020603050405020304" pitchFamily="18" charset="0"/>
                <a:cs typeface="Times New Roman" panose="02020603050405020304" pitchFamily="18" charset="0"/>
              </a:rPr>
              <a:t>STHD</a:t>
            </a:r>
            <a:r>
              <a:rPr lang="en-US" sz="1100" b="1" dirty="0">
                <a:solidFill>
                  <a:schemeClr val="tx1"/>
                </a:solidFill>
                <a:effectLst/>
                <a:latin typeface="+mn-lt"/>
                <a:ea typeface="Times New Roman" panose="02020603050405020304" pitchFamily="18" charset="0"/>
                <a:cs typeface="Times New Roman" panose="02020603050405020304" pitchFamily="18" charset="0"/>
              </a:rPr>
              <a:t> Mis-installation – Straps not Straight</a:t>
            </a:r>
          </a:p>
          <a:p>
            <a:pPr marL="0" marR="0">
              <a:lnSpc>
                <a:spcPct val="100000"/>
              </a:lnSpc>
              <a:spcBef>
                <a:spcPts val="0"/>
              </a:spcBef>
              <a:spcAft>
                <a:spcPts val="0"/>
              </a:spcAft>
            </a:pPr>
            <a:endParaRPr lang="en-US" sz="1100" b="1" dirty="0">
              <a:solidFill>
                <a:schemeClr val="tx1"/>
              </a:solidFill>
              <a:effectLst/>
              <a:latin typeface="+mn-lt"/>
              <a:ea typeface="Times New Roman" panose="02020603050405020304" pitchFamily="18" charset="0"/>
              <a:cs typeface="Times New Roman" panose="02020603050405020304" pitchFamily="18" charset="0"/>
            </a:endParaRPr>
          </a:p>
          <a:p>
            <a:pPr>
              <a:lnSpc>
                <a:spcPct val="100000"/>
              </a:lnSpc>
            </a:pPr>
            <a:r>
              <a:rPr lang="en-US" sz="1100" dirty="0">
                <a:solidFill>
                  <a:schemeClr val="tx1"/>
                </a:solidFill>
                <a:effectLst/>
                <a:latin typeface="+mn-lt"/>
                <a:ea typeface="Times New Roman" panose="02020603050405020304" pitchFamily="18" charset="0"/>
                <a:cs typeface="Arial" panose="020B0604020202020204" pitchFamily="34" charset="0"/>
              </a:rPr>
              <a:t>In this picture, the </a:t>
            </a:r>
            <a:r>
              <a:rPr lang="en-US" sz="1100" dirty="0" err="1">
                <a:solidFill>
                  <a:schemeClr val="tx1"/>
                </a:solidFill>
                <a:effectLst/>
                <a:latin typeface="+mn-lt"/>
                <a:ea typeface="Times New Roman" panose="02020603050405020304" pitchFamily="18" charset="0"/>
                <a:cs typeface="Arial" panose="020B0604020202020204" pitchFamily="34" charset="0"/>
              </a:rPr>
              <a:t>STHD</a:t>
            </a:r>
            <a:r>
              <a:rPr lang="en-US" sz="1100" dirty="0">
                <a:solidFill>
                  <a:schemeClr val="tx1"/>
                </a:solidFill>
                <a:effectLst/>
                <a:latin typeface="+mn-lt"/>
                <a:ea typeface="Times New Roman" panose="02020603050405020304" pitchFamily="18" charset="0"/>
                <a:cs typeface="Arial" panose="020B0604020202020204" pitchFamily="34" charset="0"/>
              </a:rPr>
              <a:t> was installed at an angle before the pour and therefore the straps are not straight. Based on the amount the straps are leaning, they may not be able to fasten into the studs behind the wall, only the sheathing.</a:t>
            </a:r>
          </a:p>
          <a:p>
            <a:pPr>
              <a:lnSpc>
                <a:spcPct val="100000"/>
              </a:lnSpc>
            </a:pPr>
            <a:endParaRPr lang="en-US" sz="1100" kern="1200" dirty="0">
              <a:solidFill>
                <a:schemeClr val="tx1"/>
              </a:solidFill>
              <a:effectLst/>
              <a:latin typeface="+mn-lt"/>
              <a:ea typeface="+mn-ea"/>
              <a:cs typeface="Arial" panose="020B0604020202020204" pitchFamily="34" charset="0"/>
            </a:endParaRPr>
          </a:p>
          <a:p>
            <a:endParaRPr lang="en-US" sz="1100" b="1"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(Student Handbook Material)</a:t>
            </a:r>
          </a:p>
          <a:p>
            <a:pPr>
              <a:lnSpc>
                <a:spcPct val="100000"/>
              </a:lnSpc>
            </a:pPr>
            <a:endParaRPr lang="en-US" sz="11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40</a:t>
            </a:fld>
            <a:endParaRPr lang="en-US"/>
          </a:p>
        </p:txBody>
      </p:sp>
    </p:spTree>
    <p:extLst>
      <p:ext uri="{BB962C8B-B14F-4D97-AF65-F5344CB8AC3E}">
        <p14:creationId xmlns:p14="http://schemas.microsoft.com/office/powerpoint/2010/main" val="426839088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0000"/>
              </a:lnSpc>
              <a:spcBef>
                <a:spcPts val="0"/>
              </a:spcBef>
              <a:spcAft>
                <a:spcPts val="0"/>
              </a:spcAft>
            </a:pPr>
            <a:r>
              <a:rPr lang="en-US" sz="1100" b="1" dirty="0" err="1">
                <a:solidFill>
                  <a:schemeClr val="tx1"/>
                </a:solidFill>
                <a:effectLst/>
                <a:latin typeface="+mn-lt"/>
                <a:ea typeface="Times New Roman" panose="02020603050405020304" pitchFamily="18" charset="0"/>
                <a:cs typeface="Times New Roman" panose="02020603050405020304" pitchFamily="18" charset="0"/>
              </a:rPr>
              <a:t>STHD</a:t>
            </a:r>
            <a:r>
              <a:rPr lang="en-US" sz="1100" b="1" dirty="0">
                <a:solidFill>
                  <a:schemeClr val="tx1"/>
                </a:solidFill>
                <a:effectLst/>
                <a:latin typeface="+mn-lt"/>
                <a:ea typeface="Times New Roman" panose="02020603050405020304" pitchFamily="18" charset="0"/>
                <a:cs typeface="Times New Roman" panose="02020603050405020304" pitchFamily="18" charset="0"/>
              </a:rPr>
              <a:t> Mis-installation – Strap Doesn’t Reach Framing</a:t>
            </a:r>
          </a:p>
          <a:p>
            <a:pPr marL="0" marR="0">
              <a:lnSpc>
                <a:spcPct val="100000"/>
              </a:lnSpc>
              <a:spcBef>
                <a:spcPts val="0"/>
              </a:spcBef>
              <a:spcAft>
                <a:spcPts val="0"/>
              </a:spcAft>
            </a:pPr>
            <a:endParaRPr lang="en-US" sz="1100" b="1" dirty="0">
              <a:solidFill>
                <a:schemeClr val="tx1"/>
              </a:solidFill>
              <a:effectLst/>
              <a:latin typeface="+mn-lt"/>
              <a:ea typeface="Times New Roman" panose="02020603050405020304" pitchFamily="18" charset="0"/>
              <a:cs typeface="Times New Roman" panose="02020603050405020304" pitchFamily="18" charset="0"/>
            </a:endParaRP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In this picture, the strap is not at the edge of the wall segment. Note how the </a:t>
            </a:r>
            <a:r>
              <a:rPr lang="en-US" sz="1100" dirty="0" err="1">
                <a:solidFill>
                  <a:schemeClr val="tx1"/>
                </a:solidFill>
                <a:effectLst/>
                <a:latin typeface="+mn-lt"/>
                <a:ea typeface="Times New Roman" panose="02020603050405020304" pitchFamily="18" charset="0"/>
                <a:cs typeface="Arial" panose="020B0604020202020204" pitchFamily="34" charset="0"/>
              </a:rPr>
              <a:t>PFH</a:t>
            </a:r>
            <a:r>
              <a:rPr lang="en-US" sz="1100" dirty="0">
                <a:solidFill>
                  <a:schemeClr val="tx1"/>
                </a:solidFill>
                <a:effectLst/>
                <a:latin typeface="+mn-lt"/>
                <a:ea typeface="Times New Roman" panose="02020603050405020304" pitchFamily="18" charset="0"/>
                <a:cs typeface="Arial" panose="020B0604020202020204" pitchFamily="34" charset="0"/>
              </a:rPr>
              <a:t> detail shows the strap being fastened to the studs behind the wall. However, in this case the strap will only be fastened to the sheathing.</a:t>
            </a:r>
          </a:p>
          <a:p>
            <a:pPr marL="0" marR="0">
              <a:lnSpc>
                <a:spcPct val="100000"/>
              </a:lnSpc>
              <a:spcBef>
                <a:spcPts val="0"/>
              </a:spcBef>
              <a:spcAft>
                <a:spcPts val="0"/>
              </a:spcAft>
            </a:pPr>
            <a:endParaRPr lang="en-US" sz="1100" dirty="0">
              <a:solidFill>
                <a:schemeClr val="tx1"/>
              </a:solidFill>
              <a:effectLst/>
              <a:latin typeface="+mn-lt"/>
              <a:ea typeface="Times New Roman" panose="02020603050405020304" pitchFamily="18" charset="0"/>
              <a:cs typeface="Arial" panose="020B0604020202020204" pitchFamily="34" charset="0"/>
            </a:endParaRPr>
          </a:p>
          <a:p>
            <a:pPr marL="0" marR="0">
              <a:lnSpc>
                <a:spcPct val="100000"/>
              </a:lnSpc>
              <a:spcBef>
                <a:spcPts val="0"/>
              </a:spcBef>
              <a:spcAft>
                <a:spcPts val="0"/>
              </a:spcAft>
            </a:pPr>
            <a:endParaRPr lang="en-US" sz="1100" dirty="0">
              <a:solidFill>
                <a:schemeClr val="tx1"/>
              </a:solidFill>
              <a:effectLst/>
              <a:latin typeface="+mn-lt"/>
              <a:ea typeface="Times New Roman" panose="02020603050405020304" pitchFamily="18" charset="0"/>
              <a:cs typeface="Arial" panose="020B0604020202020204" pitchFamily="34" charset="0"/>
            </a:endParaRPr>
          </a:p>
          <a:p>
            <a:endParaRPr lang="en-US" sz="1100" b="1" kern="1200" dirty="0">
              <a:solidFill>
                <a:schemeClr val="tx1"/>
              </a:solidFill>
              <a:effectLst/>
              <a:latin typeface="+mn-lt"/>
              <a:ea typeface="+mn-ea"/>
              <a:cs typeface="+mn-cs"/>
            </a:endParaRPr>
          </a:p>
          <a:p>
            <a:r>
              <a:rPr lang="en-US" sz="1100" b="1" kern="1200" dirty="0">
                <a:solidFill>
                  <a:schemeClr val="tx1"/>
                </a:solidFill>
                <a:effectLst/>
                <a:latin typeface="+mn-lt"/>
                <a:ea typeface="+mn-ea"/>
                <a:cs typeface="+mn-cs"/>
              </a:rPr>
              <a:t>(Student Handbook Material)</a:t>
            </a:r>
          </a:p>
          <a:p>
            <a:pPr marL="0" marR="0">
              <a:lnSpc>
                <a:spcPct val="100000"/>
              </a:lnSpc>
              <a:spcBef>
                <a:spcPts val="0"/>
              </a:spcBef>
              <a:spcAft>
                <a:spcPts val="0"/>
              </a:spcAft>
            </a:pPr>
            <a:endParaRPr lang="en-US" sz="1100" dirty="0">
              <a:solidFill>
                <a:schemeClr val="tx1"/>
              </a:solidFill>
              <a:effectLst/>
              <a:latin typeface="+mn-lt"/>
              <a:ea typeface="Times New Roman" panose="02020603050405020304" pitchFamily="18" charset="0"/>
              <a:cs typeface="Arial" panose="020B0604020202020204" pitchFamily="34" charset="0"/>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41</a:t>
            </a:fld>
            <a:endParaRPr lang="en-US"/>
          </a:p>
        </p:txBody>
      </p:sp>
    </p:spTree>
    <p:extLst>
      <p:ext uri="{BB962C8B-B14F-4D97-AF65-F5344CB8AC3E}">
        <p14:creationId xmlns:p14="http://schemas.microsoft.com/office/powerpoint/2010/main" val="235455192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0000"/>
              </a:lnSpc>
              <a:spcBef>
                <a:spcPts val="0"/>
              </a:spcBef>
              <a:spcAft>
                <a:spcPts val="0"/>
              </a:spcAft>
            </a:pPr>
            <a:r>
              <a:rPr lang="en-US" sz="1100" b="1" dirty="0">
                <a:solidFill>
                  <a:schemeClr val="tx1"/>
                </a:solidFill>
                <a:effectLst/>
                <a:latin typeface="+mn-lt"/>
                <a:ea typeface="Times New Roman" panose="02020603050405020304" pitchFamily="18" charset="0"/>
                <a:cs typeface="Times New Roman" panose="02020603050405020304" pitchFamily="18" charset="0"/>
              </a:rPr>
              <a:t>Slide 45 – </a:t>
            </a:r>
            <a:r>
              <a:rPr lang="en-US" sz="1100" b="1" dirty="0" err="1">
                <a:solidFill>
                  <a:schemeClr val="tx1"/>
                </a:solidFill>
                <a:effectLst/>
                <a:latin typeface="+mn-lt"/>
                <a:ea typeface="Times New Roman" panose="02020603050405020304" pitchFamily="18" charset="0"/>
                <a:cs typeface="Times New Roman" panose="02020603050405020304" pitchFamily="18" charset="0"/>
              </a:rPr>
              <a:t>STHD</a:t>
            </a:r>
            <a:r>
              <a:rPr lang="en-US" sz="1100" b="1" dirty="0">
                <a:solidFill>
                  <a:schemeClr val="tx1"/>
                </a:solidFill>
                <a:effectLst/>
                <a:latin typeface="+mn-lt"/>
                <a:ea typeface="Times New Roman" panose="02020603050405020304" pitchFamily="18" charset="0"/>
                <a:cs typeface="Times New Roman" panose="02020603050405020304" pitchFamily="18" charset="0"/>
              </a:rPr>
              <a:t> </a:t>
            </a:r>
            <a:r>
              <a:rPr lang="en-US" sz="1100" b="1" dirty="0" err="1">
                <a:solidFill>
                  <a:schemeClr val="tx1"/>
                </a:solidFill>
                <a:effectLst/>
                <a:latin typeface="+mn-lt"/>
                <a:ea typeface="Times New Roman" panose="02020603050405020304" pitchFamily="18" charset="0"/>
                <a:cs typeface="Times New Roman" panose="02020603050405020304" pitchFamily="18" charset="0"/>
              </a:rPr>
              <a:t>StrapMate</a:t>
            </a:r>
            <a:r>
              <a:rPr lang="en-US" sz="1100" b="1" dirty="0">
                <a:solidFill>
                  <a:schemeClr val="tx1"/>
                </a:solidFill>
                <a:effectLst/>
                <a:latin typeface="+mn-lt"/>
                <a:ea typeface="Times New Roman" panose="02020603050405020304" pitchFamily="18" charset="0"/>
                <a:cs typeface="Times New Roman" panose="02020603050405020304" pitchFamily="18" charset="0"/>
              </a:rPr>
              <a:t> – Spall Reduction System</a:t>
            </a:r>
          </a:p>
          <a:p>
            <a:pPr marL="0" marR="0">
              <a:lnSpc>
                <a:spcPct val="100000"/>
              </a:lnSpc>
              <a:spcBef>
                <a:spcPts val="0"/>
              </a:spcBef>
              <a:spcAft>
                <a:spcPts val="0"/>
              </a:spcAft>
            </a:pPr>
            <a:endParaRPr lang="en-US" sz="1100" b="1" dirty="0">
              <a:solidFill>
                <a:schemeClr val="tx1"/>
              </a:solidFill>
              <a:effectLst/>
              <a:latin typeface="+mn-lt"/>
              <a:ea typeface="Times New Roman" panose="02020603050405020304" pitchFamily="18" charset="0"/>
              <a:cs typeface="Times New Roman" panose="02020603050405020304" pitchFamily="18" charset="0"/>
            </a:endParaRP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Most of the </a:t>
            </a:r>
            <a:r>
              <a:rPr lang="en-US" sz="1100" dirty="0" err="1">
                <a:solidFill>
                  <a:schemeClr val="tx1"/>
                </a:solidFill>
                <a:effectLst/>
                <a:latin typeface="+mn-lt"/>
                <a:ea typeface="Times New Roman" panose="02020603050405020304" pitchFamily="18" charset="0"/>
                <a:cs typeface="Arial" panose="020B0604020202020204" pitchFamily="34" charset="0"/>
              </a:rPr>
              <a:t>STHD</a:t>
            </a:r>
            <a:r>
              <a:rPr lang="en-US" sz="1100" dirty="0">
                <a:solidFill>
                  <a:schemeClr val="tx1"/>
                </a:solidFill>
                <a:effectLst/>
                <a:latin typeface="+mn-lt"/>
                <a:ea typeface="Times New Roman" panose="02020603050405020304" pitchFamily="18" charset="0"/>
                <a:cs typeface="Arial" panose="020B0604020202020204" pitchFamily="34" charset="0"/>
              </a:rPr>
              <a:t> mis-installations are due to either misplacement of the strap-tie </a:t>
            </a:r>
            <a:r>
              <a:rPr lang="en-US" sz="1100" dirty="0" err="1">
                <a:solidFill>
                  <a:schemeClr val="tx1"/>
                </a:solidFill>
                <a:effectLst/>
                <a:latin typeface="+mn-lt"/>
                <a:ea typeface="Times New Roman" panose="02020603050405020304" pitchFamily="18" charset="0"/>
                <a:cs typeface="Arial" panose="020B0604020202020204" pitchFamily="34" charset="0"/>
              </a:rPr>
              <a:t>holdown</a:t>
            </a:r>
            <a:r>
              <a:rPr lang="en-US" sz="1100" dirty="0">
                <a:solidFill>
                  <a:schemeClr val="tx1"/>
                </a:solidFill>
                <a:effectLst/>
                <a:latin typeface="+mn-lt"/>
                <a:ea typeface="Times New Roman" panose="02020603050405020304" pitchFamily="18" charset="0"/>
                <a:cs typeface="Arial" panose="020B0604020202020204" pitchFamily="34" charset="0"/>
              </a:rPr>
              <a:t> before the concrete pour or the spalling of the concrete. </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 </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The best way to avoid both of these mis-installations is to use the Simpson Strong-Tie </a:t>
            </a:r>
            <a:r>
              <a:rPr lang="en-US" sz="1100" dirty="0" err="1">
                <a:solidFill>
                  <a:schemeClr val="tx1"/>
                </a:solidFill>
                <a:effectLst/>
                <a:latin typeface="+mn-lt"/>
                <a:ea typeface="Times New Roman" panose="02020603050405020304" pitchFamily="18" charset="0"/>
                <a:cs typeface="Arial" panose="020B0604020202020204" pitchFamily="34" charset="0"/>
              </a:rPr>
              <a:t>StrapMate</a:t>
            </a:r>
            <a:r>
              <a:rPr lang="en-US" sz="1100" dirty="0">
                <a:solidFill>
                  <a:schemeClr val="tx1"/>
                </a:solidFill>
                <a:effectLst/>
                <a:latin typeface="+mn-lt"/>
                <a:ea typeface="Times New Roman" panose="02020603050405020304" pitchFamily="18" charset="0"/>
                <a:cs typeface="Arial" panose="020B0604020202020204" pitchFamily="34" charset="0"/>
              </a:rPr>
              <a:t> shown here. This product ensures that the </a:t>
            </a:r>
            <a:r>
              <a:rPr lang="en-US" sz="1100" dirty="0" err="1">
                <a:solidFill>
                  <a:schemeClr val="tx1"/>
                </a:solidFill>
                <a:effectLst/>
                <a:latin typeface="+mn-lt"/>
                <a:ea typeface="Times New Roman" panose="02020603050405020304" pitchFamily="18" charset="0"/>
                <a:cs typeface="Arial" panose="020B0604020202020204" pitchFamily="34" charset="0"/>
              </a:rPr>
              <a:t>STHD</a:t>
            </a:r>
            <a:r>
              <a:rPr lang="en-US" sz="1100" dirty="0">
                <a:solidFill>
                  <a:schemeClr val="tx1"/>
                </a:solidFill>
                <a:effectLst/>
                <a:latin typeface="+mn-lt"/>
                <a:ea typeface="Times New Roman" panose="02020603050405020304" pitchFamily="18" charset="0"/>
                <a:cs typeface="Arial" panose="020B0604020202020204" pitchFamily="34" charset="0"/>
              </a:rPr>
              <a:t> stays in place during the concrete pour and also reduces spalling of the concrete.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42</a:t>
            </a:fld>
            <a:endParaRPr lang="en-US"/>
          </a:p>
        </p:txBody>
      </p:sp>
    </p:spTree>
    <p:extLst>
      <p:ext uri="{BB962C8B-B14F-4D97-AF65-F5344CB8AC3E}">
        <p14:creationId xmlns:p14="http://schemas.microsoft.com/office/powerpoint/2010/main" val="30207308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0000"/>
              </a:lnSpc>
              <a:spcBef>
                <a:spcPts val="0"/>
              </a:spcBef>
              <a:spcAft>
                <a:spcPts val="0"/>
              </a:spcAft>
            </a:pPr>
            <a:r>
              <a:rPr lang="en-US" sz="1100" b="1" dirty="0" err="1">
                <a:solidFill>
                  <a:schemeClr val="tx1"/>
                </a:solidFill>
                <a:effectLst/>
                <a:latin typeface="+mn-lt"/>
                <a:ea typeface="Times New Roman" panose="02020603050405020304" pitchFamily="18" charset="0"/>
                <a:cs typeface="Times New Roman" panose="02020603050405020304" pitchFamily="18" charset="0"/>
              </a:rPr>
              <a:t>Holdown</a:t>
            </a:r>
            <a:r>
              <a:rPr lang="en-US" sz="1100" b="1" dirty="0">
                <a:solidFill>
                  <a:schemeClr val="tx1"/>
                </a:solidFill>
                <a:effectLst/>
                <a:latin typeface="+mn-lt"/>
                <a:ea typeface="Times New Roman" panose="02020603050405020304" pitchFamily="18" charset="0"/>
                <a:cs typeface="Times New Roman" panose="02020603050405020304" pitchFamily="18" charset="0"/>
              </a:rPr>
              <a:t> </a:t>
            </a:r>
            <a:r>
              <a:rPr lang="en-US" sz="1100" b="1" dirty="0" err="1">
                <a:solidFill>
                  <a:schemeClr val="tx1"/>
                </a:solidFill>
                <a:effectLst/>
                <a:latin typeface="+mn-lt"/>
                <a:ea typeface="Times New Roman" panose="02020603050405020304" pitchFamily="18" charset="0"/>
                <a:cs typeface="Times New Roman" panose="02020603050405020304" pitchFamily="18" charset="0"/>
              </a:rPr>
              <a:t>PFH</a:t>
            </a:r>
            <a:r>
              <a:rPr lang="en-US" sz="1100" b="1" dirty="0">
                <a:solidFill>
                  <a:schemeClr val="tx1"/>
                </a:solidFill>
                <a:effectLst/>
                <a:latin typeface="+mn-lt"/>
                <a:ea typeface="Times New Roman" panose="02020603050405020304" pitchFamily="18" charset="0"/>
                <a:cs typeface="Times New Roman" panose="02020603050405020304" pitchFamily="18" charset="0"/>
              </a:rPr>
              <a:t> – Alternative to </a:t>
            </a:r>
            <a:r>
              <a:rPr lang="en-US" sz="1100" b="1" dirty="0" err="1">
                <a:solidFill>
                  <a:schemeClr val="tx1"/>
                </a:solidFill>
                <a:effectLst/>
                <a:latin typeface="+mn-lt"/>
                <a:ea typeface="Times New Roman" panose="02020603050405020304" pitchFamily="18" charset="0"/>
                <a:cs typeface="Times New Roman" panose="02020603050405020304" pitchFamily="18" charset="0"/>
              </a:rPr>
              <a:t>STHD</a:t>
            </a:r>
            <a:endParaRPr lang="en-US" sz="1100" b="1" dirty="0">
              <a:solidFill>
                <a:schemeClr val="tx1"/>
              </a:solidFill>
              <a:effectLst/>
              <a:latin typeface="+mn-lt"/>
              <a:ea typeface="Times New Roman" panose="02020603050405020304" pitchFamily="18" charset="0"/>
              <a:cs typeface="Times New Roman" panose="02020603050405020304" pitchFamily="18" charset="0"/>
            </a:endParaRPr>
          </a:p>
          <a:p>
            <a:pPr marL="0" marR="0">
              <a:lnSpc>
                <a:spcPct val="100000"/>
              </a:lnSpc>
              <a:spcBef>
                <a:spcPts val="0"/>
              </a:spcBef>
              <a:spcAft>
                <a:spcPts val="0"/>
              </a:spcAft>
            </a:pPr>
            <a:endParaRPr lang="en-US" sz="1100" b="1" dirty="0">
              <a:solidFill>
                <a:schemeClr val="tx1"/>
              </a:solidFill>
              <a:effectLst/>
              <a:latin typeface="+mn-lt"/>
              <a:ea typeface="Times New Roman" panose="02020603050405020304" pitchFamily="18" charset="0"/>
              <a:cs typeface="Times New Roman" panose="02020603050405020304" pitchFamily="18" charset="0"/>
            </a:endParaRP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Another alternative is the Portal Frame with </a:t>
            </a:r>
            <a:r>
              <a:rPr lang="en-US" sz="1100" dirty="0" err="1">
                <a:solidFill>
                  <a:schemeClr val="tx1"/>
                </a:solidFill>
                <a:effectLst/>
                <a:latin typeface="+mn-lt"/>
                <a:ea typeface="Times New Roman" panose="02020603050405020304" pitchFamily="18" charset="0"/>
                <a:cs typeface="Arial" panose="020B0604020202020204" pitchFamily="34" charset="0"/>
              </a:rPr>
              <a:t>Holdown</a:t>
            </a:r>
            <a:r>
              <a:rPr lang="en-US" sz="1100" dirty="0">
                <a:solidFill>
                  <a:schemeClr val="tx1"/>
                </a:solidFill>
                <a:effectLst/>
                <a:latin typeface="+mn-lt"/>
                <a:ea typeface="Times New Roman" panose="02020603050405020304" pitchFamily="18" charset="0"/>
                <a:cs typeface="Arial" panose="020B0604020202020204" pitchFamily="34" charset="0"/>
              </a:rPr>
              <a:t> </a:t>
            </a:r>
            <a:r>
              <a:rPr lang="en-US" sz="1100" dirty="0" err="1">
                <a:solidFill>
                  <a:schemeClr val="tx1"/>
                </a:solidFill>
                <a:effectLst/>
                <a:latin typeface="+mn-lt"/>
                <a:ea typeface="Times New Roman" panose="02020603050405020304" pitchFamily="18" charset="0"/>
                <a:cs typeface="Arial" panose="020B0604020202020204" pitchFamily="34" charset="0"/>
              </a:rPr>
              <a:t>PFH</a:t>
            </a:r>
            <a:r>
              <a:rPr lang="en-US" sz="1100" dirty="0">
                <a:solidFill>
                  <a:schemeClr val="tx1"/>
                </a:solidFill>
                <a:effectLst/>
                <a:latin typeface="+mn-lt"/>
                <a:ea typeface="Times New Roman" panose="02020603050405020304" pitchFamily="18" charset="0"/>
                <a:cs typeface="Arial" panose="020B0604020202020204" pitchFamily="34" charset="0"/>
              </a:rPr>
              <a:t>, with the Simpson Strong-Tie Site Built Portal Frame System, or </a:t>
            </a:r>
            <a:r>
              <a:rPr lang="en-US" sz="1100" dirty="0" err="1">
                <a:solidFill>
                  <a:schemeClr val="tx1"/>
                </a:solidFill>
                <a:effectLst/>
                <a:latin typeface="+mn-lt"/>
                <a:ea typeface="Times New Roman" panose="02020603050405020304" pitchFamily="18" charset="0"/>
                <a:cs typeface="Arial" panose="020B0604020202020204" pitchFamily="34" charset="0"/>
              </a:rPr>
              <a:t>PFS</a:t>
            </a:r>
            <a:r>
              <a:rPr lang="en-US" sz="1100" dirty="0">
                <a:solidFill>
                  <a:schemeClr val="tx1"/>
                </a:solidFill>
                <a:effectLst/>
                <a:latin typeface="+mn-lt"/>
                <a:ea typeface="Times New Roman" panose="02020603050405020304" pitchFamily="18" charset="0"/>
                <a:cs typeface="Arial" panose="020B0604020202020204" pitchFamily="34" charset="0"/>
              </a:rPr>
              <a:t>. This option provides an easy way to meet code-required wall-bracing with narrow wall widths. The solution has been evaluated to replace the </a:t>
            </a:r>
            <a:r>
              <a:rPr lang="en-US" sz="1100" dirty="0" err="1">
                <a:solidFill>
                  <a:schemeClr val="tx1"/>
                </a:solidFill>
                <a:effectLst/>
                <a:latin typeface="+mn-lt"/>
                <a:ea typeface="Times New Roman" panose="02020603050405020304" pitchFamily="18" charset="0"/>
                <a:cs typeface="Arial" panose="020B0604020202020204" pitchFamily="34" charset="0"/>
              </a:rPr>
              <a:t>PFH</a:t>
            </a:r>
            <a:r>
              <a:rPr lang="en-US" sz="1100" dirty="0">
                <a:solidFill>
                  <a:schemeClr val="tx1"/>
                </a:solidFill>
                <a:effectLst/>
                <a:latin typeface="+mn-lt"/>
                <a:ea typeface="Times New Roman" panose="02020603050405020304" pitchFamily="18" charset="0"/>
                <a:cs typeface="Arial" panose="020B0604020202020204" pitchFamily="34" charset="0"/>
              </a:rPr>
              <a:t> method while still meeting the intent of the code.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43</a:t>
            </a:fld>
            <a:endParaRPr lang="en-US"/>
          </a:p>
        </p:txBody>
      </p:sp>
    </p:spTree>
    <p:extLst>
      <p:ext uri="{BB962C8B-B14F-4D97-AF65-F5344CB8AC3E}">
        <p14:creationId xmlns:p14="http://schemas.microsoft.com/office/powerpoint/2010/main" val="96721204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Check Your</a:t>
            </a:r>
            <a:r>
              <a:rPr lang="en-US" b="1" baseline="0" dirty="0"/>
              <a:t> Knowledge</a:t>
            </a:r>
            <a:endParaRPr lang="en-US" b="1" dirty="0"/>
          </a:p>
        </p:txBody>
      </p:sp>
      <p:sp>
        <p:nvSpPr>
          <p:cNvPr id="4" name="Slide Number Placeholder 3"/>
          <p:cNvSpPr>
            <a:spLocks noGrp="1"/>
          </p:cNvSpPr>
          <p:nvPr>
            <p:ph type="sldNum" sz="quarter" idx="10"/>
          </p:nvPr>
        </p:nvSpPr>
        <p:spPr/>
        <p:txBody>
          <a:bodyPr/>
          <a:lstStyle/>
          <a:p>
            <a:fld id="{41BDAC27-EA65-4CFE-B3FB-06977A465F32}" type="slidenum">
              <a:rPr lang="en-US" smtClean="0"/>
              <a:t>44</a:t>
            </a:fld>
            <a:endParaRPr lang="en-US"/>
          </a:p>
        </p:txBody>
      </p:sp>
    </p:spTree>
    <p:extLst>
      <p:ext uri="{BB962C8B-B14F-4D97-AF65-F5344CB8AC3E}">
        <p14:creationId xmlns:p14="http://schemas.microsoft.com/office/powerpoint/2010/main" val="396144520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Summary</a:t>
            </a:r>
          </a:p>
          <a:p>
            <a:endParaRPr lang="en-US" sz="1200" kern="1200" dirty="0">
              <a:solidFill>
                <a:schemeClr val="tx1"/>
              </a:solidFill>
              <a:effectLst/>
              <a:latin typeface="+mn-lt"/>
              <a:ea typeface="+mn-ea"/>
              <a:cs typeface="+mn-cs"/>
            </a:endParaRPr>
          </a:p>
          <a:p>
            <a:pPr marL="0" indent="0">
              <a:buNone/>
            </a:pPr>
            <a:r>
              <a:rPr lang="en-US" sz="1200" dirty="0">
                <a:solidFill>
                  <a:schemeClr val="tx1"/>
                </a:solidFill>
              </a:rPr>
              <a:t>This training covered many different topics for the product line. </a:t>
            </a:r>
          </a:p>
          <a:p>
            <a:pPr marL="0" indent="0">
              <a:buNone/>
            </a:pPr>
            <a:endParaRPr lang="en-US" sz="1200" dirty="0">
              <a:solidFill>
                <a:schemeClr val="tx1"/>
              </a:solidFill>
            </a:endParaRPr>
          </a:p>
          <a:p>
            <a:pPr marL="0" indent="0">
              <a:buNone/>
            </a:pPr>
            <a:r>
              <a:rPr lang="en-US" sz="1200" b="1" dirty="0">
                <a:solidFill>
                  <a:schemeClr val="tx1"/>
                </a:solidFill>
              </a:rPr>
              <a:t>Lesson One </a:t>
            </a:r>
            <a:r>
              <a:rPr lang="en-US" sz="1200" dirty="0">
                <a:solidFill>
                  <a:schemeClr val="tx1"/>
                </a:solidFill>
              </a:rPr>
              <a:t>provided an overview of anchors and reviewed the Continuous Load Path outlined in the codes. The lesson discussed the purpose of anchors and the different types of anchors available for residential building construction. </a:t>
            </a:r>
          </a:p>
          <a:p>
            <a:pPr marL="0" indent="0">
              <a:buNone/>
            </a:pPr>
            <a:endParaRPr lang="en-US" sz="1200" dirty="0">
              <a:solidFill>
                <a:schemeClr val="tx1"/>
              </a:solidFill>
            </a:endParaRPr>
          </a:p>
          <a:p>
            <a:pPr marL="0" indent="0">
              <a:buNone/>
            </a:pPr>
            <a:r>
              <a:rPr lang="en-US" sz="1200" b="1" dirty="0">
                <a:solidFill>
                  <a:schemeClr val="tx1"/>
                </a:solidFill>
              </a:rPr>
              <a:t>Lesson Two </a:t>
            </a:r>
            <a:r>
              <a:rPr lang="en-US" sz="1200" dirty="0">
                <a:solidFill>
                  <a:schemeClr val="tx1"/>
                </a:solidFill>
              </a:rPr>
              <a:t>provided information on Sill Plate anchors and presented the most common types of mis-installed anchors for this application and discussed how to avoid mis-installations.  </a:t>
            </a:r>
          </a:p>
          <a:p>
            <a:pPr marL="0" indent="0">
              <a:buNone/>
            </a:pPr>
            <a:endParaRPr lang="en-US" sz="1200" dirty="0">
              <a:solidFill>
                <a:schemeClr val="tx1"/>
              </a:solidFill>
            </a:endParaRPr>
          </a:p>
          <a:p>
            <a:pPr marL="0" indent="0">
              <a:buNone/>
            </a:pPr>
            <a:r>
              <a:rPr lang="en-US" sz="1200" b="1" dirty="0">
                <a:solidFill>
                  <a:schemeClr val="tx1"/>
                </a:solidFill>
              </a:rPr>
              <a:t>Lesson Three </a:t>
            </a:r>
            <a:r>
              <a:rPr lang="en-US" sz="1200" dirty="0">
                <a:solidFill>
                  <a:schemeClr val="tx1"/>
                </a:solidFill>
              </a:rPr>
              <a:t>provided information on Strap-Tie </a:t>
            </a:r>
            <a:r>
              <a:rPr lang="en-US" sz="1200" dirty="0" err="1">
                <a:solidFill>
                  <a:schemeClr val="tx1"/>
                </a:solidFill>
              </a:rPr>
              <a:t>Holdown</a:t>
            </a:r>
            <a:r>
              <a:rPr lang="en-US" sz="1200" dirty="0">
                <a:solidFill>
                  <a:schemeClr val="tx1"/>
                </a:solidFill>
              </a:rPr>
              <a:t> anchors and presented the most common types of mis-installed anchors for this application and how to avoid mis-installations</a:t>
            </a:r>
            <a:r>
              <a:rPr lang="en-US" sz="1200" dirty="0"/>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45</a:t>
            </a:fld>
            <a:endParaRPr lang="en-US"/>
          </a:p>
        </p:txBody>
      </p:sp>
    </p:spTree>
    <p:extLst>
      <p:ext uri="{BB962C8B-B14F-4D97-AF65-F5344CB8AC3E}">
        <p14:creationId xmlns:p14="http://schemas.microsoft.com/office/powerpoint/2010/main" val="373635433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pPr>
            <a:r>
              <a:rPr lang="en-US" sz="1100" b="1" kern="1200" dirty="0">
                <a:solidFill>
                  <a:schemeClr val="tx1"/>
                </a:solidFill>
                <a:effectLst/>
                <a:latin typeface="+mn-lt"/>
                <a:ea typeface="+mn-ea"/>
                <a:cs typeface="+mn-cs"/>
              </a:rPr>
              <a:t>Congratulations! </a:t>
            </a:r>
          </a:p>
          <a:p>
            <a:pPr>
              <a:lnSpc>
                <a:spcPct val="100000"/>
              </a:lnSpc>
            </a:pPr>
            <a:endParaRPr lang="en-US" sz="1100" b="1" kern="1200" dirty="0">
              <a:solidFill>
                <a:schemeClr val="tx1"/>
              </a:solidFill>
              <a:effectLst/>
              <a:latin typeface="+mn-lt"/>
              <a:ea typeface="+mn-ea"/>
              <a:cs typeface="+mn-cs"/>
            </a:endParaRP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Congratulations! You have completed this course. Use the Exit button to close the training. </a:t>
            </a:r>
          </a:p>
        </p:txBody>
      </p:sp>
      <p:sp>
        <p:nvSpPr>
          <p:cNvPr id="4" name="Slide Number Placeholder 3"/>
          <p:cNvSpPr>
            <a:spLocks noGrp="1"/>
          </p:cNvSpPr>
          <p:nvPr>
            <p:ph type="sldNum" sz="quarter" idx="10"/>
          </p:nvPr>
        </p:nvSpPr>
        <p:spPr/>
        <p:txBody>
          <a:bodyPr/>
          <a:lstStyle/>
          <a:p>
            <a:fld id="{41BDAC27-EA65-4CFE-B3FB-06977A465F32}" type="slidenum">
              <a:rPr lang="en-US" smtClean="0"/>
              <a:t>46</a:t>
            </a:fld>
            <a:endParaRPr lang="en-US"/>
          </a:p>
        </p:txBody>
      </p:sp>
    </p:spTree>
    <p:extLst>
      <p:ext uri="{BB962C8B-B14F-4D97-AF65-F5344CB8AC3E}">
        <p14:creationId xmlns:p14="http://schemas.microsoft.com/office/powerpoint/2010/main" val="24071705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0000"/>
              </a:lnSpc>
              <a:spcBef>
                <a:spcPts val="0"/>
              </a:spcBef>
              <a:spcAft>
                <a:spcPts val="0"/>
              </a:spcAft>
            </a:pPr>
            <a:r>
              <a:rPr lang="en-US" sz="1100" b="1" dirty="0">
                <a:solidFill>
                  <a:schemeClr val="tx1"/>
                </a:solidFill>
                <a:effectLst/>
                <a:latin typeface="+mn-lt"/>
                <a:ea typeface="Times New Roman" panose="02020603050405020304" pitchFamily="18" charset="0"/>
                <a:cs typeface="Arial" panose="020B0604020202020204" pitchFamily="34" charset="0"/>
              </a:rPr>
              <a:t>Lesson 1: Anchorage Overview</a:t>
            </a:r>
          </a:p>
          <a:p>
            <a:pPr marL="0" marR="0">
              <a:lnSpc>
                <a:spcPct val="100000"/>
              </a:lnSpc>
              <a:spcBef>
                <a:spcPts val="0"/>
              </a:spcBef>
              <a:spcAft>
                <a:spcPts val="0"/>
              </a:spcAft>
            </a:pPr>
            <a:endParaRPr lang="en-US" sz="1100" b="1" dirty="0">
              <a:solidFill>
                <a:schemeClr val="tx1"/>
              </a:solidFill>
              <a:effectLst/>
              <a:latin typeface="+mn-lt"/>
              <a:ea typeface="Times New Roman" panose="02020603050405020304" pitchFamily="18" charset="0"/>
              <a:cs typeface="Arial" panose="020B0604020202020204" pitchFamily="34" charset="0"/>
            </a:endParaRP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This lesson discusses the purpose of anchors, the different types of anchors, and the importance of installing them correctly.</a:t>
            </a:r>
          </a:p>
          <a:p>
            <a:pPr>
              <a:lnSpc>
                <a:spcPct val="100000"/>
              </a:lnSpc>
            </a:pPr>
            <a:endParaRPr lang="en-US" sz="1100" b="1"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1BDAC27-EA65-4CFE-B3FB-06977A465F32}" type="slidenum">
              <a:rPr lang="en-US" smtClean="0"/>
              <a:t>5</a:t>
            </a:fld>
            <a:endParaRPr lang="en-US"/>
          </a:p>
        </p:txBody>
      </p:sp>
    </p:spTree>
    <p:extLst>
      <p:ext uri="{BB962C8B-B14F-4D97-AF65-F5344CB8AC3E}">
        <p14:creationId xmlns:p14="http://schemas.microsoft.com/office/powerpoint/2010/main" val="41091629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0000"/>
              </a:lnSpc>
              <a:spcBef>
                <a:spcPts val="0"/>
              </a:spcBef>
              <a:spcAft>
                <a:spcPts val="0"/>
              </a:spcAft>
            </a:pPr>
            <a:r>
              <a:rPr lang="en-US" sz="1100" b="1" dirty="0" err="1">
                <a:solidFill>
                  <a:schemeClr val="tx1"/>
                </a:solidFill>
                <a:effectLst/>
                <a:latin typeface="+mn-lt"/>
                <a:ea typeface="Times New Roman" panose="02020603050405020304" pitchFamily="18" charset="0"/>
                <a:cs typeface="Times New Roman" panose="02020603050405020304" pitchFamily="18" charset="0"/>
              </a:rPr>
              <a:t>R301.1</a:t>
            </a:r>
            <a:r>
              <a:rPr lang="en-US" sz="1100" b="1" dirty="0">
                <a:solidFill>
                  <a:schemeClr val="tx1"/>
                </a:solidFill>
                <a:effectLst/>
                <a:latin typeface="+mn-lt"/>
                <a:ea typeface="Times New Roman" panose="02020603050405020304" pitchFamily="18" charset="0"/>
                <a:cs typeface="Times New Roman" panose="02020603050405020304" pitchFamily="18" charset="0"/>
              </a:rPr>
              <a:t> Application</a:t>
            </a:r>
          </a:p>
          <a:p>
            <a:pPr marL="0" marR="0">
              <a:lnSpc>
                <a:spcPct val="100000"/>
              </a:lnSpc>
              <a:spcBef>
                <a:spcPts val="0"/>
              </a:spcBef>
              <a:spcAft>
                <a:spcPts val="0"/>
              </a:spcAft>
            </a:pPr>
            <a:endParaRPr lang="en-US" sz="1100" b="1" dirty="0">
              <a:solidFill>
                <a:schemeClr val="tx1"/>
              </a:solidFill>
              <a:effectLst/>
              <a:latin typeface="+mn-lt"/>
              <a:ea typeface="Times New Roman" panose="02020603050405020304" pitchFamily="18" charset="0"/>
              <a:cs typeface="Times New Roman" panose="02020603050405020304" pitchFamily="18" charset="0"/>
            </a:endParaRP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Section </a:t>
            </a:r>
            <a:r>
              <a:rPr lang="en-US" sz="1100" dirty="0" err="1">
                <a:solidFill>
                  <a:schemeClr val="tx1"/>
                </a:solidFill>
                <a:effectLst/>
                <a:latin typeface="+mn-lt"/>
                <a:ea typeface="Times New Roman" panose="02020603050405020304" pitchFamily="18" charset="0"/>
                <a:cs typeface="Arial" panose="020B0604020202020204" pitchFamily="34" charset="0"/>
              </a:rPr>
              <a:t>R301.1</a:t>
            </a:r>
            <a:r>
              <a:rPr lang="en-US" sz="1100" dirty="0">
                <a:solidFill>
                  <a:schemeClr val="tx1"/>
                </a:solidFill>
                <a:effectLst/>
                <a:latin typeface="+mn-lt"/>
                <a:ea typeface="Times New Roman" panose="02020603050405020304" pitchFamily="18" charset="0"/>
                <a:cs typeface="Arial" panose="020B0604020202020204" pitchFamily="34" charset="0"/>
              </a:rPr>
              <a:t> from the 2018 IRC code states ““The construction of buildings and structures in accordance with the provisions of this code shall result in a system that provides a complete load path that meets the requirements for the transfer of loads from their point of origin through the load-resisting elements to the foundation.”  Similar wording is also found in the IBC code.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6</a:t>
            </a:fld>
            <a:endParaRPr lang="en-US"/>
          </a:p>
        </p:txBody>
      </p:sp>
    </p:spTree>
    <p:extLst>
      <p:ext uri="{BB962C8B-B14F-4D97-AF65-F5344CB8AC3E}">
        <p14:creationId xmlns:p14="http://schemas.microsoft.com/office/powerpoint/2010/main" val="2368047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solidFill>
                  <a:schemeClr val="tx1"/>
                </a:solidFill>
                <a:effectLst/>
                <a:latin typeface="+mn-lt"/>
                <a:ea typeface="Times New Roman" panose="02020603050405020304" pitchFamily="18" charset="0"/>
                <a:cs typeface="Arial" panose="020B0604020202020204" pitchFamily="34" charset="0"/>
              </a:rPr>
              <a:t>The Continuous Load Path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dirty="0">
              <a:solidFill>
                <a:schemeClr val="tx1"/>
              </a:solidFill>
              <a:effectLst/>
              <a:latin typeface="+mn-lt"/>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tx1"/>
                </a:solidFill>
                <a:effectLst/>
                <a:latin typeface="+mn-lt"/>
                <a:ea typeface="Times New Roman" panose="02020603050405020304" pitchFamily="18" charset="0"/>
                <a:cs typeface="Arial" panose="020B0604020202020204" pitchFamily="34" charset="0"/>
              </a:rPr>
              <a:t>In order to create a complete or continuous load path referenced in the code, it is necessary to secure the roof to the upper story, secure the upper story to the first floor, and secure the structure to the foundation. The load path is not complete until the loads are properly transferred to the foundation, which is why anchors are essential. </a:t>
            </a:r>
          </a:p>
          <a:p>
            <a:endParaRPr lang="en-US" sz="1200"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(Student Handbook Material)</a:t>
            </a:r>
          </a:p>
        </p:txBody>
      </p:sp>
      <p:sp>
        <p:nvSpPr>
          <p:cNvPr id="4" name="Slide Number Placeholder 3"/>
          <p:cNvSpPr>
            <a:spLocks noGrp="1"/>
          </p:cNvSpPr>
          <p:nvPr>
            <p:ph type="sldNum" sz="quarter" idx="10"/>
          </p:nvPr>
        </p:nvSpPr>
        <p:spPr/>
        <p:txBody>
          <a:bodyPr/>
          <a:lstStyle/>
          <a:p>
            <a:fld id="{41BDAC27-EA65-4CFE-B3FB-06977A465F32}" type="slidenum">
              <a:rPr lang="en-US" smtClean="0"/>
              <a:t>7</a:t>
            </a:fld>
            <a:endParaRPr lang="en-US"/>
          </a:p>
        </p:txBody>
      </p:sp>
    </p:spTree>
    <p:extLst>
      <p:ext uri="{BB962C8B-B14F-4D97-AF65-F5344CB8AC3E}">
        <p14:creationId xmlns:p14="http://schemas.microsoft.com/office/powerpoint/2010/main" val="39024329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0000"/>
              </a:lnSpc>
              <a:spcBef>
                <a:spcPts val="0"/>
              </a:spcBef>
              <a:spcAft>
                <a:spcPts val="0"/>
              </a:spcAft>
            </a:pPr>
            <a:r>
              <a:rPr lang="en-US" sz="1100" b="1" dirty="0">
                <a:solidFill>
                  <a:schemeClr val="tx1"/>
                </a:solidFill>
                <a:effectLst/>
                <a:latin typeface="+mn-lt"/>
                <a:ea typeface="Times New Roman" panose="02020603050405020304" pitchFamily="18" charset="0"/>
                <a:cs typeface="Times New Roman" panose="02020603050405020304" pitchFamily="18" charset="0"/>
              </a:rPr>
              <a:t>The Importance of Anchors</a:t>
            </a:r>
          </a:p>
          <a:p>
            <a:pPr marL="0" marR="0">
              <a:lnSpc>
                <a:spcPct val="100000"/>
              </a:lnSpc>
              <a:spcBef>
                <a:spcPts val="0"/>
              </a:spcBef>
              <a:spcAft>
                <a:spcPts val="0"/>
              </a:spcAft>
            </a:pPr>
            <a:endParaRPr lang="en-US" sz="1100" b="1" dirty="0">
              <a:solidFill>
                <a:schemeClr val="tx1"/>
              </a:solidFill>
              <a:effectLst/>
              <a:latin typeface="+mn-lt"/>
              <a:ea typeface="Times New Roman" panose="02020603050405020304" pitchFamily="18" charset="0"/>
              <a:cs typeface="Times New Roman" panose="02020603050405020304" pitchFamily="18" charset="0"/>
            </a:endParaRP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Anchors are an important and crucial part of any structure that is designed to meet the I Codes and complete the load path into the foundation. </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 </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The next few slides review a variety of anchor system installations available for residential construction buildings.</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8</a:t>
            </a:fld>
            <a:endParaRPr lang="en-US"/>
          </a:p>
        </p:txBody>
      </p:sp>
    </p:spTree>
    <p:extLst>
      <p:ext uri="{BB962C8B-B14F-4D97-AF65-F5344CB8AC3E}">
        <p14:creationId xmlns:p14="http://schemas.microsoft.com/office/powerpoint/2010/main" val="15996960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0000"/>
              </a:lnSpc>
              <a:spcBef>
                <a:spcPts val="0"/>
              </a:spcBef>
              <a:spcAft>
                <a:spcPts val="0"/>
              </a:spcAft>
            </a:pPr>
            <a:r>
              <a:rPr lang="en-US" sz="1100" b="1" dirty="0">
                <a:solidFill>
                  <a:schemeClr val="tx1"/>
                </a:solidFill>
                <a:effectLst/>
                <a:latin typeface="+mn-lt"/>
                <a:ea typeface="Times New Roman" panose="02020603050405020304" pitchFamily="18" charset="0"/>
                <a:cs typeface="Times New Roman" panose="02020603050405020304" pitchFamily="18" charset="0"/>
              </a:rPr>
              <a:t>Anchor Examples: </a:t>
            </a:r>
            <a:r>
              <a:rPr lang="en-US" sz="1100" b="1" dirty="0" err="1">
                <a:solidFill>
                  <a:schemeClr val="tx1"/>
                </a:solidFill>
                <a:effectLst/>
                <a:latin typeface="+mn-lt"/>
                <a:ea typeface="Times New Roman" panose="02020603050405020304" pitchFamily="18" charset="0"/>
                <a:cs typeface="Times New Roman" panose="02020603050405020304" pitchFamily="18" charset="0"/>
              </a:rPr>
              <a:t>Holdowns</a:t>
            </a:r>
            <a:endParaRPr lang="en-US" sz="1100" b="1" dirty="0">
              <a:solidFill>
                <a:schemeClr val="tx1"/>
              </a:solidFill>
              <a:effectLst/>
              <a:latin typeface="+mn-lt"/>
              <a:ea typeface="Times New Roman" panose="02020603050405020304" pitchFamily="18" charset="0"/>
              <a:cs typeface="Times New Roman" panose="02020603050405020304" pitchFamily="18" charset="0"/>
            </a:endParaRPr>
          </a:p>
          <a:p>
            <a:pPr marL="0" marR="0">
              <a:lnSpc>
                <a:spcPct val="100000"/>
              </a:lnSpc>
              <a:spcBef>
                <a:spcPts val="0"/>
              </a:spcBef>
              <a:spcAft>
                <a:spcPts val="0"/>
              </a:spcAft>
            </a:pPr>
            <a:endParaRPr lang="en-US" sz="1100" b="1" dirty="0">
              <a:solidFill>
                <a:schemeClr val="tx1"/>
              </a:solidFill>
              <a:effectLst/>
              <a:latin typeface="+mn-lt"/>
              <a:ea typeface="Times New Roman" panose="02020603050405020304" pitchFamily="18" charset="0"/>
              <a:cs typeface="Times New Roman" panose="02020603050405020304" pitchFamily="18" charset="0"/>
            </a:endParaRP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The anchors on this slide are connected to hold downs and then embedded into the concrete to complete the load path. </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 </a:t>
            </a:r>
          </a:p>
          <a:p>
            <a:pPr marL="0" marR="0">
              <a:lnSpc>
                <a:spcPct val="100000"/>
              </a:lnSpc>
              <a:spcBef>
                <a:spcPts val="0"/>
              </a:spcBef>
              <a:spcAft>
                <a:spcPts val="0"/>
              </a:spcAft>
            </a:pPr>
            <a:r>
              <a:rPr lang="en-US" sz="1100" dirty="0">
                <a:solidFill>
                  <a:schemeClr val="tx1"/>
                </a:solidFill>
                <a:effectLst/>
                <a:latin typeface="+mn-lt"/>
                <a:ea typeface="Times New Roman" panose="02020603050405020304" pitchFamily="18" charset="0"/>
                <a:cs typeface="Arial" panose="020B0604020202020204" pitchFamily="34" charset="0"/>
              </a:rPr>
              <a:t>The Strap-Tie </a:t>
            </a:r>
            <a:r>
              <a:rPr lang="en-US" sz="1100" dirty="0" err="1">
                <a:solidFill>
                  <a:schemeClr val="tx1"/>
                </a:solidFill>
                <a:effectLst/>
                <a:latin typeface="+mn-lt"/>
                <a:ea typeface="Times New Roman" panose="02020603050405020304" pitchFamily="18" charset="0"/>
                <a:cs typeface="Arial" panose="020B0604020202020204" pitchFamily="34" charset="0"/>
              </a:rPr>
              <a:t>Holdown</a:t>
            </a:r>
            <a:r>
              <a:rPr lang="en-US" sz="1100" dirty="0">
                <a:solidFill>
                  <a:schemeClr val="tx1"/>
                </a:solidFill>
                <a:effectLst/>
                <a:latin typeface="+mn-lt"/>
                <a:ea typeface="Times New Roman" panose="02020603050405020304" pitchFamily="18" charset="0"/>
                <a:cs typeface="Arial" panose="020B0604020202020204" pitchFamily="34" charset="0"/>
              </a:rPr>
              <a:t> is partially embedded into the concrete and the remaining section is connected to the wood framing to complete the load path. </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(Student Handbook Material)</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BDAC27-EA65-4CFE-B3FB-06977A465F32}" type="slidenum">
              <a:rPr lang="en-US" smtClean="0"/>
              <a:t>9</a:t>
            </a:fld>
            <a:endParaRPr lang="en-US"/>
          </a:p>
        </p:txBody>
      </p:sp>
    </p:spTree>
    <p:extLst>
      <p:ext uri="{BB962C8B-B14F-4D97-AF65-F5344CB8AC3E}">
        <p14:creationId xmlns:p14="http://schemas.microsoft.com/office/powerpoint/2010/main" val="168879719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5.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6.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17.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8.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tags" Target="../tags/tag19.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20.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2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1.xml"/></Relationships>
</file>

<file path=ppt/slideLayouts/_rels/slideLayout2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2.xml"/></Relationships>
</file>

<file path=ppt/slideLayouts/_rels/slideLayout2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3.xml"/></Relationships>
</file>

<file path=ppt/slideLayouts/_rels/slideLayout2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4.xml"/></Relationships>
</file>

<file path=ppt/slideLayouts/_rels/slideLayout2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5.xml"/></Relationships>
</file>

<file path=ppt/slideLayouts/_rels/slideLayout2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6.xml"/></Relationships>
</file>

<file path=ppt/slideLayouts/_rels/slideLayout2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7.xml"/></Relationships>
</file>

<file path=ppt/slideLayouts/_rels/slideLayout2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8.xml"/></Relationships>
</file>

<file path=ppt/slideLayouts/_rels/slideLayout2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9.xml"/></Relationships>
</file>

<file path=ppt/slideLayouts/_rels/slideLayout2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30.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2.xml"/></Relationships>
</file>

<file path=ppt/slideLayouts/_rels/slideLayout3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3.xml"/></Relationships>
</file>

<file path=ppt/slideLayouts/_rels/slideLayout3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4.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Master" Target="../slideMasters/slideMaster2.xml"/><Relationship Id="rId1" Type="http://schemas.openxmlformats.org/officeDocument/2006/relationships/tags" Target="../tags/tag35.xml"/><Relationship Id="rId4" Type="http://schemas.openxmlformats.org/officeDocument/2006/relationships/image" Target="../media/image8.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Master" Target="../slideMasters/slideMaster2.xml"/><Relationship Id="rId1" Type="http://schemas.openxmlformats.org/officeDocument/2006/relationships/tags" Target="../tags/tag36.xml"/><Relationship Id="rId4" Type="http://schemas.openxmlformats.org/officeDocument/2006/relationships/image" Target="../media/image7.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Master" Target="../slideMasters/slideMaster2.xml"/><Relationship Id="rId1" Type="http://schemas.openxmlformats.org/officeDocument/2006/relationships/tags" Target="../tags/tag37.xml"/></Relationships>
</file>

<file path=ppt/slideLayouts/_rels/slideLayout3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8.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slideMaster" Target="../slideMasters/slideMaster2.xml"/><Relationship Id="rId1" Type="http://schemas.openxmlformats.org/officeDocument/2006/relationships/tags" Target="../tags/tag39.xml"/><Relationship Id="rId5" Type="http://schemas.openxmlformats.org/officeDocument/2006/relationships/image" Target="../media/image12.jpeg"/><Relationship Id="rId4" Type="http://schemas.openxmlformats.org/officeDocument/2006/relationships/image" Target="../media/image11.jpeg"/></Relationships>
</file>

<file path=ppt/slideLayouts/_rels/slideLayout38.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41.xml"/></Relationships>
</file>

<file path=ppt/slideLayouts/_rels/slideLayout39.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42.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40.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43.xml"/></Relationships>
</file>

<file path=ppt/slideLayouts/_rels/slideLayout41.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44.xml"/></Relationships>
</file>

<file path=ppt/slideLayouts/_rels/slideLayout42.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45.xml"/></Relationships>
</file>

<file path=ppt/slideLayouts/_rels/slideLayout4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46.xml"/></Relationships>
</file>

<file path=ppt/slideLayouts/_rels/slideLayout44.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47.xml"/></Relationships>
</file>

<file path=ppt/slideLayouts/_rels/slideLayout45.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48.xml"/></Relationships>
</file>

<file path=ppt/slideLayouts/_rels/slideLayout46.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49.xml"/></Relationships>
</file>

<file path=ppt/slideLayouts/_rels/slideLayout47.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50.xml"/></Relationships>
</file>

<file path=ppt/slideLayouts/_rels/slideLayout48.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5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3.xml"/><Relationship Id="rId1" Type="http://schemas.openxmlformats.org/officeDocument/2006/relationships/tags" Target="../tags/tag52.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Master" Target="../slideMasters/slideMaster3.xml"/><Relationship Id="rId1" Type="http://schemas.openxmlformats.org/officeDocument/2006/relationships/tags" Target="../tags/tag53.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Master" Target="../slideMasters/slideMaster3.xml"/><Relationship Id="rId1" Type="http://schemas.openxmlformats.org/officeDocument/2006/relationships/tags" Target="../tags/tag54.xml"/><Relationship Id="rId4" Type="http://schemas.openxmlformats.org/officeDocument/2006/relationships/image" Target="../media/image8.pn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55.xml"/></Relationships>
</file>

<file path=ppt/slideLayouts/_rels/slideLayout65.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56.xml"/></Relationships>
</file>

<file path=ppt/slideLayouts/_rels/slideLayout66.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57.xml"/></Relationships>
</file>

<file path=ppt/slideLayouts/_rels/slideLayout67.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58.xml"/></Relationships>
</file>

<file path=ppt/slideLayouts/_rels/slideLayout68.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59.xml"/></Relationships>
</file>

<file path=ppt/slideLayouts/_rels/slideLayout69.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60.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70.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61.xml"/></Relationships>
</file>

<file path=ppt/slideLayouts/_rels/slideLayout71.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62.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Master" Target="../slideMasters/slideMaster4.xml"/><Relationship Id="rId1" Type="http://schemas.openxmlformats.org/officeDocument/2006/relationships/tags" Target="../tags/tag63.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945814"/>
            <a:ext cx="8971220"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342900" y="1473200"/>
            <a:ext cx="11506200" cy="4800600"/>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ustDataLst>
      <p:tags r:id="rId1"/>
    </p:custDataLst>
    <p:extLst>
      <p:ext uri="{BB962C8B-B14F-4D97-AF65-F5344CB8AC3E}">
        <p14:creationId xmlns:p14="http://schemas.microsoft.com/office/powerpoint/2010/main" val="2428135421"/>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p15:clr>
            <a:srgbClr val="FBAE40"/>
          </p15:clr>
        </p15:guide>
        <p15:guide id="11" orient="horz" pos="696">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ntent 1">
    <p:spTree>
      <p:nvGrpSpPr>
        <p:cNvPr id="1" name=""/>
        <p:cNvGrpSpPr/>
        <p:nvPr/>
      </p:nvGrpSpPr>
      <p:grpSpPr>
        <a:xfrm>
          <a:off x="0" y="0"/>
          <a:ext cx="0" cy="0"/>
          <a:chOff x="0" y="0"/>
          <a:chExt cx="0" cy="0"/>
        </a:xfrm>
      </p:grpSpPr>
      <p:sp>
        <p:nvSpPr>
          <p:cNvPr id="2" name="Title 1"/>
          <p:cNvSpPr>
            <a:spLocks noGrp="1"/>
          </p:cNvSpPr>
          <p:nvPr>
            <p:ph type="title"/>
          </p:nvPr>
        </p:nvSpPr>
        <p:spPr>
          <a:xfrm>
            <a:off x="342901" y="158414"/>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342900" y="1562100"/>
            <a:ext cx="11506200" cy="46862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0" y="73898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5"/>
          <p:cNvSpPr>
            <a:spLocks noGrp="1"/>
          </p:cNvSpPr>
          <p:nvPr>
            <p:ph type="body" sz="quarter" idx="10" hasCustomPrompt="1"/>
          </p:nvPr>
        </p:nvSpPr>
        <p:spPr>
          <a:xfrm>
            <a:off x="342900" y="75182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2666289429"/>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984">
          <p15:clr>
            <a:srgbClr val="FBAE40"/>
          </p15:clr>
        </p15:guide>
        <p15:guide id="11" orient="horz" pos="792">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ntent 2">
    <p:spTree>
      <p:nvGrpSpPr>
        <p:cNvPr id="1" name=""/>
        <p:cNvGrpSpPr/>
        <p:nvPr/>
      </p:nvGrpSpPr>
      <p:grpSpPr>
        <a:xfrm>
          <a:off x="0" y="0"/>
          <a:ext cx="0" cy="0"/>
          <a:chOff x="0" y="0"/>
          <a:chExt cx="0" cy="0"/>
        </a:xfrm>
      </p:grpSpPr>
      <p:sp>
        <p:nvSpPr>
          <p:cNvPr id="2" name="Title 1"/>
          <p:cNvSpPr>
            <a:spLocks noGrp="1"/>
          </p:cNvSpPr>
          <p:nvPr>
            <p:ph type="title"/>
          </p:nvPr>
        </p:nvSpPr>
        <p:spPr>
          <a:xfrm>
            <a:off x="342901" y="158414"/>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342900" y="1562100"/>
            <a:ext cx="5486400" cy="46862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p:cNvSpPr>
            <a:spLocks noGrp="1"/>
          </p:cNvSpPr>
          <p:nvPr>
            <p:ph idx="11"/>
          </p:nvPr>
        </p:nvSpPr>
        <p:spPr>
          <a:xfrm>
            <a:off x="6362700" y="1562101"/>
            <a:ext cx="5486400" cy="4686300"/>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0" y="73898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5"/>
          <p:cNvSpPr>
            <a:spLocks noGrp="1"/>
          </p:cNvSpPr>
          <p:nvPr>
            <p:ph type="body" sz="quarter" idx="10" hasCustomPrompt="1"/>
          </p:nvPr>
        </p:nvSpPr>
        <p:spPr>
          <a:xfrm>
            <a:off x="342900" y="75182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1254378599"/>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984">
          <p15:clr>
            <a:srgbClr val="FBAE40"/>
          </p15:clr>
        </p15:guide>
        <p15:guide id="11" orient="horz" pos="792">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ontent 3">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900" y="1562100"/>
            <a:ext cx="7131788" cy="4686301"/>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p:cNvSpPr>
            <a:spLocks noGrp="1"/>
          </p:cNvSpPr>
          <p:nvPr>
            <p:ph idx="12"/>
          </p:nvPr>
        </p:nvSpPr>
        <p:spPr>
          <a:xfrm>
            <a:off x="7953152" y="1562100"/>
            <a:ext cx="3895947" cy="4685746"/>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1"/>
          <p:cNvSpPr>
            <a:spLocks noGrp="1"/>
          </p:cNvSpPr>
          <p:nvPr>
            <p:ph type="title"/>
          </p:nvPr>
        </p:nvSpPr>
        <p:spPr>
          <a:xfrm>
            <a:off x="342901" y="158414"/>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16" name="Rectangle 15"/>
          <p:cNvSpPr/>
          <p:nvPr/>
        </p:nvSpPr>
        <p:spPr>
          <a:xfrm>
            <a:off x="0" y="73898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5"/>
          <p:cNvSpPr>
            <a:spLocks noGrp="1"/>
          </p:cNvSpPr>
          <p:nvPr>
            <p:ph type="body" sz="quarter" idx="10" hasCustomPrompt="1"/>
          </p:nvPr>
        </p:nvSpPr>
        <p:spPr>
          <a:xfrm>
            <a:off x="342900" y="75182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2566713748"/>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984">
          <p15:clr>
            <a:srgbClr val="FBAE40"/>
          </p15:clr>
        </p15:guide>
        <p15:guide id="11" orient="horz" pos="792">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ontent 4">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901" y="1562100"/>
            <a:ext cx="4389120" cy="4686300"/>
          </a:xfrm>
          <a:prstGeom prst="rect">
            <a:avLst/>
          </a:prstGeom>
        </p:spPr>
        <p:txBody>
          <a:bodyPr lIns="0" tIns="0" rIns="0" bIns="0">
            <a:normAutofit/>
          </a:bodyPr>
          <a:lstStyle>
            <a:lvl1pPr marL="0" indent="0">
              <a:lnSpc>
                <a:spcPct val="120000"/>
              </a:lnSpc>
              <a:buNone/>
              <a:defRPr sz="20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a:t>Click to edit Master text styles</a:t>
            </a:r>
          </a:p>
        </p:txBody>
      </p:sp>
      <p:sp>
        <p:nvSpPr>
          <p:cNvPr id="11" name="Content Placeholder 2"/>
          <p:cNvSpPr>
            <a:spLocks noGrp="1"/>
          </p:cNvSpPr>
          <p:nvPr>
            <p:ph idx="12"/>
          </p:nvPr>
        </p:nvSpPr>
        <p:spPr>
          <a:xfrm>
            <a:off x="4928684" y="1562100"/>
            <a:ext cx="3447288" cy="4681831"/>
          </a:xfrm>
          <a:prstGeom prst="rect">
            <a:avLst/>
          </a:prstGeom>
        </p:spPr>
        <p:txBody>
          <a:bodyPr lIns="0" tIns="0" rIns="0" bIns="0">
            <a:normAutofit/>
          </a:bodyPr>
          <a:lstStyle>
            <a:lvl1pPr marL="0" indent="0">
              <a:lnSpc>
                <a:spcPct val="120000"/>
              </a:lnSpc>
              <a:buNone/>
              <a:defRPr sz="16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a:t>Click to edit Master text styles</a:t>
            </a:r>
          </a:p>
        </p:txBody>
      </p:sp>
      <p:sp>
        <p:nvSpPr>
          <p:cNvPr id="12" name="Content Placeholder 2"/>
          <p:cNvSpPr>
            <a:spLocks noGrp="1"/>
          </p:cNvSpPr>
          <p:nvPr>
            <p:ph idx="13"/>
          </p:nvPr>
        </p:nvSpPr>
        <p:spPr>
          <a:xfrm>
            <a:off x="8401812" y="1562100"/>
            <a:ext cx="3447288" cy="4677364"/>
          </a:xfrm>
          <a:prstGeom prst="rect">
            <a:avLst/>
          </a:prstGeom>
        </p:spPr>
        <p:txBody>
          <a:bodyPr lIns="0" tIns="0" rIns="0" bIns="0">
            <a:normAutofit/>
          </a:bodyPr>
          <a:lstStyle>
            <a:lvl1pPr marL="0" indent="0">
              <a:lnSpc>
                <a:spcPct val="120000"/>
              </a:lnSpc>
              <a:buNone/>
              <a:defRPr sz="16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a:t>Click to edit Master text styles</a:t>
            </a:r>
          </a:p>
        </p:txBody>
      </p:sp>
      <p:sp>
        <p:nvSpPr>
          <p:cNvPr id="16" name="Title 1"/>
          <p:cNvSpPr>
            <a:spLocks noGrp="1"/>
          </p:cNvSpPr>
          <p:nvPr>
            <p:ph type="title"/>
          </p:nvPr>
        </p:nvSpPr>
        <p:spPr>
          <a:xfrm>
            <a:off x="342901" y="158414"/>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8" name="Rectangle 7"/>
          <p:cNvSpPr/>
          <p:nvPr/>
        </p:nvSpPr>
        <p:spPr>
          <a:xfrm>
            <a:off x="0" y="73898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5"/>
          <p:cNvSpPr>
            <a:spLocks noGrp="1"/>
          </p:cNvSpPr>
          <p:nvPr>
            <p:ph type="body" sz="quarter" idx="10" hasCustomPrompt="1"/>
          </p:nvPr>
        </p:nvSpPr>
        <p:spPr>
          <a:xfrm>
            <a:off x="342900" y="75182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3750480492"/>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984">
          <p15:clr>
            <a:srgbClr val="FBAE40"/>
          </p15:clr>
        </p15:guide>
        <p15:guide id="11" orient="horz" pos="792">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ntent 5">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42900" y="2665952"/>
            <a:ext cx="5486400" cy="3582448"/>
          </a:xfrm>
          <a:prstGeom prst="rect">
            <a:avLst/>
          </a:prstGeom>
        </p:spPr>
        <p:txBody>
          <a:bodyPr lIns="0" tIns="0" rIns="0" bIns="0" anchor="ctr"/>
          <a:lstStyle>
            <a:lvl1pPr marL="0" indent="0" algn="ctr">
              <a:buNone/>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Image</a:t>
            </a:r>
          </a:p>
        </p:txBody>
      </p:sp>
      <p:sp>
        <p:nvSpPr>
          <p:cNvPr id="11" name="Content Placeholder 2"/>
          <p:cNvSpPr>
            <a:spLocks noGrp="1"/>
          </p:cNvSpPr>
          <p:nvPr>
            <p:ph idx="12" hasCustomPrompt="1"/>
          </p:nvPr>
        </p:nvSpPr>
        <p:spPr>
          <a:xfrm>
            <a:off x="342900" y="1578084"/>
            <a:ext cx="5486400" cy="534408"/>
          </a:xfrm>
          <a:prstGeom prst="rect">
            <a:avLst/>
          </a:prstGeom>
        </p:spPr>
        <p:txBody>
          <a:bodyPr lIns="0" tIns="0" rIns="0" bIns="0">
            <a:normAutofit/>
          </a:bodyPr>
          <a:lstStyle>
            <a:lvl1pPr marL="0" indent="0" algn="ctr">
              <a:buNone/>
              <a:defRPr sz="20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Discontinued Product</a:t>
            </a:r>
          </a:p>
        </p:txBody>
      </p:sp>
      <p:sp>
        <p:nvSpPr>
          <p:cNvPr id="12" name="Content Placeholder 2"/>
          <p:cNvSpPr>
            <a:spLocks noGrp="1"/>
          </p:cNvSpPr>
          <p:nvPr>
            <p:ph idx="13" hasCustomPrompt="1"/>
          </p:nvPr>
        </p:nvSpPr>
        <p:spPr>
          <a:xfrm>
            <a:off x="342900" y="2122018"/>
            <a:ext cx="5486400" cy="534408"/>
          </a:xfrm>
          <a:prstGeom prst="rect">
            <a:avLst/>
          </a:prstGeom>
        </p:spPr>
        <p:txBody>
          <a:bodyPr lIns="0" tIns="0" rIns="0" bIns="0" anchor="ctr">
            <a:normAutofit/>
          </a:bodyPr>
          <a:lstStyle>
            <a:lvl1pPr marL="0" indent="0" algn="ctr">
              <a:buNone/>
              <a:defRPr sz="2400" b="1">
                <a:solidFill>
                  <a:srgbClr val="F47129"/>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Name</a:t>
            </a:r>
          </a:p>
        </p:txBody>
      </p:sp>
      <p:sp>
        <p:nvSpPr>
          <p:cNvPr id="13" name="Content Placeholder 2"/>
          <p:cNvSpPr>
            <a:spLocks noGrp="1"/>
          </p:cNvSpPr>
          <p:nvPr>
            <p:ph idx="14" hasCustomPrompt="1"/>
          </p:nvPr>
        </p:nvSpPr>
        <p:spPr>
          <a:xfrm>
            <a:off x="6362700" y="2665954"/>
            <a:ext cx="5486400" cy="3582446"/>
          </a:xfrm>
          <a:prstGeom prst="rect">
            <a:avLst/>
          </a:prstGeom>
        </p:spPr>
        <p:txBody>
          <a:bodyPr lIns="0" tIns="0" rIns="0" bIns="0" anchor="ctr"/>
          <a:lstStyle>
            <a:lvl1pPr marL="0" indent="0" algn="ctr">
              <a:buNone/>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Image</a:t>
            </a:r>
          </a:p>
        </p:txBody>
      </p:sp>
      <p:sp>
        <p:nvSpPr>
          <p:cNvPr id="14" name="Content Placeholder 2"/>
          <p:cNvSpPr>
            <a:spLocks noGrp="1"/>
          </p:cNvSpPr>
          <p:nvPr>
            <p:ph idx="15" hasCustomPrompt="1"/>
          </p:nvPr>
        </p:nvSpPr>
        <p:spPr>
          <a:xfrm>
            <a:off x="6362700" y="1578086"/>
            <a:ext cx="5486400" cy="534408"/>
          </a:xfrm>
          <a:prstGeom prst="rect">
            <a:avLst/>
          </a:prstGeom>
        </p:spPr>
        <p:txBody>
          <a:bodyPr lIns="0" tIns="0" rIns="0" bIns="0">
            <a:normAutofit/>
          </a:bodyPr>
          <a:lstStyle>
            <a:lvl1pPr marL="0" indent="0" algn="ctr">
              <a:buNone/>
              <a:defRPr sz="20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Replacement Product</a:t>
            </a:r>
          </a:p>
        </p:txBody>
      </p:sp>
      <p:sp>
        <p:nvSpPr>
          <p:cNvPr id="19" name="Content Placeholder 2"/>
          <p:cNvSpPr>
            <a:spLocks noGrp="1"/>
          </p:cNvSpPr>
          <p:nvPr>
            <p:ph idx="16" hasCustomPrompt="1"/>
          </p:nvPr>
        </p:nvSpPr>
        <p:spPr>
          <a:xfrm>
            <a:off x="6362700" y="2122020"/>
            <a:ext cx="5486400" cy="534408"/>
          </a:xfrm>
          <a:prstGeom prst="rect">
            <a:avLst/>
          </a:prstGeom>
        </p:spPr>
        <p:txBody>
          <a:bodyPr lIns="0" tIns="0" rIns="0" bIns="0" anchor="ctr">
            <a:normAutofit/>
          </a:bodyPr>
          <a:lstStyle>
            <a:lvl1pPr marL="0" indent="0" algn="ctr">
              <a:buNone/>
              <a:defRPr sz="2400" b="1">
                <a:solidFill>
                  <a:srgbClr val="F47129"/>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Name</a:t>
            </a:r>
          </a:p>
        </p:txBody>
      </p:sp>
      <p:sp>
        <p:nvSpPr>
          <p:cNvPr id="17" name="Title 1"/>
          <p:cNvSpPr>
            <a:spLocks noGrp="1"/>
          </p:cNvSpPr>
          <p:nvPr>
            <p:ph type="title"/>
          </p:nvPr>
        </p:nvSpPr>
        <p:spPr>
          <a:xfrm>
            <a:off x="342901" y="158414"/>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a:t>Click to edit Master title style</a:t>
            </a:r>
            <a:endParaRPr lang="en-US" dirty="0"/>
          </a:p>
        </p:txBody>
      </p:sp>
      <p:pic>
        <p:nvPicPr>
          <p:cNvPr id="15" name="Picture 14"/>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135254" y="164360"/>
            <a:ext cx="713846" cy="468282"/>
          </a:xfrm>
          <a:prstGeom prst="rect">
            <a:avLst/>
          </a:prstGeom>
          <a:solidFill>
            <a:schemeClr val="bg1"/>
          </a:solidFill>
        </p:spPr>
      </p:pic>
      <p:sp>
        <p:nvSpPr>
          <p:cNvPr id="16" name="Rectangle 15"/>
          <p:cNvSpPr/>
          <p:nvPr/>
        </p:nvSpPr>
        <p:spPr>
          <a:xfrm>
            <a:off x="0" y="738980"/>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5"/>
          <p:cNvSpPr>
            <a:spLocks noGrp="1"/>
          </p:cNvSpPr>
          <p:nvPr>
            <p:ph type="body" sz="quarter" idx="10" hasCustomPrompt="1"/>
          </p:nvPr>
        </p:nvSpPr>
        <p:spPr>
          <a:xfrm>
            <a:off x="342900" y="751820"/>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3617778737"/>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984">
          <p15:clr>
            <a:srgbClr val="FBAE40"/>
          </p15:clr>
        </p15:guide>
        <p15:guide id="11" orient="horz" pos="792">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4_Title Slide 1 (with Subtitle)">
    <p:spTree>
      <p:nvGrpSpPr>
        <p:cNvPr id="1" name=""/>
        <p:cNvGrpSpPr/>
        <p:nvPr/>
      </p:nvGrpSpPr>
      <p:grpSpPr>
        <a:xfrm>
          <a:off x="0" y="0"/>
          <a:ext cx="0" cy="0"/>
          <a:chOff x="0" y="0"/>
          <a:chExt cx="0" cy="0"/>
        </a:xfrm>
      </p:grpSpPr>
      <p:pic>
        <p:nvPicPr>
          <p:cNvPr id="11" name="Picture 10"/>
          <p:cNvPicPr>
            <a:picLocks noChangeAspect="1"/>
          </p:cNvPicPr>
          <p:nvPr/>
        </p:nvPicPr>
        <p:blipFill>
          <a:blip r:embed="rId3">
            <a:extLst>
              <a:ext uri="{28A0092B-C50C-407E-A947-70E740481C1C}">
                <a14:useLocalDpi xmlns:a14="http://schemas.microsoft.com/office/drawing/2010/main" val="0"/>
              </a:ext>
            </a:extLst>
          </a:blip>
          <a:srcRect/>
          <a:stretch/>
        </p:blipFill>
        <p:spPr>
          <a:xfrm>
            <a:off x="0" y="1138568"/>
            <a:ext cx="12198096" cy="5780050"/>
          </a:xfrm>
          <a:prstGeom prst="rect">
            <a:avLst/>
          </a:prstGeom>
        </p:spPr>
      </p:pic>
      <p:sp>
        <p:nvSpPr>
          <p:cNvPr id="8" name="Transparent Black Rectangle"/>
          <p:cNvSpPr/>
          <p:nvPr/>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7037749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139124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6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2" y="945815"/>
            <a:ext cx="8971220"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342900" y="1473200"/>
            <a:ext cx="8978900" cy="4800600"/>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5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p:cNvSpPr/>
          <p:nvPr/>
        </p:nvSpPr>
        <p:spPr>
          <a:xfrm>
            <a:off x="10388600" y="406400"/>
            <a:ext cx="1803400" cy="660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Tree>
    <p:custDataLst>
      <p:tags r:id="rId1"/>
    </p:custDataLst>
    <p:extLst>
      <p:ext uri="{BB962C8B-B14F-4D97-AF65-F5344CB8AC3E}">
        <p14:creationId xmlns:p14="http://schemas.microsoft.com/office/powerpoint/2010/main" val="3749985714"/>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p15:clr>
            <a:srgbClr val="FBAE40"/>
          </p15:clr>
        </p15:guide>
        <p15:guide id="11" orient="horz" pos="69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Title Slide 1 (with Subtitle)">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302A9B13-5FE9-4F57-8876-880A38772590}"/>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769" y="1124008"/>
            <a:ext cx="12180479" cy="5742571"/>
          </a:xfrm>
          <a:prstGeom prst="rect">
            <a:avLst/>
          </a:prstGeom>
          <a:noFill/>
          <a:extLst>
            <a:ext uri="{909E8E84-426E-40DD-AFC4-6F175D3DCCD1}">
              <a14:hiddenFill xmlns:a14="http://schemas.microsoft.com/office/drawing/2010/main">
                <a:solidFill>
                  <a:srgbClr val="FFFFFF"/>
                </a:solidFill>
              </a14:hiddenFill>
            </a:ext>
          </a:extLst>
        </p:spPr>
      </p:pic>
      <p:sp>
        <p:nvSpPr>
          <p:cNvPr id="8" name="Transparent Black Rectangle"/>
          <p:cNvSpPr/>
          <p:nvPr userDrawn="1"/>
        </p:nvSpPr>
        <p:spPr>
          <a:xfrm>
            <a:off x="-260" y="1115429"/>
            <a:ext cx="12192000" cy="697171"/>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 name="Subtitle Placeholder"/>
          <p:cNvSpPr>
            <a:spLocks noGrp="1"/>
          </p:cNvSpPr>
          <p:nvPr>
            <p:ph type="body" sz="quarter" idx="12" hasCustomPrompt="1"/>
          </p:nvPr>
        </p:nvSpPr>
        <p:spPr>
          <a:xfrm>
            <a:off x="-5704" y="1104900"/>
            <a:ext cx="12188952" cy="698500"/>
          </a:xfrm>
          <a:prstGeom prst="rect">
            <a:avLst/>
          </a:prstGeom>
        </p:spPr>
        <p:txBody>
          <a:bodyPr lIns="365760" rIns="365760" anchor="ctr">
            <a:noAutofit/>
          </a:bodyPr>
          <a:lstStyle>
            <a:lvl1pPr marL="0" indent="0">
              <a:lnSpc>
                <a:spcPct val="100000"/>
              </a:lnSpc>
              <a:spcBef>
                <a:spcPts val="0"/>
              </a:spcBef>
              <a:spcAft>
                <a:spcPts val="1800"/>
              </a:spcAft>
              <a:buNone/>
              <a:defRPr sz="2400" baseline="0">
                <a:solidFill>
                  <a:schemeClr val="bg1"/>
                </a:solidFill>
                <a:effectLst>
                  <a:outerShdw blurRad="38100" dist="38100" dir="2700000" algn="tl">
                    <a:srgbClr val="000000">
                      <a:alpha val="43137"/>
                    </a:srgbClr>
                  </a:outerShdw>
                </a:effectLst>
              </a:defRPr>
            </a:lvl1pPr>
          </a:lstStyle>
          <a:p>
            <a:pPr lvl="0"/>
            <a:r>
              <a:rPr lang="en-US" dirty="0"/>
              <a:t>Course 2: Wood Frame Design 101</a:t>
            </a:r>
          </a:p>
        </p:txBody>
      </p:sp>
      <p:sp>
        <p:nvSpPr>
          <p:cNvPr id="7" name="Title Placeholder"/>
          <p:cNvSpPr>
            <a:spLocks noGrp="1"/>
          </p:cNvSpPr>
          <p:nvPr>
            <p:ph type="ctrTitle" hasCustomPrompt="1"/>
          </p:nvPr>
        </p:nvSpPr>
        <p:spPr>
          <a:xfrm>
            <a:off x="0" y="-2"/>
            <a:ext cx="9529894" cy="1124011"/>
          </a:xfrm>
          <a:prstGeom prst="rect">
            <a:avLst/>
          </a:prstGeom>
        </p:spPr>
        <p:txBody>
          <a:bodyPr lIns="365760" rIns="365760" anchor="ctr">
            <a:normAutofit/>
          </a:bodyPr>
          <a:lstStyle>
            <a:lvl1pPr algn="l">
              <a:defRPr sz="3600" b="1" baseline="0">
                <a:solidFill>
                  <a:srgbClr val="F47129"/>
                </a:solidFill>
                <a:latin typeface="Arial" panose="020B0604020202020204" pitchFamily="34" charset="0"/>
                <a:cs typeface="Arial" panose="020B0604020202020204" pitchFamily="34" charset="0"/>
              </a:defRPr>
            </a:lvl1pPr>
          </a:lstStyle>
          <a:p>
            <a:r>
              <a:rPr lang="en-US" dirty="0"/>
              <a:t>BUILDER TRAINING</a:t>
            </a:r>
          </a:p>
        </p:txBody>
      </p:sp>
    </p:spTree>
    <p:custDataLst>
      <p:tags r:id="rId1"/>
    </p:custDataLst>
    <p:extLst>
      <p:ext uri="{BB962C8B-B14F-4D97-AF65-F5344CB8AC3E}">
        <p14:creationId xmlns:p14="http://schemas.microsoft.com/office/powerpoint/2010/main" val="6049165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Slide 1 (with Subtitle)">
    <p:spTree>
      <p:nvGrpSpPr>
        <p:cNvPr id="1" name=""/>
        <p:cNvGrpSpPr/>
        <p:nvPr/>
      </p:nvGrpSpPr>
      <p:grpSpPr>
        <a:xfrm>
          <a:off x="0" y="0"/>
          <a:ext cx="0" cy="0"/>
          <a:chOff x="0" y="0"/>
          <a:chExt cx="0" cy="0"/>
        </a:xfrm>
      </p:grpSpPr>
      <p:pic>
        <p:nvPicPr>
          <p:cNvPr id="10" name="Picture 2">
            <a:extLst>
              <a:ext uri="{FF2B5EF4-FFF2-40B4-BE49-F238E27FC236}">
                <a16:creationId xmlns:a16="http://schemas.microsoft.com/office/drawing/2014/main" id="{1C76E772-23A8-4203-8CF7-E758D273E79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t="299" b="299"/>
          <a:stretch/>
        </p:blipFill>
        <p:spPr bwMode="auto">
          <a:xfrm>
            <a:off x="8752" y="1124009"/>
            <a:ext cx="12192000" cy="5742571"/>
          </a:xfrm>
          <a:prstGeom prst="rect">
            <a:avLst/>
          </a:prstGeom>
          <a:noFill/>
          <a:extLst>
            <a:ext uri="{909E8E84-426E-40DD-AFC4-6F175D3DCCD1}">
              <a14:hiddenFill xmlns:a14="http://schemas.microsoft.com/office/drawing/2010/main">
                <a:solidFill>
                  <a:srgbClr val="FFFFFF"/>
                </a:solidFill>
              </a14:hiddenFill>
            </a:ext>
          </a:extLst>
        </p:spPr>
      </p:pic>
      <p:sp>
        <p:nvSpPr>
          <p:cNvPr id="8" name="Transparent Black Rectangle"/>
          <p:cNvSpPr/>
          <p:nvPr userDrawn="1"/>
        </p:nvSpPr>
        <p:spPr>
          <a:xfrm>
            <a:off x="-260" y="1115429"/>
            <a:ext cx="12192000" cy="697171"/>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 name="Subtitle Placeholder"/>
          <p:cNvSpPr>
            <a:spLocks noGrp="1"/>
          </p:cNvSpPr>
          <p:nvPr>
            <p:ph type="body" sz="quarter" idx="12" hasCustomPrompt="1"/>
          </p:nvPr>
        </p:nvSpPr>
        <p:spPr>
          <a:xfrm>
            <a:off x="-5704" y="1104900"/>
            <a:ext cx="12188952" cy="698500"/>
          </a:xfrm>
          <a:prstGeom prst="rect">
            <a:avLst/>
          </a:prstGeom>
        </p:spPr>
        <p:txBody>
          <a:bodyPr lIns="365760" rIns="365760" anchor="ctr">
            <a:noAutofit/>
          </a:bodyPr>
          <a:lstStyle>
            <a:lvl1pPr marL="0" indent="0">
              <a:lnSpc>
                <a:spcPct val="100000"/>
              </a:lnSpc>
              <a:spcBef>
                <a:spcPts val="0"/>
              </a:spcBef>
              <a:spcAft>
                <a:spcPts val="1800"/>
              </a:spcAft>
              <a:buNone/>
              <a:defRPr sz="2400" baseline="0">
                <a:solidFill>
                  <a:schemeClr val="bg1"/>
                </a:solidFill>
                <a:effectLst>
                  <a:outerShdw blurRad="38100" dist="38100" dir="2700000" algn="tl">
                    <a:srgbClr val="000000">
                      <a:alpha val="43137"/>
                    </a:srgbClr>
                  </a:outerShdw>
                </a:effectLst>
              </a:defRPr>
            </a:lvl1pPr>
          </a:lstStyle>
          <a:p>
            <a:pPr lvl="0"/>
            <a:r>
              <a:rPr lang="en-US" dirty="0"/>
              <a:t>Course 2: Wood Frame Design 101</a:t>
            </a:r>
          </a:p>
        </p:txBody>
      </p:sp>
      <p:sp>
        <p:nvSpPr>
          <p:cNvPr id="7" name="Title Placeholder"/>
          <p:cNvSpPr>
            <a:spLocks noGrp="1"/>
          </p:cNvSpPr>
          <p:nvPr>
            <p:ph type="ctrTitle" hasCustomPrompt="1"/>
          </p:nvPr>
        </p:nvSpPr>
        <p:spPr>
          <a:xfrm>
            <a:off x="0" y="-2"/>
            <a:ext cx="9529894" cy="1124011"/>
          </a:xfrm>
          <a:prstGeom prst="rect">
            <a:avLst/>
          </a:prstGeom>
        </p:spPr>
        <p:txBody>
          <a:bodyPr lIns="365760" rIns="365760" anchor="ctr">
            <a:normAutofit/>
          </a:bodyPr>
          <a:lstStyle>
            <a:lvl1pPr algn="l">
              <a:defRPr sz="3600" b="1" baseline="0">
                <a:solidFill>
                  <a:srgbClr val="F47129"/>
                </a:solidFill>
                <a:latin typeface="Arial" panose="020B0604020202020204" pitchFamily="34" charset="0"/>
                <a:cs typeface="Arial" panose="020B0604020202020204" pitchFamily="34" charset="0"/>
              </a:defRPr>
            </a:lvl1pPr>
          </a:lstStyle>
          <a:p>
            <a:r>
              <a:rPr lang="en-US" dirty="0"/>
              <a:t>BUILDER TRAINING</a:t>
            </a:r>
          </a:p>
        </p:txBody>
      </p:sp>
    </p:spTree>
    <p:custDataLst>
      <p:tags r:id="rId1"/>
    </p:custDataLst>
    <p:extLst>
      <p:ext uri="{BB962C8B-B14F-4D97-AF65-F5344CB8AC3E}">
        <p14:creationId xmlns:p14="http://schemas.microsoft.com/office/powerpoint/2010/main" val="19743262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4_Content Top Rule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525463" y="945814"/>
            <a:ext cx="8788658"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525462" y="1473200"/>
            <a:ext cx="8796337" cy="4800600"/>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ustDataLst>
      <p:tags r:id="rId1"/>
    </p:custDataLst>
    <p:extLst>
      <p:ext uri="{BB962C8B-B14F-4D97-AF65-F5344CB8AC3E}">
        <p14:creationId xmlns:p14="http://schemas.microsoft.com/office/powerpoint/2010/main" val="3346323582"/>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p15:clr>
            <a:srgbClr val="FBAE40"/>
          </p15:clr>
        </p15:guide>
        <p15:guide id="11" orient="horz" pos="696">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7_Content with Subtitle - No Top Rule">
    <p:spTree>
      <p:nvGrpSpPr>
        <p:cNvPr id="1" name=""/>
        <p:cNvGrpSpPr/>
        <p:nvPr/>
      </p:nvGrpSpPr>
      <p:grpSpPr>
        <a:xfrm>
          <a:off x="0" y="0"/>
          <a:ext cx="0" cy="0"/>
          <a:chOff x="0" y="0"/>
          <a:chExt cx="0" cy="0"/>
        </a:xfrm>
      </p:grpSpPr>
      <p:sp>
        <p:nvSpPr>
          <p:cNvPr id="2" name="Title 1"/>
          <p:cNvSpPr>
            <a:spLocks noGrp="1"/>
          </p:cNvSpPr>
          <p:nvPr>
            <p:ph type="title"/>
          </p:nvPr>
        </p:nvSpPr>
        <p:spPr>
          <a:xfrm>
            <a:off x="508987" y="1258858"/>
            <a:ext cx="8788658"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525462" y="2372496"/>
            <a:ext cx="8796337" cy="4008397"/>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10388600" y="406400"/>
            <a:ext cx="1803400" cy="660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8"/>
          <p:cNvSpPr>
            <a:spLocks noGrp="1"/>
          </p:cNvSpPr>
          <p:nvPr>
            <p:ph type="body" sz="quarter" idx="10"/>
          </p:nvPr>
        </p:nvSpPr>
        <p:spPr>
          <a:xfrm>
            <a:off x="426607" y="1689055"/>
            <a:ext cx="5570537" cy="436562"/>
          </a:xfrm>
          <a:prstGeom prst="rect">
            <a:avLst/>
          </a:prstGeom>
        </p:spPr>
        <p:txBody>
          <a:bodyPr/>
          <a:lstStyle>
            <a:lvl1pPr marL="0" indent="0">
              <a:buNone/>
              <a:defRPr sz="2000" b="1"/>
            </a:lvl1pPr>
          </a:lstStyle>
          <a:p>
            <a:pPr lvl="0"/>
            <a:r>
              <a:rPr lang="en-US" dirty="0"/>
              <a:t>Click to edit Master text styles</a:t>
            </a:r>
          </a:p>
        </p:txBody>
      </p:sp>
    </p:spTree>
    <p:custDataLst>
      <p:tags r:id="rId1"/>
    </p:custDataLst>
    <p:extLst>
      <p:ext uri="{BB962C8B-B14F-4D97-AF65-F5344CB8AC3E}">
        <p14:creationId xmlns:p14="http://schemas.microsoft.com/office/powerpoint/2010/main" val="2547957575"/>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p15:clr>
            <a:srgbClr val="FBAE40"/>
          </p15:clr>
        </p15:guide>
        <p15:guide id="11" orient="horz" pos="696">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4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1066800"/>
            <a:ext cx="5105399" cy="873942"/>
          </a:xfrm>
          <a:prstGeom prst="rect">
            <a:avLst/>
          </a:prstGeom>
        </p:spPr>
        <p:txBody>
          <a:bodyPr lIns="0" tIns="0" rIns="0" bIns="0" anchor="b">
            <a:normAutofit/>
          </a:bodyPr>
          <a:lstStyle>
            <a:lvl1pPr>
              <a:lnSpc>
                <a:spcPct val="100000"/>
              </a:lnSpc>
              <a:defRPr sz="28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993900"/>
            <a:ext cx="5080000" cy="4254499"/>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600">
                <a:solidFill>
                  <a:schemeClr val="tx1"/>
                </a:solidFill>
                <a:latin typeface="Arial" panose="020B0604020202020204" pitchFamily="34" charset="0"/>
                <a:cs typeface="Arial" panose="020B0604020202020204" pitchFamily="34" charset="0"/>
              </a:defRPr>
            </a:lvl2pPr>
            <a:lvl3pPr>
              <a:lnSpc>
                <a:spcPct val="150000"/>
              </a:lnSpc>
              <a:defRPr sz="1400">
                <a:solidFill>
                  <a:schemeClr val="tx1"/>
                </a:solidFill>
                <a:latin typeface="Arial" panose="020B0604020202020204" pitchFamily="34" charset="0"/>
                <a:cs typeface="Arial" panose="020B0604020202020204" pitchFamily="34" charset="0"/>
              </a:defRPr>
            </a:lvl3pPr>
            <a:lvl4pPr>
              <a:lnSpc>
                <a:spcPct val="150000"/>
              </a:lnSpc>
              <a:defRPr sz="1200">
                <a:solidFill>
                  <a:schemeClr val="tx1"/>
                </a:solidFill>
                <a:latin typeface="Arial" panose="020B0604020202020204" pitchFamily="34" charset="0"/>
                <a:cs typeface="Arial" panose="020B0604020202020204" pitchFamily="34" charset="0"/>
              </a:defRPr>
            </a:lvl4pPr>
            <a:lvl5pPr>
              <a:lnSpc>
                <a:spcPct val="150000"/>
              </a:lnSpc>
              <a:defRPr sz="12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5446776" y="1"/>
            <a:ext cx="4878324" cy="6858000"/>
          </a:xfrm>
          <a:prstGeom prst="rect">
            <a:avLst/>
          </a:prstGeom>
          <a:solidFill>
            <a:srgbClr val="F05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p:cNvSpPr>
            <a:spLocks noGrp="1"/>
          </p:cNvSpPr>
          <p:nvPr>
            <p:ph type="pic" sz="quarter" idx="10"/>
          </p:nvPr>
        </p:nvSpPr>
        <p:spPr>
          <a:xfrm>
            <a:off x="6045200" y="1485900"/>
            <a:ext cx="5765800" cy="3517900"/>
          </a:xfrm>
          <a:prstGeom prst="rect">
            <a:avLst/>
          </a:prstGeom>
        </p:spPr>
        <p:txBody>
          <a:bodyPr/>
          <a:lstStyle/>
          <a:p>
            <a:endParaRPr lang="en-US"/>
          </a:p>
        </p:txBody>
      </p:sp>
    </p:spTree>
    <p:custDataLst>
      <p:tags r:id="rId1"/>
    </p:custDataLst>
    <p:extLst>
      <p:ext uri="{BB962C8B-B14F-4D97-AF65-F5344CB8AC3E}">
        <p14:creationId xmlns:p14="http://schemas.microsoft.com/office/powerpoint/2010/main" val="1384085174"/>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p15:clr>
            <a:srgbClr val="FBAE40"/>
          </p15:clr>
        </p15:guide>
        <p15:guide id="11" orient="horz" pos="696">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7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945814"/>
            <a:ext cx="8971220"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473200"/>
            <a:ext cx="11506200" cy="4800600"/>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93044187"/>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p15:clr>
            <a:srgbClr val="FBAE40"/>
          </p15:clr>
        </p15:guide>
        <p15:guide id="11" orient="horz" pos="696">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8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6019801" y="1066800"/>
            <a:ext cx="5105399" cy="873942"/>
          </a:xfrm>
          <a:prstGeom prst="rect">
            <a:avLst/>
          </a:prstGeom>
        </p:spPr>
        <p:txBody>
          <a:bodyPr lIns="0" tIns="0" rIns="0" bIns="0" anchor="b">
            <a:normAutofit/>
          </a:bodyPr>
          <a:lstStyle>
            <a:lvl1pPr>
              <a:lnSpc>
                <a:spcPct val="100000"/>
              </a:lnSpc>
              <a:defRPr sz="28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6019800" y="1993900"/>
            <a:ext cx="5689600" cy="4254499"/>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773176" y="1"/>
            <a:ext cx="4878324" cy="6858000"/>
          </a:xfrm>
          <a:prstGeom prst="rect">
            <a:avLst/>
          </a:prstGeom>
          <a:solidFill>
            <a:srgbClr val="F05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p:cNvSpPr>
            <a:spLocks noGrp="1"/>
          </p:cNvSpPr>
          <p:nvPr>
            <p:ph type="pic" sz="quarter" idx="10"/>
          </p:nvPr>
        </p:nvSpPr>
        <p:spPr>
          <a:xfrm>
            <a:off x="241300" y="1485900"/>
            <a:ext cx="5765800" cy="3517900"/>
          </a:xfrm>
          <a:prstGeom prst="rect">
            <a:avLst/>
          </a:prstGeom>
        </p:spPr>
        <p:txBody>
          <a:bodyPr/>
          <a:lstStyle/>
          <a:p>
            <a:endParaRPr lang="en-US" dirty="0"/>
          </a:p>
        </p:txBody>
      </p:sp>
    </p:spTree>
    <p:custDataLst>
      <p:tags r:id="rId1"/>
    </p:custDataLst>
    <p:extLst>
      <p:ext uri="{BB962C8B-B14F-4D97-AF65-F5344CB8AC3E}">
        <p14:creationId xmlns:p14="http://schemas.microsoft.com/office/powerpoint/2010/main" val="528177061"/>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p15:clr>
            <a:srgbClr val="FBAE40"/>
          </p15:clr>
        </p15:guide>
        <p15:guide id="11" orient="horz" pos="696">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0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609600"/>
            <a:ext cx="5105399" cy="873942"/>
          </a:xfrm>
          <a:prstGeom prst="rect">
            <a:avLst/>
          </a:prstGeom>
        </p:spPr>
        <p:txBody>
          <a:bodyPr lIns="0" tIns="0" rIns="0" bIns="0" anchor="b">
            <a:normAutofit/>
          </a:bodyPr>
          <a:lstStyle>
            <a:lvl1pPr>
              <a:lnSpc>
                <a:spcPct val="100000"/>
              </a:lnSpc>
              <a:defRPr sz="2800" b="1">
                <a:solidFill>
                  <a:srgbClr val="2B4C76"/>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66776" y="1498600"/>
            <a:ext cx="5080000" cy="4749799"/>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5446776" y="1"/>
            <a:ext cx="4878324" cy="6858000"/>
          </a:xfrm>
          <a:prstGeom prst="rect">
            <a:avLst/>
          </a:prstGeom>
          <a:solidFill>
            <a:srgbClr val="2B4C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p:cNvSpPr>
            <a:spLocks noGrp="1"/>
          </p:cNvSpPr>
          <p:nvPr>
            <p:ph type="pic" sz="quarter" idx="10"/>
          </p:nvPr>
        </p:nvSpPr>
        <p:spPr>
          <a:xfrm>
            <a:off x="6045200" y="1485900"/>
            <a:ext cx="5765800" cy="3517900"/>
          </a:xfrm>
          <a:prstGeom prst="rect">
            <a:avLst/>
          </a:prstGeom>
        </p:spPr>
        <p:txBody>
          <a:bodyPr/>
          <a:lstStyle/>
          <a:p>
            <a:endParaRPr lang="en-US"/>
          </a:p>
        </p:txBody>
      </p:sp>
    </p:spTree>
    <p:custDataLst>
      <p:tags r:id="rId1"/>
    </p:custDataLst>
    <p:extLst>
      <p:ext uri="{BB962C8B-B14F-4D97-AF65-F5344CB8AC3E}">
        <p14:creationId xmlns:p14="http://schemas.microsoft.com/office/powerpoint/2010/main" val="893340132"/>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p15:clr>
            <a:srgbClr val="FBAE40"/>
          </p15:clr>
        </p15:guide>
        <p15:guide id="11" orient="horz" pos="696">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1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609600"/>
            <a:ext cx="5105399" cy="873942"/>
          </a:xfrm>
          <a:prstGeom prst="rect">
            <a:avLst/>
          </a:prstGeom>
        </p:spPr>
        <p:txBody>
          <a:bodyPr lIns="0" tIns="0" rIns="0" bIns="0" anchor="b">
            <a:normAutofit/>
          </a:bodyPr>
          <a:lstStyle>
            <a:lvl1pPr>
              <a:lnSpc>
                <a:spcPct val="100000"/>
              </a:lnSpc>
              <a:defRPr sz="2800" b="1">
                <a:solidFill>
                  <a:srgbClr val="2B4C76"/>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66776" y="1498600"/>
            <a:ext cx="5080000" cy="4749799"/>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5446776" y="1"/>
            <a:ext cx="4878324" cy="6858000"/>
          </a:xfrm>
          <a:prstGeom prst="rect">
            <a:avLst/>
          </a:prstGeom>
          <a:solidFill>
            <a:srgbClr val="2B4C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p:cNvSpPr>
            <a:spLocks noGrp="1"/>
          </p:cNvSpPr>
          <p:nvPr>
            <p:ph type="pic" sz="quarter" idx="10"/>
          </p:nvPr>
        </p:nvSpPr>
        <p:spPr>
          <a:xfrm>
            <a:off x="6045200" y="1485900"/>
            <a:ext cx="5765800" cy="3517900"/>
          </a:xfrm>
          <a:prstGeom prst="rect">
            <a:avLst/>
          </a:prstGeom>
        </p:spPr>
        <p:txBody>
          <a:bodyPr/>
          <a:lstStyle/>
          <a:p>
            <a:endParaRPr lang="en-US"/>
          </a:p>
        </p:txBody>
      </p:sp>
      <p:cxnSp>
        <p:nvCxnSpPr>
          <p:cNvPr id="7" name="Straight Connector 6">
            <a:extLst>
              <a:ext uri="{FF2B5EF4-FFF2-40B4-BE49-F238E27FC236}">
                <a16:creationId xmlns:a16="http://schemas.microsoft.com/office/drawing/2014/main" id="{26E727BD-6627-4D1E-A8A1-3922119655D7}"/>
              </a:ext>
            </a:extLst>
          </p:cNvPr>
          <p:cNvCxnSpPr/>
          <p:nvPr userDrawn="1"/>
        </p:nvCxnSpPr>
        <p:spPr>
          <a:xfrm>
            <a:off x="1092200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830BF84A-E444-4913-BEDF-B69046E99BB4}"/>
              </a:ext>
            </a:extLst>
          </p:cNvPr>
          <p:cNvCxnSpPr/>
          <p:nvPr userDrawn="1"/>
        </p:nvCxnSpPr>
        <p:spPr>
          <a:xfrm>
            <a:off x="10579100" y="595967"/>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4086718874"/>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p15:clr>
            <a:srgbClr val="FBAE40"/>
          </p15:clr>
        </p15:guide>
        <p15:guide id="11" orient="horz" pos="696">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2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1066800"/>
            <a:ext cx="5105399" cy="873942"/>
          </a:xfrm>
          <a:prstGeom prst="rect">
            <a:avLst/>
          </a:prstGeom>
        </p:spPr>
        <p:txBody>
          <a:bodyPr lIns="0" tIns="0" rIns="0" bIns="0" anchor="b">
            <a:normAutofit/>
          </a:bodyPr>
          <a:lstStyle>
            <a:lvl1pPr>
              <a:lnSpc>
                <a:spcPct val="100000"/>
              </a:lnSpc>
              <a:defRPr sz="28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342900" y="1993900"/>
            <a:ext cx="5080000" cy="4254499"/>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600">
                <a:solidFill>
                  <a:schemeClr val="tx1"/>
                </a:solidFill>
                <a:latin typeface="Arial" panose="020B0604020202020204" pitchFamily="34" charset="0"/>
                <a:cs typeface="Arial" panose="020B0604020202020204" pitchFamily="34" charset="0"/>
              </a:defRPr>
            </a:lvl2pPr>
            <a:lvl3pPr>
              <a:lnSpc>
                <a:spcPct val="150000"/>
              </a:lnSpc>
              <a:defRPr sz="1400">
                <a:solidFill>
                  <a:schemeClr val="tx1"/>
                </a:solidFill>
                <a:latin typeface="Arial" panose="020B0604020202020204" pitchFamily="34" charset="0"/>
                <a:cs typeface="Arial" panose="020B0604020202020204" pitchFamily="34" charset="0"/>
              </a:defRPr>
            </a:lvl3pPr>
            <a:lvl4pPr>
              <a:lnSpc>
                <a:spcPct val="150000"/>
              </a:lnSpc>
              <a:defRPr sz="1200">
                <a:solidFill>
                  <a:schemeClr val="tx1"/>
                </a:solidFill>
                <a:latin typeface="Arial" panose="020B0604020202020204" pitchFamily="34" charset="0"/>
                <a:cs typeface="Arial" panose="020B0604020202020204" pitchFamily="34" charset="0"/>
              </a:defRPr>
            </a:lvl4pPr>
            <a:lvl5pPr>
              <a:lnSpc>
                <a:spcPct val="150000"/>
              </a:lnSpc>
              <a:defRPr sz="12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5446776" y="1"/>
            <a:ext cx="4878324" cy="6858000"/>
          </a:xfrm>
          <a:prstGeom prst="rect">
            <a:avLst/>
          </a:prstGeom>
          <a:solidFill>
            <a:srgbClr val="F05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p:cNvSpPr>
            <a:spLocks noGrp="1"/>
          </p:cNvSpPr>
          <p:nvPr>
            <p:ph type="pic" sz="quarter" idx="10"/>
          </p:nvPr>
        </p:nvSpPr>
        <p:spPr>
          <a:xfrm>
            <a:off x="6045200" y="1485900"/>
            <a:ext cx="5765800" cy="3517900"/>
          </a:xfrm>
          <a:prstGeom prst="rect">
            <a:avLst/>
          </a:prstGeom>
        </p:spPr>
        <p:txBody>
          <a:bodyPr/>
          <a:lstStyle/>
          <a:p>
            <a:endParaRPr lang="en-US"/>
          </a:p>
        </p:txBody>
      </p:sp>
      <p:cxnSp>
        <p:nvCxnSpPr>
          <p:cNvPr id="7" name="Straight Connector 6">
            <a:extLst>
              <a:ext uri="{FF2B5EF4-FFF2-40B4-BE49-F238E27FC236}">
                <a16:creationId xmlns:a16="http://schemas.microsoft.com/office/drawing/2014/main" id="{AEE713CB-A235-46DA-AC0A-DB3941442344}"/>
              </a:ext>
            </a:extLst>
          </p:cNvPr>
          <p:cNvCxnSpPr/>
          <p:nvPr userDrawn="1"/>
        </p:nvCxnSpPr>
        <p:spPr>
          <a:xfrm>
            <a:off x="1092200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CEE4DD38-36BB-435B-A045-D2ED484661C3}"/>
              </a:ext>
            </a:extLst>
          </p:cNvPr>
          <p:cNvCxnSpPr/>
          <p:nvPr userDrawn="1"/>
        </p:nvCxnSpPr>
        <p:spPr>
          <a:xfrm>
            <a:off x="10579100" y="595967"/>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690039521"/>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p15:clr>
            <a:srgbClr val="FBAE40"/>
          </p15:clr>
        </p15:guide>
        <p15:guide id="11" orient="horz" pos="696">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3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6019801" y="1066800"/>
            <a:ext cx="5105399" cy="873942"/>
          </a:xfrm>
          <a:prstGeom prst="rect">
            <a:avLst/>
          </a:prstGeom>
        </p:spPr>
        <p:txBody>
          <a:bodyPr lIns="0" tIns="0" rIns="0" bIns="0" anchor="b">
            <a:normAutofit/>
          </a:bodyPr>
          <a:lstStyle>
            <a:lvl1pPr>
              <a:lnSpc>
                <a:spcPct val="100000"/>
              </a:lnSpc>
              <a:defRPr sz="28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6019800" y="1993900"/>
            <a:ext cx="5689600" cy="4254499"/>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773176" y="1"/>
            <a:ext cx="4878324" cy="6858000"/>
          </a:xfrm>
          <a:prstGeom prst="rect">
            <a:avLst/>
          </a:prstGeom>
          <a:solidFill>
            <a:srgbClr val="F05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p:cNvSpPr>
            <a:spLocks noGrp="1"/>
          </p:cNvSpPr>
          <p:nvPr>
            <p:ph type="pic" sz="quarter" idx="10"/>
          </p:nvPr>
        </p:nvSpPr>
        <p:spPr>
          <a:xfrm>
            <a:off x="241300" y="1485900"/>
            <a:ext cx="5765800" cy="3517900"/>
          </a:xfrm>
          <a:prstGeom prst="rect">
            <a:avLst/>
          </a:prstGeom>
        </p:spPr>
        <p:txBody>
          <a:bodyPr/>
          <a:lstStyle/>
          <a:p>
            <a:endParaRPr lang="en-US" dirty="0"/>
          </a:p>
        </p:txBody>
      </p:sp>
      <p:cxnSp>
        <p:nvCxnSpPr>
          <p:cNvPr id="7" name="Straight Connector 6">
            <a:extLst>
              <a:ext uri="{FF2B5EF4-FFF2-40B4-BE49-F238E27FC236}">
                <a16:creationId xmlns:a16="http://schemas.microsoft.com/office/drawing/2014/main" id="{4743E95B-D87B-443B-A570-E1AA5BE94FF5}"/>
              </a:ext>
            </a:extLst>
          </p:cNvPr>
          <p:cNvCxnSpPr/>
          <p:nvPr userDrawn="1"/>
        </p:nvCxnSpPr>
        <p:spPr>
          <a:xfrm>
            <a:off x="1092200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1EE7798B-861A-42C6-B6E7-482676059728}"/>
              </a:ext>
            </a:extLst>
          </p:cNvPr>
          <p:cNvCxnSpPr/>
          <p:nvPr userDrawn="1"/>
        </p:nvCxnSpPr>
        <p:spPr>
          <a:xfrm>
            <a:off x="10579100" y="595967"/>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343863381"/>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p15:clr>
            <a:srgbClr val="FBAE40"/>
          </p15:clr>
        </p15:guide>
        <p15:guide id="11" orient="horz" pos="696">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4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1066800"/>
            <a:ext cx="4495799" cy="873942"/>
          </a:xfrm>
          <a:prstGeom prst="rect">
            <a:avLst/>
          </a:prstGeom>
        </p:spPr>
        <p:txBody>
          <a:bodyPr lIns="0" tIns="0" rIns="0" bIns="0" anchor="t">
            <a:normAutofit/>
          </a:bodyPr>
          <a:lstStyle>
            <a:lvl1pPr algn="r">
              <a:lnSpc>
                <a:spcPct val="100000"/>
              </a:lnSpc>
              <a:defRPr sz="2800" b="1">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5446776" y="1092202"/>
            <a:ext cx="4878324" cy="4254499"/>
          </a:xfrm>
          <a:prstGeom prst="rect">
            <a:avLst/>
          </a:prstGeom>
        </p:spPr>
        <p:txBody>
          <a:bodyPr lIns="0" tIns="0" rIns="0" bIns="0"/>
          <a:lstStyle>
            <a:lvl1pPr>
              <a:defRPr sz="1800">
                <a:solidFill>
                  <a:schemeClr val="tx1"/>
                </a:solidFill>
                <a:latin typeface="Arial" panose="020B0604020202020204" pitchFamily="34" charset="0"/>
                <a:cs typeface="Arial" panose="020B0604020202020204" pitchFamily="34" charset="0"/>
              </a:defRPr>
            </a:lvl1pPr>
            <a:lvl2pPr>
              <a:defRPr sz="1600">
                <a:solidFill>
                  <a:schemeClr val="tx1"/>
                </a:solidFill>
                <a:latin typeface="Arial" panose="020B0604020202020204" pitchFamily="34" charset="0"/>
                <a:cs typeface="Arial" panose="020B0604020202020204" pitchFamily="34" charset="0"/>
              </a:defRPr>
            </a:lvl2pPr>
            <a:lvl3pPr>
              <a:defRPr sz="1400">
                <a:solidFill>
                  <a:schemeClr val="tx1"/>
                </a:solidFill>
                <a:latin typeface="Arial" panose="020B0604020202020204" pitchFamily="34" charset="0"/>
                <a:cs typeface="Arial" panose="020B0604020202020204" pitchFamily="34" charset="0"/>
              </a:defRPr>
            </a:lvl3pPr>
            <a:lvl4pPr>
              <a:defRPr sz="1200">
                <a:solidFill>
                  <a:schemeClr val="tx1"/>
                </a:solidFill>
                <a:latin typeface="Arial" panose="020B0604020202020204" pitchFamily="34" charset="0"/>
                <a:cs typeface="Arial" panose="020B0604020202020204" pitchFamily="34" charset="0"/>
              </a:defRPr>
            </a:lvl4pPr>
            <a:lvl5pPr>
              <a:defRPr sz="12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p:cNvSpPr/>
          <p:nvPr userDrawn="1"/>
        </p:nvSpPr>
        <p:spPr>
          <a:xfrm>
            <a:off x="5446776" y="5346701"/>
            <a:ext cx="4878324" cy="1511300"/>
          </a:xfrm>
          <a:prstGeom prst="rect">
            <a:avLst/>
          </a:prstGeom>
          <a:solidFill>
            <a:srgbClr val="F05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p:cNvSpPr>
            <a:spLocks noGrp="1"/>
          </p:cNvSpPr>
          <p:nvPr>
            <p:ph type="pic" sz="quarter" idx="10"/>
          </p:nvPr>
        </p:nvSpPr>
        <p:spPr>
          <a:xfrm>
            <a:off x="2565400" y="2184400"/>
            <a:ext cx="2286000" cy="2057400"/>
          </a:xfrm>
          <a:prstGeom prst="rect">
            <a:avLst/>
          </a:prstGeom>
        </p:spPr>
        <p:txBody>
          <a:bodyPr/>
          <a:lstStyle/>
          <a:p>
            <a:endParaRPr lang="en-US"/>
          </a:p>
        </p:txBody>
      </p:sp>
      <p:cxnSp>
        <p:nvCxnSpPr>
          <p:cNvPr id="7" name="Straight Connector 6">
            <a:extLst>
              <a:ext uri="{FF2B5EF4-FFF2-40B4-BE49-F238E27FC236}">
                <a16:creationId xmlns:a16="http://schemas.microsoft.com/office/drawing/2014/main" id="{F18CAA12-821A-4DD3-AE1E-8118114687F8}"/>
              </a:ext>
            </a:extLst>
          </p:cNvPr>
          <p:cNvCxnSpPr/>
          <p:nvPr userDrawn="1"/>
        </p:nvCxnSpPr>
        <p:spPr>
          <a:xfrm>
            <a:off x="1092200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7FD1E195-18FF-4F8C-B8A4-E75610082C6F}"/>
              </a:ext>
            </a:extLst>
          </p:cNvPr>
          <p:cNvCxnSpPr/>
          <p:nvPr userDrawn="1"/>
        </p:nvCxnSpPr>
        <p:spPr>
          <a:xfrm>
            <a:off x="10579100" y="595967"/>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086504513"/>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p15:clr>
            <a:srgbClr val="FBAE40"/>
          </p15:clr>
        </p15:guide>
        <p15:guide id="11" orient="horz" pos="696">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8_Title Slide 1 (with Subtitle)">
    <p:spTree>
      <p:nvGrpSpPr>
        <p:cNvPr id="1" name=""/>
        <p:cNvGrpSpPr/>
        <p:nvPr/>
      </p:nvGrpSpPr>
      <p:grpSpPr>
        <a:xfrm>
          <a:off x="0" y="0"/>
          <a:ext cx="0" cy="0"/>
          <a:chOff x="0" y="0"/>
          <a:chExt cx="0" cy="0"/>
        </a:xfrm>
      </p:grpSpPr>
      <p:sp>
        <p:nvSpPr>
          <p:cNvPr id="8" name="Transparent Black Rectangle"/>
          <p:cNvSpPr/>
          <p:nvPr/>
        </p:nvSpPr>
        <p:spPr>
          <a:xfrm>
            <a:off x="-260" y="1115429"/>
            <a:ext cx="12192000" cy="697171"/>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 name="Subtitle Placeholder"/>
          <p:cNvSpPr>
            <a:spLocks noGrp="1"/>
          </p:cNvSpPr>
          <p:nvPr>
            <p:ph type="body" sz="quarter" idx="12" hasCustomPrompt="1"/>
          </p:nvPr>
        </p:nvSpPr>
        <p:spPr>
          <a:xfrm>
            <a:off x="-5704" y="1104900"/>
            <a:ext cx="12188952" cy="698500"/>
          </a:xfrm>
          <a:prstGeom prst="rect">
            <a:avLst/>
          </a:prstGeom>
        </p:spPr>
        <p:txBody>
          <a:bodyPr lIns="365760" rIns="365760" anchor="ctr">
            <a:noAutofit/>
          </a:bodyPr>
          <a:lstStyle>
            <a:lvl1pPr marL="0" indent="0">
              <a:lnSpc>
                <a:spcPct val="100000"/>
              </a:lnSpc>
              <a:spcBef>
                <a:spcPts val="0"/>
              </a:spcBef>
              <a:spcAft>
                <a:spcPts val="1800"/>
              </a:spcAft>
              <a:buNone/>
              <a:defRPr sz="2400" baseline="0">
                <a:solidFill>
                  <a:schemeClr val="bg1"/>
                </a:solidFill>
                <a:effectLst>
                  <a:outerShdw blurRad="38100" dist="38100" dir="2700000" algn="tl">
                    <a:srgbClr val="000000">
                      <a:alpha val="43137"/>
                    </a:srgbClr>
                  </a:outerShdw>
                </a:effectLst>
              </a:defRPr>
            </a:lvl1pPr>
          </a:lstStyle>
          <a:p>
            <a:pPr lvl="0"/>
            <a:r>
              <a:rPr lang="en-US" dirty="0"/>
              <a:t>Course 5: Building Code Basics</a:t>
            </a:r>
          </a:p>
        </p:txBody>
      </p:sp>
      <p:sp>
        <p:nvSpPr>
          <p:cNvPr id="7" name="Title Placeholder"/>
          <p:cNvSpPr>
            <a:spLocks noGrp="1"/>
          </p:cNvSpPr>
          <p:nvPr>
            <p:ph type="ctrTitle" hasCustomPrompt="1"/>
          </p:nvPr>
        </p:nvSpPr>
        <p:spPr>
          <a:xfrm>
            <a:off x="0" y="-2"/>
            <a:ext cx="9529894" cy="1124011"/>
          </a:xfrm>
          <a:prstGeom prst="rect">
            <a:avLst/>
          </a:prstGeom>
        </p:spPr>
        <p:txBody>
          <a:bodyPr lIns="365760" rIns="365760" anchor="ctr">
            <a:normAutofit/>
          </a:bodyPr>
          <a:lstStyle>
            <a:lvl1pPr algn="l">
              <a:defRPr sz="3600" b="1" baseline="0">
                <a:solidFill>
                  <a:srgbClr val="F47129"/>
                </a:solidFill>
                <a:latin typeface="Arial Black" panose="020B0A04020102020204" pitchFamily="34" charset="0"/>
                <a:cs typeface="Arial" panose="020B0604020202020204" pitchFamily="34" charset="0"/>
              </a:defRPr>
            </a:lvl1pPr>
          </a:lstStyle>
          <a:p>
            <a:r>
              <a:rPr lang="en-US" dirty="0"/>
              <a:t>BUILDER TRAINING SERIES</a:t>
            </a:r>
          </a:p>
        </p:txBody>
      </p:sp>
    </p:spTree>
    <p:custDataLst>
      <p:tags r:id="rId1"/>
    </p:custDataLst>
    <p:extLst>
      <p:ext uri="{BB962C8B-B14F-4D97-AF65-F5344CB8AC3E}">
        <p14:creationId xmlns:p14="http://schemas.microsoft.com/office/powerpoint/2010/main" val="1099050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7_Content with Subtitle Top Rule">
    <p:spTree>
      <p:nvGrpSpPr>
        <p:cNvPr id="1" name=""/>
        <p:cNvGrpSpPr/>
        <p:nvPr/>
      </p:nvGrpSpPr>
      <p:grpSpPr>
        <a:xfrm>
          <a:off x="0" y="0"/>
          <a:ext cx="0" cy="0"/>
          <a:chOff x="0" y="0"/>
          <a:chExt cx="0" cy="0"/>
        </a:xfrm>
      </p:grpSpPr>
      <p:sp>
        <p:nvSpPr>
          <p:cNvPr id="2" name="Title 1"/>
          <p:cNvSpPr>
            <a:spLocks noGrp="1"/>
          </p:cNvSpPr>
          <p:nvPr>
            <p:ph type="title"/>
          </p:nvPr>
        </p:nvSpPr>
        <p:spPr>
          <a:xfrm>
            <a:off x="507661" y="1258858"/>
            <a:ext cx="8971220"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525462" y="2372497"/>
            <a:ext cx="8961097" cy="4214346"/>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8"/>
          <p:cNvSpPr>
            <a:spLocks noGrp="1"/>
          </p:cNvSpPr>
          <p:nvPr>
            <p:ph type="body" sz="quarter" idx="10"/>
          </p:nvPr>
        </p:nvSpPr>
        <p:spPr>
          <a:xfrm>
            <a:off x="426607" y="1689055"/>
            <a:ext cx="5570537" cy="436562"/>
          </a:xfrm>
          <a:prstGeom prst="rect">
            <a:avLst/>
          </a:prstGeom>
        </p:spPr>
        <p:txBody>
          <a:bodyPr/>
          <a:lstStyle>
            <a:lvl1pPr marL="0" indent="0">
              <a:buNone/>
              <a:defRPr sz="2000" b="1"/>
            </a:lvl1pPr>
          </a:lstStyle>
          <a:p>
            <a:pPr lvl="0"/>
            <a:r>
              <a:rPr lang="en-US"/>
              <a:t>Click to edit Master text styles</a:t>
            </a:r>
          </a:p>
        </p:txBody>
      </p:sp>
    </p:spTree>
    <p:custDataLst>
      <p:tags r:id="rId1"/>
    </p:custDataLst>
    <p:extLst>
      <p:ext uri="{BB962C8B-B14F-4D97-AF65-F5344CB8AC3E}">
        <p14:creationId xmlns:p14="http://schemas.microsoft.com/office/powerpoint/2010/main" val="634860160"/>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p15:clr>
            <a:srgbClr val="FBAE40"/>
          </p15:clr>
        </p15:guide>
        <p15:guide id="11" orient="horz" pos="696">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itle Slide 1 (with Subtitle)">
    <p:spTree>
      <p:nvGrpSpPr>
        <p:cNvPr id="1" name=""/>
        <p:cNvGrpSpPr/>
        <p:nvPr/>
      </p:nvGrpSpPr>
      <p:grpSpPr>
        <a:xfrm>
          <a:off x="0" y="0"/>
          <a:ext cx="0" cy="0"/>
          <a:chOff x="0" y="0"/>
          <a:chExt cx="0" cy="0"/>
        </a:xfrm>
      </p:grpSpPr>
      <p:sp>
        <p:nvSpPr>
          <p:cNvPr id="8" name="Transparent Black Rectangle"/>
          <p:cNvSpPr/>
          <p:nvPr/>
        </p:nvSpPr>
        <p:spPr>
          <a:xfrm>
            <a:off x="-260" y="1115429"/>
            <a:ext cx="12192000" cy="697171"/>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 name="Subtitle Placeholder"/>
          <p:cNvSpPr>
            <a:spLocks noGrp="1"/>
          </p:cNvSpPr>
          <p:nvPr>
            <p:ph type="body" sz="quarter" idx="12" hasCustomPrompt="1"/>
          </p:nvPr>
        </p:nvSpPr>
        <p:spPr>
          <a:xfrm>
            <a:off x="-5704" y="1104900"/>
            <a:ext cx="12188952" cy="698500"/>
          </a:xfrm>
          <a:prstGeom prst="rect">
            <a:avLst/>
          </a:prstGeom>
        </p:spPr>
        <p:txBody>
          <a:bodyPr lIns="365760" rIns="365760" anchor="ctr">
            <a:noAutofit/>
          </a:bodyPr>
          <a:lstStyle>
            <a:lvl1pPr marL="0" indent="0">
              <a:lnSpc>
                <a:spcPct val="100000"/>
              </a:lnSpc>
              <a:spcBef>
                <a:spcPts val="0"/>
              </a:spcBef>
              <a:spcAft>
                <a:spcPts val="1800"/>
              </a:spcAft>
              <a:buNone/>
              <a:defRPr sz="2400" baseline="0">
                <a:solidFill>
                  <a:schemeClr val="bg1"/>
                </a:solidFill>
                <a:effectLst>
                  <a:outerShdw blurRad="38100" dist="38100" dir="2700000" algn="tl">
                    <a:srgbClr val="000000">
                      <a:alpha val="43137"/>
                    </a:srgbClr>
                  </a:outerShdw>
                </a:effectLst>
              </a:defRPr>
            </a:lvl1pPr>
          </a:lstStyle>
          <a:p>
            <a:pPr lvl="0"/>
            <a:r>
              <a:rPr lang="en-US" dirty="0"/>
              <a:t>Course 2: Wood Frame Design 101</a:t>
            </a:r>
          </a:p>
        </p:txBody>
      </p:sp>
      <p:sp>
        <p:nvSpPr>
          <p:cNvPr id="7" name="Title Placeholder"/>
          <p:cNvSpPr>
            <a:spLocks noGrp="1"/>
          </p:cNvSpPr>
          <p:nvPr>
            <p:ph type="ctrTitle" hasCustomPrompt="1"/>
          </p:nvPr>
        </p:nvSpPr>
        <p:spPr>
          <a:xfrm>
            <a:off x="0" y="-2"/>
            <a:ext cx="9529894" cy="1124011"/>
          </a:xfrm>
          <a:prstGeom prst="rect">
            <a:avLst/>
          </a:prstGeom>
        </p:spPr>
        <p:txBody>
          <a:bodyPr lIns="365760" rIns="365760" anchor="ctr">
            <a:normAutofit/>
          </a:bodyPr>
          <a:lstStyle>
            <a:lvl1pPr algn="l">
              <a:defRPr sz="3600" b="1" baseline="0">
                <a:solidFill>
                  <a:srgbClr val="F47129"/>
                </a:solidFill>
                <a:latin typeface="Arial" panose="020B0604020202020204" pitchFamily="34" charset="0"/>
                <a:cs typeface="Arial" panose="020B0604020202020204" pitchFamily="34" charset="0"/>
              </a:defRPr>
            </a:lvl1pPr>
          </a:lstStyle>
          <a:p>
            <a:r>
              <a:rPr lang="en-US" dirty="0"/>
              <a:t>BUILDER TRAINING</a:t>
            </a:r>
          </a:p>
        </p:txBody>
      </p:sp>
    </p:spTree>
    <p:custDataLst>
      <p:tags r:id="rId1"/>
    </p:custDataLst>
    <p:extLst>
      <p:ext uri="{BB962C8B-B14F-4D97-AF65-F5344CB8AC3E}">
        <p14:creationId xmlns:p14="http://schemas.microsoft.com/office/powerpoint/2010/main" val="191493520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1_Title Slide 1 (with Subtitle)">
    <p:spTree>
      <p:nvGrpSpPr>
        <p:cNvPr id="1" name=""/>
        <p:cNvGrpSpPr/>
        <p:nvPr/>
      </p:nvGrpSpPr>
      <p:grpSpPr>
        <a:xfrm>
          <a:off x="0" y="0"/>
          <a:ext cx="0" cy="0"/>
          <a:chOff x="0" y="0"/>
          <a:chExt cx="0" cy="0"/>
        </a:xfrm>
      </p:grpSpPr>
      <p:sp>
        <p:nvSpPr>
          <p:cNvPr id="8" name="Transparent Black Rectangle"/>
          <p:cNvSpPr/>
          <p:nvPr/>
        </p:nvSpPr>
        <p:spPr>
          <a:xfrm>
            <a:off x="-260" y="1115429"/>
            <a:ext cx="12192000" cy="697171"/>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 name="Subtitle Placeholder"/>
          <p:cNvSpPr>
            <a:spLocks noGrp="1"/>
          </p:cNvSpPr>
          <p:nvPr>
            <p:ph type="body" sz="quarter" idx="12" hasCustomPrompt="1"/>
          </p:nvPr>
        </p:nvSpPr>
        <p:spPr>
          <a:xfrm>
            <a:off x="-5704" y="1104900"/>
            <a:ext cx="12188952" cy="698500"/>
          </a:xfrm>
          <a:prstGeom prst="rect">
            <a:avLst/>
          </a:prstGeom>
        </p:spPr>
        <p:txBody>
          <a:bodyPr lIns="365760" rIns="365760" anchor="ctr">
            <a:noAutofit/>
          </a:bodyPr>
          <a:lstStyle>
            <a:lvl1pPr marL="0" indent="0">
              <a:lnSpc>
                <a:spcPct val="100000"/>
              </a:lnSpc>
              <a:spcBef>
                <a:spcPts val="0"/>
              </a:spcBef>
              <a:spcAft>
                <a:spcPts val="1800"/>
              </a:spcAft>
              <a:buNone/>
              <a:defRPr sz="2400" baseline="0">
                <a:solidFill>
                  <a:schemeClr val="bg1"/>
                </a:solidFill>
                <a:effectLst>
                  <a:outerShdw blurRad="38100" dist="38100" dir="2700000" algn="tl">
                    <a:srgbClr val="000000">
                      <a:alpha val="43137"/>
                    </a:srgbClr>
                  </a:outerShdw>
                </a:effectLst>
              </a:defRPr>
            </a:lvl1pPr>
          </a:lstStyle>
          <a:p>
            <a:pPr lvl="0"/>
            <a:r>
              <a:rPr lang="en-US" dirty="0"/>
              <a:t>Course 2: Wood Frame Design 101</a:t>
            </a:r>
          </a:p>
        </p:txBody>
      </p:sp>
      <p:sp>
        <p:nvSpPr>
          <p:cNvPr id="7" name="Title Placeholder"/>
          <p:cNvSpPr>
            <a:spLocks noGrp="1"/>
          </p:cNvSpPr>
          <p:nvPr>
            <p:ph type="ctrTitle" hasCustomPrompt="1"/>
          </p:nvPr>
        </p:nvSpPr>
        <p:spPr>
          <a:xfrm>
            <a:off x="0" y="-2"/>
            <a:ext cx="9529894" cy="1124011"/>
          </a:xfrm>
          <a:prstGeom prst="rect">
            <a:avLst/>
          </a:prstGeom>
        </p:spPr>
        <p:txBody>
          <a:bodyPr lIns="365760" rIns="365760" anchor="ctr">
            <a:normAutofit/>
          </a:bodyPr>
          <a:lstStyle>
            <a:lvl1pPr algn="l">
              <a:defRPr sz="3600" b="1" baseline="0">
                <a:solidFill>
                  <a:srgbClr val="F47129"/>
                </a:solidFill>
                <a:latin typeface="Arial" panose="020B0604020202020204" pitchFamily="34" charset="0"/>
                <a:cs typeface="Arial" panose="020B0604020202020204" pitchFamily="34" charset="0"/>
              </a:defRPr>
            </a:lvl1pPr>
          </a:lstStyle>
          <a:p>
            <a:r>
              <a:rPr lang="en-US" dirty="0"/>
              <a:t>BUILDER TRAINING</a:t>
            </a:r>
          </a:p>
        </p:txBody>
      </p:sp>
    </p:spTree>
    <p:custDataLst>
      <p:tags r:id="rId1"/>
    </p:custDataLst>
    <p:extLst>
      <p:ext uri="{BB962C8B-B14F-4D97-AF65-F5344CB8AC3E}">
        <p14:creationId xmlns:p14="http://schemas.microsoft.com/office/powerpoint/2010/main" val="232613483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2_Title Slide 1 (with Subtitle)">
    <p:spTree>
      <p:nvGrpSpPr>
        <p:cNvPr id="1" name=""/>
        <p:cNvGrpSpPr/>
        <p:nvPr/>
      </p:nvGrpSpPr>
      <p:grpSpPr>
        <a:xfrm>
          <a:off x="0" y="0"/>
          <a:ext cx="0" cy="0"/>
          <a:chOff x="0" y="0"/>
          <a:chExt cx="0" cy="0"/>
        </a:xfrm>
      </p:grpSpPr>
      <p:sp>
        <p:nvSpPr>
          <p:cNvPr id="8" name="Transparent Black Rectangle"/>
          <p:cNvSpPr/>
          <p:nvPr/>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 name="Transparent Black Rectangle"/>
          <p:cNvSpPr/>
          <p:nvPr/>
        </p:nvSpPr>
        <p:spPr>
          <a:xfrm>
            <a:off x="0" y="1827714"/>
            <a:ext cx="12192000" cy="712285"/>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
        <p:nvSpPr>
          <p:cNvPr id="15" name="Text Placeholder 13"/>
          <p:cNvSpPr>
            <a:spLocks noGrp="1"/>
          </p:cNvSpPr>
          <p:nvPr>
            <p:ph type="body" sz="quarter" idx="15" hasCustomPrompt="1"/>
          </p:nvPr>
        </p:nvSpPr>
        <p:spPr>
          <a:xfrm>
            <a:off x="0" y="1827713"/>
            <a:ext cx="12192260" cy="712285"/>
          </a:xfrm>
          <a:prstGeom prst="rect">
            <a:avLst/>
          </a:prstGeom>
        </p:spPr>
        <p:txBody>
          <a:bodyPr anchor="ctr"/>
          <a:lstStyle>
            <a:lvl1pPr marL="0" indent="0">
              <a:buNone/>
              <a:defRPr sz="2400" b="0">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393342127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3_Title Slide 1 (with Subtitle)">
    <p:spTree>
      <p:nvGrpSpPr>
        <p:cNvPr id="1" name=""/>
        <p:cNvGrpSpPr/>
        <p:nvPr/>
      </p:nvGrpSpPr>
      <p:grpSpPr>
        <a:xfrm>
          <a:off x="0" y="0"/>
          <a:ext cx="0" cy="0"/>
          <a:chOff x="0" y="0"/>
          <a:chExt cx="0" cy="0"/>
        </a:xfrm>
      </p:grpSpPr>
      <p:pic>
        <p:nvPicPr>
          <p:cNvPr id="13" name="Picture 4">
            <a:extLst>
              <a:ext uri="{FF2B5EF4-FFF2-40B4-BE49-F238E27FC236}">
                <a16:creationId xmlns:a16="http://schemas.microsoft.com/office/drawing/2014/main" id="{CEC88458-25A4-8206-427E-066981032B1B}"/>
              </a:ext>
            </a:extLst>
          </p:cNvPr>
          <p:cNvPicPr>
            <a:picLocks noChangeAspect="1" noChangeArrowheads="1"/>
          </p:cNvPicPr>
          <p:nvPr userDrawn="1"/>
        </p:nvPicPr>
        <p:blipFill>
          <a:blip r:embed="rId3" cstate="print"/>
          <a:stretch>
            <a:fillRect/>
          </a:stretch>
        </p:blipFill>
        <p:spPr>
          <a:xfrm>
            <a:off x="-15617" y="-2897356"/>
            <a:ext cx="12192000" cy="13028327"/>
          </a:xfrm>
          <a:prstGeom prst="rect">
            <a:avLst/>
          </a:prstGeom>
          <a:noFill/>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1137413"/>
            <a:ext cx="12198096" cy="5782360"/>
          </a:xfrm>
          <a:prstGeom prst="rect">
            <a:avLst/>
          </a:prstGeom>
        </p:spPr>
      </p:pic>
      <p:sp>
        <p:nvSpPr>
          <p:cNvPr id="8" name="Transparent Black Rectangle"/>
          <p:cNvSpPr/>
          <p:nvPr/>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 name="Transparent Black Rectangle"/>
          <p:cNvSpPr/>
          <p:nvPr/>
        </p:nvSpPr>
        <p:spPr>
          <a:xfrm>
            <a:off x="0" y="1827714"/>
            <a:ext cx="12192000" cy="712285"/>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
        <p:nvSpPr>
          <p:cNvPr id="15" name="Text Placeholder 13"/>
          <p:cNvSpPr>
            <a:spLocks noGrp="1"/>
          </p:cNvSpPr>
          <p:nvPr>
            <p:ph type="body" sz="quarter" idx="15" hasCustomPrompt="1"/>
          </p:nvPr>
        </p:nvSpPr>
        <p:spPr>
          <a:xfrm>
            <a:off x="0" y="1827713"/>
            <a:ext cx="12192260" cy="712285"/>
          </a:xfrm>
          <a:prstGeom prst="rect">
            <a:avLst/>
          </a:prstGeom>
        </p:spPr>
        <p:txBody>
          <a:bodyPr anchor="ctr"/>
          <a:lstStyle>
            <a:lvl1pPr marL="0" indent="0">
              <a:buNone/>
              <a:defRPr sz="2400" b="0">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15359839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17_Title Slide 1 (with Subtitle)">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137413"/>
            <a:ext cx="12198096" cy="5782360"/>
          </a:xfrm>
          <a:prstGeom prst="rect">
            <a:avLst/>
          </a:prstGeom>
        </p:spPr>
      </p:pic>
      <p:pic>
        <p:nvPicPr>
          <p:cNvPr id="13" name="Picture 4">
            <a:extLst>
              <a:ext uri="{FF2B5EF4-FFF2-40B4-BE49-F238E27FC236}">
                <a16:creationId xmlns:a16="http://schemas.microsoft.com/office/drawing/2014/main" id="{CEC88458-25A4-8206-427E-066981032B1B}"/>
              </a:ext>
            </a:extLst>
          </p:cNvPr>
          <p:cNvPicPr>
            <a:picLocks noChangeAspect="1" noChangeArrowheads="1"/>
          </p:cNvPicPr>
          <p:nvPr userDrawn="1"/>
        </p:nvPicPr>
        <p:blipFill rotWithShape="1">
          <a:blip r:embed="rId4" cstate="print"/>
          <a:srcRect l="-76" t="11568" r="76" b="13175"/>
          <a:stretch/>
        </p:blipFill>
        <p:spPr>
          <a:xfrm>
            <a:off x="6096" y="1137413"/>
            <a:ext cx="12192000" cy="5782360"/>
          </a:xfrm>
          <a:prstGeom prst="rect">
            <a:avLst/>
          </a:prstGeom>
          <a:noFill/>
        </p:spPr>
      </p:pic>
      <p:sp>
        <p:nvSpPr>
          <p:cNvPr id="8" name="Transparent Black Rectangle"/>
          <p:cNvSpPr/>
          <p:nvPr/>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 name="Transparent Black Rectangle"/>
          <p:cNvSpPr/>
          <p:nvPr/>
        </p:nvSpPr>
        <p:spPr>
          <a:xfrm>
            <a:off x="0" y="1827714"/>
            <a:ext cx="12192000" cy="712285"/>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
        <p:nvSpPr>
          <p:cNvPr id="15" name="Text Placeholder 13"/>
          <p:cNvSpPr>
            <a:spLocks noGrp="1"/>
          </p:cNvSpPr>
          <p:nvPr>
            <p:ph type="body" sz="quarter" idx="15" hasCustomPrompt="1"/>
          </p:nvPr>
        </p:nvSpPr>
        <p:spPr>
          <a:xfrm>
            <a:off x="0" y="1827713"/>
            <a:ext cx="12192260" cy="712285"/>
          </a:xfrm>
          <a:prstGeom prst="rect">
            <a:avLst/>
          </a:prstGeom>
        </p:spPr>
        <p:txBody>
          <a:bodyPr anchor="ctr"/>
          <a:lstStyle>
            <a:lvl1pPr marL="0" indent="0">
              <a:buNone/>
              <a:defRPr sz="2400" b="0">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140599248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4_Title Slide 1 (with Subtitle)">
    <p:spTree>
      <p:nvGrpSpPr>
        <p:cNvPr id="1" name=""/>
        <p:cNvGrpSpPr/>
        <p:nvPr/>
      </p:nvGrpSpPr>
      <p:grpSpPr>
        <a:xfrm>
          <a:off x="0" y="0"/>
          <a:ext cx="0" cy="0"/>
          <a:chOff x="0" y="0"/>
          <a:chExt cx="0" cy="0"/>
        </a:xfrm>
      </p:grpSpPr>
      <p:pic>
        <p:nvPicPr>
          <p:cNvPr id="11" name="Picture 2" descr="Let&amp;#39;s get the roof (sort of) put on before the rains get us! — THE small  HOUSE CATALOG">
            <a:extLst>
              <a:ext uri="{FF2B5EF4-FFF2-40B4-BE49-F238E27FC236}">
                <a16:creationId xmlns:a16="http://schemas.microsoft.com/office/drawing/2014/main" id="{791284FB-49B8-0A34-8D75-0AA4BA81CBCA}"/>
              </a:ext>
            </a:extLst>
          </p:cNvPr>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825" t="64144" r="-825" b="353"/>
          <a:stretch/>
        </p:blipFill>
        <p:spPr bwMode="auto">
          <a:xfrm>
            <a:off x="0" y="1115427"/>
            <a:ext cx="12322629" cy="5742573"/>
          </a:xfrm>
          <a:prstGeom prst="rect">
            <a:avLst/>
          </a:prstGeom>
          <a:noFill/>
          <a:extLst>
            <a:ext uri="{909E8E84-426E-40DD-AFC4-6F175D3DCCD1}">
              <a14:hiddenFill xmlns:a14="http://schemas.microsoft.com/office/drawing/2010/main">
                <a:solidFill>
                  <a:srgbClr val="FFFFFF"/>
                </a:solidFill>
              </a14:hiddenFill>
            </a:ext>
          </a:extLst>
        </p:spPr>
      </p:pic>
      <p:sp>
        <p:nvSpPr>
          <p:cNvPr id="8" name="Transparent Black Rectangle"/>
          <p:cNvSpPr/>
          <p:nvPr/>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
        <p:nvSpPr>
          <p:cNvPr id="15" name="Text Placeholder 13"/>
          <p:cNvSpPr>
            <a:spLocks noGrp="1"/>
          </p:cNvSpPr>
          <p:nvPr>
            <p:ph type="body" sz="quarter" idx="15" hasCustomPrompt="1"/>
          </p:nvPr>
        </p:nvSpPr>
        <p:spPr>
          <a:xfrm>
            <a:off x="0" y="1827713"/>
            <a:ext cx="12192260" cy="712285"/>
          </a:xfrm>
          <a:prstGeom prst="rect">
            <a:avLst/>
          </a:prstGeom>
        </p:spPr>
        <p:txBody>
          <a:bodyPr anchor="ctr"/>
          <a:lstStyle>
            <a:lvl1pPr marL="0" indent="0">
              <a:buNone/>
              <a:defRPr sz="2400" b="0">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392172471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15_Title Slide 1 (with Subtitle)">
    <p:spTree>
      <p:nvGrpSpPr>
        <p:cNvPr id="1" name=""/>
        <p:cNvGrpSpPr/>
        <p:nvPr/>
      </p:nvGrpSpPr>
      <p:grpSpPr>
        <a:xfrm>
          <a:off x="0" y="0"/>
          <a:ext cx="0" cy="0"/>
          <a:chOff x="0" y="0"/>
          <a:chExt cx="0" cy="0"/>
        </a:xfrm>
      </p:grpSpPr>
      <p:sp>
        <p:nvSpPr>
          <p:cNvPr id="8" name="Transparent Black Rectangle"/>
          <p:cNvSpPr/>
          <p:nvPr/>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382124044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16_Title Slide 1 (with Subtit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9E8608F-9E4C-CE20-B538-0CEB0467CE8E}"/>
              </a:ext>
            </a:extLst>
          </p:cNvPr>
          <p:cNvSpPr/>
          <p:nvPr userDrawn="1"/>
        </p:nvSpPr>
        <p:spPr>
          <a:xfrm>
            <a:off x="-260" y="1115423"/>
            <a:ext cx="12209593" cy="5809972"/>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icture containing wooden&#10;&#10;Description automatically generated">
            <a:extLst>
              <a:ext uri="{FF2B5EF4-FFF2-40B4-BE49-F238E27FC236}">
                <a16:creationId xmlns:a16="http://schemas.microsoft.com/office/drawing/2014/main" id="{DB314076-92E9-FA19-543D-C6F8BA1EDE6C}"/>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7063" r="47476"/>
          <a:stretch/>
        </p:blipFill>
        <p:spPr>
          <a:xfrm>
            <a:off x="-18113" y="1115423"/>
            <a:ext cx="3982176" cy="5833671"/>
          </a:xfrm>
          <a:prstGeom prst="rect">
            <a:avLst/>
          </a:prstGeom>
        </p:spPr>
      </p:pic>
      <p:pic>
        <p:nvPicPr>
          <p:cNvPr id="3074" name="Picture 2" descr="Titen HD® Screw Anchor job site Installation">
            <a:extLst>
              <a:ext uri="{FF2B5EF4-FFF2-40B4-BE49-F238E27FC236}">
                <a16:creationId xmlns:a16="http://schemas.microsoft.com/office/drawing/2014/main" id="{57EE093D-0073-4A2C-8C8A-529A4F4F4B9B}"/>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4227346" y="1115423"/>
            <a:ext cx="3895390" cy="5809974"/>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SET-XP Installation with EDT22S">
            <a:extLst>
              <a:ext uri="{FF2B5EF4-FFF2-40B4-BE49-F238E27FC236}">
                <a16:creationId xmlns:a16="http://schemas.microsoft.com/office/drawing/2014/main" id="{0AEF22D6-AB79-C25A-B015-196E19828577}"/>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l="53168" r="2825"/>
          <a:stretch/>
        </p:blipFill>
        <p:spPr bwMode="auto">
          <a:xfrm>
            <a:off x="8353091" y="1115426"/>
            <a:ext cx="3856242" cy="5809971"/>
          </a:xfrm>
          <a:prstGeom prst="rect">
            <a:avLst/>
          </a:prstGeom>
          <a:noFill/>
          <a:extLst>
            <a:ext uri="{909E8E84-426E-40DD-AFC4-6F175D3DCCD1}">
              <a14:hiddenFill xmlns:a14="http://schemas.microsoft.com/office/drawing/2010/main">
                <a:solidFill>
                  <a:srgbClr val="FFFFFF"/>
                </a:solidFill>
              </a14:hiddenFill>
            </a:ext>
          </a:extLst>
        </p:spPr>
      </p:pic>
      <p:sp>
        <p:nvSpPr>
          <p:cNvPr id="8" name="Transparent Black Rectangle"/>
          <p:cNvSpPr/>
          <p:nvPr/>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90412672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2" y="945815"/>
            <a:ext cx="8971220"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342901" y="1473200"/>
            <a:ext cx="11506200" cy="4800600"/>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5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ustDataLst>
      <p:tags r:id="rId1"/>
    </p:custDataLst>
    <p:extLst>
      <p:ext uri="{BB962C8B-B14F-4D97-AF65-F5344CB8AC3E}">
        <p14:creationId xmlns:p14="http://schemas.microsoft.com/office/powerpoint/2010/main" val="1074108370"/>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p15:clr>
            <a:srgbClr val="FBAE40"/>
          </p15:clr>
        </p15:guide>
        <p15:guide id="11" orient="horz" pos="696">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4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2" y="945815"/>
            <a:ext cx="8971220"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342900" y="1473200"/>
            <a:ext cx="8978900" cy="4800600"/>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5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ustDataLst>
      <p:tags r:id="rId1"/>
    </p:custDataLst>
    <p:extLst>
      <p:ext uri="{BB962C8B-B14F-4D97-AF65-F5344CB8AC3E}">
        <p14:creationId xmlns:p14="http://schemas.microsoft.com/office/powerpoint/2010/main" val="2089953777"/>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p15:clr>
            <a:srgbClr val="FBAE40"/>
          </p15:clr>
        </p15:guide>
        <p15:guide id="11" orient="horz" pos="696">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6_Content with Subtitle - No Top Rule">
    <p:spTree>
      <p:nvGrpSpPr>
        <p:cNvPr id="1" name=""/>
        <p:cNvGrpSpPr/>
        <p:nvPr/>
      </p:nvGrpSpPr>
      <p:grpSpPr>
        <a:xfrm>
          <a:off x="0" y="0"/>
          <a:ext cx="0" cy="0"/>
          <a:chOff x="0" y="0"/>
          <a:chExt cx="0" cy="0"/>
        </a:xfrm>
      </p:grpSpPr>
      <p:sp>
        <p:nvSpPr>
          <p:cNvPr id="2" name="Title 1"/>
          <p:cNvSpPr>
            <a:spLocks noGrp="1"/>
          </p:cNvSpPr>
          <p:nvPr>
            <p:ph type="title"/>
          </p:nvPr>
        </p:nvSpPr>
        <p:spPr>
          <a:xfrm>
            <a:off x="508987" y="1258858"/>
            <a:ext cx="8788658"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525462" y="2372496"/>
            <a:ext cx="8796337" cy="4008397"/>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p:cNvSpPr/>
          <p:nvPr/>
        </p:nvSpPr>
        <p:spPr>
          <a:xfrm>
            <a:off x="10388600" y="406400"/>
            <a:ext cx="1803400" cy="660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8"/>
          <p:cNvSpPr>
            <a:spLocks noGrp="1"/>
          </p:cNvSpPr>
          <p:nvPr>
            <p:ph type="body" sz="quarter" idx="10"/>
          </p:nvPr>
        </p:nvSpPr>
        <p:spPr>
          <a:xfrm>
            <a:off x="426607" y="1689055"/>
            <a:ext cx="5570537" cy="436562"/>
          </a:xfrm>
          <a:prstGeom prst="rect">
            <a:avLst/>
          </a:prstGeom>
        </p:spPr>
        <p:txBody>
          <a:bodyPr/>
          <a:lstStyle>
            <a:lvl1pPr marL="0" indent="0">
              <a:buNone/>
              <a:defRPr sz="2000" b="1"/>
            </a:lvl1pPr>
          </a:lstStyle>
          <a:p>
            <a:pPr lvl="0"/>
            <a:r>
              <a:rPr lang="en-US"/>
              <a:t>Click to edit Master text styles</a:t>
            </a:r>
          </a:p>
        </p:txBody>
      </p:sp>
      <p:sp>
        <p:nvSpPr>
          <p:cNvPr id="6" name="Rectangle 5">
            <a:extLst>
              <a:ext uri="{FF2B5EF4-FFF2-40B4-BE49-F238E27FC236}">
                <a16:creationId xmlns:a16="http://schemas.microsoft.com/office/drawing/2014/main" id="{71F35EC1-D8B8-4F35-948A-CB22F56522A1}"/>
              </a:ext>
            </a:extLst>
          </p:cNvPr>
          <p:cNvSpPr/>
          <p:nvPr userDrawn="1"/>
        </p:nvSpPr>
        <p:spPr>
          <a:xfrm>
            <a:off x="10388600" y="406400"/>
            <a:ext cx="1803400" cy="660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789951168"/>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p15:clr>
            <a:srgbClr val="FBAE40"/>
          </p15:clr>
        </p15:guide>
        <p15:guide id="11" orient="horz" pos="696">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6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2" y="945815"/>
            <a:ext cx="8971220"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342900" y="1473200"/>
            <a:ext cx="8978900" cy="4800600"/>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5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p:cNvSpPr/>
          <p:nvPr/>
        </p:nvSpPr>
        <p:spPr>
          <a:xfrm>
            <a:off x="10388600" y="406400"/>
            <a:ext cx="1803400" cy="660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defTabSz="914240"/>
            <a:endParaRPr lang="en-US" sz="1900">
              <a:solidFill>
                <a:prstClr val="white"/>
              </a:solidFill>
            </a:endParaRPr>
          </a:p>
        </p:txBody>
      </p:sp>
    </p:spTree>
    <p:custDataLst>
      <p:tags r:id="rId1"/>
    </p:custDataLst>
    <p:extLst>
      <p:ext uri="{BB962C8B-B14F-4D97-AF65-F5344CB8AC3E}">
        <p14:creationId xmlns:p14="http://schemas.microsoft.com/office/powerpoint/2010/main" val="4277969891"/>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p15:clr>
            <a:srgbClr val="FBAE40"/>
          </p15:clr>
        </p15:guide>
        <p15:guide id="11" orient="horz" pos="696">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1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3" y="609602"/>
            <a:ext cx="5105399" cy="873943"/>
          </a:xfrm>
          <a:prstGeom prst="rect">
            <a:avLst/>
          </a:prstGeom>
        </p:spPr>
        <p:txBody>
          <a:bodyPr lIns="0" tIns="0" rIns="0" bIns="0" anchor="b">
            <a:normAutofit/>
          </a:bodyPr>
          <a:lstStyle>
            <a:lvl1pPr>
              <a:lnSpc>
                <a:spcPct val="100000"/>
              </a:lnSpc>
              <a:defRPr sz="2800" b="1">
                <a:solidFill>
                  <a:srgbClr val="2B4C76"/>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366777" y="1498600"/>
            <a:ext cx="5080000" cy="4749799"/>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5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p:cNvSpPr/>
          <p:nvPr/>
        </p:nvSpPr>
        <p:spPr>
          <a:xfrm>
            <a:off x="5446777" y="1"/>
            <a:ext cx="4878324" cy="6858000"/>
          </a:xfrm>
          <a:prstGeom prst="rect">
            <a:avLst/>
          </a:prstGeom>
          <a:solidFill>
            <a:srgbClr val="2B4C76"/>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defTabSz="914240"/>
            <a:endParaRPr lang="en-US" sz="1900">
              <a:solidFill>
                <a:prstClr val="white"/>
              </a:solidFill>
            </a:endParaRPr>
          </a:p>
        </p:txBody>
      </p:sp>
      <p:sp>
        <p:nvSpPr>
          <p:cNvPr id="6" name="Picture Placeholder 5"/>
          <p:cNvSpPr>
            <a:spLocks noGrp="1"/>
          </p:cNvSpPr>
          <p:nvPr>
            <p:ph type="pic" sz="quarter" idx="10"/>
          </p:nvPr>
        </p:nvSpPr>
        <p:spPr>
          <a:xfrm>
            <a:off x="6045200" y="1485901"/>
            <a:ext cx="5765800" cy="3517900"/>
          </a:xfrm>
          <a:prstGeom prst="rect">
            <a:avLst/>
          </a:prstGeom>
        </p:spPr>
        <p:txBody>
          <a:bodyPr lIns="91424" tIns="45712" rIns="91424" bIns="45712"/>
          <a:lstStyle/>
          <a:p>
            <a:r>
              <a:rPr lang="en-US"/>
              <a:t>Click icon to add picture</a:t>
            </a:r>
          </a:p>
        </p:txBody>
      </p:sp>
    </p:spTree>
    <p:custDataLst>
      <p:tags r:id="rId1"/>
    </p:custDataLst>
    <p:extLst>
      <p:ext uri="{BB962C8B-B14F-4D97-AF65-F5344CB8AC3E}">
        <p14:creationId xmlns:p14="http://schemas.microsoft.com/office/powerpoint/2010/main" val="3349933522"/>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p15:clr>
            <a:srgbClr val="FBAE40"/>
          </p15:clr>
        </p15:guide>
        <p15:guide id="11" orient="horz" pos="696">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2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3" y="1066802"/>
            <a:ext cx="5105399" cy="873943"/>
          </a:xfrm>
          <a:prstGeom prst="rect">
            <a:avLst/>
          </a:prstGeom>
        </p:spPr>
        <p:txBody>
          <a:bodyPr lIns="0" tIns="0" rIns="0" bIns="0" anchor="b">
            <a:normAutofit/>
          </a:bodyPr>
          <a:lstStyle>
            <a:lvl1pPr>
              <a:lnSpc>
                <a:spcPct val="100000"/>
              </a:lnSpc>
              <a:defRPr sz="2800" b="1">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342901" y="1993902"/>
            <a:ext cx="5080000" cy="4254499"/>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600">
                <a:solidFill>
                  <a:schemeClr val="tx1"/>
                </a:solidFill>
                <a:latin typeface="Arial" panose="020B0604020202020204" pitchFamily="34" charset="0"/>
                <a:cs typeface="Arial" panose="020B0604020202020204" pitchFamily="34" charset="0"/>
              </a:defRPr>
            </a:lvl2pPr>
            <a:lvl3pPr>
              <a:lnSpc>
                <a:spcPct val="150000"/>
              </a:lnSpc>
              <a:defRPr sz="1500">
                <a:solidFill>
                  <a:schemeClr val="tx1"/>
                </a:solidFill>
                <a:latin typeface="Arial" panose="020B0604020202020204" pitchFamily="34" charset="0"/>
                <a:cs typeface="Arial" panose="020B0604020202020204" pitchFamily="34" charset="0"/>
              </a:defRPr>
            </a:lvl3pPr>
            <a:lvl4pPr>
              <a:lnSpc>
                <a:spcPct val="150000"/>
              </a:lnSpc>
              <a:defRPr sz="1200">
                <a:solidFill>
                  <a:schemeClr val="tx1"/>
                </a:solidFill>
                <a:latin typeface="Arial" panose="020B0604020202020204" pitchFamily="34" charset="0"/>
                <a:cs typeface="Arial" panose="020B0604020202020204" pitchFamily="34" charset="0"/>
              </a:defRPr>
            </a:lvl4pPr>
            <a:lvl5pPr>
              <a:lnSpc>
                <a:spcPct val="150000"/>
              </a:lnSpc>
              <a:defRPr sz="1200">
                <a:solidFill>
                  <a:schemeClr val="tx1"/>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p:cNvSpPr/>
          <p:nvPr/>
        </p:nvSpPr>
        <p:spPr>
          <a:xfrm>
            <a:off x="5446777" y="1"/>
            <a:ext cx="4878324" cy="6858000"/>
          </a:xfrm>
          <a:prstGeom prst="rect">
            <a:avLst/>
          </a:prstGeom>
          <a:solidFill>
            <a:srgbClr val="F0542B"/>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defTabSz="914240"/>
            <a:endParaRPr lang="en-US" sz="1900">
              <a:solidFill>
                <a:prstClr val="white"/>
              </a:solidFill>
            </a:endParaRPr>
          </a:p>
        </p:txBody>
      </p:sp>
      <p:sp>
        <p:nvSpPr>
          <p:cNvPr id="6" name="Picture Placeholder 5"/>
          <p:cNvSpPr>
            <a:spLocks noGrp="1"/>
          </p:cNvSpPr>
          <p:nvPr>
            <p:ph type="pic" sz="quarter" idx="10"/>
          </p:nvPr>
        </p:nvSpPr>
        <p:spPr>
          <a:xfrm>
            <a:off x="6045200" y="1485901"/>
            <a:ext cx="5765800" cy="3517900"/>
          </a:xfrm>
          <a:prstGeom prst="rect">
            <a:avLst/>
          </a:prstGeom>
        </p:spPr>
        <p:txBody>
          <a:bodyPr lIns="91424" tIns="45712" rIns="91424" bIns="45712"/>
          <a:lstStyle/>
          <a:p>
            <a:r>
              <a:rPr lang="en-US"/>
              <a:t>Click icon to add picture</a:t>
            </a:r>
          </a:p>
        </p:txBody>
      </p:sp>
    </p:spTree>
    <p:custDataLst>
      <p:tags r:id="rId1"/>
    </p:custDataLst>
    <p:extLst>
      <p:ext uri="{BB962C8B-B14F-4D97-AF65-F5344CB8AC3E}">
        <p14:creationId xmlns:p14="http://schemas.microsoft.com/office/powerpoint/2010/main" val="2420190918"/>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p15:clr>
            <a:srgbClr val="FBAE40"/>
          </p15:clr>
        </p15:guide>
        <p15:guide id="11" orient="horz" pos="696">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5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6019802" y="1066802"/>
            <a:ext cx="5105399" cy="873943"/>
          </a:xfrm>
          <a:prstGeom prst="rect">
            <a:avLst/>
          </a:prstGeom>
        </p:spPr>
        <p:txBody>
          <a:bodyPr lIns="0" tIns="0" rIns="0" bIns="0" anchor="b">
            <a:normAutofit/>
          </a:bodyPr>
          <a:lstStyle>
            <a:lvl1pPr>
              <a:lnSpc>
                <a:spcPct val="100000"/>
              </a:lnSpc>
              <a:defRPr sz="2800" b="1">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6019800" y="1993902"/>
            <a:ext cx="5689600" cy="4254499"/>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5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p:cNvSpPr/>
          <p:nvPr/>
        </p:nvSpPr>
        <p:spPr>
          <a:xfrm>
            <a:off x="773177" y="1"/>
            <a:ext cx="4878324" cy="6858000"/>
          </a:xfrm>
          <a:prstGeom prst="rect">
            <a:avLst/>
          </a:prstGeom>
          <a:solidFill>
            <a:srgbClr val="F0542B"/>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defTabSz="914240"/>
            <a:endParaRPr lang="en-US" sz="1900">
              <a:solidFill>
                <a:prstClr val="white"/>
              </a:solidFill>
            </a:endParaRPr>
          </a:p>
        </p:txBody>
      </p:sp>
      <p:sp>
        <p:nvSpPr>
          <p:cNvPr id="6" name="Picture Placeholder 5"/>
          <p:cNvSpPr>
            <a:spLocks noGrp="1"/>
          </p:cNvSpPr>
          <p:nvPr>
            <p:ph type="pic" sz="quarter" idx="10"/>
          </p:nvPr>
        </p:nvSpPr>
        <p:spPr>
          <a:xfrm>
            <a:off x="241300" y="1485901"/>
            <a:ext cx="5765800" cy="3517900"/>
          </a:xfrm>
          <a:prstGeom prst="rect">
            <a:avLst/>
          </a:prstGeom>
        </p:spPr>
        <p:txBody>
          <a:bodyPr lIns="91424" tIns="45712" rIns="91424" bIns="45712"/>
          <a:lstStyle/>
          <a:p>
            <a:r>
              <a:rPr lang="en-US"/>
              <a:t>Click icon to add picture</a:t>
            </a:r>
            <a:endParaRPr lang="en-US" dirty="0"/>
          </a:p>
        </p:txBody>
      </p:sp>
    </p:spTree>
    <p:custDataLst>
      <p:tags r:id="rId1"/>
    </p:custDataLst>
    <p:extLst>
      <p:ext uri="{BB962C8B-B14F-4D97-AF65-F5344CB8AC3E}">
        <p14:creationId xmlns:p14="http://schemas.microsoft.com/office/powerpoint/2010/main" val="3179469687"/>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p15:clr>
            <a:srgbClr val="FBAE40"/>
          </p15:clr>
        </p15:guide>
        <p15:guide id="11" orient="horz" pos="696">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3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2" y="1066802"/>
            <a:ext cx="4495799" cy="873943"/>
          </a:xfrm>
          <a:prstGeom prst="rect">
            <a:avLst/>
          </a:prstGeom>
        </p:spPr>
        <p:txBody>
          <a:bodyPr lIns="0" tIns="0" rIns="0" bIns="0" anchor="t">
            <a:normAutofit/>
          </a:bodyPr>
          <a:lstStyle>
            <a:lvl1pPr algn="r">
              <a:lnSpc>
                <a:spcPct val="100000"/>
              </a:lnSpc>
              <a:defRPr sz="2800" b="1">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5446777" y="1092202"/>
            <a:ext cx="4878324" cy="4254499"/>
          </a:xfrm>
          <a:prstGeom prst="rect">
            <a:avLst/>
          </a:prstGeom>
        </p:spPr>
        <p:txBody>
          <a:bodyPr lIns="0" tIns="0" rIns="0" bIns="0"/>
          <a:lstStyle>
            <a:lvl1pPr>
              <a:defRPr sz="1900">
                <a:solidFill>
                  <a:schemeClr val="tx1"/>
                </a:solidFill>
                <a:latin typeface="Arial" panose="020B0604020202020204" pitchFamily="34" charset="0"/>
                <a:cs typeface="Arial" panose="020B0604020202020204" pitchFamily="34" charset="0"/>
              </a:defRPr>
            </a:lvl1pPr>
            <a:lvl2pPr>
              <a:defRPr sz="1600">
                <a:solidFill>
                  <a:schemeClr val="tx1"/>
                </a:solidFill>
                <a:latin typeface="Arial" panose="020B0604020202020204" pitchFamily="34" charset="0"/>
                <a:cs typeface="Arial" panose="020B0604020202020204" pitchFamily="34" charset="0"/>
              </a:defRPr>
            </a:lvl2pPr>
            <a:lvl3pPr>
              <a:defRPr sz="1500">
                <a:solidFill>
                  <a:schemeClr val="tx1"/>
                </a:solidFill>
                <a:latin typeface="Arial" panose="020B0604020202020204" pitchFamily="34" charset="0"/>
                <a:cs typeface="Arial" panose="020B0604020202020204" pitchFamily="34" charset="0"/>
              </a:defRPr>
            </a:lvl3pPr>
            <a:lvl4pPr>
              <a:defRPr sz="1200">
                <a:solidFill>
                  <a:schemeClr val="tx1"/>
                </a:solidFill>
                <a:latin typeface="Arial" panose="020B0604020202020204" pitchFamily="34" charset="0"/>
                <a:cs typeface="Arial" panose="020B0604020202020204" pitchFamily="34" charset="0"/>
              </a:defRPr>
            </a:lvl4pPr>
            <a:lvl5pPr>
              <a:defRPr sz="1200">
                <a:solidFill>
                  <a:schemeClr val="tx1"/>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p:cNvSpPr/>
          <p:nvPr/>
        </p:nvSpPr>
        <p:spPr>
          <a:xfrm>
            <a:off x="5446777" y="5346702"/>
            <a:ext cx="4878324" cy="1511300"/>
          </a:xfrm>
          <a:prstGeom prst="rect">
            <a:avLst/>
          </a:prstGeom>
          <a:solidFill>
            <a:srgbClr val="F0542B"/>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defTabSz="914240"/>
            <a:endParaRPr lang="en-US" sz="1900">
              <a:solidFill>
                <a:prstClr val="white"/>
              </a:solidFill>
            </a:endParaRPr>
          </a:p>
        </p:txBody>
      </p:sp>
      <p:sp>
        <p:nvSpPr>
          <p:cNvPr id="6" name="Picture Placeholder 5"/>
          <p:cNvSpPr>
            <a:spLocks noGrp="1"/>
          </p:cNvSpPr>
          <p:nvPr>
            <p:ph type="pic" sz="quarter" idx="10"/>
          </p:nvPr>
        </p:nvSpPr>
        <p:spPr>
          <a:xfrm>
            <a:off x="2565401" y="2184400"/>
            <a:ext cx="2286000" cy="2057400"/>
          </a:xfrm>
          <a:prstGeom prst="rect">
            <a:avLst/>
          </a:prstGeom>
        </p:spPr>
        <p:txBody>
          <a:bodyPr lIns="91424" tIns="45712" rIns="91424" bIns="45712"/>
          <a:lstStyle/>
          <a:p>
            <a:r>
              <a:rPr lang="en-US"/>
              <a:t>Click icon to add picture</a:t>
            </a:r>
          </a:p>
        </p:txBody>
      </p:sp>
    </p:spTree>
    <p:custDataLst>
      <p:tags r:id="rId1"/>
    </p:custDataLst>
    <p:extLst>
      <p:ext uri="{BB962C8B-B14F-4D97-AF65-F5344CB8AC3E}">
        <p14:creationId xmlns:p14="http://schemas.microsoft.com/office/powerpoint/2010/main" val="2185512591"/>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p15:clr>
            <a:srgbClr val="FBAE40"/>
          </p15:clr>
        </p15:guide>
        <p15:guide id="11" orient="horz" pos="696">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Content 1">
    <p:spTree>
      <p:nvGrpSpPr>
        <p:cNvPr id="1" name=""/>
        <p:cNvGrpSpPr/>
        <p:nvPr/>
      </p:nvGrpSpPr>
      <p:grpSpPr>
        <a:xfrm>
          <a:off x="0" y="0"/>
          <a:ext cx="0" cy="0"/>
          <a:chOff x="0" y="0"/>
          <a:chExt cx="0" cy="0"/>
        </a:xfrm>
      </p:grpSpPr>
      <p:sp>
        <p:nvSpPr>
          <p:cNvPr id="2" name="Title 1"/>
          <p:cNvSpPr>
            <a:spLocks noGrp="1"/>
          </p:cNvSpPr>
          <p:nvPr>
            <p:ph type="title"/>
          </p:nvPr>
        </p:nvSpPr>
        <p:spPr>
          <a:xfrm>
            <a:off x="342901" y="158415"/>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342901" y="1562100"/>
            <a:ext cx="11506200" cy="46862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1" y="738981"/>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defTabSz="914240"/>
            <a:endParaRPr lang="en-US" sz="1900">
              <a:solidFill>
                <a:prstClr val="white"/>
              </a:solidFill>
            </a:endParaRPr>
          </a:p>
        </p:txBody>
      </p:sp>
      <p:sp>
        <p:nvSpPr>
          <p:cNvPr id="8" name="Text Placeholder 5"/>
          <p:cNvSpPr>
            <a:spLocks noGrp="1"/>
          </p:cNvSpPr>
          <p:nvPr>
            <p:ph type="body" sz="quarter" idx="10" hasCustomPrompt="1"/>
          </p:nvPr>
        </p:nvSpPr>
        <p:spPr>
          <a:xfrm>
            <a:off x="342901" y="751821"/>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120" indent="0">
              <a:buNone/>
              <a:defRPr/>
            </a:lvl2pPr>
            <a:lvl3pPr marL="914240" indent="0">
              <a:buNone/>
              <a:defRPr/>
            </a:lvl3pPr>
            <a:lvl4pPr marL="1371360" indent="0">
              <a:buNone/>
              <a:defRPr/>
            </a:lvl4pPr>
            <a:lvl5pPr marL="182848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2736822045"/>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984">
          <p15:clr>
            <a:srgbClr val="FBAE40"/>
          </p15:clr>
        </p15:guide>
        <p15:guide id="11" orient="horz" pos="792">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ntent 2">
    <p:spTree>
      <p:nvGrpSpPr>
        <p:cNvPr id="1" name=""/>
        <p:cNvGrpSpPr/>
        <p:nvPr/>
      </p:nvGrpSpPr>
      <p:grpSpPr>
        <a:xfrm>
          <a:off x="0" y="0"/>
          <a:ext cx="0" cy="0"/>
          <a:chOff x="0" y="0"/>
          <a:chExt cx="0" cy="0"/>
        </a:xfrm>
      </p:grpSpPr>
      <p:sp>
        <p:nvSpPr>
          <p:cNvPr id="2" name="Title 1"/>
          <p:cNvSpPr>
            <a:spLocks noGrp="1"/>
          </p:cNvSpPr>
          <p:nvPr>
            <p:ph type="title"/>
          </p:nvPr>
        </p:nvSpPr>
        <p:spPr>
          <a:xfrm>
            <a:off x="342901" y="158415"/>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342901" y="1562100"/>
            <a:ext cx="5486400" cy="4686299"/>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2"/>
          <p:cNvSpPr>
            <a:spLocks noGrp="1"/>
          </p:cNvSpPr>
          <p:nvPr>
            <p:ph idx="11"/>
          </p:nvPr>
        </p:nvSpPr>
        <p:spPr>
          <a:xfrm>
            <a:off x="6362700" y="1562102"/>
            <a:ext cx="5486400" cy="4686300"/>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1" y="738981"/>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defTabSz="914240"/>
            <a:endParaRPr lang="en-US" sz="1900">
              <a:solidFill>
                <a:prstClr val="white"/>
              </a:solidFill>
            </a:endParaRPr>
          </a:p>
        </p:txBody>
      </p:sp>
      <p:sp>
        <p:nvSpPr>
          <p:cNvPr id="8" name="Text Placeholder 5"/>
          <p:cNvSpPr>
            <a:spLocks noGrp="1"/>
          </p:cNvSpPr>
          <p:nvPr>
            <p:ph type="body" sz="quarter" idx="10" hasCustomPrompt="1"/>
          </p:nvPr>
        </p:nvSpPr>
        <p:spPr>
          <a:xfrm>
            <a:off x="342901" y="751821"/>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120" indent="0">
              <a:buNone/>
              <a:defRPr/>
            </a:lvl2pPr>
            <a:lvl3pPr marL="914240" indent="0">
              <a:buNone/>
              <a:defRPr/>
            </a:lvl3pPr>
            <a:lvl4pPr marL="1371360" indent="0">
              <a:buNone/>
              <a:defRPr/>
            </a:lvl4pPr>
            <a:lvl5pPr marL="182848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4164252530"/>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984">
          <p15:clr>
            <a:srgbClr val="FBAE40"/>
          </p15:clr>
        </p15:guide>
        <p15:guide id="11" orient="horz" pos="792">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ntent 3">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901" y="1562100"/>
            <a:ext cx="7131788" cy="4686301"/>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p:cNvSpPr>
            <a:spLocks noGrp="1"/>
          </p:cNvSpPr>
          <p:nvPr>
            <p:ph idx="12"/>
          </p:nvPr>
        </p:nvSpPr>
        <p:spPr>
          <a:xfrm>
            <a:off x="7953153" y="1562100"/>
            <a:ext cx="3895947" cy="4685747"/>
          </a:xfrm>
          <a:prstGeom prst="rect">
            <a:avLst/>
          </a:prstGeom>
        </p:spPr>
        <p:txBody>
          <a:bodyPr lIns="0" tIns="0" rIns="0" bIns="0"/>
          <a:lstStyle>
            <a:lvl1pPr>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1"/>
          <p:cNvSpPr>
            <a:spLocks noGrp="1"/>
          </p:cNvSpPr>
          <p:nvPr>
            <p:ph type="title"/>
          </p:nvPr>
        </p:nvSpPr>
        <p:spPr>
          <a:xfrm>
            <a:off x="342901" y="158415"/>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16" name="Rectangle 15"/>
          <p:cNvSpPr/>
          <p:nvPr/>
        </p:nvSpPr>
        <p:spPr>
          <a:xfrm>
            <a:off x="1" y="738981"/>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defTabSz="914240"/>
            <a:endParaRPr lang="en-US" sz="1900">
              <a:solidFill>
                <a:prstClr val="white"/>
              </a:solidFill>
            </a:endParaRPr>
          </a:p>
        </p:txBody>
      </p:sp>
      <p:sp>
        <p:nvSpPr>
          <p:cNvPr id="17" name="Text Placeholder 5"/>
          <p:cNvSpPr>
            <a:spLocks noGrp="1"/>
          </p:cNvSpPr>
          <p:nvPr>
            <p:ph type="body" sz="quarter" idx="10" hasCustomPrompt="1"/>
          </p:nvPr>
        </p:nvSpPr>
        <p:spPr>
          <a:xfrm>
            <a:off x="342901" y="751821"/>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120" indent="0">
              <a:buNone/>
              <a:defRPr/>
            </a:lvl2pPr>
            <a:lvl3pPr marL="914240" indent="0">
              <a:buNone/>
              <a:defRPr/>
            </a:lvl3pPr>
            <a:lvl4pPr marL="1371360" indent="0">
              <a:buNone/>
              <a:defRPr/>
            </a:lvl4pPr>
            <a:lvl5pPr marL="182848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2139853867"/>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984">
          <p15:clr>
            <a:srgbClr val="FBAE40"/>
          </p15:clr>
        </p15:guide>
        <p15:guide id="11" orient="horz" pos="792">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Content 4">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902" y="1562101"/>
            <a:ext cx="4389120" cy="4686300"/>
          </a:xfrm>
          <a:prstGeom prst="rect">
            <a:avLst/>
          </a:prstGeom>
        </p:spPr>
        <p:txBody>
          <a:bodyPr lIns="0" tIns="0" rIns="0" bIns="0">
            <a:normAutofit/>
          </a:bodyPr>
          <a:lstStyle>
            <a:lvl1pPr marL="0" indent="0">
              <a:lnSpc>
                <a:spcPct val="120000"/>
              </a:lnSpc>
              <a:buNone/>
              <a:defRPr sz="20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a:t>Click to edit Master text styles</a:t>
            </a:r>
          </a:p>
        </p:txBody>
      </p:sp>
      <p:sp>
        <p:nvSpPr>
          <p:cNvPr id="11" name="Content Placeholder 2"/>
          <p:cNvSpPr>
            <a:spLocks noGrp="1"/>
          </p:cNvSpPr>
          <p:nvPr>
            <p:ph idx="12"/>
          </p:nvPr>
        </p:nvSpPr>
        <p:spPr>
          <a:xfrm>
            <a:off x="4928684" y="1562102"/>
            <a:ext cx="3447288" cy="4681831"/>
          </a:xfrm>
          <a:prstGeom prst="rect">
            <a:avLst/>
          </a:prstGeom>
        </p:spPr>
        <p:txBody>
          <a:bodyPr lIns="0" tIns="0" rIns="0" bIns="0">
            <a:normAutofit/>
          </a:bodyPr>
          <a:lstStyle>
            <a:lvl1pPr marL="0" indent="0">
              <a:lnSpc>
                <a:spcPct val="120000"/>
              </a:lnSpc>
              <a:buNone/>
              <a:defRPr sz="16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a:t>Click to edit Master text styles</a:t>
            </a:r>
          </a:p>
        </p:txBody>
      </p:sp>
      <p:sp>
        <p:nvSpPr>
          <p:cNvPr id="12" name="Content Placeholder 2"/>
          <p:cNvSpPr>
            <a:spLocks noGrp="1"/>
          </p:cNvSpPr>
          <p:nvPr>
            <p:ph idx="13"/>
          </p:nvPr>
        </p:nvSpPr>
        <p:spPr>
          <a:xfrm>
            <a:off x="8401812" y="1562101"/>
            <a:ext cx="3447288" cy="4677364"/>
          </a:xfrm>
          <a:prstGeom prst="rect">
            <a:avLst/>
          </a:prstGeom>
        </p:spPr>
        <p:txBody>
          <a:bodyPr lIns="0" tIns="0" rIns="0" bIns="0">
            <a:normAutofit/>
          </a:bodyPr>
          <a:lstStyle>
            <a:lvl1pPr marL="0" indent="0">
              <a:lnSpc>
                <a:spcPct val="120000"/>
              </a:lnSpc>
              <a:buNone/>
              <a:defRPr sz="16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a:t>Click to edit Master text styles</a:t>
            </a:r>
          </a:p>
        </p:txBody>
      </p:sp>
      <p:sp>
        <p:nvSpPr>
          <p:cNvPr id="16" name="Title 1"/>
          <p:cNvSpPr>
            <a:spLocks noGrp="1"/>
          </p:cNvSpPr>
          <p:nvPr>
            <p:ph type="title"/>
          </p:nvPr>
        </p:nvSpPr>
        <p:spPr>
          <a:xfrm>
            <a:off x="342901" y="158415"/>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8" name="Rectangle 7"/>
          <p:cNvSpPr/>
          <p:nvPr/>
        </p:nvSpPr>
        <p:spPr>
          <a:xfrm>
            <a:off x="1" y="738981"/>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defTabSz="914240"/>
            <a:endParaRPr lang="en-US" sz="1900">
              <a:solidFill>
                <a:prstClr val="white"/>
              </a:solidFill>
            </a:endParaRPr>
          </a:p>
        </p:txBody>
      </p:sp>
      <p:sp>
        <p:nvSpPr>
          <p:cNvPr id="9" name="Text Placeholder 5"/>
          <p:cNvSpPr>
            <a:spLocks noGrp="1"/>
          </p:cNvSpPr>
          <p:nvPr>
            <p:ph type="body" sz="quarter" idx="10" hasCustomPrompt="1"/>
          </p:nvPr>
        </p:nvSpPr>
        <p:spPr>
          <a:xfrm>
            <a:off x="342901" y="751821"/>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120" indent="0">
              <a:buNone/>
              <a:defRPr/>
            </a:lvl2pPr>
            <a:lvl3pPr marL="914240" indent="0">
              <a:buNone/>
              <a:defRPr/>
            </a:lvl3pPr>
            <a:lvl4pPr marL="1371360" indent="0">
              <a:buNone/>
              <a:defRPr/>
            </a:lvl4pPr>
            <a:lvl5pPr marL="182848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1102462665"/>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984">
          <p15:clr>
            <a:srgbClr val="FBAE40"/>
          </p15:clr>
        </p15:guide>
        <p15:guide id="11" orient="horz" pos="792">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Content 5">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42901" y="2665952"/>
            <a:ext cx="5486400" cy="3582448"/>
          </a:xfrm>
          <a:prstGeom prst="rect">
            <a:avLst/>
          </a:prstGeom>
        </p:spPr>
        <p:txBody>
          <a:bodyPr lIns="0" tIns="0" rIns="0" bIns="0" anchor="ctr"/>
          <a:lstStyle>
            <a:lvl1pPr marL="0" indent="0" algn="ctr">
              <a:buNone/>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Image</a:t>
            </a:r>
          </a:p>
        </p:txBody>
      </p:sp>
      <p:sp>
        <p:nvSpPr>
          <p:cNvPr id="11" name="Content Placeholder 2"/>
          <p:cNvSpPr>
            <a:spLocks noGrp="1"/>
          </p:cNvSpPr>
          <p:nvPr>
            <p:ph idx="12" hasCustomPrompt="1"/>
          </p:nvPr>
        </p:nvSpPr>
        <p:spPr>
          <a:xfrm>
            <a:off x="342901" y="1578084"/>
            <a:ext cx="5486400" cy="534408"/>
          </a:xfrm>
          <a:prstGeom prst="rect">
            <a:avLst/>
          </a:prstGeom>
        </p:spPr>
        <p:txBody>
          <a:bodyPr lIns="0" tIns="0" rIns="0" bIns="0">
            <a:normAutofit/>
          </a:bodyPr>
          <a:lstStyle>
            <a:lvl1pPr marL="0" indent="0" algn="ctr">
              <a:buNone/>
              <a:defRPr sz="20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Discontinued Product</a:t>
            </a:r>
          </a:p>
        </p:txBody>
      </p:sp>
      <p:sp>
        <p:nvSpPr>
          <p:cNvPr id="12" name="Content Placeholder 2"/>
          <p:cNvSpPr>
            <a:spLocks noGrp="1"/>
          </p:cNvSpPr>
          <p:nvPr>
            <p:ph idx="13" hasCustomPrompt="1"/>
          </p:nvPr>
        </p:nvSpPr>
        <p:spPr>
          <a:xfrm>
            <a:off x="342901" y="2122019"/>
            <a:ext cx="5486400" cy="534408"/>
          </a:xfrm>
          <a:prstGeom prst="rect">
            <a:avLst/>
          </a:prstGeom>
        </p:spPr>
        <p:txBody>
          <a:bodyPr lIns="0" tIns="0" rIns="0" bIns="0" anchor="ctr">
            <a:normAutofit/>
          </a:bodyPr>
          <a:lstStyle>
            <a:lvl1pPr marL="0" indent="0" algn="ctr">
              <a:buNone/>
              <a:defRPr sz="2400" b="1">
                <a:solidFill>
                  <a:srgbClr val="F47129"/>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Name</a:t>
            </a:r>
          </a:p>
        </p:txBody>
      </p:sp>
      <p:sp>
        <p:nvSpPr>
          <p:cNvPr id="13" name="Content Placeholder 2"/>
          <p:cNvSpPr>
            <a:spLocks noGrp="1"/>
          </p:cNvSpPr>
          <p:nvPr>
            <p:ph idx="14" hasCustomPrompt="1"/>
          </p:nvPr>
        </p:nvSpPr>
        <p:spPr>
          <a:xfrm>
            <a:off x="6362700" y="2665955"/>
            <a:ext cx="5486400" cy="3582447"/>
          </a:xfrm>
          <a:prstGeom prst="rect">
            <a:avLst/>
          </a:prstGeom>
        </p:spPr>
        <p:txBody>
          <a:bodyPr lIns="0" tIns="0" rIns="0" bIns="0" anchor="ctr"/>
          <a:lstStyle>
            <a:lvl1pPr marL="0" indent="0" algn="ctr">
              <a:buNone/>
              <a:defRPr>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Image</a:t>
            </a:r>
          </a:p>
        </p:txBody>
      </p:sp>
      <p:sp>
        <p:nvSpPr>
          <p:cNvPr id="14" name="Content Placeholder 2"/>
          <p:cNvSpPr>
            <a:spLocks noGrp="1"/>
          </p:cNvSpPr>
          <p:nvPr>
            <p:ph idx="15" hasCustomPrompt="1"/>
          </p:nvPr>
        </p:nvSpPr>
        <p:spPr>
          <a:xfrm>
            <a:off x="6362700" y="1578087"/>
            <a:ext cx="5486400" cy="534408"/>
          </a:xfrm>
          <a:prstGeom prst="rect">
            <a:avLst/>
          </a:prstGeom>
        </p:spPr>
        <p:txBody>
          <a:bodyPr lIns="0" tIns="0" rIns="0" bIns="0">
            <a:normAutofit/>
          </a:bodyPr>
          <a:lstStyle>
            <a:lvl1pPr marL="0" indent="0" algn="ctr">
              <a:buNone/>
              <a:defRPr sz="2000">
                <a:solidFill>
                  <a:schemeClr val="tx1">
                    <a:lumMod val="65000"/>
                    <a:lumOff val="35000"/>
                  </a:schemeClr>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Replacement Product</a:t>
            </a:r>
          </a:p>
        </p:txBody>
      </p:sp>
      <p:sp>
        <p:nvSpPr>
          <p:cNvPr id="19" name="Content Placeholder 2"/>
          <p:cNvSpPr>
            <a:spLocks noGrp="1"/>
          </p:cNvSpPr>
          <p:nvPr>
            <p:ph idx="16" hasCustomPrompt="1"/>
          </p:nvPr>
        </p:nvSpPr>
        <p:spPr>
          <a:xfrm>
            <a:off x="6362700" y="2122020"/>
            <a:ext cx="5486400" cy="534408"/>
          </a:xfrm>
          <a:prstGeom prst="rect">
            <a:avLst/>
          </a:prstGeom>
        </p:spPr>
        <p:txBody>
          <a:bodyPr lIns="0" tIns="0" rIns="0" bIns="0" anchor="ctr">
            <a:normAutofit/>
          </a:bodyPr>
          <a:lstStyle>
            <a:lvl1pPr marL="0" indent="0" algn="ctr">
              <a:buNone/>
              <a:defRPr sz="2400" b="1">
                <a:solidFill>
                  <a:srgbClr val="F47129"/>
                </a:solidFill>
                <a:latin typeface="Arial" panose="020B0604020202020204" pitchFamily="34" charset="0"/>
                <a:cs typeface="Arial" panose="020B0604020202020204" pitchFamily="34" charset="0"/>
              </a:defRPr>
            </a:lvl1pPr>
            <a:lvl2pPr>
              <a:defRPr>
                <a:solidFill>
                  <a:schemeClr val="tx1">
                    <a:lumMod val="65000"/>
                    <a:lumOff val="35000"/>
                  </a:schemeClr>
                </a:solidFill>
                <a:latin typeface="Arial" panose="020B0604020202020204" pitchFamily="34" charset="0"/>
                <a:cs typeface="Arial" panose="020B0604020202020204" pitchFamily="34" charset="0"/>
              </a:defRPr>
            </a:lvl2pPr>
            <a:lvl3pPr>
              <a:defRPr>
                <a:solidFill>
                  <a:schemeClr val="tx1">
                    <a:lumMod val="65000"/>
                    <a:lumOff val="35000"/>
                  </a:schemeClr>
                </a:solidFill>
                <a:latin typeface="Arial" panose="020B0604020202020204" pitchFamily="34" charset="0"/>
                <a:cs typeface="Arial" panose="020B0604020202020204" pitchFamily="34" charset="0"/>
              </a:defRPr>
            </a:lvl3pPr>
            <a:lvl4pPr>
              <a:defRPr>
                <a:solidFill>
                  <a:schemeClr val="tx1">
                    <a:lumMod val="65000"/>
                    <a:lumOff val="35000"/>
                  </a:schemeClr>
                </a:solidFill>
                <a:latin typeface="Arial" panose="020B0604020202020204" pitchFamily="34" charset="0"/>
                <a:cs typeface="Arial" panose="020B0604020202020204" pitchFamily="34" charset="0"/>
              </a:defRPr>
            </a:lvl4pPr>
            <a:lvl5pPr>
              <a:defRPr>
                <a:solidFill>
                  <a:schemeClr val="tx1">
                    <a:lumMod val="65000"/>
                    <a:lumOff val="35000"/>
                  </a:schemeClr>
                </a:solidFill>
                <a:latin typeface="Arial" panose="020B0604020202020204" pitchFamily="34" charset="0"/>
                <a:cs typeface="Arial" panose="020B0604020202020204" pitchFamily="34" charset="0"/>
              </a:defRPr>
            </a:lvl5pPr>
          </a:lstStyle>
          <a:p>
            <a:pPr lvl="0"/>
            <a:r>
              <a:rPr lang="en-US" dirty="0"/>
              <a:t>Product Name</a:t>
            </a:r>
          </a:p>
        </p:txBody>
      </p:sp>
      <p:sp>
        <p:nvSpPr>
          <p:cNvPr id="17" name="Title 1"/>
          <p:cNvSpPr>
            <a:spLocks noGrp="1"/>
          </p:cNvSpPr>
          <p:nvPr>
            <p:ph type="title"/>
          </p:nvPr>
        </p:nvSpPr>
        <p:spPr>
          <a:xfrm>
            <a:off x="342901" y="158415"/>
            <a:ext cx="10369312" cy="474228"/>
          </a:xfrm>
          <a:prstGeom prst="rect">
            <a:avLst/>
          </a:prstGeom>
        </p:spPr>
        <p:txBody>
          <a:bodyPr lIns="0" tIns="0" rIns="0" bIns="0" anchor="ctr">
            <a:normAutofit/>
          </a:bodyPr>
          <a:lstStyle>
            <a:lvl1pPr>
              <a:lnSpc>
                <a:spcPct val="100000"/>
              </a:lnSpc>
              <a:defRPr sz="2400" b="1">
                <a:latin typeface="Arial" panose="020B0604020202020204" pitchFamily="34" charset="0"/>
                <a:cs typeface="Arial" panose="020B0604020202020204" pitchFamily="34" charset="0"/>
              </a:defRPr>
            </a:lvl1pPr>
          </a:lstStyle>
          <a:p>
            <a:r>
              <a:rPr lang="en-US"/>
              <a:t>Click to edit Master title style</a:t>
            </a:r>
            <a:endParaRPr lang="en-US" dirty="0"/>
          </a:p>
        </p:txBody>
      </p:sp>
      <p:pic>
        <p:nvPicPr>
          <p:cNvPr id="15" name="Picture 14"/>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135254" y="164361"/>
            <a:ext cx="713847" cy="468283"/>
          </a:xfrm>
          <a:prstGeom prst="rect">
            <a:avLst/>
          </a:prstGeom>
          <a:solidFill>
            <a:schemeClr val="bg1"/>
          </a:solidFill>
        </p:spPr>
      </p:pic>
      <p:sp>
        <p:nvSpPr>
          <p:cNvPr id="16" name="Rectangle 15"/>
          <p:cNvSpPr/>
          <p:nvPr/>
        </p:nvSpPr>
        <p:spPr>
          <a:xfrm>
            <a:off x="1" y="738981"/>
            <a:ext cx="12192000" cy="521253"/>
          </a:xfrm>
          <a:prstGeom prst="rect">
            <a:avLst/>
          </a:prstGeom>
          <a:solidFill>
            <a:schemeClr val="bg1">
              <a:lumMod val="95000"/>
            </a:schemeClr>
          </a:solidFill>
          <a:ln>
            <a:noFill/>
          </a:ln>
          <a:effectLst>
            <a:outerShdw blurRad="127000" dist="381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defTabSz="914240"/>
            <a:endParaRPr lang="en-US" sz="1900">
              <a:solidFill>
                <a:prstClr val="white"/>
              </a:solidFill>
            </a:endParaRPr>
          </a:p>
        </p:txBody>
      </p:sp>
      <p:sp>
        <p:nvSpPr>
          <p:cNvPr id="18" name="Text Placeholder 5"/>
          <p:cNvSpPr>
            <a:spLocks noGrp="1"/>
          </p:cNvSpPr>
          <p:nvPr>
            <p:ph type="body" sz="quarter" idx="10" hasCustomPrompt="1"/>
          </p:nvPr>
        </p:nvSpPr>
        <p:spPr>
          <a:xfrm>
            <a:off x="342901" y="751821"/>
            <a:ext cx="11506200" cy="508413"/>
          </a:xfrm>
          <a:prstGeom prst="rect">
            <a:avLst/>
          </a:prstGeom>
        </p:spPr>
        <p:txBody>
          <a:bodyPr lIns="0" tIns="0" rIns="0" bIns="0" anchor="ctr">
            <a:normAutofit/>
          </a:bodyPr>
          <a:lstStyle>
            <a:lvl1pPr marL="0" indent="0">
              <a:lnSpc>
                <a:spcPct val="100000"/>
              </a:lnSpc>
              <a:spcBef>
                <a:spcPts val="0"/>
              </a:spcBef>
              <a:buNone/>
              <a:defRPr sz="2000" b="1">
                <a:solidFill>
                  <a:schemeClr val="tx1">
                    <a:lumMod val="85000"/>
                    <a:lumOff val="15000"/>
                  </a:schemeClr>
                </a:solidFill>
              </a:defRPr>
            </a:lvl1pPr>
            <a:lvl2pPr marL="457120" indent="0">
              <a:buNone/>
              <a:defRPr/>
            </a:lvl2pPr>
            <a:lvl3pPr marL="914240" indent="0">
              <a:buNone/>
              <a:defRPr/>
            </a:lvl3pPr>
            <a:lvl4pPr marL="1371360" indent="0">
              <a:buNone/>
              <a:defRPr/>
            </a:lvl4pPr>
            <a:lvl5pPr marL="1828480" indent="0">
              <a:buNone/>
              <a:defRPr/>
            </a:lvl5pPr>
          </a:lstStyle>
          <a:p>
            <a:pPr lvl="0"/>
            <a:r>
              <a:rPr lang="en-US" dirty="0"/>
              <a:t>CLICK TO EDIT SUBTITLE</a:t>
            </a:r>
          </a:p>
        </p:txBody>
      </p:sp>
    </p:spTree>
    <p:custDataLst>
      <p:tags r:id="rId1"/>
    </p:custDataLst>
    <p:extLst>
      <p:ext uri="{BB962C8B-B14F-4D97-AF65-F5344CB8AC3E}">
        <p14:creationId xmlns:p14="http://schemas.microsoft.com/office/powerpoint/2010/main" val="485286634"/>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984">
          <p15:clr>
            <a:srgbClr val="FBAE40"/>
          </p15:clr>
        </p15:guide>
        <p15:guide id="11" orient="horz" pos="79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9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945814"/>
            <a:ext cx="8971220"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342900" y="1473200"/>
            <a:ext cx="8978900" cy="4800600"/>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p:cNvSpPr/>
          <p:nvPr/>
        </p:nvSpPr>
        <p:spPr>
          <a:xfrm>
            <a:off x="10388600" y="406400"/>
            <a:ext cx="1803400" cy="660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372348742"/>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p15:clr>
            <a:srgbClr val="FBAE40"/>
          </p15:clr>
        </p15:guide>
        <p15:guide id="11" orient="horz" pos="696">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3_Title Slide 1 (with Subtitle)">
    <p:spTree>
      <p:nvGrpSpPr>
        <p:cNvPr id="1" name=""/>
        <p:cNvGrpSpPr/>
        <p:nvPr/>
      </p:nvGrpSpPr>
      <p:grpSpPr>
        <a:xfrm>
          <a:off x="0" y="0"/>
          <a:ext cx="0" cy="0"/>
          <a:chOff x="0" y="0"/>
          <a:chExt cx="0" cy="0"/>
        </a:xfrm>
      </p:grpSpPr>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37413"/>
            <a:ext cx="12198096" cy="5782360"/>
          </a:xfrm>
          <a:prstGeom prst="rect">
            <a:avLst/>
          </a:prstGeom>
        </p:spPr>
      </p:pic>
      <p:sp>
        <p:nvSpPr>
          <p:cNvPr id="8" name="Transparent Black Rectangle"/>
          <p:cNvSpPr/>
          <p:nvPr/>
        </p:nvSpPr>
        <p:spPr>
          <a:xfrm>
            <a:off x="-260" y="1115431"/>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696" tIns="45712" rIns="365696" bIns="45712" rtlCol="0" anchor="ctr"/>
          <a:lstStyle/>
          <a:p>
            <a:pPr defTabSz="914240">
              <a:spcAft>
                <a:spcPts val="1800"/>
              </a:spcAft>
            </a:pPr>
            <a:endParaRPr lang="en-US" sz="2400" b="1" i="1" u="sng" dirty="0">
              <a:solidFill>
                <a:prstClr val="white"/>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p:nvCxnSpPr>
        <p:spPr>
          <a:xfrm>
            <a:off x="-258"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 name="Transparent Black Rectangle"/>
          <p:cNvSpPr/>
          <p:nvPr/>
        </p:nvSpPr>
        <p:spPr>
          <a:xfrm>
            <a:off x="1" y="1827716"/>
            <a:ext cx="12192000" cy="712285"/>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696" tIns="45712" rIns="365696" bIns="45712" rtlCol="0" anchor="ctr"/>
          <a:lstStyle/>
          <a:p>
            <a:pPr defTabSz="914240">
              <a:spcAft>
                <a:spcPts val="1800"/>
              </a:spcAft>
            </a:pPr>
            <a:endParaRPr lang="en-US" sz="2400" b="1" i="1" u="sng" dirty="0">
              <a:solidFill>
                <a:prstClr val="white"/>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4" name="Text Placeholder 13"/>
          <p:cNvSpPr>
            <a:spLocks noGrp="1"/>
          </p:cNvSpPr>
          <p:nvPr>
            <p:ph type="body" sz="quarter" idx="14" hasCustomPrompt="1"/>
          </p:nvPr>
        </p:nvSpPr>
        <p:spPr>
          <a:xfrm>
            <a:off x="-259" y="1115429"/>
            <a:ext cx="12192260" cy="712285"/>
          </a:xfrm>
          <a:prstGeom prst="rect">
            <a:avLst/>
          </a:prstGeom>
        </p:spPr>
        <p:txBody>
          <a:bodyPr lIns="91424" tIns="45712" rIns="91424" bIns="45712"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
        <p:nvSpPr>
          <p:cNvPr id="15" name="Text Placeholder 13"/>
          <p:cNvSpPr>
            <a:spLocks noGrp="1"/>
          </p:cNvSpPr>
          <p:nvPr>
            <p:ph type="body" sz="quarter" idx="15" hasCustomPrompt="1"/>
          </p:nvPr>
        </p:nvSpPr>
        <p:spPr>
          <a:xfrm>
            <a:off x="2" y="1827714"/>
            <a:ext cx="12192260" cy="712285"/>
          </a:xfrm>
          <a:prstGeom prst="rect">
            <a:avLst/>
          </a:prstGeom>
        </p:spPr>
        <p:txBody>
          <a:bodyPr lIns="91424" tIns="45712" rIns="91424" bIns="45712" anchor="ctr"/>
          <a:lstStyle>
            <a:lvl1pPr marL="0" indent="0">
              <a:buNone/>
              <a:defRPr sz="2400" b="0">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231004222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4_Title Slide 1 (with Subtitle)">
    <p:spTree>
      <p:nvGrpSpPr>
        <p:cNvPr id="1" name=""/>
        <p:cNvGrpSpPr/>
        <p:nvPr/>
      </p:nvGrpSpPr>
      <p:grpSpPr>
        <a:xfrm>
          <a:off x="0" y="0"/>
          <a:ext cx="0" cy="0"/>
          <a:chOff x="0" y="0"/>
          <a:chExt cx="0" cy="0"/>
        </a:xfrm>
      </p:grpSpPr>
      <p:pic>
        <p:nvPicPr>
          <p:cNvPr id="2050" name="Picture 2" descr="D:\30_03_2888-SST-ICS_Integrated Component Systems\3_Corporate Images\Picture10.jpg"/>
          <p:cNvPicPr>
            <a:picLocks noChangeAspect="1" noChangeArrowheads="1"/>
          </p:cNvPicPr>
          <p:nvPr/>
        </p:nvPicPr>
        <p:blipFill rotWithShape="1">
          <a:blip r:embed="rId3">
            <a:extLst>
              <a:ext uri="{28A0092B-C50C-407E-A947-70E740481C1C}">
                <a14:useLocalDpi xmlns:a14="http://schemas.microsoft.com/office/drawing/2010/main" val="0"/>
              </a:ext>
            </a:extLst>
          </a:blip>
          <a:srcRect t="5430" b="35949"/>
          <a:stretch/>
        </p:blipFill>
        <p:spPr bwMode="auto">
          <a:xfrm>
            <a:off x="0" y="1137414"/>
            <a:ext cx="12198096" cy="572058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137413"/>
            <a:ext cx="12198096" cy="5782360"/>
          </a:xfrm>
          <a:prstGeom prst="rect">
            <a:avLst/>
          </a:prstGeom>
        </p:spPr>
      </p:pic>
      <p:sp>
        <p:nvSpPr>
          <p:cNvPr id="8" name="Transparent Black Rectangle"/>
          <p:cNvSpPr/>
          <p:nvPr/>
        </p:nvSpPr>
        <p:spPr>
          <a:xfrm>
            <a:off x="-260" y="1115431"/>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696" tIns="45712" rIns="365696" bIns="45712" rtlCol="0" anchor="ctr"/>
          <a:lstStyle/>
          <a:p>
            <a:pPr defTabSz="914240">
              <a:spcAft>
                <a:spcPts val="1800"/>
              </a:spcAft>
            </a:pPr>
            <a:endParaRPr lang="en-US" sz="2400" b="1" i="1" u="sng" dirty="0">
              <a:solidFill>
                <a:prstClr val="white"/>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p:nvCxnSpPr>
        <p:spPr>
          <a:xfrm>
            <a:off x="-258"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59" y="1115429"/>
            <a:ext cx="12192260" cy="712285"/>
          </a:xfrm>
          <a:prstGeom prst="rect">
            <a:avLst/>
          </a:prstGeom>
        </p:spPr>
        <p:txBody>
          <a:bodyPr lIns="91424" tIns="45712" rIns="91424" bIns="45712"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226255230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760" y="274638"/>
            <a:ext cx="10972482" cy="11430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34216956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2/28/2023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6118672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2/28/2023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11249918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smtClean="0"/>
              <a:t>2/28/2023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48869367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smtClean="0"/>
              <a:t>2/28/2023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98956511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smtClean="0"/>
              <a:t>2/28/2023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23899292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smtClean="0"/>
              <a:t>2/28/2023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13989698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smtClean="0"/>
              <a:t>2/28/2023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6751344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609600"/>
            <a:ext cx="5105399" cy="873942"/>
          </a:xfrm>
          <a:prstGeom prst="rect">
            <a:avLst/>
          </a:prstGeom>
        </p:spPr>
        <p:txBody>
          <a:bodyPr lIns="0" tIns="0" rIns="0" bIns="0" anchor="b">
            <a:normAutofit/>
          </a:bodyPr>
          <a:lstStyle>
            <a:lvl1pPr>
              <a:lnSpc>
                <a:spcPct val="100000"/>
              </a:lnSpc>
              <a:defRPr sz="2800" b="1">
                <a:solidFill>
                  <a:srgbClr val="2B4C76"/>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366776" y="1498600"/>
            <a:ext cx="5080000" cy="4749799"/>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p:cNvSpPr/>
          <p:nvPr/>
        </p:nvSpPr>
        <p:spPr>
          <a:xfrm>
            <a:off x="5446776" y="1"/>
            <a:ext cx="4878324" cy="6858000"/>
          </a:xfrm>
          <a:prstGeom prst="rect">
            <a:avLst/>
          </a:prstGeom>
          <a:solidFill>
            <a:srgbClr val="2B4C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p:cNvSpPr>
            <a:spLocks noGrp="1"/>
          </p:cNvSpPr>
          <p:nvPr>
            <p:ph type="pic" sz="quarter" idx="10"/>
          </p:nvPr>
        </p:nvSpPr>
        <p:spPr>
          <a:xfrm>
            <a:off x="6045200" y="1485900"/>
            <a:ext cx="5765800" cy="3517900"/>
          </a:xfrm>
          <a:prstGeom prst="rect">
            <a:avLst/>
          </a:prstGeom>
        </p:spPr>
        <p:txBody>
          <a:bodyPr/>
          <a:lstStyle/>
          <a:p>
            <a:r>
              <a:rPr lang="en-US"/>
              <a:t>Click icon to add picture</a:t>
            </a:r>
          </a:p>
        </p:txBody>
      </p:sp>
      <p:sp>
        <p:nvSpPr>
          <p:cNvPr id="7" name="Rectangle 6">
            <a:extLst>
              <a:ext uri="{FF2B5EF4-FFF2-40B4-BE49-F238E27FC236}">
                <a16:creationId xmlns:a16="http://schemas.microsoft.com/office/drawing/2014/main" id="{B545A6D7-D9F9-4E23-AFE5-162247A0906B}"/>
              </a:ext>
            </a:extLst>
          </p:cNvPr>
          <p:cNvSpPr/>
          <p:nvPr userDrawn="1"/>
        </p:nvSpPr>
        <p:spPr>
          <a:xfrm>
            <a:off x="5446776" y="1"/>
            <a:ext cx="4878324" cy="6858000"/>
          </a:xfrm>
          <a:prstGeom prst="rect">
            <a:avLst/>
          </a:prstGeom>
          <a:solidFill>
            <a:srgbClr val="2B4C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61A667DD-9300-442C-AECA-14F7B553A2C0}"/>
              </a:ext>
            </a:extLst>
          </p:cNvPr>
          <p:cNvCxnSpPr/>
          <p:nvPr userDrawn="1"/>
        </p:nvCxnSpPr>
        <p:spPr>
          <a:xfrm>
            <a:off x="1092200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60800920-B733-43B4-AF0E-62E1E532DBD9}"/>
              </a:ext>
            </a:extLst>
          </p:cNvPr>
          <p:cNvCxnSpPr/>
          <p:nvPr userDrawn="1"/>
        </p:nvCxnSpPr>
        <p:spPr>
          <a:xfrm>
            <a:off x="10579100" y="595967"/>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75007986"/>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p15:clr>
            <a:srgbClr val="FBAE40"/>
          </p15:clr>
        </p15:guide>
        <p15:guide id="11" orient="horz" pos="696">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smtClean="0"/>
              <a:t>2/28/2023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51093314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smtClean="0"/>
              <a:t>2/28/2023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30420952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2/28/2023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69735483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2/28/2023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64363827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6_Content with Subtitle - No Top Rule">
    <p:spTree>
      <p:nvGrpSpPr>
        <p:cNvPr id="1" name=""/>
        <p:cNvGrpSpPr/>
        <p:nvPr/>
      </p:nvGrpSpPr>
      <p:grpSpPr>
        <a:xfrm>
          <a:off x="0" y="0"/>
          <a:ext cx="0" cy="0"/>
          <a:chOff x="0" y="0"/>
          <a:chExt cx="0" cy="0"/>
        </a:xfrm>
      </p:grpSpPr>
      <p:sp>
        <p:nvSpPr>
          <p:cNvPr id="2" name="Title 1"/>
          <p:cNvSpPr>
            <a:spLocks noGrp="1"/>
          </p:cNvSpPr>
          <p:nvPr>
            <p:ph type="title"/>
          </p:nvPr>
        </p:nvSpPr>
        <p:spPr>
          <a:xfrm>
            <a:off x="508987" y="1258858"/>
            <a:ext cx="8788658"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525462" y="2372496"/>
            <a:ext cx="8796337" cy="4008397"/>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p:cNvSpPr/>
          <p:nvPr/>
        </p:nvSpPr>
        <p:spPr>
          <a:xfrm>
            <a:off x="10388600" y="406400"/>
            <a:ext cx="1803400" cy="660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8"/>
          <p:cNvSpPr>
            <a:spLocks noGrp="1"/>
          </p:cNvSpPr>
          <p:nvPr>
            <p:ph type="body" sz="quarter" idx="10"/>
          </p:nvPr>
        </p:nvSpPr>
        <p:spPr>
          <a:xfrm>
            <a:off x="426607" y="1689055"/>
            <a:ext cx="5570537" cy="436562"/>
          </a:xfrm>
          <a:prstGeom prst="rect">
            <a:avLst/>
          </a:prstGeom>
        </p:spPr>
        <p:txBody>
          <a:bodyPr/>
          <a:lstStyle>
            <a:lvl1pPr marL="0" indent="0">
              <a:buNone/>
              <a:defRPr sz="2000" b="1"/>
            </a:lvl1pPr>
          </a:lstStyle>
          <a:p>
            <a:pPr lvl="0"/>
            <a:r>
              <a:rPr lang="en-US"/>
              <a:t>Click to edit Master text styles</a:t>
            </a:r>
          </a:p>
        </p:txBody>
      </p:sp>
    </p:spTree>
    <p:custDataLst>
      <p:tags r:id="rId1"/>
    </p:custDataLst>
    <p:extLst>
      <p:ext uri="{BB962C8B-B14F-4D97-AF65-F5344CB8AC3E}">
        <p14:creationId xmlns:p14="http://schemas.microsoft.com/office/powerpoint/2010/main" val="4192286978"/>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p15:clr>
            <a:srgbClr val="FBAE40"/>
          </p15:clr>
        </p15:guide>
        <p15:guide id="11" orient="horz" pos="696">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2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1066800"/>
            <a:ext cx="5105399" cy="873942"/>
          </a:xfrm>
          <a:prstGeom prst="rect">
            <a:avLst/>
          </a:prstGeom>
        </p:spPr>
        <p:txBody>
          <a:bodyPr lIns="0" tIns="0" rIns="0" bIns="0" anchor="b">
            <a:normAutofit/>
          </a:bodyPr>
          <a:lstStyle>
            <a:lvl1pPr>
              <a:lnSpc>
                <a:spcPct val="100000"/>
              </a:lnSpc>
              <a:defRPr sz="2800" b="1">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342900" y="1993900"/>
            <a:ext cx="5080000" cy="4254499"/>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600">
                <a:solidFill>
                  <a:schemeClr val="tx1"/>
                </a:solidFill>
                <a:latin typeface="Arial" panose="020B0604020202020204" pitchFamily="34" charset="0"/>
                <a:cs typeface="Arial" panose="020B0604020202020204" pitchFamily="34" charset="0"/>
              </a:defRPr>
            </a:lvl2pPr>
            <a:lvl3pPr>
              <a:lnSpc>
                <a:spcPct val="150000"/>
              </a:lnSpc>
              <a:defRPr sz="1400">
                <a:solidFill>
                  <a:schemeClr val="tx1"/>
                </a:solidFill>
                <a:latin typeface="Arial" panose="020B0604020202020204" pitchFamily="34" charset="0"/>
                <a:cs typeface="Arial" panose="020B0604020202020204" pitchFamily="34" charset="0"/>
              </a:defRPr>
            </a:lvl3pPr>
            <a:lvl4pPr>
              <a:lnSpc>
                <a:spcPct val="150000"/>
              </a:lnSpc>
              <a:defRPr sz="1200">
                <a:solidFill>
                  <a:schemeClr val="tx1"/>
                </a:solidFill>
                <a:latin typeface="Arial" panose="020B0604020202020204" pitchFamily="34" charset="0"/>
                <a:cs typeface="Arial" panose="020B0604020202020204" pitchFamily="34" charset="0"/>
              </a:defRPr>
            </a:lvl4pPr>
            <a:lvl5pPr>
              <a:lnSpc>
                <a:spcPct val="150000"/>
              </a:lnSpc>
              <a:defRPr sz="1200">
                <a:solidFill>
                  <a:schemeClr val="tx1"/>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p:cNvSpPr/>
          <p:nvPr/>
        </p:nvSpPr>
        <p:spPr>
          <a:xfrm>
            <a:off x="5446776" y="1"/>
            <a:ext cx="4878324" cy="6858000"/>
          </a:xfrm>
          <a:prstGeom prst="rect">
            <a:avLst/>
          </a:prstGeom>
          <a:solidFill>
            <a:srgbClr val="F05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p:cNvSpPr>
            <a:spLocks noGrp="1"/>
          </p:cNvSpPr>
          <p:nvPr>
            <p:ph type="pic" sz="quarter" idx="10"/>
          </p:nvPr>
        </p:nvSpPr>
        <p:spPr>
          <a:xfrm>
            <a:off x="6045200" y="1485900"/>
            <a:ext cx="5765800" cy="3517900"/>
          </a:xfrm>
          <a:prstGeom prst="rect">
            <a:avLst/>
          </a:prstGeom>
        </p:spPr>
        <p:txBody>
          <a:bodyPr/>
          <a:lstStyle/>
          <a:p>
            <a:r>
              <a:rPr lang="en-US"/>
              <a:t>Click icon to add picture</a:t>
            </a:r>
          </a:p>
        </p:txBody>
      </p:sp>
    </p:spTree>
    <p:custDataLst>
      <p:tags r:id="rId1"/>
    </p:custDataLst>
    <p:extLst>
      <p:ext uri="{BB962C8B-B14F-4D97-AF65-F5344CB8AC3E}">
        <p14:creationId xmlns:p14="http://schemas.microsoft.com/office/powerpoint/2010/main" val="2393183071"/>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p15:clr>
            <a:srgbClr val="FBAE40"/>
          </p15:clr>
        </p15:guide>
        <p15:guide id="11" orient="horz" pos="696">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945814"/>
            <a:ext cx="8971220"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342900" y="1473200"/>
            <a:ext cx="11506200" cy="4800600"/>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ustDataLst>
      <p:tags r:id="rId1"/>
    </p:custDataLst>
    <p:extLst>
      <p:ext uri="{BB962C8B-B14F-4D97-AF65-F5344CB8AC3E}">
        <p14:creationId xmlns:p14="http://schemas.microsoft.com/office/powerpoint/2010/main" val="692697050"/>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p15:clr>
            <a:srgbClr val="FBAE40"/>
          </p15:clr>
        </p15:guide>
        <p15:guide id="11" orient="horz" pos="696">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5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6019801" y="1066800"/>
            <a:ext cx="5105399" cy="873942"/>
          </a:xfrm>
          <a:prstGeom prst="rect">
            <a:avLst/>
          </a:prstGeom>
        </p:spPr>
        <p:txBody>
          <a:bodyPr lIns="0" tIns="0" rIns="0" bIns="0" anchor="b">
            <a:normAutofit/>
          </a:bodyPr>
          <a:lstStyle>
            <a:lvl1pPr>
              <a:lnSpc>
                <a:spcPct val="100000"/>
              </a:lnSpc>
              <a:defRPr sz="2800" b="1">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6019800" y="1993900"/>
            <a:ext cx="5689600" cy="4254499"/>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p:cNvSpPr/>
          <p:nvPr/>
        </p:nvSpPr>
        <p:spPr>
          <a:xfrm>
            <a:off x="773176" y="1"/>
            <a:ext cx="4878324" cy="6858000"/>
          </a:xfrm>
          <a:prstGeom prst="rect">
            <a:avLst/>
          </a:prstGeom>
          <a:solidFill>
            <a:srgbClr val="F05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p:cNvSpPr>
            <a:spLocks noGrp="1"/>
          </p:cNvSpPr>
          <p:nvPr>
            <p:ph type="pic" sz="quarter" idx="10"/>
          </p:nvPr>
        </p:nvSpPr>
        <p:spPr>
          <a:xfrm>
            <a:off x="241300" y="1485900"/>
            <a:ext cx="5765800" cy="3517900"/>
          </a:xfrm>
          <a:prstGeom prst="rect">
            <a:avLst/>
          </a:prstGeom>
        </p:spPr>
        <p:txBody>
          <a:bodyPr/>
          <a:lstStyle/>
          <a:p>
            <a:r>
              <a:rPr lang="en-US"/>
              <a:t>Click icon to add picture</a:t>
            </a:r>
            <a:endParaRPr lang="en-US" dirty="0"/>
          </a:p>
        </p:txBody>
      </p:sp>
    </p:spTree>
    <p:custDataLst>
      <p:tags r:id="rId1"/>
    </p:custDataLst>
    <p:extLst>
      <p:ext uri="{BB962C8B-B14F-4D97-AF65-F5344CB8AC3E}">
        <p14:creationId xmlns:p14="http://schemas.microsoft.com/office/powerpoint/2010/main" val="633806937"/>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p15:clr>
            <a:srgbClr val="FBAE40"/>
          </p15:clr>
        </p15:guide>
        <p15:guide id="11" orient="horz" pos="696">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1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609600"/>
            <a:ext cx="5105399" cy="873942"/>
          </a:xfrm>
          <a:prstGeom prst="rect">
            <a:avLst/>
          </a:prstGeom>
        </p:spPr>
        <p:txBody>
          <a:bodyPr lIns="0" tIns="0" rIns="0" bIns="0" anchor="b">
            <a:normAutofit/>
          </a:bodyPr>
          <a:lstStyle>
            <a:lvl1pPr>
              <a:lnSpc>
                <a:spcPct val="100000"/>
              </a:lnSpc>
              <a:defRPr sz="2800" b="1">
                <a:solidFill>
                  <a:srgbClr val="2B4C76"/>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366776" y="1498600"/>
            <a:ext cx="5080000" cy="4749799"/>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p:cNvSpPr/>
          <p:nvPr/>
        </p:nvSpPr>
        <p:spPr>
          <a:xfrm>
            <a:off x="5446776" y="1"/>
            <a:ext cx="4878324" cy="6858000"/>
          </a:xfrm>
          <a:prstGeom prst="rect">
            <a:avLst/>
          </a:prstGeom>
          <a:solidFill>
            <a:srgbClr val="2B4C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p:cNvSpPr>
            <a:spLocks noGrp="1"/>
          </p:cNvSpPr>
          <p:nvPr>
            <p:ph type="pic" sz="quarter" idx="10"/>
          </p:nvPr>
        </p:nvSpPr>
        <p:spPr>
          <a:xfrm>
            <a:off x="6045200" y="1485900"/>
            <a:ext cx="5765800" cy="3517900"/>
          </a:xfrm>
          <a:prstGeom prst="rect">
            <a:avLst/>
          </a:prstGeom>
        </p:spPr>
        <p:txBody>
          <a:bodyPr/>
          <a:lstStyle/>
          <a:p>
            <a:r>
              <a:rPr lang="en-US"/>
              <a:t>Click icon to add picture</a:t>
            </a:r>
          </a:p>
        </p:txBody>
      </p:sp>
    </p:spTree>
    <p:custDataLst>
      <p:tags r:id="rId1"/>
    </p:custDataLst>
    <p:extLst>
      <p:ext uri="{BB962C8B-B14F-4D97-AF65-F5344CB8AC3E}">
        <p14:creationId xmlns:p14="http://schemas.microsoft.com/office/powerpoint/2010/main" val="1244546944"/>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p15:clr>
            <a:srgbClr val="FBAE40"/>
          </p15:clr>
        </p15:guide>
        <p15:guide id="11" orient="horz" pos="696">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7_Content with Subtitle Top Rule">
    <p:spTree>
      <p:nvGrpSpPr>
        <p:cNvPr id="1" name=""/>
        <p:cNvGrpSpPr/>
        <p:nvPr/>
      </p:nvGrpSpPr>
      <p:grpSpPr>
        <a:xfrm>
          <a:off x="0" y="0"/>
          <a:ext cx="0" cy="0"/>
          <a:chOff x="0" y="0"/>
          <a:chExt cx="0" cy="0"/>
        </a:xfrm>
      </p:grpSpPr>
      <p:sp>
        <p:nvSpPr>
          <p:cNvPr id="2" name="Title 1"/>
          <p:cNvSpPr>
            <a:spLocks noGrp="1"/>
          </p:cNvSpPr>
          <p:nvPr>
            <p:ph type="title"/>
          </p:nvPr>
        </p:nvSpPr>
        <p:spPr>
          <a:xfrm>
            <a:off x="507661" y="1258858"/>
            <a:ext cx="8971220"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525462" y="2372497"/>
            <a:ext cx="8961097" cy="4214346"/>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8"/>
          <p:cNvSpPr>
            <a:spLocks noGrp="1"/>
          </p:cNvSpPr>
          <p:nvPr>
            <p:ph type="body" sz="quarter" idx="10"/>
          </p:nvPr>
        </p:nvSpPr>
        <p:spPr>
          <a:xfrm>
            <a:off x="426607" y="1689055"/>
            <a:ext cx="5570537" cy="436562"/>
          </a:xfrm>
          <a:prstGeom prst="rect">
            <a:avLst/>
          </a:prstGeom>
        </p:spPr>
        <p:txBody>
          <a:bodyPr/>
          <a:lstStyle>
            <a:lvl1pPr marL="0" indent="0">
              <a:buNone/>
              <a:defRPr sz="2000" b="1"/>
            </a:lvl1pPr>
          </a:lstStyle>
          <a:p>
            <a:pPr lvl="0"/>
            <a:r>
              <a:rPr lang="en-US"/>
              <a:t>Click to edit Master text styles</a:t>
            </a:r>
          </a:p>
        </p:txBody>
      </p:sp>
    </p:spTree>
    <p:custDataLst>
      <p:tags r:id="rId1"/>
    </p:custDataLst>
    <p:extLst>
      <p:ext uri="{BB962C8B-B14F-4D97-AF65-F5344CB8AC3E}">
        <p14:creationId xmlns:p14="http://schemas.microsoft.com/office/powerpoint/2010/main" val="2894443519"/>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p15:clr>
            <a:srgbClr val="FBAE40"/>
          </p15:clr>
        </p15:guide>
        <p15:guide id="11" orient="horz" pos="69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1066800"/>
            <a:ext cx="5105399" cy="873942"/>
          </a:xfrm>
          <a:prstGeom prst="rect">
            <a:avLst/>
          </a:prstGeom>
        </p:spPr>
        <p:txBody>
          <a:bodyPr lIns="0" tIns="0" rIns="0" bIns="0" anchor="b">
            <a:normAutofit/>
          </a:bodyPr>
          <a:lstStyle>
            <a:lvl1pPr>
              <a:lnSpc>
                <a:spcPct val="100000"/>
              </a:lnSpc>
              <a:defRPr sz="2800" b="1">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342900" y="1993900"/>
            <a:ext cx="5080000" cy="4254499"/>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600">
                <a:solidFill>
                  <a:schemeClr val="tx1"/>
                </a:solidFill>
                <a:latin typeface="Arial" panose="020B0604020202020204" pitchFamily="34" charset="0"/>
                <a:cs typeface="Arial" panose="020B0604020202020204" pitchFamily="34" charset="0"/>
              </a:defRPr>
            </a:lvl2pPr>
            <a:lvl3pPr>
              <a:lnSpc>
                <a:spcPct val="150000"/>
              </a:lnSpc>
              <a:defRPr sz="1400">
                <a:solidFill>
                  <a:schemeClr val="tx1"/>
                </a:solidFill>
                <a:latin typeface="Arial" panose="020B0604020202020204" pitchFamily="34" charset="0"/>
                <a:cs typeface="Arial" panose="020B0604020202020204" pitchFamily="34" charset="0"/>
              </a:defRPr>
            </a:lvl3pPr>
            <a:lvl4pPr>
              <a:lnSpc>
                <a:spcPct val="150000"/>
              </a:lnSpc>
              <a:defRPr sz="1200">
                <a:solidFill>
                  <a:schemeClr val="tx1"/>
                </a:solidFill>
                <a:latin typeface="Arial" panose="020B0604020202020204" pitchFamily="34" charset="0"/>
                <a:cs typeface="Arial" panose="020B0604020202020204" pitchFamily="34" charset="0"/>
              </a:defRPr>
            </a:lvl4pPr>
            <a:lvl5pPr>
              <a:lnSpc>
                <a:spcPct val="150000"/>
              </a:lnSpc>
              <a:defRPr sz="1200">
                <a:solidFill>
                  <a:schemeClr val="tx1"/>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p:cNvSpPr/>
          <p:nvPr/>
        </p:nvSpPr>
        <p:spPr>
          <a:xfrm>
            <a:off x="5446776" y="1"/>
            <a:ext cx="4878324" cy="6858000"/>
          </a:xfrm>
          <a:prstGeom prst="rect">
            <a:avLst/>
          </a:prstGeom>
          <a:solidFill>
            <a:srgbClr val="F05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p:cNvSpPr>
            <a:spLocks noGrp="1"/>
          </p:cNvSpPr>
          <p:nvPr>
            <p:ph type="pic" sz="quarter" idx="10"/>
          </p:nvPr>
        </p:nvSpPr>
        <p:spPr>
          <a:xfrm>
            <a:off x="6045200" y="1485900"/>
            <a:ext cx="5765800" cy="3517900"/>
          </a:xfrm>
          <a:prstGeom prst="rect">
            <a:avLst/>
          </a:prstGeom>
        </p:spPr>
        <p:txBody>
          <a:bodyPr/>
          <a:lstStyle/>
          <a:p>
            <a:r>
              <a:rPr lang="en-US"/>
              <a:t>Click icon to add picture</a:t>
            </a:r>
          </a:p>
        </p:txBody>
      </p:sp>
      <p:sp>
        <p:nvSpPr>
          <p:cNvPr id="7" name="Rectangle 6">
            <a:extLst>
              <a:ext uri="{FF2B5EF4-FFF2-40B4-BE49-F238E27FC236}">
                <a16:creationId xmlns:a16="http://schemas.microsoft.com/office/drawing/2014/main" id="{8DB00884-789F-4509-9B2B-9440B1F209DF}"/>
              </a:ext>
            </a:extLst>
          </p:cNvPr>
          <p:cNvSpPr/>
          <p:nvPr userDrawn="1"/>
        </p:nvSpPr>
        <p:spPr>
          <a:xfrm>
            <a:off x="5446776" y="1"/>
            <a:ext cx="4878324" cy="6858000"/>
          </a:xfrm>
          <a:prstGeom prst="rect">
            <a:avLst/>
          </a:prstGeom>
          <a:solidFill>
            <a:srgbClr val="F05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277593832"/>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p15:clr>
            <a:srgbClr val="FBAE40"/>
          </p15:clr>
        </p15:guide>
        <p15:guide id="11" orient="horz" pos="696">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4_Content Top Rule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525463" y="945814"/>
            <a:ext cx="8788658"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525462" y="1473200"/>
            <a:ext cx="8796337" cy="4800600"/>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ustDataLst>
      <p:tags r:id="rId1"/>
    </p:custDataLst>
    <p:extLst>
      <p:ext uri="{BB962C8B-B14F-4D97-AF65-F5344CB8AC3E}">
        <p14:creationId xmlns:p14="http://schemas.microsoft.com/office/powerpoint/2010/main" val="260616522"/>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p15:clr>
            <a:srgbClr val="FBAE40"/>
          </p15:clr>
        </p15:guide>
        <p15:guide id="11" orient="horz" pos="696">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6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2" y="945815"/>
            <a:ext cx="8971220" cy="474228"/>
          </a:xfrm>
          <a:prstGeom prst="rect">
            <a:avLst/>
          </a:prstGeom>
        </p:spPr>
        <p:txBody>
          <a:bodyPr lIns="0" tIns="0" rIns="0" bIns="0" anchor="ctr">
            <a:normAutofit/>
          </a:bodyPr>
          <a:lstStyle>
            <a:lvl1pPr>
              <a:lnSpc>
                <a:spcPct val="100000"/>
              </a:lnSpc>
              <a:defRPr sz="2800" b="1">
                <a:solidFill>
                  <a:srgbClr val="F0542B"/>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342900" y="1473200"/>
            <a:ext cx="8978900" cy="4800600"/>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5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p:cNvSpPr/>
          <p:nvPr/>
        </p:nvSpPr>
        <p:spPr>
          <a:xfrm>
            <a:off x="10388600" y="406400"/>
            <a:ext cx="1803400" cy="660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Tree>
    <p:custDataLst>
      <p:tags r:id="rId1"/>
    </p:custDataLst>
    <p:extLst>
      <p:ext uri="{BB962C8B-B14F-4D97-AF65-F5344CB8AC3E}">
        <p14:creationId xmlns:p14="http://schemas.microsoft.com/office/powerpoint/2010/main" val="1773678129"/>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p15:clr>
            <a:srgbClr val="FBAE40"/>
          </p15:clr>
        </p15:guide>
        <p15:guide id="11" orient="horz" pos="696">
          <p15:clr>
            <a:srgbClr val="FBAE4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3_Title Slide 1 (with Subtitle)">
    <p:spTree>
      <p:nvGrpSpPr>
        <p:cNvPr id="1" name=""/>
        <p:cNvGrpSpPr/>
        <p:nvPr/>
      </p:nvGrpSpPr>
      <p:grpSpPr>
        <a:xfrm>
          <a:off x="0" y="0"/>
          <a:ext cx="0" cy="0"/>
          <a:chOff x="0" y="0"/>
          <a:chExt cx="0" cy="0"/>
        </a:xfrm>
      </p:grpSpPr>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37413"/>
            <a:ext cx="12198096" cy="5782360"/>
          </a:xfrm>
          <a:prstGeom prst="rect">
            <a:avLst/>
          </a:prstGeom>
        </p:spPr>
      </p:pic>
      <p:sp>
        <p:nvSpPr>
          <p:cNvPr id="8" name="Transparent Black Rectangle"/>
          <p:cNvSpPr/>
          <p:nvPr/>
        </p:nvSpPr>
        <p:spPr>
          <a:xfrm>
            <a:off x="-260" y="1115429"/>
            <a:ext cx="12192000" cy="712285"/>
          </a:xfrm>
          <a:prstGeom prst="rect">
            <a:avLst/>
          </a:prstGeom>
          <a:solidFill>
            <a:srgbClr val="6B859D">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rIns="365760" rtlCol="0" anchor="ctr"/>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cxnSp>
        <p:nvCxnSpPr>
          <p:cNvPr id="9" name="Straight Connector 8"/>
          <p:cNvCxnSpPr/>
          <p:nvPr/>
        </p:nvCxnSpPr>
        <p:spPr>
          <a:xfrm>
            <a:off x="-260" y="607581"/>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4" hasCustomPrompt="1"/>
          </p:nvPr>
        </p:nvSpPr>
        <p:spPr>
          <a:xfrm>
            <a:off x="-260" y="1115428"/>
            <a:ext cx="12192260" cy="712285"/>
          </a:xfrm>
          <a:prstGeom prst="rect">
            <a:avLst/>
          </a:prstGeom>
        </p:spPr>
        <p:txBody>
          <a:bodyPr anchor="ctr"/>
          <a:lstStyle>
            <a:lvl1pPr marL="0" indent="0">
              <a:buNone/>
              <a:defRPr sz="2800" b="1">
                <a:solidFill>
                  <a:schemeClr val="bg1"/>
                </a:solidFill>
                <a:effectLst>
                  <a:outerShdw blurRad="38100" dist="38100" dir="2700000" algn="tl">
                    <a:srgbClr val="000000">
                      <a:alpha val="43137"/>
                    </a:srgbClr>
                  </a:outerShdw>
                </a:effectLst>
              </a:defRPr>
            </a:lvl1pPr>
          </a:lstStyle>
          <a:p>
            <a:pPr lvl="0"/>
            <a:r>
              <a:rPr lang="en-US" dirty="0"/>
              <a:t>   Click to edit Master text styles</a:t>
            </a:r>
          </a:p>
        </p:txBody>
      </p:sp>
    </p:spTree>
    <p:custDataLst>
      <p:tags r:id="rId1"/>
    </p:custDataLst>
    <p:extLst>
      <p:ext uri="{BB962C8B-B14F-4D97-AF65-F5344CB8AC3E}">
        <p14:creationId xmlns:p14="http://schemas.microsoft.com/office/powerpoint/2010/main" val="28131092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5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6019801" y="1066800"/>
            <a:ext cx="5105399" cy="873942"/>
          </a:xfrm>
          <a:prstGeom prst="rect">
            <a:avLst/>
          </a:prstGeom>
        </p:spPr>
        <p:txBody>
          <a:bodyPr lIns="0" tIns="0" rIns="0" bIns="0" anchor="b">
            <a:normAutofit/>
          </a:bodyPr>
          <a:lstStyle>
            <a:lvl1pPr>
              <a:lnSpc>
                <a:spcPct val="100000"/>
              </a:lnSpc>
              <a:defRPr sz="2800" b="1">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6019800" y="1993900"/>
            <a:ext cx="5689600" cy="4254499"/>
          </a:xfrm>
          <a:prstGeom prst="rect">
            <a:avLst/>
          </a:prstGeom>
        </p:spPr>
        <p:txBody>
          <a:bodyPr lIns="0" tIns="0" rIns="0" bIns="0"/>
          <a:lstStyle>
            <a:lvl1pPr>
              <a:lnSpc>
                <a:spcPct val="150000"/>
              </a:lnSpc>
              <a:defRPr sz="1600">
                <a:solidFill>
                  <a:schemeClr val="tx1"/>
                </a:solidFill>
                <a:latin typeface="Arial" panose="020B0604020202020204" pitchFamily="34" charset="0"/>
                <a:cs typeface="Arial" panose="020B0604020202020204" pitchFamily="34" charset="0"/>
              </a:defRPr>
            </a:lvl1pPr>
            <a:lvl2pPr>
              <a:lnSpc>
                <a:spcPct val="150000"/>
              </a:lnSpc>
              <a:defRPr sz="1400">
                <a:solidFill>
                  <a:schemeClr val="tx1"/>
                </a:solidFill>
                <a:latin typeface="Arial" panose="020B0604020202020204" pitchFamily="34" charset="0"/>
                <a:cs typeface="Arial" panose="020B0604020202020204" pitchFamily="34" charset="0"/>
              </a:defRPr>
            </a:lvl2pPr>
            <a:lvl3pPr>
              <a:lnSpc>
                <a:spcPct val="150000"/>
              </a:lnSpc>
              <a:defRPr sz="1200">
                <a:solidFill>
                  <a:schemeClr val="tx1"/>
                </a:solidFill>
                <a:latin typeface="Arial" panose="020B0604020202020204" pitchFamily="34" charset="0"/>
                <a:cs typeface="Arial" panose="020B0604020202020204" pitchFamily="34" charset="0"/>
              </a:defRPr>
            </a:lvl3pPr>
            <a:lvl4pPr>
              <a:lnSpc>
                <a:spcPct val="150000"/>
              </a:lnSpc>
              <a:defRPr sz="1100">
                <a:solidFill>
                  <a:schemeClr val="tx1"/>
                </a:solidFill>
                <a:latin typeface="Arial" panose="020B0604020202020204" pitchFamily="34" charset="0"/>
                <a:cs typeface="Arial" panose="020B0604020202020204" pitchFamily="34" charset="0"/>
              </a:defRPr>
            </a:lvl4pPr>
            <a:lvl5pPr>
              <a:lnSpc>
                <a:spcPct val="150000"/>
              </a:lnSpc>
              <a:defRPr sz="1100">
                <a:solidFill>
                  <a:schemeClr val="tx1"/>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p:cNvSpPr/>
          <p:nvPr/>
        </p:nvSpPr>
        <p:spPr>
          <a:xfrm>
            <a:off x="773176" y="1"/>
            <a:ext cx="4878324" cy="6858000"/>
          </a:xfrm>
          <a:prstGeom prst="rect">
            <a:avLst/>
          </a:prstGeom>
          <a:solidFill>
            <a:srgbClr val="F05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p:cNvSpPr>
            <a:spLocks noGrp="1"/>
          </p:cNvSpPr>
          <p:nvPr>
            <p:ph type="pic" sz="quarter" idx="10"/>
          </p:nvPr>
        </p:nvSpPr>
        <p:spPr>
          <a:xfrm>
            <a:off x="241300" y="1485900"/>
            <a:ext cx="5765800" cy="3517900"/>
          </a:xfrm>
          <a:prstGeom prst="rect">
            <a:avLst/>
          </a:prstGeom>
        </p:spPr>
        <p:txBody>
          <a:bodyPr/>
          <a:lstStyle/>
          <a:p>
            <a:r>
              <a:rPr lang="en-US"/>
              <a:t>Click icon to add picture</a:t>
            </a:r>
            <a:endParaRPr lang="en-US" dirty="0"/>
          </a:p>
        </p:txBody>
      </p:sp>
      <p:sp>
        <p:nvSpPr>
          <p:cNvPr id="7" name="Rectangle 6">
            <a:extLst>
              <a:ext uri="{FF2B5EF4-FFF2-40B4-BE49-F238E27FC236}">
                <a16:creationId xmlns:a16="http://schemas.microsoft.com/office/drawing/2014/main" id="{2877703B-9A31-4DDA-BD60-ACDFFE386856}"/>
              </a:ext>
            </a:extLst>
          </p:cNvPr>
          <p:cNvSpPr/>
          <p:nvPr userDrawn="1"/>
        </p:nvSpPr>
        <p:spPr>
          <a:xfrm>
            <a:off x="773176" y="1"/>
            <a:ext cx="4878324" cy="6858000"/>
          </a:xfrm>
          <a:prstGeom prst="rect">
            <a:avLst/>
          </a:prstGeom>
          <a:solidFill>
            <a:srgbClr val="F05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640860635"/>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p15:clr>
            <a:srgbClr val="FBAE40"/>
          </p15:clr>
        </p15:guide>
        <p15:guide id="1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_Content (No Subtitle)">
    <p:spTree>
      <p:nvGrpSpPr>
        <p:cNvPr id="1" name=""/>
        <p:cNvGrpSpPr/>
        <p:nvPr/>
      </p:nvGrpSpPr>
      <p:grpSpPr>
        <a:xfrm>
          <a:off x="0" y="0"/>
          <a:ext cx="0" cy="0"/>
          <a:chOff x="0" y="0"/>
          <a:chExt cx="0" cy="0"/>
        </a:xfrm>
      </p:grpSpPr>
      <p:sp>
        <p:nvSpPr>
          <p:cNvPr id="2" name="Title 1"/>
          <p:cNvSpPr>
            <a:spLocks noGrp="1"/>
          </p:cNvSpPr>
          <p:nvPr>
            <p:ph type="title"/>
          </p:nvPr>
        </p:nvSpPr>
        <p:spPr>
          <a:xfrm>
            <a:off x="342901" y="1066800"/>
            <a:ext cx="4495799" cy="873942"/>
          </a:xfrm>
          <a:prstGeom prst="rect">
            <a:avLst/>
          </a:prstGeom>
        </p:spPr>
        <p:txBody>
          <a:bodyPr lIns="0" tIns="0" rIns="0" bIns="0" anchor="t">
            <a:normAutofit/>
          </a:bodyPr>
          <a:lstStyle>
            <a:lvl1pPr algn="r">
              <a:lnSpc>
                <a:spcPct val="100000"/>
              </a:lnSpc>
              <a:defRPr sz="2800" b="1">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5446776" y="1092202"/>
            <a:ext cx="4878324" cy="4254499"/>
          </a:xfrm>
          <a:prstGeom prst="rect">
            <a:avLst/>
          </a:prstGeom>
        </p:spPr>
        <p:txBody>
          <a:bodyPr lIns="0" tIns="0" rIns="0" bIns="0"/>
          <a:lstStyle>
            <a:lvl1pPr>
              <a:defRPr sz="1800">
                <a:solidFill>
                  <a:schemeClr val="tx1"/>
                </a:solidFill>
                <a:latin typeface="Arial" panose="020B0604020202020204" pitchFamily="34" charset="0"/>
                <a:cs typeface="Arial" panose="020B0604020202020204" pitchFamily="34" charset="0"/>
              </a:defRPr>
            </a:lvl1pPr>
            <a:lvl2pPr>
              <a:defRPr sz="1600">
                <a:solidFill>
                  <a:schemeClr val="tx1"/>
                </a:solidFill>
                <a:latin typeface="Arial" panose="020B0604020202020204" pitchFamily="34" charset="0"/>
                <a:cs typeface="Arial" panose="020B0604020202020204" pitchFamily="34" charset="0"/>
              </a:defRPr>
            </a:lvl2pPr>
            <a:lvl3pPr>
              <a:defRPr sz="1400">
                <a:solidFill>
                  <a:schemeClr val="tx1"/>
                </a:solidFill>
                <a:latin typeface="Arial" panose="020B0604020202020204" pitchFamily="34" charset="0"/>
                <a:cs typeface="Arial" panose="020B0604020202020204" pitchFamily="34" charset="0"/>
              </a:defRPr>
            </a:lvl3pPr>
            <a:lvl4pPr>
              <a:defRPr sz="1200">
                <a:solidFill>
                  <a:schemeClr val="tx1"/>
                </a:solidFill>
                <a:latin typeface="Arial" panose="020B0604020202020204" pitchFamily="34" charset="0"/>
                <a:cs typeface="Arial" panose="020B0604020202020204" pitchFamily="34" charset="0"/>
              </a:defRPr>
            </a:lvl4pPr>
            <a:lvl5pPr>
              <a:defRPr sz="1200">
                <a:solidFill>
                  <a:schemeClr val="tx1"/>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p:cNvSpPr/>
          <p:nvPr/>
        </p:nvSpPr>
        <p:spPr>
          <a:xfrm>
            <a:off x="5446776" y="5346701"/>
            <a:ext cx="4878324" cy="1511300"/>
          </a:xfrm>
          <a:prstGeom prst="rect">
            <a:avLst/>
          </a:prstGeom>
          <a:solidFill>
            <a:srgbClr val="F05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p:cNvSpPr>
            <a:spLocks noGrp="1"/>
          </p:cNvSpPr>
          <p:nvPr>
            <p:ph type="pic" sz="quarter" idx="10"/>
          </p:nvPr>
        </p:nvSpPr>
        <p:spPr>
          <a:xfrm>
            <a:off x="2565400" y="2184400"/>
            <a:ext cx="2286000" cy="2057400"/>
          </a:xfrm>
          <a:prstGeom prst="rect">
            <a:avLst/>
          </a:prstGeom>
        </p:spPr>
        <p:txBody>
          <a:bodyPr/>
          <a:lstStyle/>
          <a:p>
            <a:r>
              <a:rPr lang="en-US"/>
              <a:t>Click icon to add picture</a:t>
            </a:r>
          </a:p>
        </p:txBody>
      </p:sp>
      <p:sp>
        <p:nvSpPr>
          <p:cNvPr id="7" name="Rectangle 6">
            <a:extLst>
              <a:ext uri="{FF2B5EF4-FFF2-40B4-BE49-F238E27FC236}">
                <a16:creationId xmlns:a16="http://schemas.microsoft.com/office/drawing/2014/main" id="{178DEC45-9023-461C-A8CF-0AA616A921C4}"/>
              </a:ext>
            </a:extLst>
          </p:cNvPr>
          <p:cNvSpPr/>
          <p:nvPr userDrawn="1"/>
        </p:nvSpPr>
        <p:spPr>
          <a:xfrm>
            <a:off x="5446776" y="1"/>
            <a:ext cx="4878324" cy="6858000"/>
          </a:xfrm>
          <a:prstGeom prst="rect">
            <a:avLst/>
          </a:prstGeom>
          <a:solidFill>
            <a:srgbClr val="2B4C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632102565"/>
      </p:ext>
    </p:extLst>
  </p:cSld>
  <p:clrMapOvr>
    <a:masterClrMapping/>
  </p:clrMapOvr>
  <p:extLst>
    <p:ext uri="{DCECCB84-F9BA-43D5-87BE-67443E8EF086}">
      <p15:sldGuideLst xmlns:p15="http://schemas.microsoft.com/office/powerpoint/2012/main">
        <p15:guide id="1" orient="horz" pos="96">
          <p15:clr>
            <a:srgbClr val="FBAE40"/>
          </p15:clr>
        </p15:guide>
        <p15:guide id="2" pos="3840">
          <p15:clr>
            <a:srgbClr val="FBAE40"/>
          </p15:clr>
        </p15:guide>
        <p15:guide id="3" pos="3672">
          <p15:clr>
            <a:srgbClr val="FBAE40"/>
          </p15:clr>
        </p15:guide>
        <p15:guide id="4" pos="4008">
          <p15:clr>
            <a:srgbClr val="FBAE40"/>
          </p15:clr>
        </p15:guide>
        <p15:guide id="5" pos="216">
          <p15:clr>
            <a:srgbClr val="FBAE40"/>
          </p15:clr>
        </p15:guide>
        <p15:guide id="6" pos="7464">
          <p15:clr>
            <a:srgbClr val="FBAE40"/>
          </p15:clr>
        </p15:guide>
        <p15:guide id="7" orient="horz" pos="4224">
          <p15:clr>
            <a:srgbClr val="FBAE40"/>
          </p15:clr>
        </p15:guide>
        <p15:guide id="8" orient="horz" pos="4080">
          <p15:clr>
            <a:srgbClr val="FBAE40"/>
          </p15:clr>
        </p15:guide>
        <p15:guide id="9" orient="horz" pos="3936">
          <p15:clr>
            <a:srgbClr val="FBAE40"/>
          </p15:clr>
        </p15:guide>
        <p15:guide id="10" orient="horz" pos="888">
          <p15:clr>
            <a:srgbClr val="FBAE40"/>
          </p15:clr>
        </p15:guide>
        <p15:guide id="11" orient="horz" pos="696">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image" Target="../media/image6.png"/><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image" Target="../media/image5.jpeg"/><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tags" Target="../tags/tag30.xml"/><Relationship Id="rId5" Type="http://schemas.openxmlformats.org/officeDocument/2006/relationships/slideLayout" Target="../slideLayouts/slideLayout33.xml"/><Relationship Id="rId10" Type="http://schemas.openxmlformats.org/officeDocument/2006/relationships/theme" Target="../theme/theme2.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17" Type="http://schemas.openxmlformats.org/officeDocument/2006/relationships/tags" Target="../tags/tag40.xml"/><Relationship Id="rId2" Type="http://schemas.openxmlformats.org/officeDocument/2006/relationships/slideLayout" Target="../slideLayouts/slideLayout39.xml"/><Relationship Id="rId16" Type="http://schemas.openxmlformats.org/officeDocument/2006/relationships/theme" Target="../theme/theme3.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5" Type="http://schemas.openxmlformats.org/officeDocument/2006/relationships/slideLayout" Target="../slideLayouts/slideLayout5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slideLayout" Target="../slideLayouts/slideLayout65.xml"/><Relationship Id="rId18" Type="http://schemas.openxmlformats.org/officeDocument/2006/relationships/slideLayout" Target="../slideLayouts/slideLayout70.xml"/><Relationship Id="rId3" Type="http://schemas.openxmlformats.org/officeDocument/2006/relationships/slideLayout" Target="../slideLayouts/slideLayout55.xml"/><Relationship Id="rId21" Type="http://schemas.openxmlformats.org/officeDocument/2006/relationships/theme" Target="../theme/theme4.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0" Type="http://schemas.openxmlformats.org/officeDocument/2006/relationships/slideLayout" Target="../slideLayouts/slideLayout72.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5" Type="http://schemas.openxmlformats.org/officeDocument/2006/relationships/slideLayout" Target="../slideLayouts/slideLayout67.xml"/><Relationship Id="rId10" Type="http://schemas.openxmlformats.org/officeDocument/2006/relationships/slideLayout" Target="../slideLayouts/slideLayout62.xml"/><Relationship Id="rId19" Type="http://schemas.openxmlformats.org/officeDocument/2006/relationships/slideLayout" Target="../slideLayouts/slideLayout71.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7" name="Straight Connector 6"/>
          <p:cNvCxnSpPr/>
          <p:nvPr/>
        </p:nvCxnSpPr>
        <p:spPr>
          <a:xfrm>
            <a:off x="1092200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0579100" y="595967"/>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spTree>
    <p:custDataLst>
      <p:tags r:id="rId30"/>
    </p:custDataLst>
    <p:extLst>
      <p:ext uri="{BB962C8B-B14F-4D97-AF65-F5344CB8AC3E}">
        <p14:creationId xmlns:p14="http://schemas.microsoft.com/office/powerpoint/2010/main" val="2317031922"/>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 id="2147483749" r:id="rId15"/>
    <p:sldLayoutId id="2147483687" r:id="rId16"/>
    <p:sldLayoutId id="2147483688" r:id="rId17"/>
    <p:sldLayoutId id="2147483689" r:id="rId18"/>
    <p:sldLayoutId id="2147483750" r:id="rId19"/>
    <p:sldLayoutId id="2147483661" r:id="rId20"/>
    <p:sldLayoutId id="2147483662" r:id="rId21"/>
    <p:sldLayoutId id="2147483663" r:id="rId22"/>
    <p:sldLayoutId id="2147483664" r:id="rId23"/>
    <p:sldLayoutId id="2147483667" r:id="rId24"/>
    <p:sldLayoutId id="2147483665" r:id="rId25"/>
    <p:sldLayoutId id="2147483668" r:id="rId26"/>
    <p:sldLayoutId id="2147483669" r:id="rId27"/>
    <p:sldLayoutId id="2147483670" r:id="rId28"/>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descr="A picture containing person, miller&#10;&#10;Description automatically generated">
            <a:extLst>
              <a:ext uri="{FF2B5EF4-FFF2-40B4-BE49-F238E27FC236}">
                <a16:creationId xmlns:a16="http://schemas.microsoft.com/office/drawing/2014/main" id="{5C39BB94-5E47-3E03-D1B5-F2C9203A77EE}"/>
              </a:ext>
            </a:extLst>
          </p:cNvPr>
          <p:cNvPicPr>
            <a:picLocks noChangeAspect="1"/>
          </p:cNvPicPr>
          <p:nvPr userDrawn="1"/>
        </p:nvPicPr>
        <p:blipFill rotWithShape="1">
          <a:blip r:embed="rId12">
            <a:extLst>
              <a:ext uri="{28A0092B-C50C-407E-A947-70E740481C1C}">
                <a14:useLocalDpi xmlns:a14="http://schemas.microsoft.com/office/drawing/2010/main" val="0"/>
              </a:ext>
            </a:extLst>
          </a:blip>
          <a:srcRect t="17478" b="19150"/>
          <a:stretch/>
        </p:blipFill>
        <p:spPr>
          <a:xfrm>
            <a:off x="1" y="1142014"/>
            <a:ext cx="12192000" cy="5715986"/>
          </a:xfrm>
          <a:prstGeom prst="rect">
            <a:avLst/>
          </a:prstGeom>
        </p:spPr>
      </p:pic>
      <p:sp>
        <p:nvSpPr>
          <p:cNvPr id="9" name="White Rectangle"/>
          <p:cNvSpPr/>
          <p:nvPr/>
        </p:nvSpPr>
        <p:spPr>
          <a:xfrm>
            <a:off x="0" y="-2"/>
            <a:ext cx="12192000" cy="11224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Strong-Tie Logo"/>
          <p:cNvPicPr>
            <a:picLocks noChangeAspect="1"/>
          </p:cNvPicPr>
          <p:nvPr/>
        </p:nvPicPr>
        <p:blipFill>
          <a:blip r:embed="rId13" cstate="screen">
            <a:extLst>
              <a:ext uri="{28A0092B-C50C-407E-A947-70E740481C1C}">
                <a14:useLocalDpi xmlns:a14="http://schemas.microsoft.com/office/drawing/2010/main" val="0"/>
              </a:ext>
            </a:extLst>
          </a:blip>
          <a:stretch>
            <a:fillRect/>
          </a:stretch>
        </p:blipFill>
        <p:spPr>
          <a:xfrm>
            <a:off x="10846965" y="227612"/>
            <a:ext cx="1007986" cy="686788"/>
          </a:xfrm>
          <a:prstGeom prst="rect">
            <a:avLst/>
          </a:prstGeom>
        </p:spPr>
      </p:pic>
    </p:spTree>
    <p:custDataLst>
      <p:tags r:id="rId11"/>
    </p:custDataLst>
    <p:extLst>
      <p:ext uri="{BB962C8B-B14F-4D97-AF65-F5344CB8AC3E}">
        <p14:creationId xmlns:p14="http://schemas.microsoft.com/office/powerpoint/2010/main" val="48619865"/>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757" r:id="rId3"/>
    <p:sldLayoutId id="2147483694" r:id="rId4"/>
    <p:sldLayoutId id="2147483695" r:id="rId5"/>
    <p:sldLayoutId id="2147483756" r:id="rId6"/>
    <p:sldLayoutId id="2147483696" r:id="rId7"/>
    <p:sldLayoutId id="2147483754" r:id="rId8"/>
    <p:sldLayoutId id="2147483755" r:id="rId9"/>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7" name="Straight Connector 6"/>
          <p:cNvCxnSpPr/>
          <p:nvPr/>
        </p:nvCxnSpPr>
        <p:spPr>
          <a:xfrm>
            <a:off x="1092200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0579102" y="595967"/>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spTree>
    <p:custDataLst>
      <p:tags r:id="rId17"/>
    </p:custDataLst>
    <p:extLst>
      <p:ext uri="{BB962C8B-B14F-4D97-AF65-F5344CB8AC3E}">
        <p14:creationId xmlns:p14="http://schemas.microsoft.com/office/powerpoint/2010/main" val="3738235640"/>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 id="2147483725" r:id="rId13"/>
    <p:sldLayoutId id="2147483726" r:id="rId14"/>
    <p:sldLayoutId id="2147483727" r:id="rId15"/>
  </p:sldLayoutIdLst>
  <p:hf hdr="0" ftr="0" dt="0"/>
  <p:txStyles>
    <p:titleStyle>
      <a:lvl1pPr algn="l" defTabSz="91424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560" indent="-228560" algn="l" defTabSz="91424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680" indent="-228560" algn="l" defTabSz="91424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2800" indent="-228560" algn="l" defTabSz="91424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599920" indent="-228560" algn="l" defTabSz="914240" rtl="0" eaLnBrk="1" latinLnBrk="0" hangingPunct="1">
        <a:lnSpc>
          <a:spcPct val="90000"/>
        </a:lnSpc>
        <a:spcBef>
          <a:spcPts val="500"/>
        </a:spcBef>
        <a:buFont typeface="Arial" panose="020B0604020202020204" pitchFamily="34" charset="0"/>
        <a:buChar char="•"/>
        <a:defRPr sz="1900" kern="1200">
          <a:solidFill>
            <a:schemeClr val="tx1"/>
          </a:solidFill>
          <a:latin typeface="Arial" panose="020B0604020202020204" pitchFamily="34" charset="0"/>
          <a:ea typeface="+mn-ea"/>
          <a:cs typeface="Arial" panose="020B0604020202020204" pitchFamily="34" charset="0"/>
        </a:defRPr>
      </a:lvl4pPr>
      <a:lvl5pPr marL="2057040" indent="-228560" algn="l" defTabSz="914240" rtl="0" eaLnBrk="1" latinLnBrk="0" hangingPunct="1">
        <a:lnSpc>
          <a:spcPct val="90000"/>
        </a:lnSpc>
        <a:spcBef>
          <a:spcPts val="500"/>
        </a:spcBef>
        <a:buFont typeface="Arial" panose="020B0604020202020204" pitchFamily="34" charset="0"/>
        <a:buChar char="•"/>
        <a:defRPr sz="1900" kern="1200">
          <a:solidFill>
            <a:schemeClr val="tx1"/>
          </a:solidFill>
          <a:latin typeface="Arial" panose="020B0604020202020204" pitchFamily="34" charset="0"/>
          <a:ea typeface="+mn-ea"/>
          <a:cs typeface="Arial" panose="020B0604020202020204" pitchFamily="34" charset="0"/>
        </a:defRPr>
      </a:lvl5pPr>
      <a:lvl6pPr marL="2514160" indent="-228560" algn="l" defTabSz="91424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280" indent="-228560" algn="l" defTabSz="91424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8400" indent="-228560" algn="l" defTabSz="91424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520" indent="-228560" algn="l" defTabSz="91424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p:bodyStyle>
    <p:otherStyle>
      <a:defPPr>
        <a:defRPr lang="en-US"/>
      </a:defPPr>
      <a:lvl1pPr marL="0" algn="l" defTabSz="914240" rtl="0" eaLnBrk="1" latinLnBrk="0" hangingPunct="1">
        <a:defRPr sz="1900" kern="1200">
          <a:solidFill>
            <a:schemeClr val="tx1"/>
          </a:solidFill>
          <a:latin typeface="+mn-lt"/>
          <a:ea typeface="+mn-ea"/>
          <a:cs typeface="+mn-cs"/>
        </a:defRPr>
      </a:lvl1pPr>
      <a:lvl2pPr marL="457120" algn="l" defTabSz="914240" rtl="0" eaLnBrk="1" latinLnBrk="0" hangingPunct="1">
        <a:defRPr sz="1900" kern="1200">
          <a:solidFill>
            <a:schemeClr val="tx1"/>
          </a:solidFill>
          <a:latin typeface="+mn-lt"/>
          <a:ea typeface="+mn-ea"/>
          <a:cs typeface="+mn-cs"/>
        </a:defRPr>
      </a:lvl2pPr>
      <a:lvl3pPr marL="914240" algn="l" defTabSz="914240" rtl="0" eaLnBrk="1" latinLnBrk="0" hangingPunct="1">
        <a:defRPr sz="1900" kern="1200">
          <a:solidFill>
            <a:schemeClr val="tx1"/>
          </a:solidFill>
          <a:latin typeface="+mn-lt"/>
          <a:ea typeface="+mn-ea"/>
          <a:cs typeface="+mn-cs"/>
        </a:defRPr>
      </a:lvl3pPr>
      <a:lvl4pPr marL="1371360" algn="l" defTabSz="914240" rtl="0" eaLnBrk="1" latinLnBrk="0" hangingPunct="1">
        <a:defRPr sz="1900" kern="1200">
          <a:solidFill>
            <a:schemeClr val="tx1"/>
          </a:solidFill>
          <a:latin typeface="+mn-lt"/>
          <a:ea typeface="+mn-ea"/>
          <a:cs typeface="+mn-cs"/>
        </a:defRPr>
      </a:lvl4pPr>
      <a:lvl5pPr marL="1828480" algn="l" defTabSz="914240" rtl="0" eaLnBrk="1" latinLnBrk="0" hangingPunct="1">
        <a:defRPr sz="1900" kern="1200">
          <a:solidFill>
            <a:schemeClr val="tx1"/>
          </a:solidFill>
          <a:latin typeface="+mn-lt"/>
          <a:ea typeface="+mn-ea"/>
          <a:cs typeface="+mn-cs"/>
        </a:defRPr>
      </a:lvl5pPr>
      <a:lvl6pPr marL="2285600" algn="l" defTabSz="914240" rtl="0" eaLnBrk="1" latinLnBrk="0" hangingPunct="1">
        <a:defRPr sz="1900" kern="1200">
          <a:solidFill>
            <a:schemeClr val="tx1"/>
          </a:solidFill>
          <a:latin typeface="+mn-lt"/>
          <a:ea typeface="+mn-ea"/>
          <a:cs typeface="+mn-cs"/>
        </a:defRPr>
      </a:lvl6pPr>
      <a:lvl7pPr marL="2742720" algn="l" defTabSz="914240" rtl="0" eaLnBrk="1" latinLnBrk="0" hangingPunct="1">
        <a:defRPr sz="1900" kern="1200">
          <a:solidFill>
            <a:schemeClr val="tx1"/>
          </a:solidFill>
          <a:latin typeface="+mn-lt"/>
          <a:ea typeface="+mn-ea"/>
          <a:cs typeface="+mn-cs"/>
        </a:defRPr>
      </a:lvl7pPr>
      <a:lvl8pPr marL="3199840" algn="l" defTabSz="914240" rtl="0" eaLnBrk="1" latinLnBrk="0" hangingPunct="1">
        <a:defRPr sz="1900" kern="1200">
          <a:solidFill>
            <a:schemeClr val="tx1"/>
          </a:solidFill>
          <a:latin typeface="+mn-lt"/>
          <a:ea typeface="+mn-ea"/>
          <a:cs typeface="+mn-cs"/>
        </a:defRPr>
      </a:lvl8pPr>
      <a:lvl9pPr marL="3656960" algn="l" defTabSz="914240" rtl="0" eaLnBrk="1" latinLnBrk="0" hangingPunct="1">
        <a:defRPr sz="19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2/28/2023</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cxnSp>
        <p:nvCxnSpPr>
          <p:cNvPr id="7" name="Straight Connector 6">
            <a:extLst>
              <a:ext uri="{FF2B5EF4-FFF2-40B4-BE49-F238E27FC236}">
                <a16:creationId xmlns:a16="http://schemas.microsoft.com/office/drawing/2014/main" id="{44FE04EF-98FD-4FD2-A83E-6797EDC740EE}"/>
              </a:ext>
            </a:extLst>
          </p:cNvPr>
          <p:cNvCxnSpPr/>
          <p:nvPr/>
        </p:nvCxnSpPr>
        <p:spPr>
          <a:xfrm>
            <a:off x="1092200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62DA7644-8075-4099-8D00-0D530DA2828B}"/>
              </a:ext>
            </a:extLst>
          </p:cNvPr>
          <p:cNvCxnSpPr/>
          <p:nvPr/>
        </p:nvCxnSpPr>
        <p:spPr>
          <a:xfrm>
            <a:off x="10579100" y="595967"/>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7749433"/>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 id="2147483742" r:id="rId14"/>
    <p:sldLayoutId id="2147483743" r:id="rId15"/>
    <p:sldLayoutId id="2147483744" r:id="rId16"/>
    <p:sldLayoutId id="2147483745" r:id="rId17"/>
    <p:sldLayoutId id="2147483746" r:id="rId18"/>
    <p:sldLayoutId id="2147483747" r:id="rId19"/>
    <p:sldLayoutId id="2147483748"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0.xml"/><Relationship Id="rId1" Type="http://schemas.openxmlformats.org/officeDocument/2006/relationships/tags" Target="../tags/tag64.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tags" Target="../tags/tag73.xml"/><Relationship Id="rId6" Type="http://schemas.openxmlformats.org/officeDocument/2006/relationships/image" Target="../media/image20.png"/><Relationship Id="rId5" Type="http://schemas.openxmlformats.org/officeDocument/2006/relationships/image" Target="../media/image25.jpe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20.png"/><Relationship Id="rId2" Type="http://schemas.openxmlformats.org/officeDocument/2006/relationships/slideLayout" Target="../slideLayouts/slideLayout4.xml"/><Relationship Id="rId1" Type="http://schemas.openxmlformats.org/officeDocument/2006/relationships/tags" Target="../tags/tag74.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75.xml"/><Relationship Id="rId5" Type="http://schemas.openxmlformats.org/officeDocument/2006/relationships/image" Target="../media/image30.png"/><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76.xml"/><Relationship Id="rId5" Type="http://schemas.openxmlformats.org/officeDocument/2006/relationships/image" Target="../media/image30.png"/><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77.xml"/><Relationship Id="rId6" Type="http://schemas.openxmlformats.org/officeDocument/2006/relationships/image" Target="../media/image32.png"/><Relationship Id="rId5" Type="http://schemas.microsoft.com/office/2007/relationships/hdphoto" Target="../media/hdphoto1.wdp"/><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8" Type="http://schemas.openxmlformats.org/officeDocument/2006/relationships/image" Target="../media/image35.jpg"/><Relationship Id="rId13" Type="http://schemas.openxmlformats.org/officeDocument/2006/relationships/image" Target="../media/image39.jpg"/><Relationship Id="rId3" Type="http://schemas.openxmlformats.org/officeDocument/2006/relationships/tags" Target="../tags/tag80.xml"/><Relationship Id="rId7" Type="http://schemas.openxmlformats.org/officeDocument/2006/relationships/image" Target="../media/image34.jpg"/><Relationship Id="rId12" Type="http://schemas.openxmlformats.org/officeDocument/2006/relationships/image" Target="../media/image38.jpg"/><Relationship Id="rId2" Type="http://schemas.openxmlformats.org/officeDocument/2006/relationships/tags" Target="../tags/tag79.xml"/><Relationship Id="rId1" Type="http://schemas.openxmlformats.org/officeDocument/2006/relationships/tags" Target="../tags/tag78.xml"/><Relationship Id="rId6" Type="http://schemas.openxmlformats.org/officeDocument/2006/relationships/image" Target="../media/image33.png"/><Relationship Id="rId11" Type="http://schemas.openxmlformats.org/officeDocument/2006/relationships/image" Target="../media/image20.png"/><Relationship Id="rId5" Type="http://schemas.openxmlformats.org/officeDocument/2006/relationships/notesSlide" Target="../notesSlides/notesSlide15.xml"/><Relationship Id="rId10" Type="http://schemas.openxmlformats.org/officeDocument/2006/relationships/image" Target="../media/image37.jpeg"/><Relationship Id="rId4" Type="http://schemas.openxmlformats.org/officeDocument/2006/relationships/slideLayout" Target="../slideLayouts/slideLayout4.xml"/><Relationship Id="rId9" Type="http://schemas.openxmlformats.org/officeDocument/2006/relationships/image" Target="../media/image36.jp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81.xml"/><Relationship Id="rId4" Type="http://schemas.openxmlformats.org/officeDocument/2006/relationships/image" Target="../media/image40.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82.xml"/><Relationship Id="rId4" Type="http://schemas.openxmlformats.org/officeDocument/2006/relationships/image" Target="../media/image41.jpeg"/></Relationships>
</file>

<file path=ppt/slides/_rels/slide18.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notesSlide" Target="../notesSlides/notesSlide18.xml"/><Relationship Id="rId7" Type="http://schemas.openxmlformats.org/officeDocument/2006/relationships/image" Target="../media/image45.png"/><Relationship Id="rId2" Type="http://schemas.openxmlformats.org/officeDocument/2006/relationships/slideLayout" Target="../slideLayouts/slideLayout4.xml"/><Relationship Id="rId1" Type="http://schemas.openxmlformats.org/officeDocument/2006/relationships/tags" Target="../tags/tag83.xml"/><Relationship Id="rId6" Type="http://schemas.openxmlformats.org/officeDocument/2006/relationships/image" Target="../media/image44.jpeg"/><Relationship Id="rId11" Type="http://schemas.openxmlformats.org/officeDocument/2006/relationships/image" Target="../media/image20.png"/><Relationship Id="rId5" Type="http://schemas.openxmlformats.org/officeDocument/2006/relationships/image" Target="../media/image43.jpeg"/><Relationship Id="rId10" Type="http://schemas.openxmlformats.org/officeDocument/2006/relationships/image" Target="../media/image48.jpeg"/><Relationship Id="rId4" Type="http://schemas.openxmlformats.org/officeDocument/2006/relationships/image" Target="../media/image42.jpeg"/><Relationship Id="rId9" Type="http://schemas.openxmlformats.org/officeDocument/2006/relationships/image" Target="../media/image47.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84.xml"/><Relationship Id="rId5" Type="http://schemas.openxmlformats.org/officeDocument/2006/relationships/image" Target="../media/image50.png"/><Relationship Id="rId4" Type="http://schemas.openxmlformats.org/officeDocument/2006/relationships/image" Target="../media/image49.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65.xml"/><Relationship Id="rId4" Type="http://schemas.openxmlformats.org/officeDocument/2006/relationships/image" Target="../media/image14.jp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85.xml"/><Relationship Id="rId5" Type="http://schemas.openxmlformats.org/officeDocument/2006/relationships/image" Target="../media/image52.png"/><Relationship Id="rId4" Type="http://schemas.openxmlformats.org/officeDocument/2006/relationships/image" Target="../media/image51.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8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4.xml"/><Relationship Id="rId1" Type="http://schemas.openxmlformats.org/officeDocument/2006/relationships/tags" Target="../tags/tag8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tags" Target="../tags/tag88.xml"/><Relationship Id="rId4" Type="http://schemas.openxmlformats.org/officeDocument/2006/relationships/image" Target="../media/image17.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tags" Target="../tags/tag89.xml"/><Relationship Id="rId4" Type="http://schemas.openxmlformats.org/officeDocument/2006/relationships/image" Target="../media/image17.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tags" Target="../tags/tag90.xml"/><Relationship Id="rId5" Type="http://schemas.openxmlformats.org/officeDocument/2006/relationships/image" Target="../media/image54.png"/><Relationship Id="rId4" Type="http://schemas.openxmlformats.org/officeDocument/2006/relationships/image" Target="../media/image53.png"/></Relationships>
</file>

<file path=ppt/slides/_rels/slide2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tags" Target="../tags/tag93.xml"/><Relationship Id="rId7" Type="http://schemas.microsoft.com/office/2007/relationships/hdphoto" Target="../media/hdphoto2.wdp"/><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image" Target="../media/image55.png"/><Relationship Id="rId5" Type="http://schemas.openxmlformats.org/officeDocument/2006/relationships/notesSlide" Target="../notesSlides/notesSlide26.xml"/><Relationship Id="rId4"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tags" Target="../tags/tag94.xml"/><Relationship Id="rId5" Type="http://schemas.openxmlformats.org/officeDocument/2006/relationships/image" Target="../media/image20.png"/><Relationship Id="rId4" Type="http://schemas.openxmlformats.org/officeDocument/2006/relationships/image" Target="../media/image56.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tags" Target="../tags/tag95.xml"/><Relationship Id="rId5" Type="http://schemas.microsoft.com/office/2007/relationships/hdphoto" Target="../media/hdphoto3.wdp"/><Relationship Id="rId4" Type="http://schemas.openxmlformats.org/officeDocument/2006/relationships/image" Target="../media/image57.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tags" Target="../tags/tag96.xml"/><Relationship Id="rId5" Type="http://schemas.microsoft.com/office/2007/relationships/hdphoto" Target="../media/hdphoto4.wdp"/><Relationship Id="rId4" Type="http://schemas.openxmlformats.org/officeDocument/2006/relationships/image" Target="../media/image58.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8.xml"/><Relationship Id="rId1" Type="http://schemas.openxmlformats.org/officeDocument/2006/relationships/tags" Target="../tags/tag66.xml"/><Relationship Id="rId4" Type="http://schemas.openxmlformats.org/officeDocument/2006/relationships/image" Target="../media/image15.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7" Type="http://schemas.openxmlformats.org/officeDocument/2006/relationships/image" Target="../media/image20.png"/><Relationship Id="rId2" Type="http://schemas.openxmlformats.org/officeDocument/2006/relationships/slideLayout" Target="../slideLayouts/slideLayout4.xml"/><Relationship Id="rId1" Type="http://schemas.openxmlformats.org/officeDocument/2006/relationships/tags" Target="../tags/tag97.xml"/><Relationship Id="rId6" Type="http://schemas.openxmlformats.org/officeDocument/2006/relationships/image" Target="../media/image60.png"/><Relationship Id="rId5" Type="http://schemas.microsoft.com/office/2007/relationships/hdphoto" Target="../media/hdphoto5.wdp"/><Relationship Id="rId4" Type="http://schemas.openxmlformats.org/officeDocument/2006/relationships/image" Target="../media/image59.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tags" Target="../tags/tag98.xml"/><Relationship Id="rId4" Type="http://schemas.openxmlformats.org/officeDocument/2006/relationships/image" Target="../media/image61.png"/></Relationships>
</file>

<file path=ppt/slides/_rels/slide32.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notesSlide" Target="../notesSlides/notesSlide32.xml"/><Relationship Id="rId7" Type="http://schemas.openxmlformats.org/officeDocument/2006/relationships/image" Target="../media/image64.png"/><Relationship Id="rId2" Type="http://schemas.openxmlformats.org/officeDocument/2006/relationships/slideLayout" Target="../slideLayouts/slideLayout4.xml"/><Relationship Id="rId1" Type="http://schemas.openxmlformats.org/officeDocument/2006/relationships/tags" Target="../tags/tag99.xml"/><Relationship Id="rId6" Type="http://schemas.openxmlformats.org/officeDocument/2006/relationships/image" Target="../media/image63.png"/><Relationship Id="rId5" Type="http://schemas.microsoft.com/office/2007/relationships/hdphoto" Target="../media/hdphoto6.wdp"/><Relationship Id="rId4" Type="http://schemas.openxmlformats.org/officeDocument/2006/relationships/image" Target="../media/image62.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7" Type="http://schemas.openxmlformats.org/officeDocument/2006/relationships/image" Target="../media/image68.png"/><Relationship Id="rId2" Type="http://schemas.openxmlformats.org/officeDocument/2006/relationships/slideLayout" Target="../slideLayouts/slideLayout4.xml"/><Relationship Id="rId1" Type="http://schemas.openxmlformats.org/officeDocument/2006/relationships/tags" Target="../tags/tag100.xml"/><Relationship Id="rId6" Type="http://schemas.microsoft.com/office/2007/relationships/hdphoto" Target="../media/hdphoto7.wdp"/><Relationship Id="rId5" Type="http://schemas.openxmlformats.org/officeDocument/2006/relationships/image" Target="../media/image67.png"/><Relationship Id="rId4" Type="http://schemas.openxmlformats.org/officeDocument/2006/relationships/image" Target="../media/image66.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tags" Target="../tags/tag101.xml"/><Relationship Id="rId4" Type="http://schemas.openxmlformats.org/officeDocument/2006/relationships/image" Target="../media/image69.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tags" Target="../tags/tag10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5.xml"/><Relationship Id="rId1" Type="http://schemas.openxmlformats.org/officeDocument/2006/relationships/tags" Target="../tags/tag10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tags" Target="../tags/tag104.xml"/><Relationship Id="rId5" Type="http://schemas.openxmlformats.org/officeDocument/2006/relationships/image" Target="../media/image71.png"/><Relationship Id="rId4" Type="http://schemas.openxmlformats.org/officeDocument/2006/relationships/image" Target="../media/image70.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7" Type="http://schemas.openxmlformats.org/officeDocument/2006/relationships/image" Target="../media/image20.png"/><Relationship Id="rId2" Type="http://schemas.openxmlformats.org/officeDocument/2006/relationships/slideLayout" Target="../slideLayouts/slideLayout4.xml"/><Relationship Id="rId1" Type="http://schemas.openxmlformats.org/officeDocument/2006/relationships/tags" Target="../tags/tag105.xml"/><Relationship Id="rId6" Type="http://schemas.microsoft.com/office/2007/relationships/hdphoto" Target="../media/hdphoto8.wdp"/><Relationship Id="rId5" Type="http://schemas.openxmlformats.org/officeDocument/2006/relationships/image" Target="../media/image73.png"/><Relationship Id="rId4" Type="http://schemas.openxmlformats.org/officeDocument/2006/relationships/image" Target="../media/image72.jp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tags" Target="../tags/tag106.xml"/><Relationship Id="rId6" Type="http://schemas.openxmlformats.org/officeDocument/2006/relationships/image" Target="../media/image20.png"/><Relationship Id="rId5" Type="http://schemas.openxmlformats.org/officeDocument/2006/relationships/image" Target="../media/image75.png"/><Relationship Id="rId4" Type="http://schemas.openxmlformats.org/officeDocument/2006/relationships/image" Target="../media/image7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ags" Target="../tags/tag67.xml"/><Relationship Id="rId4"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tags" Target="../tags/tag107.xml"/><Relationship Id="rId5" Type="http://schemas.openxmlformats.org/officeDocument/2006/relationships/image" Target="../media/image20.png"/><Relationship Id="rId4" Type="http://schemas.openxmlformats.org/officeDocument/2006/relationships/image" Target="../media/image76.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tags" Target="../tags/tag108.xml"/><Relationship Id="rId6" Type="http://schemas.openxmlformats.org/officeDocument/2006/relationships/image" Target="../media/image78.png"/><Relationship Id="rId5" Type="http://schemas.openxmlformats.org/officeDocument/2006/relationships/image" Target="../media/image20.png"/><Relationship Id="rId4" Type="http://schemas.openxmlformats.org/officeDocument/2006/relationships/image" Target="../media/image77.jp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tags" Target="../tags/tag109.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jpe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tags" Target="../tags/tag110.xml"/><Relationship Id="rId5" Type="http://schemas.openxmlformats.org/officeDocument/2006/relationships/image" Target="../media/image83.jpg"/><Relationship Id="rId4" Type="http://schemas.openxmlformats.org/officeDocument/2006/relationships/image" Target="../media/image82.jpe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tags" Target="../tags/tag111.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112.xml"/><Relationship Id="rId4" Type="http://schemas.openxmlformats.org/officeDocument/2006/relationships/image" Target="../media/image84.jpe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4.xml"/><Relationship Id="rId1" Type="http://schemas.openxmlformats.org/officeDocument/2006/relationships/tags" Target="../tags/tag11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7.xml"/><Relationship Id="rId1" Type="http://schemas.openxmlformats.org/officeDocument/2006/relationships/tags" Target="../tags/tag6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69.xml"/><Relationship Id="rId5" Type="http://schemas.openxmlformats.org/officeDocument/2006/relationships/image" Target="../media/image18.jpeg"/><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70.xml"/><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71.xml"/><Relationship Id="rId4" Type="http://schemas.openxmlformats.org/officeDocument/2006/relationships/image" Target="../media/image21.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72.xml"/><Relationship Id="rId6" Type="http://schemas.openxmlformats.org/officeDocument/2006/relationships/image" Target="../media/image20.png"/><Relationship Id="rId5" Type="http://schemas.openxmlformats.org/officeDocument/2006/relationships/image" Target="../media/image23.pn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2"/>
          </p:nvPr>
        </p:nvSpPr>
        <p:spPr/>
        <p:txBody>
          <a:bodyPr/>
          <a:lstStyle/>
          <a:p>
            <a:r>
              <a:rPr lang="en-US" dirty="0"/>
              <a:t>Mis-Installed Anchors</a:t>
            </a:r>
          </a:p>
        </p:txBody>
      </p:sp>
      <p:sp>
        <p:nvSpPr>
          <p:cNvPr id="2" name="Title 1"/>
          <p:cNvSpPr>
            <a:spLocks noGrp="1"/>
          </p:cNvSpPr>
          <p:nvPr>
            <p:ph type="ctrTitle"/>
          </p:nvPr>
        </p:nvSpPr>
        <p:spPr/>
        <p:txBody>
          <a:bodyPr>
            <a:noAutofit/>
          </a:bodyPr>
          <a:lstStyle/>
          <a:p>
            <a:r>
              <a:rPr lang="en-US" dirty="0">
                <a:latin typeface="Arial Black" panose="020B0A04020102020204" pitchFamily="34" charset="0"/>
              </a:rPr>
              <a:t>BUILDER TRAINING SERIES</a:t>
            </a:r>
          </a:p>
        </p:txBody>
      </p:sp>
    </p:spTree>
    <p:custDataLst>
      <p:tags r:id="rId1"/>
    </p:custDataLst>
    <p:extLst>
      <p:ext uri="{BB962C8B-B14F-4D97-AF65-F5344CB8AC3E}">
        <p14:creationId xmlns:p14="http://schemas.microsoft.com/office/powerpoint/2010/main" val="31945987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8363" y="899336"/>
            <a:ext cx="5358572" cy="1124478"/>
          </a:xfrm>
        </p:spPr>
        <p:txBody>
          <a:bodyPr>
            <a:normAutofit/>
          </a:bodyPr>
          <a:lstStyle/>
          <a:p>
            <a:r>
              <a:rPr lang="en-US" dirty="0"/>
              <a:t>Anchor Examples: </a:t>
            </a:r>
            <a:br>
              <a:rPr lang="en-US" dirty="0">
                <a:solidFill>
                  <a:srgbClr val="FF00FF"/>
                </a:solidFill>
              </a:rPr>
            </a:br>
            <a:r>
              <a:rPr lang="en-US" dirty="0"/>
              <a:t>Column Caps</a:t>
            </a:r>
          </a:p>
        </p:txBody>
      </p:sp>
      <p:sp>
        <p:nvSpPr>
          <p:cNvPr id="3" name="Content Placeholder 2"/>
          <p:cNvSpPr>
            <a:spLocks noGrp="1"/>
          </p:cNvSpPr>
          <p:nvPr>
            <p:ph idx="1"/>
          </p:nvPr>
        </p:nvSpPr>
        <p:spPr>
          <a:xfrm>
            <a:off x="882650" y="2146300"/>
            <a:ext cx="2731198" cy="3558895"/>
          </a:xfrm>
          <a:noFill/>
        </p:spPr>
        <p:txBody>
          <a:bodyPr lIns="0" tIns="0" rIns="274320">
            <a:normAutofit/>
          </a:bodyPr>
          <a:lstStyle/>
          <a:p>
            <a:r>
              <a:rPr lang="en-US" sz="1400" dirty="0">
                <a:solidFill>
                  <a:srgbClr val="000000"/>
                </a:solidFill>
              </a:rPr>
              <a:t>CCQM and ECCQ column caps for grout-filled CMU and concrete piers. </a:t>
            </a:r>
          </a:p>
          <a:p>
            <a:r>
              <a:rPr lang="en-US" sz="1400" dirty="0">
                <a:solidFill>
                  <a:srgbClr val="000000"/>
                </a:solidFill>
              </a:rPr>
              <a:t>These connectors incorporate anchors to transfer the required load to the foundation.</a:t>
            </a:r>
          </a:p>
        </p:txBody>
      </p:sp>
      <p:sp>
        <p:nvSpPr>
          <p:cNvPr id="15" name="Rectangle 14"/>
          <p:cNvSpPr/>
          <p:nvPr/>
        </p:nvSpPr>
        <p:spPr>
          <a:xfrm>
            <a:off x="882650" y="7485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6CEF73A6-C8CB-4928-8E59-A8EA1B85D597}"/>
              </a:ext>
            </a:extLst>
          </p:cNvPr>
          <p:cNvCxnSpPr/>
          <p:nvPr/>
        </p:nvCxnSpPr>
        <p:spPr>
          <a:xfrm>
            <a:off x="1092200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986ADA9-807D-4794-9BD0-A86315C25D80}"/>
              </a:ext>
            </a:extLst>
          </p:cNvPr>
          <p:cNvCxnSpPr/>
          <p:nvPr/>
        </p:nvCxnSpPr>
        <p:spPr>
          <a:xfrm>
            <a:off x="10579100" y="595967"/>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61399350-5B77-4482-89A9-9F96C0E906B8}"/>
              </a:ext>
            </a:extLst>
          </p:cNvPr>
          <p:cNvPicPr>
            <a:picLocks noChangeAspect="1"/>
          </p:cNvPicPr>
          <p:nvPr/>
        </p:nvPicPr>
        <p:blipFill>
          <a:blip r:embed="rId4"/>
          <a:stretch>
            <a:fillRect/>
          </a:stretch>
        </p:blipFill>
        <p:spPr>
          <a:xfrm>
            <a:off x="3975100" y="807939"/>
            <a:ext cx="4114229" cy="5522256"/>
          </a:xfrm>
          <a:prstGeom prst="rect">
            <a:avLst/>
          </a:prstGeom>
        </p:spPr>
      </p:pic>
      <p:pic>
        <p:nvPicPr>
          <p:cNvPr id="18" name="Picture 4" descr="Typical ECCLQM Installation">
            <a:extLst>
              <a:ext uri="{FF2B5EF4-FFF2-40B4-BE49-F238E27FC236}">
                <a16:creationId xmlns:a16="http://schemas.microsoft.com/office/drawing/2014/main" id="{F3958204-AB68-4858-BD3E-31EEBF8164E0}"/>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a:stretch/>
        </p:blipFill>
        <p:spPr bwMode="auto">
          <a:xfrm>
            <a:off x="8498908" y="780769"/>
            <a:ext cx="3159691" cy="554453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5DEE7A27-CBD0-1394-6E0D-495EBB80F2E9}"/>
              </a:ext>
            </a:extLst>
          </p:cNvPr>
          <p:cNvSpPr txBox="1"/>
          <p:nvPr/>
        </p:nvSpPr>
        <p:spPr>
          <a:xfrm>
            <a:off x="7125939" y="6168314"/>
            <a:ext cx="2488367" cy="307777"/>
          </a:xfrm>
          <a:prstGeom prst="rect">
            <a:avLst/>
          </a:prstGeom>
          <a:noFill/>
        </p:spPr>
        <p:txBody>
          <a:bodyPr wrap="square" rtlCol="0">
            <a:spAutoFit/>
          </a:bodyPr>
          <a:lstStyle/>
          <a:p>
            <a:pPr algn="ctr"/>
            <a:r>
              <a:rPr lang="en-US" sz="1400" b="1" dirty="0" err="1">
                <a:latin typeface="Arial" panose="020B0604020202020204" pitchFamily="34" charset="0"/>
                <a:cs typeface="Arial" panose="020B0604020202020204" pitchFamily="34" charset="0"/>
              </a:rPr>
              <a:t>ECCQ</a:t>
            </a:r>
            <a:r>
              <a:rPr lang="en-US" sz="1400" b="1" dirty="0">
                <a:latin typeface="Arial" panose="020B0604020202020204" pitchFamily="34" charset="0"/>
                <a:cs typeface="Arial" panose="020B0604020202020204" pitchFamily="34" charset="0"/>
              </a:rPr>
              <a:t> Column Cap</a:t>
            </a:r>
          </a:p>
        </p:txBody>
      </p:sp>
      <p:sp>
        <p:nvSpPr>
          <p:cNvPr id="10" name="TextBox 9">
            <a:extLst>
              <a:ext uri="{FF2B5EF4-FFF2-40B4-BE49-F238E27FC236}">
                <a16:creationId xmlns:a16="http://schemas.microsoft.com/office/drawing/2014/main" id="{AB411ED2-75EA-2998-CFE7-325A3D451E9E}"/>
              </a:ext>
            </a:extLst>
          </p:cNvPr>
          <p:cNvSpPr txBox="1"/>
          <p:nvPr/>
        </p:nvSpPr>
        <p:spPr>
          <a:xfrm>
            <a:off x="3693093" y="6168314"/>
            <a:ext cx="2155687" cy="307777"/>
          </a:xfrm>
          <a:prstGeom prst="rect">
            <a:avLst/>
          </a:prstGeom>
          <a:noFill/>
        </p:spPr>
        <p:txBody>
          <a:bodyPr wrap="square" rtlCol="0">
            <a:spAutoFit/>
          </a:bodyPr>
          <a:lstStyle/>
          <a:p>
            <a:pPr algn="ctr"/>
            <a:r>
              <a:rPr lang="en-US" sz="1400" b="1" dirty="0" err="1">
                <a:latin typeface="Arial" panose="020B0604020202020204" pitchFamily="34" charset="0"/>
                <a:cs typeface="Arial" panose="020B0604020202020204" pitchFamily="34" charset="0"/>
              </a:rPr>
              <a:t>CCQM</a:t>
            </a:r>
            <a:r>
              <a:rPr lang="en-US" sz="1400" b="1" dirty="0">
                <a:latin typeface="Arial" panose="020B0604020202020204" pitchFamily="34" charset="0"/>
                <a:cs typeface="Arial" panose="020B0604020202020204" pitchFamily="34" charset="0"/>
              </a:rPr>
              <a:t> Column Cap</a:t>
            </a:r>
          </a:p>
        </p:txBody>
      </p:sp>
      <p:pic>
        <p:nvPicPr>
          <p:cNvPr id="4" name="Picture 2" descr="Image result for student handout icon">
            <a:extLst>
              <a:ext uri="{FF2B5EF4-FFF2-40B4-BE49-F238E27FC236}">
                <a16:creationId xmlns:a16="http://schemas.microsoft.com/office/drawing/2014/main" id="{6D8E0257-9252-38B0-05AF-3AE8E372931D}"/>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572910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8363" y="861236"/>
            <a:ext cx="5358572" cy="1224810"/>
          </a:xfrm>
        </p:spPr>
        <p:txBody>
          <a:bodyPr>
            <a:normAutofit/>
          </a:bodyPr>
          <a:lstStyle/>
          <a:p>
            <a:r>
              <a:rPr lang="en-US" dirty="0"/>
              <a:t>Anchor Examples: </a:t>
            </a:r>
            <a:br>
              <a:rPr lang="en-US" dirty="0">
                <a:solidFill>
                  <a:srgbClr val="FF00FF"/>
                </a:solidFill>
              </a:rPr>
            </a:br>
            <a:r>
              <a:rPr lang="en-US" dirty="0"/>
              <a:t>Sill Plate Anchors</a:t>
            </a:r>
          </a:p>
        </p:txBody>
      </p:sp>
      <p:sp>
        <p:nvSpPr>
          <p:cNvPr id="3" name="Content Placeholder 2"/>
          <p:cNvSpPr>
            <a:spLocks noGrp="1"/>
          </p:cNvSpPr>
          <p:nvPr>
            <p:ph idx="1"/>
          </p:nvPr>
        </p:nvSpPr>
        <p:spPr>
          <a:xfrm>
            <a:off x="882650" y="2086046"/>
            <a:ext cx="2731198" cy="3590687"/>
          </a:xfrm>
          <a:noFill/>
        </p:spPr>
        <p:txBody>
          <a:bodyPr lIns="0" tIns="0" rIns="274320">
            <a:noAutofit/>
          </a:bodyPr>
          <a:lstStyle/>
          <a:p>
            <a:r>
              <a:rPr lang="en-US" sz="1400" dirty="0"/>
              <a:t>Sill plate anchored into the foundation</a:t>
            </a:r>
          </a:p>
          <a:p>
            <a:r>
              <a:rPr lang="en-US" sz="1400" dirty="0"/>
              <a:t>Anchors used in pre-fabricated shear walls</a:t>
            </a:r>
          </a:p>
          <a:p>
            <a:r>
              <a:rPr lang="en-US" sz="1400" dirty="0"/>
              <a:t>Anchors required to secure a post base connection.</a:t>
            </a:r>
          </a:p>
        </p:txBody>
      </p:sp>
      <p:sp>
        <p:nvSpPr>
          <p:cNvPr id="15" name="Rectangle 14"/>
          <p:cNvSpPr/>
          <p:nvPr/>
        </p:nvSpPr>
        <p:spPr>
          <a:xfrm>
            <a:off x="882650" y="7485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6CEF73A6-C8CB-4928-8E59-A8EA1B85D597}"/>
              </a:ext>
            </a:extLst>
          </p:cNvPr>
          <p:cNvCxnSpPr/>
          <p:nvPr/>
        </p:nvCxnSpPr>
        <p:spPr>
          <a:xfrm>
            <a:off x="1092200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986ADA9-807D-4794-9BD0-A86315C25D80}"/>
              </a:ext>
            </a:extLst>
          </p:cNvPr>
          <p:cNvCxnSpPr/>
          <p:nvPr/>
        </p:nvCxnSpPr>
        <p:spPr>
          <a:xfrm>
            <a:off x="10579100" y="595967"/>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3B33F2B6-671F-4A5D-B791-78CBE063984E}"/>
              </a:ext>
            </a:extLst>
          </p:cNvPr>
          <p:cNvPicPr>
            <a:picLocks noChangeAspect="1"/>
          </p:cNvPicPr>
          <p:nvPr/>
        </p:nvPicPr>
        <p:blipFill>
          <a:blip r:embed="rId4"/>
          <a:stretch>
            <a:fillRect/>
          </a:stretch>
        </p:blipFill>
        <p:spPr>
          <a:xfrm>
            <a:off x="8625188" y="1360190"/>
            <a:ext cx="3295238" cy="4104762"/>
          </a:xfrm>
          <a:prstGeom prst="rect">
            <a:avLst/>
          </a:prstGeom>
        </p:spPr>
      </p:pic>
      <p:pic>
        <p:nvPicPr>
          <p:cNvPr id="16" name="Picture 15">
            <a:extLst>
              <a:ext uri="{FF2B5EF4-FFF2-40B4-BE49-F238E27FC236}">
                <a16:creationId xmlns:a16="http://schemas.microsoft.com/office/drawing/2014/main" id="{3E9DB64C-086F-4B13-8D58-CFF2FEFC5A8F}"/>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490108" y="3429000"/>
            <a:ext cx="3039123" cy="1803912"/>
          </a:xfrm>
          <a:prstGeom prst="rect">
            <a:avLst/>
          </a:prstGeom>
        </p:spPr>
      </p:pic>
      <p:pic>
        <p:nvPicPr>
          <p:cNvPr id="17" name="Picture 16">
            <a:extLst>
              <a:ext uri="{FF2B5EF4-FFF2-40B4-BE49-F238E27FC236}">
                <a16:creationId xmlns:a16="http://schemas.microsoft.com/office/drawing/2014/main" id="{7E1EDB1B-3A1F-4EBA-8D23-BB423340C656}"/>
              </a:ext>
            </a:extLst>
          </p:cNvPr>
          <p:cNvPicPr>
            <a:picLocks noChangeAspect="1"/>
          </p:cNvPicPr>
          <p:nvPr/>
        </p:nvPicPr>
        <p:blipFill>
          <a:blip r:embed="rId6"/>
          <a:stretch>
            <a:fillRect/>
          </a:stretch>
        </p:blipFill>
        <p:spPr>
          <a:xfrm>
            <a:off x="6902914" y="420662"/>
            <a:ext cx="1443897" cy="5060719"/>
          </a:xfrm>
          <a:prstGeom prst="rect">
            <a:avLst/>
          </a:prstGeom>
        </p:spPr>
      </p:pic>
      <p:sp>
        <p:nvSpPr>
          <p:cNvPr id="11" name="TextBox 10">
            <a:extLst>
              <a:ext uri="{FF2B5EF4-FFF2-40B4-BE49-F238E27FC236}">
                <a16:creationId xmlns:a16="http://schemas.microsoft.com/office/drawing/2014/main" id="{94CA35BF-37B3-8E86-B30E-8B77ACB3BD19}"/>
              </a:ext>
            </a:extLst>
          </p:cNvPr>
          <p:cNvSpPr txBox="1"/>
          <p:nvPr/>
        </p:nvSpPr>
        <p:spPr>
          <a:xfrm>
            <a:off x="9389411" y="5537192"/>
            <a:ext cx="1766792" cy="307777"/>
          </a:xfrm>
          <a:prstGeom prst="rect">
            <a:avLst/>
          </a:prstGeom>
          <a:noFill/>
        </p:spPr>
        <p:txBody>
          <a:bodyPr wrap="square" rtlCol="0">
            <a:spAutoFit/>
          </a:bodyPr>
          <a:lstStyle/>
          <a:p>
            <a:pPr algn="ctr"/>
            <a:r>
              <a:rPr lang="en-US" sz="1400" b="1" dirty="0">
                <a:latin typeface="Arial" panose="020B0604020202020204" pitchFamily="34" charset="0"/>
                <a:cs typeface="Arial" panose="020B0604020202020204" pitchFamily="34" charset="0"/>
              </a:rPr>
              <a:t>Post Base Anchor</a:t>
            </a:r>
          </a:p>
        </p:txBody>
      </p:sp>
      <p:sp>
        <p:nvSpPr>
          <p:cNvPr id="12" name="TextBox 11">
            <a:extLst>
              <a:ext uri="{FF2B5EF4-FFF2-40B4-BE49-F238E27FC236}">
                <a16:creationId xmlns:a16="http://schemas.microsoft.com/office/drawing/2014/main" id="{8D2C1F2E-A625-CB6A-D843-D4E4F8FC491C}"/>
              </a:ext>
            </a:extLst>
          </p:cNvPr>
          <p:cNvSpPr txBox="1"/>
          <p:nvPr/>
        </p:nvSpPr>
        <p:spPr>
          <a:xfrm>
            <a:off x="6817666" y="5553621"/>
            <a:ext cx="1614393" cy="738664"/>
          </a:xfrm>
          <a:prstGeom prst="rect">
            <a:avLst/>
          </a:prstGeom>
          <a:noFill/>
        </p:spPr>
        <p:txBody>
          <a:bodyPr wrap="square" rtlCol="0">
            <a:spAutoFit/>
          </a:bodyPr>
          <a:lstStyle/>
          <a:p>
            <a:pPr algn="ctr"/>
            <a:r>
              <a:rPr lang="en-US" sz="1400" b="1" dirty="0">
                <a:latin typeface="Arial" panose="020B0604020202020204" pitchFamily="34" charset="0"/>
                <a:cs typeface="Arial" panose="020B0604020202020204" pitchFamily="34" charset="0"/>
              </a:rPr>
              <a:t>Pre-fabricated Shear Wall Anchor</a:t>
            </a:r>
          </a:p>
        </p:txBody>
      </p:sp>
      <p:sp>
        <p:nvSpPr>
          <p:cNvPr id="13" name="TextBox 12">
            <a:extLst>
              <a:ext uri="{FF2B5EF4-FFF2-40B4-BE49-F238E27FC236}">
                <a16:creationId xmlns:a16="http://schemas.microsoft.com/office/drawing/2014/main" id="{22C14842-8A49-4C5E-2F8C-F76F590AB12A}"/>
              </a:ext>
            </a:extLst>
          </p:cNvPr>
          <p:cNvSpPr txBox="1"/>
          <p:nvPr/>
        </p:nvSpPr>
        <p:spPr>
          <a:xfrm>
            <a:off x="4126273" y="5553621"/>
            <a:ext cx="1766792" cy="307777"/>
          </a:xfrm>
          <a:prstGeom prst="rect">
            <a:avLst/>
          </a:prstGeom>
          <a:noFill/>
        </p:spPr>
        <p:txBody>
          <a:bodyPr wrap="square" rtlCol="0">
            <a:spAutoFit/>
          </a:bodyPr>
          <a:lstStyle/>
          <a:p>
            <a:pPr algn="ctr"/>
            <a:r>
              <a:rPr lang="en-US" sz="1400" b="1" dirty="0">
                <a:latin typeface="Arial" panose="020B0604020202020204" pitchFamily="34" charset="0"/>
                <a:cs typeface="Arial" panose="020B0604020202020204" pitchFamily="34" charset="0"/>
              </a:rPr>
              <a:t>Sill Plate Anchor</a:t>
            </a:r>
          </a:p>
        </p:txBody>
      </p:sp>
      <p:pic>
        <p:nvPicPr>
          <p:cNvPr id="4" name="Picture 2" descr="Image result for student handout icon">
            <a:extLst>
              <a:ext uri="{FF2B5EF4-FFF2-40B4-BE49-F238E27FC236}">
                <a16:creationId xmlns:a16="http://schemas.microsoft.com/office/drawing/2014/main" id="{D192CE72-B40C-475D-8CCF-F4EF5C62BBA9}"/>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288126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1" grpId="0"/>
      <p:bldP spid="12"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8363" y="861236"/>
            <a:ext cx="4856296" cy="765156"/>
          </a:xfrm>
        </p:spPr>
        <p:txBody>
          <a:bodyPr>
            <a:normAutofit/>
          </a:bodyPr>
          <a:lstStyle/>
          <a:p>
            <a:r>
              <a:rPr lang="en-US" dirty="0"/>
              <a:t>Purpose of Anchors</a:t>
            </a:r>
          </a:p>
        </p:txBody>
      </p:sp>
      <p:sp>
        <p:nvSpPr>
          <p:cNvPr id="15" name="Rectangle 14"/>
          <p:cNvSpPr/>
          <p:nvPr/>
        </p:nvSpPr>
        <p:spPr>
          <a:xfrm>
            <a:off x="882650" y="7485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6CEF73A6-C8CB-4928-8E59-A8EA1B85D597}"/>
              </a:ext>
            </a:extLst>
          </p:cNvPr>
          <p:cNvCxnSpPr/>
          <p:nvPr/>
        </p:nvCxnSpPr>
        <p:spPr>
          <a:xfrm>
            <a:off x="1092200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986ADA9-807D-4794-9BD0-A86315C25D80}"/>
              </a:ext>
            </a:extLst>
          </p:cNvPr>
          <p:cNvCxnSpPr/>
          <p:nvPr/>
        </p:nvCxnSpPr>
        <p:spPr>
          <a:xfrm>
            <a:off x="10579100" y="595967"/>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08EB6B2A-27DA-485B-BAC9-D55FE44EE0BB}"/>
              </a:ext>
            </a:extLst>
          </p:cNvPr>
          <p:cNvPicPr>
            <a:picLocks noChangeAspect="1"/>
          </p:cNvPicPr>
          <p:nvPr/>
        </p:nvPicPr>
        <p:blipFill>
          <a:blip r:embed="rId4"/>
          <a:stretch>
            <a:fillRect/>
          </a:stretch>
        </p:blipFill>
        <p:spPr>
          <a:xfrm>
            <a:off x="7899421" y="1808974"/>
            <a:ext cx="3930261" cy="3756178"/>
          </a:xfrm>
          <a:prstGeom prst="rect">
            <a:avLst/>
          </a:prstGeom>
          <a:effectLst>
            <a:outerShdw blurRad="152400" dist="76200" dir="2700000" algn="tl" rotWithShape="0">
              <a:prstClr val="black">
                <a:alpha val="40000"/>
              </a:prstClr>
            </a:outerShdw>
          </a:effectLst>
        </p:spPr>
      </p:pic>
      <p:pic>
        <p:nvPicPr>
          <p:cNvPr id="10" name="Picture 9">
            <a:extLst>
              <a:ext uri="{FF2B5EF4-FFF2-40B4-BE49-F238E27FC236}">
                <a16:creationId xmlns:a16="http://schemas.microsoft.com/office/drawing/2014/main" id="{2FE9E5B8-D3AA-472C-B4FA-FACF8D765B80}"/>
              </a:ext>
            </a:extLst>
          </p:cNvPr>
          <p:cNvPicPr>
            <a:picLocks noChangeAspect="1"/>
          </p:cNvPicPr>
          <p:nvPr/>
        </p:nvPicPr>
        <p:blipFill>
          <a:blip r:embed="rId5"/>
          <a:stretch>
            <a:fillRect/>
          </a:stretch>
        </p:blipFill>
        <p:spPr>
          <a:xfrm>
            <a:off x="4561205" y="1842336"/>
            <a:ext cx="2951563" cy="3689454"/>
          </a:xfrm>
          <a:prstGeom prst="rect">
            <a:avLst/>
          </a:prstGeom>
          <a:effectLst>
            <a:outerShdw blurRad="152400" dist="76200" dir="2700000" algn="tl" rotWithShape="0">
              <a:prstClr val="black">
                <a:alpha val="40000"/>
              </a:prstClr>
            </a:outerShdw>
          </a:effectLst>
        </p:spPr>
      </p:pic>
      <p:sp>
        <p:nvSpPr>
          <p:cNvPr id="11" name="Content Placeholder 2">
            <a:extLst>
              <a:ext uri="{FF2B5EF4-FFF2-40B4-BE49-F238E27FC236}">
                <a16:creationId xmlns:a16="http://schemas.microsoft.com/office/drawing/2014/main" id="{2BFF86CD-1EEA-4C85-B23E-3E27368B9E36}"/>
              </a:ext>
            </a:extLst>
          </p:cNvPr>
          <p:cNvSpPr txBox="1">
            <a:spLocks/>
          </p:cNvSpPr>
          <p:nvPr/>
        </p:nvSpPr>
        <p:spPr>
          <a:xfrm>
            <a:off x="882650" y="1739084"/>
            <a:ext cx="3524963" cy="4737916"/>
          </a:xfrm>
          <a:prstGeom prst="rect">
            <a:avLst/>
          </a:prstGeom>
          <a:noFill/>
        </p:spPr>
        <p:txBody>
          <a:bodyPr lIns="0" tIns="0" rIns="274320" bIns="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dirty="0"/>
              <a:t>Anchors transfer the load from the structure to the foundation. </a:t>
            </a:r>
          </a:p>
          <a:p>
            <a:r>
              <a:rPr lang="en-US" sz="1400" dirty="0"/>
              <a:t>Load transfer into the foundation may include dead, live, wind, flood, snow, and seismic loads.</a:t>
            </a:r>
          </a:p>
          <a:p>
            <a:pPr marL="0" indent="0">
              <a:buNone/>
            </a:pPr>
            <a:r>
              <a:rPr lang="en-US" sz="1400" dirty="0"/>
              <a:t>Anchors transfer loads in two directions: </a:t>
            </a:r>
          </a:p>
          <a:p>
            <a:pPr>
              <a:lnSpc>
                <a:spcPts val="1800"/>
              </a:lnSpc>
            </a:pPr>
            <a:r>
              <a:rPr lang="en-US" sz="1400" b="1" dirty="0"/>
              <a:t>Tension</a:t>
            </a:r>
            <a:r>
              <a:rPr lang="en-US" sz="1400" dirty="0"/>
              <a:t> - when the load is applied parallel to the anchor (shown on the </a:t>
            </a:r>
            <a:br>
              <a:rPr lang="en-US" sz="1400" dirty="0"/>
            </a:br>
            <a:r>
              <a:rPr lang="en-US" sz="1400" dirty="0"/>
              <a:t>Z axis) </a:t>
            </a:r>
          </a:p>
          <a:p>
            <a:pPr>
              <a:lnSpc>
                <a:spcPts val="1800"/>
              </a:lnSpc>
            </a:pPr>
            <a:r>
              <a:rPr lang="en-US" sz="1400" b="1" dirty="0"/>
              <a:t>Shear</a:t>
            </a:r>
            <a:r>
              <a:rPr lang="en-US" sz="1400" dirty="0"/>
              <a:t> - when the load is applied perpendicular to the anchor (shown on the X and Y axis) </a:t>
            </a:r>
          </a:p>
          <a:p>
            <a:pPr marL="0" indent="0">
              <a:buNone/>
            </a:pPr>
            <a:endParaRPr lang="en-US" sz="1400" dirty="0"/>
          </a:p>
          <a:p>
            <a:pPr marL="0" indent="0">
              <a:buNone/>
            </a:pPr>
            <a:r>
              <a:rPr lang="en-US" sz="1400" dirty="0">
                <a:solidFill>
                  <a:srgbClr val="000000"/>
                </a:solidFill>
              </a:rPr>
              <a:t> </a:t>
            </a:r>
          </a:p>
        </p:txBody>
      </p:sp>
    </p:spTree>
    <p:custDataLst>
      <p:tags r:id="rId1"/>
    </p:custDataLst>
    <p:extLst>
      <p:ext uri="{BB962C8B-B14F-4D97-AF65-F5344CB8AC3E}">
        <p14:creationId xmlns:p14="http://schemas.microsoft.com/office/powerpoint/2010/main" val="1611150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animEffect transition="in" filter="fade">
                                      <p:cBhvr>
                                        <p:cTn id="11" dur="500"/>
                                        <p:tgtEl>
                                          <p:spTgt spid="11">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1">
                                            <p:txEl>
                                              <p:pRg st="2" end="2"/>
                                            </p:txEl>
                                          </p:spTgt>
                                        </p:tgtEl>
                                        <p:attrNameLst>
                                          <p:attrName>style.visibility</p:attrName>
                                        </p:attrNameLst>
                                      </p:cBhvr>
                                      <p:to>
                                        <p:strVal val="visible"/>
                                      </p:to>
                                    </p:set>
                                    <p:animEffect transition="in" filter="fade">
                                      <p:cBhvr>
                                        <p:cTn id="24" dur="500"/>
                                        <p:tgtEl>
                                          <p:spTgt spid="11">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1">
                                            <p:txEl>
                                              <p:pRg st="3" end="3"/>
                                            </p:txEl>
                                          </p:spTgt>
                                        </p:tgtEl>
                                        <p:attrNameLst>
                                          <p:attrName>style.visibility</p:attrName>
                                        </p:attrNameLst>
                                      </p:cBhvr>
                                      <p:to>
                                        <p:strVal val="visible"/>
                                      </p:to>
                                    </p:set>
                                    <p:animEffect transition="in" filter="fade">
                                      <p:cBhvr>
                                        <p:cTn id="29" dur="500"/>
                                        <p:tgtEl>
                                          <p:spTgt spid="11">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1">
                                            <p:txEl>
                                              <p:pRg st="4" end="4"/>
                                            </p:txEl>
                                          </p:spTgt>
                                        </p:tgtEl>
                                        <p:attrNameLst>
                                          <p:attrName>style.visibility</p:attrName>
                                        </p:attrNameLst>
                                      </p:cBhvr>
                                      <p:to>
                                        <p:strVal val="visible"/>
                                      </p:to>
                                    </p:set>
                                    <p:animEffect transition="in" filter="fade">
                                      <p:cBhvr>
                                        <p:cTn id="34" dur="500"/>
                                        <p:tgtEl>
                                          <p:spTgt spid="11">
                                            <p:txEl>
                                              <p:pRg st="4" end="4"/>
                                            </p:txEl>
                                          </p:spTgt>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11">
                                            <p:txEl>
                                              <p:pRg st="6" end="6"/>
                                            </p:txEl>
                                          </p:spTgt>
                                        </p:tgtEl>
                                        <p:attrNameLst>
                                          <p:attrName>style.visibility</p:attrName>
                                        </p:attrNameLst>
                                      </p:cBhvr>
                                      <p:to>
                                        <p:strVal val="visible"/>
                                      </p:to>
                                    </p:set>
                                    <p:animEffect transition="in" filter="fade">
                                      <p:cBhvr>
                                        <p:cTn id="38" dur="500"/>
                                        <p:tgtEl>
                                          <p:spTgt spid="1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8363" y="861236"/>
            <a:ext cx="4856296" cy="765156"/>
          </a:xfrm>
        </p:spPr>
        <p:txBody>
          <a:bodyPr>
            <a:normAutofit/>
          </a:bodyPr>
          <a:lstStyle/>
          <a:p>
            <a:r>
              <a:rPr lang="en-US" dirty="0"/>
              <a:t>Purpose of Anchors</a:t>
            </a:r>
          </a:p>
        </p:txBody>
      </p:sp>
      <p:sp>
        <p:nvSpPr>
          <p:cNvPr id="3" name="Content Placeholder 2"/>
          <p:cNvSpPr>
            <a:spLocks noGrp="1"/>
          </p:cNvSpPr>
          <p:nvPr>
            <p:ph idx="1"/>
          </p:nvPr>
        </p:nvSpPr>
        <p:spPr>
          <a:xfrm>
            <a:off x="4561205" y="5717918"/>
            <a:ext cx="2966412" cy="880872"/>
          </a:xfrm>
          <a:noFill/>
        </p:spPr>
        <p:txBody>
          <a:bodyPr lIns="0" tIns="0" rIns="274320">
            <a:normAutofit/>
          </a:bodyPr>
          <a:lstStyle/>
          <a:p>
            <a:pPr marL="0" indent="0" algn="ctr">
              <a:lnSpc>
                <a:spcPct val="100000"/>
              </a:lnSpc>
              <a:buNone/>
            </a:pPr>
            <a:r>
              <a:rPr lang="en-US" sz="1400" b="1" dirty="0">
                <a:solidFill>
                  <a:srgbClr val="000000"/>
                </a:solidFill>
              </a:rPr>
              <a:t>ONE ANCHOR </a:t>
            </a:r>
          </a:p>
        </p:txBody>
      </p:sp>
      <p:sp>
        <p:nvSpPr>
          <p:cNvPr id="15" name="Rectangle 14"/>
          <p:cNvSpPr/>
          <p:nvPr/>
        </p:nvSpPr>
        <p:spPr>
          <a:xfrm>
            <a:off x="882650" y="7485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6CEF73A6-C8CB-4928-8E59-A8EA1B85D597}"/>
              </a:ext>
            </a:extLst>
          </p:cNvPr>
          <p:cNvCxnSpPr/>
          <p:nvPr/>
        </p:nvCxnSpPr>
        <p:spPr>
          <a:xfrm>
            <a:off x="1092200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986ADA9-807D-4794-9BD0-A86315C25D80}"/>
              </a:ext>
            </a:extLst>
          </p:cNvPr>
          <p:cNvCxnSpPr/>
          <p:nvPr/>
        </p:nvCxnSpPr>
        <p:spPr>
          <a:xfrm>
            <a:off x="10579100" y="595967"/>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08EB6B2A-27DA-485B-BAC9-D55FE44EE0BB}"/>
              </a:ext>
            </a:extLst>
          </p:cNvPr>
          <p:cNvPicPr>
            <a:picLocks noChangeAspect="1"/>
          </p:cNvPicPr>
          <p:nvPr/>
        </p:nvPicPr>
        <p:blipFill>
          <a:blip r:embed="rId4"/>
          <a:stretch>
            <a:fillRect/>
          </a:stretch>
        </p:blipFill>
        <p:spPr>
          <a:xfrm>
            <a:off x="7899421" y="1808974"/>
            <a:ext cx="3930261" cy="3756178"/>
          </a:xfrm>
          <a:prstGeom prst="rect">
            <a:avLst/>
          </a:prstGeom>
          <a:effectLst>
            <a:outerShdw blurRad="152400" dist="76200" dir="2700000" algn="tl" rotWithShape="0">
              <a:prstClr val="black">
                <a:alpha val="40000"/>
              </a:prstClr>
            </a:outerShdw>
          </a:effectLst>
        </p:spPr>
      </p:pic>
      <p:pic>
        <p:nvPicPr>
          <p:cNvPr id="10" name="Picture 9">
            <a:extLst>
              <a:ext uri="{FF2B5EF4-FFF2-40B4-BE49-F238E27FC236}">
                <a16:creationId xmlns:a16="http://schemas.microsoft.com/office/drawing/2014/main" id="{2FE9E5B8-D3AA-472C-B4FA-FACF8D765B80}"/>
              </a:ext>
            </a:extLst>
          </p:cNvPr>
          <p:cNvPicPr>
            <a:picLocks noChangeAspect="1"/>
          </p:cNvPicPr>
          <p:nvPr/>
        </p:nvPicPr>
        <p:blipFill>
          <a:blip r:embed="rId5"/>
          <a:stretch>
            <a:fillRect/>
          </a:stretch>
        </p:blipFill>
        <p:spPr>
          <a:xfrm>
            <a:off x="4561205" y="1804236"/>
            <a:ext cx="2951563" cy="3689454"/>
          </a:xfrm>
          <a:prstGeom prst="rect">
            <a:avLst/>
          </a:prstGeom>
          <a:effectLst>
            <a:outerShdw blurRad="152400" dist="76200" dir="2700000" algn="tl" rotWithShape="0">
              <a:prstClr val="black">
                <a:alpha val="40000"/>
              </a:prstClr>
            </a:outerShdw>
          </a:effectLst>
        </p:spPr>
      </p:pic>
      <p:sp>
        <p:nvSpPr>
          <p:cNvPr id="11" name="Content Placeholder 2">
            <a:extLst>
              <a:ext uri="{FF2B5EF4-FFF2-40B4-BE49-F238E27FC236}">
                <a16:creationId xmlns:a16="http://schemas.microsoft.com/office/drawing/2014/main" id="{2BFF86CD-1EEA-4C85-B23E-3E27368B9E36}"/>
              </a:ext>
            </a:extLst>
          </p:cNvPr>
          <p:cNvSpPr txBox="1">
            <a:spLocks/>
          </p:cNvSpPr>
          <p:nvPr/>
        </p:nvSpPr>
        <p:spPr>
          <a:xfrm>
            <a:off x="882650" y="1739084"/>
            <a:ext cx="3291902" cy="4737916"/>
          </a:xfrm>
          <a:prstGeom prst="rect">
            <a:avLst/>
          </a:prstGeom>
          <a:noFill/>
        </p:spPr>
        <p:txBody>
          <a:bodyPr lIns="0" tIns="0" rIns="274320" bIns="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b="1" dirty="0"/>
              <a:t>One Anchor - </a:t>
            </a:r>
            <a:r>
              <a:rPr lang="en-US" sz="1400" dirty="0"/>
              <a:t>may transfer shear or tension.</a:t>
            </a:r>
          </a:p>
          <a:p>
            <a:pPr marL="0" indent="0">
              <a:buNone/>
            </a:pPr>
            <a:r>
              <a:rPr lang="en-US" sz="1400" b="1" dirty="0"/>
              <a:t>Group of Anchors with a Base Plate - </a:t>
            </a:r>
            <a:r>
              <a:rPr lang="en-US" sz="1400" dirty="0"/>
              <a:t>can transfer shear, tension, or moment.  The actual anchor forces are still either tension or shear.</a:t>
            </a:r>
          </a:p>
          <a:p>
            <a:pPr marL="0" indent="0">
              <a:buNone/>
            </a:pPr>
            <a:endParaRPr lang="en-US" sz="1400" dirty="0"/>
          </a:p>
        </p:txBody>
      </p:sp>
      <p:sp>
        <p:nvSpPr>
          <p:cNvPr id="12" name="Content Placeholder 2">
            <a:extLst>
              <a:ext uri="{FF2B5EF4-FFF2-40B4-BE49-F238E27FC236}">
                <a16:creationId xmlns:a16="http://schemas.microsoft.com/office/drawing/2014/main" id="{644A2F3B-7178-4C55-95E1-694CA28415EE}"/>
              </a:ext>
            </a:extLst>
          </p:cNvPr>
          <p:cNvSpPr txBox="1">
            <a:spLocks/>
          </p:cNvSpPr>
          <p:nvPr/>
        </p:nvSpPr>
        <p:spPr>
          <a:xfrm>
            <a:off x="7899421" y="5717918"/>
            <a:ext cx="3930261" cy="999127"/>
          </a:xfrm>
          <a:prstGeom prst="rect">
            <a:avLst/>
          </a:prstGeom>
          <a:noFill/>
        </p:spPr>
        <p:txBody>
          <a:bodyPr lIns="0" tIns="0" rIns="274320" bIns="0">
            <a:normAutofit/>
          </a:bodyP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400" b="1" dirty="0">
                <a:solidFill>
                  <a:srgbClr val="000000"/>
                </a:solidFill>
              </a:rPr>
              <a:t>GROUP OF ANCHORS </a:t>
            </a:r>
            <a:br>
              <a:rPr lang="en-US" sz="1400" b="1" dirty="0">
                <a:solidFill>
                  <a:srgbClr val="FF00FF"/>
                </a:solidFill>
              </a:rPr>
            </a:br>
            <a:r>
              <a:rPr lang="en-US" sz="1400" b="1" dirty="0">
                <a:solidFill>
                  <a:srgbClr val="000000"/>
                </a:solidFill>
              </a:rPr>
              <a:t>WITH A BASE PLATE</a:t>
            </a:r>
          </a:p>
        </p:txBody>
      </p:sp>
    </p:spTree>
    <p:custDataLst>
      <p:tags r:id="rId1"/>
    </p:custDataLst>
    <p:extLst>
      <p:ext uri="{BB962C8B-B14F-4D97-AF65-F5344CB8AC3E}">
        <p14:creationId xmlns:p14="http://schemas.microsoft.com/office/powerpoint/2010/main" val="2060330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1">
                                            <p:txEl>
                                              <p:pRg st="1" end="1"/>
                                            </p:txEl>
                                          </p:spTgt>
                                        </p:tgtEl>
                                        <p:attrNameLst>
                                          <p:attrName>style.visibility</p:attrName>
                                        </p:attrNameLst>
                                      </p:cBhvr>
                                      <p:to>
                                        <p:strVal val="visible"/>
                                      </p:to>
                                    </p:set>
                                    <p:animEffect transition="in" filter="fade">
                                      <p:cBhvr>
                                        <p:cTn id="19" dur="500"/>
                                        <p:tgtEl>
                                          <p:spTgt spid="11">
                                            <p:txEl>
                                              <p:pRg st="1" end="1"/>
                                            </p:txEl>
                                          </p:spTgt>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1" grpId="0" uiExpand="1" build="p"/>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person, tool, jumping&#10;&#10;Description automatically generated">
            <a:extLst>
              <a:ext uri="{FF2B5EF4-FFF2-40B4-BE49-F238E27FC236}">
                <a16:creationId xmlns:a16="http://schemas.microsoft.com/office/drawing/2014/main" id="{6F5E41C3-E7C3-D009-B833-298E419B7113}"/>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rcRect l="24172" r="-135"/>
          <a:stretch/>
        </p:blipFill>
        <p:spPr>
          <a:xfrm>
            <a:off x="6354763" y="1104900"/>
            <a:ext cx="5494337" cy="4136485"/>
          </a:xfrm>
          <a:prstGeom prst="rect">
            <a:avLst/>
          </a:prstGeom>
          <a:effectLst>
            <a:outerShdw blurRad="152400" dist="76200" dir="2700000" algn="tl" rotWithShape="0">
              <a:prstClr val="black">
                <a:alpha val="40000"/>
              </a:prstClr>
            </a:outerShdw>
          </a:effectLst>
        </p:spPr>
      </p:pic>
      <p:sp>
        <p:nvSpPr>
          <p:cNvPr id="2" name="Title 1"/>
          <p:cNvSpPr>
            <a:spLocks noGrp="1"/>
          </p:cNvSpPr>
          <p:nvPr>
            <p:ph type="title"/>
          </p:nvPr>
        </p:nvSpPr>
        <p:spPr>
          <a:xfrm>
            <a:off x="868363" y="861236"/>
            <a:ext cx="5494337" cy="765156"/>
          </a:xfrm>
        </p:spPr>
        <p:txBody>
          <a:bodyPr>
            <a:normAutofit/>
          </a:bodyPr>
          <a:lstStyle/>
          <a:p>
            <a:r>
              <a:rPr lang="en-US" dirty="0"/>
              <a:t>Two types of Anchors</a:t>
            </a:r>
          </a:p>
        </p:txBody>
      </p:sp>
      <p:sp>
        <p:nvSpPr>
          <p:cNvPr id="3" name="Content Placeholder 2"/>
          <p:cNvSpPr>
            <a:spLocks noGrp="1"/>
          </p:cNvSpPr>
          <p:nvPr>
            <p:ph idx="1"/>
          </p:nvPr>
        </p:nvSpPr>
        <p:spPr>
          <a:xfrm>
            <a:off x="876300" y="1739084"/>
            <a:ext cx="3403092" cy="4361439"/>
          </a:xfrm>
          <a:noFill/>
        </p:spPr>
        <p:txBody>
          <a:bodyPr lIns="0" tIns="0" rIns="274320">
            <a:normAutofit/>
          </a:bodyPr>
          <a:lstStyle/>
          <a:p>
            <a:pPr marL="0" indent="0">
              <a:buNone/>
            </a:pPr>
            <a:r>
              <a:rPr lang="en-US" sz="1400" b="1" dirty="0">
                <a:solidFill>
                  <a:srgbClr val="000000"/>
                </a:solidFill>
              </a:rPr>
              <a:t>Cast-in-Place</a:t>
            </a:r>
            <a:r>
              <a:rPr lang="en-US" sz="1400" dirty="0">
                <a:solidFill>
                  <a:srgbClr val="000000"/>
                </a:solidFill>
              </a:rPr>
              <a:t> - set in wet concrete. </a:t>
            </a:r>
          </a:p>
          <a:p>
            <a:pPr marL="0" indent="0">
              <a:buNone/>
            </a:pPr>
            <a:r>
              <a:rPr lang="en-US" sz="1400" b="1" dirty="0">
                <a:solidFill>
                  <a:srgbClr val="000000"/>
                </a:solidFill>
              </a:rPr>
              <a:t>Post-installed</a:t>
            </a:r>
            <a:r>
              <a:rPr lang="en-US" sz="1400" dirty="0">
                <a:solidFill>
                  <a:srgbClr val="000000"/>
                </a:solidFill>
              </a:rPr>
              <a:t> - </a:t>
            </a:r>
            <a:r>
              <a:rPr lang="en-US" sz="1400" dirty="0"/>
              <a:t>installed into drilled holes after the concrete has cured. </a:t>
            </a:r>
          </a:p>
          <a:p>
            <a:pPr marL="0" indent="0">
              <a:buNone/>
            </a:pPr>
            <a:endParaRPr lang="en-US" sz="1400" dirty="0">
              <a:solidFill>
                <a:srgbClr val="000000"/>
              </a:solidFill>
            </a:endParaRPr>
          </a:p>
        </p:txBody>
      </p:sp>
      <p:sp>
        <p:nvSpPr>
          <p:cNvPr id="15" name="Rectangle 14"/>
          <p:cNvSpPr/>
          <p:nvPr/>
        </p:nvSpPr>
        <p:spPr>
          <a:xfrm>
            <a:off x="882650" y="7485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6CEF73A6-C8CB-4928-8E59-A8EA1B85D597}"/>
              </a:ext>
            </a:extLst>
          </p:cNvPr>
          <p:cNvCxnSpPr/>
          <p:nvPr/>
        </p:nvCxnSpPr>
        <p:spPr>
          <a:xfrm>
            <a:off x="1092200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986ADA9-807D-4794-9BD0-A86315C25D80}"/>
              </a:ext>
            </a:extLst>
          </p:cNvPr>
          <p:cNvCxnSpPr/>
          <p:nvPr/>
        </p:nvCxnSpPr>
        <p:spPr>
          <a:xfrm>
            <a:off x="10579100" y="595967"/>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pic>
        <p:nvPicPr>
          <p:cNvPr id="28" name="Picture 27">
            <a:extLst>
              <a:ext uri="{FF2B5EF4-FFF2-40B4-BE49-F238E27FC236}">
                <a16:creationId xmlns:a16="http://schemas.microsoft.com/office/drawing/2014/main" id="{DBCB67E1-89C3-4056-86A3-A7544079793B}"/>
              </a:ext>
            </a:extLst>
          </p:cNvPr>
          <p:cNvPicPr>
            <a:picLocks noChangeAspect="1"/>
          </p:cNvPicPr>
          <p:nvPr/>
        </p:nvPicPr>
        <p:blipFill>
          <a:blip r:embed="rId6"/>
          <a:stretch>
            <a:fillRect/>
          </a:stretch>
        </p:blipFill>
        <p:spPr>
          <a:xfrm>
            <a:off x="3335611" y="3446314"/>
            <a:ext cx="4680086" cy="2837808"/>
          </a:xfrm>
          <a:prstGeom prst="rect">
            <a:avLst/>
          </a:prstGeom>
          <a:effectLst>
            <a:outerShdw blurRad="152400" dist="762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1996983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
            <a:extLst>
              <a:ext uri="{FF2B5EF4-FFF2-40B4-BE49-F238E27FC236}">
                <a16:creationId xmlns:a16="http://schemas.microsoft.com/office/drawing/2014/main" id="{90ED0017-EC1E-4E6C-8C69-E456BE8EBEF1}"/>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a:stretch/>
        </p:blipFill>
        <p:spPr bwMode="auto">
          <a:xfrm>
            <a:off x="8707824" y="3036232"/>
            <a:ext cx="1327852" cy="2706788"/>
          </a:xfrm>
          <a:prstGeom prst="rect">
            <a:avLst/>
          </a:prstGeom>
          <a:solidFill>
            <a:schemeClr val="bg1"/>
          </a:solidFill>
          <a:ln>
            <a:noFill/>
          </a:ln>
        </p:spPr>
      </p:pic>
      <p:sp>
        <p:nvSpPr>
          <p:cNvPr id="2" name="Title 1"/>
          <p:cNvSpPr>
            <a:spLocks noGrp="1"/>
          </p:cNvSpPr>
          <p:nvPr>
            <p:ph type="title"/>
          </p:nvPr>
        </p:nvSpPr>
        <p:spPr>
          <a:xfrm>
            <a:off x="868363" y="861236"/>
            <a:ext cx="5494337" cy="765156"/>
          </a:xfrm>
        </p:spPr>
        <p:txBody>
          <a:bodyPr>
            <a:normAutofit/>
          </a:bodyPr>
          <a:lstStyle/>
          <a:p>
            <a:r>
              <a:rPr lang="en-US" dirty="0"/>
              <a:t>Cast-in-Place Anchors</a:t>
            </a:r>
          </a:p>
        </p:txBody>
      </p:sp>
      <p:sp>
        <p:nvSpPr>
          <p:cNvPr id="3" name="Content Placeholder 2"/>
          <p:cNvSpPr>
            <a:spLocks noGrp="1"/>
          </p:cNvSpPr>
          <p:nvPr>
            <p:ph idx="1"/>
          </p:nvPr>
        </p:nvSpPr>
        <p:spPr>
          <a:xfrm>
            <a:off x="868363" y="1559815"/>
            <a:ext cx="10980733" cy="1184224"/>
          </a:xfrm>
          <a:noFill/>
        </p:spPr>
        <p:txBody>
          <a:bodyPr lIns="0" tIns="0" rIns="274320">
            <a:normAutofit/>
          </a:bodyPr>
          <a:lstStyle/>
          <a:p>
            <a:r>
              <a:rPr lang="en-US" sz="1400" dirty="0">
                <a:solidFill>
                  <a:srgbClr val="000000"/>
                </a:solidFill>
              </a:rPr>
              <a:t>Excellent performance and low cost; </a:t>
            </a:r>
            <a:r>
              <a:rPr lang="en-US" sz="1400" dirty="0"/>
              <a:t>can be challenging to position, difficult to inspect.</a:t>
            </a:r>
          </a:p>
          <a:p>
            <a:r>
              <a:rPr lang="en-US" sz="1400" dirty="0">
                <a:solidFill>
                  <a:srgbClr val="000000"/>
                </a:solidFill>
              </a:rPr>
              <a:t>Simpson Strong-Tie’s anchors (below) have been tested for a specific load capacity in tension and shear. </a:t>
            </a:r>
          </a:p>
        </p:txBody>
      </p:sp>
      <p:sp>
        <p:nvSpPr>
          <p:cNvPr id="15" name="Rectangle 14"/>
          <p:cNvSpPr/>
          <p:nvPr/>
        </p:nvSpPr>
        <p:spPr>
          <a:xfrm>
            <a:off x="882650" y="7485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6CEF73A6-C8CB-4928-8E59-A8EA1B85D597}"/>
              </a:ext>
            </a:extLst>
          </p:cNvPr>
          <p:cNvCxnSpPr/>
          <p:nvPr/>
        </p:nvCxnSpPr>
        <p:spPr>
          <a:xfrm>
            <a:off x="1092200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986ADA9-807D-4794-9BD0-A86315C25D80}"/>
              </a:ext>
            </a:extLst>
          </p:cNvPr>
          <p:cNvCxnSpPr/>
          <p:nvPr/>
        </p:nvCxnSpPr>
        <p:spPr>
          <a:xfrm>
            <a:off x="10579100" y="595967"/>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70FDCDD5-83DE-4C32-B5F8-B0ACFDFB9BA0}"/>
              </a:ext>
            </a:extLst>
          </p:cNvPr>
          <p:cNvPicPr>
            <a:picLocks noChangeAspect="1"/>
          </p:cNvPicPr>
          <p:nvPr/>
        </p:nvPicPr>
        <p:blipFill rotWithShape="1">
          <a:blip r:embed="rId7">
            <a:extLst>
              <a:ext uri="{28A0092B-C50C-407E-A947-70E740481C1C}">
                <a14:useLocalDpi xmlns:a14="http://schemas.microsoft.com/office/drawing/2010/main" val="0"/>
              </a:ext>
            </a:extLst>
          </a:blip>
          <a:srcRect l="8632" t="4514" r="7949" b="10483"/>
          <a:stretch/>
        </p:blipFill>
        <p:spPr>
          <a:xfrm>
            <a:off x="592062" y="3277128"/>
            <a:ext cx="1695979" cy="2213688"/>
          </a:xfrm>
          <a:prstGeom prst="rect">
            <a:avLst/>
          </a:prstGeom>
        </p:spPr>
      </p:pic>
      <p:pic>
        <p:nvPicPr>
          <p:cNvPr id="11" name="Picture 10">
            <a:extLst>
              <a:ext uri="{FF2B5EF4-FFF2-40B4-BE49-F238E27FC236}">
                <a16:creationId xmlns:a16="http://schemas.microsoft.com/office/drawing/2014/main" id="{60762451-70C4-4BC2-8EC6-73A7FFDA67E1}"/>
              </a:ext>
            </a:extLst>
          </p:cNvPr>
          <p:cNvPicPr>
            <a:picLocks noChangeAspect="1"/>
          </p:cNvPicPr>
          <p:nvPr/>
        </p:nvPicPr>
        <p:blipFill rotWithShape="1">
          <a:blip r:embed="rId8">
            <a:extLst>
              <a:ext uri="{28A0092B-C50C-407E-A947-70E740481C1C}">
                <a14:useLocalDpi xmlns:a14="http://schemas.microsoft.com/office/drawing/2010/main" val="0"/>
              </a:ext>
            </a:extLst>
          </a:blip>
          <a:srcRect l="6533" r="39067"/>
          <a:stretch/>
        </p:blipFill>
        <p:spPr>
          <a:xfrm>
            <a:off x="2439274" y="3175000"/>
            <a:ext cx="1697565" cy="2309024"/>
          </a:xfrm>
          <a:prstGeom prst="rect">
            <a:avLst/>
          </a:prstGeom>
          <a:effectLst>
            <a:outerShdw blurRad="152400" dist="76200" dir="2700000" algn="tl" rotWithShape="0">
              <a:prstClr val="black">
                <a:alpha val="40000"/>
              </a:prstClr>
            </a:outerShdw>
          </a:effectLst>
        </p:spPr>
      </p:pic>
      <p:pic>
        <p:nvPicPr>
          <p:cNvPr id="14" name="Picture 13">
            <a:extLst>
              <a:ext uri="{FF2B5EF4-FFF2-40B4-BE49-F238E27FC236}">
                <a16:creationId xmlns:a16="http://schemas.microsoft.com/office/drawing/2014/main" id="{13B16D46-CBE1-472E-AC93-F44B301504DF}"/>
              </a:ext>
            </a:extLst>
          </p:cNvPr>
          <p:cNvPicPr>
            <a:picLocks noChangeAspect="1"/>
          </p:cNvPicPr>
          <p:nvPr/>
        </p:nvPicPr>
        <p:blipFill rotWithShape="1">
          <a:blip r:embed="rId9">
            <a:extLst>
              <a:ext uri="{28A0092B-C50C-407E-A947-70E740481C1C}">
                <a14:useLocalDpi xmlns:a14="http://schemas.microsoft.com/office/drawing/2010/main" val="0"/>
              </a:ext>
            </a:extLst>
          </a:blip>
          <a:srcRect l="26422" r="23728"/>
          <a:stretch/>
        </p:blipFill>
        <p:spPr>
          <a:xfrm>
            <a:off x="6045422" y="3186702"/>
            <a:ext cx="1964420" cy="2297321"/>
          </a:xfrm>
          <a:prstGeom prst="rect">
            <a:avLst/>
          </a:prstGeom>
          <a:effectLst>
            <a:outerShdw blurRad="152400" dist="76200" dir="2700000" algn="tl" rotWithShape="0">
              <a:prstClr val="black">
                <a:alpha val="40000"/>
              </a:prstClr>
            </a:outerShdw>
          </a:effectLst>
        </p:spPr>
      </p:pic>
      <p:pic>
        <p:nvPicPr>
          <p:cNvPr id="22" name="Picture 21">
            <a:extLst>
              <a:ext uri="{FF2B5EF4-FFF2-40B4-BE49-F238E27FC236}">
                <a16:creationId xmlns:a16="http://schemas.microsoft.com/office/drawing/2014/main" id="{91FDDCCF-BBF4-44D9-8FD6-A84CE12B9EAF}"/>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744" t="28337" r="26969" b="25537"/>
          <a:stretch/>
        </p:blipFill>
        <p:spPr>
          <a:xfrm rot="5400000">
            <a:off x="9680788" y="3611833"/>
            <a:ext cx="2430115" cy="1327851"/>
          </a:xfrm>
          <a:prstGeom prst="rect">
            <a:avLst/>
          </a:prstGeom>
          <a:effectLst>
            <a:outerShdw blurRad="152400" dist="76200" dir="2700000" algn="tl" rotWithShape="0">
              <a:prstClr val="black">
                <a:alpha val="40000"/>
              </a:prstClr>
            </a:outerShdw>
          </a:effectLst>
        </p:spPr>
      </p:pic>
      <p:sp>
        <p:nvSpPr>
          <p:cNvPr id="20" name="TextBox 19">
            <a:extLst>
              <a:ext uri="{FF2B5EF4-FFF2-40B4-BE49-F238E27FC236}">
                <a16:creationId xmlns:a16="http://schemas.microsoft.com/office/drawing/2014/main" id="{2C996E00-4E14-9374-4A45-5554904DB8EB}"/>
              </a:ext>
            </a:extLst>
          </p:cNvPr>
          <p:cNvSpPr txBox="1"/>
          <p:nvPr/>
        </p:nvSpPr>
        <p:spPr>
          <a:xfrm>
            <a:off x="8707824" y="5679520"/>
            <a:ext cx="2997225" cy="584775"/>
          </a:xfrm>
          <a:prstGeom prst="rect">
            <a:avLst/>
          </a:prstGeom>
          <a:noFill/>
        </p:spPr>
        <p:txBody>
          <a:bodyPr wrap="square" rtlCol="0">
            <a:spAutoFit/>
          </a:bodyPr>
          <a:lstStyle/>
          <a:p>
            <a:pPr algn="ctr"/>
            <a:r>
              <a:rPr lang="en-US" sz="1600" b="1" dirty="0" err="1">
                <a:latin typeface="Arial" panose="020B0604020202020204" pitchFamily="34" charset="0"/>
                <a:cs typeface="Arial" panose="020B0604020202020204" pitchFamily="34" charset="0"/>
              </a:rPr>
              <a:t>STHD</a:t>
            </a:r>
            <a:br>
              <a:rPr lang="en-US" sz="1600" b="1" dirty="0">
                <a:solidFill>
                  <a:srgbClr val="FF00FF"/>
                </a:solidFill>
                <a:latin typeface="Arial" panose="020B0604020202020204" pitchFamily="34" charset="0"/>
                <a:cs typeface="Arial" panose="020B0604020202020204" pitchFamily="34" charset="0"/>
              </a:rPr>
            </a:br>
            <a:r>
              <a:rPr lang="en-US" sz="1600" b="1" dirty="0">
                <a:latin typeface="Arial" panose="020B0604020202020204" pitchFamily="34" charset="0"/>
                <a:cs typeface="Arial" panose="020B0604020202020204" pitchFamily="34" charset="0"/>
              </a:rPr>
              <a:t>Strap-Tie </a:t>
            </a:r>
            <a:r>
              <a:rPr lang="en-US" sz="1600" b="1" dirty="0" err="1">
                <a:latin typeface="Arial" panose="020B0604020202020204" pitchFamily="34" charset="0"/>
                <a:cs typeface="Arial" panose="020B0604020202020204" pitchFamily="34" charset="0"/>
              </a:rPr>
              <a:t>Holdown</a:t>
            </a:r>
            <a:endParaRPr lang="en-US" sz="1600" b="1" dirty="0">
              <a:latin typeface="Arial" panose="020B0604020202020204" pitchFamily="34" charset="0"/>
              <a:cs typeface="Arial" panose="020B0604020202020204" pitchFamily="34" charset="0"/>
            </a:endParaRPr>
          </a:p>
        </p:txBody>
      </p:sp>
      <p:sp>
        <p:nvSpPr>
          <p:cNvPr id="24" name="TextBox 23">
            <a:extLst>
              <a:ext uri="{FF2B5EF4-FFF2-40B4-BE49-F238E27FC236}">
                <a16:creationId xmlns:a16="http://schemas.microsoft.com/office/drawing/2014/main" id="{483DCA3D-3430-7AB6-BDBB-128C0409988B}"/>
              </a:ext>
            </a:extLst>
          </p:cNvPr>
          <p:cNvSpPr txBox="1"/>
          <p:nvPr/>
        </p:nvSpPr>
        <p:spPr>
          <a:xfrm>
            <a:off x="727557" y="5679520"/>
            <a:ext cx="3409282" cy="584775"/>
          </a:xfrm>
          <a:prstGeom prst="rect">
            <a:avLst/>
          </a:prstGeom>
          <a:noFill/>
        </p:spPr>
        <p:txBody>
          <a:bodyPr wrap="square" rtlCol="0">
            <a:spAutoFit/>
          </a:bodyPr>
          <a:lstStyle/>
          <a:p>
            <a:pPr algn="ctr"/>
            <a:r>
              <a:rPr lang="en-US" sz="1600" b="1" dirty="0">
                <a:latin typeface="Arial" panose="020B0604020202020204" pitchFamily="34" charset="0"/>
                <a:cs typeface="Arial" panose="020B0604020202020204" pitchFamily="34" charset="0"/>
              </a:rPr>
              <a:t>MASA/</a:t>
            </a:r>
            <a:r>
              <a:rPr lang="en-US" sz="1600" b="1" dirty="0" err="1">
                <a:latin typeface="Arial" panose="020B0604020202020204" pitchFamily="34" charset="0"/>
                <a:cs typeface="Arial" panose="020B0604020202020204" pitchFamily="34" charset="0"/>
              </a:rPr>
              <a:t>MASAP</a:t>
            </a:r>
            <a:endParaRPr lang="en-US" sz="1600" b="1" dirty="0">
              <a:latin typeface="Arial" panose="020B0604020202020204" pitchFamily="34" charset="0"/>
              <a:cs typeface="Arial" panose="020B0604020202020204" pitchFamily="34" charset="0"/>
            </a:endParaRPr>
          </a:p>
          <a:p>
            <a:pPr algn="ctr"/>
            <a:r>
              <a:rPr lang="en-US" sz="1600" b="1" dirty="0">
                <a:latin typeface="Arial" panose="020B0604020202020204" pitchFamily="34" charset="0"/>
                <a:cs typeface="Arial" panose="020B0604020202020204" pitchFamily="34" charset="0"/>
              </a:rPr>
              <a:t>Mudsill Anchors</a:t>
            </a:r>
          </a:p>
        </p:txBody>
      </p:sp>
      <p:sp>
        <p:nvSpPr>
          <p:cNvPr id="25" name="TextBox 24">
            <a:extLst>
              <a:ext uri="{FF2B5EF4-FFF2-40B4-BE49-F238E27FC236}">
                <a16:creationId xmlns:a16="http://schemas.microsoft.com/office/drawing/2014/main" id="{547E9EF3-1D37-1574-20B6-C227A7B5B1E0}"/>
              </a:ext>
            </a:extLst>
          </p:cNvPr>
          <p:cNvSpPr txBox="1"/>
          <p:nvPr/>
        </p:nvSpPr>
        <p:spPr>
          <a:xfrm>
            <a:off x="5820815" y="5679520"/>
            <a:ext cx="2375247" cy="584775"/>
          </a:xfrm>
          <a:prstGeom prst="rect">
            <a:avLst/>
          </a:prstGeom>
          <a:noFill/>
        </p:spPr>
        <p:txBody>
          <a:bodyPr wrap="square" rtlCol="0">
            <a:spAutoFit/>
          </a:bodyPr>
          <a:lstStyle/>
          <a:p>
            <a:pPr algn="ctr"/>
            <a:r>
              <a:rPr lang="en-US" sz="1600" b="1" dirty="0" err="1">
                <a:latin typeface="Arial" panose="020B0604020202020204" pitchFamily="34" charset="0"/>
                <a:cs typeface="Arial" panose="020B0604020202020204" pitchFamily="34" charset="0"/>
              </a:rPr>
              <a:t>LMAZ</a:t>
            </a:r>
            <a:r>
              <a:rPr lang="en-US" sz="1600" b="1" dirty="0">
                <a:latin typeface="Arial" panose="020B0604020202020204" pitchFamily="34" charset="0"/>
                <a:cs typeface="Arial" panose="020B0604020202020204" pitchFamily="34" charset="0"/>
              </a:rPr>
              <a:t>/MAB/</a:t>
            </a:r>
            <a:r>
              <a:rPr lang="en-US" sz="1600" b="1" dirty="0" err="1">
                <a:latin typeface="Arial" panose="020B0604020202020204" pitchFamily="34" charset="0"/>
                <a:cs typeface="Arial" panose="020B0604020202020204" pitchFamily="34" charset="0"/>
              </a:rPr>
              <a:t>MASB</a:t>
            </a:r>
            <a:endParaRPr lang="en-US" sz="1600" b="1" dirty="0">
              <a:latin typeface="Arial" panose="020B0604020202020204" pitchFamily="34" charset="0"/>
              <a:cs typeface="Arial" panose="020B0604020202020204" pitchFamily="34" charset="0"/>
            </a:endParaRPr>
          </a:p>
          <a:p>
            <a:pPr algn="ctr"/>
            <a:r>
              <a:rPr lang="en-US" sz="1600" b="1" dirty="0">
                <a:latin typeface="Arial" panose="020B0604020202020204" pitchFamily="34" charset="0"/>
                <a:cs typeface="Arial" panose="020B0604020202020204" pitchFamily="34" charset="0"/>
              </a:rPr>
              <a:t>Mudsill Anchors</a:t>
            </a:r>
          </a:p>
        </p:txBody>
      </p:sp>
      <p:cxnSp>
        <p:nvCxnSpPr>
          <p:cNvPr id="5" name="Straight Connector 4">
            <a:extLst>
              <a:ext uri="{FF2B5EF4-FFF2-40B4-BE49-F238E27FC236}">
                <a16:creationId xmlns:a16="http://schemas.microsoft.com/office/drawing/2014/main" id="{AD4B66C9-8805-3A18-1C21-498C22BED7DF}"/>
              </a:ext>
            </a:extLst>
          </p:cNvPr>
          <p:cNvCxnSpPr>
            <a:cxnSpLocks/>
          </p:cNvCxnSpPr>
          <p:nvPr/>
        </p:nvCxnSpPr>
        <p:spPr>
          <a:xfrm flipV="1">
            <a:off x="4474523" y="3060700"/>
            <a:ext cx="0" cy="3037562"/>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E67B8BD-E6F7-2A25-AAC0-4FAD305C0DB8}"/>
              </a:ext>
            </a:extLst>
          </p:cNvPr>
          <p:cNvCxnSpPr>
            <a:cxnSpLocks/>
          </p:cNvCxnSpPr>
          <p:nvPr/>
        </p:nvCxnSpPr>
        <p:spPr>
          <a:xfrm flipV="1">
            <a:off x="8411523" y="3036233"/>
            <a:ext cx="0" cy="3037562"/>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6" name="Picture 2" descr="Image result for student handout icon">
            <a:extLst>
              <a:ext uri="{FF2B5EF4-FFF2-40B4-BE49-F238E27FC236}">
                <a16:creationId xmlns:a16="http://schemas.microsoft.com/office/drawing/2014/main" id="{A872C657-3A2A-D55D-7E4E-772091E8AE49}"/>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a:extLst>
              <a:ext uri="{FF2B5EF4-FFF2-40B4-BE49-F238E27FC236}">
                <a16:creationId xmlns:a16="http://schemas.microsoft.com/office/drawing/2014/main" id="{FE5C91F8-1DA1-9B6D-B153-F10F01F85114}"/>
              </a:ext>
            </a:extLst>
          </p:cNvPr>
          <p:cNvPicPr>
            <a:picLocks noChangeAspect="1"/>
          </p:cNvPicPr>
          <p:nvPr>
            <p:custDataLst>
              <p:tags r:id="rId2"/>
            </p:custDataLst>
          </p:nvPr>
        </p:nvPicPr>
        <p:blipFill rotWithShape="1">
          <a:blip r:embed="rId12">
            <a:extLst>
              <a:ext uri="{28A0092B-C50C-407E-A947-70E740481C1C}">
                <a14:useLocalDpi xmlns:a14="http://schemas.microsoft.com/office/drawing/2010/main" val="0"/>
              </a:ext>
            </a:extLst>
          </a:blip>
          <a:srcRect l="13603" r="20659" b="7640"/>
          <a:stretch/>
        </p:blipFill>
        <p:spPr>
          <a:xfrm>
            <a:off x="4795243" y="4428959"/>
            <a:ext cx="1253689" cy="1832742"/>
          </a:xfrm>
          <a:prstGeom prst="rect">
            <a:avLst/>
          </a:prstGeom>
        </p:spPr>
      </p:pic>
      <p:pic>
        <p:nvPicPr>
          <p:cNvPr id="18" name="Picture 17">
            <a:extLst>
              <a:ext uri="{FF2B5EF4-FFF2-40B4-BE49-F238E27FC236}">
                <a16:creationId xmlns:a16="http://schemas.microsoft.com/office/drawing/2014/main" id="{815E57FE-2DAA-B9E0-7B85-332F6A2EC0A3}"/>
              </a:ext>
            </a:extLst>
          </p:cNvPr>
          <p:cNvPicPr>
            <a:picLocks noChangeAspect="1"/>
          </p:cNvPicPr>
          <p:nvPr>
            <p:custDataLst>
              <p:tags r:id="rId3"/>
            </p:custDataLst>
          </p:nvPr>
        </p:nvPicPr>
        <p:blipFill rotWithShape="1">
          <a:blip r:embed="rId13">
            <a:extLst>
              <a:ext uri="{28A0092B-C50C-407E-A947-70E740481C1C}">
                <a14:useLocalDpi xmlns:a14="http://schemas.microsoft.com/office/drawing/2010/main" val="0"/>
              </a:ext>
            </a:extLst>
          </a:blip>
          <a:srcRect l="36922" r="36070"/>
          <a:stretch/>
        </p:blipFill>
        <p:spPr>
          <a:xfrm>
            <a:off x="5085568" y="2463239"/>
            <a:ext cx="834170" cy="2459991"/>
          </a:xfrm>
          <a:prstGeom prst="rect">
            <a:avLst/>
          </a:prstGeom>
        </p:spPr>
      </p:pic>
    </p:spTree>
    <p:custDataLst>
      <p:tags r:id="rId1"/>
    </p:custDataLst>
    <p:extLst>
      <p:ext uri="{BB962C8B-B14F-4D97-AF65-F5344CB8AC3E}">
        <p14:creationId xmlns:p14="http://schemas.microsoft.com/office/powerpoint/2010/main" val="13313067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3EDFE849-4BEE-D382-957E-400A516316B5}"/>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959268" y="2472398"/>
            <a:ext cx="10710472" cy="3760148"/>
          </a:xfrm>
          <a:prstGeom prst="rect">
            <a:avLst/>
          </a:prstGeom>
          <a:noFill/>
          <a:ln w="50800">
            <a:noFill/>
            <a:miter lim="800000"/>
            <a:headEnd/>
            <a:tailEnd/>
          </a:ln>
          <a:effectLst>
            <a:outerShdw blurRad="152400" dist="76200" dir="2700000" algn="tl" rotWithShape="0">
              <a:prstClr val="black">
                <a:alpha val="40000"/>
              </a:prstClr>
            </a:outerShdw>
          </a:effectLst>
        </p:spPr>
      </p:pic>
      <p:sp>
        <p:nvSpPr>
          <p:cNvPr id="2" name="Title 1"/>
          <p:cNvSpPr>
            <a:spLocks noGrp="1"/>
          </p:cNvSpPr>
          <p:nvPr>
            <p:ph type="title"/>
          </p:nvPr>
        </p:nvSpPr>
        <p:spPr>
          <a:xfrm>
            <a:off x="868363" y="861236"/>
            <a:ext cx="5494337" cy="765156"/>
          </a:xfrm>
        </p:spPr>
        <p:txBody>
          <a:bodyPr>
            <a:normAutofit/>
          </a:bodyPr>
          <a:lstStyle/>
          <a:p>
            <a:r>
              <a:rPr lang="en-US" dirty="0"/>
              <a:t>Cast-in-Place Anchors</a:t>
            </a:r>
          </a:p>
        </p:txBody>
      </p:sp>
      <p:sp>
        <p:nvSpPr>
          <p:cNvPr id="3" name="Content Placeholder 2"/>
          <p:cNvSpPr>
            <a:spLocks noGrp="1"/>
          </p:cNvSpPr>
          <p:nvPr>
            <p:ph idx="1"/>
          </p:nvPr>
        </p:nvSpPr>
        <p:spPr>
          <a:xfrm>
            <a:off x="882650" y="1729105"/>
            <a:ext cx="10710472" cy="776424"/>
          </a:xfrm>
          <a:noFill/>
        </p:spPr>
        <p:txBody>
          <a:bodyPr lIns="0" tIns="0" rIns="274320">
            <a:normAutofit/>
          </a:bodyPr>
          <a:lstStyle/>
          <a:p>
            <a:pPr>
              <a:lnSpc>
                <a:spcPct val="100000"/>
              </a:lnSpc>
            </a:pPr>
            <a:r>
              <a:rPr lang="en-US" sz="1400" dirty="0">
                <a:solidFill>
                  <a:srgbClr val="000000"/>
                </a:solidFill>
              </a:rPr>
              <a:t>J-bolts and L-bolts can be designed by industry standards</a:t>
            </a:r>
          </a:p>
          <a:p>
            <a:pPr>
              <a:lnSpc>
                <a:spcPct val="100000"/>
              </a:lnSpc>
            </a:pPr>
            <a:r>
              <a:rPr lang="en-US" sz="1400" dirty="0">
                <a:solidFill>
                  <a:srgbClr val="000000"/>
                </a:solidFill>
              </a:rPr>
              <a:t>Capacity in both tension and shear can be calculated.</a:t>
            </a:r>
          </a:p>
        </p:txBody>
      </p:sp>
      <p:sp>
        <p:nvSpPr>
          <p:cNvPr id="15" name="Rectangle 14"/>
          <p:cNvSpPr/>
          <p:nvPr/>
        </p:nvSpPr>
        <p:spPr>
          <a:xfrm>
            <a:off x="882650" y="7485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6CEF73A6-C8CB-4928-8E59-A8EA1B85D597}"/>
              </a:ext>
            </a:extLst>
          </p:cNvPr>
          <p:cNvCxnSpPr/>
          <p:nvPr/>
        </p:nvCxnSpPr>
        <p:spPr>
          <a:xfrm>
            <a:off x="1092200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986ADA9-807D-4794-9BD0-A86315C25D80}"/>
              </a:ext>
            </a:extLst>
          </p:cNvPr>
          <p:cNvCxnSpPr/>
          <p:nvPr/>
        </p:nvCxnSpPr>
        <p:spPr>
          <a:xfrm>
            <a:off x="10579100" y="595967"/>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2C996E00-4E14-9374-4A45-5554904DB8EB}"/>
              </a:ext>
            </a:extLst>
          </p:cNvPr>
          <p:cNvSpPr txBox="1"/>
          <p:nvPr/>
        </p:nvSpPr>
        <p:spPr>
          <a:xfrm>
            <a:off x="4362450" y="6388971"/>
            <a:ext cx="4000500" cy="338554"/>
          </a:xfrm>
          <a:prstGeom prst="rect">
            <a:avLst/>
          </a:prstGeom>
          <a:noFill/>
        </p:spPr>
        <p:txBody>
          <a:bodyPr wrap="square" rtlCol="0">
            <a:spAutoFit/>
          </a:bodyPr>
          <a:lstStyle/>
          <a:p>
            <a:pPr algn="ctr"/>
            <a:r>
              <a:rPr lang="en-US" sz="1600" b="1" dirty="0">
                <a:latin typeface="Arial" panose="020B0604020202020204" pitchFamily="34" charset="0"/>
                <a:cs typeface="Arial" panose="020B0604020202020204" pitchFamily="34" charset="0"/>
              </a:rPr>
              <a:t>Various Cast-in-Place Anchors</a:t>
            </a:r>
          </a:p>
        </p:txBody>
      </p:sp>
    </p:spTree>
    <p:custDataLst>
      <p:tags r:id="rId1"/>
    </p:custDataLst>
    <p:extLst>
      <p:ext uri="{BB962C8B-B14F-4D97-AF65-F5344CB8AC3E}">
        <p14:creationId xmlns:p14="http://schemas.microsoft.com/office/powerpoint/2010/main" val="30411437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8363" y="861236"/>
            <a:ext cx="4688871" cy="765156"/>
          </a:xfrm>
        </p:spPr>
        <p:txBody>
          <a:bodyPr>
            <a:normAutofit/>
          </a:bodyPr>
          <a:lstStyle/>
          <a:p>
            <a:r>
              <a:rPr lang="en-US" dirty="0"/>
              <a:t>Post-installed Anchors</a:t>
            </a:r>
          </a:p>
        </p:txBody>
      </p:sp>
      <p:sp>
        <p:nvSpPr>
          <p:cNvPr id="3" name="Content Placeholder 2"/>
          <p:cNvSpPr>
            <a:spLocks noGrp="1"/>
          </p:cNvSpPr>
          <p:nvPr>
            <p:ph idx="1"/>
          </p:nvPr>
        </p:nvSpPr>
        <p:spPr>
          <a:xfrm>
            <a:off x="868363" y="1739084"/>
            <a:ext cx="4186238" cy="4509316"/>
          </a:xfrm>
          <a:noFill/>
        </p:spPr>
        <p:txBody>
          <a:bodyPr lIns="0" tIns="0" rIns="274320">
            <a:normAutofit/>
          </a:bodyPr>
          <a:lstStyle/>
          <a:p>
            <a:r>
              <a:rPr lang="en-US" sz="1400" dirty="0">
                <a:solidFill>
                  <a:srgbClr val="000000"/>
                </a:solidFill>
              </a:rPr>
              <a:t>Offer precise placement and high strength.</a:t>
            </a:r>
          </a:p>
          <a:p>
            <a:r>
              <a:rPr lang="en-US" sz="1400" dirty="0">
                <a:solidFill>
                  <a:srgbClr val="000000"/>
                </a:solidFill>
              </a:rPr>
              <a:t>Inspection friendly, available in a variety of types, and “Meet the Intent of the Code”.</a:t>
            </a:r>
          </a:p>
          <a:p>
            <a:r>
              <a:rPr lang="en-US" sz="1400" dirty="0">
                <a:solidFill>
                  <a:srgbClr val="000000"/>
                </a:solidFill>
              </a:rPr>
              <a:t>Load capacity options:</a:t>
            </a:r>
          </a:p>
          <a:p>
            <a:pPr lvl="1"/>
            <a:r>
              <a:rPr lang="en-US" dirty="0">
                <a:solidFill>
                  <a:srgbClr val="000000"/>
                </a:solidFill>
              </a:rPr>
              <a:t>Masonry construction</a:t>
            </a:r>
          </a:p>
          <a:p>
            <a:pPr lvl="1"/>
            <a:r>
              <a:rPr lang="en-US" dirty="0">
                <a:solidFill>
                  <a:srgbClr val="000000"/>
                </a:solidFill>
              </a:rPr>
              <a:t>Concrete construction</a:t>
            </a:r>
          </a:p>
        </p:txBody>
      </p:sp>
      <p:sp>
        <p:nvSpPr>
          <p:cNvPr id="15" name="Rectangle 14"/>
          <p:cNvSpPr/>
          <p:nvPr/>
        </p:nvSpPr>
        <p:spPr>
          <a:xfrm>
            <a:off x="882650" y="7485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22" name="Picture 2" descr="Suitable for use in place of code anchor bolts.">
            <a:extLst>
              <a:ext uri="{FF2B5EF4-FFF2-40B4-BE49-F238E27FC236}">
                <a16:creationId xmlns:a16="http://schemas.microsoft.com/office/drawing/2014/main" id="{EEA9F2A4-DD2C-D970-CF47-BCECC6121C2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6334" b="10251"/>
          <a:stretch/>
        </p:blipFill>
        <p:spPr bwMode="auto">
          <a:xfrm>
            <a:off x="5829300" y="0"/>
            <a:ext cx="6362700" cy="6858000"/>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294468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Titen HD® Screw Anchor">
            <a:extLst>
              <a:ext uri="{FF2B5EF4-FFF2-40B4-BE49-F238E27FC236}">
                <a16:creationId xmlns:a16="http://schemas.microsoft.com/office/drawing/2014/main" id="{FE80B756-F3E8-96D8-41F6-0E4D52C5875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43426" y="2442399"/>
            <a:ext cx="1256567" cy="334671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Titen HD® Threaded Rod Hanger">
            <a:extLst>
              <a:ext uri="{FF2B5EF4-FFF2-40B4-BE49-F238E27FC236}">
                <a16:creationId xmlns:a16="http://schemas.microsoft.com/office/drawing/2014/main" id="{4B90B14A-BEA2-B90F-BCB1-4FB227FFCCD5}"/>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r="21577"/>
          <a:stretch/>
        </p:blipFill>
        <p:spPr bwMode="auto">
          <a:xfrm>
            <a:off x="3373662" y="3209774"/>
            <a:ext cx="766824" cy="2479464"/>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Strong-Bolt® 2">
            <a:extLst>
              <a:ext uri="{FF2B5EF4-FFF2-40B4-BE49-F238E27FC236}">
                <a16:creationId xmlns:a16="http://schemas.microsoft.com/office/drawing/2014/main" id="{8F6C1DB8-52DF-1A52-1295-08601BE4014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101" y="1860867"/>
            <a:ext cx="1371338" cy="413589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868363" y="861236"/>
            <a:ext cx="4688871" cy="765156"/>
          </a:xfrm>
        </p:spPr>
        <p:txBody>
          <a:bodyPr>
            <a:normAutofit/>
          </a:bodyPr>
          <a:lstStyle/>
          <a:p>
            <a:r>
              <a:rPr lang="en-US" dirty="0"/>
              <a:t>Post-installed Anchors</a:t>
            </a:r>
          </a:p>
        </p:txBody>
      </p:sp>
      <p:sp>
        <p:nvSpPr>
          <p:cNvPr id="3" name="Content Placeholder 2"/>
          <p:cNvSpPr>
            <a:spLocks noGrp="1"/>
          </p:cNvSpPr>
          <p:nvPr>
            <p:ph idx="1"/>
          </p:nvPr>
        </p:nvSpPr>
        <p:spPr>
          <a:xfrm>
            <a:off x="5548732" y="1231110"/>
            <a:ext cx="6263380" cy="1717217"/>
          </a:xfrm>
          <a:noFill/>
        </p:spPr>
        <p:txBody>
          <a:bodyPr lIns="0" tIns="0" rIns="274320">
            <a:noAutofit/>
          </a:bodyPr>
          <a:lstStyle/>
          <a:p>
            <a:pPr>
              <a:lnSpc>
                <a:spcPct val="100000"/>
              </a:lnSpc>
            </a:pPr>
            <a:r>
              <a:rPr lang="en-US" dirty="0">
                <a:solidFill>
                  <a:srgbClr val="000000"/>
                </a:solidFill>
              </a:rPr>
              <a:t>Mechanical Expansion anchors (Strong-Bolt</a:t>
            </a:r>
            <a:r>
              <a:rPr lang="en-US" baseline="30000" dirty="0">
                <a:solidFill>
                  <a:srgbClr val="000000"/>
                </a:solidFill>
              </a:rPr>
              <a:t>®</a:t>
            </a:r>
            <a:r>
              <a:rPr lang="en-US" dirty="0">
                <a:solidFill>
                  <a:srgbClr val="000000"/>
                </a:solidFill>
              </a:rPr>
              <a:t> 2)</a:t>
            </a:r>
          </a:p>
          <a:p>
            <a:pPr>
              <a:lnSpc>
                <a:spcPct val="100000"/>
              </a:lnSpc>
            </a:pPr>
            <a:r>
              <a:rPr lang="en-US" dirty="0">
                <a:solidFill>
                  <a:srgbClr val="000000"/>
                </a:solidFill>
              </a:rPr>
              <a:t>Mechanical screw anchors (</a:t>
            </a:r>
            <a:r>
              <a:rPr lang="en-US" dirty="0" err="1">
                <a:solidFill>
                  <a:srgbClr val="000000"/>
                </a:solidFill>
              </a:rPr>
              <a:t>Titen</a:t>
            </a:r>
            <a:r>
              <a:rPr lang="en-US" dirty="0">
                <a:solidFill>
                  <a:srgbClr val="000000"/>
                </a:solidFill>
              </a:rPr>
              <a:t> family) </a:t>
            </a:r>
          </a:p>
          <a:p>
            <a:pPr>
              <a:lnSpc>
                <a:spcPct val="100000"/>
              </a:lnSpc>
            </a:pPr>
            <a:r>
              <a:rPr lang="en-US" dirty="0">
                <a:solidFill>
                  <a:srgbClr val="000000"/>
                </a:solidFill>
              </a:rPr>
              <a:t>Adhesive Anchors (SET-3G™, </a:t>
            </a:r>
            <a:r>
              <a:rPr lang="en-US" dirty="0"/>
              <a:t>AT-XP</a:t>
            </a:r>
            <a:r>
              <a:rPr lang="en-US" baseline="30000" dirty="0"/>
              <a:t>®</a:t>
            </a:r>
            <a:r>
              <a:rPr lang="en-US" dirty="0">
                <a:solidFill>
                  <a:srgbClr val="000000"/>
                </a:solidFill>
              </a:rPr>
              <a:t>, SET-XP</a:t>
            </a:r>
            <a:r>
              <a:rPr lang="en-US" baseline="30000" dirty="0"/>
              <a:t>®</a:t>
            </a:r>
            <a:r>
              <a:rPr lang="en-US" dirty="0">
                <a:solidFill>
                  <a:srgbClr val="000000"/>
                </a:solidFill>
              </a:rPr>
              <a:t> and ET-HP</a:t>
            </a:r>
            <a:r>
              <a:rPr lang="en-US" baseline="30000" dirty="0"/>
              <a:t>®</a:t>
            </a:r>
            <a:r>
              <a:rPr lang="en-US" dirty="0">
                <a:solidFill>
                  <a:srgbClr val="000000"/>
                </a:solidFill>
              </a:rPr>
              <a:t>). </a:t>
            </a:r>
          </a:p>
        </p:txBody>
      </p:sp>
      <p:sp>
        <p:nvSpPr>
          <p:cNvPr id="15" name="Rectangle 14"/>
          <p:cNvSpPr/>
          <p:nvPr/>
        </p:nvSpPr>
        <p:spPr>
          <a:xfrm>
            <a:off x="882650" y="7485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6CEF73A6-C8CB-4928-8E59-A8EA1B85D597}"/>
              </a:ext>
            </a:extLst>
          </p:cNvPr>
          <p:cNvCxnSpPr/>
          <p:nvPr/>
        </p:nvCxnSpPr>
        <p:spPr>
          <a:xfrm>
            <a:off x="1092200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986ADA9-807D-4794-9BD0-A86315C25D80}"/>
              </a:ext>
            </a:extLst>
          </p:cNvPr>
          <p:cNvCxnSpPr/>
          <p:nvPr/>
        </p:nvCxnSpPr>
        <p:spPr>
          <a:xfrm>
            <a:off x="10579100" y="595967"/>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3839E83E-322F-48D2-AB0B-B3E3CAEC4B51}"/>
              </a:ext>
            </a:extLst>
          </p:cNvPr>
          <p:cNvSpPr txBox="1"/>
          <p:nvPr/>
        </p:nvSpPr>
        <p:spPr>
          <a:xfrm>
            <a:off x="58025" y="5657917"/>
            <a:ext cx="3255112" cy="738664"/>
          </a:xfrm>
          <a:prstGeom prst="rect">
            <a:avLst/>
          </a:prstGeom>
          <a:noFill/>
        </p:spPr>
        <p:txBody>
          <a:bodyPr wrap="square" rtlCol="0">
            <a:spAutoFit/>
          </a:bodyPr>
          <a:lstStyle/>
          <a:p>
            <a:pPr algn="ctr"/>
            <a:r>
              <a:rPr lang="en-US" sz="1400" b="1" dirty="0" err="1">
                <a:latin typeface="Arial" panose="020B0604020202020204" pitchFamily="34" charset="0"/>
                <a:cs typeface="Arial" panose="020B0604020202020204" pitchFamily="34" charset="0"/>
              </a:rPr>
              <a:t>STB2</a:t>
            </a:r>
            <a:br>
              <a:rPr lang="en-US" sz="1400" b="1" dirty="0">
                <a:solidFill>
                  <a:srgbClr val="FF00FF"/>
                </a:solidFill>
                <a:latin typeface="Arial" panose="020B0604020202020204" pitchFamily="34" charset="0"/>
                <a:cs typeface="Arial" panose="020B0604020202020204" pitchFamily="34" charset="0"/>
              </a:rPr>
            </a:br>
            <a:r>
              <a:rPr lang="en-US" sz="1400" b="1" dirty="0">
                <a:latin typeface="Arial" panose="020B0604020202020204" pitchFamily="34" charset="0"/>
                <a:cs typeface="Arial" panose="020B0604020202020204" pitchFamily="34" charset="0"/>
              </a:rPr>
              <a:t>Mechanical Expansion Anchor</a:t>
            </a:r>
          </a:p>
          <a:p>
            <a:pPr algn="ctr"/>
            <a:endParaRPr lang="en-US" sz="1400" b="1" dirty="0">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C77CEF86-EB5D-46A8-9297-A640FDE46FC9}"/>
              </a:ext>
            </a:extLst>
          </p:cNvPr>
          <p:cNvSpPr txBox="1"/>
          <p:nvPr/>
        </p:nvSpPr>
        <p:spPr>
          <a:xfrm>
            <a:off x="3603745" y="5657917"/>
            <a:ext cx="3447230" cy="738664"/>
          </a:xfrm>
          <a:prstGeom prst="rect">
            <a:avLst/>
          </a:prstGeom>
          <a:noFill/>
        </p:spPr>
        <p:txBody>
          <a:bodyPr wrap="square" rtlCol="0">
            <a:spAutoFit/>
          </a:bodyPr>
          <a:lstStyle/>
          <a:p>
            <a:pPr algn="ctr"/>
            <a:r>
              <a:rPr lang="en-US" sz="1400" b="1" dirty="0" err="1">
                <a:latin typeface="Arial" panose="020B0604020202020204" pitchFamily="34" charset="0"/>
                <a:cs typeface="Arial" panose="020B0604020202020204" pitchFamily="34" charset="0"/>
              </a:rPr>
              <a:t>Titen</a:t>
            </a:r>
            <a:r>
              <a:rPr lang="en-US" sz="1400" b="1" dirty="0">
                <a:latin typeface="Arial" panose="020B0604020202020204" pitchFamily="34" charset="0"/>
                <a:cs typeface="Arial" panose="020B0604020202020204" pitchFamily="34" charset="0"/>
              </a:rPr>
              <a:t> HD® / </a:t>
            </a:r>
            <a:r>
              <a:rPr lang="en-US" sz="1400" b="1" dirty="0" err="1">
                <a:latin typeface="Arial" panose="020B0604020202020204" pitchFamily="34" charset="0"/>
                <a:cs typeface="Arial" panose="020B0604020202020204" pitchFamily="34" charset="0"/>
              </a:rPr>
              <a:t>Titen</a:t>
            </a:r>
            <a:r>
              <a:rPr lang="en-US" sz="1400" b="1" dirty="0">
                <a:latin typeface="Arial" panose="020B0604020202020204" pitchFamily="34" charset="0"/>
                <a:cs typeface="Arial" panose="020B0604020202020204" pitchFamily="34" charset="0"/>
              </a:rPr>
              <a:t> HD® Rod Hanger  </a:t>
            </a:r>
            <a:br>
              <a:rPr lang="en-US" sz="1400" b="1" dirty="0">
                <a:solidFill>
                  <a:srgbClr val="FF00FF"/>
                </a:solidFill>
                <a:latin typeface="Arial" panose="020B0604020202020204" pitchFamily="34" charset="0"/>
                <a:cs typeface="Arial" panose="020B0604020202020204" pitchFamily="34" charset="0"/>
              </a:rPr>
            </a:br>
            <a:r>
              <a:rPr lang="en-US" sz="1400" b="1" dirty="0" err="1">
                <a:latin typeface="Arial" panose="020B0604020202020204" pitchFamily="34" charset="0"/>
                <a:cs typeface="Arial" panose="020B0604020202020204" pitchFamily="34" charset="0"/>
              </a:rPr>
              <a:t>Titen</a:t>
            </a:r>
            <a:r>
              <a:rPr lang="en-US" sz="1400" b="1" dirty="0">
                <a:latin typeface="Arial" panose="020B0604020202020204" pitchFamily="34" charset="0"/>
                <a:cs typeface="Arial" panose="020B0604020202020204" pitchFamily="34" charset="0"/>
              </a:rPr>
              <a:t> Turbo™ Mechanical </a:t>
            </a:r>
          </a:p>
          <a:p>
            <a:pPr algn="ctr"/>
            <a:r>
              <a:rPr lang="en-US" sz="1400" b="1" dirty="0">
                <a:latin typeface="Arial" panose="020B0604020202020204" pitchFamily="34" charset="0"/>
                <a:cs typeface="Arial" panose="020B0604020202020204" pitchFamily="34" charset="0"/>
              </a:rPr>
              <a:t>Screw-In Anchor </a:t>
            </a:r>
          </a:p>
        </p:txBody>
      </p:sp>
      <p:sp>
        <p:nvSpPr>
          <p:cNvPr id="11" name="TextBox 10">
            <a:extLst>
              <a:ext uri="{FF2B5EF4-FFF2-40B4-BE49-F238E27FC236}">
                <a16:creationId xmlns:a16="http://schemas.microsoft.com/office/drawing/2014/main" id="{1363ACEE-C5C4-496C-B8F5-023ACA3753B4}"/>
              </a:ext>
            </a:extLst>
          </p:cNvPr>
          <p:cNvSpPr txBox="1"/>
          <p:nvPr/>
        </p:nvSpPr>
        <p:spPr>
          <a:xfrm>
            <a:off x="8618393" y="5657917"/>
            <a:ext cx="2307844" cy="738664"/>
          </a:xfrm>
          <a:prstGeom prst="rect">
            <a:avLst/>
          </a:prstGeom>
          <a:noFill/>
        </p:spPr>
        <p:txBody>
          <a:bodyPr wrap="square" rtlCol="0">
            <a:spAutoFit/>
          </a:bodyPr>
          <a:lstStyle/>
          <a:p>
            <a:pPr algn="ctr"/>
            <a:r>
              <a:rPr lang="en-US" sz="1400" b="1" dirty="0">
                <a:latin typeface="Arial" panose="020B0604020202020204" pitchFamily="34" charset="0"/>
                <a:cs typeface="Arial" panose="020B0604020202020204" pitchFamily="34" charset="0"/>
              </a:rPr>
              <a:t>SET-</a:t>
            </a:r>
            <a:r>
              <a:rPr lang="en-US" sz="1400" b="1" dirty="0" err="1">
                <a:latin typeface="Arial" panose="020B0604020202020204" pitchFamily="34" charset="0"/>
                <a:cs typeface="Arial" panose="020B0604020202020204" pitchFamily="34" charset="0"/>
              </a:rPr>
              <a:t>3G</a:t>
            </a:r>
            <a:r>
              <a:rPr lang="en-US" sz="1400" b="1" dirty="0">
                <a:latin typeface="Arial" panose="020B0604020202020204" pitchFamily="34" charset="0"/>
                <a:cs typeface="Arial" panose="020B0604020202020204" pitchFamily="34" charset="0"/>
              </a:rPr>
              <a:t>™ / AT-XP®  </a:t>
            </a:r>
          </a:p>
          <a:p>
            <a:pPr algn="ctr"/>
            <a:r>
              <a:rPr lang="en-US" sz="1400" b="1" dirty="0">
                <a:latin typeface="Arial" panose="020B0604020202020204" pitchFamily="34" charset="0"/>
                <a:cs typeface="Arial" panose="020B0604020202020204" pitchFamily="34" charset="0"/>
              </a:rPr>
              <a:t>SET-XP® / ET-HP® </a:t>
            </a:r>
          </a:p>
          <a:p>
            <a:pPr algn="ctr"/>
            <a:r>
              <a:rPr lang="en-US" sz="1400" b="1" dirty="0">
                <a:latin typeface="Arial" panose="020B0604020202020204" pitchFamily="34" charset="0"/>
                <a:cs typeface="Arial" panose="020B0604020202020204" pitchFamily="34" charset="0"/>
              </a:rPr>
              <a:t>Adhesive Anchors</a:t>
            </a:r>
          </a:p>
        </p:txBody>
      </p:sp>
      <p:pic>
        <p:nvPicPr>
          <p:cNvPr id="16" name="Picture 15">
            <a:extLst>
              <a:ext uri="{FF2B5EF4-FFF2-40B4-BE49-F238E27FC236}">
                <a16:creationId xmlns:a16="http://schemas.microsoft.com/office/drawing/2014/main" id="{21AFF6C6-4A7B-4E30-978F-890517A7C53E}"/>
              </a:ext>
            </a:extLst>
          </p:cNvPr>
          <p:cNvPicPr>
            <a:picLocks noChangeAspect="1"/>
          </p:cNvPicPr>
          <p:nvPr/>
        </p:nvPicPr>
        <p:blipFill rotWithShape="1">
          <a:blip r:embed="rId7"/>
          <a:srcRect l="18809"/>
          <a:stretch/>
        </p:blipFill>
        <p:spPr>
          <a:xfrm>
            <a:off x="8737599" y="3358585"/>
            <a:ext cx="3099587" cy="2153528"/>
          </a:xfrm>
          <a:prstGeom prst="rect">
            <a:avLst/>
          </a:prstGeom>
          <a:effectLst>
            <a:outerShdw blurRad="152400" dist="76200" dir="2700000" algn="tl" rotWithShape="0">
              <a:prstClr val="black">
                <a:alpha val="40000"/>
              </a:prstClr>
            </a:outerShdw>
          </a:effectLst>
        </p:spPr>
      </p:pic>
      <p:pic>
        <p:nvPicPr>
          <p:cNvPr id="17" name="Picture 2" descr="SET-3G22-N — SET-3G™ Epoxy Anchoring Adhesive — 22 oz. side-by-side cartridge">
            <a:extLst>
              <a:ext uri="{FF2B5EF4-FFF2-40B4-BE49-F238E27FC236}">
                <a16:creationId xmlns:a16="http://schemas.microsoft.com/office/drawing/2014/main" id="{1F2CF67D-1627-4212-9A50-5417C1E46572}"/>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a:stretch/>
        </p:blipFill>
        <p:spPr bwMode="auto">
          <a:xfrm>
            <a:off x="7555043" y="3228229"/>
            <a:ext cx="996846" cy="2283884"/>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8CED6FF3-B9FF-436C-B73E-ECAD277C8466}"/>
              </a:ext>
            </a:extLst>
          </p:cNvPr>
          <p:cNvPicPr>
            <a:picLocks noChangeAspect="1"/>
          </p:cNvPicPr>
          <p:nvPr/>
        </p:nvPicPr>
        <p:blipFill>
          <a:blip r:embed="rId9"/>
          <a:stretch>
            <a:fillRect/>
          </a:stretch>
        </p:blipFill>
        <p:spPr>
          <a:xfrm>
            <a:off x="4848856" y="3400767"/>
            <a:ext cx="2020247" cy="2111346"/>
          </a:xfrm>
          <a:prstGeom prst="rect">
            <a:avLst/>
          </a:prstGeom>
          <a:effectLst>
            <a:outerShdw blurRad="152400" dist="76200" dir="2700000" algn="tl" rotWithShape="0">
              <a:prstClr val="black">
                <a:alpha val="40000"/>
              </a:prstClr>
            </a:outerShdw>
          </a:effectLst>
        </p:spPr>
      </p:pic>
      <p:pic>
        <p:nvPicPr>
          <p:cNvPr id="19" name="Picture 4" descr="Strong-Bolt® 2 Installation">
            <a:extLst>
              <a:ext uri="{FF2B5EF4-FFF2-40B4-BE49-F238E27FC236}">
                <a16:creationId xmlns:a16="http://schemas.microsoft.com/office/drawing/2014/main" id="{C14F309D-EF2B-49EE-91D0-056E3972AB6B}"/>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210085" y="2751551"/>
            <a:ext cx="1840374" cy="2760562"/>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cxnSp>
        <p:nvCxnSpPr>
          <p:cNvPr id="4" name="Straight Connector 3">
            <a:extLst>
              <a:ext uri="{FF2B5EF4-FFF2-40B4-BE49-F238E27FC236}">
                <a16:creationId xmlns:a16="http://schemas.microsoft.com/office/drawing/2014/main" id="{B05D3394-C5B7-BCC2-063D-07E36FE655A6}"/>
              </a:ext>
            </a:extLst>
          </p:cNvPr>
          <p:cNvCxnSpPr>
            <a:cxnSpLocks/>
          </p:cNvCxnSpPr>
          <p:nvPr/>
        </p:nvCxnSpPr>
        <p:spPr>
          <a:xfrm flipV="1">
            <a:off x="3384485" y="2751551"/>
            <a:ext cx="0" cy="3037562"/>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0E60B4B9-8C1A-D180-9101-04BEF5C59C46}"/>
              </a:ext>
            </a:extLst>
          </p:cNvPr>
          <p:cNvCxnSpPr>
            <a:cxnSpLocks/>
          </p:cNvCxnSpPr>
          <p:nvPr/>
        </p:nvCxnSpPr>
        <p:spPr>
          <a:xfrm flipV="1">
            <a:off x="7329585" y="2751551"/>
            <a:ext cx="0" cy="3037562"/>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6" name="Picture 2" descr="Image result for student handout icon">
            <a:extLst>
              <a:ext uri="{FF2B5EF4-FFF2-40B4-BE49-F238E27FC236}">
                <a16:creationId xmlns:a16="http://schemas.microsoft.com/office/drawing/2014/main" id="{18814B59-E5E5-89D6-3AE7-DDABA38CE0FF}"/>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688990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fade">
                                      <p:cBhvr>
                                        <p:cTn id="13" dur="500"/>
                                        <p:tgtEl>
                                          <p:spTgt spid="1026"/>
                                        </p:tgtEl>
                                      </p:cBhvr>
                                    </p:animEffect>
                                  </p:childTnLst>
                                </p:cTn>
                              </p:par>
                              <p:par>
                                <p:cTn id="14" presetID="10" presetClass="entr" presetSubtype="0"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500"/>
                                        <p:tgtEl>
                                          <p:spTgt spid="3">
                                            <p:txEl>
                                              <p:pRg st="1" end="1"/>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par>
                                <p:cTn id="25" presetID="10" presetClass="entr" presetSubtype="0" fill="hold" nodeType="withEffect">
                                  <p:stCondLst>
                                    <p:cond delay="0"/>
                                  </p:stCondLst>
                                  <p:childTnLst>
                                    <p:set>
                                      <p:cBhvr>
                                        <p:cTn id="26" dur="1" fill="hold">
                                          <p:stCondLst>
                                            <p:cond delay="0"/>
                                          </p:stCondLst>
                                        </p:cTn>
                                        <p:tgtEl>
                                          <p:spTgt spid="1028"/>
                                        </p:tgtEl>
                                        <p:attrNameLst>
                                          <p:attrName>style.visibility</p:attrName>
                                        </p:attrNameLst>
                                      </p:cBhvr>
                                      <p:to>
                                        <p:strVal val="visible"/>
                                      </p:to>
                                    </p:set>
                                    <p:animEffect transition="in" filter="fade">
                                      <p:cBhvr>
                                        <p:cTn id="27" dur="500"/>
                                        <p:tgtEl>
                                          <p:spTgt spid="1028"/>
                                        </p:tgtEl>
                                      </p:cBhvr>
                                    </p:animEffect>
                                  </p:childTnLst>
                                </p:cTn>
                              </p:par>
                              <p:par>
                                <p:cTn id="28" presetID="10" presetClass="entr" presetSubtype="0" fill="hold" nodeType="withEffect">
                                  <p:stCondLst>
                                    <p:cond delay="0"/>
                                  </p:stCondLst>
                                  <p:childTnLst>
                                    <p:set>
                                      <p:cBhvr>
                                        <p:cTn id="29" dur="1" fill="hold">
                                          <p:stCondLst>
                                            <p:cond delay="0"/>
                                          </p:stCondLst>
                                        </p:cTn>
                                        <p:tgtEl>
                                          <p:spTgt spid="1030"/>
                                        </p:tgtEl>
                                        <p:attrNameLst>
                                          <p:attrName>style.visibility</p:attrName>
                                        </p:attrNameLst>
                                      </p:cBhvr>
                                      <p:to>
                                        <p:strVal val="visible"/>
                                      </p:to>
                                    </p:set>
                                    <p:animEffect transition="in" filter="fade">
                                      <p:cBhvr>
                                        <p:cTn id="30" dur="500"/>
                                        <p:tgtEl>
                                          <p:spTgt spid="103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
                                            <p:txEl>
                                              <p:pRg st="2" end="2"/>
                                            </p:txEl>
                                          </p:spTgt>
                                        </p:tgtEl>
                                        <p:attrNameLst>
                                          <p:attrName>style.visibility</p:attrName>
                                        </p:attrNameLst>
                                      </p:cBhvr>
                                      <p:to>
                                        <p:strVal val="visible"/>
                                      </p:to>
                                    </p:set>
                                    <p:animEffect transition="in" filter="fade">
                                      <p:cBhvr>
                                        <p:cTn id="38" dur="500"/>
                                        <p:tgtEl>
                                          <p:spTgt spid="3">
                                            <p:txEl>
                                              <p:pRg st="2" end="2"/>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par>
                                <p:cTn id="45" presetID="10" presetClass="entr" presetSubtype="0" fill="hold"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9" grpId="0" uiExpand="1"/>
      <p:bldP spid="10" grpId="0" uiExpand="1"/>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8363" y="1063257"/>
            <a:ext cx="5494337" cy="1202026"/>
          </a:xfrm>
        </p:spPr>
        <p:txBody>
          <a:bodyPr>
            <a:normAutofit fontScale="90000"/>
          </a:bodyPr>
          <a:lstStyle/>
          <a:p>
            <a:r>
              <a:rPr lang="en-US" dirty="0"/>
              <a:t>The Importance of </a:t>
            </a:r>
            <a:br>
              <a:rPr lang="en-US" dirty="0">
                <a:solidFill>
                  <a:srgbClr val="FF00FF"/>
                </a:solidFill>
              </a:rPr>
            </a:br>
            <a:r>
              <a:rPr lang="en-US" dirty="0"/>
              <a:t>Correctly Installed </a:t>
            </a:r>
            <a:br>
              <a:rPr lang="en-US" dirty="0">
                <a:solidFill>
                  <a:srgbClr val="FF00FF"/>
                </a:solidFill>
              </a:rPr>
            </a:br>
            <a:r>
              <a:rPr lang="en-US" dirty="0"/>
              <a:t>Anchors</a:t>
            </a:r>
          </a:p>
        </p:txBody>
      </p:sp>
      <p:sp>
        <p:nvSpPr>
          <p:cNvPr id="15" name="Rectangle 14"/>
          <p:cNvSpPr/>
          <p:nvPr/>
        </p:nvSpPr>
        <p:spPr>
          <a:xfrm>
            <a:off x="882650" y="7485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6CEF73A6-C8CB-4928-8E59-A8EA1B85D597}"/>
              </a:ext>
            </a:extLst>
          </p:cNvPr>
          <p:cNvCxnSpPr/>
          <p:nvPr/>
        </p:nvCxnSpPr>
        <p:spPr>
          <a:xfrm>
            <a:off x="1092200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986ADA9-807D-4794-9BD0-A86315C25D80}"/>
              </a:ext>
            </a:extLst>
          </p:cNvPr>
          <p:cNvCxnSpPr/>
          <p:nvPr/>
        </p:nvCxnSpPr>
        <p:spPr>
          <a:xfrm>
            <a:off x="10579100" y="595967"/>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1EED7196-82C6-49C9-AD73-F45F762EEFBB}"/>
              </a:ext>
            </a:extLst>
          </p:cNvPr>
          <p:cNvPicPr>
            <a:picLocks noChangeAspect="1"/>
          </p:cNvPicPr>
          <p:nvPr/>
        </p:nvPicPr>
        <p:blipFill>
          <a:blip r:embed="rId4"/>
          <a:stretch>
            <a:fillRect/>
          </a:stretch>
        </p:blipFill>
        <p:spPr>
          <a:xfrm>
            <a:off x="1018266" y="3860380"/>
            <a:ext cx="10666390" cy="2691287"/>
          </a:xfrm>
          <a:prstGeom prst="rect">
            <a:avLst/>
          </a:prstGeom>
          <a:effectLst>
            <a:outerShdw blurRad="152400" dist="76200" dir="2700000" algn="tl" rotWithShape="0">
              <a:prstClr val="black">
                <a:alpha val="40000"/>
              </a:prstClr>
            </a:outerShdw>
          </a:effectLst>
        </p:spPr>
      </p:pic>
      <p:pic>
        <p:nvPicPr>
          <p:cNvPr id="5" name="Picture 4" descr="Table&#10;&#10;Description automatically generated">
            <a:extLst>
              <a:ext uri="{FF2B5EF4-FFF2-40B4-BE49-F238E27FC236}">
                <a16:creationId xmlns:a16="http://schemas.microsoft.com/office/drawing/2014/main" id="{02B75BEE-6C88-C3CC-FBE4-373BDCAAE02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8029" y="198614"/>
            <a:ext cx="6540469" cy="3413694"/>
          </a:xfrm>
          <a:prstGeom prst="rect">
            <a:avLst/>
          </a:prstGeom>
          <a:effectLst>
            <a:outerShdw blurRad="152400" dist="762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30939936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8322" y="609600"/>
            <a:ext cx="4185556" cy="873942"/>
          </a:xfrm>
        </p:spPr>
        <p:txBody>
          <a:bodyPr/>
          <a:lstStyle/>
          <a:p>
            <a:r>
              <a:rPr lang="en-US" dirty="0">
                <a:solidFill>
                  <a:srgbClr val="FF5308"/>
                </a:solidFill>
              </a:rPr>
              <a:t>Credit Information</a:t>
            </a:r>
          </a:p>
        </p:txBody>
      </p:sp>
      <p:sp>
        <p:nvSpPr>
          <p:cNvPr id="3" name="Content Placeholder 2"/>
          <p:cNvSpPr>
            <a:spLocks noGrp="1"/>
          </p:cNvSpPr>
          <p:nvPr>
            <p:ph idx="1"/>
          </p:nvPr>
        </p:nvSpPr>
        <p:spPr>
          <a:xfrm>
            <a:off x="778320" y="1397000"/>
            <a:ext cx="4156529" cy="4254499"/>
          </a:xfrm>
        </p:spPr>
        <p:txBody>
          <a:bodyPr/>
          <a:lstStyle/>
          <a:p>
            <a:pPr marL="0" indent="0">
              <a:buNone/>
            </a:pPr>
            <a:r>
              <a:rPr lang="en-US" b="1" dirty="0"/>
              <a:t>Professional Development Hours</a:t>
            </a:r>
          </a:p>
          <a:p>
            <a:pPr marL="0" indent="0">
              <a:buNone/>
            </a:pPr>
            <a:r>
              <a:rPr lang="en-US" sz="1400" dirty="0"/>
              <a:t>Simpson Strong-Tie® offers Professional Development Hours for completing this course. No other continuing education or accredited credits are available.</a:t>
            </a:r>
          </a:p>
          <a:p>
            <a:pPr marL="0" indent="0">
              <a:buNone/>
            </a:pPr>
            <a:r>
              <a:rPr lang="en-US" sz="1400" dirty="0"/>
              <a:t>This course offers .5 </a:t>
            </a:r>
            <a:r>
              <a:rPr lang="en-US" sz="1400" dirty="0" err="1"/>
              <a:t>PDH</a:t>
            </a:r>
            <a:r>
              <a:rPr lang="en-US" sz="1400" dirty="0"/>
              <a:t> (1/2 hour of </a:t>
            </a:r>
            <a:r>
              <a:rPr lang="en-US" sz="1400" dirty="0" err="1"/>
              <a:t>PDH</a:t>
            </a:r>
            <a:r>
              <a:rPr lang="en-US" sz="1400" dirty="0"/>
              <a:t> credit)</a:t>
            </a:r>
          </a:p>
          <a:p>
            <a:pPr marL="0" indent="0">
              <a:buNone/>
            </a:pPr>
            <a:endParaRPr lang="en-US" dirty="0"/>
          </a:p>
        </p:txBody>
      </p:sp>
      <p:pic>
        <p:nvPicPr>
          <p:cNvPr id="5" name="Picture Placeholder 4"/>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t="4240" b="4240"/>
          <a:stretch>
            <a:fillRect/>
          </a:stretch>
        </p:blipFill>
        <p:spPr>
          <a:prstGeom prst="rect">
            <a:avLst/>
          </a:prstGeom>
          <a:effectLst>
            <a:outerShdw blurRad="76200" dist="76200" dir="2700000" algn="tl" rotWithShape="0">
              <a:prstClr val="black">
                <a:alpha val="40000"/>
              </a:prstClr>
            </a:outerShdw>
          </a:effectLst>
        </p:spPr>
      </p:pic>
      <p:cxnSp>
        <p:nvCxnSpPr>
          <p:cNvPr id="6" name="Straight Connector 5">
            <a:extLst>
              <a:ext uri="{FF2B5EF4-FFF2-40B4-BE49-F238E27FC236}">
                <a16:creationId xmlns:a16="http://schemas.microsoft.com/office/drawing/2014/main" id="{258FDBB8-26C2-4E32-8188-9517B6F7ADDC}"/>
              </a:ext>
            </a:extLst>
          </p:cNvPr>
          <p:cNvCxnSpPr/>
          <p:nvPr/>
        </p:nvCxnSpPr>
        <p:spPr>
          <a:xfrm>
            <a:off x="1092200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192253CE-D6AE-49AD-ADE7-E2A4FC0539D7}"/>
              </a:ext>
            </a:extLst>
          </p:cNvPr>
          <p:cNvCxnSpPr/>
          <p:nvPr/>
        </p:nvCxnSpPr>
        <p:spPr>
          <a:xfrm>
            <a:off x="10579100" y="595967"/>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21595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68364" y="2152505"/>
            <a:ext cx="3516068" cy="4324495"/>
          </a:xfrm>
          <a:noFill/>
        </p:spPr>
        <p:txBody>
          <a:bodyPr lIns="0" tIns="0" rIns="274320">
            <a:normAutofit/>
          </a:bodyPr>
          <a:lstStyle/>
          <a:p>
            <a:pPr marL="0" indent="0">
              <a:buNone/>
            </a:pPr>
            <a:r>
              <a:rPr lang="en-US" sz="1400" dirty="0">
                <a:solidFill>
                  <a:srgbClr val="000000"/>
                </a:solidFill>
              </a:rPr>
              <a:t>Follow installation parameters to meet the intended loads.  </a:t>
            </a:r>
          </a:p>
          <a:p>
            <a:pPr marL="0" indent="0">
              <a:buNone/>
            </a:pPr>
            <a:r>
              <a:rPr lang="en-US" sz="1400" dirty="0">
                <a:solidFill>
                  <a:srgbClr val="000000"/>
                </a:solidFill>
              </a:rPr>
              <a:t>These parameters include:</a:t>
            </a:r>
          </a:p>
          <a:p>
            <a:pPr lvl="1">
              <a:lnSpc>
                <a:spcPct val="110000"/>
              </a:lnSpc>
            </a:pPr>
            <a:r>
              <a:rPr lang="en-US" dirty="0">
                <a:solidFill>
                  <a:srgbClr val="000000"/>
                </a:solidFill>
              </a:rPr>
              <a:t>Edge distance</a:t>
            </a:r>
          </a:p>
          <a:p>
            <a:pPr lvl="1">
              <a:lnSpc>
                <a:spcPct val="110000"/>
              </a:lnSpc>
            </a:pPr>
            <a:r>
              <a:rPr lang="en-US" dirty="0">
                <a:solidFill>
                  <a:srgbClr val="000000"/>
                </a:solidFill>
              </a:rPr>
              <a:t>Embedment length</a:t>
            </a:r>
          </a:p>
          <a:p>
            <a:pPr lvl="1">
              <a:lnSpc>
                <a:spcPct val="110000"/>
              </a:lnSpc>
            </a:pPr>
            <a:r>
              <a:rPr lang="en-US" dirty="0">
                <a:solidFill>
                  <a:srgbClr val="000000"/>
                </a:solidFill>
              </a:rPr>
              <a:t>Torque </a:t>
            </a:r>
          </a:p>
          <a:p>
            <a:pPr lvl="1">
              <a:lnSpc>
                <a:spcPct val="110000"/>
              </a:lnSpc>
            </a:pPr>
            <a:r>
              <a:rPr lang="en-US" dirty="0">
                <a:solidFill>
                  <a:srgbClr val="000000"/>
                </a:solidFill>
              </a:rPr>
              <a:t>Concrete cover</a:t>
            </a:r>
          </a:p>
          <a:p>
            <a:pPr lvl="1">
              <a:lnSpc>
                <a:spcPct val="110000"/>
              </a:lnSpc>
            </a:pPr>
            <a:r>
              <a:rPr lang="en-US" dirty="0">
                <a:solidFill>
                  <a:srgbClr val="000000"/>
                </a:solidFill>
              </a:rPr>
              <a:t>Hole preparation</a:t>
            </a:r>
          </a:p>
          <a:p>
            <a:pPr lvl="1">
              <a:lnSpc>
                <a:spcPct val="110000"/>
              </a:lnSpc>
            </a:pPr>
            <a:r>
              <a:rPr lang="en-US" dirty="0">
                <a:solidFill>
                  <a:srgbClr val="000000"/>
                </a:solidFill>
              </a:rPr>
              <a:t>Hole diameter</a:t>
            </a:r>
          </a:p>
        </p:txBody>
      </p:sp>
      <p:sp>
        <p:nvSpPr>
          <p:cNvPr id="15" name="Rectangle 14"/>
          <p:cNvSpPr/>
          <p:nvPr/>
        </p:nvSpPr>
        <p:spPr>
          <a:xfrm>
            <a:off x="882650" y="7485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02AB0A48-705C-4100-8B08-9C26450635A2}"/>
              </a:ext>
            </a:extLst>
          </p:cNvPr>
          <p:cNvPicPr>
            <a:picLocks noChangeAspect="1"/>
          </p:cNvPicPr>
          <p:nvPr/>
        </p:nvPicPr>
        <p:blipFill rotWithShape="1">
          <a:blip r:embed="rId4"/>
          <a:srcRect l="42370" t="8262" r="3371" b="3868"/>
          <a:stretch/>
        </p:blipFill>
        <p:spPr>
          <a:xfrm>
            <a:off x="5943600" y="3870833"/>
            <a:ext cx="5953111" cy="2850243"/>
          </a:xfrm>
          <a:prstGeom prst="rect">
            <a:avLst/>
          </a:prstGeom>
        </p:spPr>
      </p:pic>
      <p:pic>
        <p:nvPicPr>
          <p:cNvPr id="9" name="Picture 8">
            <a:extLst>
              <a:ext uri="{FF2B5EF4-FFF2-40B4-BE49-F238E27FC236}">
                <a16:creationId xmlns:a16="http://schemas.microsoft.com/office/drawing/2014/main" id="{503D5F46-DDFE-07A8-D7CA-5AAFF50879C3}"/>
              </a:ext>
            </a:extLst>
          </p:cNvPr>
          <p:cNvPicPr>
            <a:picLocks noChangeAspect="1"/>
          </p:cNvPicPr>
          <p:nvPr/>
        </p:nvPicPr>
        <p:blipFill rotWithShape="1">
          <a:blip r:embed="rId4"/>
          <a:srcRect l="2302" t="10116" r="61609"/>
          <a:stretch/>
        </p:blipFill>
        <p:spPr>
          <a:xfrm>
            <a:off x="7427558" y="382235"/>
            <a:ext cx="4474082" cy="3294433"/>
          </a:xfrm>
          <a:prstGeom prst="rect">
            <a:avLst/>
          </a:prstGeom>
        </p:spPr>
      </p:pic>
      <p:pic>
        <p:nvPicPr>
          <p:cNvPr id="11" name="Picture 10">
            <a:extLst>
              <a:ext uri="{FF2B5EF4-FFF2-40B4-BE49-F238E27FC236}">
                <a16:creationId xmlns:a16="http://schemas.microsoft.com/office/drawing/2014/main" id="{5B42FB0E-64EA-8880-9D8F-9C151A849A56}"/>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384432" y="352325"/>
            <a:ext cx="2905368" cy="4008636"/>
          </a:xfrm>
          <a:prstGeom prst="rect">
            <a:avLst/>
          </a:prstGeom>
        </p:spPr>
      </p:pic>
      <p:sp>
        <p:nvSpPr>
          <p:cNvPr id="2" name="Title 1"/>
          <p:cNvSpPr>
            <a:spLocks noGrp="1"/>
          </p:cNvSpPr>
          <p:nvPr>
            <p:ph type="title"/>
          </p:nvPr>
        </p:nvSpPr>
        <p:spPr>
          <a:xfrm>
            <a:off x="868363" y="861235"/>
            <a:ext cx="8674882" cy="1178579"/>
          </a:xfrm>
        </p:spPr>
        <p:txBody>
          <a:bodyPr>
            <a:normAutofit/>
          </a:bodyPr>
          <a:lstStyle/>
          <a:p>
            <a:r>
              <a:rPr lang="en-US" dirty="0"/>
              <a:t>Following Installation </a:t>
            </a:r>
            <a:br>
              <a:rPr lang="en-US" dirty="0">
                <a:solidFill>
                  <a:srgbClr val="FF00FF"/>
                </a:solidFill>
              </a:rPr>
            </a:br>
            <a:r>
              <a:rPr lang="en-US" dirty="0"/>
              <a:t>Structural Details</a:t>
            </a:r>
          </a:p>
        </p:txBody>
      </p:sp>
    </p:spTree>
    <p:custDataLst>
      <p:tags r:id="rId1"/>
    </p:custDataLst>
    <p:extLst>
      <p:ext uri="{BB962C8B-B14F-4D97-AF65-F5344CB8AC3E}">
        <p14:creationId xmlns:p14="http://schemas.microsoft.com/office/powerpoint/2010/main" val="1753515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500"/>
                                        <p:tgtEl>
                                          <p:spTgt spid="3">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500"/>
                                        <p:tgtEl>
                                          <p:spTgt spid="3">
                                            <p:txEl>
                                              <p:pRg st="2" end="2"/>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Effect transition="in" filter="fade">
                                      <p:cBhvr>
                                        <p:cTn id="30" dur="500"/>
                                        <p:tgtEl>
                                          <p:spTgt spid="3">
                                            <p:txEl>
                                              <p:pRg st="3" end="3"/>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500"/>
                                        <p:tgtEl>
                                          <p:spTgt spid="3">
                                            <p:txEl>
                                              <p:pRg st="4" end="4"/>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Effect transition="in" filter="fade">
                                      <p:cBhvr>
                                        <p:cTn id="36" dur="500"/>
                                        <p:tgtEl>
                                          <p:spTgt spid="3">
                                            <p:txEl>
                                              <p:pRg st="5" end="5"/>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Effect transition="in" filter="fade">
                                      <p:cBhvr>
                                        <p:cTn id="39" dur="500"/>
                                        <p:tgtEl>
                                          <p:spTgt spid="3">
                                            <p:txEl>
                                              <p:pRg st="6" end="6"/>
                                            </p:tx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flipH="1" flipV="1">
            <a:off x="1955" y="-1"/>
            <a:ext cx="12190044" cy="6858000"/>
          </a:xfrm>
          <a:prstGeom prst="rect">
            <a:avLst/>
          </a:prstGeom>
          <a:solidFill>
            <a:srgbClr val="2B4C7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 name="Straight Connector 6"/>
          <p:cNvCxnSpPr/>
          <p:nvPr/>
        </p:nvCxnSpPr>
        <p:spPr>
          <a:xfrm>
            <a:off x="768350" y="749300"/>
            <a:ext cx="10655300"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892879" y="449943"/>
            <a:ext cx="6406242" cy="633885"/>
          </a:xfrm>
          <a:solidFill>
            <a:srgbClr val="FF5308"/>
          </a:solidFill>
        </p:spPr>
        <p:txBody>
          <a:bodyPr anchor="ctr"/>
          <a:lstStyle/>
          <a:p>
            <a:pPr algn="ctr"/>
            <a:r>
              <a:rPr lang="en-US" dirty="0">
                <a:solidFill>
                  <a:schemeClr val="bg1"/>
                </a:solidFill>
              </a:rPr>
              <a:t>Check Your Knowledge</a:t>
            </a:r>
          </a:p>
        </p:txBody>
      </p:sp>
      <p:sp>
        <p:nvSpPr>
          <p:cNvPr id="6" name="Content Placeholder 2"/>
          <p:cNvSpPr>
            <a:spLocks noGrp="1"/>
          </p:cNvSpPr>
          <p:nvPr>
            <p:ph idx="1"/>
          </p:nvPr>
        </p:nvSpPr>
        <p:spPr>
          <a:xfrm>
            <a:off x="2860964" y="1790699"/>
            <a:ext cx="6470072" cy="1114425"/>
          </a:xfrm>
        </p:spPr>
        <p:txBody>
          <a:bodyPr lIns="0" tIns="0" rIns="0" bIns="0">
            <a:noAutofit/>
          </a:bodyPr>
          <a:lstStyle/>
          <a:p>
            <a:pPr marL="0" indent="0" algn="ctr">
              <a:buNone/>
            </a:pPr>
            <a:r>
              <a:rPr lang="en-US" altLang="en-US" sz="2000" b="1" dirty="0">
                <a:solidFill>
                  <a:schemeClr val="bg1"/>
                </a:solidFill>
              </a:rPr>
              <a:t>What is a post-installed anchor? </a:t>
            </a:r>
            <a:endParaRPr lang="en-US" altLang="en-US" dirty="0">
              <a:solidFill>
                <a:schemeClr val="bg1"/>
              </a:solidFill>
            </a:endParaRPr>
          </a:p>
        </p:txBody>
      </p:sp>
      <p:sp>
        <p:nvSpPr>
          <p:cNvPr id="13" name="Content Placeholder 2"/>
          <p:cNvSpPr txBox="1">
            <a:spLocks/>
          </p:cNvSpPr>
          <p:nvPr/>
        </p:nvSpPr>
        <p:spPr>
          <a:xfrm>
            <a:off x="2860964" y="3470235"/>
            <a:ext cx="7029796" cy="2587665"/>
          </a:xfrm>
          <a:prstGeom prst="rect">
            <a:avLst/>
          </a:prstGeom>
        </p:spPr>
        <p:txBody>
          <a:bodyPr lIns="0" tIns="0" rIns="0" bIns="0">
            <a:normAutofit/>
          </a:bodyP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Arial" panose="020B0604020202020204" pitchFamily="34" charset="0"/>
              <a:buAutoNum type="alphaUcParenR"/>
            </a:pPr>
            <a:r>
              <a:rPr lang="en-US" altLang="en-US" dirty="0">
                <a:solidFill>
                  <a:schemeClr val="bg1"/>
                </a:solidFill>
              </a:rPr>
              <a:t>An anchor that is set into wet concrete before it sets. </a:t>
            </a:r>
          </a:p>
          <a:p>
            <a:pPr marL="342900" indent="-342900">
              <a:buFont typeface="Arial" panose="020B0604020202020204" pitchFamily="34" charset="0"/>
              <a:buAutoNum type="alphaUcParenR"/>
            </a:pPr>
            <a:r>
              <a:rPr lang="en-US" altLang="en-US" dirty="0">
                <a:solidFill>
                  <a:schemeClr val="bg1"/>
                </a:solidFill>
              </a:rPr>
              <a:t>An anchor that is set partially into wet concrete and then attached to the wood framing. </a:t>
            </a:r>
          </a:p>
          <a:p>
            <a:pPr marL="342900" indent="-342900">
              <a:buFont typeface="Arial" panose="020B0604020202020204" pitchFamily="34" charset="0"/>
              <a:buAutoNum type="alphaUcParenR"/>
            </a:pPr>
            <a:r>
              <a:rPr lang="en-US" altLang="en-US" dirty="0">
                <a:solidFill>
                  <a:schemeClr val="bg1"/>
                </a:solidFill>
              </a:rPr>
              <a:t>An anchor that is installed into drilled holes after the concrete cures for some time. </a:t>
            </a:r>
          </a:p>
        </p:txBody>
      </p:sp>
      <p:cxnSp>
        <p:nvCxnSpPr>
          <p:cNvPr id="18" name="Straight Connector 17"/>
          <p:cNvCxnSpPr/>
          <p:nvPr/>
        </p:nvCxnSpPr>
        <p:spPr>
          <a:xfrm>
            <a:off x="2860964" y="3025735"/>
            <a:ext cx="6470072"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
        <p:nvSpPr>
          <p:cNvPr id="9" name="Isosceles Triangle 8"/>
          <p:cNvSpPr/>
          <p:nvPr/>
        </p:nvSpPr>
        <p:spPr>
          <a:xfrm rot="5400000">
            <a:off x="2176114" y="4692479"/>
            <a:ext cx="507094" cy="625486"/>
          </a:xfrm>
          <a:prstGeom prst="triangle">
            <a:avLst/>
          </a:prstGeom>
          <a:solidFill>
            <a:srgbClr val="FF530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663546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ransparent Black Rectangle"/>
          <p:cNvSpPr/>
          <p:nvPr/>
        </p:nvSpPr>
        <p:spPr>
          <a:xfrm>
            <a:off x="0" y="1827716"/>
            <a:ext cx="12192000" cy="608598"/>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tIns="182880" rIns="365760" rtlCol="0" anchor="t" anchorCtr="0"/>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Text Placeholder 2"/>
          <p:cNvSpPr>
            <a:spLocks noGrp="1"/>
          </p:cNvSpPr>
          <p:nvPr>
            <p:ph type="body" sz="quarter" idx="14"/>
          </p:nvPr>
        </p:nvSpPr>
        <p:spPr/>
        <p:txBody>
          <a:bodyPr/>
          <a:lstStyle/>
          <a:p>
            <a:r>
              <a:rPr lang="en-US" b="0" dirty="0"/>
              <a:t>   Mis-Installed Anchors</a:t>
            </a:r>
          </a:p>
        </p:txBody>
      </p:sp>
      <p:sp>
        <p:nvSpPr>
          <p:cNvPr id="7" name="TextBox 6"/>
          <p:cNvSpPr txBox="1"/>
          <p:nvPr/>
        </p:nvSpPr>
        <p:spPr>
          <a:xfrm>
            <a:off x="217488" y="315436"/>
            <a:ext cx="2563812" cy="276999"/>
          </a:xfrm>
          <a:prstGeom prst="rect">
            <a:avLst/>
          </a:prstGeom>
          <a:noFill/>
        </p:spPr>
        <p:txBody>
          <a:bodyPr wrap="square" rtlCol="0">
            <a:spAutoFit/>
          </a:bodyPr>
          <a:lstStyle/>
          <a:p>
            <a:r>
              <a:rPr lang="en-US" sz="1200" spc="300" dirty="0"/>
              <a:t>LESSON 2</a:t>
            </a:r>
          </a:p>
        </p:txBody>
      </p:sp>
      <p:sp>
        <p:nvSpPr>
          <p:cNvPr id="9" name="Text Placeholder 13"/>
          <p:cNvSpPr txBox="1">
            <a:spLocks/>
          </p:cNvSpPr>
          <p:nvPr/>
        </p:nvSpPr>
        <p:spPr>
          <a:xfrm>
            <a:off x="638629" y="1922830"/>
            <a:ext cx="9957653" cy="569850"/>
          </a:xfrm>
          <a:prstGeom prst="rect">
            <a:avLst/>
          </a:prstGeom>
        </p:spPr>
        <p:txBody>
          <a:bodyPr anchor="t"/>
          <a:lstStyle>
            <a:lvl1pPr marL="0" indent="0" algn="l" defTabSz="914400" rtl="0" eaLnBrk="1" latinLnBrk="0" hangingPunct="1">
              <a:lnSpc>
                <a:spcPct val="90000"/>
              </a:lnSpc>
              <a:spcBef>
                <a:spcPts val="1000"/>
              </a:spcBef>
              <a:buFont typeface="Arial" panose="020B0604020202020204" pitchFamily="34" charset="0"/>
              <a:buNone/>
              <a:defRPr sz="2400" b="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effectLst/>
              </a:rPr>
              <a:t>Sill Plate Anchorage</a:t>
            </a:r>
          </a:p>
        </p:txBody>
      </p:sp>
    </p:spTree>
    <p:custDataLst>
      <p:tags r:id="rId1"/>
    </p:custDataLst>
    <p:extLst>
      <p:ext uri="{BB962C8B-B14F-4D97-AF65-F5344CB8AC3E}">
        <p14:creationId xmlns:p14="http://schemas.microsoft.com/office/powerpoint/2010/main" val="28226821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8363" y="861236"/>
            <a:ext cx="9710737" cy="765156"/>
          </a:xfrm>
        </p:spPr>
        <p:txBody>
          <a:bodyPr>
            <a:normAutofit/>
          </a:bodyPr>
          <a:lstStyle/>
          <a:p>
            <a:r>
              <a:rPr lang="en-US" dirty="0"/>
              <a:t>Sill Plate Anchorage Requirements</a:t>
            </a:r>
          </a:p>
        </p:txBody>
      </p:sp>
      <p:sp>
        <p:nvSpPr>
          <p:cNvPr id="3" name="Content Placeholder 2"/>
          <p:cNvSpPr>
            <a:spLocks noGrp="1"/>
          </p:cNvSpPr>
          <p:nvPr>
            <p:ph idx="1"/>
          </p:nvPr>
        </p:nvSpPr>
        <p:spPr>
          <a:xfrm>
            <a:off x="868363" y="2173873"/>
            <a:ext cx="6366828" cy="4265701"/>
          </a:xfrm>
          <a:noFill/>
        </p:spPr>
        <p:txBody>
          <a:bodyPr lIns="0" tIns="0" rIns="274320">
            <a:noAutofit/>
          </a:bodyPr>
          <a:lstStyle/>
          <a:p>
            <a:pPr marL="0" indent="0" defTabSz="542925">
              <a:lnSpc>
                <a:spcPct val="100000"/>
              </a:lnSpc>
              <a:spcBef>
                <a:spcPts val="0"/>
              </a:spcBef>
              <a:buNone/>
            </a:pPr>
            <a:r>
              <a:rPr lang="en-US" sz="1400" dirty="0">
                <a:solidFill>
                  <a:prstClr val="black"/>
                </a:solidFill>
              </a:rPr>
              <a:t>R403.1.6 – Foundation Anchorage </a:t>
            </a:r>
          </a:p>
          <a:p>
            <a:pPr marL="0" indent="0" defTabSz="542925">
              <a:lnSpc>
                <a:spcPct val="100000"/>
              </a:lnSpc>
              <a:spcBef>
                <a:spcPts val="0"/>
              </a:spcBef>
              <a:buNone/>
            </a:pPr>
            <a:endParaRPr lang="en-US" sz="1400" dirty="0">
              <a:solidFill>
                <a:prstClr val="black"/>
              </a:solidFill>
            </a:endParaRPr>
          </a:p>
          <a:p>
            <a:pPr marL="0" marR="0" indent="0">
              <a:lnSpc>
                <a:spcPct val="100000"/>
              </a:lnSpc>
              <a:spcBef>
                <a:spcPts val="0"/>
              </a:spcBef>
              <a:spcAft>
                <a:spcPts val="0"/>
              </a:spcAft>
              <a:buNone/>
            </a:pPr>
            <a:r>
              <a:rPr lang="en-US" sz="1400" dirty="0">
                <a:ea typeface="Times New Roman" panose="02020603050405020304" pitchFamily="18" charset="0"/>
              </a:rPr>
              <a:t>Wood sole plates at all exterior walls on monolithic slabs, wood sole plates of wall brace wall panels at building interiors on monolithic slabs, and all wood sill plates:</a:t>
            </a:r>
          </a:p>
          <a:p>
            <a:pPr marL="0" marR="0" indent="0">
              <a:lnSpc>
                <a:spcPct val="100000"/>
              </a:lnSpc>
              <a:spcBef>
                <a:spcPts val="0"/>
              </a:spcBef>
              <a:spcAft>
                <a:spcPts val="0"/>
              </a:spcAft>
              <a:buNone/>
            </a:pPr>
            <a:r>
              <a:rPr lang="en-US" sz="1400" dirty="0">
                <a:ea typeface="Times New Roman" panose="02020603050405020304" pitchFamily="18" charset="0"/>
              </a:rPr>
              <a:t>     Minimum ½” diameter anchor bolt</a:t>
            </a:r>
          </a:p>
          <a:p>
            <a:pPr marL="0" marR="0" indent="0">
              <a:lnSpc>
                <a:spcPct val="100000"/>
              </a:lnSpc>
              <a:spcBef>
                <a:spcPts val="0"/>
              </a:spcBef>
              <a:spcAft>
                <a:spcPts val="0"/>
              </a:spcAft>
              <a:buNone/>
            </a:pPr>
            <a:r>
              <a:rPr lang="en-US" sz="1400" dirty="0">
                <a:ea typeface="Times New Roman" panose="02020603050405020304" pitchFamily="18" charset="0"/>
              </a:rPr>
              <a:t>     Minimum 6’ on center spacing</a:t>
            </a:r>
            <a:endParaRPr lang="en-US" sz="1400" dirty="0">
              <a:solidFill>
                <a:srgbClr val="FF00FF"/>
              </a:solidFill>
              <a:ea typeface="Times New Roman" panose="02020603050405020304" pitchFamily="18" charset="0"/>
            </a:endParaRPr>
          </a:p>
          <a:p>
            <a:pPr marL="0" marR="0" indent="0">
              <a:lnSpc>
                <a:spcPct val="100000"/>
              </a:lnSpc>
              <a:spcBef>
                <a:spcPts val="0"/>
              </a:spcBef>
              <a:spcAft>
                <a:spcPts val="0"/>
              </a:spcAft>
              <a:buNone/>
            </a:pPr>
            <a:r>
              <a:rPr lang="en-US" sz="1400" dirty="0">
                <a:solidFill>
                  <a:srgbClr val="FF00FF"/>
                </a:solidFill>
                <a:ea typeface="Times New Roman" panose="02020603050405020304" pitchFamily="18" charset="0"/>
              </a:rPr>
              <a:t>     </a:t>
            </a:r>
            <a:r>
              <a:rPr lang="en-US" sz="1400" dirty="0">
                <a:ea typeface="Times New Roman" panose="02020603050405020304" pitchFamily="18" charset="0"/>
              </a:rPr>
              <a:t>Approved anchors or anchor straps equivalent to ½” diameter anchor bolts</a:t>
            </a:r>
          </a:p>
          <a:p>
            <a:pPr marL="0" marR="0" indent="0">
              <a:lnSpc>
                <a:spcPct val="100000"/>
              </a:lnSpc>
              <a:spcBef>
                <a:spcPts val="0"/>
              </a:spcBef>
              <a:spcAft>
                <a:spcPts val="0"/>
              </a:spcAft>
              <a:buNone/>
            </a:pPr>
            <a:r>
              <a:rPr lang="en-US" sz="1400" dirty="0">
                <a:ea typeface="Times New Roman" panose="02020603050405020304" pitchFamily="18" charset="0"/>
              </a:rPr>
              <a:t>     Minimum 7” embedment into concrete </a:t>
            </a:r>
          </a:p>
          <a:p>
            <a:pPr marL="0" marR="0" indent="0">
              <a:lnSpc>
                <a:spcPct val="100000"/>
              </a:lnSpc>
              <a:spcBef>
                <a:spcPts val="0"/>
              </a:spcBef>
              <a:spcAft>
                <a:spcPts val="0"/>
              </a:spcAft>
              <a:buNone/>
            </a:pPr>
            <a:r>
              <a:rPr lang="en-US" sz="1400" dirty="0">
                <a:ea typeface="Times New Roman" panose="02020603050405020304" pitchFamily="18" charset="0"/>
              </a:rPr>
              <a:t>     Located in the middle 1/3 of the width of the plate</a:t>
            </a:r>
          </a:p>
          <a:p>
            <a:pPr marL="0" marR="0" indent="0">
              <a:lnSpc>
                <a:spcPct val="100000"/>
              </a:lnSpc>
              <a:spcBef>
                <a:spcPts val="0"/>
              </a:spcBef>
              <a:spcAft>
                <a:spcPts val="0"/>
              </a:spcAft>
              <a:buNone/>
            </a:pPr>
            <a:r>
              <a:rPr lang="en-US" sz="1400" dirty="0">
                <a:ea typeface="Times New Roman" panose="02020603050405020304" pitchFamily="18" charset="0"/>
              </a:rPr>
              <a:t>     A nut and washer at each anchor bolt</a:t>
            </a:r>
          </a:p>
          <a:p>
            <a:pPr marL="0" indent="0" defTabSz="542925">
              <a:lnSpc>
                <a:spcPct val="100000"/>
              </a:lnSpc>
              <a:spcBef>
                <a:spcPts val="0"/>
              </a:spcBef>
              <a:buNone/>
            </a:pPr>
            <a:r>
              <a:rPr lang="en-US" sz="1400" dirty="0">
                <a:solidFill>
                  <a:srgbClr val="FF00FF"/>
                </a:solidFill>
              </a:rPr>
              <a:t>     </a:t>
            </a:r>
            <a:r>
              <a:rPr lang="en-US" sz="1400" dirty="0">
                <a:solidFill>
                  <a:prstClr val="black"/>
                </a:solidFill>
              </a:rPr>
              <a:t>2 bolts minimum per plate section </a:t>
            </a:r>
          </a:p>
          <a:p>
            <a:pPr marL="0" indent="0" defTabSz="542925">
              <a:lnSpc>
                <a:spcPct val="100000"/>
              </a:lnSpc>
              <a:spcBef>
                <a:spcPts val="0"/>
              </a:spcBef>
              <a:buNone/>
            </a:pPr>
            <a:r>
              <a:rPr lang="en-US" sz="1400" dirty="0">
                <a:solidFill>
                  <a:prstClr val="black"/>
                </a:solidFill>
              </a:rPr>
              <a:t>             12” max or less than 7 times diameter from end of each plate</a:t>
            </a:r>
            <a:br>
              <a:rPr lang="en-US" sz="1400" dirty="0">
                <a:solidFill>
                  <a:prstClr val="black"/>
                </a:solidFill>
              </a:rPr>
            </a:br>
            <a:endParaRPr lang="en-US" sz="1400" dirty="0">
              <a:solidFill>
                <a:prstClr val="black"/>
              </a:solidFill>
            </a:endParaRPr>
          </a:p>
          <a:p>
            <a:pPr marL="0" indent="0" defTabSz="542925">
              <a:lnSpc>
                <a:spcPct val="100000"/>
              </a:lnSpc>
              <a:spcBef>
                <a:spcPts val="0"/>
              </a:spcBef>
              <a:buNone/>
            </a:pPr>
            <a:r>
              <a:rPr lang="en-US" sz="1400" dirty="0">
                <a:solidFill>
                  <a:prstClr val="black"/>
                </a:solidFill>
              </a:rPr>
              <a:t>    </a:t>
            </a:r>
            <a:r>
              <a:rPr lang="en-US" sz="1400" dirty="0">
                <a:solidFill>
                  <a:srgbClr val="FF00FF"/>
                </a:solidFill>
              </a:rPr>
              <a:t> </a:t>
            </a:r>
            <a:r>
              <a:rPr lang="en-US" sz="1400" dirty="0">
                <a:solidFill>
                  <a:prstClr val="black"/>
                </a:solidFill>
              </a:rPr>
              <a:t>Interior wood sole plate not part of the braced wall panel positively </a:t>
            </a:r>
            <a:r>
              <a:rPr lang="en-US" sz="1400" dirty="0">
                <a:solidFill>
                  <a:srgbClr val="FF00FF"/>
                </a:solidFill>
              </a:rPr>
              <a:t>	</a:t>
            </a:r>
            <a:r>
              <a:rPr lang="en-US" sz="1400" dirty="0">
                <a:solidFill>
                  <a:prstClr val="black"/>
                </a:solidFill>
              </a:rPr>
              <a:t>anchored with approved fasteners</a:t>
            </a:r>
          </a:p>
          <a:p>
            <a:pPr marL="0" marR="0">
              <a:lnSpc>
                <a:spcPct val="100000"/>
              </a:lnSpc>
              <a:spcBef>
                <a:spcPts val="0"/>
              </a:spcBef>
              <a:spcAft>
                <a:spcPts val="0"/>
              </a:spcAft>
            </a:pPr>
            <a:endParaRPr lang="en-US" sz="1400" dirty="0">
              <a:ea typeface="Times New Roman" panose="02020603050405020304" pitchFamily="18" charset="0"/>
            </a:endParaRPr>
          </a:p>
        </p:txBody>
      </p:sp>
      <p:sp>
        <p:nvSpPr>
          <p:cNvPr id="20" name="Title 1"/>
          <p:cNvSpPr txBox="1">
            <a:spLocks/>
          </p:cNvSpPr>
          <p:nvPr/>
        </p:nvSpPr>
        <p:spPr>
          <a:xfrm>
            <a:off x="868362" y="1542107"/>
            <a:ext cx="3920080" cy="438924"/>
          </a:xfrm>
          <a:prstGeom prst="rect">
            <a:avLst/>
          </a:prstGeom>
        </p:spPr>
        <p:txBody>
          <a:bodyPr lIns="0" tIns="0" rIns="0" bIns="0" anchor="t">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2000" dirty="0">
                <a:solidFill>
                  <a:schemeClr val="tx1"/>
                </a:solidFill>
              </a:rPr>
              <a:t>Non-seismic Installations</a:t>
            </a:r>
          </a:p>
        </p:txBody>
      </p:sp>
      <p:sp>
        <p:nvSpPr>
          <p:cNvPr id="15" name="Rectangle 14"/>
          <p:cNvSpPr/>
          <p:nvPr/>
        </p:nvSpPr>
        <p:spPr>
          <a:xfrm>
            <a:off x="882650" y="7485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6CEF73A6-C8CB-4928-8E59-A8EA1B85D597}"/>
              </a:ext>
            </a:extLst>
          </p:cNvPr>
          <p:cNvCxnSpPr/>
          <p:nvPr/>
        </p:nvCxnSpPr>
        <p:spPr>
          <a:xfrm>
            <a:off x="1092200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986ADA9-807D-4794-9BD0-A86315C25D80}"/>
              </a:ext>
            </a:extLst>
          </p:cNvPr>
          <p:cNvCxnSpPr/>
          <p:nvPr/>
        </p:nvCxnSpPr>
        <p:spPr>
          <a:xfrm>
            <a:off x="10579100" y="595967"/>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pic>
        <p:nvPicPr>
          <p:cNvPr id="10" name="Picture 2" descr="2018 International Residential Code for One and Two-Family Dwellings,  Loose-leaf Version: International Code Council: 9781609837365: Amazon.com:  Books">
            <a:extLst>
              <a:ext uri="{FF2B5EF4-FFF2-40B4-BE49-F238E27FC236}">
                <a16:creationId xmlns:a16="http://schemas.microsoft.com/office/drawing/2014/main" id="{4737F70E-169E-6DCB-F5AB-9AB6B0BDE89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03560" y="1409700"/>
            <a:ext cx="3648075" cy="4752975"/>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2133138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8363" y="861236"/>
            <a:ext cx="9710737" cy="765156"/>
          </a:xfrm>
        </p:spPr>
        <p:txBody>
          <a:bodyPr>
            <a:normAutofit/>
          </a:bodyPr>
          <a:lstStyle/>
          <a:p>
            <a:r>
              <a:rPr lang="en-US" dirty="0"/>
              <a:t>Sill Plate Anchorage Requirements</a:t>
            </a:r>
          </a:p>
        </p:txBody>
      </p:sp>
      <p:sp>
        <p:nvSpPr>
          <p:cNvPr id="20" name="Title 1"/>
          <p:cNvSpPr txBox="1">
            <a:spLocks/>
          </p:cNvSpPr>
          <p:nvPr/>
        </p:nvSpPr>
        <p:spPr>
          <a:xfrm>
            <a:off x="868363" y="1550348"/>
            <a:ext cx="3920080" cy="387081"/>
          </a:xfrm>
          <a:prstGeom prst="rect">
            <a:avLst/>
          </a:prstGeom>
        </p:spPr>
        <p:txBody>
          <a:bodyPr lIns="0" tIns="0" rIns="0" bIns="0" anchor="t">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2000" dirty="0">
                <a:solidFill>
                  <a:schemeClr val="tx1"/>
                </a:solidFill>
              </a:rPr>
              <a:t>Seismic Installations</a:t>
            </a:r>
          </a:p>
        </p:txBody>
      </p:sp>
      <p:sp>
        <p:nvSpPr>
          <p:cNvPr id="15" name="Rectangle 14"/>
          <p:cNvSpPr/>
          <p:nvPr/>
        </p:nvSpPr>
        <p:spPr>
          <a:xfrm>
            <a:off x="882650" y="7485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6CEF73A6-C8CB-4928-8E59-A8EA1B85D597}"/>
              </a:ext>
            </a:extLst>
          </p:cNvPr>
          <p:cNvCxnSpPr/>
          <p:nvPr/>
        </p:nvCxnSpPr>
        <p:spPr>
          <a:xfrm>
            <a:off x="1092200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10" name="Picture 2" descr="2018 International Residential Code for One and Two-Family Dwellings,  Loose-leaf Version: International Code Council: 9781609837365: Amazon.com:  Books">
            <a:extLst>
              <a:ext uri="{FF2B5EF4-FFF2-40B4-BE49-F238E27FC236}">
                <a16:creationId xmlns:a16="http://schemas.microsoft.com/office/drawing/2014/main" id="{8C53D2D6-7A23-DE24-C81B-286FA0A5C04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03559" y="1409700"/>
            <a:ext cx="3648075" cy="4752975"/>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cxnSp>
        <p:nvCxnSpPr>
          <p:cNvPr id="8" name="Straight Connector 7">
            <a:extLst>
              <a:ext uri="{FF2B5EF4-FFF2-40B4-BE49-F238E27FC236}">
                <a16:creationId xmlns:a16="http://schemas.microsoft.com/office/drawing/2014/main" id="{0986ADA9-807D-4794-9BD0-A86315C25D80}"/>
              </a:ext>
            </a:extLst>
          </p:cNvPr>
          <p:cNvCxnSpPr/>
          <p:nvPr/>
        </p:nvCxnSpPr>
        <p:spPr>
          <a:xfrm>
            <a:off x="10579100" y="595967"/>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sp>
        <p:nvSpPr>
          <p:cNvPr id="4" name="Content Placeholder 2">
            <a:extLst>
              <a:ext uri="{FF2B5EF4-FFF2-40B4-BE49-F238E27FC236}">
                <a16:creationId xmlns:a16="http://schemas.microsoft.com/office/drawing/2014/main" id="{33F7D598-977F-CEEE-E27D-3EDED754874E}"/>
              </a:ext>
            </a:extLst>
          </p:cNvPr>
          <p:cNvSpPr txBox="1">
            <a:spLocks/>
          </p:cNvSpPr>
          <p:nvPr/>
        </p:nvSpPr>
        <p:spPr>
          <a:xfrm>
            <a:off x="882650" y="2174211"/>
            <a:ext cx="6574253" cy="4265701"/>
          </a:xfrm>
          <a:prstGeom prst="rect">
            <a:avLst/>
          </a:prstGeom>
          <a:noFill/>
        </p:spPr>
        <p:txBody>
          <a:bodyPr lIns="0" tIns="0" rIns="274320" bIns="0">
            <a:noAutofit/>
          </a:bodyP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287338">
              <a:lnSpc>
                <a:spcPct val="100000"/>
              </a:lnSpc>
              <a:spcBef>
                <a:spcPts val="0"/>
              </a:spcBef>
              <a:buNone/>
            </a:pPr>
            <a:r>
              <a:rPr lang="en-US" sz="1400" dirty="0" err="1">
                <a:solidFill>
                  <a:prstClr val="black"/>
                </a:solidFill>
              </a:rPr>
              <a:t>R403.1.6.1</a:t>
            </a:r>
            <a:r>
              <a:rPr lang="en-US" sz="1400" dirty="0">
                <a:solidFill>
                  <a:prstClr val="black"/>
                </a:solidFill>
              </a:rPr>
              <a:t> – Foundation Anchorage </a:t>
            </a:r>
          </a:p>
          <a:p>
            <a:pPr marL="0" indent="0" defTabSz="287338">
              <a:lnSpc>
                <a:spcPct val="100000"/>
              </a:lnSpc>
              <a:spcBef>
                <a:spcPts val="0"/>
              </a:spcBef>
              <a:buNone/>
            </a:pPr>
            <a:endParaRPr lang="en-US" sz="1400" dirty="0">
              <a:solidFill>
                <a:prstClr val="black"/>
              </a:solidFill>
            </a:endParaRPr>
          </a:p>
          <a:p>
            <a:pPr marL="0" indent="0" defTabSz="287338">
              <a:lnSpc>
                <a:spcPct val="100000"/>
              </a:lnSpc>
              <a:spcBef>
                <a:spcPts val="0"/>
              </a:spcBef>
              <a:buNone/>
            </a:pPr>
            <a:r>
              <a:rPr lang="en-US" sz="1400" dirty="0">
                <a:solidFill>
                  <a:srgbClr val="FF00FF"/>
                </a:solidFill>
              </a:rPr>
              <a:t>	</a:t>
            </a:r>
            <a:r>
              <a:rPr lang="en-US" sz="1400" dirty="0">
                <a:solidFill>
                  <a:prstClr val="black"/>
                </a:solidFill>
              </a:rPr>
              <a:t>All walls part of a braced wall line (exterior and interior) </a:t>
            </a:r>
          </a:p>
          <a:p>
            <a:pPr marL="0" indent="0" defTabSz="287338">
              <a:lnSpc>
                <a:spcPct val="100000"/>
              </a:lnSpc>
              <a:spcBef>
                <a:spcPts val="0"/>
              </a:spcBef>
              <a:buNone/>
            </a:pPr>
            <a:r>
              <a:rPr lang="en-US" sz="1400" dirty="0">
                <a:solidFill>
                  <a:srgbClr val="FF00FF"/>
                </a:solidFill>
              </a:rPr>
              <a:t>	</a:t>
            </a:r>
            <a:r>
              <a:rPr lang="en-US" sz="1400" dirty="0">
                <a:solidFill>
                  <a:prstClr val="black"/>
                </a:solidFill>
              </a:rPr>
              <a:t>     ½” diameter anchor bolt</a:t>
            </a:r>
          </a:p>
          <a:p>
            <a:pPr marL="0" indent="0" defTabSz="287338">
              <a:lnSpc>
                <a:spcPct val="100000"/>
              </a:lnSpc>
              <a:spcBef>
                <a:spcPts val="0"/>
              </a:spcBef>
              <a:buNone/>
            </a:pPr>
            <a:r>
              <a:rPr lang="en-US" sz="1400" dirty="0">
                <a:solidFill>
                  <a:srgbClr val="FF00FF"/>
                </a:solidFill>
              </a:rPr>
              <a:t>			</a:t>
            </a:r>
            <a:r>
              <a:rPr lang="en-US" sz="1400" dirty="0">
                <a:solidFill>
                  <a:prstClr val="black"/>
                </a:solidFill>
              </a:rPr>
              <a:t>Minimum 7” embedment</a:t>
            </a:r>
          </a:p>
          <a:p>
            <a:pPr marL="0" indent="0" defTabSz="287338">
              <a:lnSpc>
                <a:spcPct val="100000"/>
              </a:lnSpc>
              <a:spcBef>
                <a:spcPts val="0"/>
              </a:spcBef>
              <a:buNone/>
            </a:pPr>
            <a:r>
              <a:rPr lang="en-US" sz="1400" dirty="0">
                <a:solidFill>
                  <a:srgbClr val="FF00FF"/>
                </a:solidFill>
              </a:rPr>
              <a:t>			</a:t>
            </a:r>
            <a:r>
              <a:rPr lang="en-US" sz="1400" dirty="0">
                <a:solidFill>
                  <a:prstClr val="black"/>
                </a:solidFill>
              </a:rPr>
              <a:t>Minimum 6’ spacing</a:t>
            </a:r>
          </a:p>
          <a:p>
            <a:pPr marL="0" indent="0" defTabSz="287338">
              <a:lnSpc>
                <a:spcPct val="100000"/>
              </a:lnSpc>
              <a:spcBef>
                <a:spcPts val="0"/>
              </a:spcBef>
              <a:buNone/>
            </a:pPr>
            <a:r>
              <a:rPr lang="en-US" sz="1400" dirty="0">
                <a:solidFill>
                  <a:srgbClr val="FF00FF"/>
                </a:solidFill>
              </a:rPr>
              <a:t>			</a:t>
            </a:r>
            <a:r>
              <a:rPr lang="en-US" sz="1400" dirty="0">
                <a:solidFill>
                  <a:prstClr val="black"/>
                </a:solidFill>
              </a:rPr>
              <a:t>Located in middle 3rd</a:t>
            </a:r>
          </a:p>
          <a:p>
            <a:pPr marL="0" indent="0" defTabSz="287338">
              <a:lnSpc>
                <a:spcPct val="100000"/>
              </a:lnSpc>
              <a:spcBef>
                <a:spcPts val="0"/>
              </a:spcBef>
              <a:buNone/>
            </a:pPr>
            <a:r>
              <a:rPr lang="en-US" sz="1400" dirty="0">
                <a:solidFill>
                  <a:srgbClr val="FF00FF"/>
                </a:solidFill>
              </a:rPr>
              <a:t>			</a:t>
            </a:r>
            <a:r>
              <a:rPr lang="en-US" sz="1400" dirty="0">
                <a:solidFill>
                  <a:prstClr val="black"/>
                </a:solidFill>
              </a:rPr>
              <a:t>A nut and plate washer 0.229” x 3” x 3”</a:t>
            </a:r>
          </a:p>
          <a:p>
            <a:pPr marL="0" indent="0" defTabSz="287338">
              <a:lnSpc>
                <a:spcPct val="100000"/>
              </a:lnSpc>
              <a:spcBef>
                <a:spcPts val="0"/>
              </a:spcBef>
              <a:buNone/>
            </a:pPr>
            <a:r>
              <a:rPr lang="en-US" sz="1400" dirty="0">
                <a:solidFill>
                  <a:srgbClr val="FF00FF"/>
                </a:solidFill>
              </a:rPr>
              <a:t>			</a:t>
            </a:r>
            <a:r>
              <a:rPr lang="en-US" sz="1400" dirty="0">
                <a:solidFill>
                  <a:prstClr val="black"/>
                </a:solidFill>
              </a:rPr>
              <a:t>2 bolts minimum per plate section </a:t>
            </a:r>
          </a:p>
          <a:p>
            <a:pPr marL="0" indent="0" defTabSz="287338">
              <a:lnSpc>
                <a:spcPct val="100000"/>
              </a:lnSpc>
              <a:spcBef>
                <a:spcPts val="0"/>
              </a:spcBef>
              <a:buNone/>
            </a:pPr>
            <a:r>
              <a:rPr lang="en-US" sz="1400" dirty="0">
                <a:solidFill>
                  <a:srgbClr val="FF00FF"/>
                </a:solidFill>
              </a:rPr>
              <a:t>				</a:t>
            </a:r>
            <a:r>
              <a:rPr lang="en-US" sz="1400" dirty="0">
                <a:solidFill>
                  <a:prstClr val="black"/>
                </a:solidFill>
              </a:rPr>
              <a:t>12” max from end </a:t>
            </a:r>
          </a:p>
          <a:p>
            <a:pPr marL="0" indent="0" defTabSz="287338">
              <a:lnSpc>
                <a:spcPct val="100000"/>
              </a:lnSpc>
              <a:spcBef>
                <a:spcPts val="0"/>
              </a:spcBef>
              <a:buNone/>
            </a:pPr>
            <a:r>
              <a:rPr lang="en-US" sz="1400" dirty="0">
                <a:solidFill>
                  <a:srgbClr val="FF00FF"/>
                </a:solidFill>
              </a:rPr>
              <a:t>				</a:t>
            </a:r>
            <a:r>
              <a:rPr lang="en-US" sz="1400" dirty="0">
                <a:solidFill>
                  <a:prstClr val="black"/>
                </a:solidFill>
              </a:rPr>
              <a:t>7 x diameter min distance from end </a:t>
            </a:r>
          </a:p>
          <a:p>
            <a:pPr marL="0" indent="0" defTabSz="287338">
              <a:lnSpc>
                <a:spcPct val="100000"/>
              </a:lnSpc>
              <a:spcBef>
                <a:spcPts val="0"/>
              </a:spcBef>
              <a:buNone/>
            </a:pPr>
            <a:r>
              <a:rPr lang="en-US" sz="1400" dirty="0">
                <a:solidFill>
                  <a:srgbClr val="FF00FF"/>
                </a:solidFill>
              </a:rPr>
              <a:t>		</a:t>
            </a:r>
            <a:r>
              <a:rPr lang="en-US" sz="1400" dirty="0">
                <a:solidFill>
                  <a:prstClr val="black"/>
                </a:solidFill>
              </a:rPr>
              <a:t>Approved anchor</a:t>
            </a:r>
          </a:p>
          <a:p>
            <a:pPr marL="0" indent="0" defTabSz="287338">
              <a:lnSpc>
                <a:spcPct val="100000"/>
              </a:lnSpc>
              <a:spcBef>
                <a:spcPts val="0"/>
              </a:spcBef>
              <a:buNone/>
            </a:pPr>
            <a:r>
              <a:rPr lang="en-US" sz="1400" dirty="0">
                <a:solidFill>
                  <a:srgbClr val="FF00FF"/>
                </a:solidFill>
              </a:rPr>
              <a:t>		</a:t>
            </a:r>
            <a:r>
              <a:rPr lang="en-US" sz="1400" dirty="0">
                <a:solidFill>
                  <a:prstClr val="black"/>
                </a:solidFill>
              </a:rPr>
              <a:t>Approved anchor strap  </a:t>
            </a:r>
          </a:p>
          <a:p>
            <a:pPr marL="0" indent="0" defTabSz="287338">
              <a:lnSpc>
                <a:spcPct val="100000"/>
              </a:lnSpc>
              <a:spcBef>
                <a:spcPts val="0"/>
              </a:spcBef>
              <a:buNone/>
            </a:pPr>
            <a:r>
              <a:rPr lang="en-US" sz="1400" dirty="0">
                <a:solidFill>
                  <a:srgbClr val="FF00FF"/>
                </a:solidFill>
              </a:rPr>
              <a:t>			</a:t>
            </a:r>
          </a:p>
          <a:p>
            <a:pPr marL="0" indent="0" defTabSz="287338">
              <a:lnSpc>
                <a:spcPct val="100000"/>
              </a:lnSpc>
              <a:spcBef>
                <a:spcPts val="0"/>
              </a:spcBef>
              <a:buNone/>
            </a:pPr>
            <a:r>
              <a:rPr lang="en-US" sz="1400" dirty="0">
                <a:solidFill>
                  <a:srgbClr val="FF00FF"/>
                </a:solidFill>
              </a:rPr>
              <a:t>	</a:t>
            </a:r>
            <a:r>
              <a:rPr lang="en-US" sz="1400" dirty="0">
                <a:solidFill>
                  <a:prstClr val="black"/>
                </a:solidFill>
              </a:rPr>
              <a:t>Interior load bearing walls </a:t>
            </a:r>
          </a:p>
          <a:p>
            <a:pPr marL="0" indent="0" defTabSz="287338">
              <a:lnSpc>
                <a:spcPct val="100000"/>
              </a:lnSpc>
              <a:spcBef>
                <a:spcPts val="0"/>
              </a:spcBef>
              <a:buNone/>
            </a:pPr>
            <a:r>
              <a:rPr lang="en-US" sz="1400" dirty="0">
                <a:solidFill>
                  <a:srgbClr val="FF00FF"/>
                </a:solidFill>
              </a:rPr>
              <a:t>		</a:t>
            </a:r>
            <a:r>
              <a:rPr lang="en-US" sz="1400" dirty="0">
                <a:solidFill>
                  <a:prstClr val="black"/>
                </a:solidFill>
              </a:rPr>
              <a:t>Same requirement as non-seismic braced wall panel </a:t>
            </a:r>
            <a:br>
              <a:rPr lang="en-US" sz="1400" dirty="0">
                <a:solidFill>
                  <a:srgbClr val="FF00FF"/>
                </a:solidFill>
              </a:rPr>
            </a:br>
            <a:endParaRPr lang="en-US" sz="1400" dirty="0">
              <a:solidFill>
                <a:srgbClr val="FF00FF"/>
              </a:solidFill>
            </a:endParaRPr>
          </a:p>
          <a:p>
            <a:pPr marL="0" indent="0" defTabSz="287338">
              <a:lnSpc>
                <a:spcPct val="100000"/>
              </a:lnSpc>
              <a:spcBef>
                <a:spcPts val="0"/>
              </a:spcBef>
              <a:buNone/>
            </a:pPr>
            <a:r>
              <a:rPr lang="en-US" sz="1400" dirty="0">
                <a:solidFill>
                  <a:srgbClr val="FF00FF"/>
                </a:solidFill>
              </a:rPr>
              <a:t>	</a:t>
            </a:r>
            <a:r>
              <a:rPr lang="en-US" sz="1400" dirty="0">
                <a:solidFill>
                  <a:prstClr val="black"/>
                </a:solidFill>
              </a:rPr>
              <a:t>Residence over two stories in height</a:t>
            </a:r>
          </a:p>
          <a:p>
            <a:pPr marL="0" indent="0" defTabSz="287338">
              <a:lnSpc>
                <a:spcPct val="100000"/>
              </a:lnSpc>
              <a:spcBef>
                <a:spcPts val="0"/>
              </a:spcBef>
              <a:buNone/>
            </a:pPr>
            <a:r>
              <a:rPr lang="en-US" sz="1400" dirty="0">
                <a:solidFill>
                  <a:srgbClr val="FF00FF"/>
                </a:solidFill>
              </a:rPr>
              <a:t>		</a:t>
            </a:r>
            <a:r>
              <a:rPr lang="en-US" sz="1400" dirty="0">
                <a:solidFill>
                  <a:prstClr val="black"/>
                </a:solidFill>
              </a:rPr>
              <a:t>minimum anchor bolt spacing of 4’ </a:t>
            </a:r>
          </a:p>
          <a:p>
            <a:pPr marL="0" indent="0" defTabSz="542925">
              <a:lnSpc>
                <a:spcPct val="100000"/>
              </a:lnSpc>
              <a:spcBef>
                <a:spcPts val="0"/>
              </a:spcBef>
              <a:buFont typeface="Arial" panose="020B0604020202020204" pitchFamily="34" charset="0"/>
              <a:buNone/>
            </a:pPr>
            <a:endParaRPr lang="en-US" sz="1400" dirty="0">
              <a:solidFill>
                <a:prstClr val="black"/>
              </a:solidFill>
            </a:endParaRPr>
          </a:p>
        </p:txBody>
      </p:sp>
    </p:spTree>
    <p:custDataLst>
      <p:tags r:id="rId1"/>
    </p:custDataLst>
    <p:extLst>
      <p:ext uri="{BB962C8B-B14F-4D97-AF65-F5344CB8AC3E}">
        <p14:creationId xmlns:p14="http://schemas.microsoft.com/office/powerpoint/2010/main" val="30036757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8363" y="861236"/>
            <a:ext cx="3703637" cy="765156"/>
          </a:xfrm>
        </p:spPr>
        <p:txBody>
          <a:bodyPr>
            <a:normAutofit/>
          </a:bodyPr>
          <a:lstStyle/>
          <a:p>
            <a:r>
              <a:rPr lang="en-US" dirty="0"/>
              <a:t>Anchor Spacing </a:t>
            </a:r>
          </a:p>
        </p:txBody>
      </p:sp>
      <p:sp>
        <p:nvSpPr>
          <p:cNvPr id="3" name="Content Placeholder 2"/>
          <p:cNvSpPr>
            <a:spLocks noGrp="1"/>
          </p:cNvSpPr>
          <p:nvPr>
            <p:ph idx="1"/>
          </p:nvPr>
        </p:nvSpPr>
        <p:spPr>
          <a:xfrm>
            <a:off x="868364" y="2121878"/>
            <a:ext cx="3973558" cy="4310554"/>
          </a:xfrm>
          <a:noFill/>
        </p:spPr>
        <p:txBody>
          <a:bodyPr lIns="0" tIns="0" rIns="274320">
            <a:noAutofit/>
          </a:bodyPr>
          <a:lstStyle/>
          <a:p>
            <a:pPr>
              <a:lnSpc>
                <a:spcPct val="100000"/>
              </a:lnSpc>
            </a:pPr>
            <a:r>
              <a:rPr lang="en-US" sz="1400" dirty="0">
                <a:solidFill>
                  <a:srgbClr val="000000"/>
                </a:solidFill>
              </a:rPr>
              <a:t>Before the concrete is poured, trying to locate the ½” L-bolt anchor per the code is difficult. The Concrete contractor doesn’t know where the splices of the sill will occur or what length of lumber will be used to locate the anchors within the code spacing.</a:t>
            </a:r>
          </a:p>
          <a:p>
            <a:pPr>
              <a:lnSpc>
                <a:spcPct val="100000"/>
              </a:lnSpc>
            </a:pPr>
            <a:r>
              <a:rPr lang="en-US" sz="1400" dirty="0">
                <a:solidFill>
                  <a:srgbClr val="000000"/>
                </a:solidFill>
              </a:rPr>
              <a:t>Anchors have minimum edge distances, end distances, and spacing requirements to consider. </a:t>
            </a:r>
          </a:p>
          <a:p>
            <a:pPr>
              <a:lnSpc>
                <a:spcPct val="100000"/>
              </a:lnSpc>
            </a:pPr>
            <a:r>
              <a:rPr lang="en-US" sz="1400" dirty="0">
                <a:solidFill>
                  <a:srgbClr val="000000"/>
                </a:solidFill>
              </a:rPr>
              <a:t>Common mis-installations include missing anchors, oversized holes in the sill plate, and anchors that are not within the proper edge distances.</a:t>
            </a:r>
          </a:p>
        </p:txBody>
      </p:sp>
      <p:sp>
        <p:nvSpPr>
          <p:cNvPr id="20" name="Title 1"/>
          <p:cNvSpPr txBox="1">
            <a:spLocks/>
          </p:cNvSpPr>
          <p:nvPr/>
        </p:nvSpPr>
        <p:spPr>
          <a:xfrm>
            <a:off x="876300" y="1544499"/>
            <a:ext cx="3920080" cy="426930"/>
          </a:xfrm>
          <a:prstGeom prst="rect">
            <a:avLst/>
          </a:prstGeom>
        </p:spPr>
        <p:txBody>
          <a:bodyPr lIns="0" tIns="0" rIns="0" bIns="0" anchor="t">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2000" dirty="0">
                <a:solidFill>
                  <a:schemeClr val="tx1"/>
                </a:solidFill>
              </a:rPr>
              <a:t>IRC Code Requirements</a:t>
            </a:r>
          </a:p>
        </p:txBody>
      </p:sp>
      <p:sp>
        <p:nvSpPr>
          <p:cNvPr id="15" name="Rectangle 14"/>
          <p:cNvSpPr/>
          <p:nvPr/>
        </p:nvSpPr>
        <p:spPr>
          <a:xfrm>
            <a:off x="882650" y="7485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6CEF73A6-C8CB-4928-8E59-A8EA1B85D597}"/>
              </a:ext>
            </a:extLst>
          </p:cNvPr>
          <p:cNvCxnSpPr/>
          <p:nvPr/>
        </p:nvCxnSpPr>
        <p:spPr>
          <a:xfrm>
            <a:off x="1092200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986ADA9-807D-4794-9BD0-A86315C25D80}"/>
              </a:ext>
            </a:extLst>
          </p:cNvPr>
          <p:cNvCxnSpPr/>
          <p:nvPr/>
        </p:nvCxnSpPr>
        <p:spPr>
          <a:xfrm>
            <a:off x="10579100" y="595967"/>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EDB0F95E-E001-4833-97D7-EB86DEF7CEB8}"/>
              </a:ext>
            </a:extLst>
          </p:cNvPr>
          <p:cNvPicPr>
            <a:picLocks noChangeAspect="1"/>
          </p:cNvPicPr>
          <p:nvPr/>
        </p:nvPicPr>
        <p:blipFill>
          <a:blip r:embed="rId4"/>
          <a:stretch>
            <a:fillRect/>
          </a:stretch>
        </p:blipFill>
        <p:spPr>
          <a:xfrm>
            <a:off x="4888193" y="2922163"/>
            <a:ext cx="7300760" cy="3935837"/>
          </a:xfrm>
          <a:prstGeom prst="rect">
            <a:avLst/>
          </a:prstGeom>
        </p:spPr>
      </p:pic>
      <p:pic>
        <p:nvPicPr>
          <p:cNvPr id="10" name="Picture 9">
            <a:extLst>
              <a:ext uri="{FF2B5EF4-FFF2-40B4-BE49-F238E27FC236}">
                <a16:creationId xmlns:a16="http://schemas.microsoft.com/office/drawing/2014/main" id="{930D50FB-2620-481F-9726-24CB00948B2B}"/>
              </a:ext>
            </a:extLst>
          </p:cNvPr>
          <p:cNvPicPr>
            <a:picLocks noChangeAspect="1"/>
          </p:cNvPicPr>
          <p:nvPr/>
        </p:nvPicPr>
        <p:blipFill>
          <a:blip r:embed="rId5"/>
          <a:stretch>
            <a:fillRect/>
          </a:stretch>
        </p:blipFill>
        <p:spPr>
          <a:xfrm>
            <a:off x="6691088" y="146770"/>
            <a:ext cx="3337245" cy="2648394"/>
          </a:xfrm>
          <a:prstGeom prst="rect">
            <a:avLst/>
          </a:prstGeom>
        </p:spPr>
      </p:pic>
    </p:spTree>
    <p:custDataLst>
      <p:tags r:id="rId1"/>
    </p:custDataLst>
    <p:extLst>
      <p:ext uri="{BB962C8B-B14F-4D97-AF65-F5344CB8AC3E}">
        <p14:creationId xmlns:p14="http://schemas.microsoft.com/office/powerpoint/2010/main" val="37499210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3948121-63C8-4DCF-57C7-A2D6626E5E84}"/>
              </a:ext>
            </a:extLst>
          </p:cNvPr>
          <p:cNvSpPr/>
          <p:nvPr/>
        </p:nvSpPr>
        <p:spPr>
          <a:xfrm>
            <a:off x="0" y="0"/>
            <a:ext cx="3543107"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42900" y="1076711"/>
            <a:ext cx="3200207" cy="765156"/>
          </a:xfrm>
        </p:spPr>
        <p:txBody>
          <a:bodyPr>
            <a:noAutofit/>
          </a:bodyPr>
          <a:lstStyle/>
          <a:p>
            <a:r>
              <a:rPr lang="en-US" sz="2000" dirty="0">
                <a:solidFill>
                  <a:schemeClr val="bg1"/>
                </a:solidFill>
              </a:rPr>
              <a:t>Cast-in-Place </a:t>
            </a:r>
            <a:br>
              <a:rPr lang="en-US" sz="2000" dirty="0">
                <a:solidFill>
                  <a:srgbClr val="FF00FF"/>
                </a:solidFill>
              </a:rPr>
            </a:br>
            <a:r>
              <a:rPr lang="en-US" sz="2000" dirty="0">
                <a:solidFill>
                  <a:schemeClr val="bg1"/>
                </a:solidFill>
              </a:rPr>
              <a:t>Mis-installation</a:t>
            </a:r>
          </a:p>
        </p:txBody>
      </p:sp>
      <p:sp>
        <p:nvSpPr>
          <p:cNvPr id="15" name="Rectangle 14"/>
          <p:cNvSpPr/>
          <p:nvPr/>
        </p:nvSpPr>
        <p:spPr>
          <a:xfrm>
            <a:off x="346193" y="7485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a:extLst>
              <a:ext uri="{FF2B5EF4-FFF2-40B4-BE49-F238E27FC236}">
                <a16:creationId xmlns:a16="http://schemas.microsoft.com/office/drawing/2014/main" id="{39C7FDC4-603C-B7A8-6384-58A0D2FA76E3}"/>
              </a:ext>
            </a:extLst>
          </p:cNvPr>
          <p:cNvPicPr>
            <a:picLocks noChangeAspect="1" noChangeArrowheads="1"/>
          </p:cNvPicPr>
          <p:nvPr>
            <p:custDataLst>
              <p:tags r:id="rId2"/>
            </p:custDataLst>
          </p:nvPr>
        </p:nvPicPr>
        <p:blipFill rotWithShape="1">
          <a:blip r:embed="rId6">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val="0"/>
              </a:ext>
            </a:extLst>
          </a:blip>
          <a:srcRect l="17583" r="-300"/>
          <a:stretch/>
        </p:blipFill>
        <p:spPr bwMode="auto">
          <a:xfrm>
            <a:off x="3997465" y="762000"/>
            <a:ext cx="7848342" cy="5630875"/>
          </a:xfrm>
          <a:prstGeom prst="rect">
            <a:avLst/>
          </a:prstGeom>
          <a:noFill/>
          <a:ln>
            <a:noFill/>
          </a:ln>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Freeform 7">
            <a:extLst>
              <a:ext uri="{FF2B5EF4-FFF2-40B4-BE49-F238E27FC236}">
                <a16:creationId xmlns:a16="http://schemas.microsoft.com/office/drawing/2014/main" id="{2809B179-7CB0-09B7-1AFF-8CFBED960837}"/>
              </a:ext>
            </a:extLst>
          </p:cNvPr>
          <p:cNvSpPr/>
          <p:nvPr>
            <p:custDataLst>
              <p:tags r:id="rId3"/>
            </p:custDataLst>
          </p:nvPr>
        </p:nvSpPr>
        <p:spPr>
          <a:xfrm>
            <a:off x="4573628" y="2064783"/>
            <a:ext cx="5558472" cy="4312399"/>
          </a:xfrm>
          <a:custGeom>
            <a:avLst/>
            <a:gdLst>
              <a:gd name="connsiteX0" fmla="*/ 3572256 w 6766560"/>
              <a:gd name="connsiteY0" fmla="*/ 36576 h 4559808"/>
              <a:gd name="connsiteX1" fmla="*/ 0 w 6766560"/>
              <a:gd name="connsiteY1" fmla="*/ 4559808 h 4559808"/>
              <a:gd name="connsiteX2" fmla="*/ 6766560 w 6766560"/>
              <a:gd name="connsiteY2" fmla="*/ 4559808 h 4559808"/>
              <a:gd name="connsiteX3" fmla="*/ 3791712 w 6766560"/>
              <a:gd name="connsiteY3" fmla="*/ 0 h 4559808"/>
              <a:gd name="connsiteX4" fmla="*/ 3572256 w 6766560"/>
              <a:gd name="connsiteY4" fmla="*/ 36576 h 4559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6560" h="4559808">
                <a:moveTo>
                  <a:pt x="3572256" y="36576"/>
                </a:moveTo>
                <a:lnTo>
                  <a:pt x="0" y="4559808"/>
                </a:lnTo>
                <a:lnTo>
                  <a:pt x="6766560" y="4559808"/>
                </a:lnTo>
                <a:lnTo>
                  <a:pt x="3791712" y="0"/>
                </a:lnTo>
                <a:lnTo>
                  <a:pt x="3572256" y="36576"/>
                </a:lnTo>
                <a:close/>
              </a:path>
            </a:pathLst>
          </a:custGeom>
          <a:solidFill>
            <a:srgbClr val="682F0E">
              <a:alpha val="30196"/>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Line Callout 2 8">
            <a:extLst>
              <a:ext uri="{FF2B5EF4-FFF2-40B4-BE49-F238E27FC236}">
                <a16:creationId xmlns:a16="http://schemas.microsoft.com/office/drawing/2014/main" id="{1A6111C9-257A-DE76-142F-72CFB6C9F09E}"/>
              </a:ext>
            </a:extLst>
          </p:cNvPr>
          <p:cNvSpPr/>
          <p:nvPr/>
        </p:nvSpPr>
        <p:spPr>
          <a:xfrm>
            <a:off x="9222977" y="1788656"/>
            <a:ext cx="1818246" cy="1640345"/>
          </a:xfrm>
          <a:prstGeom prst="borderCallout2">
            <a:avLst>
              <a:gd name="adj1" fmla="val 18750"/>
              <a:gd name="adj2" fmla="val -8333"/>
              <a:gd name="adj3" fmla="val 18750"/>
              <a:gd name="adj4" fmla="val -16667"/>
              <a:gd name="adj5" fmla="val 58026"/>
              <a:gd name="adj6" fmla="val -120993"/>
            </a:avLst>
          </a:prstGeom>
          <a:solidFill>
            <a:schemeClr val="bg1"/>
          </a:solidFill>
          <a:ln w="38100">
            <a:solidFill>
              <a:srgbClr val="FF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Not in the middle third of the sill plate that will be installed.</a:t>
            </a:r>
          </a:p>
        </p:txBody>
      </p:sp>
      <p:pic>
        <p:nvPicPr>
          <p:cNvPr id="6" name="Picture 2" descr="Image result for student handout icon">
            <a:extLst>
              <a:ext uri="{FF2B5EF4-FFF2-40B4-BE49-F238E27FC236}">
                <a16:creationId xmlns:a16="http://schemas.microsoft.com/office/drawing/2014/main" id="{AB436097-4A05-58BC-F924-9FFB0E9BD346}"/>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469956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FFE9034-8106-1F56-2A89-7A416484C471}"/>
              </a:ext>
            </a:extLst>
          </p:cNvPr>
          <p:cNvSpPr/>
          <p:nvPr/>
        </p:nvSpPr>
        <p:spPr>
          <a:xfrm>
            <a:off x="0" y="0"/>
            <a:ext cx="3543107"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40828" y="1078457"/>
            <a:ext cx="5844857" cy="765156"/>
          </a:xfrm>
        </p:spPr>
        <p:txBody>
          <a:bodyPr>
            <a:noAutofit/>
          </a:bodyPr>
          <a:lstStyle/>
          <a:p>
            <a:r>
              <a:rPr lang="en-US" sz="2000" dirty="0">
                <a:solidFill>
                  <a:schemeClr val="bg1"/>
                </a:solidFill>
              </a:rPr>
              <a:t>Cast-in-Place </a:t>
            </a:r>
            <a:br>
              <a:rPr lang="en-US" sz="2000" dirty="0">
                <a:solidFill>
                  <a:srgbClr val="FF00FF"/>
                </a:solidFill>
              </a:rPr>
            </a:br>
            <a:r>
              <a:rPr lang="en-US" sz="2000" dirty="0">
                <a:solidFill>
                  <a:schemeClr val="bg1"/>
                </a:solidFill>
              </a:rPr>
              <a:t>Mis-installation</a:t>
            </a:r>
          </a:p>
        </p:txBody>
      </p:sp>
      <p:pic>
        <p:nvPicPr>
          <p:cNvPr id="9" name="Picture 8" descr="Img07">
            <a:extLst>
              <a:ext uri="{FF2B5EF4-FFF2-40B4-BE49-F238E27FC236}">
                <a16:creationId xmlns:a16="http://schemas.microsoft.com/office/drawing/2014/main" id="{D84E25E6-939A-4798-9CE1-AC28CD482C6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4421" r="-1"/>
          <a:stretch/>
        </p:blipFill>
        <p:spPr bwMode="auto">
          <a:xfrm>
            <a:off x="4090566" y="745643"/>
            <a:ext cx="7652093" cy="5959957"/>
          </a:xfrm>
          <a:prstGeom prst="rect">
            <a:avLst/>
          </a:prstGeom>
          <a:noFill/>
          <a:ln w="9525">
            <a:noFill/>
            <a:miter lim="800000"/>
            <a:headEnd/>
            <a:tailEnd/>
          </a:ln>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A84473CD-BE0B-0135-EA6E-7CF02A01BC4B}"/>
              </a:ext>
            </a:extLst>
          </p:cNvPr>
          <p:cNvSpPr/>
          <p:nvPr/>
        </p:nvSpPr>
        <p:spPr>
          <a:xfrm>
            <a:off x="342701" y="7485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Line Callout 2 8">
            <a:extLst>
              <a:ext uri="{FF2B5EF4-FFF2-40B4-BE49-F238E27FC236}">
                <a16:creationId xmlns:a16="http://schemas.microsoft.com/office/drawing/2014/main" id="{FE8E93D3-F2E5-2E0B-E91F-AEC88B7D54A2}"/>
              </a:ext>
            </a:extLst>
          </p:cNvPr>
          <p:cNvSpPr/>
          <p:nvPr/>
        </p:nvSpPr>
        <p:spPr>
          <a:xfrm>
            <a:off x="9358783" y="1513724"/>
            <a:ext cx="1926791" cy="1315951"/>
          </a:xfrm>
          <a:prstGeom prst="borderCallout2">
            <a:avLst>
              <a:gd name="adj1" fmla="val 18750"/>
              <a:gd name="adj2" fmla="val -8333"/>
              <a:gd name="adj3" fmla="val 18750"/>
              <a:gd name="adj4" fmla="val -16667"/>
              <a:gd name="adj5" fmla="val 156090"/>
              <a:gd name="adj6" fmla="val -72157"/>
            </a:avLst>
          </a:prstGeom>
          <a:solidFill>
            <a:schemeClr val="bg1"/>
          </a:solidFill>
          <a:ln w="38100">
            <a:solidFill>
              <a:srgbClr val="FF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Bolt was too short to attach the washer and nut.</a:t>
            </a:r>
          </a:p>
        </p:txBody>
      </p:sp>
      <p:sp>
        <p:nvSpPr>
          <p:cNvPr id="7" name="Title 1">
            <a:extLst>
              <a:ext uri="{FF2B5EF4-FFF2-40B4-BE49-F238E27FC236}">
                <a16:creationId xmlns:a16="http://schemas.microsoft.com/office/drawing/2014/main" id="{013964A7-877D-8BC8-7ECF-D6B3F06ECA45}"/>
              </a:ext>
            </a:extLst>
          </p:cNvPr>
          <p:cNvSpPr txBox="1">
            <a:spLocks/>
          </p:cNvSpPr>
          <p:nvPr/>
        </p:nvSpPr>
        <p:spPr>
          <a:xfrm>
            <a:off x="342900" y="2001083"/>
            <a:ext cx="2730999" cy="3861098"/>
          </a:xfrm>
          <a:prstGeom prst="rect">
            <a:avLst/>
          </a:prstGeom>
        </p:spPr>
        <p:txBody>
          <a:bodyPr lIns="0" tIns="0" rIns="0" bIns="0" anchor="t">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pPr marL="285750" indent="-285750">
              <a:lnSpc>
                <a:spcPct val="150000"/>
              </a:lnSpc>
              <a:buFont typeface="Arial" panose="020B0604020202020204" pitchFamily="34" charset="0"/>
              <a:buChar char="•"/>
            </a:pPr>
            <a:r>
              <a:rPr lang="en-US" sz="1400" b="0" dirty="0">
                <a:solidFill>
                  <a:schemeClr val="bg1"/>
                </a:solidFill>
              </a:rPr>
              <a:t>Bolt too short</a:t>
            </a:r>
          </a:p>
          <a:p>
            <a:pPr marL="285750" indent="-285750">
              <a:lnSpc>
                <a:spcPct val="150000"/>
              </a:lnSpc>
              <a:buFont typeface="Arial" panose="020B0604020202020204" pitchFamily="34" charset="0"/>
              <a:buChar char="•"/>
            </a:pPr>
            <a:r>
              <a:rPr lang="en-US" sz="1400" b="0" dirty="0">
                <a:solidFill>
                  <a:schemeClr val="bg1"/>
                </a:solidFill>
              </a:rPr>
              <a:t>Distance between the end of the sill plate and the centerline of the bolt is shorter than 3 ½” (required 7x bolt diameter). </a:t>
            </a:r>
          </a:p>
        </p:txBody>
      </p:sp>
      <p:pic>
        <p:nvPicPr>
          <p:cNvPr id="5" name="Picture 2" descr="Image result for student handout icon">
            <a:extLst>
              <a:ext uri="{FF2B5EF4-FFF2-40B4-BE49-F238E27FC236}">
                <a16:creationId xmlns:a16="http://schemas.microsoft.com/office/drawing/2014/main" id="{2F572E6A-012B-C11A-DAD7-49C581F90CE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064757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3521EE-6F9C-8E76-9680-7C5C936D5725}"/>
              </a:ext>
            </a:extLst>
          </p:cNvPr>
          <p:cNvSpPr/>
          <p:nvPr/>
        </p:nvSpPr>
        <p:spPr>
          <a:xfrm>
            <a:off x="15416" y="0"/>
            <a:ext cx="3543107"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20FF5CB0-327D-48CC-8372-33FFC111E69C}"/>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20000"/>
                    </a14:imgEffect>
                  </a14:imgLayer>
                </a14:imgProps>
              </a:ext>
            </a:extLst>
          </a:blip>
          <a:srcRect l="15950" r="-1"/>
          <a:stretch/>
        </p:blipFill>
        <p:spPr>
          <a:xfrm>
            <a:off x="3899351" y="748544"/>
            <a:ext cx="7956947" cy="5930070"/>
          </a:xfrm>
          <a:prstGeom prst="rect">
            <a:avLst/>
          </a:prstGeom>
          <a:ln>
            <a:noFill/>
          </a:ln>
          <a:effectLst>
            <a:outerShdw blurRad="152400" dist="76200" dir="2700000" algn="tl" rotWithShape="0">
              <a:prstClr val="black">
                <a:alpha val="40000"/>
              </a:prstClr>
            </a:outerShdw>
          </a:effectLst>
        </p:spPr>
      </p:pic>
      <p:sp>
        <p:nvSpPr>
          <p:cNvPr id="14" name="Title 1">
            <a:extLst>
              <a:ext uri="{FF2B5EF4-FFF2-40B4-BE49-F238E27FC236}">
                <a16:creationId xmlns:a16="http://schemas.microsoft.com/office/drawing/2014/main" id="{FCDC27FF-641C-AAA8-3B09-6466849EFE77}"/>
              </a:ext>
            </a:extLst>
          </p:cNvPr>
          <p:cNvSpPr txBox="1">
            <a:spLocks/>
          </p:cNvSpPr>
          <p:nvPr/>
        </p:nvSpPr>
        <p:spPr>
          <a:xfrm>
            <a:off x="340828" y="1077308"/>
            <a:ext cx="3543107" cy="765156"/>
          </a:xfrm>
          <a:prstGeom prst="rect">
            <a:avLst/>
          </a:prstGeom>
        </p:spPr>
        <p:txBody>
          <a:bodyPr lIns="0" tIns="0" rIns="0" bIns="0" anchor="ctr">
            <a:no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2000" dirty="0">
                <a:solidFill>
                  <a:schemeClr val="bg1"/>
                </a:solidFill>
              </a:rPr>
              <a:t>Cast-in-Place </a:t>
            </a:r>
            <a:br>
              <a:rPr lang="en-US" sz="2000" dirty="0">
                <a:solidFill>
                  <a:srgbClr val="FF00FF"/>
                </a:solidFill>
              </a:rPr>
            </a:br>
            <a:r>
              <a:rPr lang="en-US" sz="2000" dirty="0">
                <a:solidFill>
                  <a:schemeClr val="bg1"/>
                </a:solidFill>
              </a:rPr>
              <a:t>Mis-installation</a:t>
            </a:r>
          </a:p>
        </p:txBody>
      </p:sp>
      <p:sp>
        <p:nvSpPr>
          <p:cNvPr id="17" name="Title 1">
            <a:extLst>
              <a:ext uri="{FF2B5EF4-FFF2-40B4-BE49-F238E27FC236}">
                <a16:creationId xmlns:a16="http://schemas.microsoft.com/office/drawing/2014/main" id="{70E7C052-6C97-BB27-5C3B-5BA7360CD18F}"/>
              </a:ext>
            </a:extLst>
          </p:cNvPr>
          <p:cNvSpPr txBox="1">
            <a:spLocks/>
          </p:cNvSpPr>
          <p:nvPr/>
        </p:nvSpPr>
        <p:spPr>
          <a:xfrm>
            <a:off x="342900" y="1994458"/>
            <a:ext cx="2826185" cy="1318676"/>
          </a:xfrm>
          <a:prstGeom prst="rect">
            <a:avLst/>
          </a:prstGeom>
        </p:spPr>
        <p:txBody>
          <a:bodyPr lIns="0" tIns="0" rIns="0" bIns="0" anchor="t">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1400" b="0" dirty="0">
                <a:solidFill>
                  <a:schemeClr val="bg1"/>
                </a:solidFill>
              </a:rPr>
              <a:t>Notching reduces the integrity of the studs.</a:t>
            </a:r>
          </a:p>
        </p:txBody>
      </p:sp>
      <p:sp>
        <p:nvSpPr>
          <p:cNvPr id="18" name="Rectangle 17">
            <a:extLst>
              <a:ext uri="{FF2B5EF4-FFF2-40B4-BE49-F238E27FC236}">
                <a16:creationId xmlns:a16="http://schemas.microsoft.com/office/drawing/2014/main" id="{EC57E961-3539-53DF-CB58-0FA0D023A8E6}"/>
              </a:ext>
            </a:extLst>
          </p:cNvPr>
          <p:cNvSpPr/>
          <p:nvPr/>
        </p:nvSpPr>
        <p:spPr>
          <a:xfrm>
            <a:off x="346193" y="7485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Line Callout 2 8">
            <a:extLst>
              <a:ext uri="{FF2B5EF4-FFF2-40B4-BE49-F238E27FC236}">
                <a16:creationId xmlns:a16="http://schemas.microsoft.com/office/drawing/2014/main" id="{0F7EA1ED-4625-F335-FB0A-E83443897931}"/>
              </a:ext>
            </a:extLst>
          </p:cNvPr>
          <p:cNvSpPr/>
          <p:nvPr/>
        </p:nvSpPr>
        <p:spPr>
          <a:xfrm>
            <a:off x="7681506" y="5087780"/>
            <a:ext cx="2019300" cy="1281411"/>
          </a:xfrm>
          <a:prstGeom prst="borderCallout2">
            <a:avLst>
              <a:gd name="adj1" fmla="val 18750"/>
              <a:gd name="adj2" fmla="val -8333"/>
              <a:gd name="adj3" fmla="val 18750"/>
              <a:gd name="adj4" fmla="val -16667"/>
              <a:gd name="adj5" fmla="val -67872"/>
              <a:gd name="adj6" fmla="val -19713"/>
            </a:avLst>
          </a:prstGeom>
          <a:solidFill>
            <a:schemeClr val="bg1"/>
          </a:solidFill>
          <a:ln w="38100">
            <a:solidFill>
              <a:srgbClr val="FF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Notched studs to accommodate the anchor bolts</a:t>
            </a:r>
          </a:p>
        </p:txBody>
      </p:sp>
      <p:sp>
        <p:nvSpPr>
          <p:cNvPr id="11" name="Line Callout 2 8">
            <a:extLst>
              <a:ext uri="{FF2B5EF4-FFF2-40B4-BE49-F238E27FC236}">
                <a16:creationId xmlns:a16="http://schemas.microsoft.com/office/drawing/2014/main" id="{AA765F6F-C3FB-9640-F24B-C89735DCE758}"/>
              </a:ext>
            </a:extLst>
          </p:cNvPr>
          <p:cNvSpPr/>
          <p:nvPr/>
        </p:nvSpPr>
        <p:spPr>
          <a:xfrm flipH="1">
            <a:off x="7681506" y="5087779"/>
            <a:ext cx="2019300" cy="1281411"/>
          </a:xfrm>
          <a:prstGeom prst="borderCallout2">
            <a:avLst>
              <a:gd name="adj1" fmla="val 18750"/>
              <a:gd name="adj2" fmla="val -8333"/>
              <a:gd name="adj3" fmla="val 18750"/>
              <a:gd name="adj4" fmla="val -16667"/>
              <a:gd name="adj5" fmla="val -54881"/>
              <a:gd name="adj6" fmla="val -6857"/>
            </a:avLst>
          </a:prstGeom>
          <a:solidFill>
            <a:schemeClr val="bg1"/>
          </a:solidFill>
          <a:ln w="38100">
            <a:solidFill>
              <a:srgbClr val="FF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Notched studs to accommodate the anchor bolts.</a:t>
            </a:r>
          </a:p>
        </p:txBody>
      </p:sp>
    </p:spTree>
    <p:custDataLst>
      <p:tags r:id="rId1"/>
    </p:custDataLst>
    <p:extLst>
      <p:ext uri="{BB962C8B-B14F-4D97-AF65-F5344CB8AC3E}">
        <p14:creationId xmlns:p14="http://schemas.microsoft.com/office/powerpoint/2010/main" val="1442899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par>
                          <p:cTn id="15" fill="hold">
                            <p:stCondLst>
                              <p:cond delay="0"/>
                            </p:stCondLst>
                            <p:childTnLst>
                              <p:par>
                                <p:cTn id="16" presetID="10"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animBg="1"/>
      <p:bldP spid="1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C32A2B7-54FE-0B8A-2DBD-CBD9E4915F95}"/>
              </a:ext>
            </a:extLst>
          </p:cNvPr>
          <p:cNvSpPr/>
          <p:nvPr/>
        </p:nvSpPr>
        <p:spPr>
          <a:xfrm>
            <a:off x="0" y="0"/>
            <a:ext cx="3543107"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34963" y="1089170"/>
            <a:ext cx="3678687" cy="765156"/>
          </a:xfrm>
        </p:spPr>
        <p:txBody>
          <a:bodyPr>
            <a:noAutofit/>
          </a:bodyPr>
          <a:lstStyle/>
          <a:p>
            <a:r>
              <a:rPr lang="en-US" sz="2000" dirty="0">
                <a:solidFill>
                  <a:schemeClr val="bg1"/>
                </a:solidFill>
              </a:rPr>
              <a:t>Cast-in-Place </a:t>
            </a:r>
            <a:br>
              <a:rPr lang="en-US" sz="2000" dirty="0">
                <a:solidFill>
                  <a:srgbClr val="FF00FF"/>
                </a:solidFill>
              </a:rPr>
            </a:br>
            <a:r>
              <a:rPr lang="en-US" sz="2000" dirty="0">
                <a:solidFill>
                  <a:schemeClr val="bg1"/>
                </a:solidFill>
              </a:rPr>
              <a:t>Mis-installation</a:t>
            </a:r>
          </a:p>
        </p:txBody>
      </p:sp>
      <p:sp>
        <p:nvSpPr>
          <p:cNvPr id="3" name="Content Placeholder 2"/>
          <p:cNvSpPr>
            <a:spLocks noGrp="1"/>
          </p:cNvSpPr>
          <p:nvPr>
            <p:ph idx="1"/>
          </p:nvPr>
        </p:nvSpPr>
        <p:spPr>
          <a:xfrm>
            <a:off x="352553" y="2373094"/>
            <a:ext cx="2729299" cy="3962233"/>
          </a:xfrm>
          <a:noFill/>
        </p:spPr>
        <p:txBody>
          <a:bodyPr lIns="0" tIns="0" rIns="274320">
            <a:normAutofit/>
          </a:bodyPr>
          <a:lstStyle/>
          <a:p>
            <a:pPr marL="0" indent="0">
              <a:lnSpc>
                <a:spcPct val="100000"/>
              </a:lnSpc>
              <a:buNone/>
            </a:pPr>
            <a:r>
              <a:rPr lang="en-US" sz="1300" dirty="0">
                <a:solidFill>
                  <a:schemeClr val="bg1"/>
                </a:solidFill>
              </a:rPr>
              <a:t>Remediation:</a:t>
            </a:r>
          </a:p>
          <a:p>
            <a:pPr marL="0" indent="0">
              <a:lnSpc>
                <a:spcPct val="100000"/>
              </a:lnSpc>
              <a:buNone/>
            </a:pPr>
            <a:r>
              <a:rPr lang="en-US" sz="1300" dirty="0">
                <a:solidFill>
                  <a:schemeClr val="bg1"/>
                </a:solidFill>
              </a:rPr>
              <a:t>The contractor can treat it as an end of sill plate piece and install a post-installed anchor on each side of the notch. </a:t>
            </a:r>
          </a:p>
        </p:txBody>
      </p:sp>
      <p:sp>
        <p:nvSpPr>
          <p:cNvPr id="20" name="Title 1"/>
          <p:cNvSpPr txBox="1">
            <a:spLocks/>
          </p:cNvSpPr>
          <p:nvPr/>
        </p:nvSpPr>
        <p:spPr>
          <a:xfrm>
            <a:off x="360046" y="1998415"/>
            <a:ext cx="3920080" cy="372552"/>
          </a:xfrm>
          <a:prstGeom prst="rect">
            <a:avLst/>
          </a:prstGeom>
        </p:spPr>
        <p:txBody>
          <a:bodyPr lIns="0" tIns="0" rIns="0" bIns="0" anchor="t">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1400" dirty="0">
                <a:solidFill>
                  <a:schemeClr val="bg1"/>
                </a:solidFill>
              </a:rPr>
              <a:t>Notched Sill Plate</a:t>
            </a:r>
          </a:p>
        </p:txBody>
      </p:sp>
      <p:sp>
        <p:nvSpPr>
          <p:cNvPr id="15" name="Rectangle 14"/>
          <p:cNvSpPr/>
          <p:nvPr/>
        </p:nvSpPr>
        <p:spPr>
          <a:xfrm>
            <a:off x="350654" y="7485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8" descr="auto0">
            <a:extLst>
              <a:ext uri="{FF2B5EF4-FFF2-40B4-BE49-F238E27FC236}">
                <a16:creationId xmlns:a16="http://schemas.microsoft.com/office/drawing/2014/main" id="{E6B81409-DC77-43C8-BADB-0E9346C3D012}"/>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sharpenSoften amount="25000"/>
                    </a14:imgEffect>
                    <a14:imgEffect>
                      <a14:saturation sat="66000"/>
                    </a14:imgEffect>
                    <a14:imgEffect>
                      <a14:brightnessContrast bright="-20000" contrast="20000"/>
                    </a14:imgEffect>
                  </a14:imgLayer>
                </a14:imgProps>
              </a:ext>
              <a:ext uri="{28A0092B-C50C-407E-A947-70E740481C1C}">
                <a14:useLocalDpi xmlns:a14="http://schemas.microsoft.com/office/drawing/2010/main" val="0"/>
              </a:ext>
            </a:extLst>
          </a:blip>
          <a:srcRect l="19588" t="9337" r="25693" b="30417"/>
          <a:stretch/>
        </p:blipFill>
        <p:spPr bwMode="auto">
          <a:xfrm>
            <a:off x="4287619" y="748544"/>
            <a:ext cx="7166054" cy="5943600"/>
          </a:xfrm>
          <a:prstGeom prst="rect">
            <a:avLst/>
          </a:prstGeom>
          <a:noFill/>
          <a:ln w="9525">
            <a:noFill/>
            <a:miter lim="800000"/>
            <a:headEnd/>
            <a:tailEnd/>
          </a:ln>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1" name="Line Callout 2 8">
            <a:extLst>
              <a:ext uri="{FF2B5EF4-FFF2-40B4-BE49-F238E27FC236}">
                <a16:creationId xmlns:a16="http://schemas.microsoft.com/office/drawing/2014/main" id="{B1E3F52B-A9C6-CA26-9BF2-489B9889865D}"/>
              </a:ext>
            </a:extLst>
          </p:cNvPr>
          <p:cNvSpPr/>
          <p:nvPr/>
        </p:nvSpPr>
        <p:spPr>
          <a:xfrm>
            <a:off x="9143291" y="1471748"/>
            <a:ext cx="1754295" cy="1455651"/>
          </a:xfrm>
          <a:prstGeom prst="borderCallout2">
            <a:avLst>
              <a:gd name="adj1" fmla="val 18750"/>
              <a:gd name="adj2" fmla="val -8333"/>
              <a:gd name="adj3" fmla="val 18750"/>
              <a:gd name="adj4" fmla="val -16667"/>
              <a:gd name="adj5" fmla="val 115201"/>
              <a:gd name="adj6" fmla="val -46095"/>
            </a:avLst>
          </a:prstGeom>
          <a:solidFill>
            <a:schemeClr val="bg1"/>
          </a:solidFill>
          <a:ln w="38100">
            <a:solidFill>
              <a:srgbClr val="FF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Sill plate notched to accommodate the anchor.</a:t>
            </a:r>
          </a:p>
        </p:txBody>
      </p:sp>
    </p:spTree>
    <p:custDataLst>
      <p:tags r:id="rId1"/>
    </p:custDataLst>
    <p:extLst>
      <p:ext uri="{BB962C8B-B14F-4D97-AF65-F5344CB8AC3E}">
        <p14:creationId xmlns:p14="http://schemas.microsoft.com/office/powerpoint/2010/main" val="1042294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500"/>
                                        <p:tgtEl>
                                          <p:spTgt spid="3">
                                            <p:txEl>
                                              <p:pRg st="0" end="0"/>
                                            </p:txEl>
                                          </p:spTgt>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fade">
                                      <p:cBhvr>
                                        <p:cTn id="2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0" grpId="0"/>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76975" y="319401"/>
            <a:ext cx="4457035" cy="873942"/>
          </a:xfrm>
        </p:spPr>
        <p:txBody>
          <a:bodyPr>
            <a:normAutofit/>
          </a:bodyPr>
          <a:lstStyle/>
          <a:p>
            <a:r>
              <a:rPr lang="en-US" dirty="0">
                <a:solidFill>
                  <a:srgbClr val="FF5308"/>
                </a:solidFill>
              </a:rPr>
              <a:t>About this Course</a:t>
            </a:r>
          </a:p>
        </p:txBody>
      </p:sp>
      <p:sp>
        <p:nvSpPr>
          <p:cNvPr id="3" name="Content Placeholder 2"/>
          <p:cNvSpPr>
            <a:spLocks noGrp="1"/>
          </p:cNvSpPr>
          <p:nvPr>
            <p:ph idx="1"/>
          </p:nvPr>
        </p:nvSpPr>
        <p:spPr>
          <a:xfrm>
            <a:off x="6378332" y="1358845"/>
            <a:ext cx="5292968" cy="2476554"/>
          </a:xfrm>
        </p:spPr>
        <p:txBody>
          <a:bodyPr/>
          <a:lstStyle/>
          <a:p>
            <a:r>
              <a:rPr lang="en-US" sz="1400" dirty="0"/>
              <a:t>Anchors are used in construction to attach objects and structures to concrete and complete the continuous load path.</a:t>
            </a:r>
          </a:p>
          <a:p>
            <a:r>
              <a:rPr lang="en-US" sz="1400" dirty="0"/>
              <a:t>This course provides information on:</a:t>
            </a:r>
          </a:p>
          <a:p>
            <a:pPr lvl="1">
              <a:lnSpc>
                <a:spcPct val="100000"/>
              </a:lnSpc>
            </a:pPr>
            <a:r>
              <a:rPr lang="en-US" dirty="0"/>
              <a:t>the code and anchors</a:t>
            </a:r>
          </a:p>
          <a:p>
            <a:pPr lvl="1">
              <a:lnSpc>
                <a:spcPct val="100000"/>
              </a:lnSpc>
            </a:pPr>
            <a:r>
              <a:rPr lang="en-US" dirty="0"/>
              <a:t>continuous load path</a:t>
            </a:r>
          </a:p>
          <a:p>
            <a:pPr lvl="1">
              <a:lnSpc>
                <a:spcPct val="100000"/>
              </a:lnSpc>
            </a:pPr>
            <a:r>
              <a:rPr lang="en-US" dirty="0"/>
              <a:t>different types of anchors</a:t>
            </a:r>
          </a:p>
          <a:p>
            <a:pPr lvl="1">
              <a:lnSpc>
                <a:spcPct val="100000"/>
              </a:lnSpc>
            </a:pPr>
            <a:r>
              <a:rPr lang="en-US" dirty="0"/>
              <a:t>common mis-installations and remediation </a:t>
            </a:r>
            <a:endParaRPr lang="en-US" sz="1600" dirty="0"/>
          </a:p>
        </p:txBody>
      </p:sp>
      <p:cxnSp>
        <p:nvCxnSpPr>
          <p:cNvPr id="4" name="Straight Connector 3">
            <a:extLst>
              <a:ext uri="{FF2B5EF4-FFF2-40B4-BE49-F238E27FC236}">
                <a16:creationId xmlns:a16="http://schemas.microsoft.com/office/drawing/2014/main" id="{3BCEF600-7307-43DE-BA12-2C0AF11A6625}"/>
              </a:ext>
            </a:extLst>
          </p:cNvPr>
          <p:cNvCxnSpPr/>
          <p:nvPr/>
        </p:nvCxnSpPr>
        <p:spPr>
          <a:xfrm>
            <a:off x="1092200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C1FD7BB6-B21F-4A2E-957F-08EC518FB305}"/>
              </a:ext>
            </a:extLst>
          </p:cNvPr>
          <p:cNvCxnSpPr/>
          <p:nvPr/>
        </p:nvCxnSpPr>
        <p:spPr>
          <a:xfrm>
            <a:off x="10579100" y="595967"/>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sp>
        <p:nvSpPr>
          <p:cNvPr id="8" name="Content Placeholder 2">
            <a:extLst>
              <a:ext uri="{FF2B5EF4-FFF2-40B4-BE49-F238E27FC236}">
                <a16:creationId xmlns:a16="http://schemas.microsoft.com/office/drawing/2014/main" id="{559EB450-4061-4083-B3A1-10FE1F9C6358}"/>
              </a:ext>
            </a:extLst>
          </p:cNvPr>
          <p:cNvSpPr txBox="1">
            <a:spLocks/>
          </p:cNvSpPr>
          <p:nvPr/>
        </p:nvSpPr>
        <p:spPr>
          <a:xfrm>
            <a:off x="6359391" y="4062045"/>
            <a:ext cx="5489709" cy="2476553"/>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b="1" dirty="0"/>
              <a:t>Course Learning Objectives</a:t>
            </a:r>
            <a:br>
              <a:rPr lang="en-US" b="1" dirty="0">
                <a:solidFill>
                  <a:srgbClr val="FF00FF"/>
                </a:solidFill>
              </a:rPr>
            </a:br>
            <a:r>
              <a:rPr lang="en-US" sz="1400" dirty="0"/>
              <a:t>When you have completed this course, you should be able to:</a:t>
            </a:r>
          </a:p>
          <a:p>
            <a:pPr lvl="1">
              <a:lnSpc>
                <a:spcPct val="100000"/>
              </a:lnSpc>
            </a:pPr>
            <a:r>
              <a:rPr lang="en-US" dirty="0"/>
              <a:t>Identify the purpose and types of anchors</a:t>
            </a:r>
          </a:p>
          <a:p>
            <a:pPr lvl="1">
              <a:lnSpc>
                <a:spcPct val="100000"/>
              </a:lnSpc>
            </a:pPr>
            <a:r>
              <a:rPr lang="en-US" dirty="0"/>
              <a:t>Define the key elements for proper installation of the different types of anchors</a:t>
            </a:r>
          </a:p>
          <a:p>
            <a:pPr lvl="1">
              <a:lnSpc>
                <a:spcPct val="100000"/>
              </a:lnSpc>
            </a:pPr>
            <a:r>
              <a:rPr lang="en-US" dirty="0"/>
              <a:t>Recognize the main mis-installations for anchors </a:t>
            </a:r>
          </a:p>
        </p:txBody>
      </p:sp>
      <p:pic>
        <p:nvPicPr>
          <p:cNvPr id="7" name="Picture 2">
            <a:extLst>
              <a:ext uri="{FF2B5EF4-FFF2-40B4-BE49-F238E27FC236}">
                <a16:creationId xmlns:a16="http://schemas.microsoft.com/office/drawing/2014/main" id="{4D65036B-872C-CAC3-1BFC-067509D8859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flipH="1">
            <a:off x="-508000" y="459610"/>
            <a:ext cx="7019112" cy="75477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17773567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C53FABD-BDDC-4A28-6E3B-85F753177879}"/>
              </a:ext>
            </a:extLst>
          </p:cNvPr>
          <p:cNvSpPr/>
          <p:nvPr/>
        </p:nvSpPr>
        <p:spPr>
          <a:xfrm>
            <a:off x="0" y="0"/>
            <a:ext cx="3543107"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31679" y="1046730"/>
            <a:ext cx="3301646" cy="828775"/>
          </a:xfrm>
        </p:spPr>
        <p:txBody>
          <a:bodyPr>
            <a:noAutofit/>
          </a:bodyPr>
          <a:lstStyle/>
          <a:p>
            <a:r>
              <a:rPr lang="en-US" sz="2000" dirty="0">
                <a:solidFill>
                  <a:schemeClr val="bg1"/>
                </a:solidFill>
              </a:rPr>
              <a:t>Post-Installed Anchor </a:t>
            </a:r>
            <a:br>
              <a:rPr lang="en-US" sz="2000" dirty="0">
                <a:solidFill>
                  <a:srgbClr val="FF00FF"/>
                </a:solidFill>
              </a:rPr>
            </a:br>
            <a:r>
              <a:rPr lang="en-US" sz="2000" dirty="0">
                <a:solidFill>
                  <a:schemeClr val="bg1"/>
                </a:solidFill>
              </a:rPr>
              <a:t>Mis-installation</a:t>
            </a:r>
          </a:p>
        </p:txBody>
      </p:sp>
      <p:sp>
        <p:nvSpPr>
          <p:cNvPr id="3" name="Content Placeholder 2"/>
          <p:cNvSpPr>
            <a:spLocks noGrp="1"/>
          </p:cNvSpPr>
          <p:nvPr>
            <p:ph idx="1"/>
          </p:nvPr>
        </p:nvSpPr>
        <p:spPr>
          <a:xfrm>
            <a:off x="360365" y="2365002"/>
            <a:ext cx="2713733" cy="3962233"/>
          </a:xfrm>
          <a:noFill/>
        </p:spPr>
        <p:txBody>
          <a:bodyPr lIns="0" tIns="0" rIns="274320">
            <a:noAutofit/>
          </a:bodyPr>
          <a:lstStyle/>
          <a:p>
            <a:pPr marL="0" indent="0">
              <a:lnSpc>
                <a:spcPct val="100000"/>
              </a:lnSpc>
              <a:spcBef>
                <a:spcPts val="0"/>
              </a:spcBef>
              <a:buNone/>
            </a:pPr>
            <a:r>
              <a:rPr lang="en-US" sz="1300" dirty="0">
                <a:solidFill>
                  <a:schemeClr val="bg1"/>
                </a:solidFill>
                <a:ea typeface="Times New Roman" panose="02020603050405020304" pitchFamily="18" charset="0"/>
              </a:rPr>
              <a:t>Using an expansion anchor to anchor exterior wall sill plates is not recommended. </a:t>
            </a:r>
          </a:p>
          <a:p>
            <a:pPr marL="0" indent="0">
              <a:lnSpc>
                <a:spcPct val="100000"/>
              </a:lnSpc>
              <a:spcBef>
                <a:spcPts val="0"/>
              </a:spcBef>
              <a:buNone/>
            </a:pPr>
            <a:r>
              <a:rPr lang="en-US" sz="1300" dirty="0">
                <a:solidFill>
                  <a:schemeClr val="bg1"/>
                </a:solidFill>
                <a:ea typeface="Times New Roman" panose="02020603050405020304" pitchFamily="18" charset="0"/>
              </a:rPr>
              <a:t> </a:t>
            </a:r>
          </a:p>
          <a:p>
            <a:pPr marL="0" indent="0">
              <a:lnSpc>
                <a:spcPct val="100000"/>
              </a:lnSpc>
              <a:spcBef>
                <a:spcPts val="0"/>
              </a:spcBef>
              <a:buNone/>
            </a:pPr>
            <a:r>
              <a:rPr lang="en-US" sz="1300" dirty="0">
                <a:solidFill>
                  <a:schemeClr val="bg1"/>
                </a:solidFill>
                <a:ea typeface="Times New Roman" panose="02020603050405020304" pitchFamily="18" charset="0"/>
              </a:rPr>
              <a:t>Expansion anchors work by expanding the bottom clip, which creates tensile forces in the concrete below. </a:t>
            </a:r>
          </a:p>
          <a:p>
            <a:pPr marL="0" indent="0">
              <a:lnSpc>
                <a:spcPct val="100000"/>
              </a:lnSpc>
              <a:spcBef>
                <a:spcPts val="0"/>
              </a:spcBef>
              <a:buNone/>
            </a:pPr>
            <a:endParaRPr lang="en-US" sz="1300" dirty="0">
              <a:solidFill>
                <a:schemeClr val="bg1"/>
              </a:solidFill>
              <a:ea typeface="Times New Roman" panose="02020603050405020304" pitchFamily="18" charset="0"/>
            </a:endParaRPr>
          </a:p>
          <a:p>
            <a:pPr marL="0" indent="0">
              <a:lnSpc>
                <a:spcPct val="100000"/>
              </a:lnSpc>
              <a:spcBef>
                <a:spcPts val="0"/>
              </a:spcBef>
              <a:buNone/>
            </a:pPr>
            <a:r>
              <a:rPr lang="en-US" sz="1300" dirty="0">
                <a:solidFill>
                  <a:schemeClr val="bg1"/>
                </a:solidFill>
                <a:ea typeface="Times New Roman" panose="02020603050405020304" pitchFamily="18" charset="0"/>
              </a:rPr>
              <a:t>Installation in the middle of the slab is fine. </a:t>
            </a:r>
          </a:p>
          <a:p>
            <a:pPr marL="0" indent="0">
              <a:lnSpc>
                <a:spcPct val="100000"/>
              </a:lnSpc>
              <a:spcBef>
                <a:spcPts val="0"/>
              </a:spcBef>
              <a:buNone/>
            </a:pPr>
            <a:endParaRPr lang="en-US" sz="1300" dirty="0">
              <a:solidFill>
                <a:schemeClr val="bg1"/>
              </a:solidFill>
              <a:ea typeface="Times New Roman" panose="02020603050405020304" pitchFamily="18" charset="0"/>
            </a:endParaRPr>
          </a:p>
          <a:p>
            <a:pPr marL="0" indent="0">
              <a:lnSpc>
                <a:spcPct val="100000"/>
              </a:lnSpc>
              <a:spcBef>
                <a:spcPts val="0"/>
              </a:spcBef>
              <a:buNone/>
            </a:pPr>
            <a:r>
              <a:rPr lang="en-US" sz="1300" dirty="0">
                <a:solidFill>
                  <a:schemeClr val="bg1"/>
                </a:solidFill>
                <a:ea typeface="Times New Roman" panose="02020603050405020304" pitchFamily="18" charset="0"/>
              </a:rPr>
              <a:t>Installation close to the edge of the slab may result in spalling.</a:t>
            </a:r>
          </a:p>
        </p:txBody>
      </p:sp>
      <p:sp>
        <p:nvSpPr>
          <p:cNvPr id="20" name="Title 1"/>
          <p:cNvSpPr txBox="1">
            <a:spLocks/>
          </p:cNvSpPr>
          <p:nvPr/>
        </p:nvSpPr>
        <p:spPr>
          <a:xfrm>
            <a:off x="338896" y="1990318"/>
            <a:ext cx="3559695" cy="423882"/>
          </a:xfrm>
          <a:prstGeom prst="rect">
            <a:avLst/>
          </a:prstGeom>
        </p:spPr>
        <p:txBody>
          <a:bodyPr lIns="0" tIns="0" rIns="0" bIns="0" anchor="t">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1400" dirty="0">
                <a:solidFill>
                  <a:schemeClr val="bg1"/>
                </a:solidFill>
              </a:rPr>
              <a:t>Too Close to Edge</a:t>
            </a:r>
          </a:p>
        </p:txBody>
      </p:sp>
      <p:sp>
        <p:nvSpPr>
          <p:cNvPr id="15" name="Rectangle 14"/>
          <p:cNvSpPr/>
          <p:nvPr/>
        </p:nvSpPr>
        <p:spPr>
          <a:xfrm>
            <a:off x="342900" y="763239"/>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wedgeanchor9">
            <a:extLst>
              <a:ext uri="{FF2B5EF4-FFF2-40B4-BE49-F238E27FC236}">
                <a16:creationId xmlns:a16="http://schemas.microsoft.com/office/drawing/2014/main" id="{DACEADEB-D229-4EDA-86C4-EDB2186F619D}"/>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rightnessContrast contrast="-20000"/>
                    </a14:imgEffect>
                  </a14:imgLayer>
                </a14:imgProps>
              </a:ext>
            </a:extLst>
          </a:blip>
          <a:srcRect l="13768" t="6939" r="10231" b="2461"/>
          <a:stretch/>
        </p:blipFill>
        <p:spPr bwMode="auto">
          <a:xfrm>
            <a:off x="3874786" y="762000"/>
            <a:ext cx="7956849" cy="5943600"/>
          </a:xfrm>
          <a:prstGeom prst="rect">
            <a:avLst/>
          </a:prstGeom>
          <a:noFill/>
          <a:ln w="9525">
            <a:noFill/>
            <a:miter lim="800000"/>
            <a:headEnd/>
            <a:tailEnd/>
          </a:ln>
          <a:effectLst>
            <a:outerShdw blurRad="152400" dist="76200" dir="2700000" algn="tl" rotWithShape="0">
              <a:prstClr val="black">
                <a:alpha val="40000"/>
              </a:prstClr>
            </a:outerShdw>
          </a:effectLst>
        </p:spPr>
      </p:pic>
      <p:sp>
        <p:nvSpPr>
          <p:cNvPr id="16" name="Line Callout 2 8">
            <a:extLst>
              <a:ext uri="{FF2B5EF4-FFF2-40B4-BE49-F238E27FC236}">
                <a16:creationId xmlns:a16="http://schemas.microsoft.com/office/drawing/2014/main" id="{47A7E1CF-7361-C271-4593-8E36D9DB75A3}"/>
              </a:ext>
            </a:extLst>
          </p:cNvPr>
          <p:cNvSpPr/>
          <p:nvPr/>
        </p:nvSpPr>
        <p:spPr>
          <a:xfrm flipH="1">
            <a:off x="4608405" y="1410934"/>
            <a:ext cx="1754295" cy="1708198"/>
          </a:xfrm>
          <a:prstGeom prst="borderCallout2">
            <a:avLst>
              <a:gd name="adj1" fmla="val 18750"/>
              <a:gd name="adj2" fmla="val -8333"/>
              <a:gd name="adj3" fmla="val 18750"/>
              <a:gd name="adj4" fmla="val -16667"/>
              <a:gd name="adj5" fmla="val 176501"/>
              <a:gd name="adj6" fmla="val -69261"/>
            </a:avLst>
          </a:prstGeom>
          <a:solidFill>
            <a:schemeClr val="bg1"/>
          </a:solidFill>
          <a:ln w="38100">
            <a:solidFill>
              <a:srgbClr val="FF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Spalling of the concrete due to expansion anchor and bolt placement.</a:t>
            </a:r>
          </a:p>
        </p:txBody>
      </p:sp>
      <p:pic>
        <p:nvPicPr>
          <p:cNvPr id="12" name="Picture 11">
            <a:extLst>
              <a:ext uri="{FF2B5EF4-FFF2-40B4-BE49-F238E27FC236}">
                <a16:creationId xmlns:a16="http://schemas.microsoft.com/office/drawing/2014/main" id="{0EC035D6-E26F-4D47-8FAB-139A0B947931}"/>
              </a:ext>
            </a:extLst>
          </p:cNvPr>
          <p:cNvPicPr>
            <a:picLocks noChangeAspect="1"/>
          </p:cNvPicPr>
          <p:nvPr/>
        </p:nvPicPr>
        <p:blipFill rotWithShape="1">
          <a:blip r:embed="rId6"/>
          <a:srcRect t="8276" r="5584" b="3215"/>
          <a:stretch/>
        </p:blipFill>
        <p:spPr>
          <a:xfrm>
            <a:off x="9943079" y="4768802"/>
            <a:ext cx="1693267" cy="1708198"/>
          </a:xfrm>
          <a:prstGeom prst="rect">
            <a:avLst/>
          </a:prstGeom>
          <a:effectLst>
            <a:outerShdw blurRad="50800" dist="38100" dir="2700000" algn="tl" rotWithShape="0">
              <a:prstClr val="black">
                <a:alpha val="40000"/>
              </a:prstClr>
            </a:outerShdw>
          </a:effectLst>
        </p:spPr>
      </p:pic>
      <p:pic>
        <p:nvPicPr>
          <p:cNvPr id="5" name="Picture 2" descr="Image result for student handout icon">
            <a:extLst>
              <a:ext uri="{FF2B5EF4-FFF2-40B4-BE49-F238E27FC236}">
                <a16:creationId xmlns:a16="http://schemas.microsoft.com/office/drawing/2014/main" id="{7BCBC743-C018-136E-7525-8630B2EB4A5F}"/>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076651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500"/>
                                        <p:tgtEl>
                                          <p:spTgt spid="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fade">
                                      <p:cBhvr>
                                        <p:cTn id="29" dur="500"/>
                                        <p:tgtEl>
                                          <p:spTgt spid="3">
                                            <p:txEl>
                                              <p:pRg st="4" end="4"/>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Effect transition="in" filter="fade">
                                      <p:cBhvr>
                                        <p:cTn id="34" dur="500"/>
                                        <p:tgtEl>
                                          <p:spTgt spid="3">
                                            <p:txEl>
                                              <p:pRg st="6" end="6"/>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0" grpId="0"/>
      <p:bldP spid="1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CCABB6F-CB6A-DE86-0531-8A819B73EC5D}"/>
              </a:ext>
            </a:extLst>
          </p:cNvPr>
          <p:cNvSpPr/>
          <p:nvPr/>
        </p:nvSpPr>
        <p:spPr>
          <a:xfrm>
            <a:off x="0" y="0"/>
            <a:ext cx="3543107"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31678" y="1114782"/>
            <a:ext cx="3471580" cy="699541"/>
          </a:xfrm>
        </p:spPr>
        <p:txBody>
          <a:bodyPr>
            <a:noAutofit/>
          </a:bodyPr>
          <a:lstStyle/>
          <a:p>
            <a:r>
              <a:rPr lang="en-US" sz="2000" dirty="0">
                <a:solidFill>
                  <a:schemeClr val="bg1"/>
                </a:solidFill>
              </a:rPr>
              <a:t>Post-Installed Anchor </a:t>
            </a:r>
            <a:br>
              <a:rPr lang="en-US" sz="2000" dirty="0">
                <a:solidFill>
                  <a:srgbClr val="FF00FF"/>
                </a:solidFill>
              </a:rPr>
            </a:br>
            <a:r>
              <a:rPr lang="en-US" sz="2000" dirty="0">
                <a:solidFill>
                  <a:schemeClr val="bg1"/>
                </a:solidFill>
              </a:rPr>
              <a:t>Mis-installation</a:t>
            </a:r>
          </a:p>
        </p:txBody>
      </p:sp>
      <p:sp>
        <p:nvSpPr>
          <p:cNvPr id="3" name="Content Placeholder 2"/>
          <p:cNvSpPr>
            <a:spLocks noGrp="1"/>
          </p:cNvSpPr>
          <p:nvPr>
            <p:ph idx="1"/>
          </p:nvPr>
        </p:nvSpPr>
        <p:spPr>
          <a:xfrm>
            <a:off x="360365" y="2356910"/>
            <a:ext cx="2795529" cy="3962233"/>
          </a:xfrm>
          <a:noFill/>
        </p:spPr>
        <p:txBody>
          <a:bodyPr lIns="0" tIns="0" rIns="274320">
            <a:noAutofit/>
          </a:bodyPr>
          <a:lstStyle/>
          <a:p>
            <a:pPr marL="0" indent="0">
              <a:lnSpc>
                <a:spcPct val="100000"/>
              </a:lnSpc>
              <a:spcBef>
                <a:spcPts val="0"/>
              </a:spcBef>
              <a:buNone/>
            </a:pPr>
            <a:r>
              <a:rPr lang="en-US" sz="1300" dirty="0">
                <a:solidFill>
                  <a:schemeClr val="bg1"/>
                </a:solidFill>
                <a:ea typeface="Times New Roman" panose="02020603050405020304" pitchFamily="18" charset="0"/>
              </a:rPr>
              <a:t>Strong-Bolt 2 anchor is installed too close to the concrete edge.</a:t>
            </a:r>
          </a:p>
          <a:p>
            <a:pPr marL="0" indent="0">
              <a:lnSpc>
                <a:spcPct val="100000"/>
              </a:lnSpc>
              <a:spcBef>
                <a:spcPts val="0"/>
              </a:spcBef>
              <a:buNone/>
            </a:pPr>
            <a:endParaRPr lang="en-US" sz="1300" dirty="0">
              <a:solidFill>
                <a:schemeClr val="bg1"/>
              </a:solidFill>
              <a:ea typeface="Times New Roman" panose="02020603050405020304" pitchFamily="18" charset="0"/>
            </a:endParaRPr>
          </a:p>
          <a:p>
            <a:pPr marL="0" indent="0">
              <a:lnSpc>
                <a:spcPct val="100000"/>
              </a:lnSpc>
              <a:spcBef>
                <a:spcPts val="0"/>
              </a:spcBef>
              <a:buNone/>
            </a:pPr>
            <a:r>
              <a:rPr lang="en-US" sz="1300" dirty="0">
                <a:solidFill>
                  <a:schemeClr val="bg1"/>
                </a:solidFill>
                <a:ea typeface="Times New Roman" panose="02020603050405020304" pitchFamily="18" charset="0"/>
              </a:rPr>
              <a:t>Minimum edge distance for a ½” Strong-Bolt 2 anchor is 4”. </a:t>
            </a:r>
          </a:p>
          <a:p>
            <a:pPr marL="0" indent="0">
              <a:lnSpc>
                <a:spcPct val="100000"/>
              </a:lnSpc>
              <a:spcBef>
                <a:spcPts val="0"/>
              </a:spcBef>
              <a:buNone/>
            </a:pPr>
            <a:endParaRPr lang="en-US" sz="1300" dirty="0">
              <a:solidFill>
                <a:schemeClr val="bg1"/>
              </a:solidFill>
              <a:ea typeface="Times New Roman" panose="02020603050405020304" pitchFamily="18" charset="0"/>
            </a:endParaRPr>
          </a:p>
          <a:p>
            <a:pPr marL="0" indent="0">
              <a:lnSpc>
                <a:spcPct val="100000"/>
              </a:lnSpc>
              <a:spcBef>
                <a:spcPts val="0"/>
              </a:spcBef>
              <a:buNone/>
            </a:pPr>
            <a:r>
              <a:rPr lang="en-US" sz="1300" dirty="0">
                <a:solidFill>
                  <a:schemeClr val="bg1"/>
                </a:solidFill>
                <a:ea typeface="Times New Roman" panose="02020603050405020304" pitchFamily="18" charset="0"/>
              </a:rPr>
              <a:t>The ½” Wedge-All anchor has a minimum edge distance of 2”. However, there is a reduction of 70% in shear capacity and 30% reduction in tension when installed this close to the edge. </a:t>
            </a:r>
          </a:p>
          <a:p>
            <a:pPr marL="0" indent="0">
              <a:lnSpc>
                <a:spcPct val="100000"/>
              </a:lnSpc>
              <a:spcBef>
                <a:spcPts val="0"/>
              </a:spcBef>
              <a:buNone/>
            </a:pPr>
            <a:endParaRPr lang="en-US" sz="1300" dirty="0">
              <a:solidFill>
                <a:schemeClr val="bg1"/>
              </a:solidFill>
              <a:ea typeface="Times New Roman" panose="02020603050405020304" pitchFamily="18" charset="0"/>
            </a:endParaRPr>
          </a:p>
          <a:p>
            <a:pPr marL="0" indent="0">
              <a:lnSpc>
                <a:spcPct val="100000"/>
              </a:lnSpc>
              <a:spcBef>
                <a:spcPts val="0"/>
              </a:spcBef>
              <a:buNone/>
            </a:pPr>
            <a:r>
              <a:rPr lang="en-US" sz="1300" dirty="0">
                <a:solidFill>
                  <a:schemeClr val="bg1"/>
                </a:solidFill>
                <a:ea typeface="Times New Roman" panose="02020603050405020304" pitchFamily="18" charset="0"/>
              </a:rPr>
              <a:t>Sill plate anchors are typically used for shear resistance and are not ideal for this application. </a:t>
            </a:r>
          </a:p>
        </p:txBody>
      </p:sp>
      <p:sp>
        <p:nvSpPr>
          <p:cNvPr id="20" name="Title 1"/>
          <p:cNvSpPr txBox="1">
            <a:spLocks/>
          </p:cNvSpPr>
          <p:nvPr/>
        </p:nvSpPr>
        <p:spPr>
          <a:xfrm>
            <a:off x="332274" y="1998206"/>
            <a:ext cx="3659929" cy="423882"/>
          </a:xfrm>
          <a:prstGeom prst="rect">
            <a:avLst/>
          </a:prstGeom>
        </p:spPr>
        <p:txBody>
          <a:bodyPr lIns="0" tIns="0" rIns="0" bIns="0" anchor="t">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1400" dirty="0">
                <a:solidFill>
                  <a:schemeClr val="bg1"/>
                </a:solidFill>
              </a:rPr>
              <a:t>Too Close to Concrete Edge</a:t>
            </a:r>
          </a:p>
        </p:txBody>
      </p:sp>
      <p:sp>
        <p:nvSpPr>
          <p:cNvPr id="15" name="Rectangle 14"/>
          <p:cNvSpPr/>
          <p:nvPr/>
        </p:nvSpPr>
        <p:spPr>
          <a:xfrm>
            <a:off x="350375" y="7485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5">
            <a:extLst>
              <a:ext uri="{FF2B5EF4-FFF2-40B4-BE49-F238E27FC236}">
                <a16:creationId xmlns:a16="http://schemas.microsoft.com/office/drawing/2014/main" id="{CEB4FB6A-ECF4-463F-A5A0-12E1012249F4}"/>
              </a:ext>
            </a:extLst>
          </p:cNvPr>
          <p:cNvPicPr>
            <a:picLocks noChangeAspect="1" noChangeArrowheads="1"/>
          </p:cNvPicPr>
          <p:nvPr/>
        </p:nvPicPr>
        <p:blipFill rotWithShape="1">
          <a:blip r:embed="rId4" cstate="print"/>
          <a:srcRect l="229"/>
          <a:stretch/>
        </p:blipFill>
        <p:spPr bwMode="auto">
          <a:xfrm>
            <a:off x="4260446" y="748544"/>
            <a:ext cx="7460784" cy="5943540"/>
          </a:xfrm>
          <a:prstGeom prst="rect">
            <a:avLst/>
          </a:prstGeom>
          <a:noFill/>
          <a:ln w="9525">
            <a:noFill/>
            <a:miter lim="800000"/>
            <a:headEnd/>
            <a:tailEnd/>
          </a:ln>
          <a:effectLst>
            <a:outerShdw blurRad="152400" dist="76200" dir="2700000" algn="tl" rotWithShape="0">
              <a:prstClr val="black">
                <a:alpha val="40000"/>
              </a:prstClr>
            </a:outerShdw>
          </a:effectLst>
        </p:spPr>
      </p:pic>
      <p:sp>
        <p:nvSpPr>
          <p:cNvPr id="14" name="Line Callout 2 8">
            <a:extLst>
              <a:ext uri="{FF2B5EF4-FFF2-40B4-BE49-F238E27FC236}">
                <a16:creationId xmlns:a16="http://schemas.microsoft.com/office/drawing/2014/main" id="{1336E7F3-B2F1-44EE-3201-B1762757CEE2}"/>
              </a:ext>
            </a:extLst>
          </p:cNvPr>
          <p:cNvSpPr/>
          <p:nvPr/>
        </p:nvSpPr>
        <p:spPr>
          <a:xfrm flipH="1">
            <a:off x="4608405" y="1464552"/>
            <a:ext cx="1754295" cy="1708198"/>
          </a:xfrm>
          <a:prstGeom prst="borderCallout2">
            <a:avLst>
              <a:gd name="adj1" fmla="val 18750"/>
              <a:gd name="adj2" fmla="val -8333"/>
              <a:gd name="adj3" fmla="val 18750"/>
              <a:gd name="adj4" fmla="val -16667"/>
              <a:gd name="adj5" fmla="val 162257"/>
              <a:gd name="adj6" fmla="val -58255"/>
            </a:avLst>
          </a:prstGeom>
          <a:solidFill>
            <a:schemeClr val="bg1"/>
          </a:solidFill>
          <a:ln w="38100">
            <a:solidFill>
              <a:srgbClr val="FF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Spalling of the concrete due to expansion anchor and bolt placement.</a:t>
            </a:r>
          </a:p>
        </p:txBody>
      </p:sp>
    </p:spTree>
    <p:custDataLst>
      <p:tags r:id="rId1"/>
    </p:custDataLst>
    <p:extLst>
      <p:ext uri="{BB962C8B-B14F-4D97-AF65-F5344CB8AC3E}">
        <p14:creationId xmlns:p14="http://schemas.microsoft.com/office/powerpoint/2010/main" val="3541630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500"/>
                                        <p:tgtEl>
                                          <p:spTgt spid="3">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0" grpId="0"/>
      <p:bldP spid="1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FBDE0E7-55F7-3C52-5DCF-B77976668FE9}"/>
              </a:ext>
            </a:extLst>
          </p:cNvPr>
          <p:cNvSpPr/>
          <p:nvPr/>
        </p:nvSpPr>
        <p:spPr>
          <a:xfrm>
            <a:off x="10440488" y="0"/>
            <a:ext cx="1751512" cy="68670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50425" y="900991"/>
            <a:ext cx="4539627" cy="1091801"/>
          </a:xfrm>
        </p:spPr>
        <p:txBody>
          <a:bodyPr>
            <a:normAutofit/>
          </a:bodyPr>
          <a:lstStyle/>
          <a:p>
            <a:r>
              <a:rPr lang="en-US" dirty="0"/>
              <a:t>Solutions to Prevent  </a:t>
            </a:r>
            <a:br>
              <a:rPr lang="en-US" dirty="0">
                <a:solidFill>
                  <a:srgbClr val="FF00FF"/>
                </a:solidFill>
              </a:rPr>
            </a:br>
            <a:r>
              <a:rPr lang="en-US" dirty="0"/>
              <a:t>Mis-installation</a:t>
            </a:r>
          </a:p>
        </p:txBody>
      </p:sp>
      <p:sp>
        <p:nvSpPr>
          <p:cNvPr id="3" name="Content Placeholder 2"/>
          <p:cNvSpPr>
            <a:spLocks noGrp="1"/>
          </p:cNvSpPr>
          <p:nvPr>
            <p:ph idx="1"/>
          </p:nvPr>
        </p:nvSpPr>
        <p:spPr>
          <a:xfrm>
            <a:off x="360366" y="1953037"/>
            <a:ext cx="4037463" cy="4717931"/>
          </a:xfrm>
          <a:noFill/>
        </p:spPr>
        <p:txBody>
          <a:bodyPr lIns="0" tIns="0" rIns="274320">
            <a:normAutofit/>
          </a:bodyPr>
          <a:lstStyle/>
          <a:p>
            <a:r>
              <a:rPr lang="en-US" sz="1400" dirty="0">
                <a:solidFill>
                  <a:srgbClr val="000000"/>
                </a:solidFill>
              </a:rPr>
              <a:t>Recommended solution: use a MASA or LMAZ anchor. Both are easy to install before pouring the concrete and have been evaluated to be a 1:1 replacement to the prescriptive ½” diameter anchor from the code. </a:t>
            </a:r>
          </a:p>
          <a:p>
            <a:r>
              <a:rPr lang="en-US" sz="1400" dirty="0">
                <a:solidFill>
                  <a:srgbClr val="000000"/>
                </a:solidFill>
              </a:rPr>
              <a:t>The anchorage does not need to be in the middle third of the sill plate. </a:t>
            </a:r>
          </a:p>
          <a:p>
            <a:r>
              <a:rPr lang="en-US" sz="1400" dirty="0">
                <a:solidFill>
                  <a:srgbClr val="000000"/>
                </a:solidFill>
              </a:rPr>
              <a:t>The only disadvantage of a cast-in place solution is not knowing where the sill plate splice will happen. </a:t>
            </a:r>
          </a:p>
        </p:txBody>
      </p:sp>
      <p:sp>
        <p:nvSpPr>
          <p:cNvPr id="15" name="Rectangle 14"/>
          <p:cNvSpPr/>
          <p:nvPr/>
        </p:nvSpPr>
        <p:spPr>
          <a:xfrm>
            <a:off x="374651" y="7485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B1BC27DB-09A0-42D6-BBAC-56963B3CBAB3}"/>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20000"/>
                    </a14:imgEffect>
                  </a14:imgLayer>
                </a14:imgProps>
              </a:ext>
            </a:extLst>
          </a:blip>
          <a:stretch>
            <a:fillRect/>
          </a:stretch>
        </p:blipFill>
        <p:spPr>
          <a:xfrm>
            <a:off x="9179246" y="0"/>
            <a:ext cx="3012754" cy="4102662"/>
          </a:xfrm>
          <a:prstGeom prst="rect">
            <a:avLst/>
          </a:prstGeom>
          <a:ln>
            <a:noFill/>
          </a:ln>
          <a:effectLst>
            <a:outerShdw blurRad="152400" dist="76200" dir="2700000" algn="tl" rotWithShape="0">
              <a:prstClr val="black">
                <a:alpha val="40000"/>
              </a:prstClr>
            </a:outerShdw>
          </a:effectLst>
        </p:spPr>
      </p:pic>
      <p:pic>
        <p:nvPicPr>
          <p:cNvPr id="11" name="Picture 10">
            <a:extLst>
              <a:ext uri="{FF2B5EF4-FFF2-40B4-BE49-F238E27FC236}">
                <a16:creationId xmlns:a16="http://schemas.microsoft.com/office/drawing/2014/main" id="{766046C0-5A71-4C73-9D5E-8F2DA3D65BFE}"/>
              </a:ext>
            </a:extLst>
          </p:cNvPr>
          <p:cNvPicPr>
            <a:picLocks noChangeAspect="1"/>
          </p:cNvPicPr>
          <p:nvPr/>
        </p:nvPicPr>
        <p:blipFill>
          <a:blip r:embed="rId6"/>
          <a:stretch>
            <a:fillRect/>
          </a:stretch>
        </p:blipFill>
        <p:spPr>
          <a:xfrm>
            <a:off x="4397829" y="4346913"/>
            <a:ext cx="7451270" cy="2288363"/>
          </a:xfrm>
          <a:prstGeom prst="rect">
            <a:avLst/>
          </a:prstGeom>
          <a:effectLst>
            <a:outerShdw blurRad="152400" dist="76200" dir="2700000" algn="tl" rotWithShape="0">
              <a:prstClr val="black">
                <a:alpha val="40000"/>
              </a:prstClr>
            </a:outerShdw>
          </a:effectLst>
        </p:spPr>
      </p:pic>
      <p:pic>
        <p:nvPicPr>
          <p:cNvPr id="12" name="Picture 11">
            <a:extLst>
              <a:ext uri="{FF2B5EF4-FFF2-40B4-BE49-F238E27FC236}">
                <a16:creationId xmlns:a16="http://schemas.microsoft.com/office/drawing/2014/main" id="{20504DFE-0EB4-4F29-B113-A5C69C86AE03}"/>
              </a:ext>
            </a:extLst>
          </p:cNvPr>
          <p:cNvPicPr>
            <a:picLocks noChangeAspect="1"/>
          </p:cNvPicPr>
          <p:nvPr/>
        </p:nvPicPr>
        <p:blipFill>
          <a:blip r:embed="rId7"/>
          <a:stretch>
            <a:fillRect/>
          </a:stretch>
        </p:blipFill>
        <p:spPr>
          <a:xfrm>
            <a:off x="3933611" y="123419"/>
            <a:ext cx="3450920" cy="2774571"/>
          </a:xfrm>
          <a:prstGeom prst="rect">
            <a:avLst/>
          </a:prstGeom>
        </p:spPr>
      </p:pic>
      <p:pic>
        <p:nvPicPr>
          <p:cNvPr id="13" name="Picture 12">
            <a:extLst>
              <a:ext uri="{FF2B5EF4-FFF2-40B4-BE49-F238E27FC236}">
                <a16:creationId xmlns:a16="http://schemas.microsoft.com/office/drawing/2014/main" id="{4D7CD482-E2E2-446E-83C5-16FEC0D66A71}"/>
              </a:ext>
            </a:extLst>
          </p:cNvPr>
          <p:cNvPicPr>
            <a:picLocks noChangeAspect="1"/>
          </p:cNvPicPr>
          <p:nvPr/>
        </p:nvPicPr>
        <p:blipFill>
          <a:blip r:embed="rId8"/>
          <a:stretch>
            <a:fillRect/>
          </a:stretch>
        </p:blipFill>
        <p:spPr>
          <a:xfrm>
            <a:off x="6592011" y="1913541"/>
            <a:ext cx="2159867" cy="2189121"/>
          </a:xfrm>
          <a:prstGeom prst="rect">
            <a:avLst/>
          </a:prstGeom>
        </p:spPr>
      </p:pic>
    </p:spTree>
    <p:custDataLst>
      <p:tags r:id="rId1"/>
    </p:custDataLst>
    <p:extLst>
      <p:ext uri="{BB962C8B-B14F-4D97-AF65-F5344CB8AC3E}">
        <p14:creationId xmlns:p14="http://schemas.microsoft.com/office/powerpoint/2010/main" val="3837630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10" presetClass="entr" presetSubtype="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1C598297-7D8D-445E-A1DE-C71BEF536A5E}"/>
              </a:ext>
            </a:extLst>
          </p:cNvPr>
          <p:cNvPicPr>
            <a:picLocks noChangeAspect="1"/>
          </p:cNvPicPr>
          <p:nvPr/>
        </p:nvPicPr>
        <p:blipFill rotWithShape="1">
          <a:blip r:embed="rId4"/>
          <a:srcRect r="60190" b="11287"/>
          <a:stretch/>
        </p:blipFill>
        <p:spPr>
          <a:xfrm>
            <a:off x="3651859" y="23606"/>
            <a:ext cx="3547670" cy="3235552"/>
          </a:xfrm>
          <a:prstGeom prst="rect">
            <a:avLst/>
          </a:prstGeom>
        </p:spPr>
      </p:pic>
      <p:pic>
        <p:nvPicPr>
          <p:cNvPr id="4" name="Picture 3">
            <a:extLst>
              <a:ext uri="{FF2B5EF4-FFF2-40B4-BE49-F238E27FC236}">
                <a16:creationId xmlns:a16="http://schemas.microsoft.com/office/drawing/2014/main" id="{D1B74230-AF0C-1ACB-7ADD-D2410BBBBC20}"/>
              </a:ext>
            </a:extLst>
          </p:cNvPr>
          <p:cNvPicPr>
            <a:picLocks noChangeAspect="1"/>
          </p:cNvPicPr>
          <p:nvPr/>
        </p:nvPicPr>
        <p:blipFill rotWithShape="1">
          <a:blip r:embed="rId4"/>
          <a:srcRect l="53993" t="10915" r="36185" b="10805"/>
          <a:stretch/>
        </p:blipFill>
        <p:spPr>
          <a:xfrm>
            <a:off x="7375671" y="539176"/>
            <a:ext cx="472664" cy="1541835"/>
          </a:xfrm>
          <a:prstGeom prst="rect">
            <a:avLst/>
          </a:prstGeom>
        </p:spPr>
      </p:pic>
      <p:sp>
        <p:nvSpPr>
          <p:cNvPr id="8" name="Rectangle 7">
            <a:extLst>
              <a:ext uri="{FF2B5EF4-FFF2-40B4-BE49-F238E27FC236}">
                <a16:creationId xmlns:a16="http://schemas.microsoft.com/office/drawing/2014/main" id="{DD1CEED9-955A-65CE-7ED4-E3392298CF18}"/>
              </a:ext>
            </a:extLst>
          </p:cNvPr>
          <p:cNvSpPr/>
          <p:nvPr/>
        </p:nvSpPr>
        <p:spPr>
          <a:xfrm>
            <a:off x="10440488" y="0"/>
            <a:ext cx="1751512" cy="68670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60365" y="861236"/>
            <a:ext cx="7048817" cy="765156"/>
          </a:xfrm>
        </p:spPr>
        <p:txBody>
          <a:bodyPr>
            <a:normAutofit/>
          </a:bodyPr>
          <a:lstStyle/>
          <a:p>
            <a:r>
              <a:rPr lang="en-US" dirty="0"/>
              <a:t>Post-Install Solution</a:t>
            </a:r>
          </a:p>
        </p:txBody>
      </p:sp>
      <p:sp>
        <p:nvSpPr>
          <p:cNvPr id="3" name="Content Placeholder 2"/>
          <p:cNvSpPr>
            <a:spLocks noGrp="1"/>
          </p:cNvSpPr>
          <p:nvPr>
            <p:ph idx="1"/>
          </p:nvPr>
        </p:nvSpPr>
        <p:spPr>
          <a:xfrm>
            <a:off x="360367" y="1714500"/>
            <a:ext cx="3723812" cy="4717931"/>
          </a:xfrm>
          <a:noFill/>
        </p:spPr>
        <p:txBody>
          <a:bodyPr lIns="0" tIns="0" rIns="274320">
            <a:normAutofit/>
          </a:bodyPr>
          <a:lstStyle/>
          <a:p>
            <a:r>
              <a:rPr lang="en-US" sz="1400" dirty="0">
                <a:solidFill>
                  <a:srgbClr val="000000"/>
                </a:solidFill>
                <a:latin typeface="Open Sans" panose="020B0606030504020204" pitchFamily="34" charset="0"/>
              </a:rPr>
              <a:t>Simpson Strong-Tie recommends a post install solution as the best option available. </a:t>
            </a:r>
          </a:p>
          <a:p>
            <a:r>
              <a:rPr lang="en-US" sz="1400" b="1" dirty="0" err="1">
                <a:solidFill>
                  <a:srgbClr val="000000"/>
                </a:solidFill>
                <a:latin typeface="Open Sans" panose="020B0606030504020204" pitchFamily="34" charset="0"/>
              </a:rPr>
              <a:t>Titen</a:t>
            </a:r>
            <a:r>
              <a:rPr lang="en-US" sz="1400" b="1" dirty="0">
                <a:solidFill>
                  <a:srgbClr val="000000"/>
                </a:solidFill>
                <a:latin typeface="Open Sans" panose="020B0606030504020204" pitchFamily="34" charset="0"/>
              </a:rPr>
              <a:t> HD® </a:t>
            </a:r>
            <a:r>
              <a:rPr lang="en-US" sz="1400" dirty="0">
                <a:solidFill>
                  <a:srgbClr val="000000"/>
                </a:solidFill>
                <a:latin typeface="Open Sans" panose="020B0606030504020204" pitchFamily="34" charset="0"/>
              </a:rPr>
              <a:t>(mechanical screw-in anchor), provides a 1:1 replacement to the prescriptive ½” diameter anchor from the code. The </a:t>
            </a:r>
            <a:r>
              <a:rPr lang="en-US" sz="1400" dirty="0" err="1">
                <a:solidFill>
                  <a:srgbClr val="000000"/>
                </a:solidFill>
                <a:latin typeface="Open Sans" panose="020B0606030504020204" pitchFamily="34" charset="0"/>
              </a:rPr>
              <a:t>Titen</a:t>
            </a:r>
            <a:r>
              <a:rPr lang="en-US" sz="1400" dirty="0">
                <a:solidFill>
                  <a:srgbClr val="000000"/>
                </a:solidFill>
                <a:latin typeface="Open Sans" panose="020B0606030504020204" pitchFamily="34" charset="0"/>
              </a:rPr>
              <a:t> HD is easy to install and can be installed 1¾” from the edge. </a:t>
            </a:r>
          </a:p>
          <a:p>
            <a:r>
              <a:rPr lang="en-US" sz="1400" b="1" dirty="0">
                <a:solidFill>
                  <a:srgbClr val="000000"/>
                </a:solidFill>
                <a:latin typeface="Open Sans" panose="020B0606030504020204" pitchFamily="34" charset="0"/>
              </a:rPr>
              <a:t>SET 3-G™ </a:t>
            </a:r>
            <a:r>
              <a:rPr lang="en-US" sz="1400" dirty="0">
                <a:solidFill>
                  <a:srgbClr val="000000"/>
                </a:solidFill>
                <a:latin typeface="Open Sans" panose="020B0606030504020204" pitchFamily="34" charset="0"/>
              </a:rPr>
              <a:t>(adhesive anchor) has the same benefits as </a:t>
            </a:r>
            <a:r>
              <a:rPr lang="en-US" sz="1400" dirty="0" err="1">
                <a:solidFill>
                  <a:srgbClr val="000000"/>
                </a:solidFill>
                <a:latin typeface="Open Sans" panose="020B0606030504020204" pitchFamily="34" charset="0"/>
              </a:rPr>
              <a:t>Titen</a:t>
            </a:r>
            <a:r>
              <a:rPr lang="en-US" sz="1400" dirty="0">
                <a:solidFill>
                  <a:srgbClr val="000000"/>
                </a:solidFill>
                <a:latin typeface="Open Sans" panose="020B0606030504020204" pitchFamily="34" charset="0"/>
              </a:rPr>
              <a:t> HD.</a:t>
            </a:r>
          </a:p>
        </p:txBody>
      </p:sp>
      <p:sp>
        <p:nvSpPr>
          <p:cNvPr id="15" name="Rectangle 14"/>
          <p:cNvSpPr/>
          <p:nvPr/>
        </p:nvSpPr>
        <p:spPr>
          <a:xfrm>
            <a:off x="374652" y="7485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95B939D1-4D43-4B07-A22C-F579E70905CE}"/>
              </a:ext>
            </a:extLst>
          </p:cNvPr>
          <p:cNvPicPr>
            <a:picLocks noChangeAspect="1"/>
          </p:cNvPicPr>
          <p:nvPr/>
        </p:nvPicPr>
        <p:blipFill rotWithShape="1">
          <a:blip r:embed="rId5">
            <a:extLst>
              <a:ext uri="{BEBA8EAE-BF5A-486C-A8C5-ECC9F3942E4B}">
                <a14:imgProps xmlns:a14="http://schemas.microsoft.com/office/drawing/2010/main">
                  <a14:imgLayer r:embed="rId6">
                    <a14:imgEffect>
                      <a14:brightnessContrast bright="20000"/>
                    </a14:imgEffect>
                  </a14:imgLayer>
                </a14:imgProps>
              </a:ext>
            </a:extLst>
          </a:blip>
          <a:srcRect b="6282"/>
          <a:stretch/>
        </p:blipFill>
        <p:spPr>
          <a:xfrm>
            <a:off x="9518611" y="0"/>
            <a:ext cx="2673389" cy="3125244"/>
          </a:xfrm>
          <a:prstGeom prst="rect">
            <a:avLst/>
          </a:prstGeom>
          <a:effectLst>
            <a:outerShdw blurRad="152400" dist="76200" dir="2700000" algn="tl" rotWithShape="0">
              <a:prstClr val="black">
                <a:alpha val="40000"/>
              </a:prstClr>
            </a:outerShdw>
          </a:effectLst>
        </p:spPr>
      </p:pic>
      <p:pic>
        <p:nvPicPr>
          <p:cNvPr id="17" name="Picture 16">
            <a:extLst>
              <a:ext uri="{FF2B5EF4-FFF2-40B4-BE49-F238E27FC236}">
                <a16:creationId xmlns:a16="http://schemas.microsoft.com/office/drawing/2014/main" id="{CFFA5E00-EE54-4287-BC24-927242737FAD}"/>
              </a:ext>
            </a:extLst>
          </p:cNvPr>
          <p:cNvPicPr>
            <a:picLocks noChangeAspect="1"/>
          </p:cNvPicPr>
          <p:nvPr/>
        </p:nvPicPr>
        <p:blipFill>
          <a:blip r:embed="rId7"/>
          <a:stretch>
            <a:fillRect/>
          </a:stretch>
        </p:blipFill>
        <p:spPr>
          <a:xfrm>
            <a:off x="4261756" y="3775414"/>
            <a:ext cx="7930244" cy="2828395"/>
          </a:xfrm>
          <a:prstGeom prst="rect">
            <a:avLst/>
          </a:prstGeom>
          <a:effectLst>
            <a:outerShdw blurRad="152400" dist="76200" dir="2700000" algn="tl" rotWithShape="0">
              <a:prstClr val="black">
                <a:alpha val="40000"/>
              </a:prstClr>
            </a:outerShdw>
          </a:effectLst>
        </p:spPr>
      </p:pic>
      <p:sp>
        <p:nvSpPr>
          <p:cNvPr id="6" name="TextBox 5">
            <a:extLst>
              <a:ext uri="{FF2B5EF4-FFF2-40B4-BE49-F238E27FC236}">
                <a16:creationId xmlns:a16="http://schemas.microsoft.com/office/drawing/2014/main" id="{07A9986F-A489-BA10-A263-41E6954A41AC}"/>
              </a:ext>
            </a:extLst>
          </p:cNvPr>
          <p:cNvSpPr txBox="1"/>
          <p:nvPr/>
        </p:nvSpPr>
        <p:spPr>
          <a:xfrm>
            <a:off x="6842140" y="2081011"/>
            <a:ext cx="1435136" cy="523220"/>
          </a:xfrm>
          <a:prstGeom prst="rect">
            <a:avLst/>
          </a:prstGeom>
          <a:noFill/>
        </p:spPr>
        <p:txBody>
          <a:bodyPr wrap="none" rtlCol="0">
            <a:spAutoFit/>
          </a:bodyPr>
          <a:lstStyle/>
          <a:p>
            <a:r>
              <a:rPr lang="en-US" sz="1400" dirty="0" err="1"/>
              <a:t>Titen</a:t>
            </a:r>
            <a:r>
              <a:rPr lang="en-US" sz="1400" dirty="0"/>
              <a:t> HD (H)</a:t>
            </a:r>
            <a:br>
              <a:rPr lang="en-US" sz="1400" dirty="0"/>
            </a:br>
            <a:r>
              <a:rPr lang="en-US" sz="1400" dirty="0"/>
              <a:t>hex-washer head</a:t>
            </a:r>
          </a:p>
        </p:txBody>
      </p:sp>
      <p:sp>
        <p:nvSpPr>
          <p:cNvPr id="7" name="TextBox 6">
            <a:extLst>
              <a:ext uri="{FF2B5EF4-FFF2-40B4-BE49-F238E27FC236}">
                <a16:creationId xmlns:a16="http://schemas.microsoft.com/office/drawing/2014/main" id="{1E0BC810-C7CC-BCB5-28BE-C675F85DA0EB}"/>
              </a:ext>
            </a:extLst>
          </p:cNvPr>
          <p:cNvSpPr txBox="1"/>
          <p:nvPr/>
        </p:nvSpPr>
        <p:spPr>
          <a:xfrm>
            <a:off x="8051183" y="2797240"/>
            <a:ext cx="1416926" cy="523220"/>
          </a:xfrm>
          <a:prstGeom prst="rect">
            <a:avLst/>
          </a:prstGeom>
          <a:noFill/>
        </p:spPr>
        <p:txBody>
          <a:bodyPr wrap="none" rtlCol="0">
            <a:spAutoFit/>
          </a:bodyPr>
          <a:lstStyle/>
          <a:p>
            <a:r>
              <a:rPr lang="en-US" sz="1400" dirty="0" err="1"/>
              <a:t>Titen</a:t>
            </a:r>
            <a:r>
              <a:rPr lang="en-US" sz="1400" dirty="0"/>
              <a:t> HD (WH)</a:t>
            </a:r>
            <a:br>
              <a:rPr lang="en-US" sz="1400" dirty="0"/>
            </a:br>
            <a:r>
              <a:rPr lang="en-US" sz="1400" dirty="0"/>
              <a:t>flat-washer head</a:t>
            </a:r>
          </a:p>
        </p:txBody>
      </p:sp>
      <p:pic>
        <p:nvPicPr>
          <p:cNvPr id="9" name="Picture 8">
            <a:extLst>
              <a:ext uri="{FF2B5EF4-FFF2-40B4-BE49-F238E27FC236}">
                <a16:creationId xmlns:a16="http://schemas.microsoft.com/office/drawing/2014/main" id="{DDCA2FAF-35CF-6B2D-D624-D27F27C5DAFE}"/>
              </a:ext>
            </a:extLst>
          </p:cNvPr>
          <p:cNvPicPr>
            <a:picLocks noChangeAspect="1"/>
          </p:cNvPicPr>
          <p:nvPr/>
        </p:nvPicPr>
        <p:blipFill rotWithShape="1">
          <a:blip r:embed="rId4"/>
          <a:srcRect l="79518" t="10914" r="10521" b="11744"/>
          <a:stretch/>
        </p:blipFill>
        <p:spPr>
          <a:xfrm>
            <a:off x="8329044" y="1243814"/>
            <a:ext cx="479358" cy="1523349"/>
          </a:xfrm>
          <a:prstGeom prst="rect">
            <a:avLst/>
          </a:prstGeom>
        </p:spPr>
      </p:pic>
    </p:spTree>
    <p:custDataLst>
      <p:tags r:id="rId1"/>
    </p:custDataLst>
    <p:extLst>
      <p:ext uri="{BB962C8B-B14F-4D97-AF65-F5344CB8AC3E}">
        <p14:creationId xmlns:p14="http://schemas.microsoft.com/office/powerpoint/2010/main" val="2215121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par>
                                <p:cTn id="19" presetID="10" presetClass="entr" presetSubtype="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par>
                                <p:cTn id="22" presetID="10" presetClass="entr" presetSubtype="0"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fade">
                                      <p:cBhvr>
                                        <p:cTn id="29" dur="500"/>
                                        <p:tgtEl>
                                          <p:spTgt spid="3">
                                            <p:txEl>
                                              <p:pRg st="2" end="2"/>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1B0AA909-2704-2E0E-9DA4-7EC3DFA8CBE1}"/>
              </a:ext>
            </a:extLst>
          </p:cNvPr>
          <p:cNvGrpSpPr/>
          <p:nvPr/>
        </p:nvGrpSpPr>
        <p:grpSpPr>
          <a:xfrm>
            <a:off x="10440488" y="0"/>
            <a:ext cx="1751512" cy="6867043"/>
            <a:chOff x="10205375" y="685"/>
            <a:chExt cx="1751512" cy="6867043"/>
          </a:xfrm>
        </p:grpSpPr>
        <p:sp>
          <p:nvSpPr>
            <p:cNvPr id="9" name="Rectangle 8">
              <a:extLst>
                <a:ext uri="{FF2B5EF4-FFF2-40B4-BE49-F238E27FC236}">
                  <a16:creationId xmlns:a16="http://schemas.microsoft.com/office/drawing/2014/main" id="{7628D94A-41A0-6C07-D224-821954678416}"/>
                </a:ext>
              </a:extLst>
            </p:cNvPr>
            <p:cNvSpPr/>
            <p:nvPr/>
          </p:nvSpPr>
          <p:spPr>
            <a:xfrm>
              <a:off x="10205375" y="685"/>
              <a:ext cx="1751512" cy="68670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0F19C95-2A34-0F83-C451-92D92B4F51F0}"/>
                </a:ext>
              </a:extLst>
            </p:cNvPr>
            <p:cNvSpPr/>
            <p:nvPr/>
          </p:nvSpPr>
          <p:spPr>
            <a:xfrm>
              <a:off x="11259490" y="6197596"/>
              <a:ext cx="467223" cy="3871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p:cNvSpPr>
            <a:spLocks noGrp="1"/>
          </p:cNvSpPr>
          <p:nvPr>
            <p:ph type="title"/>
          </p:nvPr>
        </p:nvSpPr>
        <p:spPr>
          <a:xfrm>
            <a:off x="360365" y="861236"/>
            <a:ext cx="7048817" cy="765156"/>
          </a:xfrm>
        </p:spPr>
        <p:txBody>
          <a:bodyPr>
            <a:normAutofit/>
          </a:bodyPr>
          <a:lstStyle/>
          <a:p>
            <a:r>
              <a:rPr lang="en-US" dirty="0"/>
              <a:t>SST Technical Bulletin</a:t>
            </a:r>
          </a:p>
        </p:txBody>
      </p:sp>
      <p:sp>
        <p:nvSpPr>
          <p:cNvPr id="3" name="Content Placeholder 2"/>
          <p:cNvSpPr>
            <a:spLocks noGrp="1"/>
          </p:cNvSpPr>
          <p:nvPr>
            <p:ph idx="1"/>
          </p:nvPr>
        </p:nvSpPr>
        <p:spPr>
          <a:xfrm>
            <a:off x="360365" y="1752600"/>
            <a:ext cx="2976723" cy="4679831"/>
          </a:xfrm>
          <a:noFill/>
        </p:spPr>
        <p:txBody>
          <a:bodyPr lIns="0" tIns="0" rIns="274320">
            <a:normAutofit/>
          </a:bodyPr>
          <a:lstStyle/>
          <a:p>
            <a:r>
              <a:rPr lang="en-US" sz="1400" dirty="0">
                <a:solidFill>
                  <a:srgbClr val="000000"/>
                </a:solidFill>
              </a:rPr>
              <a:t>For Sill Plate anchorage solutions that meet the intent of the code. The PDF document is available on the </a:t>
            </a:r>
            <a:r>
              <a:rPr lang="en-US" sz="1400" b="1" dirty="0">
                <a:solidFill>
                  <a:srgbClr val="000000"/>
                </a:solidFill>
              </a:rPr>
              <a:t>Resources Tab</a:t>
            </a:r>
            <a:r>
              <a:rPr lang="en-US" sz="1400" dirty="0">
                <a:solidFill>
                  <a:srgbClr val="000000"/>
                </a:solidFill>
              </a:rPr>
              <a:t>. </a:t>
            </a:r>
          </a:p>
        </p:txBody>
      </p:sp>
      <p:sp>
        <p:nvSpPr>
          <p:cNvPr id="15" name="Rectangle 14"/>
          <p:cNvSpPr/>
          <p:nvPr/>
        </p:nvSpPr>
        <p:spPr>
          <a:xfrm>
            <a:off x="374652" y="7485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F511647F-25D9-4ACA-84AD-94BE619079B1}"/>
              </a:ext>
            </a:extLst>
          </p:cNvPr>
          <p:cNvPicPr>
            <a:picLocks noChangeAspect="1"/>
          </p:cNvPicPr>
          <p:nvPr/>
        </p:nvPicPr>
        <p:blipFill>
          <a:blip r:embed="rId4"/>
          <a:stretch>
            <a:fillRect/>
          </a:stretch>
        </p:blipFill>
        <p:spPr>
          <a:xfrm rot="626209">
            <a:off x="5528564" y="438500"/>
            <a:ext cx="5546323" cy="7719613"/>
          </a:xfrm>
          <a:prstGeom prst="rect">
            <a:avLst/>
          </a:prstGeom>
          <a:effectLst>
            <a:outerShdw blurRad="152400" dist="76200" dir="2700000" algn="tl" rotWithShape="0">
              <a:prstClr val="black">
                <a:alpha val="40000"/>
              </a:prstClr>
            </a:outerShdw>
          </a:effectLst>
        </p:spPr>
      </p:pic>
      <p:sp>
        <p:nvSpPr>
          <p:cNvPr id="4" name="Rectangle 3">
            <a:extLst>
              <a:ext uri="{FF2B5EF4-FFF2-40B4-BE49-F238E27FC236}">
                <a16:creationId xmlns:a16="http://schemas.microsoft.com/office/drawing/2014/main" id="{EF116065-12B2-1D21-52AE-DF8A2A52C4D7}"/>
              </a:ext>
            </a:extLst>
          </p:cNvPr>
          <p:cNvSpPr/>
          <p:nvPr/>
        </p:nvSpPr>
        <p:spPr>
          <a:xfrm>
            <a:off x="3082833" y="3256329"/>
            <a:ext cx="3371023" cy="1935709"/>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A61F8687-3B95-4015-B7EC-196C29B14EFE}"/>
              </a:ext>
            </a:extLst>
          </p:cNvPr>
          <p:cNvSpPr txBox="1"/>
          <p:nvPr/>
        </p:nvSpPr>
        <p:spPr>
          <a:xfrm>
            <a:off x="3082833" y="3532636"/>
            <a:ext cx="3371023" cy="1477328"/>
          </a:xfrm>
          <a:prstGeom prst="rect">
            <a:avLst/>
          </a:prstGeom>
          <a:noFill/>
        </p:spPr>
        <p:txBody>
          <a:bodyPr wrap="square" rtlCol="0">
            <a:spAutoFit/>
          </a:bodyPr>
          <a:lstStyle/>
          <a:p>
            <a:pPr algn="ctr"/>
            <a:r>
              <a:rPr lang="en-US" b="1" dirty="0">
                <a:latin typeface="Arial" panose="020B0604020202020204" pitchFamily="34" charset="0"/>
                <a:cs typeface="Arial" panose="020B0604020202020204" pitchFamily="34" charset="0"/>
              </a:rPr>
              <a:t>Code Compliant Sill Plate Anchorage Solutions for Concrete and Masonry</a:t>
            </a:r>
          </a:p>
          <a:p>
            <a:pPr algn="ctr"/>
            <a:endParaRPr lang="en-US" sz="1200" b="1" dirty="0"/>
          </a:p>
          <a:p>
            <a:pPr algn="ctr"/>
            <a:r>
              <a:rPr lang="en-US" sz="1200" dirty="0"/>
              <a:t>Technical Bulletin</a:t>
            </a:r>
          </a:p>
          <a:p>
            <a:pPr algn="ctr"/>
            <a:r>
              <a:rPr lang="en-US" sz="1200" b="1" dirty="0"/>
              <a:t>T-A-SILPLANCH21</a:t>
            </a:r>
            <a:endParaRPr lang="en-US" sz="1200" dirty="0"/>
          </a:p>
        </p:txBody>
      </p:sp>
    </p:spTree>
    <p:custDataLst>
      <p:tags r:id="rId1"/>
    </p:custDataLst>
    <p:extLst>
      <p:ext uri="{BB962C8B-B14F-4D97-AF65-F5344CB8AC3E}">
        <p14:creationId xmlns:p14="http://schemas.microsoft.com/office/powerpoint/2010/main" val="2854488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flipH="1" flipV="1">
            <a:off x="1955" y="-1"/>
            <a:ext cx="12190044" cy="6858000"/>
          </a:xfrm>
          <a:prstGeom prst="rect">
            <a:avLst/>
          </a:prstGeom>
          <a:solidFill>
            <a:srgbClr val="2B4C7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 name="Straight Connector 6"/>
          <p:cNvCxnSpPr/>
          <p:nvPr/>
        </p:nvCxnSpPr>
        <p:spPr>
          <a:xfrm>
            <a:off x="768350" y="749300"/>
            <a:ext cx="10655300"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892879" y="449943"/>
            <a:ext cx="6406242" cy="633885"/>
          </a:xfrm>
          <a:solidFill>
            <a:srgbClr val="FF5308"/>
          </a:solidFill>
        </p:spPr>
        <p:txBody>
          <a:bodyPr anchor="ctr"/>
          <a:lstStyle/>
          <a:p>
            <a:pPr algn="ctr"/>
            <a:r>
              <a:rPr lang="en-US" dirty="0">
                <a:solidFill>
                  <a:schemeClr val="bg1"/>
                </a:solidFill>
              </a:rPr>
              <a:t>Check Your Knowledge</a:t>
            </a:r>
          </a:p>
        </p:txBody>
      </p:sp>
      <p:sp>
        <p:nvSpPr>
          <p:cNvPr id="6" name="Content Placeholder 2"/>
          <p:cNvSpPr>
            <a:spLocks noGrp="1"/>
          </p:cNvSpPr>
          <p:nvPr>
            <p:ph idx="1"/>
          </p:nvPr>
        </p:nvSpPr>
        <p:spPr>
          <a:xfrm>
            <a:off x="2860964" y="1790699"/>
            <a:ext cx="6470072" cy="1114425"/>
          </a:xfrm>
        </p:spPr>
        <p:txBody>
          <a:bodyPr lIns="0" tIns="0" rIns="0" bIns="0">
            <a:noAutofit/>
          </a:bodyPr>
          <a:lstStyle/>
          <a:p>
            <a:pPr marL="0" indent="0" algn="ctr">
              <a:buNone/>
            </a:pPr>
            <a:r>
              <a:rPr lang="en-US" altLang="en-US" sz="2000" b="1" dirty="0">
                <a:solidFill>
                  <a:schemeClr val="bg1"/>
                </a:solidFill>
              </a:rPr>
              <a:t>Which of the following is a good option to prevent mis-installation of sill plate cast-in-place anchors? </a:t>
            </a:r>
            <a:endParaRPr lang="en-US" altLang="en-US" dirty="0">
              <a:solidFill>
                <a:schemeClr val="bg1"/>
              </a:solidFill>
            </a:endParaRPr>
          </a:p>
        </p:txBody>
      </p:sp>
      <p:sp>
        <p:nvSpPr>
          <p:cNvPr id="13" name="Content Placeholder 2"/>
          <p:cNvSpPr txBox="1">
            <a:spLocks/>
          </p:cNvSpPr>
          <p:nvPr/>
        </p:nvSpPr>
        <p:spPr>
          <a:xfrm>
            <a:off x="2860964" y="3470235"/>
            <a:ext cx="7029796" cy="2587665"/>
          </a:xfrm>
          <a:prstGeom prst="rect">
            <a:avLst/>
          </a:prstGeom>
        </p:spPr>
        <p:txBody>
          <a:bodyPr lIns="0" tIns="0" rIns="0" bIns="0">
            <a:normAutofit/>
          </a:bodyP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Arial" panose="020B0604020202020204" pitchFamily="34" charset="0"/>
              <a:buAutoNum type="alphaUcParenR"/>
            </a:pPr>
            <a:r>
              <a:rPr lang="en-US" altLang="en-US" dirty="0">
                <a:solidFill>
                  <a:schemeClr val="bg1"/>
                </a:solidFill>
              </a:rPr>
              <a:t>Use a </a:t>
            </a:r>
            <a:r>
              <a:rPr lang="en-US" altLang="en-US" dirty="0" err="1">
                <a:solidFill>
                  <a:schemeClr val="bg1"/>
                </a:solidFill>
              </a:rPr>
              <a:t>Titen</a:t>
            </a:r>
            <a:r>
              <a:rPr lang="en-US" altLang="en-US" dirty="0">
                <a:solidFill>
                  <a:schemeClr val="bg1"/>
                </a:solidFill>
              </a:rPr>
              <a:t> HD cast-in-place anchor. </a:t>
            </a:r>
          </a:p>
          <a:p>
            <a:pPr marL="342900" indent="-342900">
              <a:buFont typeface="Arial" panose="020B0604020202020204" pitchFamily="34" charset="0"/>
              <a:buAutoNum type="alphaUcParenR"/>
            </a:pPr>
            <a:r>
              <a:rPr lang="en-US" altLang="en-US" dirty="0">
                <a:solidFill>
                  <a:schemeClr val="bg1"/>
                </a:solidFill>
              </a:rPr>
              <a:t>Use a MASA or </a:t>
            </a:r>
            <a:r>
              <a:rPr lang="en-US" altLang="en-US" dirty="0" err="1">
                <a:solidFill>
                  <a:schemeClr val="bg1"/>
                </a:solidFill>
              </a:rPr>
              <a:t>LMAZ</a:t>
            </a:r>
            <a:r>
              <a:rPr lang="en-US" altLang="en-US" dirty="0">
                <a:solidFill>
                  <a:schemeClr val="bg1"/>
                </a:solidFill>
              </a:rPr>
              <a:t> cast-in-place anchor. </a:t>
            </a:r>
          </a:p>
          <a:p>
            <a:pPr marL="342900" indent="-342900">
              <a:buFont typeface="Arial" panose="020B0604020202020204" pitchFamily="34" charset="0"/>
              <a:buAutoNum type="alphaUcParenR"/>
            </a:pPr>
            <a:r>
              <a:rPr lang="en-US" altLang="en-US" dirty="0">
                <a:solidFill>
                  <a:schemeClr val="bg1"/>
                </a:solidFill>
              </a:rPr>
              <a:t>Use a Set 3-G cast-in-place anchor. </a:t>
            </a:r>
          </a:p>
        </p:txBody>
      </p:sp>
      <p:cxnSp>
        <p:nvCxnSpPr>
          <p:cNvPr id="18" name="Straight Connector 17"/>
          <p:cNvCxnSpPr/>
          <p:nvPr/>
        </p:nvCxnSpPr>
        <p:spPr>
          <a:xfrm>
            <a:off x="2860964" y="3025735"/>
            <a:ext cx="6470072"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
        <p:nvSpPr>
          <p:cNvPr id="9" name="Isosceles Triangle 8"/>
          <p:cNvSpPr/>
          <p:nvPr/>
        </p:nvSpPr>
        <p:spPr>
          <a:xfrm rot="5400000">
            <a:off x="2219537" y="3849156"/>
            <a:ext cx="507094" cy="625486"/>
          </a:xfrm>
          <a:prstGeom prst="triangle">
            <a:avLst/>
          </a:prstGeom>
          <a:solidFill>
            <a:srgbClr val="FF530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827634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ransparent Black Rectangle"/>
          <p:cNvSpPr/>
          <p:nvPr/>
        </p:nvSpPr>
        <p:spPr>
          <a:xfrm>
            <a:off x="0" y="1827715"/>
            <a:ext cx="12192000" cy="712285"/>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tIns="182880" rIns="365760" rtlCol="0" anchor="t" anchorCtr="0"/>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Text Placeholder 2"/>
          <p:cNvSpPr>
            <a:spLocks noGrp="1"/>
          </p:cNvSpPr>
          <p:nvPr>
            <p:ph type="body" sz="quarter" idx="14"/>
          </p:nvPr>
        </p:nvSpPr>
        <p:spPr/>
        <p:txBody>
          <a:bodyPr/>
          <a:lstStyle/>
          <a:p>
            <a:r>
              <a:rPr lang="en-US" b="0" dirty="0"/>
              <a:t>   Mis-Installed Anchors</a:t>
            </a:r>
          </a:p>
        </p:txBody>
      </p:sp>
      <p:sp>
        <p:nvSpPr>
          <p:cNvPr id="7" name="TextBox 6"/>
          <p:cNvSpPr txBox="1"/>
          <p:nvPr/>
        </p:nvSpPr>
        <p:spPr>
          <a:xfrm>
            <a:off x="217488" y="315436"/>
            <a:ext cx="2563812" cy="276999"/>
          </a:xfrm>
          <a:prstGeom prst="rect">
            <a:avLst/>
          </a:prstGeom>
          <a:noFill/>
        </p:spPr>
        <p:txBody>
          <a:bodyPr wrap="square" rtlCol="0">
            <a:spAutoFit/>
          </a:bodyPr>
          <a:lstStyle/>
          <a:p>
            <a:r>
              <a:rPr lang="en-US" sz="1200" spc="300" dirty="0"/>
              <a:t>LESSON 3</a:t>
            </a:r>
          </a:p>
        </p:txBody>
      </p:sp>
      <p:sp>
        <p:nvSpPr>
          <p:cNvPr id="9" name="Text Placeholder 13"/>
          <p:cNvSpPr txBox="1">
            <a:spLocks/>
          </p:cNvSpPr>
          <p:nvPr/>
        </p:nvSpPr>
        <p:spPr>
          <a:xfrm>
            <a:off x="638629" y="1935811"/>
            <a:ext cx="11188281" cy="490051"/>
          </a:xfrm>
          <a:prstGeom prst="rect">
            <a:avLst/>
          </a:prstGeom>
        </p:spPr>
        <p:txBody>
          <a:bodyPr anchor="t"/>
          <a:lstStyle>
            <a:lvl1pPr marL="0" indent="0" algn="l" defTabSz="914400" rtl="0" eaLnBrk="1" latinLnBrk="0" hangingPunct="1">
              <a:lnSpc>
                <a:spcPct val="90000"/>
              </a:lnSpc>
              <a:spcBef>
                <a:spcPts val="1000"/>
              </a:spcBef>
              <a:buFont typeface="Arial" panose="020B0604020202020204" pitchFamily="34" charset="0"/>
              <a:buNone/>
              <a:defRPr sz="2400" b="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effectLst/>
              </a:rPr>
              <a:t>STHD Anchorage</a:t>
            </a:r>
          </a:p>
        </p:txBody>
      </p:sp>
    </p:spTree>
    <p:custDataLst>
      <p:tags r:id="rId1"/>
    </p:custDataLst>
    <p:extLst>
      <p:ext uri="{BB962C8B-B14F-4D97-AF65-F5344CB8AC3E}">
        <p14:creationId xmlns:p14="http://schemas.microsoft.com/office/powerpoint/2010/main" val="18956800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11B09C62-D81D-4D85-8A1E-05AD33827533}"/>
              </a:ext>
            </a:extLst>
          </p:cNvPr>
          <p:cNvPicPr>
            <a:picLocks noChangeAspect="1"/>
          </p:cNvPicPr>
          <p:nvPr/>
        </p:nvPicPr>
        <p:blipFill>
          <a:blip r:embed="rId4"/>
          <a:stretch>
            <a:fillRect/>
          </a:stretch>
        </p:blipFill>
        <p:spPr>
          <a:xfrm>
            <a:off x="3788479" y="1626393"/>
            <a:ext cx="6366456" cy="5021430"/>
          </a:xfrm>
          <a:prstGeom prst="rect">
            <a:avLst/>
          </a:prstGeom>
        </p:spPr>
      </p:pic>
      <p:sp>
        <p:nvSpPr>
          <p:cNvPr id="2" name="Title 1"/>
          <p:cNvSpPr>
            <a:spLocks noGrp="1"/>
          </p:cNvSpPr>
          <p:nvPr>
            <p:ph type="title"/>
          </p:nvPr>
        </p:nvSpPr>
        <p:spPr>
          <a:xfrm>
            <a:off x="868363" y="861236"/>
            <a:ext cx="7048817" cy="765156"/>
          </a:xfrm>
        </p:spPr>
        <p:txBody>
          <a:bodyPr>
            <a:normAutofit/>
          </a:bodyPr>
          <a:lstStyle/>
          <a:p>
            <a:r>
              <a:rPr lang="en-US" dirty="0"/>
              <a:t>STHD Strap-Tie </a:t>
            </a:r>
            <a:r>
              <a:rPr lang="en-US" dirty="0" err="1"/>
              <a:t>Holdowns</a:t>
            </a:r>
            <a:endParaRPr lang="en-US" dirty="0"/>
          </a:p>
        </p:txBody>
      </p:sp>
      <p:sp>
        <p:nvSpPr>
          <p:cNvPr id="3" name="Content Placeholder 2"/>
          <p:cNvSpPr>
            <a:spLocks noGrp="1"/>
          </p:cNvSpPr>
          <p:nvPr>
            <p:ph idx="1"/>
          </p:nvPr>
        </p:nvSpPr>
        <p:spPr>
          <a:xfrm>
            <a:off x="892698" y="1752600"/>
            <a:ext cx="2842780" cy="3962233"/>
          </a:xfrm>
          <a:noFill/>
        </p:spPr>
        <p:txBody>
          <a:bodyPr lIns="0" tIns="0" rIns="274320">
            <a:normAutofit/>
          </a:bodyPr>
          <a:lstStyle/>
          <a:p>
            <a:r>
              <a:rPr lang="en-US" sz="1400" dirty="0">
                <a:solidFill>
                  <a:srgbClr val="000000"/>
                </a:solidFill>
              </a:rPr>
              <a:t>Used for Braced Wall Panels – Portal Frame with </a:t>
            </a:r>
            <a:r>
              <a:rPr lang="en-US" sz="1400" dirty="0" err="1">
                <a:solidFill>
                  <a:srgbClr val="000000"/>
                </a:solidFill>
              </a:rPr>
              <a:t>Holdowns</a:t>
            </a:r>
            <a:r>
              <a:rPr lang="en-US" sz="1400" dirty="0">
                <a:solidFill>
                  <a:srgbClr val="000000"/>
                </a:solidFill>
              </a:rPr>
              <a:t>, or PFH. </a:t>
            </a:r>
          </a:p>
          <a:p>
            <a:r>
              <a:rPr lang="en-US" sz="1400" dirty="0">
                <a:solidFill>
                  <a:srgbClr val="000000"/>
                </a:solidFill>
              </a:rPr>
              <a:t>PFH requires two 3500 lb. strap-type </a:t>
            </a:r>
            <a:r>
              <a:rPr lang="en-US" sz="1400" dirty="0" err="1">
                <a:solidFill>
                  <a:srgbClr val="000000"/>
                </a:solidFill>
              </a:rPr>
              <a:t>holdowns</a:t>
            </a:r>
            <a:r>
              <a:rPr lang="en-US" sz="1400" dirty="0">
                <a:solidFill>
                  <a:srgbClr val="000000"/>
                </a:solidFill>
              </a:rPr>
              <a:t> embedded into the concrete, nailed into the framing (detailed in section R602 of the IRC).</a:t>
            </a:r>
          </a:p>
        </p:txBody>
      </p:sp>
      <p:sp>
        <p:nvSpPr>
          <p:cNvPr id="15" name="Rectangle 14"/>
          <p:cNvSpPr/>
          <p:nvPr/>
        </p:nvSpPr>
        <p:spPr>
          <a:xfrm>
            <a:off x="882650" y="7485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A284A6B8-41AC-4C3C-A504-2F9BC28F5AC5}"/>
              </a:ext>
            </a:extLst>
          </p:cNvPr>
          <p:cNvPicPr>
            <a:picLocks noChangeAspect="1"/>
          </p:cNvPicPr>
          <p:nvPr/>
        </p:nvPicPr>
        <p:blipFill>
          <a:blip r:embed="rId5"/>
          <a:stretch>
            <a:fillRect/>
          </a:stretch>
        </p:blipFill>
        <p:spPr>
          <a:xfrm>
            <a:off x="6905880" y="434450"/>
            <a:ext cx="4795024" cy="1949056"/>
          </a:xfrm>
          <a:prstGeom prst="rect">
            <a:avLst/>
          </a:prstGeom>
        </p:spPr>
      </p:pic>
      <p:sp>
        <p:nvSpPr>
          <p:cNvPr id="17" name="Rounded Rectangle 4">
            <a:extLst>
              <a:ext uri="{FF2B5EF4-FFF2-40B4-BE49-F238E27FC236}">
                <a16:creationId xmlns:a16="http://schemas.microsoft.com/office/drawing/2014/main" id="{F65FF394-4A5D-4C48-B524-B79F120C803C}"/>
              </a:ext>
            </a:extLst>
          </p:cNvPr>
          <p:cNvSpPr/>
          <p:nvPr/>
        </p:nvSpPr>
        <p:spPr>
          <a:xfrm>
            <a:off x="4749103" y="4128074"/>
            <a:ext cx="2360889" cy="1070422"/>
          </a:xfrm>
          <a:prstGeom prst="roundRect">
            <a:avLst>
              <a:gd name="adj" fmla="val 18544"/>
            </a:avLst>
          </a:prstGeom>
          <a:noFill/>
          <a:ln w="38100">
            <a:solidFill>
              <a:schemeClr val="accent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5">
                    <a:lumMod val="75000"/>
                  </a:schemeClr>
                </a:solidFill>
              </a:ln>
            </a:endParaRPr>
          </a:p>
        </p:txBody>
      </p:sp>
      <p:sp>
        <p:nvSpPr>
          <p:cNvPr id="18" name="Line Callout 2 5">
            <a:extLst>
              <a:ext uri="{FF2B5EF4-FFF2-40B4-BE49-F238E27FC236}">
                <a16:creationId xmlns:a16="http://schemas.microsoft.com/office/drawing/2014/main" id="{2A37D0EE-6A17-43DE-8C85-333330D11685}"/>
              </a:ext>
            </a:extLst>
          </p:cNvPr>
          <p:cNvSpPr/>
          <p:nvPr/>
        </p:nvSpPr>
        <p:spPr>
          <a:xfrm>
            <a:off x="6952422" y="423818"/>
            <a:ext cx="4876299" cy="2062604"/>
          </a:xfrm>
          <a:prstGeom prst="borderCallout2">
            <a:avLst>
              <a:gd name="adj1" fmla="val 19948"/>
              <a:gd name="adj2" fmla="val -373"/>
              <a:gd name="adj3" fmla="val 18750"/>
              <a:gd name="adj4" fmla="val -16667"/>
              <a:gd name="adj5" fmla="val 179666"/>
              <a:gd name="adj6" fmla="val -24737"/>
            </a:avLst>
          </a:prstGeom>
          <a:solidFill>
            <a:srgbClr val="CF5E1B">
              <a:alpha val="30196"/>
            </a:srgbClr>
          </a:solidFill>
          <a:ln w="38100"/>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292522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par>
                                <p:cTn id="21" presetID="10" presetClass="entr" presetSubtype="0"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7" grpId="0" animBg="1"/>
      <p:bldP spid="1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FD505719-01AB-4706-8B71-BE2042F756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3177864" y="1391613"/>
            <a:ext cx="5144552" cy="3858414"/>
          </a:xfrm>
          <a:prstGeom prst="rect">
            <a:avLst/>
          </a:prstGeom>
          <a:effectLst>
            <a:outerShdw blurRad="152400" dist="76200" dir="2700000" algn="tl" rotWithShape="0">
              <a:prstClr val="black">
                <a:alpha val="40000"/>
              </a:prstClr>
            </a:outerShdw>
          </a:effectLst>
        </p:spPr>
      </p:pic>
      <p:sp>
        <p:nvSpPr>
          <p:cNvPr id="7" name="Rectangle 6">
            <a:extLst>
              <a:ext uri="{FF2B5EF4-FFF2-40B4-BE49-F238E27FC236}">
                <a16:creationId xmlns:a16="http://schemas.microsoft.com/office/drawing/2014/main" id="{510B3066-37BC-2E1D-C58B-E49A3B6193CA}"/>
              </a:ext>
            </a:extLst>
          </p:cNvPr>
          <p:cNvSpPr/>
          <p:nvPr/>
        </p:nvSpPr>
        <p:spPr>
          <a:xfrm>
            <a:off x="0" y="0"/>
            <a:ext cx="3543107"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38355" y="987225"/>
            <a:ext cx="4306537" cy="929464"/>
          </a:xfrm>
        </p:spPr>
        <p:txBody>
          <a:bodyPr>
            <a:normAutofit/>
          </a:bodyPr>
          <a:lstStyle/>
          <a:p>
            <a:r>
              <a:rPr lang="en-US" sz="2000" dirty="0">
                <a:solidFill>
                  <a:schemeClr val="bg1"/>
                </a:solidFill>
              </a:rPr>
              <a:t>Strap-Tie </a:t>
            </a:r>
            <a:r>
              <a:rPr lang="en-US" sz="2000" dirty="0" err="1">
                <a:solidFill>
                  <a:schemeClr val="bg1"/>
                </a:solidFill>
              </a:rPr>
              <a:t>Holdown</a:t>
            </a:r>
            <a:r>
              <a:rPr lang="en-US" sz="2000" dirty="0">
                <a:solidFill>
                  <a:schemeClr val="bg1"/>
                </a:solidFill>
              </a:rPr>
              <a:t> </a:t>
            </a:r>
            <a:br>
              <a:rPr lang="en-US" sz="2000" dirty="0">
                <a:solidFill>
                  <a:srgbClr val="FF00FF"/>
                </a:solidFill>
              </a:rPr>
            </a:br>
            <a:r>
              <a:rPr lang="en-US" sz="2000" dirty="0">
                <a:solidFill>
                  <a:schemeClr val="bg1"/>
                </a:solidFill>
              </a:rPr>
              <a:t>Mis-Installation</a:t>
            </a:r>
          </a:p>
        </p:txBody>
      </p:sp>
      <p:sp>
        <p:nvSpPr>
          <p:cNvPr id="3" name="Content Placeholder 2"/>
          <p:cNvSpPr>
            <a:spLocks noGrp="1"/>
          </p:cNvSpPr>
          <p:nvPr>
            <p:ph idx="1"/>
          </p:nvPr>
        </p:nvSpPr>
        <p:spPr>
          <a:xfrm>
            <a:off x="342900" y="2365240"/>
            <a:ext cx="2748435" cy="3794514"/>
          </a:xfrm>
          <a:noFill/>
        </p:spPr>
        <p:txBody>
          <a:bodyPr lIns="0" tIns="0" rIns="274320">
            <a:normAutofit/>
          </a:bodyPr>
          <a:lstStyle/>
          <a:p>
            <a:pPr marL="0" indent="0">
              <a:lnSpc>
                <a:spcPct val="100000"/>
              </a:lnSpc>
              <a:buNone/>
            </a:pPr>
            <a:r>
              <a:rPr lang="en-US" sz="1300" dirty="0">
                <a:solidFill>
                  <a:schemeClr val="bg1"/>
                </a:solidFill>
              </a:rPr>
              <a:t>STHD strap may be bent only one full cycle – bent horizontal once and then vertical for placement.</a:t>
            </a:r>
          </a:p>
          <a:p>
            <a:pPr marL="0" indent="0">
              <a:lnSpc>
                <a:spcPct val="100000"/>
              </a:lnSpc>
              <a:buNone/>
            </a:pPr>
            <a:r>
              <a:rPr lang="en-US" sz="1300" dirty="0">
                <a:solidFill>
                  <a:schemeClr val="bg1"/>
                </a:solidFill>
              </a:rPr>
              <a:t>Note the spalling of the concrete below the bend. If the spall is 1" or less, measured from the embedment line to the bottom of the spall, full loads apply.</a:t>
            </a:r>
          </a:p>
          <a:p>
            <a:pPr marL="0" indent="0">
              <a:lnSpc>
                <a:spcPct val="100000"/>
              </a:lnSpc>
              <a:buNone/>
            </a:pPr>
            <a:r>
              <a:rPr lang="en-US" sz="1300" dirty="0">
                <a:solidFill>
                  <a:schemeClr val="bg1"/>
                </a:solidFill>
              </a:rPr>
              <a:t>STHD10 and STHD14 achieve full load for spalls less than 4".</a:t>
            </a:r>
          </a:p>
        </p:txBody>
      </p:sp>
      <p:sp>
        <p:nvSpPr>
          <p:cNvPr id="20" name="Title 1"/>
          <p:cNvSpPr txBox="1">
            <a:spLocks/>
          </p:cNvSpPr>
          <p:nvPr/>
        </p:nvSpPr>
        <p:spPr>
          <a:xfrm>
            <a:off x="338355" y="1994785"/>
            <a:ext cx="3487751" cy="387081"/>
          </a:xfrm>
          <a:prstGeom prst="rect">
            <a:avLst/>
          </a:prstGeom>
        </p:spPr>
        <p:txBody>
          <a:bodyPr lIns="0" tIns="0" rIns="0" bIns="0" anchor="t">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1400" dirty="0">
                <a:solidFill>
                  <a:schemeClr val="bg1"/>
                </a:solidFill>
              </a:rPr>
              <a:t>Improper Bends</a:t>
            </a:r>
          </a:p>
        </p:txBody>
      </p:sp>
      <p:sp>
        <p:nvSpPr>
          <p:cNvPr id="15" name="Rectangle 14"/>
          <p:cNvSpPr/>
          <p:nvPr/>
        </p:nvSpPr>
        <p:spPr>
          <a:xfrm>
            <a:off x="343953" y="7485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4091D1AC-C910-4722-B61E-CB4BB2D83C7F}"/>
              </a:ext>
            </a:extLst>
          </p:cNvPr>
          <p:cNvPicPr>
            <a:picLocks noChangeAspect="1"/>
          </p:cNvPicPr>
          <p:nvPr/>
        </p:nvPicPr>
        <p:blipFill rotWithShape="1">
          <a:blip r:embed="rId5">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val="0"/>
              </a:ext>
            </a:extLst>
          </a:blip>
          <a:srcRect l="14563" t="2540" r="22591" b="1711"/>
          <a:stretch/>
        </p:blipFill>
        <p:spPr>
          <a:xfrm rot="5400000">
            <a:off x="8142820" y="504066"/>
            <a:ext cx="3630737" cy="4119693"/>
          </a:xfrm>
          <a:prstGeom prst="rect">
            <a:avLst/>
          </a:prstGeom>
          <a:effectLst>
            <a:outerShdw blurRad="152400" dist="76200" dir="2700000" algn="tl" rotWithShape="0">
              <a:prstClr val="black">
                <a:alpha val="40000"/>
              </a:prstClr>
            </a:outerShdw>
          </a:effectLst>
        </p:spPr>
      </p:pic>
      <p:sp>
        <p:nvSpPr>
          <p:cNvPr id="9" name="Line Callout 2 8">
            <a:extLst>
              <a:ext uri="{FF2B5EF4-FFF2-40B4-BE49-F238E27FC236}">
                <a16:creationId xmlns:a16="http://schemas.microsoft.com/office/drawing/2014/main" id="{62C14A1B-2BD9-DBCB-CC6E-153A1B193F87}"/>
              </a:ext>
            </a:extLst>
          </p:cNvPr>
          <p:cNvSpPr/>
          <p:nvPr/>
        </p:nvSpPr>
        <p:spPr>
          <a:xfrm>
            <a:off x="5792815" y="964904"/>
            <a:ext cx="1754295" cy="1708198"/>
          </a:xfrm>
          <a:prstGeom prst="borderCallout2">
            <a:avLst>
              <a:gd name="adj1" fmla="val 18750"/>
              <a:gd name="adj2" fmla="val -8333"/>
              <a:gd name="adj3" fmla="val 18750"/>
              <a:gd name="adj4" fmla="val -16667"/>
              <a:gd name="adj5" fmla="val 94074"/>
              <a:gd name="adj6" fmla="val -40662"/>
            </a:avLst>
          </a:prstGeom>
          <a:solidFill>
            <a:schemeClr val="bg1"/>
          </a:solidFill>
          <a:ln w="38100">
            <a:solidFill>
              <a:srgbClr val="FF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Straps bent improperly during installation.</a:t>
            </a:r>
          </a:p>
        </p:txBody>
      </p:sp>
      <p:sp>
        <p:nvSpPr>
          <p:cNvPr id="10" name="Line Callout 2 8">
            <a:extLst>
              <a:ext uri="{FF2B5EF4-FFF2-40B4-BE49-F238E27FC236}">
                <a16:creationId xmlns:a16="http://schemas.microsoft.com/office/drawing/2014/main" id="{CBD823BA-E941-B434-D820-CC8E7C20E801}"/>
              </a:ext>
            </a:extLst>
          </p:cNvPr>
          <p:cNvSpPr/>
          <p:nvPr/>
        </p:nvSpPr>
        <p:spPr>
          <a:xfrm flipH="1">
            <a:off x="5790964" y="964904"/>
            <a:ext cx="1754295" cy="1708198"/>
          </a:xfrm>
          <a:prstGeom prst="borderCallout2">
            <a:avLst>
              <a:gd name="adj1" fmla="val 18750"/>
              <a:gd name="adj2" fmla="val -8333"/>
              <a:gd name="adj3" fmla="val 18750"/>
              <a:gd name="adj4" fmla="val -16667"/>
              <a:gd name="adj5" fmla="val 79862"/>
              <a:gd name="adj6" fmla="val -132916"/>
            </a:avLst>
          </a:prstGeom>
          <a:solidFill>
            <a:schemeClr val="bg1"/>
          </a:solidFill>
          <a:ln w="38100">
            <a:solidFill>
              <a:srgbClr val="FF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Strap bent improperly during installation.</a:t>
            </a:r>
          </a:p>
        </p:txBody>
      </p:sp>
      <p:pic>
        <p:nvPicPr>
          <p:cNvPr id="4" name="Picture 2" descr="Image result for student handout icon">
            <a:extLst>
              <a:ext uri="{FF2B5EF4-FFF2-40B4-BE49-F238E27FC236}">
                <a16:creationId xmlns:a16="http://schemas.microsoft.com/office/drawing/2014/main" id="{B380BF47-0C5A-5D96-80C7-E68603A6F8B8}"/>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145868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par>
                                <p:cTn id="15" presetID="10"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
                                            <p:txEl>
                                              <p:pRg st="1" end="1"/>
                                            </p:txEl>
                                          </p:spTgt>
                                        </p:tgtEl>
                                        <p:attrNameLst>
                                          <p:attrName>style.visibility</p:attrName>
                                        </p:attrNameLst>
                                      </p:cBhvr>
                                      <p:to>
                                        <p:strVal val="visible"/>
                                      </p:to>
                                    </p:set>
                                    <p:animEffect transition="in" filter="fade">
                                      <p:cBhvr>
                                        <p:cTn id="30" dur="500"/>
                                        <p:tgtEl>
                                          <p:spTgt spid="3">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animEffect transition="in" filter="fade">
                                      <p:cBhvr>
                                        <p:cTn id="3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0" grpId="0"/>
      <p:bldP spid="9" grpId="0" animBg="1"/>
      <p:bldP spid="10"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D5F82CE-8D24-876D-C53C-C511D77239CD}"/>
              </a:ext>
            </a:extLst>
          </p:cNvPr>
          <p:cNvSpPr/>
          <p:nvPr/>
        </p:nvSpPr>
        <p:spPr>
          <a:xfrm>
            <a:off x="0" y="0"/>
            <a:ext cx="3543107"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45851" y="1078862"/>
            <a:ext cx="3865514" cy="765156"/>
          </a:xfrm>
        </p:spPr>
        <p:txBody>
          <a:bodyPr>
            <a:normAutofit/>
          </a:bodyPr>
          <a:lstStyle/>
          <a:p>
            <a:r>
              <a:rPr lang="en-US" sz="2000" dirty="0">
                <a:solidFill>
                  <a:schemeClr val="bg1"/>
                </a:solidFill>
              </a:rPr>
              <a:t>Strap-Tie </a:t>
            </a:r>
            <a:r>
              <a:rPr lang="en-US" sz="2000" dirty="0" err="1">
                <a:solidFill>
                  <a:schemeClr val="bg1"/>
                </a:solidFill>
              </a:rPr>
              <a:t>Holdown</a:t>
            </a:r>
            <a:r>
              <a:rPr lang="en-US" sz="2000" dirty="0">
                <a:solidFill>
                  <a:schemeClr val="bg1"/>
                </a:solidFill>
              </a:rPr>
              <a:t> </a:t>
            </a:r>
            <a:br>
              <a:rPr lang="en-US" sz="2000" dirty="0">
                <a:solidFill>
                  <a:srgbClr val="FF00FF"/>
                </a:solidFill>
              </a:rPr>
            </a:br>
            <a:r>
              <a:rPr lang="en-US" sz="2000" dirty="0">
                <a:solidFill>
                  <a:schemeClr val="bg1"/>
                </a:solidFill>
              </a:rPr>
              <a:t>Mis-Installation</a:t>
            </a:r>
          </a:p>
        </p:txBody>
      </p:sp>
      <p:sp>
        <p:nvSpPr>
          <p:cNvPr id="3" name="Content Placeholder 2"/>
          <p:cNvSpPr>
            <a:spLocks noGrp="1"/>
          </p:cNvSpPr>
          <p:nvPr>
            <p:ph idx="1"/>
          </p:nvPr>
        </p:nvSpPr>
        <p:spPr>
          <a:xfrm>
            <a:off x="345851" y="2370448"/>
            <a:ext cx="2736001" cy="3962233"/>
          </a:xfrm>
          <a:noFill/>
        </p:spPr>
        <p:txBody>
          <a:bodyPr lIns="0" tIns="0" rIns="274320">
            <a:normAutofit/>
          </a:bodyPr>
          <a:lstStyle/>
          <a:p>
            <a:pPr marL="0" indent="0">
              <a:lnSpc>
                <a:spcPct val="100000"/>
              </a:lnSpc>
              <a:buNone/>
            </a:pPr>
            <a:r>
              <a:rPr lang="en-US" sz="1300" dirty="0">
                <a:solidFill>
                  <a:schemeClr val="bg1"/>
                </a:solidFill>
              </a:rPr>
              <a:t>Note the concrete spalling below the bend. </a:t>
            </a:r>
          </a:p>
          <a:p>
            <a:pPr marL="0" indent="0">
              <a:lnSpc>
                <a:spcPct val="100000"/>
              </a:lnSpc>
              <a:buNone/>
            </a:pPr>
            <a:r>
              <a:rPr lang="en-US" sz="1300" dirty="0">
                <a:solidFill>
                  <a:schemeClr val="bg1"/>
                </a:solidFill>
              </a:rPr>
              <a:t>The spall appears to be about 4”.</a:t>
            </a:r>
          </a:p>
          <a:p>
            <a:pPr marL="0" indent="0">
              <a:lnSpc>
                <a:spcPct val="100000"/>
              </a:lnSpc>
              <a:buNone/>
            </a:pPr>
            <a:r>
              <a:rPr lang="en-US" sz="1300" dirty="0">
                <a:solidFill>
                  <a:schemeClr val="bg1"/>
                </a:solidFill>
              </a:rPr>
              <a:t> If this is an STHD10 or STHD14 this installation would not achieve full load capacity.</a:t>
            </a:r>
          </a:p>
        </p:txBody>
      </p:sp>
      <p:sp>
        <p:nvSpPr>
          <p:cNvPr id="20" name="Title 1"/>
          <p:cNvSpPr txBox="1">
            <a:spLocks/>
          </p:cNvSpPr>
          <p:nvPr/>
        </p:nvSpPr>
        <p:spPr>
          <a:xfrm>
            <a:off x="360136" y="1994785"/>
            <a:ext cx="3920080" cy="387081"/>
          </a:xfrm>
          <a:prstGeom prst="rect">
            <a:avLst/>
          </a:prstGeom>
        </p:spPr>
        <p:txBody>
          <a:bodyPr lIns="0" tIns="0" rIns="0" bIns="0" anchor="t">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1400" dirty="0">
                <a:solidFill>
                  <a:schemeClr val="bg1"/>
                </a:solidFill>
              </a:rPr>
              <a:t>Spalling</a:t>
            </a:r>
          </a:p>
        </p:txBody>
      </p:sp>
      <p:sp>
        <p:nvSpPr>
          <p:cNvPr id="15" name="Rectangle 14"/>
          <p:cNvSpPr/>
          <p:nvPr/>
        </p:nvSpPr>
        <p:spPr>
          <a:xfrm>
            <a:off x="343953" y="7485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F51D1E53-085A-43CC-9CF5-EE13CF8B7C5F}"/>
              </a:ext>
            </a:extLst>
          </p:cNvPr>
          <p:cNvPicPr>
            <a:picLocks noChangeAspect="1"/>
          </p:cNvPicPr>
          <p:nvPr/>
        </p:nvPicPr>
        <p:blipFill rotWithShape="1">
          <a:blip r:embed="rId4"/>
          <a:srcRect l="10332" r="14639"/>
          <a:stretch/>
        </p:blipFill>
        <p:spPr>
          <a:xfrm>
            <a:off x="3973482" y="170925"/>
            <a:ext cx="3543107" cy="6534675"/>
          </a:xfrm>
          <a:prstGeom prst="rect">
            <a:avLst/>
          </a:prstGeom>
          <a:effectLst>
            <a:outerShdw blurRad="152400" dist="76200" dir="2700000" algn="tl" rotWithShape="0">
              <a:prstClr val="black">
                <a:alpha val="40000"/>
              </a:prstClr>
            </a:outerShdw>
          </a:effectLst>
        </p:spPr>
      </p:pic>
      <p:pic>
        <p:nvPicPr>
          <p:cNvPr id="11" name="Picture 10">
            <a:extLst>
              <a:ext uri="{FF2B5EF4-FFF2-40B4-BE49-F238E27FC236}">
                <a16:creationId xmlns:a16="http://schemas.microsoft.com/office/drawing/2014/main" id="{4CD7090C-E0F7-4A86-B779-6AFE0D149E4E}"/>
              </a:ext>
            </a:extLst>
          </p:cNvPr>
          <p:cNvPicPr>
            <a:picLocks noChangeAspect="1"/>
          </p:cNvPicPr>
          <p:nvPr/>
        </p:nvPicPr>
        <p:blipFill rotWithShape="1">
          <a:blip r:embed="rId5"/>
          <a:srcRect l="8400"/>
          <a:stretch/>
        </p:blipFill>
        <p:spPr>
          <a:xfrm>
            <a:off x="7767376" y="152400"/>
            <a:ext cx="4064488" cy="6529451"/>
          </a:xfrm>
          <a:prstGeom prst="rect">
            <a:avLst/>
          </a:prstGeom>
          <a:effectLst>
            <a:outerShdw blurRad="152400" dist="76200" dir="2700000" algn="tl" rotWithShape="0">
              <a:prstClr val="black">
                <a:alpha val="40000"/>
              </a:prstClr>
            </a:outerShdw>
          </a:effectLst>
        </p:spPr>
      </p:pic>
      <p:sp>
        <p:nvSpPr>
          <p:cNvPr id="9" name="Line Callout 2 8">
            <a:extLst>
              <a:ext uri="{FF2B5EF4-FFF2-40B4-BE49-F238E27FC236}">
                <a16:creationId xmlns:a16="http://schemas.microsoft.com/office/drawing/2014/main" id="{DB2095BD-7425-5DE4-2972-C1EE0477F251}"/>
              </a:ext>
            </a:extLst>
          </p:cNvPr>
          <p:cNvSpPr/>
          <p:nvPr/>
        </p:nvSpPr>
        <p:spPr>
          <a:xfrm>
            <a:off x="6639441" y="1994785"/>
            <a:ext cx="1754295" cy="1708198"/>
          </a:xfrm>
          <a:prstGeom prst="borderCallout2">
            <a:avLst>
              <a:gd name="adj1" fmla="val 18750"/>
              <a:gd name="adj2" fmla="val -8333"/>
              <a:gd name="adj3" fmla="val 18750"/>
              <a:gd name="adj4" fmla="val -16667"/>
              <a:gd name="adj5" fmla="val 129128"/>
              <a:gd name="adj6" fmla="val -20366"/>
            </a:avLst>
          </a:prstGeom>
          <a:solidFill>
            <a:schemeClr val="bg1"/>
          </a:solidFill>
          <a:ln w="38100">
            <a:solidFill>
              <a:srgbClr val="FF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Spalling of concrete below the </a:t>
            </a:r>
            <a:r>
              <a:rPr lang="en-US" dirty="0" err="1">
                <a:ln w="0"/>
                <a:solidFill>
                  <a:schemeClr val="tx1"/>
                </a:solidFill>
                <a:effectLst>
                  <a:outerShdw blurRad="38100" dist="19050" dir="2700000" algn="tl" rotWithShape="0">
                    <a:schemeClr val="dk1">
                      <a:alpha val="40000"/>
                    </a:schemeClr>
                  </a:outerShdw>
                </a:effectLst>
              </a:rPr>
              <a:t>STHD</a:t>
            </a:r>
            <a:r>
              <a:rPr lang="en-US" dirty="0">
                <a:ln w="0"/>
                <a:solidFill>
                  <a:schemeClr val="tx1"/>
                </a:solidFill>
                <a:effectLst>
                  <a:outerShdw blurRad="38100" dist="19050" dir="2700000" algn="tl" rotWithShape="0">
                    <a:schemeClr val="dk1">
                      <a:alpha val="40000"/>
                    </a:schemeClr>
                  </a:outerShdw>
                </a:effectLst>
              </a:rPr>
              <a:t>.</a:t>
            </a:r>
          </a:p>
        </p:txBody>
      </p:sp>
      <p:sp>
        <p:nvSpPr>
          <p:cNvPr id="12" name="Line Callout 2 8">
            <a:extLst>
              <a:ext uri="{FF2B5EF4-FFF2-40B4-BE49-F238E27FC236}">
                <a16:creationId xmlns:a16="http://schemas.microsoft.com/office/drawing/2014/main" id="{E0F5031F-C46C-F3AE-9C2C-A40D8250D8C0}"/>
              </a:ext>
            </a:extLst>
          </p:cNvPr>
          <p:cNvSpPr/>
          <p:nvPr/>
        </p:nvSpPr>
        <p:spPr>
          <a:xfrm flipH="1">
            <a:off x="6662739" y="1994785"/>
            <a:ext cx="1754295" cy="1708198"/>
          </a:xfrm>
          <a:prstGeom prst="borderCallout2">
            <a:avLst>
              <a:gd name="adj1" fmla="val 18750"/>
              <a:gd name="adj2" fmla="val -8333"/>
              <a:gd name="adj3" fmla="val 18750"/>
              <a:gd name="adj4" fmla="val -16667"/>
              <a:gd name="adj5" fmla="val 157551"/>
              <a:gd name="adj6" fmla="val -89557"/>
            </a:avLst>
          </a:prstGeom>
          <a:solidFill>
            <a:schemeClr val="bg1"/>
          </a:solidFill>
          <a:ln w="38100">
            <a:solidFill>
              <a:srgbClr val="FF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Spalling of concrete below the </a:t>
            </a:r>
            <a:r>
              <a:rPr lang="en-US" dirty="0" err="1">
                <a:ln w="0"/>
                <a:solidFill>
                  <a:schemeClr val="tx1"/>
                </a:solidFill>
                <a:effectLst>
                  <a:outerShdw blurRad="38100" dist="19050" dir="2700000" algn="tl" rotWithShape="0">
                    <a:schemeClr val="dk1">
                      <a:alpha val="40000"/>
                    </a:schemeClr>
                  </a:outerShdw>
                </a:effectLst>
              </a:rPr>
              <a:t>STHD</a:t>
            </a:r>
            <a:r>
              <a:rPr lang="en-US" dirty="0">
                <a:ln w="0"/>
                <a:solidFill>
                  <a:schemeClr val="tx1"/>
                </a:solidFill>
                <a:effectLst>
                  <a:outerShdw blurRad="38100" dist="19050" dir="2700000" algn="tl" rotWithShape="0">
                    <a:schemeClr val="dk1">
                      <a:alpha val="40000"/>
                    </a:schemeClr>
                  </a:outerShdw>
                </a:effectLst>
              </a:rPr>
              <a:t>.</a:t>
            </a:r>
          </a:p>
        </p:txBody>
      </p:sp>
      <p:pic>
        <p:nvPicPr>
          <p:cNvPr id="4" name="Picture 2" descr="Image result for student handout icon">
            <a:extLst>
              <a:ext uri="{FF2B5EF4-FFF2-40B4-BE49-F238E27FC236}">
                <a16:creationId xmlns:a16="http://schemas.microsoft.com/office/drawing/2014/main" id="{58E33C92-705E-3F6F-952A-8B9ACBFA672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186961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0" grpId="0"/>
      <p:bldP spid="9" grpId="0" animBg="1"/>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7850" y="609600"/>
            <a:ext cx="4540450" cy="873942"/>
          </a:xfrm>
        </p:spPr>
        <p:txBody>
          <a:bodyPr anchor="ctr"/>
          <a:lstStyle/>
          <a:p>
            <a:r>
              <a:rPr lang="en-US" dirty="0"/>
              <a:t>Course Agenda</a:t>
            </a:r>
          </a:p>
        </p:txBody>
      </p:sp>
      <p:sp>
        <p:nvSpPr>
          <p:cNvPr id="6" name="Content Placeholder 2"/>
          <p:cNvSpPr>
            <a:spLocks noGrp="1"/>
          </p:cNvSpPr>
          <p:nvPr>
            <p:ph idx="1"/>
          </p:nvPr>
        </p:nvSpPr>
        <p:spPr>
          <a:xfrm>
            <a:off x="928914" y="1498600"/>
            <a:ext cx="4517862" cy="4978400"/>
          </a:xfrm>
        </p:spPr>
        <p:txBody>
          <a:bodyPr lIns="0" tIns="0" rIns="0" bIns="0">
            <a:normAutofit/>
          </a:bodyPr>
          <a:lstStyle/>
          <a:p>
            <a:pPr marL="0" indent="0">
              <a:lnSpc>
                <a:spcPct val="100000"/>
              </a:lnSpc>
              <a:buNone/>
            </a:pPr>
            <a:r>
              <a:rPr lang="en-US" altLang="en-US" sz="1400" b="1" dirty="0">
                <a:solidFill>
                  <a:srgbClr val="FF5308"/>
                </a:solidFill>
              </a:rPr>
              <a:t>LESSON 1</a:t>
            </a:r>
            <a:br>
              <a:rPr lang="en-US" altLang="en-US" sz="2000" dirty="0">
                <a:solidFill>
                  <a:srgbClr val="FF00FF"/>
                </a:solidFill>
              </a:rPr>
            </a:br>
            <a:r>
              <a:rPr lang="en-US" altLang="en-US" dirty="0"/>
              <a:t>Anchorage Overview</a:t>
            </a:r>
            <a:endParaRPr lang="en-US" altLang="en-US" sz="2000" dirty="0">
              <a:solidFill>
                <a:srgbClr val="FF00FF"/>
              </a:solidFill>
            </a:endParaRPr>
          </a:p>
          <a:p>
            <a:pPr marL="0" indent="0">
              <a:lnSpc>
                <a:spcPct val="100000"/>
              </a:lnSpc>
              <a:buNone/>
            </a:pPr>
            <a:br>
              <a:rPr lang="en-US" altLang="en-US" sz="1400" b="1" dirty="0">
                <a:solidFill>
                  <a:srgbClr val="FF00FF"/>
                </a:solidFill>
              </a:rPr>
            </a:br>
            <a:r>
              <a:rPr lang="en-US" altLang="en-US" sz="1400" b="1" dirty="0">
                <a:solidFill>
                  <a:srgbClr val="FF5308"/>
                </a:solidFill>
              </a:rPr>
              <a:t>LESSON 2</a:t>
            </a:r>
            <a:br>
              <a:rPr lang="en-US" altLang="en-US" sz="2000" dirty="0">
                <a:solidFill>
                  <a:srgbClr val="FF00FF"/>
                </a:solidFill>
              </a:rPr>
            </a:br>
            <a:r>
              <a:rPr lang="en-US" dirty="0"/>
              <a:t>Sill Plate Anchorage</a:t>
            </a:r>
            <a:endParaRPr lang="en-US" altLang="en-US" dirty="0"/>
          </a:p>
          <a:p>
            <a:pPr marL="0" indent="0">
              <a:lnSpc>
                <a:spcPct val="100000"/>
              </a:lnSpc>
              <a:buNone/>
            </a:pPr>
            <a:br>
              <a:rPr lang="en-US" altLang="en-US" sz="1400" b="1" dirty="0">
                <a:solidFill>
                  <a:srgbClr val="FF00FF"/>
                </a:solidFill>
              </a:rPr>
            </a:br>
            <a:r>
              <a:rPr lang="en-US" altLang="en-US" sz="1400" b="1" dirty="0">
                <a:solidFill>
                  <a:srgbClr val="FF5308"/>
                </a:solidFill>
              </a:rPr>
              <a:t>LESSON 3</a:t>
            </a:r>
            <a:br>
              <a:rPr lang="en-US" altLang="en-US" sz="2000" dirty="0">
                <a:solidFill>
                  <a:srgbClr val="FF00FF"/>
                </a:solidFill>
              </a:rPr>
            </a:br>
            <a:r>
              <a:rPr lang="en-US" dirty="0" err="1"/>
              <a:t>STHD</a:t>
            </a:r>
            <a:r>
              <a:rPr lang="en-US" dirty="0"/>
              <a:t> Anchorage</a:t>
            </a:r>
            <a:endParaRPr lang="en-US" sz="2000" dirty="0"/>
          </a:p>
          <a:p>
            <a:pPr marL="0" indent="0">
              <a:lnSpc>
                <a:spcPct val="100000"/>
              </a:lnSpc>
              <a:buNone/>
            </a:pPr>
            <a:endParaRPr lang="en-US" sz="2000" dirty="0"/>
          </a:p>
        </p:txBody>
      </p:sp>
      <p:pic>
        <p:nvPicPr>
          <p:cNvPr id="3077" name="Picture 5"/>
          <p:cNvPicPr>
            <a:picLocks noGrp="1" noChangeAspect="1" noChangeArrowheads="1"/>
          </p:cNvPicPr>
          <p:nvPr>
            <p:ph type="pic" sz="quarter" idx="10"/>
          </p:nvPr>
        </p:nvPicPr>
        <p:blipFill>
          <a:blip r:embed="rId4">
            <a:extLst>
              <a:ext uri="{28A0092B-C50C-407E-A947-70E740481C1C}">
                <a14:useLocalDpi xmlns:a14="http://schemas.microsoft.com/office/drawing/2010/main" val="0"/>
              </a:ext>
            </a:extLst>
          </a:blip>
          <a:srcRect l="701" r="701"/>
          <a:stretch>
            <a:fillRect/>
          </a:stretch>
        </p:blipFill>
        <p:spPr bwMode="auto">
          <a:prstGeom prst="rect">
            <a:avLst/>
          </a:prstGeom>
          <a:noFill/>
          <a:ln>
            <a:noFill/>
          </a:ln>
          <a:effectLst>
            <a:outerShdw blurRad="76200" dist="762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24976610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6ED6E2-1CC4-5DFA-8E47-12518AC8F4EF}"/>
              </a:ext>
            </a:extLst>
          </p:cNvPr>
          <p:cNvSpPr/>
          <p:nvPr/>
        </p:nvSpPr>
        <p:spPr>
          <a:xfrm>
            <a:off x="0" y="0"/>
            <a:ext cx="3543107"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34028" y="1081279"/>
            <a:ext cx="4417070" cy="765156"/>
          </a:xfrm>
        </p:spPr>
        <p:txBody>
          <a:bodyPr>
            <a:normAutofit/>
          </a:bodyPr>
          <a:lstStyle/>
          <a:p>
            <a:r>
              <a:rPr lang="en-US" sz="2000" dirty="0">
                <a:solidFill>
                  <a:schemeClr val="bg1"/>
                </a:solidFill>
              </a:rPr>
              <a:t>Strap-Tie </a:t>
            </a:r>
            <a:r>
              <a:rPr lang="en-US" sz="2000" dirty="0" err="1">
                <a:solidFill>
                  <a:schemeClr val="bg1"/>
                </a:solidFill>
              </a:rPr>
              <a:t>Holdown</a:t>
            </a:r>
            <a:r>
              <a:rPr lang="en-US" sz="2000" dirty="0">
                <a:solidFill>
                  <a:schemeClr val="bg1"/>
                </a:solidFill>
              </a:rPr>
              <a:t> </a:t>
            </a:r>
            <a:br>
              <a:rPr lang="en-US" sz="2000" dirty="0">
                <a:solidFill>
                  <a:srgbClr val="FF00FF"/>
                </a:solidFill>
              </a:rPr>
            </a:br>
            <a:r>
              <a:rPr lang="en-US" sz="2000" dirty="0">
                <a:solidFill>
                  <a:schemeClr val="bg1"/>
                </a:solidFill>
              </a:rPr>
              <a:t>Mis-Installation</a:t>
            </a:r>
          </a:p>
        </p:txBody>
      </p:sp>
      <p:sp>
        <p:nvSpPr>
          <p:cNvPr id="3" name="Content Placeholder 2"/>
          <p:cNvSpPr>
            <a:spLocks noGrp="1"/>
          </p:cNvSpPr>
          <p:nvPr>
            <p:ph idx="1"/>
          </p:nvPr>
        </p:nvSpPr>
        <p:spPr>
          <a:xfrm>
            <a:off x="336939" y="2369127"/>
            <a:ext cx="2728288" cy="3806371"/>
          </a:xfrm>
          <a:noFill/>
        </p:spPr>
        <p:txBody>
          <a:bodyPr lIns="0" tIns="0" rIns="274320">
            <a:normAutofit/>
          </a:bodyPr>
          <a:lstStyle/>
          <a:p>
            <a:pPr marL="0" indent="0">
              <a:lnSpc>
                <a:spcPct val="100000"/>
              </a:lnSpc>
              <a:buNone/>
            </a:pPr>
            <a:r>
              <a:rPr lang="en-US" sz="1300" dirty="0">
                <a:solidFill>
                  <a:schemeClr val="bg1"/>
                </a:solidFill>
              </a:rPr>
              <a:t>STHD was installed at an angle before the pour and therefore the straps are not straight. </a:t>
            </a:r>
          </a:p>
          <a:p>
            <a:pPr marL="0" indent="0">
              <a:lnSpc>
                <a:spcPct val="100000"/>
              </a:lnSpc>
              <a:buNone/>
            </a:pPr>
            <a:r>
              <a:rPr lang="en-US" sz="1300" dirty="0">
                <a:solidFill>
                  <a:schemeClr val="bg1"/>
                </a:solidFill>
              </a:rPr>
              <a:t>Based on the amount the straps are leaning, they may not be able to fasten into the studs behind the wall, only the sheathing. </a:t>
            </a:r>
          </a:p>
        </p:txBody>
      </p:sp>
      <p:sp>
        <p:nvSpPr>
          <p:cNvPr id="20" name="Title 1"/>
          <p:cNvSpPr txBox="1">
            <a:spLocks/>
          </p:cNvSpPr>
          <p:nvPr/>
        </p:nvSpPr>
        <p:spPr>
          <a:xfrm>
            <a:off x="336938" y="1992704"/>
            <a:ext cx="3920080" cy="441122"/>
          </a:xfrm>
          <a:prstGeom prst="rect">
            <a:avLst/>
          </a:prstGeom>
        </p:spPr>
        <p:txBody>
          <a:bodyPr lIns="0" tIns="0" rIns="0" bIns="0" anchor="t">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1400" dirty="0">
                <a:solidFill>
                  <a:schemeClr val="bg1"/>
                </a:solidFill>
              </a:rPr>
              <a:t>Straps not Straight</a:t>
            </a:r>
          </a:p>
        </p:txBody>
      </p:sp>
      <p:sp>
        <p:nvSpPr>
          <p:cNvPr id="15" name="Rectangle 14"/>
          <p:cNvSpPr/>
          <p:nvPr/>
        </p:nvSpPr>
        <p:spPr>
          <a:xfrm>
            <a:off x="334028" y="762000"/>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C466AAE4-8DD9-489F-9CD6-B55E1C097372}"/>
              </a:ext>
            </a:extLst>
          </p:cNvPr>
          <p:cNvPicPr>
            <a:picLocks noChangeAspect="1"/>
          </p:cNvPicPr>
          <p:nvPr/>
        </p:nvPicPr>
        <p:blipFill rotWithShape="1">
          <a:blip r:embed="rId4"/>
          <a:srcRect t="796" b="25473"/>
          <a:stretch/>
        </p:blipFill>
        <p:spPr>
          <a:xfrm>
            <a:off x="5301162" y="640080"/>
            <a:ext cx="4234011" cy="6065520"/>
          </a:xfrm>
          <a:prstGeom prst="rect">
            <a:avLst/>
          </a:prstGeom>
          <a:effectLst>
            <a:outerShdw blurRad="152400" dist="76200" dir="2700000" algn="tl" rotWithShape="0">
              <a:prstClr val="black">
                <a:alpha val="40000"/>
              </a:prstClr>
            </a:outerShdw>
          </a:effectLst>
        </p:spPr>
      </p:pic>
      <p:sp>
        <p:nvSpPr>
          <p:cNvPr id="9" name="Line Callout 2 8">
            <a:extLst>
              <a:ext uri="{FF2B5EF4-FFF2-40B4-BE49-F238E27FC236}">
                <a16:creationId xmlns:a16="http://schemas.microsoft.com/office/drawing/2014/main" id="{D42F7DFC-1A58-E1E8-B302-E182286DBF76}"/>
              </a:ext>
            </a:extLst>
          </p:cNvPr>
          <p:cNvSpPr/>
          <p:nvPr/>
        </p:nvSpPr>
        <p:spPr>
          <a:xfrm>
            <a:off x="9417739" y="1790700"/>
            <a:ext cx="2007691" cy="2019012"/>
          </a:xfrm>
          <a:prstGeom prst="borderCallout2">
            <a:avLst>
              <a:gd name="adj1" fmla="val 18750"/>
              <a:gd name="adj2" fmla="val -8333"/>
              <a:gd name="adj3" fmla="val 18750"/>
              <a:gd name="adj4" fmla="val -16667"/>
              <a:gd name="adj5" fmla="val 18752"/>
              <a:gd name="adj6" fmla="val -57728"/>
            </a:avLst>
          </a:prstGeom>
          <a:solidFill>
            <a:schemeClr val="bg1"/>
          </a:solidFill>
          <a:ln w="38100">
            <a:solidFill>
              <a:srgbClr val="FF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Straps were not installed straight to fasten properly to the studs.</a:t>
            </a:r>
          </a:p>
        </p:txBody>
      </p:sp>
      <p:pic>
        <p:nvPicPr>
          <p:cNvPr id="4" name="Picture 2" descr="Image result for student handout icon">
            <a:extLst>
              <a:ext uri="{FF2B5EF4-FFF2-40B4-BE49-F238E27FC236}">
                <a16:creationId xmlns:a16="http://schemas.microsoft.com/office/drawing/2014/main" id="{780DA61A-0B3D-9290-419A-2076D37F1ED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107071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0" grpId="0"/>
      <p:bldP spid="9"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2AF8066-E8ED-F6F7-2970-CD6C88A480F9}"/>
              </a:ext>
            </a:extLst>
          </p:cNvPr>
          <p:cNvSpPr/>
          <p:nvPr/>
        </p:nvSpPr>
        <p:spPr>
          <a:xfrm>
            <a:off x="0" y="0"/>
            <a:ext cx="3543107"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42901" y="1086708"/>
            <a:ext cx="3920080" cy="765156"/>
          </a:xfrm>
        </p:spPr>
        <p:txBody>
          <a:bodyPr>
            <a:normAutofit/>
          </a:bodyPr>
          <a:lstStyle/>
          <a:p>
            <a:r>
              <a:rPr lang="en-US" sz="2000" dirty="0">
                <a:solidFill>
                  <a:schemeClr val="bg1"/>
                </a:solidFill>
              </a:rPr>
              <a:t>Strap-Tie </a:t>
            </a:r>
            <a:r>
              <a:rPr lang="en-US" sz="2000" dirty="0" err="1">
                <a:solidFill>
                  <a:schemeClr val="bg1"/>
                </a:solidFill>
              </a:rPr>
              <a:t>Holdown</a:t>
            </a:r>
            <a:r>
              <a:rPr lang="en-US" sz="2000" dirty="0">
                <a:solidFill>
                  <a:schemeClr val="bg1"/>
                </a:solidFill>
              </a:rPr>
              <a:t> </a:t>
            </a:r>
            <a:br>
              <a:rPr lang="en-US" sz="2000" dirty="0">
                <a:solidFill>
                  <a:srgbClr val="FF00FF"/>
                </a:solidFill>
              </a:rPr>
            </a:br>
            <a:r>
              <a:rPr lang="en-US" sz="2000" dirty="0">
                <a:solidFill>
                  <a:schemeClr val="bg1"/>
                </a:solidFill>
              </a:rPr>
              <a:t>Mis-Installation</a:t>
            </a:r>
          </a:p>
        </p:txBody>
      </p:sp>
      <p:sp>
        <p:nvSpPr>
          <p:cNvPr id="3" name="Content Placeholder 2"/>
          <p:cNvSpPr>
            <a:spLocks noGrp="1"/>
          </p:cNvSpPr>
          <p:nvPr>
            <p:ph idx="1"/>
          </p:nvPr>
        </p:nvSpPr>
        <p:spPr>
          <a:xfrm>
            <a:off x="360363" y="2366707"/>
            <a:ext cx="2484435" cy="3811874"/>
          </a:xfrm>
          <a:noFill/>
        </p:spPr>
        <p:txBody>
          <a:bodyPr lIns="0" tIns="0" rIns="274320">
            <a:normAutofit/>
          </a:bodyPr>
          <a:lstStyle/>
          <a:p>
            <a:pPr marL="0" indent="0">
              <a:lnSpc>
                <a:spcPct val="100000"/>
              </a:lnSpc>
              <a:buNone/>
            </a:pPr>
            <a:r>
              <a:rPr lang="en-US" sz="1300" dirty="0">
                <a:solidFill>
                  <a:schemeClr val="bg1"/>
                </a:solidFill>
              </a:rPr>
              <a:t>The strap is not at the edge of the wall segment. The strap will only be fastened to the sheathing.</a:t>
            </a:r>
          </a:p>
          <a:p>
            <a:pPr marL="0" indent="0">
              <a:lnSpc>
                <a:spcPct val="100000"/>
              </a:lnSpc>
              <a:buNone/>
            </a:pPr>
            <a:r>
              <a:rPr lang="en-US" sz="1300" dirty="0">
                <a:solidFill>
                  <a:schemeClr val="bg1"/>
                </a:solidFill>
              </a:rPr>
              <a:t>The drawing shows the strap being correctly fastened to the studs behind the wall. </a:t>
            </a:r>
          </a:p>
        </p:txBody>
      </p:sp>
      <p:sp>
        <p:nvSpPr>
          <p:cNvPr id="20" name="Title 1"/>
          <p:cNvSpPr txBox="1">
            <a:spLocks/>
          </p:cNvSpPr>
          <p:nvPr/>
        </p:nvSpPr>
        <p:spPr>
          <a:xfrm>
            <a:off x="342900" y="1996252"/>
            <a:ext cx="3920080" cy="387081"/>
          </a:xfrm>
          <a:prstGeom prst="rect">
            <a:avLst/>
          </a:prstGeom>
        </p:spPr>
        <p:txBody>
          <a:bodyPr lIns="0" tIns="0" rIns="0" bIns="0" anchor="t">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1400" dirty="0">
                <a:solidFill>
                  <a:schemeClr val="bg1"/>
                </a:solidFill>
              </a:rPr>
              <a:t>Strap Doesn’t Reach Framing</a:t>
            </a:r>
          </a:p>
        </p:txBody>
      </p:sp>
      <p:sp>
        <p:nvSpPr>
          <p:cNvPr id="15" name="Rectangle 14"/>
          <p:cNvSpPr/>
          <p:nvPr/>
        </p:nvSpPr>
        <p:spPr>
          <a:xfrm>
            <a:off x="350374" y="7485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94E1B42C-EE7C-4F3A-9307-A029D8A8C5F1}"/>
              </a:ext>
            </a:extLst>
          </p:cNvPr>
          <p:cNvPicPr>
            <a:picLocks noChangeAspect="1"/>
          </p:cNvPicPr>
          <p:nvPr/>
        </p:nvPicPr>
        <p:blipFill rotWithShape="1">
          <a:blip r:embed="rId4">
            <a:extLst>
              <a:ext uri="{28A0092B-C50C-407E-A947-70E740481C1C}">
                <a14:useLocalDpi xmlns:a14="http://schemas.microsoft.com/office/drawing/2010/main" val="0"/>
              </a:ext>
            </a:extLst>
          </a:blip>
          <a:srcRect l="6019" r="22718"/>
          <a:stretch/>
        </p:blipFill>
        <p:spPr>
          <a:xfrm rot="5400000">
            <a:off x="4059127" y="606344"/>
            <a:ext cx="5937785" cy="6249100"/>
          </a:xfrm>
          <a:prstGeom prst="rect">
            <a:avLst/>
          </a:prstGeom>
          <a:effectLst>
            <a:outerShdw blurRad="152400" dist="76200" dir="2700000" algn="tl" rotWithShape="0">
              <a:prstClr val="black">
                <a:alpha val="40000"/>
              </a:prstClr>
            </a:outerShdw>
          </a:effectLst>
        </p:spPr>
      </p:pic>
      <p:sp>
        <p:nvSpPr>
          <p:cNvPr id="9" name="Line Callout 2 8">
            <a:extLst>
              <a:ext uri="{FF2B5EF4-FFF2-40B4-BE49-F238E27FC236}">
                <a16:creationId xmlns:a16="http://schemas.microsoft.com/office/drawing/2014/main" id="{4F3E2298-8F87-68A9-E8A6-9C371BEC5F4A}"/>
              </a:ext>
            </a:extLst>
          </p:cNvPr>
          <p:cNvSpPr/>
          <p:nvPr/>
        </p:nvSpPr>
        <p:spPr>
          <a:xfrm flipH="1">
            <a:off x="4262980" y="1175343"/>
            <a:ext cx="1754295" cy="1708198"/>
          </a:xfrm>
          <a:prstGeom prst="borderCallout2">
            <a:avLst>
              <a:gd name="adj1" fmla="val 18750"/>
              <a:gd name="adj2" fmla="val -8333"/>
              <a:gd name="adj3" fmla="val 18750"/>
              <a:gd name="adj4" fmla="val -16667"/>
              <a:gd name="adj5" fmla="val 157077"/>
              <a:gd name="adj6" fmla="val -95092"/>
            </a:avLst>
          </a:prstGeom>
          <a:solidFill>
            <a:schemeClr val="bg1"/>
          </a:solidFill>
          <a:ln w="38100">
            <a:solidFill>
              <a:srgbClr val="FF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n w="0"/>
                <a:solidFill>
                  <a:schemeClr val="tx1"/>
                </a:solidFill>
                <a:effectLst>
                  <a:outerShdw blurRad="38100" dist="19050" dir="2700000" algn="tl" rotWithShape="0">
                    <a:schemeClr val="dk1">
                      <a:alpha val="40000"/>
                    </a:schemeClr>
                  </a:outerShdw>
                </a:effectLst>
              </a:rPr>
              <a:t>Strap does not reach the framing member. </a:t>
            </a:r>
          </a:p>
        </p:txBody>
      </p:sp>
      <p:pic>
        <p:nvPicPr>
          <p:cNvPr id="4" name="Picture 2" descr="Image result for student handout icon">
            <a:extLst>
              <a:ext uri="{FF2B5EF4-FFF2-40B4-BE49-F238E27FC236}">
                <a16:creationId xmlns:a16="http://schemas.microsoft.com/office/drawing/2014/main" id="{8040256C-A40D-C96B-8862-780667E8FF6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B2FDA538-D417-46B5-855D-86EDDDFC547D}"/>
              </a:ext>
            </a:extLst>
          </p:cNvPr>
          <p:cNvPicPr>
            <a:picLocks noChangeAspect="1"/>
          </p:cNvPicPr>
          <p:nvPr/>
        </p:nvPicPr>
        <p:blipFill>
          <a:blip r:embed="rId6"/>
          <a:stretch>
            <a:fillRect/>
          </a:stretch>
        </p:blipFill>
        <p:spPr>
          <a:xfrm>
            <a:off x="8992531" y="158213"/>
            <a:ext cx="3039100" cy="6101668"/>
          </a:xfrm>
          <a:prstGeom prst="rect">
            <a:avLst/>
          </a:prstGeom>
        </p:spPr>
      </p:pic>
    </p:spTree>
    <p:custDataLst>
      <p:tags r:id="rId1"/>
    </p:custDataLst>
    <p:extLst>
      <p:ext uri="{BB962C8B-B14F-4D97-AF65-F5344CB8AC3E}">
        <p14:creationId xmlns:p14="http://schemas.microsoft.com/office/powerpoint/2010/main" val="1809283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0" grpId="0"/>
      <p:bldP spid="9"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STHD Installed with StrapMate® (LSTHD similar)">
            <a:extLst>
              <a:ext uri="{FF2B5EF4-FFF2-40B4-BE49-F238E27FC236}">
                <a16:creationId xmlns:a16="http://schemas.microsoft.com/office/drawing/2014/main" id="{05615551-2D93-40FB-6A9D-AD38E6D059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19640" y="-1"/>
            <a:ext cx="4545872" cy="6857997"/>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411B7481-9757-FC9B-6CD1-7FBEF8D0761A}"/>
              </a:ext>
            </a:extLst>
          </p:cNvPr>
          <p:cNvGrpSpPr/>
          <p:nvPr/>
        </p:nvGrpSpPr>
        <p:grpSpPr>
          <a:xfrm>
            <a:off x="10440488" y="0"/>
            <a:ext cx="1751512" cy="6867043"/>
            <a:chOff x="10205375" y="685"/>
            <a:chExt cx="1751512" cy="6867043"/>
          </a:xfrm>
        </p:grpSpPr>
        <p:sp>
          <p:nvSpPr>
            <p:cNvPr id="8" name="Rectangle 7">
              <a:extLst>
                <a:ext uri="{FF2B5EF4-FFF2-40B4-BE49-F238E27FC236}">
                  <a16:creationId xmlns:a16="http://schemas.microsoft.com/office/drawing/2014/main" id="{645517E4-A784-854B-BD5C-876B56B8E4DC}"/>
                </a:ext>
              </a:extLst>
            </p:cNvPr>
            <p:cNvSpPr/>
            <p:nvPr/>
          </p:nvSpPr>
          <p:spPr>
            <a:xfrm>
              <a:off x="10205375" y="685"/>
              <a:ext cx="1751512" cy="68670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244A100-DB1C-5723-4D31-48CD901849E3}"/>
                </a:ext>
              </a:extLst>
            </p:cNvPr>
            <p:cNvSpPr/>
            <p:nvPr/>
          </p:nvSpPr>
          <p:spPr>
            <a:xfrm>
              <a:off x="11259490" y="6197596"/>
              <a:ext cx="467223" cy="3871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6" name="Picture 15">
            <a:extLst>
              <a:ext uri="{FF2B5EF4-FFF2-40B4-BE49-F238E27FC236}">
                <a16:creationId xmlns:a16="http://schemas.microsoft.com/office/drawing/2014/main" id="{C0176B61-FD34-4E3E-BCD3-0B01A29C156D}"/>
              </a:ext>
            </a:extLst>
          </p:cNvPr>
          <p:cNvPicPr>
            <a:picLocks noChangeAspect="1"/>
          </p:cNvPicPr>
          <p:nvPr/>
        </p:nvPicPr>
        <p:blipFill rotWithShape="1">
          <a:blip r:embed="rId5"/>
          <a:srcRect l="4101" r="3943" b="11095"/>
          <a:stretch/>
        </p:blipFill>
        <p:spPr>
          <a:xfrm>
            <a:off x="1604173" y="1760634"/>
            <a:ext cx="3698070" cy="4511119"/>
          </a:xfrm>
          <a:prstGeom prst="rect">
            <a:avLst/>
          </a:prstGeom>
        </p:spPr>
      </p:pic>
      <p:sp>
        <p:nvSpPr>
          <p:cNvPr id="2" name="Title 1"/>
          <p:cNvSpPr>
            <a:spLocks noGrp="1"/>
          </p:cNvSpPr>
          <p:nvPr>
            <p:ph type="title"/>
          </p:nvPr>
        </p:nvSpPr>
        <p:spPr>
          <a:xfrm>
            <a:off x="368301" y="861236"/>
            <a:ext cx="3238500" cy="765156"/>
          </a:xfrm>
        </p:spPr>
        <p:txBody>
          <a:bodyPr>
            <a:normAutofit/>
          </a:bodyPr>
          <a:lstStyle/>
          <a:p>
            <a:r>
              <a:rPr lang="en-US" dirty="0" err="1"/>
              <a:t>STHD</a:t>
            </a:r>
            <a:r>
              <a:rPr lang="en-US" dirty="0"/>
              <a:t> </a:t>
            </a:r>
            <a:r>
              <a:rPr lang="en-US" dirty="0" err="1"/>
              <a:t>StrapMate</a:t>
            </a:r>
            <a:endParaRPr lang="en-US" dirty="0"/>
          </a:p>
        </p:txBody>
      </p:sp>
      <p:sp>
        <p:nvSpPr>
          <p:cNvPr id="3" name="Content Placeholder 2"/>
          <p:cNvSpPr>
            <a:spLocks noGrp="1"/>
          </p:cNvSpPr>
          <p:nvPr>
            <p:ph idx="1"/>
          </p:nvPr>
        </p:nvSpPr>
        <p:spPr>
          <a:xfrm>
            <a:off x="360363" y="2084023"/>
            <a:ext cx="3698070" cy="4187730"/>
          </a:xfrm>
          <a:noFill/>
        </p:spPr>
        <p:txBody>
          <a:bodyPr lIns="0" tIns="0" rIns="274320">
            <a:normAutofit/>
          </a:bodyPr>
          <a:lstStyle/>
          <a:p>
            <a:pPr marL="0" indent="0">
              <a:buNone/>
            </a:pPr>
            <a:r>
              <a:rPr lang="en-US" sz="1400" dirty="0">
                <a:solidFill>
                  <a:srgbClr val="000000"/>
                </a:solidFill>
              </a:rPr>
              <a:t>The orange </a:t>
            </a:r>
            <a:r>
              <a:rPr lang="en-US" sz="1400" dirty="0" err="1">
                <a:solidFill>
                  <a:srgbClr val="000000"/>
                </a:solidFill>
              </a:rPr>
              <a:t>StrapMate</a:t>
            </a:r>
            <a:r>
              <a:rPr lang="en-US" sz="1400" dirty="0">
                <a:solidFill>
                  <a:srgbClr val="000000"/>
                </a:solidFill>
              </a:rPr>
              <a:t> ensures that the STHD stays in place during the concrete pour and also reduces spalling of the concrete. </a:t>
            </a:r>
          </a:p>
        </p:txBody>
      </p:sp>
      <p:sp>
        <p:nvSpPr>
          <p:cNvPr id="20" name="Title 1"/>
          <p:cNvSpPr txBox="1">
            <a:spLocks/>
          </p:cNvSpPr>
          <p:nvPr/>
        </p:nvSpPr>
        <p:spPr>
          <a:xfrm>
            <a:off x="337878" y="1539111"/>
            <a:ext cx="3920080" cy="387081"/>
          </a:xfrm>
          <a:prstGeom prst="rect">
            <a:avLst/>
          </a:prstGeom>
        </p:spPr>
        <p:txBody>
          <a:bodyPr lIns="0" tIns="0" rIns="0" bIns="0" anchor="t">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2000" dirty="0">
                <a:solidFill>
                  <a:schemeClr val="tx1"/>
                </a:solidFill>
              </a:rPr>
              <a:t>Spall Reduction System</a:t>
            </a:r>
          </a:p>
        </p:txBody>
      </p:sp>
      <p:sp>
        <p:nvSpPr>
          <p:cNvPr id="15" name="Rectangle 14"/>
          <p:cNvSpPr/>
          <p:nvPr/>
        </p:nvSpPr>
        <p:spPr>
          <a:xfrm>
            <a:off x="374650" y="7485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ACDD530F-F5A8-4C5F-A130-29E3BA7490F1}"/>
              </a:ext>
            </a:extLst>
          </p:cNvPr>
          <p:cNvPicPr>
            <a:picLocks noChangeAspect="1"/>
          </p:cNvPicPr>
          <p:nvPr/>
        </p:nvPicPr>
        <p:blipFill rotWithShape="1">
          <a:blip r:embed="rId6"/>
          <a:srcRect r="7968"/>
          <a:stretch/>
        </p:blipFill>
        <p:spPr>
          <a:xfrm>
            <a:off x="5829300" y="4626943"/>
            <a:ext cx="1562538" cy="2078657"/>
          </a:xfrm>
          <a:prstGeom prst="rect">
            <a:avLst/>
          </a:prstGeom>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2183054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500"/>
                                        <p:tgtEl>
                                          <p:spTgt spid="1026"/>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500"/>
                                        <p:tgtEl>
                                          <p:spTgt spid="17"/>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500"/>
                                        <p:tgtEl>
                                          <p:spTgt spid="3">
                                            <p:txEl>
                                              <p:pRg st="0" end="0"/>
                                            </p:txEl>
                                          </p:spTgt>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Single-Wall Portal (PFS-HKS) Kit">
            <a:extLst>
              <a:ext uri="{FF2B5EF4-FFF2-40B4-BE49-F238E27FC236}">
                <a16:creationId xmlns:a16="http://schemas.microsoft.com/office/drawing/2014/main" id="{464B17BF-8CFB-D71E-7554-A32A8D72525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406" r="5239"/>
          <a:stretch/>
        </p:blipFill>
        <p:spPr bwMode="auto">
          <a:xfrm>
            <a:off x="2208026" y="4135582"/>
            <a:ext cx="2170039" cy="2351623"/>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a:extLst>
              <a:ext uri="{FF2B5EF4-FFF2-40B4-BE49-F238E27FC236}">
                <a16:creationId xmlns:a16="http://schemas.microsoft.com/office/drawing/2014/main" id="{4D910760-C677-4010-5AB9-B0ED51ABB9F3}"/>
              </a:ext>
            </a:extLst>
          </p:cNvPr>
          <p:cNvGrpSpPr/>
          <p:nvPr/>
        </p:nvGrpSpPr>
        <p:grpSpPr>
          <a:xfrm>
            <a:off x="10440488" y="-9043"/>
            <a:ext cx="1751512" cy="6867043"/>
            <a:chOff x="10205375" y="685"/>
            <a:chExt cx="1751512" cy="6867043"/>
          </a:xfrm>
        </p:grpSpPr>
        <p:sp>
          <p:nvSpPr>
            <p:cNvPr id="6" name="Rectangle 5">
              <a:extLst>
                <a:ext uri="{FF2B5EF4-FFF2-40B4-BE49-F238E27FC236}">
                  <a16:creationId xmlns:a16="http://schemas.microsoft.com/office/drawing/2014/main" id="{62813A0D-104B-9B5F-4CF4-55E0D653F73A}"/>
                </a:ext>
              </a:extLst>
            </p:cNvPr>
            <p:cNvSpPr/>
            <p:nvPr/>
          </p:nvSpPr>
          <p:spPr>
            <a:xfrm>
              <a:off x="10205375" y="685"/>
              <a:ext cx="1751512" cy="68670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24A12839-00F7-0015-8088-EE30D3233B00}"/>
                </a:ext>
              </a:extLst>
            </p:cNvPr>
            <p:cNvSpPr/>
            <p:nvPr/>
          </p:nvSpPr>
          <p:spPr>
            <a:xfrm>
              <a:off x="11259490" y="6197596"/>
              <a:ext cx="467223" cy="387195"/>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5" name="Picture 4" descr="A picture containing building&#10;&#10;Description automatically generated">
            <a:extLst>
              <a:ext uri="{FF2B5EF4-FFF2-40B4-BE49-F238E27FC236}">
                <a16:creationId xmlns:a16="http://schemas.microsoft.com/office/drawing/2014/main" id="{CF891CC4-B541-EB5F-ABC0-03489D621AC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32806" y="459782"/>
            <a:ext cx="7459194" cy="5259261"/>
          </a:xfrm>
          <a:prstGeom prst="rect">
            <a:avLst/>
          </a:prstGeom>
          <a:effectLst>
            <a:outerShdw blurRad="152400" dist="76200" dir="2700000" algn="tl" rotWithShape="0">
              <a:prstClr val="black">
                <a:alpha val="40000"/>
              </a:prstClr>
            </a:outerShdw>
          </a:effectLst>
        </p:spPr>
      </p:pic>
      <p:sp>
        <p:nvSpPr>
          <p:cNvPr id="2" name="Title 1"/>
          <p:cNvSpPr>
            <a:spLocks noGrp="1"/>
          </p:cNvSpPr>
          <p:nvPr>
            <p:ph type="title"/>
          </p:nvPr>
        </p:nvSpPr>
        <p:spPr>
          <a:xfrm>
            <a:off x="373063" y="861236"/>
            <a:ext cx="9502457" cy="765156"/>
          </a:xfrm>
        </p:spPr>
        <p:txBody>
          <a:bodyPr>
            <a:normAutofit/>
          </a:bodyPr>
          <a:lstStyle/>
          <a:p>
            <a:r>
              <a:rPr lang="en-US" dirty="0"/>
              <a:t>Holdown </a:t>
            </a:r>
            <a:r>
              <a:rPr lang="en-US" dirty="0" err="1"/>
              <a:t>PFH</a:t>
            </a:r>
            <a:endParaRPr lang="en-US" dirty="0"/>
          </a:p>
        </p:txBody>
      </p:sp>
      <p:sp>
        <p:nvSpPr>
          <p:cNvPr id="3" name="Content Placeholder 2"/>
          <p:cNvSpPr>
            <a:spLocks noGrp="1"/>
          </p:cNvSpPr>
          <p:nvPr>
            <p:ph idx="1"/>
          </p:nvPr>
        </p:nvSpPr>
        <p:spPr>
          <a:xfrm>
            <a:off x="342899" y="2138022"/>
            <a:ext cx="3920079" cy="3028901"/>
          </a:xfrm>
          <a:noFill/>
        </p:spPr>
        <p:txBody>
          <a:bodyPr lIns="0" tIns="0" rIns="274320">
            <a:normAutofit/>
          </a:bodyPr>
          <a:lstStyle/>
          <a:p>
            <a:pPr marL="0" indent="0">
              <a:buNone/>
            </a:pPr>
            <a:r>
              <a:rPr lang="en-US" sz="1400" dirty="0">
                <a:solidFill>
                  <a:srgbClr val="000000"/>
                </a:solidFill>
              </a:rPr>
              <a:t>The Portal Frame with </a:t>
            </a:r>
            <a:r>
              <a:rPr lang="en-US" sz="1400" dirty="0" err="1">
                <a:solidFill>
                  <a:srgbClr val="000000"/>
                </a:solidFill>
              </a:rPr>
              <a:t>Holdown</a:t>
            </a:r>
            <a:r>
              <a:rPr lang="en-US" sz="1400" dirty="0">
                <a:solidFill>
                  <a:srgbClr val="000000"/>
                </a:solidFill>
              </a:rPr>
              <a:t> PFH may be used. Simpson Strong-Tie’s solution is the </a:t>
            </a:r>
            <a:r>
              <a:rPr lang="en-US" sz="1400" b="1" dirty="0">
                <a:solidFill>
                  <a:srgbClr val="000000"/>
                </a:solidFill>
              </a:rPr>
              <a:t>Site Built Portal Frame System</a:t>
            </a:r>
            <a:r>
              <a:rPr lang="en-US" sz="1400" dirty="0">
                <a:solidFill>
                  <a:srgbClr val="000000"/>
                </a:solidFill>
              </a:rPr>
              <a:t>, or PFS. This provides an easy way to meet code-required wall-bracing with narrow wall widths. The solution has been evaluated to replace the PFH method while still </a:t>
            </a:r>
            <a:br>
              <a:rPr lang="en-US" sz="1400" dirty="0">
                <a:solidFill>
                  <a:srgbClr val="FF00FF"/>
                </a:solidFill>
              </a:rPr>
            </a:br>
            <a:r>
              <a:rPr lang="en-US" sz="1400" dirty="0">
                <a:solidFill>
                  <a:srgbClr val="000000"/>
                </a:solidFill>
              </a:rPr>
              <a:t>meeting the intent of </a:t>
            </a:r>
            <a:br>
              <a:rPr lang="en-US" sz="1400" dirty="0">
                <a:solidFill>
                  <a:srgbClr val="FF00FF"/>
                </a:solidFill>
              </a:rPr>
            </a:br>
            <a:r>
              <a:rPr lang="en-US" sz="1400" dirty="0">
                <a:solidFill>
                  <a:srgbClr val="000000"/>
                </a:solidFill>
              </a:rPr>
              <a:t>the code. </a:t>
            </a:r>
          </a:p>
        </p:txBody>
      </p:sp>
      <p:sp>
        <p:nvSpPr>
          <p:cNvPr id="20" name="Title 1"/>
          <p:cNvSpPr txBox="1">
            <a:spLocks/>
          </p:cNvSpPr>
          <p:nvPr/>
        </p:nvSpPr>
        <p:spPr>
          <a:xfrm>
            <a:off x="358073" y="1546606"/>
            <a:ext cx="3920080" cy="387081"/>
          </a:xfrm>
          <a:prstGeom prst="rect">
            <a:avLst/>
          </a:prstGeom>
        </p:spPr>
        <p:txBody>
          <a:bodyPr lIns="0" tIns="0" rIns="0" bIns="0" anchor="t">
            <a:normAutofit/>
          </a:bodyPr>
          <a:lstStyle>
            <a:lvl1pPr algn="l" defTabSz="914400" rtl="0" eaLnBrk="1" latinLnBrk="0" hangingPunct="1">
              <a:lnSpc>
                <a:spcPct val="100000"/>
              </a:lnSpc>
              <a:spcBef>
                <a:spcPct val="0"/>
              </a:spcBef>
              <a:buNone/>
              <a:defRPr sz="2800" b="1" kern="1200">
                <a:solidFill>
                  <a:srgbClr val="F0542B"/>
                </a:solidFill>
                <a:latin typeface="Arial" panose="020B0604020202020204" pitchFamily="34" charset="0"/>
                <a:ea typeface="+mj-ea"/>
                <a:cs typeface="Arial" panose="020B0604020202020204" pitchFamily="34" charset="0"/>
              </a:defRPr>
            </a:lvl1pPr>
          </a:lstStyle>
          <a:p>
            <a:r>
              <a:rPr lang="en-US" sz="2000" dirty="0">
                <a:solidFill>
                  <a:schemeClr val="tx1"/>
                </a:solidFill>
              </a:rPr>
              <a:t>Alternative to </a:t>
            </a:r>
            <a:r>
              <a:rPr lang="en-US" sz="2000" dirty="0" err="1">
                <a:solidFill>
                  <a:schemeClr val="tx1"/>
                </a:solidFill>
              </a:rPr>
              <a:t>STHD</a:t>
            </a:r>
            <a:endParaRPr lang="en-US" sz="2000" dirty="0">
              <a:solidFill>
                <a:schemeClr val="tx1"/>
              </a:solidFill>
            </a:endParaRPr>
          </a:p>
        </p:txBody>
      </p:sp>
      <p:sp>
        <p:nvSpPr>
          <p:cNvPr id="15" name="Rectangle 14"/>
          <p:cNvSpPr/>
          <p:nvPr/>
        </p:nvSpPr>
        <p:spPr>
          <a:xfrm>
            <a:off x="387350" y="7485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250863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0" presetClass="entr" presetSubtype="0" fill="hold" nodeType="withEffect">
                                  <p:stCondLst>
                                    <p:cond delay="0"/>
                                  </p:stCondLst>
                                  <p:childTnLst>
                                    <p:set>
                                      <p:cBhvr>
                                        <p:cTn id="16" dur="1" fill="hold">
                                          <p:stCondLst>
                                            <p:cond delay="0"/>
                                          </p:stCondLst>
                                        </p:cTn>
                                        <p:tgtEl>
                                          <p:spTgt spid="3074"/>
                                        </p:tgtEl>
                                        <p:attrNameLst>
                                          <p:attrName>style.visibility</p:attrName>
                                        </p:attrNameLst>
                                      </p:cBhvr>
                                      <p:to>
                                        <p:strVal val="visible"/>
                                      </p:to>
                                    </p:set>
                                    <p:animEffect transition="in" filter="fade">
                                      <p:cBhvr>
                                        <p:cTn id="1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flipH="1" flipV="1">
            <a:off x="1955" y="-1"/>
            <a:ext cx="12190044" cy="6858000"/>
          </a:xfrm>
          <a:prstGeom prst="rect">
            <a:avLst/>
          </a:prstGeom>
          <a:solidFill>
            <a:srgbClr val="2B4C7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 name="Straight Connector 6"/>
          <p:cNvCxnSpPr/>
          <p:nvPr/>
        </p:nvCxnSpPr>
        <p:spPr>
          <a:xfrm>
            <a:off x="768350" y="749300"/>
            <a:ext cx="10655300"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2892879" y="449943"/>
            <a:ext cx="6406242" cy="633885"/>
          </a:xfrm>
          <a:solidFill>
            <a:srgbClr val="FF5308"/>
          </a:solidFill>
        </p:spPr>
        <p:txBody>
          <a:bodyPr anchor="ctr"/>
          <a:lstStyle/>
          <a:p>
            <a:pPr algn="ctr"/>
            <a:r>
              <a:rPr lang="en-US" dirty="0">
                <a:solidFill>
                  <a:schemeClr val="bg1"/>
                </a:solidFill>
              </a:rPr>
              <a:t>Check Your Knowledge</a:t>
            </a:r>
          </a:p>
        </p:txBody>
      </p:sp>
      <p:sp>
        <p:nvSpPr>
          <p:cNvPr id="6" name="Content Placeholder 2"/>
          <p:cNvSpPr>
            <a:spLocks noGrp="1"/>
          </p:cNvSpPr>
          <p:nvPr>
            <p:ph idx="1"/>
          </p:nvPr>
        </p:nvSpPr>
        <p:spPr>
          <a:xfrm>
            <a:off x="2860964" y="1790699"/>
            <a:ext cx="6470072" cy="1114425"/>
          </a:xfrm>
        </p:spPr>
        <p:txBody>
          <a:bodyPr lIns="0" tIns="0" rIns="0" bIns="0">
            <a:noAutofit/>
          </a:bodyPr>
          <a:lstStyle/>
          <a:p>
            <a:pPr marL="0" indent="0" algn="ctr">
              <a:buNone/>
            </a:pPr>
            <a:r>
              <a:rPr lang="en-US" altLang="en-US" sz="2000" b="1" dirty="0">
                <a:solidFill>
                  <a:schemeClr val="bg1"/>
                </a:solidFill>
              </a:rPr>
              <a:t>When building the prescribed Braced Wall Panel using the </a:t>
            </a:r>
            <a:r>
              <a:rPr lang="en-US" altLang="en-US" sz="2000" b="1" dirty="0" err="1">
                <a:solidFill>
                  <a:schemeClr val="bg1"/>
                </a:solidFill>
              </a:rPr>
              <a:t>STHD</a:t>
            </a:r>
            <a:r>
              <a:rPr lang="en-US" altLang="en-US" sz="2000" b="1" dirty="0">
                <a:solidFill>
                  <a:schemeClr val="bg1"/>
                </a:solidFill>
              </a:rPr>
              <a:t> the code requires __________. </a:t>
            </a:r>
            <a:endParaRPr lang="en-US" altLang="en-US" dirty="0">
              <a:solidFill>
                <a:schemeClr val="bg1"/>
              </a:solidFill>
            </a:endParaRPr>
          </a:p>
        </p:txBody>
      </p:sp>
      <p:sp>
        <p:nvSpPr>
          <p:cNvPr id="13" name="Content Placeholder 2"/>
          <p:cNvSpPr txBox="1">
            <a:spLocks/>
          </p:cNvSpPr>
          <p:nvPr/>
        </p:nvSpPr>
        <p:spPr>
          <a:xfrm>
            <a:off x="2860964" y="3470235"/>
            <a:ext cx="7029796" cy="2587665"/>
          </a:xfrm>
          <a:prstGeom prst="rect">
            <a:avLst/>
          </a:prstGeom>
        </p:spPr>
        <p:txBody>
          <a:bodyPr lIns="0" tIns="0" rIns="0" bIns="0">
            <a:normAutofit/>
          </a:bodyPr>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Arial" panose="020B0604020202020204" pitchFamily="34" charset="0"/>
              <a:buAutoNum type="alphaUcParenR"/>
            </a:pPr>
            <a:r>
              <a:rPr lang="en-US" altLang="en-US" dirty="0">
                <a:solidFill>
                  <a:schemeClr val="bg1"/>
                </a:solidFill>
              </a:rPr>
              <a:t>2500 lb. strap-type </a:t>
            </a:r>
            <a:r>
              <a:rPr lang="en-US" altLang="en-US" dirty="0" err="1">
                <a:solidFill>
                  <a:schemeClr val="bg1"/>
                </a:solidFill>
              </a:rPr>
              <a:t>holdowns</a:t>
            </a:r>
            <a:r>
              <a:rPr lang="en-US" altLang="en-US" dirty="0">
                <a:solidFill>
                  <a:schemeClr val="bg1"/>
                </a:solidFill>
              </a:rPr>
              <a:t> embedded into the concrete every 6”</a:t>
            </a:r>
          </a:p>
          <a:p>
            <a:pPr marL="342900" indent="-342900">
              <a:buFont typeface="Arial" panose="020B0604020202020204" pitchFamily="34" charset="0"/>
              <a:buAutoNum type="alphaUcParenR"/>
            </a:pPr>
            <a:r>
              <a:rPr lang="en-US" altLang="en-US" dirty="0">
                <a:solidFill>
                  <a:schemeClr val="bg1"/>
                </a:solidFill>
              </a:rPr>
              <a:t>two 3500 lb. strap-type </a:t>
            </a:r>
            <a:r>
              <a:rPr lang="en-US" altLang="en-US" dirty="0" err="1">
                <a:solidFill>
                  <a:schemeClr val="bg1"/>
                </a:solidFill>
              </a:rPr>
              <a:t>holdowns</a:t>
            </a:r>
            <a:r>
              <a:rPr lang="en-US" altLang="en-US" dirty="0">
                <a:solidFill>
                  <a:schemeClr val="bg1"/>
                </a:solidFill>
              </a:rPr>
              <a:t> embedded into the concrete and nailed into the framing</a:t>
            </a:r>
          </a:p>
          <a:p>
            <a:pPr marL="342900" indent="-342900">
              <a:buFont typeface="Arial" panose="020B0604020202020204" pitchFamily="34" charset="0"/>
              <a:buAutoNum type="alphaUcParenR"/>
            </a:pPr>
            <a:r>
              <a:rPr lang="en-US" altLang="en-US" dirty="0">
                <a:solidFill>
                  <a:schemeClr val="bg1"/>
                </a:solidFill>
              </a:rPr>
              <a:t>Four 2000 lb. strap-type </a:t>
            </a:r>
            <a:r>
              <a:rPr lang="en-US" altLang="en-US" dirty="0" err="1">
                <a:solidFill>
                  <a:schemeClr val="bg1"/>
                </a:solidFill>
              </a:rPr>
              <a:t>holdowns</a:t>
            </a:r>
            <a:r>
              <a:rPr lang="en-US" altLang="en-US" dirty="0">
                <a:solidFill>
                  <a:schemeClr val="bg1"/>
                </a:solidFill>
              </a:rPr>
              <a:t> attached as bracing for the framing</a:t>
            </a:r>
          </a:p>
        </p:txBody>
      </p:sp>
      <p:cxnSp>
        <p:nvCxnSpPr>
          <p:cNvPr id="18" name="Straight Connector 17"/>
          <p:cNvCxnSpPr/>
          <p:nvPr/>
        </p:nvCxnSpPr>
        <p:spPr>
          <a:xfrm>
            <a:off x="2860964" y="3025735"/>
            <a:ext cx="6470072" cy="0"/>
          </a:xfrm>
          <a:prstGeom prst="line">
            <a:avLst/>
          </a:prstGeom>
          <a:ln>
            <a:solidFill>
              <a:srgbClr val="FF5308"/>
            </a:solidFill>
          </a:ln>
        </p:spPr>
        <p:style>
          <a:lnRef idx="1">
            <a:schemeClr val="accent1"/>
          </a:lnRef>
          <a:fillRef idx="0">
            <a:schemeClr val="accent1"/>
          </a:fillRef>
          <a:effectRef idx="0">
            <a:schemeClr val="accent1"/>
          </a:effectRef>
          <a:fontRef idx="minor">
            <a:schemeClr val="tx1"/>
          </a:fontRef>
        </p:style>
      </p:cxnSp>
      <p:sp>
        <p:nvSpPr>
          <p:cNvPr id="9" name="Isosceles Triangle 8"/>
          <p:cNvSpPr/>
          <p:nvPr/>
        </p:nvSpPr>
        <p:spPr>
          <a:xfrm rot="5400000">
            <a:off x="2151062" y="3849156"/>
            <a:ext cx="507094" cy="625486"/>
          </a:xfrm>
          <a:prstGeom prst="triangle">
            <a:avLst/>
          </a:prstGeom>
          <a:solidFill>
            <a:srgbClr val="FF530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81322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25463" y="945814"/>
            <a:ext cx="4414837" cy="474228"/>
          </a:xfrm>
        </p:spPr>
        <p:txBody>
          <a:bodyPr/>
          <a:lstStyle/>
          <a:p>
            <a:pPr algn="r"/>
            <a:r>
              <a:rPr lang="en-US" dirty="0"/>
              <a:t>Summary</a:t>
            </a:r>
          </a:p>
        </p:txBody>
      </p:sp>
      <p:sp>
        <p:nvSpPr>
          <p:cNvPr id="6" name="Content Placeholder 2"/>
          <p:cNvSpPr txBox="1">
            <a:spLocks/>
          </p:cNvSpPr>
          <p:nvPr/>
        </p:nvSpPr>
        <p:spPr>
          <a:xfrm>
            <a:off x="5727203" y="2028824"/>
            <a:ext cx="5884868" cy="4626619"/>
          </a:xfrm>
          <a:prstGeom prst="rect">
            <a:avLst/>
          </a:prstGeom>
        </p:spPr>
        <p:txBody>
          <a:bodyPr lIns="0" tIns="0" rIns="0" bIns="0"/>
          <a:lstStyle>
            <a:lvl1pPr marL="228600" indent="-228600" algn="l" defTabSz="914400" rtl="0" eaLnBrk="1" latinLnBrk="0" hangingPunct="1">
              <a:lnSpc>
                <a:spcPct val="150000"/>
              </a:lnSpc>
              <a:spcBef>
                <a:spcPts val="10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5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50000"/>
              </a:lnSpc>
              <a:spcBef>
                <a:spcPts val="5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50000"/>
              </a:lnSpc>
              <a:spcBef>
                <a:spcPts val="500"/>
              </a:spcBef>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dirty="0"/>
              <a:t>This training covers anchors and mis-installations.</a:t>
            </a:r>
          </a:p>
          <a:p>
            <a:pPr marL="0" indent="0">
              <a:buNone/>
            </a:pPr>
            <a:r>
              <a:rPr lang="en-US" sz="1400" b="1" dirty="0"/>
              <a:t>Lesson 1</a:t>
            </a:r>
            <a:br>
              <a:rPr lang="en-US" sz="1400" b="1" dirty="0"/>
            </a:br>
            <a:r>
              <a:rPr lang="en-US" sz="1400" dirty="0"/>
              <a:t>Overview of anchors and Continuous Load Path</a:t>
            </a:r>
            <a:br>
              <a:rPr lang="en-US" sz="1400" dirty="0"/>
            </a:br>
            <a:r>
              <a:rPr lang="en-US" sz="1400" dirty="0"/>
              <a:t>Purpose and different types of anchors</a:t>
            </a:r>
          </a:p>
          <a:p>
            <a:pPr marL="0" indent="0">
              <a:buNone/>
            </a:pPr>
            <a:r>
              <a:rPr lang="en-US" sz="1400" b="1" dirty="0"/>
              <a:t>Lesson 2</a:t>
            </a:r>
            <a:br>
              <a:rPr lang="en-US" sz="1400" b="1" dirty="0"/>
            </a:br>
            <a:r>
              <a:rPr lang="en-US" sz="1400" dirty="0"/>
              <a:t>Sill Plate anchors</a:t>
            </a:r>
            <a:br>
              <a:rPr lang="en-US" sz="1400" dirty="0"/>
            </a:br>
            <a:r>
              <a:rPr lang="en-US" sz="1400" dirty="0"/>
              <a:t>Common mis-installations and remediation.  </a:t>
            </a:r>
          </a:p>
          <a:p>
            <a:pPr marL="0" indent="0">
              <a:buNone/>
            </a:pPr>
            <a:r>
              <a:rPr lang="en-US" sz="1400" b="1" dirty="0"/>
              <a:t>Lesson 3</a:t>
            </a:r>
            <a:br>
              <a:rPr lang="en-US" sz="1400" b="1" dirty="0"/>
            </a:br>
            <a:r>
              <a:rPr lang="en-US" sz="1400" dirty="0"/>
              <a:t>Strap-Tie </a:t>
            </a:r>
            <a:r>
              <a:rPr lang="en-US" sz="1400" dirty="0" err="1"/>
              <a:t>Holdown</a:t>
            </a:r>
            <a:r>
              <a:rPr lang="en-US" sz="1400" dirty="0"/>
              <a:t> anchors</a:t>
            </a:r>
            <a:br>
              <a:rPr lang="en-US" sz="1400" dirty="0"/>
            </a:br>
            <a:r>
              <a:rPr lang="en-US" sz="1400" dirty="0"/>
              <a:t>Common mis-installations and remediation.  </a:t>
            </a:r>
          </a:p>
        </p:txBody>
      </p:sp>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l="-1" r="22135"/>
          <a:stretch/>
        </p:blipFill>
        <p:spPr>
          <a:xfrm>
            <a:off x="-1138" y="1927571"/>
            <a:ext cx="4941438" cy="3864097"/>
          </a:xfrm>
          <a:prstGeom prst="rect">
            <a:avLst/>
          </a:prstGeom>
          <a:effectLst>
            <a:outerShdw blurRad="76200" dist="76200" dir="2700000" algn="tl" rotWithShape="0">
              <a:prstClr val="black">
                <a:alpha val="40000"/>
              </a:prstClr>
            </a:outerShdw>
          </a:effectLst>
        </p:spPr>
      </p:pic>
      <p:sp>
        <p:nvSpPr>
          <p:cNvPr id="10" name="Rectangle 9"/>
          <p:cNvSpPr/>
          <p:nvPr/>
        </p:nvSpPr>
        <p:spPr>
          <a:xfrm>
            <a:off x="3327375" y="572497"/>
            <a:ext cx="1612925" cy="321172"/>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n-US"/>
          </a:p>
        </p:txBody>
      </p:sp>
    </p:spTree>
    <p:custDataLst>
      <p:tags r:id="rId1"/>
    </p:custDataLst>
    <p:extLst>
      <p:ext uri="{BB962C8B-B14F-4D97-AF65-F5344CB8AC3E}">
        <p14:creationId xmlns:p14="http://schemas.microsoft.com/office/powerpoint/2010/main" val="12016046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77371" y="464457"/>
            <a:ext cx="11437258" cy="59109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p:cNvSpPr>
            <a:spLocks noGrp="1"/>
          </p:cNvSpPr>
          <p:nvPr>
            <p:ph type="title"/>
          </p:nvPr>
        </p:nvSpPr>
        <p:spPr>
          <a:xfrm>
            <a:off x="342901" y="2304714"/>
            <a:ext cx="11471728" cy="474228"/>
          </a:xfrm>
        </p:spPr>
        <p:txBody>
          <a:bodyPr/>
          <a:lstStyle/>
          <a:p>
            <a:pPr algn="ctr"/>
            <a:r>
              <a:rPr lang="en-US" dirty="0">
                <a:solidFill>
                  <a:schemeClr val="bg1"/>
                </a:solidFill>
              </a:rPr>
              <a:t>Congratulations!</a:t>
            </a:r>
          </a:p>
        </p:txBody>
      </p:sp>
      <p:sp>
        <p:nvSpPr>
          <p:cNvPr id="6" name="Content Placeholder 5"/>
          <p:cNvSpPr>
            <a:spLocks noGrp="1"/>
          </p:cNvSpPr>
          <p:nvPr>
            <p:ph idx="1"/>
          </p:nvPr>
        </p:nvSpPr>
        <p:spPr>
          <a:xfrm>
            <a:off x="3048000" y="2984500"/>
            <a:ext cx="6125029" cy="3289299"/>
          </a:xfrm>
        </p:spPr>
        <p:txBody>
          <a:bodyPr/>
          <a:lstStyle/>
          <a:p>
            <a:pPr marL="0" indent="0" algn="ctr">
              <a:buNone/>
            </a:pPr>
            <a:r>
              <a:rPr lang="en-US" dirty="0">
                <a:solidFill>
                  <a:schemeClr val="bg1"/>
                </a:solidFill>
              </a:rPr>
              <a:t>You have completed this course</a:t>
            </a:r>
            <a:r>
              <a:rPr lang="en-US">
                <a:solidFill>
                  <a:schemeClr val="bg1"/>
                </a:solidFill>
              </a:rPr>
              <a:t>. </a:t>
            </a:r>
            <a:endParaRPr lang="en-US" dirty="0">
              <a:solidFill>
                <a:schemeClr val="bg1"/>
              </a:solidFill>
            </a:endParaRPr>
          </a:p>
        </p:txBody>
      </p:sp>
      <p:sp>
        <p:nvSpPr>
          <p:cNvPr id="9" name="Date Placeholder 14"/>
          <p:cNvSpPr txBox="1">
            <a:spLocks/>
          </p:cNvSpPr>
          <p:nvPr/>
        </p:nvSpPr>
        <p:spPr>
          <a:xfrm>
            <a:off x="5577876" y="6463998"/>
            <a:ext cx="6268646" cy="144000"/>
          </a:xfrm>
          <a:prstGeom prst="rect">
            <a:avLst/>
          </a:prstGeom>
        </p:spPr>
        <p:txBody>
          <a:bodyPr vert="horz" wrap="none" lIns="0" tIns="0" rIns="0" bIns="0" rtlCol="0" anchor="t">
            <a:noAutofit/>
          </a:bodyPr>
          <a:lstStyle>
            <a:defPPr>
              <a:defRPr lang="en-US"/>
            </a:defPPr>
            <a:lvl1pPr algn="l" rtl="0" fontAlgn="t">
              <a:spcBef>
                <a:spcPct val="0"/>
              </a:spcBef>
              <a:spcAft>
                <a:spcPct val="0"/>
              </a:spcAft>
              <a:buClr>
                <a:schemeClr val="accent4"/>
              </a:buClr>
              <a:defRPr sz="800" b="0" kern="1200">
                <a:solidFill>
                  <a:schemeClr val="accent4"/>
                </a:solidFill>
                <a:latin typeface="Verdana"/>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pPr algn="r" eaLnBrk="1" hangingPunct="1">
              <a:buClr>
                <a:srgbClr val="969696"/>
              </a:buClr>
            </a:pPr>
            <a:r>
              <a:rPr lang="de-DE" dirty="0">
                <a:solidFill>
                  <a:srgbClr val="969696"/>
                </a:solidFill>
                <a:cs typeface="Verdana"/>
              </a:rPr>
              <a:t>S170-SST-02_MIA_v01     </a:t>
            </a:r>
            <a:r>
              <a:rPr lang="en-US" dirty="0">
                <a:solidFill>
                  <a:srgbClr val="969696"/>
                </a:solidFill>
                <a:cs typeface="Verdana"/>
              </a:rPr>
              <a:t>Copyright © 2023 Simpson Strong-Tie. All rights reserved.</a:t>
            </a:r>
            <a:endParaRPr lang="de-DE" dirty="0">
              <a:solidFill>
                <a:srgbClr val="969696"/>
              </a:solidFill>
              <a:cs typeface="Verdana"/>
            </a:endParaRPr>
          </a:p>
          <a:p>
            <a:pPr algn="r" eaLnBrk="1" hangingPunct="1">
              <a:buClr>
                <a:srgbClr val="969696"/>
              </a:buClr>
            </a:pPr>
            <a:endParaRPr lang="de-DE" dirty="0">
              <a:solidFill>
                <a:srgbClr val="969696"/>
              </a:solidFill>
              <a:cs typeface="Verdana"/>
            </a:endParaRPr>
          </a:p>
        </p:txBody>
      </p:sp>
    </p:spTree>
    <p:custDataLst>
      <p:tags r:id="rId1"/>
    </p:custDataLst>
    <p:extLst>
      <p:ext uri="{BB962C8B-B14F-4D97-AF65-F5344CB8AC3E}">
        <p14:creationId xmlns:p14="http://schemas.microsoft.com/office/powerpoint/2010/main" val="38525408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p:txBody>
          <a:bodyPr/>
          <a:lstStyle/>
          <a:p>
            <a:r>
              <a:rPr lang="en-US" b="0" dirty="0"/>
              <a:t>   Mis-Installed Anchors</a:t>
            </a:r>
          </a:p>
        </p:txBody>
      </p:sp>
      <p:sp>
        <p:nvSpPr>
          <p:cNvPr id="7" name="TextBox 6"/>
          <p:cNvSpPr txBox="1"/>
          <p:nvPr/>
        </p:nvSpPr>
        <p:spPr>
          <a:xfrm>
            <a:off x="217488" y="315436"/>
            <a:ext cx="2563812" cy="276999"/>
          </a:xfrm>
          <a:prstGeom prst="rect">
            <a:avLst/>
          </a:prstGeom>
          <a:noFill/>
        </p:spPr>
        <p:txBody>
          <a:bodyPr wrap="square" rtlCol="0">
            <a:spAutoFit/>
          </a:bodyPr>
          <a:lstStyle/>
          <a:p>
            <a:r>
              <a:rPr lang="en-US" sz="1200" spc="300" dirty="0"/>
              <a:t>LESSON 1</a:t>
            </a:r>
          </a:p>
        </p:txBody>
      </p:sp>
      <p:sp>
        <p:nvSpPr>
          <p:cNvPr id="8" name="Transparent Black Rectangle"/>
          <p:cNvSpPr/>
          <p:nvPr/>
        </p:nvSpPr>
        <p:spPr>
          <a:xfrm>
            <a:off x="0" y="1827716"/>
            <a:ext cx="12192000" cy="664964"/>
          </a:xfrm>
          <a:prstGeom prst="rect">
            <a:avLst/>
          </a:prstGeom>
          <a:solidFill>
            <a:srgbClr val="2B4C76">
              <a:alpha val="80000"/>
            </a:srgbClr>
          </a:solidFill>
          <a:ln>
            <a:noFill/>
          </a:ln>
        </p:spPr>
        <p:style>
          <a:lnRef idx="2">
            <a:schemeClr val="dk1">
              <a:shade val="50000"/>
            </a:schemeClr>
          </a:lnRef>
          <a:fillRef idx="1">
            <a:schemeClr val="dk1"/>
          </a:fillRef>
          <a:effectRef idx="0">
            <a:schemeClr val="dk1"/>
          </a:effectRef>
          <a:fontRef idx="minor">
            <a:schemeClr val="lt1"/>
          </a:fontRef>
        </p:style>
        <p:txBody>
          <a:bodyPr lIns="365760" tIns="182880" rIns="365760" rtlCol="0" anchor="t" anchorCtr="0"/>
          <a:lstStyle/>
          <a:p>
            <a:pPr algn="l">
              <a:spcAft>
                <a:spcPts val="1800"/>
              </a:spcAft>
            </a:pPr>
            <a:endParaRPr lang="en-US" sz="2400" b="1" i="1" u="sng"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9" name="Text Placeholder 13"/>
          <p:cNvSpPr txBox="1">
            <a:spLocks/>
          </p:cNvSpPr>
          <p:nvPr/>
        </p:nvSpPr>
        <p:spPr>
          <a:xfrm>
            <a:off x="638629" y="1908930"/>
            <a:ext cx="9957653" cy="558697"/>
          </a:xfrm>
          <a:prstGeom prst="rect">
            <a:avLst/>
          </a:prstGeom>
        </p:spPr>
        <p:txBody>
          <a:bodyPr anchor="t"/>
          <a:lstStyle>
            <a:lvl1pPr marL="0" indent="0" algn="l" defTabSz="914400" rtl="0" eaLnBrk="1" latinLnBrk="0" hangingPunct="1">
              <a:lnSpc>
                <a:spcPct val="90000"/>
              </a:lnSpc>
              <a:spcBef>
                <a:spcPts val="1000"/>
              </a:spcBef>
              <a:buFont typeface="Arial" panose="020B0604020202020204" pitchFamily="34" charset="0"/>
              <a:buNone/>
              <a:defRPr sz="2400" b="0" kern="1200">
                <a:solidFill>
                  <a:schemeClr val="bg1"/>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effectLst/>
              </a:rPr>
              <a:t>Anchorage Overview</a:t>
            </a:r>
          </a:p>
        </p:txBody>
      </p:sp>
    </p:spTree>
    <p:custDataLst>
      <p:tags r:id="rId1"/>
    </p:custDataLst>
    <p:extLst>
      <p:ext uri="{BB962C8B-B14F-4D97-AF65-F5344CB8AC3E}">
        <p14:creationId xmlns:p14="http://schemas.microsoft.com/office/powerpoint/2010/main" val="38996936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8363" y="861236"/>
            <a:ext cx="3703637" cy="765156"/>
          </a:xfrm>
        </p:spPr>
        <p:txBody>
          <a:bodyPr>
            <a:normAutofit/>
          </a:bodyPr>
          <a:lstStyle/>
          <a:p>
            <a:r>
              <a:rPr lang="en-US" dirty="0" err="1"/>
              <a:t>R301.1</a:t>
            </a:r>
            <a:r>
              <a:rPr lang="en-US" dirty="0"/>
              <a:t> Application</a:t>
            </a:r>
          </a:p>
        </p:txBody>
      </p:sp>
      <p:sp>
        <p:nvSpPr>
          <p:cNvPr id="3" name="Content Placeholder 2"/>
          <p:cNvSpPr>
            <a:spLocks noGrp="1"/>
          </p:cNvSpPr>
          <p:nvPr>
            <p:ph idx="1"/>
          </p:nvPr>
        </p:nvSpPr>
        <p:spPr>
          <a:xfrm>
            <a:off x="882650" y="1739084"/>
            <a:ext cx="5213350" cy="3962233"/>
          </a:xfrm>
          <a:noFill/>
        </p:spPr>
        <p:txBody>
          <a:bodyPr lIns="0" tIns="0" rIns="274320">
            <a:normAutofit/>
          </a:bodyPr>
          <a:lstStyle/>
          <a:p>
            <a:pPr marL="0" indent="0">
              <a:buNone/>
            </a:pPr>
            <a:r>
              <a:rPr lang="en-US" sz="1400" dirty="0"/>
              <a:t>Buildings and structures, and parts thereof, shall be constructed to safely support all loads, including dead loads, live loads, roof loads, flood loads, snow loads, wind loads, and seismic loads as prescribed by this code.  </a:t>
            </a:r>
            <a:r>
              <a:rPr lang="en-US" sz="1400" b="1" dirty="0"/>
              <a:t>The construction of buildings and structures in accordance with the provisions of this code shall result in a system that provides a complete load path that meets the requirements for the transfer of loads from their point of origin through the load-resisting elements to the </a:t>
            </a:r>
            <a:r>
              <a:rPr lang="en-US" sz="1400" b="1" u="sng" dirty="0"/>
              <a:t>foundation</a:t>
            </a:r>
            <a:r>
              <a:rPr lang="en-US" sz="1400" b="1" dirty="0"/>
              <a:t>.</a:t>
            </a:r>
            <a:r>
              <a:rPr lang="en-US" sz="1400" dirty="0"/>
              <a:t>  Buildings and structures constructed as prescribed by this code are deemed to comply with the requirements of this section.</a:t>
            </a:r>
          </a:p>
        </p:txBody>
      </p:sp>
      <p:sp>
        <p:nvSpPr>
          <p:cNvPr id="15" name="Rectangle 14"/>
          <p:cNvSpPr/>
          <p:nvPr/>
        </p:nvSpPr>
        <p:spPr>
          <a:xfrm>
            <a:off x="882650" y="7485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6CEF73A6-C8CB-4928-8E59-A8EA1B85D597}"/>
              </a:ext>
            </a:extLst>
          </p:cNvPr>
          <p:cNvCxnSpPr/>
          <p:nvPr/>
        </p:nvCxnSpPr>
        <p:spPr>
          <a:xfrm>
            <a:off x="1092200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986ADA9-807D-4794-9BD0-A86315C25D80}"/>
              </a:ext>
            </a:extLst>
          </p:cNvPr>
          <p:cNvCxnSpPr/>
          <p:nvPr/>
        </p:nvCxnSpPr>
        <p:spPr>
          <a:xfrm>
            <a:off x="10579100" y="595967"/>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pic>
        <p:nvPicPr>
          <p:cNvPr id="1026" name="Picture 2" descr="2018 International Residential Code for One and Two-Family Dwellings,  Loose-leaf Version: International Code Council: 9781609837365: Amazon.com:  Books">
            <a:extLst>
              <a:ext uri="{FF2B5EF4-FFF2-40B4-BE49-F238E27FC236}">
                <a16:creationId xmlns:a16="http://schemas.microsoft.com/office/drawing/2014/main" id="{035593D9-849F-ED94-2ED7-2ECE078C269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62700" y="778166"/>
            <a:ext cx="3648075" cy="4752975"/>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0" name="Picture 6" descr="2018 International Building Code / Edition 1 by International Code Council  | 9781609837358 | Paperback | Barnes &amp; Noble®">
            <a:extLst>
              <a:ext uri="{FF2B5EF4-FFF2-40B4-BE49-F238E27FC236}">
                <a16:creationId xmlns:a16="http://schemas.microsoft.com/office/drawing/2014/main" id="{2A98C500-5035-CC54-A57F-213D17401D0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63026" y="2705101"/>
            <a:ext cx="2886074" cy="3771899"/>
          </a:xfrm>
          <a:prstGeom prst="rect">
            <a:avLst/>
          </a:prstGeom>
          <a:noFill/>
          <a:effectLst>
            <a:outerShdw blurRad="152400" dist="762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4072242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8363" y="861236"/>
            <a:ext cx="4960937" cy="765156"/>
          </a:xfrm>
        </p:spPr>
        <p:txBody>
          <a:bodyPr>
            <a:normAutofit/>
          </a:bodyPr>
          <a:lstStyle/>
          <a:p>
            <a:r>
              <a:rPr lang="en-US" dirty="0"/>
              <a:t>The Continuous Load Path</a:t>
            </a:r>
          </a:p>
        </p:txBody>
      </p:sp>
      <p:sp>
        <p:nvSpPr>
          <p:cNvPr id="3" name="Content Placeholder 2"/>
          <p:cNvSpPr>
            <a:spLocks noGrp="1"/>
          </p:cNvSpPr>
          <p:nvPr>
            <p:ph idx="1"/>
          </p:nvPr>
        </p:nvSpPr>
        <p:spPr>
          <a:xfrm>
            <a:off x="882650" y="1739084"/>
            <a:ext cx="3627631" cy="3962233"/>
          </a:xfrm>
          <a:noFill/>
        </p:spPr>
        <p:txBody>
          <a:bodyPr lIns="0" tIns="0" rIns="274320">
            <a:normAutofit/>
          </a:bodyPr>
          <a:lstStyle/>
          <a:p>
            <a:pPr marL="0" indent="0">
              <a:buNone/>
            </a:pPr>
            <a:r>
              <a:rPr lang="en-US" sz="1400" dirty="0"/>
              <a:t>In order to create a complete or continuous load path referenced in the code, the roof must be secured to the upper story, the upper story to the first floor, and the structure to the foundation. </a:t>
            </a:r>
          </a:p>
          <a:p>
            <a:pPr marL="0" indent="0">
              <a:buNone/>
            </a:pPr>
            <a:r>
              <a:rPr lang="en-US" sz="1400" dirty="0"/>
              <a:t>The load path is not complete until the loads are properly transferred to the foundation, which is why anchors are essential. </a:t>
            </a:r>
          </a:p>
          <a:p>
            <a:pPr marL="0" indent="0">
              <a:buNone/>
            </a:pPr>
            <a:endParaRPr lang="en-US" sz="1400" dirty="0"/>
          </a:p>
        </p:txBody>
      </p:sp>
      <p:sp>
        <p:nvSpPr>
          <p:cNvPr id="15" name="Rectangle 14"/>
          <p:cNvSpPr/>
          <p:nvPr/>
        </p:nvSpPr>
        <p:spPr>
          <a:xfrm>
            <a:off x="882650" y="7485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6CEF73A6-C8CB-4928-8E59-A8EA1B85D597}"/>
              </a:ext>
            </a:extLst>
          </p:cNvPr>
          <p:cNvCxnSpPr/>
          <p:nvPr/>
        </p:nvCxnSpPr>
        <p:spPr>
          <a:xfrm>
            <a:off x="1092200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986ADA9-807D-4794-9BD0-A86315C25D80}"/>
              </a:ext>
            </a:extLst>
          </p:cNvPr>
          <p:cNvCxnSpPr/>
          <p:nvPr/>
        </p:nvCxnSpPr>
        <p:spPr>
          <a:xfrm>
            <a:off x="10579100" y="595967"/>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pic>
        <p:nvPicPr>
          <p:cNvPr id="10" name="Picture 2">
            <a:extLst>
              <a:ext uri="{FF2B5EF4-FFF2-40B4-BE49-F238E27FC236}">
                <a16:creationId xmlns:a16="http://schemas.microsoft.com/office/drawing/2014/main" id="{9AF3C092-96B3-4166-A86A-FDB3933A5A2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60009" y="1587229"/>
            <a:ext cx="4554121" cy="4891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a:extLst>
              <a:ext uri="{FF2B5EF4-FFF2-40B4-BE49-F238E27FC236}">
                <a16:creationId xmlns:a16="http://schemas.microsoft.com/office/drawing/2014/main" id="{5EFFCAAE-CA82-4D54-858B-CBB1F62608F5}"/>
              </a:ext>
            </a:extLst>
          </p:cNvPr>
          <p:cNvSpPr txBox="1"/>
          <p:nvPr/>
        </p:nvSpPr>
        <p:spPr>
          <a:xfrm>
            <a:off x="10156005" y="1863177"/>
            <a:ext cx="2035995" cy="523220"/>
          </a:xfrm>
          <a:prstGeom prst="rect">
            <a:avLst/>
          </a:prstGeom>
          <a:noFill/>
        </p:spPr>
        <p:txBody>
          <a:bodyPr wrap="square" rtlCol="0">
            <a:spAutoFit/>
          </a:bodyPr>
          <a:lstStyle/>
          <a:p>
            <a:r>
              <a:rPr lang="en-US" sz="1400" b="1" dirty="0">
                <a:solidFill>
                  <a:schemeClr val="tx1">
                    <a:lumMod val="65000"/>
                    <a:lumOff val="35000"/>
                  </a:schemeClr>
                </a:solidFill>
                <a:latin typeface="Arial" panose="020B0604020202020204" pitchFamily="34" charset="0"/>
                <a:cs typeface="Arial" panose="020B0604020202020204" pitchFamily="34" charset="0"/>
              </a:rPr>
              <a:t>Secure Roof to </a:t>
            </a:r>
          </a:p>
          <a:p>
            <a:r>
              <a:rPr lang="en-US" sz="1400" b="1" dirty="0">
                <a:solidFill>
                  <a:schemeClr val="tx1">
                    <a:lumMod val="65000"/>
                    <a:lumOff val="35000"/>
                  </a:schemeClr>
                </a:solidFill>
                <a:latin typeface="Arial" panose="020B0604020202020204" pitchFamily="34" charset="0"/>
                <a:cs typeface="Arial" panose="020B0604020202020204" pitchFamily="34" charset="0"/>
              </a:rPr>
              <a:t>Upper Story</a:t>
            </a:r>
          </a:p>
        </p:txBody>
      </p:sp>
      <p:sp>
        <p:nvSpPr>
          <p:cNvPr id="13" name="TextBox 12">
            <a:extLst>
              <a:ext uri="{FF2B5EF4-FFF2-40B4-BE49-F238E27FC236}">
                <a16:creationId xmlns:a16="http://schemas.microsoft.com/office/drawing/2014/main" id="{A8B652EA-A0B9-4F0F-BFC3-2C548092C8FC}"/>
              </a:ext>
            </a:extLst>
          </p:cNvPr>
          <p:cNvSpPr txBox="1"/>
          <p:nvPr/>
        </p:nvSpPr>
        <p:spPr>
          <a:xfrm>
            <a:off x="10156005" y="3545227"/>
            <a:ext cx="2032948" cy="523220"/>
          </a:xfrm>
          <a:prstGeom prst="rect">
            <a:avLst/>
          </a:prstGeom>
          <a:noFill/>
        </p:spPr>
        <p:txBody>
          <a:bodyPr wrap="square" rtlCol="0">
            <a:spAutoFit/>
          </a:bodyPr>
          <a:lstStyle/>
          <a:p>
            <a:r>
              <a:rPr lang="en-US" sz="1400" b="1" dirty="0">
                <a:solidFill>
                  <a:schemeClr val="tx1">
                    <a:lumMod val="65000"/>
                    <a:lumOff val="35000"/>
                  </a:schemeClr>
                </a:solidFill>
                <a:latin typeface="Arial" panose="020B0604020202020204" pitchFamily="34" charset="0"/>
                <a:cs typeface="Arial" panose="020B0604020202020204" pitchFamily="34" charset="0"/>
              </a:rPr>
              <a:t>Secure Upper Story </a:t>
            </a:r>
          </a:p>
          <a:p>
            <a:r>
              <a:rPr lang="en-US" sz="1400" b="1" dirty="0">
                <a:solidFill>
                  <a:schemeClr val="tx1">
                    <a:lumMod val="65000"/>
                    <a:lumOff val="35000"/>
                  </a:schemeClr>
                </a:solidFill>
                <a:latin typeface="Arial" panose="020B0604020202020204" pitchFamily="34" charset="0"/>
                <a:cs typeface="Arial" panose="020B0604020202020204" pitchFamily="34" charset="0"/>
              </a:rPr>
              <a:t>to First Floor</a:t>
            </a:r>
          </a:p>
        </p:txBody>
      </p:sp>
      <p:sp>
        <p:nvSpPr>
          <p:cNvPr id="16" name="TextBox 15">
            <a:extLst>
              <a:ext uri="{FF2B5EF4-FFF2-40B4-BE49-F238E27FC236}">
                <a16:creationId xmlns:a16="http://schemas.microsoft.com/office/drawing/2014/main" id="{F75D7037-B453-4039-90EF-82255B0548DB}"/>
              </a:ext>
            </a:extLst>
          </p:cNvPr>
          <p:cNvSpPr txBox="1"/>
          <p:nvPr/>
        </p:nvSpPr>
        <p:spPr>
          <a:xfrm>
            <a:off x="10156004" y="5227277"/>
            <a:ext cx="1678665" cy="523220"/>
          </a:xfrm>
          <a:prstGeom prst="rect">
            <a:avLst/>
          </a:prstGeom>
          <a:noFill/>
        </p:spPr>
        <p:txBody>
          <a:bodyPr wrap="none" rtlCol="0">
            <a:spAutoFit/>
          </a:bodyPr>
          <a:lstStyle/>
          <a:p>
            <a:r>
              <a:rPr lang="en-US" sz="1400" b="1" dirty="0">
                <a:solidFill>
                  <a:schemeClr val="tx1">
                    <a:lumMod val="65000"/>
                    <a:lumOff val="35000"/>
                  </a:schemeClr>
                </a:solidFill>
                <a:latin typeface="Arial" panose="020B0604020202020204" pitchFamily="34" charset="0"/>
                <a:cs typeface="Arial" panose="020B0604020202020204" pitchFamily="34" charset="0"/>
              </a:rPr>
              <a:t>Secure Structure </a:t>
            </a:r>
          </a:p>
          <a:p>
            <a:r>
              <a:rPr lang="en-US" sz="1400" b="1" dirty="0">
                <a:solidFill>
                  <a:schemeClr val="tx1">
                    <a:lumMod val="65000"/>
                    <a:lumOff val="35000"/>
                  </a:schemeClr>
                </a:solidFill>
                <a:latin typeface="Arial" panose="020B0604020202020204" pitchFamily="34" charset="0"/>
                <a:cs typeface="Arial" panose="020B0604020202020204" pitchFamily="34" charset="0"/>
              </a:rPr>
              <a:t>to Foundation</a:t>
            </a:r>
          </a:p>
        </p:txBody>
      </p:sp>
      <p:sp>
        <p:nvSpPr>
          <p:cNvPr id="17" name="Oval 16">
            <a:extLst>
              <a:ext uri="{FF2B5EF4-FFF2-40B4-BE49-F238E27FC236}">
                <a16:creationId xmlns:a16="http://schemas.microsoft.com/office/drawing/2014/main" id="{0476A496-9209-4C44-A552-CF1A0509FFC7}"/>
              </a:ext>
            </a:extLst>
          </p:cNvPr>
          <p:cNvSpPr/>
          <p:nvPr/>
        </p:nvSpPr>
        <p:spPr>
          <a:xfrm>
            <a:off x="8274868" y="1801173"/>
            <a:ext cx="789534" cy="789534"/>
          </a:xfrm>
          <a:prstGeom prst="ellipse">
            <a:avLst/>
          </a:prstGeom>
          <a:noFill/>
          <a:ln w="3810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8" name="Straight Connector 17">
            <a:extLst>
              <a:ext uri="{FF2B5EF4-FFF2-40B4-BE49-F238E27FC236}">
                <a16:creationId xmlns:a16="http://schemas.microsoft.com/office/drawing/2014/main" id="{0F212A1C-8738-4FB7-89F7-3201DD7A4FC7}"/>
              </a:ext>
            </a:extLst>
          </p:cNvPr>
          <p:cNvCxnSpPr>
            <a:cxnSpLocks/>
            <a:endCxn id="11" idx="1"/>
          </p:cNvCxnSpPr>
          <p:nvPr/>
        </p:nvCxnSpPr>
        <p:spPr>
          <a:xfrm flipV="1">
            <a:off x="9064401" y="2124787"/>
            <a:ext cx="1091604" cy="71156"/>
          </a:xfrm>
          <a:prstGeom prst="line">
            <a:avLst/>
          </a:prstGeom>
          <a:ln w="38100">
            <a:solidFill>
              <a:srgbClr val="FF6600"/>
            </a:solidFill>
          </a:ln>
        </p:spPr>
        <p:style>
          <a:lnRef idx="1">
            <a:schemeClr val="accent1"/>
          </a:lnRef>
          <a:fillRef idx="0">
            <a:schemeClr val="accent1"/>
          </a:fillRef>
          <a:effectRef idx="0">
            <a:schemeClr val="accent1"/>
          </a:effectRef>
          <a:fontRef idx="minor">
            <a:schemeClr val="tx1"/>
          </a:fontRef>
        </p:style>
      </p:cxnSp>
      <p:sp>
        <p:nvSpPr>
          <p:cNvPr id="21" name="Oval 20">
            <a:extLst>
              <a:ext uri="{FF2B5EF4-FFF2-40B4-BE49-F238E27FC236}">
                <a16:creationId xmlns:a16="http://schemas.microsoft.com/office/drawing/2014/main" id="{FABB9494-2563-4FB5-A40A-CC9729BDCD4D}"/>
              </a:ext>
            </a:extLst>
          </p:cNvPr>
          <p:cNvSpPr/>
          <p:nvPr/>
        </p:nvSpPr>
        <p:spPr>
          <a:xfrm>
            <a:off x="8274868" y="3545227"/>
            <a:ext cx="789534" cy="789534"/>
          </a:xfrm>
          <a:prstGeom prst="ellipse">
            <a:avLst/>
          </a:prstGeom>
          <a:noFill/>
          <a:ln w="3810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2" name="Straight Connector 21">
            <a:extLst>
              <a:ext uri="{FF2B5EF4-FFF2-40B4-BE49-F238E27FC236}">
                <a16:creationId xmlns:a16="http://schemas.microsoft.com/office/drawing/2014/main" id="{E1E464D3-5FDA-4A34-8D0E-F2AAD050CECE}"/>
              </a:ext>
            </a:extLst>
          </p:cNvPr>
          <p:cNvCxnSpPr>
            <a:cxnSpLocks/>
            <a:stCxn id="21" idx="6"/>
            <a:endCxn id="13" idx="1"/>
          </p:cNvCxnSpPr>
          <p:nvPr/>
        </p:nvCxnSpPr>
        <p:spPr>
          <a:xfrm flipV="1">
            <a:off x="9064402" y="3806837"/>
            <a:ext cx="1091603" cy="133157"/>
          </a:xfrm>
          <a:prstGeom prst="line">
            <a:avLst/>
          </a:prstGeom>
          <a:ln w="38100">
            <a:solidFill>
              <a:srgbClr val="FF6600"/>
            </a:solidFill>
          </a:ln>
        </p:spPr>
        <p:style>
          <a:lnRef idx="1">
            <a:schemeClr val="accent1"/>
          </a:lnRef>
          <a:fillRef idx="0">
            <a:schemeClr val="accent1"/>
          </a:fillRef>
          <a:effectRef idx="0">
            <a:schemeClr val="accent1"/>
          </a:effectRef>
          <a:fontRef idx="minor">
            <a:schemeClr val="tx1"/>
          </a:fontRef>
        </p:style>
      </p:cxnSp>
      <p:sp>
        <p:nvSpPr>
          <p:cNvPr id="23" name="Oval 22">
            <a:extLst>
              <a:ext uri="{FF2B5EF4-FFF2-40B4-BE49-F238E27FC236}">
                <a16:creationId xmlns:a16="http://schemas.microsoft.com/office/drawing/2014/main" id="{35EADF80-D08F-4C35-B7B3-BF0914CB0CBA}"/>
              </a:ext>
            </a:extLst>
          </p:cNvPr>
          <p:cNvSpPr/>
          <p:nvPr/>
        </p:nvSpPr>
        <p:spPr>
          <a:xfrm>
            <a:off x="8274868" y="5079454"/>
            <a:ext cx="789534" cy="789534"/>
          </a:xfrm>
          <a:prstGeom prst="ellipse">
            <a:avLst/>
          </a:prstGeom>
          <a:noFill/>
          <a:ln w="3810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4" name="Straight Connector 23">
            <a:extLst>
              <a:ext uri="{FF2B5EF4-FFF2-40B4-BE49-F238E27FC236}">
                <a16:creationId xmlns:a16="http://schemas.microsoft.com/office/drawing/2014/main" id="{5946E874-FD93-4999-A60E-DFD79A2B58BD}"/>
              </a:ext>
            </a:extLst>
          </p:cNvPr>
          <p:cNvCxnSpPr>
            <a:stCxn id="23" idx="6"/>
            <a:endCxn id="16" idx="1"/>
          </p:cNvCxnSpPr>
          <p:nvPr/>
        </p:nvCxnSpPr>
        <p:spPr>
          <a:xfrm>
            <a:off x="9064402" y="5474221"/>
            <a:ext cx="1091602" cy="14666"/>
          </a:xfrm>
          <a:prstGeom prst="line">
            <a:avLst/>
          </a:prstGeom>
          <a:ln w="38100">
            <a:solidFill>
              <a:srgbClr val="FF6600"/>
            </a:solidFill>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41022770-074A-44CE-AB8D-53060036058B}"/>
              </a:ext>
            </a:extLst>
          </p:cNvPr>
          <p:cNvCxnSpPr>
            <a:endCxn id="21" idx="0"/>
          </p:cNvCxnSpPr>
          <p:nvPr/>
        </p:nvCxnSpPr>
        <p:spPr>
          <a:xfrm flipH="1">
            <a:off x="8669634" y="2264595"/>
            <a:ext cx="17164" cy="1280632"/>
          </a:xfrm>
          <a:prstGeom prst="straightConnector1">
            <a:avLst/>
          </a:prstGeom>
          <a:ln w="66675">
            <a:solidFill>
              <a:srgbClr val="C0000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C7F5CF36-773A-4964-A1C7-D2DDF322BB3D}"/>
              </a:ext>
            </a:extLst>
          </p:cNvPr>
          <p:cNvCxnSpPr/>
          <p:nvPr/>
        </p:nvCxnSpPr>
        <p:spPr>
          <a:xfrm>
            <a:off x="8686798" y="3912317"/>
            <a:ext cx="0" cy="1167136"/>
          </a:xfrm>
          <a:prstGeom prst="straightConnector1">
            <a:avLst/>
          </a:prstGeom>
          <a:ln w="66675">
            <a:solidFill>
              <a:srgbClr val="C0000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58593500-59F3-471F-820B-AB7BB637D4DD}"/>
              </a:ext>
            </a:extLst>
          </p:cNvPr>
          <p:cNvCxnSpPr/>
          <p:nvPr/>
        </p:nvCxnSpPr>
        <p:spPr>
          <a:xfrm>
            <a:off x="8686798" y="5535872"/>
            <a:ext cx="0" cy="553800"/>
          </a:xfrm>
          <a:prstGeom prst="straightConnector1">
            <a:avLst/>
          </a:prstGeom>
          <a:ln w="66675">
            <a:solidFill>
              <a:srgbClr val="C00000"/>
            </a:solidFill>
            <a:prstDash val="sysDash"/>
            <a:tailEnd type="arrow"/>
          </a:ln>
        </p:spPr>
        <p:style>
          <a:lnRef idx="1">
            <a:schemeClr val="accent1"/>
          </a:lnRef>
          <a:fillRef idx="0">
            <a:schemeClr val="accent1"/>
          </a:fillRef>
          <a:effectRef idx="0">
            <a:schemeClr val="accent1"/>
          </a:effectRef>
          <a:fontRef idx="minor">
            <a:schemeClr val="tx1"/>
          </a:fontRef>
        </p:style>
      </p:cxnSp>
      <p:pic>
        <p:nvPicPr>
          <p:cNvPr id="4" name="Picture 2" descr="Image result for student handout icon">
            <a:extLst>
              <a:ext uri="{FF2B5EF4-FFF2-40B4-BE49-F238E27FC236}">
                <a16:creationId xmlns:a16="http://schemas.microsoft.com/office/drawing/2014/main" id="{392054E7-477C-1C15-9EDC-8D27C32A433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684298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up)">
                                      <p:cBhvr>
                                        <p:cTn id="11" dur="500"/>
                                        <p:tgtEl>
                                          <p:spTgt spid="26"/>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up)">
                                      <p:cBhvr>
                                        <p:cTn id="15" dur="500"/>
                                        <p:tgtEl>
                                          <p:spTgt spid="27"/>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up)">
                                      <p:cBhvr>
                                        <p:cTn id="19" dur="500"/>
                                        <p:tgtEl>
                                          <p:spTgt spid="2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par>
                          <p:cTn id="29" fill="hold">
                            <p:stCondLst>
                              <p:cond delay="1000"/>
                            </p:stCondLst>
                            <p:childTnLst>
                              <p:par>
                                <p:cTn id="30" presetID="22" presetClass="entr" presetSubtype="2"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right)">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childTnLst>
                          </p:cTn>
                        </p:par>
                        <p:par>
                          <p:cTn id="42" fill="hold">
                            <p:stCondLst>
                              <p:cond delay="1000"/>
                            </p:stCondLst>
                            <p:childTnLst>
                              <p:par>
                                <p:cTn id="43" presetID="22" presetClass="entr" presetSubtype="2" fill="hold"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right)">
                                      <p:cBhvr>
                                        <p:cTn id="45" dur="500"/>
                                        <p:tgtEl>
                                          <p:spTgt spid="22"/>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500"/>
                                        <p:tgtEl>
                                          <p:spTgt spid="23"/>
                                        </p:tgtEl>
                                      </p:cBhvr>
                                    </p:animEffect>
                                  </p:childTnLst>
                                </p:cTn>
                              </p:par>
                            </p:childTnLst>
                          </p:cTn>
                        </p:par>
                        <p:par>
                          <p:cTn id="51" fill="hold">
                            <p:stCondLst>
                              <p:cond delay="500"/>
                            </p:stCondLst>
                            <p:childTnLst>
                              <p:par>
                                <p:cTn id="52" presetID="10" presetClass="entr" presetSubtype="0"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500"/>
                                        <p:tgtEl>
                                          <p:spTgt spid="16"/>
                                        </p:tgtEl>
                                      </p:cBhvr>
                                    </p:animEffect>
                                  </p:childTnLst>
                                </p:cTn>
                              </p:par>
                            </p:childTnLst>
                          </p:cTn>
                        </p:par>
                        <p:par>
                          <p:cTn id="55" fill="hold">
                            <p:stCondLst>
                              <p:cond delay="1000"/>
                            </p:stCondLst>
                            <p:childTnLst>
                              <p:par>
                                <p:cTn id="56" presetID="22" presetClass="entr" presetSubtype="2" fill="hold" nodeType="after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wipe(right)">
                                      <p:cBhvr>
                                        <p:cTn id="58" dur="500"/>
                                        <p:tgtEl>
                                          <p:spTgt spid="24"/>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3">
                                            <p:txEl>
                                              <p:pRg st="1" end="1"/>
                                            </p:txEl>
                                          </p:spTgt>
                                        </p:tgtEl>
                                        <p:attrNameLst>
                                          <p:attrName>style.visibility</p:attrName>
                                        </p:attrNameLst>
                                      </p:cBhvr>
                                      <p:to>
                                        <p:strVal val="visible"/>
                                      </p:to>
                                    </p:set>
                                    <p:animEffect transition="in" filter="fade">
                                      <p:cBhvr>
                                        <p:cTn id="6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11" grpId="0"/>
      <p:bldP spid="13" grpId="0"/>
      <p:bldP spid="16" grpId="0"/>
      <p:bldP spid="17" grpId="0" animBg="1"/>
      <p:bldP spid="21" grpId="0" animBg="1"/>
      <p:bldP spid="2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8363" y="1039036"/>
            <a:ext cx="5358572" cy="827864"/>
          </a:xfrm>
        </p:spPr>
        <p:txBody>
          <a:bodyPr>
            <a:normAutofit fontScale="90000"/>
          </a:bodyPr>
          <a:lstStyle/>
          <a:p>
            <a:r>
              <a:rPr lang="en-US" dirty="0"/>
              <a:t>The Importance </a:t>
            </a:r>
            <a:br>
              <a:rPr lang="en-US" dirty="0">
                <a:solidFill>
                  <a:srgbClr val="FF00FF"/>
                </a:solidFill>
              </a:rPr>
            </a:br>
            <a:r>
              <a:rPr lang="en-US" dirty="0"/>
              <a:t>of Anchors</a:t>
            </a:r>
          </a:p>
        </p:txBody>
      </p:sp>
      <p:sp>
        <p:nvSpPr>
          <p:cNvPr id="3" name="Content Placeholder 2"/>
          <p:cNvSpPr>
            <a:spLocks noGrp="1"/>
          </p:cNvSpPr>
          <p:nvPr>
            <p:ph idx="1"/>
          </p:nvPr>
        </p:nvSpPr>
        <p:spPr>
          <a:xfrm>
            <a:off x="882649" y="2171700"/>
            <a:ext cx="3244851" cy="4305300"/>
          </a:xfrm>
          <a:noFill/>
        </p:spPr>
        <p:txBody>
          <a:bodyPr lIns="0" tIns="0" rIns="274320">
            <a:noAutofit/>
          </a:bodyPr>
          <a:lstStyle/>
          <a:p>
            <a:pPr marL="0" indent="0">
              <a:buNone/>
            </a:pPr>
            <a:r>
              <a:rPr lang="en-US" sz="1400" dirty="0"/>
              <a:t>Anchors are important for any structure designed to meet the </a:t>
            </a:r>
            <a:br>
              <a:rPr lang="en-US" sz="1400" dirty="0"/>
            </a:br>
            <a:r>
              <a:rPr lang="en-US" sz="1400" dirty="0"/>
              <a:t>I Codes and complete the load path into the foundation. </a:t>
            </a:r>
          </a:p>
        </p:txBody>
      </p:sp>
      <p:sp>
        <p:nvSpPr>
          <p:cNvPr id="15" name="Rectangle 14"/>
          <p:cNvSpPr/>
          <p:nvPr/>
        </p:nvSpPr>
        <p:spPr>
          <a:xfrm>
            <a:off x="882650" y="7485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Mudsills: Where the Framing Meets the Foundation - Fine Homebuilding">
            <a:extLst>
              <a:ext uri="{FF2B5EF4-FFF2-40B4-BE49-F238E27FC236}">
                <a16:creationId xmlns:a16="http://schemas.microsoft.com/office/drawing/2014/main" id="{8B6EE40E-B77A-453B-B76D-53FD8D1D88E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08601" y="-7796"/>
            <a:ext cx="6880352" cy="6880352"/>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076359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82650" y="2184400"/>
            <a:ext cx="2444143" cy="4292600"/>
          </a:xfrm>
          <a:noFill/>
        </p:spPr>
        <p:txBody>
          <a:bodyPr lIns="0" tIns="0" rIns="274320">
            <a:noAutofit/>
          </a:bodyPr>
          <a:lstStyle/>
          <a:p>
            <a:r>
              <a:rPr lang="en-US" sz="1400" dirty="0"/>
              <a:t>Anchors are embedded into the concrete and connected to </a:t>
            </a:r>
            <a:r>
              <a:rPr lang="en-US" sz="1400" dirty="0" err="1"/>
              <a:t>holdowns</a:t>
            </a:r>
            <a:r>
              <a:rPr lang="en-US" sz="1400" dirty="0"/>
              <a:t>. </a:t>
            </a:r>
          </a:p>
          <a:p>
            <a:r>
              <a:rPr lang="en-US" sz="1400" dirty="0"/>
              <a:t>The Strap-Tie Holdown is partially embedded into the concrete. The remaining section is connected to the wood framing. </a:t>
            </a:r>
          </a:p>
        </p:txBody>
      </p:sp>
      <p:sp>
        <p:nvSpPr>
          <p:cNvPr id="15" name="Rectangle 14"/>
          <p:cNvSpPr/>
          <p:nvPr/>
        </p:nvSpPr>
        <p:spPr>
          <a:xfrm>
            <a:off x="882650" y="748544"/>
            <a:ext cx="2731198" cy="160586"/>
          </a:xfrm>
          <a:prstGeom prst="rect">
            <a:avLst/>
          </a:prstGeom>
          <a:solidFill>
            <a:srgbClr val="FF53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6CEF73A6-C8CB-4928-8E59-A8EA1B85D597}"/>
              </a:ext>
            </a:extLst>
          </p:cNvPr>
          <p:cNvCxnSpPr/>
          <p:nvPr/>
        </p:nvCxnSpPr>
        <p:spPr>
          <a:xfrm>
            <a:off x="10922000" y="722967"/>
            <a:ext cx="1266952"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986ADA9-807D-4794-9BD0-A86315C25D80}"/>
              </a:ext>
            </a:extLst>
          </p:cNvPr>
          <p:cNvCxnSpPr/>
          <p:nvPr/>
        </p:nvCxnSpPr>
        <p:spPr>
          <a:xfrm>
            <a:off x="10579100" y="595967"/>
            <a:ext cx="1609852" cy="0"/>
          </a:xfrm>
          <a:prstGeom prst="line">
            <a:avLst/>
          </a:prstGeom>
          <a:ln w="28575">
            <a:solidFill>
              <a:srgbClr val="FF5308"/>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40863473-F6CC-0173-CA5D-EBD7C4B0A4DE}"/>
              </a:ext>
            </a:extLst>
          </p:cNvPr>
          <p:cNvSpPr txBox="1"/>
          <p:nvPr/>
        </p:nvSpPr>
        <p:spPr>
          <a:xfrm>
            <a:off x="9852090" y="5637086"/>
            <a:ext cx="1766792" cy="307777"/>
          </a:xfrm>
          <a:prstGeom prst="rect">
            <a:avLst/>
          </a:prstGeom>
          <a:noFill/>
        </p:spPr>
        <p:txBody>
          <a:bodyPr wrap="square" rtlCol="0">
            <a:spAutoFit/>
          </a:bodyPr>
          <a:lstStyle/>
          <a:p>
            <a:pPr algn="ctr"/>
            <a:r>
              <a:rPr lang="en-US" sz="1400" b="1" dirty="0">
                <a:latin typeface="Arial" panose="020B0604020202020204" pitchFamily="34" charset="0"/>
                <a:cs typeface="Arial" panose="020B0604020202020204" pitchFamily="34" charset="0"/>
              </a:rPr>
              <a:t>Strap-Tie </a:t>
            </a:r>
            <a:r>
              <a:rPr lang="en-US" sz="1400" b="1" dirty="0" err="1">
                <a:latin typeface="Arial" panose="020B0604020202020204" pitchFamily="34" charset="0"/>
                <a:cs typeface="Arial" panose="020B0604020202020204" pitchFamily="34" charset="0"/>
              </a:rPr>
              <a:t>Holdown</a:t>
            </a:r>
            <a:endParaRPr lang="en-US" sz="1400" b="1" dirty="0">
              <a:latin typeface="Arial" panose="020B060402020202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id="{32E383A9-A4C9-4DB5-BBFF-20C86C9519DE}"/>
              </a:ext>
            </a:extLst>
          </p:cNvPr>
          <p:cNvPicPr>
            <a:picLocks noChangeAspect="1"/>
          </p:cNvPicPr>
          <p:nvPr/>
        </p:nvPicPr>
        <p:blipFill>
          <a:blip r:embed="rId4"/>
          <a:stretch>
            <a:fillRect/>
          </a:stretch>
        </p:blipFill>
        <p:spPr>
          <a:xfrm>
            <a:off x="9397836" y="1267868"/>
            <a:ext cx="2655618" cy="4127500"/>
          </a:xfrm>
          <a:prstGeom prst="rect">
            <a:avLst/>
          </a:prstGeom>
        </p:spPr>
      </p:pic>
      <p:pic>
        <p:nvPicPr>
          <p:cNvPr id="11" name="Picture 10">
            <a:extLst>
              <a:ext uri="{FF2B5EF4-FFF2-40B4-BE49-F238E27FC236}">
                <a16:creationId xmlns:a16="http://schemas.microsoft.com/office/drawing/2014/main" id="{16BCA37A-0C22-4D88-8FB5-E3BC0F96B38B}"/>
              </a:ext>
            </a:extLst>
          </p:cNvPr>
          <p:cNvPicPr>
            <a:picLocks noChangeAspect="1"/>
          </p:cNvPicPr>
          <p:nvPr/>
        </p:nvPicPr>
        <p:blipFill rotWithShape="1">
          <a:blip r:embed="rId5"/>
          <a:srcRect l="2709" t="2285" r="10115" b="15145"/>
          <a:stretch/>
        </p:blipFill>
        <p:spPr>
          <a:xfrm>
            <a:off x="3326793" y="1267868"/>
            <a:ext cx="5913674" cy="4243932"/>
          </a:xfrm>
          <a:prstGeom prst="rect">
            <a:avLst/>
          </a:prstGeom>
        </p:spPr>
      </p:pic>
      <p:sp>
        <p:nvSpPr>
          <p:cNvPr id="10" name="TextBox 9">
            <a:extLst>
              <a:ext uri="{FF2B5EF4-FFF2-40B4-BE49-F238E27FC236}">
                <a16:creationId xmlns:a16="http://schemas.microsoft.com/office/drawing/2014/main" id="{D8DD2FFC-A1C7-2229-AFDB-965A509BEDF1}"/>
              </a:ext>
            </a:extLst>
          </p:cNvPr>
          <p:cNvSpPr txBox="1"/>
          <p:nvPr/>
        </p:nvSpPr>
        <p:spPr>
          <a:xfrm>
            <a:off x="4995339" y="5599277"/>
            <a:ext cx="3116889" cy="307777"/>
          </a:xfrm>
          <a:prstGeom prst="rect">
            <a:avLst/>
          </a:prstGeom>
          <a:noFill/>
        </p:spPr>
        <p:txBody>
          <a:bodyPr wrap="square" rtlCol="0">
            <a:spAutoFit/>
          </a:bodyPr>
          <a:lstStyle/>
          <a:p>
            <a:pPr algn="ctr"/>
            <a:r>
              <a:rPr lang="en-US" sz="1400" b="1" dirty="0">
                <a:latin typeface="Arial" panose="020B0604020202020204" pitchFamily="34" charset="0"/>
                <a:cs typeface="Arial" panose="020B0604020202020204" pitchFamily="34" charset="0"/>
              </a:rPr>
              <a:t>Anchors Connected to Holdowns</a:t>
            </a:r>
          </a:p>
        </p:txBody>
      </p:sp>
      <p:sp>
        <p:nvSpPr>
          <p:cNvPr id="2" name="Title 1"/>
          <p:cNvSpPr>
            <a:spLocks noGrp="1"/>
          </p:cNvSpPr>
          <p:nvPr>
            <p:ph type="title"/>
          </p:nvPr>
        </p:nvSpPr>
        <p:spPr>
          <a:xfrm>
            <a:off x="868363" y="861235"/>
            <a:ext cx="5358572" cy="1194087"/>
          </a:xfrm>
        </p:spPr>
        <p:txBody>
          <a:bodyPr>
            <a:normAutofit/>
          </a:bodyPr>
          <a:lstStyle/>
          <a:p>
            <a:r>
              <a:rPr lang="en-US" dirty="0"/>
              <a:t>Anchor Examples:</a:t>
            </a:r>
            <a:br>
              <a:rPr lang="en-US" dirty="0">
                <a:solidFill>
                  <a:srgbClr val="FF00FF"/>
                </a:solidFill>
              </a:rPr>
            </a:br>
            <a:r>
              <a:rPr lang="en-US" dirty="0" err="1"/>
              <a:t>Holdowns</a:t>
            </a:r>
            <a:endParaRPr lang="en-US" dirty="0"/>
          </a:p>
        </p:txBody>
      </p:sp>
      <p:pic>
        <p:nvPicPr>
          <p:cNvPr id="4" name="Picture 2" descr="Image result for student handout icon">
            <a:extLst>
              <a:ext uri="{FF2B5EF4-FFF2-40B4-BE49-F238E27FC236}">
                <a16:creationId xmlns:a16="http://schemas.microsoft.com/office/drawing/2014/main" id="{3DE124F3-E852-F723-38F9-92DA1D8434FA}"/>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861801" y="6477514"/>
            <a:ext cx="305950" cy="30595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011474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5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xEl>
                                              <p:pRg st="1" end="1"/>
                                            </p:txEl>
                                          </p:spTgt>
                                        </p:tgtEl>
                                        <p:attrNameLst>
                                          <p:attrName>style.visibility</p:attrName>
                                        </p:attrNameLst>
                                      </p:cBhvr>
                                      <p:to>
                                        <p:strVal val="visible"/>
                                      </p:to>
                                    </p:set>
                                    <p:animEffect transition="in" filter="fade">
                                      <p:cBhvr>
                                        <p:cTn id="26"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9" grpId="0"/>
      <p:bldP spid="10"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6qdcKCk3"/>
  <p:tag name="ARTICULATE_DESIGN_ID_THEME1" val="iGgdo7r8"/>
  <p:tag name="ARTICULATE_DESIGN_ID_TITLE SLIDE 1" val="MwjCwFzC"/>
  <p:tag name="ARTICULATE_REFERENCE_ID" val="a2e556fd-f8b5-422f-9f35-ad2169e69707"/>
  <p:tag name="ARTICULATE_PLAYER_GLOSSARY_XML" val="&lt;?xml version=&quot;1.0&quot; encoding=&quot;utf-16&quot;?&gt;&lt;glossary xmlns:xsi=&quot;http://www.w3.org/2001/XMLSchema-instance&quot; xmlns:xsd=&quot;http://www.w3.org/2001/XMLSchema&quot;&gt;&lt;terms /&gt;&lt;/glossary&gt;"/>
  <p:tag name="ARTICULATE_DESIGN_ID_SECTION TRANSITION 1" val="UM5L0aJB"/>
  <p:tag name="ARTICULATE_DESIGN_ID_SECTION TRANSITION 3" val="GJsWKdle"/>
  <p:tag name="ARTICULATE_DESIGN_ID_1_CONTENT" val="xL0zpt5n"/>
  <p:tag name="ARTICULATE_PRESENTATION_ID" val="512722"/>
  <p:tag name="ARTICULATE_REFERENCE_TYPE_1" val="1"/>
  <p:tag name="ARTICULATE_REFERENCE_1" val="D:\30_00_S170-SST_Builder Training\S170-SST-02_Mis-installed Anchors\0 S170-SST-02_Mis-installedAnchors - Base Materials\S170-SST-02_Mis-installedAnchors.pdf"/>
  <p:tag name="ARTICULATE_REFERENCE_TITLE_1" val="SST Builder Training - Mis-installed Anchors"/>
  <p:tag name="ARTICULATE_META_COURSE_ID" val="4JFts5m2xWy_course_id"/>
  <p:tag name="ARTICULATE_META_NAME" val="Anita Scott"/>
  <p:tag name="ARTICULATE_META_NAME_SET" val="True"/>
  <p:tag name="ARTICULATE_REFERENCE_TYPE_2" val="1"/>
  <p:tag name="ARTICULATE_REFERENCE_TYPE_3" val="1"/>
  <p:tag name="ARTICULATE_REFERENCE_3" val="D:\30_00_S170-SST_Builder Training\S170-SST-02_Mis-installed Anchors\09_Resources\S170-SST-02_Mis-installedAnchors_HigherResGraphics.pdf"/>
  <p:tag name="ARTICULATE_REFERENCE_COUNT" val="3"/>
  <p:tag name="ARTICULATE_REFERENCE_ID_1" val="3ab008f5-6e72-4002-b7bd-923a9d25bae1"/>
  <p:tag name="ARTICULATE_REFERENCE_2" val="D:\30_00_S170-SST_Builder Training\S170-SST-02_Mis-installed Anchors\09_Resources\T-A-SILPLANCH21.pdf"/>
  <p:tag name="ARTICULATE_REFERENCE_TITLE_2" val="SST Code-Compliant Sill Plate Anchorage Solutions"/>
  <p:tag name="ARTICULATE_REFERENCE_ID_2" val="a30bda10-4fee-4fa8-9451-c767c1033aa7"/>
  <p:tag name="ARTICULATE_REFERENCE_TITLE_3" val="SST Mis-installed Anchors - Higher Res Graphics"/>
  <p:tag name="ARTICULATE_REFERENCE_ID_3" val="6bdad256-6bbd-40dd-8289-995013a178e0"/>
  <p:tag name="TAG_BACKING_FORM_KEY" val="3606948-d:\30_00_s170-sst_builder training\s170-sst-02_mis-installed anchors\0 s170-sst-02_mis-installedanchors - base materials\s170-sst-02_mis-installedanchors_v03.pptx"/>
  <p:tag name="ARTICULATE_USED_PAGE_ORIENTATION" val="1"/>
  <p:tag name="ARTICULATE_USED_PAGE_SIZE" val="7"/>
  <p:tag name="ARTICULATE_PRESENTER_VERSION" val="8"/>
  <p:tag name="ARTICULATE_PROJECT_OPEN" val="0"/>
  <p:tag name="ARTICULATE_SLIDE_COUNT" val="52"/>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0.xml><?xml version="1.0" encoding="utf-8"?>
<p:tagLst xmlns:a="http://schemas.openxmlformats.org/drawingml/2006/main" xmlns:r="http://schemas.openxmlformats.org/officeDocument/2006/relationships" xmlns:p="http://schemas.openxmlformats.org/presentationml/2006/main">
  <p:tag name="ARTICULATE_LOCK_SLIDE" val="0"/>
  <p:tag name="ELAPSEDTIME" val="0.00"/>
  <p:tag name="ARTICULATE_NAV_LEVEL" val="2"/>
  <p:tag name="ARTICULATE_TOC_EXPANDED" val="True"/>
  <p:tag name="ARTICULATE_SLIDE_PAUSE" val="1"/>
  <p:tag name="ARTICULATE_HIDE_SLIDE" val="0"/>
  <p:tag name="ARTICULATE_PLAYER_CONTROL_PREVIOUS" val="True"/>
  <p:tag name="ARTICULATE_PLAYER_CONTROL_NEXT" val="True"/>
  <p:tag name="AUDIO_ID" val="1013"/>
  <p:tag name="ORIGINAL_AUDIO_FILEPATH" val="D:\30_00_S170-SST_Builder Training\S170-SST-02_Mis-installed Anchors\02_Audio\S35_170-02_v02.wav"/>
  <p:tag name="TIMELINE" val="0.34/23.52"/>
  <p:tag name="ARTICULATE_SLIDE_PRESENTER_GUID" val="18d11581-c2dc-47db-a010-de8d7eba0128"/>
  <p:tag name="ARTICULATE_USED_LAYOUT" val="4"/>
  <p:tag name="ARTICULATE_SLIDE_THUMBNAIL_REFRESH" val="1"/>
</p:tagLst>
</file>

<file path=ppt/tags/tag101.xml><?xml version="1.0" encoding="utf-8"?>
<p:tagLst xmlns:a="http://schemas.openxmlformats.org/drawingml/2006/main" xmlns:r="http://schemas.openxmlformats.org/officeDocument/2006/relationships" xmlns:p="http://schemas.openxmlformats.org/presentationml/2006/main">
  <p:tag name="ARTICULATE_LOCK_SLIDE" val="0"/>
  <p:tag name="ELAPSEDTIME" val="0.00"/>
  <p:tag name="ARTICULATE_NAV_LEVEL" val="2"/>
  <p:tag name="ARTICULATE_TOC_EXPANDED" val="True"/>
  <p:tag name="ARTICULATE_SLIDE_PAUSE" val="1"/>
  <p:tag name="ARTICULATE_HIDE_SLIDE" val="0"/>
  <p:tag name="ARTICULATE_PLAYER_CONTROL_PREVIOUS" val="True"/>
  <p:tag name="ARTICULATE_PLAYER_CONTROL_NEXT" val="True"/>
  <p:tag name="AUDIO_ID" val="1014"/>
  <p:tag name="ORIGINAL_AUDIO_FILEPATH" val="D:\30_00_S170-SST_Builder Training\S170-SST-02_Mis-installed Anchors\02_Audio\S36_170-02.wav"/>
  <p:tag name="TIMELINE" val="0.32"/>
  <p:tag name="ARTICULATE_SLIDE_PRESENTER_GUID" val="18d11581-c2dc-47db-a010-de8d7eba0128"/>
  <p:tag name="ARTICULATE_USED_LAYOUT" val="4"/>
  <p:tag name="ARTICULATE_SLIDE_THUMBNAIL_REFRESH" val="1"/>
</p:tagLst>
</file>

<file path=ppt/tags/tag102.xml><?xml version="1.0" encoding="utf-8"?>
<p:tagLst xmlns:a="http://schemas.openxmlformats.org/drawingml/2006/main" xmlns:r="http://schemas.openxmlformats.org/officeDocument/2006/relationships" xmlns:p="http://schemas.openxmlformats.org/presentationml/2006/main">
  <p:tag name="TIMELINE" val="5.00"/>
  <p:tag name="ARTICULATE_NAV_LEVEL" val="2"/>
  <p:tag name="ARTICULATE_TOC_EXPANDED" val="True"/>
  <p:tag name="ARTICULATE_SLIDE_PAUSE" val="0"/>
  <p:tag name="ARTICULATE_HIDE_SLIDE" val="0"/>
  <p:tag name="ARTICULATE_PLAYER_CONTROL_PREVIOUS" val="True"/>
  <p:tag name="ARTICULATE_PLAYER_CONTROL_NEXT" val="True"/>
  <p:tag name="AUDIO_ID" val="1048"/>
  <p:tag name="ARTICULATE_SLIDE_PRESENTER_GUID" val="2d4058ce-c78e-4d36-b4fe-51216bfb9f8f"/>
  <p:tag name="ARTICULATE_USED_LAYOUT" val="4"/>
  <p:tag name="ARTICULATE_SLIDE_THUMBNAIL_REFRESH" val="1"/>
</p:tagLst>
</file>

<file path=ppt/tags/tag103.xml><?xml version="1.0" encoding="utf-8"?>
<p:tagLst xmlns:a="http://schemas.openxmlformats.org/drawingml/2006/main" xmlns:r="http://schemas.openxmlformats.org/officeDocument/2006/relationships" xmlns:p="http://schemas.openxmlformats.org/presentationml/2006/main">
  <p:tag name="ARTICULATE_LOCK_SLIDE" val="0"/>
  <p:tag name="ELAPSEDTIME" val="0.00"/>
  <p:tag name="TIMELINE" val="0.63"/>
  <p:tag name="ARTICULATE_NAV_LEVEL" val="1"/>
  <p:tag name="ARTICULATE_TOC_EXPANDED" val="False"/>
  <p:tag name="ARTICULATE_SLIDE_PAUSE" val="1"/>
  <p:tag name="ARTICULATE_HIDE_SLIDE" val="0"/>
  <p:tag name="ARTICULATE_PLAYER_CONTROL_PREVIOUS" val="True"/>
  <p:tag name="ARTICULATE_PLAYER_CONTROL_NEXT" val="True"/>
  <p:tag name="AUDIO_ID" val="1015"/>
  <p:tag name="ARTICULATE_TITLE_TAG" val="Lesson 3: STHD Anchorage"/>
  <p:tag name="ORIGINAL_AUDIO_FILEPATH" val="D:\30_00_S170-SST_Builder Training\S170-SST-02_Mis-installed Anchors\02_Audio\S38_170-02.wav"/>
  <p:tag name="ARTICULATE_SLIDE_PRESENTER_GUID" val="18d11581-c2dc-47db-a010-de8d7eba0128"/>
  <p:tag name="ARTICULATE_USED_LAYOUT" val="8"/>
  <p:tag name="ARTICULATE_SLIDE_THUMBNAIL_REFRESH" val="1"/>
</p:tagLst>
</file>

<file path=ppt/tags/tag104.xml><?xml version="1.0" encoding="utf-8"?>
<p:tagLst xmlns:a="http://schemas.openxmlformats.org/drawingml/2006/main" xmlns:r="http://schemas.openxmlformats.org/officeDocument/2006/relationships" xmlns:p="http://schemas.openxmlformats.org/presentationml/2006/main">
  <p:tag name="ARTICULATE_LOCK_SLIDE" val="0"/>
  <p:tag name="ELAPSEDTIME" val="0.00"/>
  <p:tag name="ARTICULATE_NAV_LEVEL" val="2"/>
  <p:tag name="ARTICULATE_TOC_EXPANDED" val="True"/>
  <p:tag name="ARTICULATE_SLIDE_PAUSE" val="1"/>
  <p:tag name="ARTICULATE_HIDE_SLIDE" val="0"/>
  <p:tag name="ARTICULATE_PLAYER_CONTROL_PREVIOUS" val="True"/>
  <p:tag name="ARTICULATE_PLAYER_CONTROL_NEXT" val="True"/>
  <p:tag name="AUDIO_ID" val="1016"/>
  <p:tag name="TIMELINE" val="0.53/10.69"/>
  <p:tag name="ORIGINAL_AUDIO_FILEPATH" val="D:\30_00_S170-SST_Builder Training\S170-SST-02_Mis-installed Anchors\02_Audio\S39_170-02.wav"/>
  <p:tag name="ARTICULATE_SLIDE_PRESENTER_GUID" val="18d11581-c2dc-47db-a010-de8d7eba0128"/>
  <p:tag name="ARTICULATE_USED_LAYOUT" val="4"/>
  <p:tag name="ARTICULATE_SLIDE_THUMBNAIL_REFRESH" val="1"/>
</p:tagLst>
</file>

<file path=ppt/tags/tag105.xml><?xml version="1.0" encoding="utf-8"?>
<p:tagLst xmlns:a="http://schemas.openxmlformats.org/drawingml/2006/main" xmlns:r="http://schemas.openxmlformats.org/officeDocument/2006/relationships" xmlns:p="http://schemas.openxmlformats.org/presentationml/2006/main">
  <p:tag name="ARTICULATE_LOCK_SLIDE" val="0"/>
  <p:tag name="ELAPSEDTIME" val="0.00"/>
  <p:tag name="ARTICULATE_NAV_LEVEL" val="2"/>
  <p:tag name="ARTICULATE_TOC_EXPANDED" val="True"/>
  <p:tag name="ARTICULATE_SLIDE_PAUSE" val="1"/>
  <p:tag name="ARTICULATE_HIDE_SLIDE" val="0"/>
  <p:tag name="ARTICULATE_PLAYER_CONTROL_PREVIOUS" val="True"/>
  <p:tag name="ARTICULATE_PLAYER_CONTROL_NEXT" val="True"/>
  <p:tag name="AUDIO_ID" val="1017"/>
  <p:tag name="TIMELINE" val="0.46/3.40/18.82"/>
  <p:tag name="ARTICULATE_TITLE_TAG" val="Strap-Tie Holdown Mis-Installation"/>
  <p:tag name="ORIGINAL_AUDIO_FILEPATH" val="D:\30_00_S170-SST_Builder Training\S170-SST-02_Mis-installed Anchors\02_Audio\S40_170-02.wav"/>
  <p:tag name="ARTICULATE_SLIDE_PRESENTER_GUID" val="18d11581-c2dc-47db-a010-de8d7eba0128"/>
  <p:tag name="ARTICULATE_USED_LAYOUT" val="4"/>
  <p:tag name="ARTICULATE_SLIDE_THUMBNAIL_REFRESH" val="1"/>
</p:tagLst>
</file>

<file path=ppt/tags/tag106.xml><?xml version="1.0" encoding="utf-8"?>
<p:tagLst xmlns:a="http://schemas.openxmlformats.org/drawingml/2006/main" xmlns:r="http://schemas.openxmlformats.org/officeDocument/2006/relationships" xmlns:p="http://schemas.openxmlformats.org/presentationml/2006/main">
  <p:tag name="ARTICULATE_LOCK_SLIDE" val="0"/>
  <p:tag name="ELAPSEDTIME" val="0.00"/>
  <p:tag name="ARTICULATE_NAV_LEVEL" val="2"/>
  <p:tag name="ARTICULATE_TOC_EXPANDED" val="True"/>
  <p:tag name="ARTICULATE_SLIDE_PAUSE" val="1"/>
  <p:tag name="ARTICULATE_HIDE_SLIDE" val="0"/>
  <p:tag name="ARTICULATE_PLAYER_CONTROL_PREVIOUS" val="True"/>
  <p:tag name="ARTICULATE_PLAYER_CONTROL_NEXT" val="True"/>
  <p:tag name="AUDIO_ID" val="1018"/>
  <p:tag name="TIMELINE" val="0.36/2.67"/>
  <p:tag name="ARTICULATE_TITLE_TAG" val="Strap-Tie Holdown Mis-Installation"/>
  <p:tag name="ORIGINAL_AUDIO_FILEPATH" val="D:\30_00_S170-SST_Builder Training\S170-SST-02_Mis-installed Anchors\02_Audio\S41_170-02.wav"/>
  <p:tag name="ARTICULATE_SLIDE_PRESENTER_GUID" val="18d11581-c2dc-47db-a010-de8d7eba0128"/>
  <p:tag name="ARTICULATE_USED_LAYOUT" val="4"/>
  <p:tag name="ARTICULATE_SLIDE_THUMBNAIL_REFRESH" val="1"/>
</p:tagLst>
</file>

<file path=ppt/tags/tag107.xml><?xml version="1.0" encoding="utf-8"?>
<p:tagLst xmlns:a="http://schemas.openxmlformats.org/drawingml/2006/main" xmlns:r="http://schemas.openxmlformats.org/officeDocument/2006/relationships" xmlns:p="http://schemas.openxmlformats.org/presentationml/2006/main">
  <p:tag name="ARTICULATE_LOCK_SLIDE" val="0"/>
  <p:tag name="ELAPSEDTIME" val="0.00"/>
  <p:tag name="ARTICULATE_NAV_LEVEL" val="2"/>
  <p:tag name="ARTICULATE_TOC_EXPANDED" val="True"/>
  <p:tag name="ARTICULATE_SLIDE_PAUSE" val="1"/>
  <p:tag name="ARTICULATE_HIDE_SLIDE" val="0"/>
  <p:tag name="ARTICULATE_PLAYER_CONTROL_PREVIOUS" val="True"/>
  <p:tag name="ARTICULATE_PLAYER_CONTROL_NEXT" val="True"/>
  <p:tag name="AUDIO_ID" val="1019"/>
  <p:tag name="TIMELINE" val="0.54/6.16"/>
  <p:tag name="ARTICULATE_TITLE_TAG" val="Strap-Tie Holdown Mis-Installation"/>
  <p:tag name="ORIGINAL_AUDIO_FILEPATH" val="D:\30_00_S170-SST_Builder Training\S170-SST-02_Mis-installed Anchors\02_Audio\S42_170-02.wav"/>
  <p:tag name="ARTICULATE_SLIDE_PRESENTER_GUID" val="18d11581-c2dc-47db-a010-de8d7eba0128"/>
  <p:tag name="ARTICULATE_USED_LAYOUT" val="4"/>
  <p:tag name="ARTICULATE_SLIDE_THUMBNAIL_REFRESH" val="1"/>
</p:tagLst>
</file>

<file path=ppt/tags/tag108.xml><?xml version="1.0" encoding="utf-8"?>
<p:tagLst xmlns:a="http://schemas.openxmlformats.org/drawingml/2006/main" xmlns:r="http://schemas.openxmlformats.org/officeDocument/2006/relationships" xmlns:p="http://schemas.openxmlformats.org/presentationml/2006/main">
  <p:tag name="ARTICULATE_LOCK_SLIDE" val="0"/>
  <p:tag name="ELAPSEDTIME" val="0.00"/>
  <p:tag name="ARTICULATE_NAV_LEVEL" val="2"/>
  <p:tag name="ARTICULATE_TOC_EXPANDED" val="True"/>
  <p:tag name="ARTICULATE_SLIDE_PAUSE" val="1"/>
  <p:tag name="ARTICULATE_HIDE_SLIDE" val="0"/>
  <p:tag name="ARTICULATE_PLAYER_CONTROL_PREVIOUS" val="True"/>
  <p:tag name="ARTICULATE_PLAYER_CONTROL_NEXT" val="True"/>
  <p:tag name="AUDIO_ID" val="1045"/>
  <p:tag name="TIMELINE" val="0.45/3.01/5.52"/>
  <p:tag name="ORIGINAL_AUDIO_FILEPATH" val="D:\30_00_S170-SST_Builder Training\S170-SST-02_Mis-installed Anchors\02_Audio\S43_170-02.wav"/>
  <p:tag name="ARTICULATE_SLIDE_PRESENTER_GUID" val="18d11581-c2dc-47db-a010-de8d7eba0128"/>
  <p:tag name="ARTICULATE_USED_LAYOUT" val="4"/>
  <p:tag name="ARTICULATE_SLIDE_THUMBNAIL_REFRESH" val="1"/>
</p:tagLst>
</file>

<file path=ppt/tags/tag109.xml><?xml version="1.0" encoding="utf-8"?>
<p:tagLst xmlns:a="http://schemas.openxmlformats.org/drawingml/2006/main" xmlns:r="http://schemas.openxmlformats.org/officeDocument/2006/relationships" xmlns:p="http://schemas.openxmlformats.org/presentationml/2006/main">
  <p:tag name="ARTICULATE_LOCK_SLIDE" val="0"/>
  <p:tag name="ELAPSEDTIME" val="0.00"/>
  <p:tag name="ARTICULATE_NAV_LEVEL" val="2"/>
  <p:tag name="ARTICULATE_TOC_EXPANDED" val="True"/>
  <p:tag name="ARTICULATE_SLIDE_PAUSE" val="1"/>
  <p:tag name="ARTICULATE_HIDE_SLIDE" val="0"/>
  <p:tag name="ARTICULATE_PLAYER_CONTROL_PREVIOUS" val="True"/>
  <p:tag name="ARTICULATE_PLAYER_CONTROL_NEXT" val="True"/>
  <p:tag name="AUDIO_ID" val="1020"/>
  <p:tag name="TIMELINE" val="0.24/11.20"/>
  <p:tag name="ORIGINAL_AUDIO_FILEPATH" val="D:\30_00_S170-SST_Builder Training\S170-SST-02_Mis-installed Anchors\02_Audio\S44_170-02.wav"/>
  <p:tag name="ARTICULATE_SLIDE_PRESENTER_GUID" val="18d11581-c2dc-47db-a010-de8d7eba0128"/>
  <p:tag name="ARTICULATE_USED_LAYOUT" val="4"/>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0.xml><?xml version="1.0" encoding="utf-8"?>
<p:tagLst xmlns:a="http://schemas.openxmlformats.org/drawingml/2006/main" xmlns:r="http://schemas.openxmlformats.org/officeDocument/2006/relationships" xmlns:p="http://schemas.openxmlformats.org/presentationml/2006/main">
  <p:tag name="ARTICULATE_LOCK_SLIDE" val="0"/>
  <p:tag name="ELAPSEDTIME" val="0.00"/>
  <p:tag name="ARTICULATE_NAV_LEVEL" val="2"/>
  <p:tag name="ARTICULATE_TOC_EXPANDED" val="True"/>
  <p:tag name="ARTICULATE_SLIDE_PAUSE" val="1"/>
  <p:tag name="ARTICULATE_HIDE_SLIDE" val="0"/>
  <p:tag name="ARTICULATE_PLAYER_CONTROL_PREVIOUS" val="True"/>
  <p:tag name="ARTICULATE_PLAYER_CONTROL_NEXT" val="True"/>
  <p:tag name="AUDIO_ID" val="1021"/>
  <p:tag name="TIMELINE" val="0.46"/>
  <p:tag name="ORIGINAL_AUDIO_FILEPATH" val="D:\30_00_S170-SST_Builder Training\S170-SST-02_Mis-installed Anchors\02_Audio\S45_170-02.wav"/>
  <p:tag name="ARTICULATE_SLIDE_PRESENTER_GUID" val="18d11581-c2dc-47db-a010-de8d7eba0128"/>
  <p:tag name="ARTICULATE_USED_LAYOUT" val="4"/>
  <p:tag name="ARTICULATE_SLIDE_THUMBNAIL_REFRESH" val="1"/>
</p:tagLst>
</file>

<file path=ppt/tags/tag111.xml><?xml version="1.0" encoding="utf-8"?>
<p:tagLst xmlns:a="http://schemas.openxmlformats.org/drawingml/2006/main" xmlns:r="http://schemas.openxmlformats.org/officeDocument/2006/relationships" xmlns:p="http://schemas.openxmlformats.org/presentationml/2006/main">
  <p:tag name="TIMELINE" val="5.00"/>
  <p:tag name="ARTICULATE_NAV_LEVEL" val="2"/>
  <p:tag name="ARTICULATE_TOC_EXPANDED" val="True"/>
  <p:tag name="ARTICULATE_SLIDE_PAUSE" val="0"/>
  <p:tag name="ARTICULATE_HIDE_SLIDE" val="0"/>
  <p:tag name="ARTICULATE_PLAYER_CONTROL_PREVIOUS" val="True"/>
  <p:tag name="ARTICULATE_PLAYER_CONTROL_NEXT" val="True"/>
  <p:tag name="AUDIO_ID" val="1050"/>
  <p:tag name="ARTICULATE_SLIDE_PRESENTER_GUID" val="2d4058ce-c78e-4d36-b4fe-51216bfb9f8f"/>
  <p:tag name="ARTICULATE_USED_LAYOUT" val="4"/>
  <p:tag name="ARTICULATE_SLIDE_THUMBNAIL_REFRESH" val="1"/>
</p:tagLst>
</file>

<file path=ppt/tags/tag112.xml><?xml version="1.0" encoding="utf-8"?>
<p:tagLst xmlns:a="http://schemas.openxmlformats.org/drawingml/2006/main" xmlns:r="http://schemas.openxmlformats.org/officeDocument/2006/relationships" xmlns:p="http://schemas.openxmlformats.org/presentationml/2006/main">
  <p:tag name="ARTICULATE_LOCK_SLIDE" val="0"/>
  <p:tag name="ELAPSEDTIME" val="0.00"/>
  <p:tag name="ARTICULATE_NAV_LEVEL" val="1"/>
  <p:tag name="ARTICULATE_TOC_EXPANDED" val="True"/>
  <p:tag name="ARTICULATE_SLIDE_PAUSE" val="1"/>
  <p:tag name="ARTICULATE_HIDE_SLIDE" val="0"/>
  <p:tag name="ARTICULATE_PLAYER_CONTROL_PREVIOUS" val="True"/>
  <p:tag name="ARTICULATE_PLAYER_CONTROL_NEXT" val="True"/>
  <p:tag name="AUDIO_ID" val="1046"/>
  <p:tag name="TIMELINE" val="0.75/9.38/23.92/35.40"/>
  <p:tag name="ORIGINAL_AUDIO_FILEPATH" val="D:\30_00_S170-SST_Builder Training\S170-SST-02_Mis-installed Anchors\02_Audio\S47_170-02.wav"/>
  <p:tag name="ARTICULATE_SLIDE_PRESENTER_GUID" val="18d11581-c2dc-47db-a010-de8d7eba0128"/>
  <p:tag name="ARTICULATE_USED_LAYOUT" val="2"/>
</p:tagLst>
</file>

<file path=ppt/tags/tag113.xml><?xml version="1.0" encoding="utf-8"?>
<p:tagLst xmlns:a="http://schemas.openxmlformats.org/drawingml/2006/main" xmlns:r="http://schemas.openxmlformats.org/officeDocument/2006/relationships" xmlns:p="http://schemas.openxmlformats.org/presentationml/2006/main">
  <p:tag name="AUDIO_ID" val="823"/>
  <p:tag name="ARTICULATE_LOCK_SLIDE" val="0"/>
  <p:tag name="ELAPSEDTIME" val="0.00"/>
  <p:tag name="TIMELINE" val="0.74"/>
  <p:tag name="ARTICULATE_NAV_LEVEL" val="2"/>
  <p:tag name="ARTICULATE_TOC_EXPANDED" val="True"/>
  <p:tag name="ARTICULATE_SLIDE_PAUSE" val="1"/>
  <p:tag name="ARTICULATE_HIDE_SLIDE" val="1"/>
  <p:tag name="ARTICULATE_PLAYER_CONTROL_PREVIOUS" val="True"/>
  <p:tag name="ARTICULATE_PLAYER_CONTROL_NEXT" val="False"/>
  <p:tag name="ORIGINAL_AUDIO_FILEPATH" val="D:\30_00_S170-SST_Builder Training\S170-SST-02_Mis-installed Anchors\02_Audio\S50_170-02.wav"/>
  <p:tag name="ARTICULATE_SLIDE_PRESENTER_GUID" val="18d11581-c2dc-47db-a010-de8d7eba0128"/>
  <p:tag name="ARTICULATE_USED_LAYOUT" val="4"/>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UDIO_ID" val="504"/>
  <p:tag name="ARTICULATE_LOCK_SLIDE" val="0"/>
  <p:tag name="ELAPSEDTIME" val="0.00"/>
  <p:tag name="ARTICULATE_NAV_LEVEL" val="1"/>
  <p:tag name="ARTICULATE_TOC_EXPANDED" val="True"/>
  <p:tag name="ARTICULATE_SLIDE_PAUSE" val="1"/>
  <p:tag name="ARTICULATE_HIDE_SLIDE" val="0"/>
  <p:tag name="ARTICULATE_PLAYER_CONTROL_PREVIOUS" val="False"/>
  <p:tag name="ARTICULATE_PLAYER_CONTROL_NEXT" val="True"/>
  <p:tag name="ORIGINAL_AUDIO_FILEPATH" val="D:\30_00_S170-SST_Builder Training\S170-SST-02_Mis-installed Anchors\02_Audio\S01_170-02.wav"/>
  <p:tag name="TIMELINE" val="0.45"/>
  <p:tag name="ARTICULATE_SLIDE_PRESENTER_GUID" val="18d11581-c2dc-47db-a010-de8d7eba0128"/>
  <p:tag name="ARTICULATE_USED_LAYOUT" val="2"/>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UDIO_ID" val="694"/>
  <p:tag name="ARTICULATE_LOCK_SLIDE" val="0"/>
  <p:tag name="ELAPSEDTIME" val="0.00"/>
  <p:tag name="ARTICULATE_NAV_LEVEL" val="1"/>
  <p:tag name="ARTICULATE_TOC_EXPANDED" val="True"/>
  <p:tag name="ARTICULATE_SLIDE_PAUSE" val="1"/>
  <p:tag name="ARTICULATE_HIDE_SLIDE" val="0"/>
  <p:tag name="ARTICULATE_PLAYER_CONTROL_PREVIOUS" val="True"/>
  <p:tag name="ARTICULATE_PLAYER_CONTROL_NEXT" val="True"/>
  <p:tag name="ORIGINAL_AUDIO_FILEPATH" val="D:\30_00_S170-SST_Builder Training\S170-SST-02_Mis-installed Anchors\02_Audio\S03_170-02.wav"/>
  <p:tag name="TIMELINE" val="0.23"/>
  <p:tag name="ARTICULATE_SLIDE_PRESENTER_GUID" val="18d11581-c2dc-47db-a010-de8d7eba0128"/>
  <p:tag name="ARTICULATE_USED_LAYOUT" val="7"/>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UDIO_ID" val="698"/>
  <p:tag name="ARTICULATE_LOCK_SLIDE" val="0"/>
  <p:tag name="ARTICULATE_NAV_LEVEL" val="1"/>
  <p:tag name="ARTICULATE_TOC_EXPANDED" val="True"/>
  <p:tag name="ARTICULATE_SLIDE_PAUSE" val="1"/>
  <p:tag name="ARTICULATE_HIDE_SLIDE" val="0"/>
  <p:tag name="ARTICULATE_PLAYER_CONTROL_PREVIOUS" val="True"/>
  <p:tag name="ARTICULATE_PLAYER_CONTROL_NEXT" val="True"/>
  <p:tag name="ORIGINAL_AUDIO_FILEPATH" val="D:\30_00_S170-SST_Builder Training\S170-SST-02_Mis-installed Anchors\02_Audio\S05_170-02.wav"/>
  <p:tag name="TIMELINE" val="0.76/32.32"/>
  <p:tag name="ELAPSEDTIME" val="0.00"/>
  <p:tag name="ARTICULATE_SLIDE_PRESENTER_GUID" val="18d11581-c2dc-47db-a010-de8d7eba0128"/>
  <p:tag name="ARTICULATE_USED_LAYOUT" val="8"/>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UDIO_ID" val="707"/>
  <p:tag name="ARTICULATE_LOCK_SLIDE" val="0"/>
  <p:tag name="ARTICULATE_NAV_LEVEL" val="1"/>
  <p:tag name="ARTICULATE_TOC_EXPANDED" val="True"/>
  <p:tag name="ARTICULATE_SLIDE_PAUSE" val="1"/>
  <p:tag name="ARTICULATE_HIDE_SLIDE" val="0"/>
  <p:tag name="ARTICULATE_PLAYER_CONTROL_PREVIOUS" val="True"/>
  <p:tag name="ARTICULATE_PLAYER_CONTROL_NEXT" val="True"/>
  <p:tag name="ORIGINAL_AUDIO_FILEPATH" val="D:\30_00_S170-SST_Builder Training\S170-SST-02_Mis-installed Anchors\02_Audio\S06_170-02.wav"/>
  <p:tag name="TIMELINE" val="0.27/4.63/7.81/11.32"/>
  <p:tag name="ARTICULATE_SLIDE_PRESENTER_GUID" val="18d11581-c2dc-47db-a010-de8d7eba0128"/>
  <p:tag name="ELAPSEDTIME" val="15.98"/>
  <p:tag name="ARTICULATE_USED_LAYOUT" val="6"/>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UDIO_ID" val="756"/>
  <p:tag name="ARTICULATE_LOCK_SLIDE" val="0"/>
  <p:tag name="ELAPSEDTIME" val="0.00"/>
  <p:tag name="ARTICULATE_NAV_LEVEL" val="1"/>
  <p:tag name="ARTICULATE_TOC_EXPANDED" val="False"/>
  <p:tag name="ARTICULATE_SLIDE_PAUSE" val="1"/>
  <p:tag name="ARTICULATE_HIDE_SLIDE" val="0"/>
  <p:tag name="ARTICULATE_PLAYER_CONTROL_PREVIOUS" val="True"/>
  <p:tag name="ARTICULATE_PLAYER_CONTROL_NEXT" val="True"/>
  <p:tag name="ORIGINAL_AUDIO_FILEPATH" val="D:\30_00_S170-SST_Builder Training\S170-SST-02_Mis-installed Anchors\02_Audio\S07_170-02.wav"/>
  <p:tag name="ARTICULATE_TITLE_TAG" val="Lesson 1: Anchorage Overview"/>
  <p:tag name="ARTICULATE_SLIDE_PRESENTER_GUID" val="18d11581-c2dc-47db-a010-de8d7eba0128"/>
  <p:tag name="TIMELINE" val="2.20"/>
  <p:tag name="ARTICULATE_USED_LAYOUT" val="14"/>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LOCK_SLIDE" val="0"/>
  <p:tag name="ELAPSEDTIME" val="0.00"/>
  <p:tag name="ARTICULATE_NAV_LEVEL" val="2"/>
  <p:tag name="ARTICULATE_TOC_EXPANDED" val="True"/>
  <p:tag name="ARTICULATE_SLIDE_PAUSE" val="1"/>
  <p:tag name="ARTICULATE_HIDE_SLIDE" val="0"/>
  <p:tag name="ARTICULATE_PLAYER_CONTROL_PREVIOUS" val="True"/>
  <p:tag name="ARTICULATE_PLAYER_CONTROL_NEXT" val="True"/>
  <p:tag name="AUDIO_ID" val="996"/>
  <p:tag name="ORIGINAL_AUDIO_FILEPATH" val="D:\30_00_S170-SST_Builder Training\S170-SST-02_Mis-installed Anchors\02_Audio\S08_170-02.wav"/>
  <p:tag name="TIMELINE" val="0.37"/>
  <p:tag name="ARTICULATE_SLIDE_PRESENTER_GUID" val="18d11581-c2dc-47db-a010-de8d7eba0128"/>
  <p:tag name="ARTICULATE_USED_LAYOUT" val="4"/>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LOCK_SLIDE" val="0"/>
  <p:tag name="ELAPSEDTIME" val="0.00"/>
  <p:tag name="ARTICULATE_NAV_LEVEL" val="2"/>
  <p:tag name="ARTICULATE_TOC_EXPANDED" val="True"/>
  <p:tag name="ARTICULATE_SLIDE_PAUSE" val="1"/>
  <p:tag name="ARTICULATE_HIDE_SLIDE" val="0"/>
  <p:tag name="ARTICULATE_PLAYER_CONTROL_PREVIOUS" val="True"/>
  <p:tag name="ARTICULATE_PLAYER_CONTROL_NEXT" val="True"/>
  <p:tag name="AUDIO_ID" val="1030"/>
  <p:tag name="ORIGINAL_AUDIO_FILEPATH" val="D:\30_00_S170-SST_Builder Training\S170-SST-02_Mis-installed Anchors\02_Audio\S09_170-02_v02.wav"/>
  <p:tag name="TIMELINE" val="0.28/0.50/7.03/9.50/12.21/15.07"/>
  <p:tag name="ARTICULATE_SLIDE_PRESENTER_GUID" val="18d11581-c2dc-47db-a010-de8d7eba0128"/>
  <p:tag name="ARTICULATE_USED_LAYOUT" val="4"/>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RTICULATE_LOCK_SLIDE" val="0"/>
  <p:tag name="ELAPSEDTIME" val="0.00"/>
  <p:tag name="ARTICULATE_NAV_LEVEL" val="2"/>
  <p:tag name="ARTICULATE_TOC_EXPANDED" val="True"/>
  <p:tag name="ARTICULATE_SLIDE_PAUSE" val="1"/>
  <p:tag name="ARTICULATE_HIDE_SLIDE" val="0"/>
  <p:tag name="ARTICULATE_PLAYER_CONTROL_PREVIOUS" val="True"/>
  <p:tag name="ARTICULATE_PLAYER_CONTROL_NEXT" val="True"/>
  <p:tag name="AUDIO_ID" val="1031"/>
  <p:tag name="ORIGINAL_AUDIO_FILEPATH" val="D:\30_00_S170-SST_Builder Training\S170-SST-02_Mis-installed Anchors\02_Audio\S10_170-02.wav"/>
  <p:tag name="TIMELINE" val="0.24/9.85"/>
  <p:tag name="ARTICULATE_SLIDE_PRESENTER_GUID" val="18d11581-c2dc-47db-a010-de8d7eba0128"/>
  <p:tag name="ARTICULATE_USED_LAYOUT" val="4"/>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RTICULATE_LOCK_SLIDE" val="0"/>
  <p:tag name="AUDIO_ID" val="967"/>
  <p:tag name="ELAPSEDTIME" val="0.00"/>
  <p:tag name="ARTICULATE_NAV_LEVEL" val="2"/>
  <p:tag name="ARTICULATE_TOC_EXPANDED" val="True"/>
  <p:tag name="ARTICULATE_SLIDE_PAUSE" val="1"/>
  <p:tag name="ARTICULATE_HIDE_SLIDE" val="0"/>
  <p:tag name="ARTICULATE_PLAYER_CONTROL_PREVIOUS" val="True"/>
  <p:tag name="ARTICULATE_PLAYER_CONTROL_NEXT" val="True"/>
  <p:tag name="ORIGINAL_AUDIO_FILEPATH" val="D:\30_00_S170-SST_Builder Training\S170-SST-02_Mis-installed Anchors\02_Audio\S11_170-02.wav"/>
  <p:tag name="TIMELINE" val="0.23/10.40"/>
  <p:tag name="ARTICULATE_SLIDE_PRESENTER_GUID" val="18d11581-c2dc-47db-a010-de8d7eba0128"/>
  <p:tag name="ARTICULATE_USED_LAYOUT" val="4"/>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LOCK_SLIDE" val="0"/>
  <p:tag name="ELAPSEDTIME" val="0.00"/>
  <p:tag name="ARTICULATE_NAV_LEVEL" val="2"/>
  <p:tag name="ARTICULATE_TOC_EXPANDED" val="True"/>
  <p:tag name="ARTICULATE_SLIDE_PAUSE" val="1"/>
  <p:tag name="ARTICULATE_HIDE_SLIDE" val="0"/>
  <p:tag name="ARTICULATE_PLAYER_CONTROL_PREVIOUS" val="True"/>
  <p:tag name="ARTICULATE_PLAYER_CONTROL_NEXT" val="True"/>
  <p:tag name="AUDIO_ID" val="1028"/>
  <p:tag name="ORIGINAL_AUDIO_FILEPATH" val="D:\30_00_S170-SST_Builder Training\S170-SST-02_Mis-installed Anchors\02_Audio\S12_170-02.wav"/>
  <p:tag name="TIMELINE" val="0.25"/>
  <p:tag name="ARTICULATE_SLIDE_PRESENTER_GUID" val="18d11581-c2dc-47db-a010-de8d7eba0128"/>
  <p:tag name="ARTICULATE_USED_LAYOUT" val="4"/>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RTICULATE_LOCK_SLIDE" val="0"/>
  <p:tag name="ELAPSEDTIME" val="0.00"/>
  <p:tag name="ARTICULATE_NAV_LEVEL" val="2"/>
  <p:tag name="ARTICULATE_TOC_EXPANDED" val="True"/>
  <p:tag name="ARTICULATE_SLIDE_PAUSE" val="1"/>
  <p:tag name="ARTICULATE_HIDE_SLIDE" val="0"/>
  <p:tag name="ARTICULATE_PLAYER_CONTROL_PREVIOUS" val="True"/>
  <p:tag name="ARTICULATE_PLAYER_CONTROL_NEXT" val="True"/>
  <p:tag name="AUDIO_ID" val="1029"/>
  <p:tag name="TIMELINE" val="0.34"/>
  <p:tag name="ORIGINAL_AUDIO_FILEPATH" val="D:\30_00_S170-SST_Builder Training\S170-SST-02_Mis-installed Anchors\02_Audio\S13_170-02_v02.wav"/>
  <p:tag name="ARTICULATE_SLIDE_PRESENTER_GUID" val="18d11581-c2dc-47db-a010-de8d7eba0128"/>
  <p:tag name="ARTICULATE_USED_LAYOUT" val="4"/>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RTICULATE_LOCK_SLIDE" val="0"/>
  <p:tag name="ARTICULATE_NAV_LEVEL" val="2"/>
  <p:tag name="ARTICULATE_TOC_EXPANDED" val="True"/>
  <p:tag name="ARTICULATE_SLIDE_PAUSE" val="1"/>
  <p:tag name="ARTICULATE_HIDE_SLIDE" val="0"/>
  <p:tag name="ARTICULATE_PLAYER_CONTROL_PREVIOUS" val="True"/>
  <p:tag name="ARTICULATE_PLAYER_CONTROL_NEXT" val="True"/>
  <p:tag name="AUDIO_ID" val="998"/>
  <p:tag name="ORIGINAL_AUDIO_FILEPATH" val="D:\30_00_S170-SST_Builder Training\S170-SST-02_Mis-installed Anchors\02_Audio\S14_170-02_v02.wav"/>
  <p:tag name="TIMELINE" val="0.27/16.78/20.24/27.17"/>
  <p:tag name="ARTICULATE_SLIDE_PRESENTER_GUID" val="18d11581-c2dc-47db-a010-de8d7eba0128"/>
  <p:tag name="ELAPSEDTIME" val="36.39"/>
  <p:tag name="ARTICULATE_USED_LAYOUT" val="4"/>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ARTICULATE_LOCK_SLIDE" val="0"/>
  <p:tag name="ARTICULATE_NAV_LEVEL" val="2"/>
  <p:tag name="ARTICULATE_TOC_EXPANDED" val="True"/>
  <p:tag name="ARTICULATE_SLIDE_PAUSE" val="1"/>
  <p:tag name="ARTICULATE_HIDE_SLIDE" val="0"/>
  <p:tag name="ARTICULATE_PLAYER_CONTROL_PREVIOUS" val="True"/>
  <p:tag name="ARTICULATE_PLAYER_CONTROL_NEXT" val="True"/>
  <p:tag name="AUDIO_ID" val="1065"/>
  <p:tag name="ORIGINAL_AUDIO_FILEPATH" val="D:\30_00_S170-SST_Builder Training\S170-SST-02_Mis-installed Anchors\02_Audio\S15_170-02_v02.wav"/>
  <p:tag name="ELAPSEDTIME" val="0.00"/>
  <p:tag name="TIMELINE" val="0.48/4.82"/>
  <p:tag name="ARTICULATE_SLIDE_PRESENTER_GUID" val="18d11581-c2dc-47db-a010-de8d7eba0128"/>
  <p:tag name="ARTICULATE_USED_LAYOUT" val="4"/>
  <p:tag name="ARTICULATE_SLIDE_THUMBNAIL_REFRESH" val="1"/>
</p:tagLst>
</file>

<file path=ppt/tags/tag77.xml><?xml version="1.0" encoding="utf-8"?>
<p:tagLst xmlns:a="http://schemas.openxmlformats.org/drawingml/2006/main" xmlns:r="http://schemas.openxmlformats.org/officeDocument/2006/relationships" xmlns:p="http://schemas.openxmlformats.org/presentationml/2006/main">
  <p:tag name="ARTICULATE_LOCK_SLIDE" val="0"/>
  <p:tag name="ELAPSEDTIME" val="0.00"/>
  <p:tag name="ARTICULATE_NAV_LEVEL" val="2"/>
  <p:tag name="ARTICULATE_TOC_EXPANDED" val="True"/>
  <p:tag name="ARTICULATE_SLIDE_PAUSE" val="1"/>
  <p:tag name="ARTICULATE_HIDE_SLIDE" val="0"/>
  <p:tag name="ARTICULATE_PLAYER_CONTROL_PREVIOUS" val="True"/>
  <p:tag name="ARTICULATE_PLAYER_CONTROL_NEXT" val="True"/>
  <p:tag name="AUDIO_ID" val="999"/>
  <p:tag name="ORIGINAL_AUDIO_FILEPATH" val="D:\30_00_S170-SST_Builder Training\S170-SST-02_Mis-installed Anchors\02_Audio\S16_170-02_v02.wav"/>
  <p:tag name="TIMELINE" val="0.20/3.47/6.98"/>
  <p:tag name="ARTICULATE_SLIDE_PRESENTER_GUID" val="18d11581-c2dc-47db-a010-de8d7eba0128"/>
  <p:tag name="ARTICULATE_USED_LAYOUT" val="4"/>
  <p:tag name="ARTICULATE_SLIDE_THUMBNAIL_REFRESH" val="1"/>
</p:tagLst>
</file>

<file path=ppt/tags/tag78.xml><?xml version="1.0" encoding="utf-8"?>
<p:tagLst xmlns:a="http://schemas.openxmlformats.org/drawingml/2006/main" xmlns:r="http://schemas.openxmlformats.org/officeDocument/2006/relationships" xmlns:p="http://schemas.openxmlformats.org/presentationml/2006/main">
  <p:tag name="ARTICULATE_LOCK_SLIDE" val="0"/>
  <p:tag name="ELAPSEDTIME" val="0.00"/>
  <p:tag name="ARTICULATE_NAV_LEVEL" val="2"/>
  <p:tag name="ARTICULATE_TOC_EXPANDED" val="True"/>
  <p:tag name="ARTICULATE_SLIDE_PAUSE" val="1"/>
  <p:tag name="ARTICULATE_HIDE_SLIDE" val="0"/>
  <p:tag name="ARTICULATE_PLAYER_CONTROL_PREVIOUS" val="True"/>
  <p:tag name="ARTICULATE_PLAYER_CONTROL_NEXT" val="True"/>
  <p:tag name="AUDIO_ID" val="1033"/>
  <p:tag name="TIMELINE" val="0.23/10.06"/>
  <p:tag name="ORIGINAL_AUDIO_FILEPATH" val="D:\30_00_S170-SST_Builder Training\S170-SST-02_Mis-installed Anchors\02_Audio\S17_170-02_v02.wav"/>
  <p:tag name="ARTICULATE_SLIDE_PRESENTER_GUID" val="18d11581-c2dc-47db-a010-de8d7eba0128"/>
  <p:tag name="ARTICULATE_USED_LAYOUT" val="4"/>
  <p:tag name="ARTICULATE_SLIDE_THUMBNAIL_REFRESH" val="1"/>
</p:tagLst>
</file>

<file path=ppt/tags/tag79.xml><?xml version="1.0" encoding="utf-8"?>
<p:tagLst xmlns:a="http://schemas.openxmlformats.org/drawingml/2006/main" xmlns:r="http://schemas.openxmlformats.org/officeDocument/2006/relationships" xmlns:p="http://schemas.openxmlformats.org/presentationml/2006/main">
  <p:tag name="DUPLICATEID" val="987cc77cbae34c509455ca529268e32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DUPLICATEID" val="6fda0d3b151b4135b21b7d967d4585f2"/>
</p:tagLst>
</file>

<file path=ppt/tags/tag81.xml><?xml version="1.0" encoding="utf-8"?>
<p:tagLst xmlns:a="http://schemas.openxmlformats.org/drawingml/2006/main" xmlns:r="http://schemas.openxmlformats.org/officeDocument/2006/relationships" xmlns:p="http://schemas.openxmlformats.org/presentationml/2006/main">
  <p:tag name="ARTICULATE_LOCK_SLIDE" val="0"/>
  <p:tag name="ELAPSEDTIME" val="0.00"/>
  <p:tag name="ARTICULATE_NAV_LEVEL" val="2"/>
  <p:tag name="ARTICULATE_TOC_EXPANDED" val="True"/>
  <p:tag name="ARTICULATE_SLIDE_PAUSE" val="1"/>
  <p:tag name="ARTICULATE_HIDE_SLIDE" val="0"/>
  <p:tag name="ARTICULATE_PLAYER_CONTROL_PREVIOUS" val="True"/>
  <p:tag name="ARTICULATE_PLAYER_CONTROL_NEXT" val="True"/>
  <p:tag name="AUDIO_ID" val="1032"/>
  <p:tag name="TIMELINE" val="0.29"/>
  <p:tag name="ORIGINAL_AUDIO_FILEPATH" val="D:\30_00_S170-SST_Builder Training\S170-SST-02_Mis-installed Anchors\02_Audio\S18_170-02.wav"/>
  <p:tag name="ARTICULATE_SLIDE_PRESENTER_GUID" val="18d11581-c2dc-47db-a010-de8d7eba0128"/>
  <p:tag name="ARTICULATE_USED_LAYOUT" val="4"/>
  <p:tag name="ARTICULATE_SLIDE_THUMBNAIL_REFRESH" val="1"/>
</p:tagLst>
</file>

<file path=ppt/tags/tag82.xml><?xml version="1.0" encoding="utf-8"?>
<p:tagLst xmlns:a="http://schemas.openxmlformats.org/drawingml/2006/main" xmlns:r="http://schemas.openxmlformats.org/officeDocument/2006/relationships" xmlns:p="http://schemas.openxmlformats.org/presentationml/2006/main">
  <p:tag name="ARTICULATE_LOCK_SLIDE" val="0"/>
  <p:tag name="ELAPSEDTIME" val="0.00"/>
  <p:tag name="ARTICULATE_NAV_LEVEL" val="2"/>
  <p:tag name="ARTICULATE_TOC_EXPANDED" val="True"/>
  <p:tag name="ARTICULATE_SLIDE_PAUSE" val="1"/>
  <p:tag name="ARTICULATE_HIDE_SLIDE" val="0"/>
  <p:tag name="ARTICULATE_PLAYER_CONTROL_PREVIOUS" val="True"/>
  <p:tag name="ARTICULATE_PLAYER_CONTROL_NEXT" val="True"/>
  <p:tag name="AUDIO_ID" val="1034"/>
  <p:tag name="TIMELINE" val="0.25/12.13"/>
  <p:tag name="ORIGINAL_AUDIO_FILEPATH" val="D:\30_00_S170-SST_Builder Training\S170-SST-02_Mis-installed Anchors\02_Audio\S19_170-02.wav"/>
  <p:tag name="ARTICULATE_SLIDE_PRESENTER_GUID" val="18d11581-c2dc-47db-a010-de8d7eba0128"/>
  <p:tag name="ARTICULATE_USED_LAYOUT" val="4"/>
</p:tagLst>
</file>

<file path=ppt/tags/tag83.xml><?xml version="1.0" encoding="utf-8"?>
<p:tagLst xmlns:a="http://schemas.openxmlformats.org/drawingml/2006/main" xmlns:r="http://schemas.openxmlformats.org/officeDocument/2006/relationships" xmlns:p="http://schemas.openxmlformats.org/presentationml/2006/main">
  <p:tag name="ARTICULATE_LOCK_SLIDE" val="0"/>
  <p:tag name="ELAPSEDTIME" val="0.00"/>
  <p:tag name="ARTICULATE_NAV_LEVEL" val="2"/>
  <p:tag name="ARTICULATE_TOC_EXPANDED" val="True"/>
  <p:tag name="ARTICULATE_SLIDE_PAUSE" val="1"/>
  <p:tag name="ARTICULATE_HIDE_SLIDE" val="0"/>
  <p:tag name="ARTICULATE_PLAYER_CONTROL_PREVIOUS" val="True"/>
  <p:tag name="ARTICULATE_PLAYER_CONTROL_NEXT" val="True"/>
  <p:tag name="AUDIO_ID" val="1000"/>
  <p:tag name="TIMELINE" val="0.55/1.00/5.01/9.39/13.46"/>
  <p:tag name="ORIGINAL_AUDIO_FILEPATH" val="D:\30_00_S170-SST_Builder Training\S170-SST-02_Mis-installed Anchors\02_Audio\S20_170-02_v02.wav"/>
  <p:tag name="ARTICULATE_SLIDE_PRESENTER_GUID" val="18d11581-c2dc-47db-a010-de8d7eba0128"/>
  <p:tag name="ARTICULATE_USED_LAYOUT" val="4"/>
  <p:tag name="ARTICULATE_SLIDE_THUMBNAIL_REFRESH" val="1"/>
</p:tagLst>
</file>

<file path=ppt/tags/tag84.xml><?xml version="1.0" encoding="utf-8"?>
<p:tagLst xmlns:a="http://schemas.openxmlformats.org/drawingml/2006/main" xmlns:r="http://schemas.openxmlformats.org/officeDocument/2006/relationships" xmlns:p="http://schemas.openxmlformats.org/presentationml/2006/main">
  <p:tag name="ARTICULATE_LOCK_SLIDE" val="0"/>
  <p:tag name="ELAPSEDTIME" val="0.00"/>
  <p:tag name="ARTICULATE_NAV_LEVEL" val="2"/>
  <p:tag name="ARTICULATE_TOC_EXPANDED" val="True"/>
  <p:tag name="ARTICULATE_SLIDE_PAUSE" val="1"/>
  <p:tag name="ARTICULATE_HIDE_SLIDE" val="0"/>
  <p:tag name="ARTICULATE_PLAYER_CONTROL_PREVIOUS" val="True"/>
  <p:tag name="ARTICULATE_PLAYER_CONTROL_NEXT" val="True"/>
  <p:tag name="AUDIO_ID" val="1001"/>
  <p:tag name="TIMELINE" val="0.28"/>
  <p:tag name="ORIGINAL_AUDIO_FILEPATH" val="D:\30_00_S170-SST_Builder Training\S170-SST-02_Mis-installed Anchors\02_Audio\S21_170-02.wav"/>
  <p:tag name="ARTICULATE_SLIDE_PRESENTER_GUID" val="18d11581-c2dc-47db-a010-de8d7eba0128"/>
  <p:tag name="ARTICULATE_USED_LAYOUT" val="4"/>
  <p:tag name="ARTICULATE_SLIDE_THUMBNAIL_REFRESH" val="1"/>
</p:tagLst>
</file>

<file path=ppt/tags/tag85.xml><?xml version="1.0" encoding="utf-8"?>
<p:tagLst xmlns:a="http://schemas.openxmlformats.org/drawingml/2006/main" xmlns:r="http://schemas.openxmlformats.org/officeDocument/2006/relationships" xmlns:p="http://schemas.openxmlformats.org/presentationml/2006/main">
  <p:tag name="ARTICULATE_LOCK_SLIDE" val="0"/>
  <p:tag name="ELAPSEDTIME" val="0.00"/>
  <p:tag name="ARTICULATE_NAV_LEVEL" val="2"/>
  <p:tag name="ARTICULATE_TOC_EXPANDED" val="True"/>
  <p:tag name="ARTICULATE_SLIDE_PAUSE" val="1"/>
  <p:tag name="ARTICULATE_HIDE_SLIDE" val="0"/>
  <p:tag name="ARTICULATE_PLAYER_CONTROL_PREVIOUS" val="True"/>
  <p:tag name="ARTICULATE_PLAYER_CONTROL_NEXT" val="True"/>
  <p:tag name="AUDIO_ID" val="1035"/>
  <p:tag name="TIMELINE" val="0.34/14.26"/>
  <p:tag name="ARTICULATE_TITLE_TAG" val="Following Installation Structural Details"/>
  <p:tag name="ORIGINAL_AUDIO_FILEPATH" val="D:\30_00_S170-SST_Builder Training\S170-SST-02_Mis-installed Anchors\02_Audio\S22_170-02.wav"/>
  <p:tag name="ARTICULATE_SLIDE_PRESENTER_GUID" val="18d11581-c2dc-47db-a010-de8d7eba0128"/>
  <p:tag name="ARTICULATE_USED_LAYOUT" val="4"/>
  <p:tag name="ARTICULATE_SLIDE_THUMBNAIL_REFRESH" val="1"/>
</p:tagLst>
</file>

<file path=ppt/tags/tag86.xml><?xml version="1.0" encoding="utf-8"?>
<p:tagLst xmlns:a="http://schemas.openxmlformats.org/drawingml/2006/main" xmlns:r="http://schemas.openxmlformats.org/officeDocument/2006/relationships" xmlns:p="http://schemas.openxmlformats.org/presentationml/2006/main">
  <p:tag name="TIMELINE" val="5.00"/>
  <p:tag name="ARTICULATE_NAV_LEVEL" val="2"/>
  <p:tag name="ARTICULATE_TOC_EXPANDED" val="True"/>
  <p:tag name="ARTICULATE_SLIDE_PAUSE" val="0"/>
  <p:tag name="ARTICULATE_HIDE_SLIDE" val="0"/>
  <p:tag name="ARTICULATE_PLAYER_CONTROL_PREVIOUS" val="True"/>
  <p:tag name="ARTICULATE_PLAYER_CONTROL_NEXT" val="True"/>
  <p:tag name="AUDIO_ID" val="1038"/>
  <p:tag name="ARTICULATE_SLIDE_PRESENTER_GUID" val="2d4058ce-c78e-4d36-b4fe-51216bfb9f8f"/>
  <p:tag name="ARTICULATE_USED_LAYOUT" val="4"/>
  <p:tag name="ARTICULATE_SLIDE_THUMBNAIL_REFRESH" val="1"/>
</p:tagLst>
</file>

<file path=ppt/tags/tag87.xml><?xml version="1.0" encoding="utf-8"?>
<p:tagLst xmlns:a="http://schemas.openxmlformats.org/drawingml/2006/main" xmlns:r="http://schemas.openxmlformats.org/officeDocument/2006/relationships" xmlns:p="http://schemas.openxmlformats.org/presentationml/2006/main">
  <p:tag name="ARTICULATE_LOCK_SLIDE" val="0"/>
  <p:tag name="ELAPSEDTIME" val="0.00"/>
  <p:tag name="ARTICULATE_NAV_LEVEL" val="1"/>
  <p:tag name="ARTICULATE_TOC_EXPANDED" val="False"/>
  <p:tag name="ARTICULATE_SLIDE_PAUSE" val="1"/>
  <p:tag name="ARTICULATE_HIDE_SLIDE" val="0"/>
  <p:tag name="ARTICULATE_PLAYER_CONTROL_PREVIOUS" val="True"/>
  <p:tag name="ARTICULATE_PLAYER_CONTROL_NEXT" val="True"/>
  <p:tag name="AUDIO_ID" val="1003"/>
  <p:tag name="ORIGINAL_AUDIO_FILEPATH" val="D:\30_00_S170-SST_Builder Training\S170-SST-02_Mis-installed Anchors\02_Audio\S24_170-02.wav"/>
  <p:tag name="ARTICULATE_TITLE_TAG" val="Lesson 2: Sill Plate Anchorage"/>
  <p:tag name="TIMELINE" val="0.68"/>
  <p:tag name="ARTICULATE_SLIDE_PRESENTER_GUID" val="18d11581-c2dc-47db-a010-de8d7eba0128"/>
  <p:tag name="ARTICULATE_USED_LAYOUT" val="7"/>
  <p:tag name="ARTICULATE_SLIDE_THUMBNAIL_REFRESH" val="1"/>
</p:tagLst>
</file>

<file path=ppt/tags/tag88.xml><?xml version="1.0" encoding="utf-8"?>
<p:tagLst xmlns:a="http://schemas.openxmlformats.org/drawingml/2006/main" xmlns:r="http://schemas.openxmlformats.org/officeDocument/2006/relationships" xmlns:p="http://schemas.openxmlformats.org/presentationml/2006/main">
  <p:tag name="ARTICULATE_LOCK_SLIDE" val="0"/>
  <p:tag name="ELAPSEDTIME" val="0.00"/>
  <p:tag name="ARTICULATE_NAV_LEVEL" val="2"/>
  <p:tag name="ARTICULATE_TOC_EXPANDED" val="True"/>
  <p:tag name="ARTICULATE_SLIDE_PAUSE" val="1"/>
  <p:tag name="ARTICULATE_HIDE_SLIDE" val="0"/>
  <p:tag name="ARTICULATE_PLAYER_CONTROL_PREVIOUS" val="True"/>
  <p:tag name="ARTICULATE_PLAYER_CONTROL_NEXT" val="True"/>
  <p:tag name="AUDIO_ID" val="1074"/>
  <p:tag name="ARTICULATE_SLIDE_PRESENTER_GUID" val="18d11581-c2dc-47db-a010-de8d7eba0128"/>
  <p:tag name="ORIGINAL_AUDIO_FILEPATH" val="D:\30_00_S170-SST_Builder Training\S170-SST-02_Mis-installed Anchors\02_Audio\S25_170-02_v02.wav"/>
  <p:tag name="TIMELINE" val="0.67/19.23/32.94/36.22/38.75/46.37/53.37/57.93/61.26/64.42/71.93"/>
  <p:tag name="ARTICULATE_USED_LAYOUT" val="4"/>
</p:tagLst>
</file>

<file path=ppt/tags/tag89.xml><?xml version="1.0" encoding="utf-8"?>
<p:tagLst xmlns:a="http://schemas.openxmlformats.org/drawingml/2006/main" xmlns:r="http://schemas.openxmlformats.org/officeDocument/2006/relationships" xmlns:p="http://schemas.openxmlformats.org/presentationml/2006/main">
  <p:tag name="ARTICULATE_LOCK_SLIDE" val="0"/>
  <p:tag name="ELAPSEDTIME" val="0.00"/>
  <p:tag name="ARTICULATE_NAV_LEVEL" val="2"/>
  <p:tag name="ARTICULATE_TOC_EXPANDED" val="True"/>
  <p:tag name="ARTICULATE_SLIDE_PAUSE" val="1"/>
  <p:tag name="ARTICULATE_HIDE_SLIDE" val="0"/>
  <p:tag name="ARTICULATE_PLAYER_CONTROL_PREVIOUS" val="True"/>
  <p:tag name="ARTICULATE_PLAYER_CONTROL_NEXT" val="True"/>
  <p:tag name="AUDIO_ID" val="1005"/>
  <p:tag name="ARTICULATE_SLIDE_PRESENTER_GUID" val="18d11581-c2dc-47db-a010-de8d7eba0128"/>
  <p:tag name="ORIGINAL_AUDIO_FILEPATH" val="D:\30_00_S170-SST_Builder Training\S170-SST-02_Mis-installed Anchors\02_Audio\S26_170-02_v02.wav"/>
  <p:tag name="TIMELINE" val="0.67/25.04/29.16/35.93"/>
  <p:tag name="ARTICULATE_USED_LAYOUT" val="4"/>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0.xml><?xml version="1.0" encoding="utf-8"?>
<p:tagLst xmlns:a="http://schemas.openxmlformats.org/drawingml/2006/main" xmlns:r="http://schemas.openxmlformats.org/officeDocument/2006/relationships" xmlns:p="http://schemas.openxmlformats.org/presentationml/2006/main">
  <p:tag name="ARTICULATE_LOCK_SLIDE" val="0"/>
  <p:tag name="ELAPSEDTIME" val="0.00"/>
  <p:tag name="ARTICULATE_NAV_LEVEL" val="2"/>
  <p:tag name="ARTICULATE_TOC_EXPANDED" val="True"/>
  <p:tag name="ARTICULATE_SLIDE_PAUSE" val="1"/>
  <p:tag name="ARTICULATE_HIDE_SLIDE" val="0"/>
  <p:tag name="ARTICULATE_PLAYER_CONTROL_PREVIOUS" val="True"/>
  <p:tag name="ARTICULATE_PLAYER_CONTROL_NEXT" val="True"/>
  <p:tag name="AUDIO_ID" val="1004"/>
  <p:tag name="ORIGINAL_AUDIO_FILEPATH" val="D:\30_00_S170-SST_Builder Training\S170-SST-02_Mis-installed Anchors\02_Audio\S27_170-02.wav"/>
  <p:tag name="TIMELINE" val="0.67/7.80/30.23/38.81"/>
  <p:tag name="ARTICULATE_SLIDE_PRESENTER_GUID" val="18d11581-c2dc-47db-a010-de8d7eba0128"/>
  <p:tag name="ARTICULATE_USED_LAYOUT" val="4"/>
  <p:tag name="ARTICULATE_SLIDE_THUMBNAIL_REFRESH" val="1"/>
</p:tagLst>
</file>

<file path=ppt/tags/tag91.xml><?xml version="1.0" encoding="utf-8"?>
<p:tagLst xmlns:a="http://schemas.openxmlformats.org/drawingml/2006/main" xmlns:r="http://schemas.openxmlformats.org/officeDocument/2006/relationships" xmlns:p="http://schemas.openxmlformats.org/presentationml/2006/main">
  <p:tag name="ARTICULATE_LOCK_SLIDE" val="0"/>
  <p:tag name="ELAPSEDTIME" val="0.00"/>
  <p:tag name="ARTICULATE_NAV_LEVEL" val="2"/>
  <p:tag name="ARTICULATE_TOC_EXPANDED" val="True"/>
  <p:tag name="ARTICULATE_SLIDE_PAUSE" val="1"/>
  <p:tag name="ARTICULATE_HIDE_SLIDE" val="0"/>
  <p:tag name="ARTICULATE_PLAYER_CONTROL_PREVIOUS" val="True"/>
  <p:tag name="ARTICULATE_PLAYER_CONTROL_NEXT" val="True"/>
  <p:tag name="AUDIO_ID" val="1006"/>
  <p:tag name="ORIGINAL_AUDIO_FILEPATH" val="D:\30_00_S170-SST_Builder Training\S170-SST-02_Mis-installed Anchors\02_Audio\S28_170-02.wav"/>
  <p:tag name="TIMELINE" val="0.22/4.12/9.08"/>
  <p:tag name="ARTICULATE_TITLE_TAG" val="Cast-in-Place Mis-installation"/>
  <p:tag name="ARTICULATE_SLIDE_PRESENTER_GUID" val="18d11581-c2dc-47db-a010-de8d7eba0128"/>
  <p:tag name="ARTICULATE_USED_LAYOUT" val="4"/>
  <p:tag name="ARTICULATE_SLIDE_THUMBNAIL_REFRESH" val="1"/>
</p:tagLst>
</file>

<file path=ppt/tags/tag92.xml><?xml version="1.0" encoding="utf-8"?>
<p:tagLst xmlns:a="http://schemas.openxmlformats.org/drawingml/2006/main" xmlns:r="http://schemas.openxmlformats.org/officeDocument/2006/relationships" xmlns:p="http://schemas.openxmlformats.org/presentationml/2006/main">
  <p:tag name="DUPLICATEID" val="59fe721691cb4f84a53bf73c88685f2c"/>
</p:tagLst>
</file>

<file path=ppt/tags/tag93.xml><?xml version="1.0" encoding="utf-8"?>
<p:tagLst xmlns:a="http://schemas.openxmlformats.org/drawingml/2006/main" xmlns:r="http://schemas.openxmlformats.org/officeDocument/2006/relationships" xmlns:p="http://schemas.openxmlformats.org/presentationml/2006/main">
  <p:tag name="DUPLICATEID" val="5cc9096a97084d7db21ea52c39c518cd"/>
</p:tagLst>
</file>

<file path=ppt/tags/tag94.xml><?xml version="1.0" encoding="utf-8"?>
<p:tagLst xmlns:a="http://schemas.openxmlformats.org/drawingml/2006/main" xmlns:r="http://schemas.openxmlformats.org/officeDocument/2006/relationships" xmlns:p="http://schemas.openxmlformats.org/presentationml/2006/main">
  <p:tag name="ARTICULATE_LOCK_SLIDE" val="0"/>
  <p:tag name="ELAPSEDTIME" val="0.00"/>
  <p:tag name="ARTICULATE_NAV_LEVEL" val="2"/>
  <p:tag name="ARTICULATE_TOC_EXPANDED" val="True"/>
  <p:tag name="ARTICULATE_SLIDE_PAUSE" val="1"/>
  <p:tag name="ARTICULATE_HIDE_SLIDE" val="0"/>
  <p:tag name="ARTICULATE_PLAYER_CONTROL_PREVIOUS" val="True"/>
  <p:tag name="ARTICULATE_PLAYER_CONTROL_NEXT" val="True"/>
  <p:tag name="AUDIO_ID" val="1007"/>
  <p:tag name="ORIGINAL_AUDIO_FILEPATH" val="D:\30_00_S170-SST_Builder Training\S170-SST-02_Mis-installed Anchors\02_Audio\S29_170-02.wav"/>
  <p:tag name="TIMELINE" val="0.27/3.40/21.21"/>
  <p:tag name="ARTICULATE_TITLE_TAG" val="Cast-in-Place Mis-installation"/>
  <p:tag name="ARTICULATE_SLIDE_PRESENTER_GUID" val="18d11581-c2dc-47db-a010-de8d7eba0128"/>
  <p:tag name="ARTICULATE_USED_LAYOUT" val="4"/>
  <p:tag name="ARTICULATE_SLIDE_THUMBNAIL_REFRESH" val="1"/>
</p:tagLst>
</file>

<file path=ppt/tags/tag95.xml><?xml version="1.0" encoding="utf-8"?>
<p:tagLst xmlns:a="http://schemas.openxmlformats.org/drawingml/2006/main" xmlns:r="http://schemas.openxmlformats.org/officeDocument/2006/relationships" xmlns:p="http://schemas.openxmlformats.org/presentationml/2006/main">
  <p:tag name="ARTICULATE_LOCK_SLIDE" val="0"/>
  <p:tag name="ELAPSEDTIME" val="0.00"/>
  <p:tag name="ARTICULATE_NAV_LEVEL" val="2"/>
  <p:tag name="ARTICULATE_TOC_EXPANDED" val="True"/>
  <p:tag name="ARTICULATE_SLIDE_PAUSE" val="1"/>
  <p:tag name="ARTICULATE_HIDE_SLIDE" val="0"/>
  <p:tag name="ARTICULATE_PLAYER_CONTROL_PREVIOUS" val="True"/>
  <p:tag name="ARTICULATE_PLAYER_CONTROL_NEXT" val="True"/>
  <p:tag name="AUDIO_ID" val="1008"/>
  <p:tag name="ORIGINAL_AUDIO_FILEPATH" val="D:\30_00_S170-SST_Builder Training\S170-SST-02_Mis-installed Anchors\02_Audio\S30_170-02.wav"/>
  <p:tag name="TIMELINE" val="0.32/7.97"/>
  <p:tag name="ARTICULATE_TITLE_TAG" val="Cast-in-Place Mis-installation"/>
  <p:tag name="ARTICULATE_SLIDE_PRESENTER_GUID" val="18d11581-c2dc-47db-a010-de8d7eba0128"/>
  <p:tag name="ARTICULATE_USED_LAYOUT" val="4"/>
  <p:tag name="ARTICULATE_SLIDE_THUMBNAIL_REFRESH" val="1"/>
</p:tagLst>
</file>

<file path=ppt/tags/tag96.xml><?xml version="1.0" encoding="utf-8"?>
<p:tagLst xmlns:a="http://schemas.openxmlformats.org/drawingml/2006/main" xmlns:r="http://schemas.openxmlformats.org/officeDocument/2006/relationships" xmlns:p="http://schemas.openxmlformats.org/presentationml/2006/main">
  <p:tag name="ARTICULATE_LOCK_SLIDE" val="0"/>
  <p:tag name="ELAPSEDTIME" val="0.00"/>
  <p:tag name="ARTICULATE_NAV_LEVEL" val="2"/>
  <p:tag name="ARTICULATE_TOC_EXPANDED" val="True"/>
  <p:tag name="ARTICULATE_SLIDE_PAUSE" val="1"/>
  <p:tag name="ARTICULATE_HIDE_SLIDE" val="0"/>
  <p:tag name="ARTICULATE_PLAYER_CONTROL_PREVIOUS" val="True"/>
  <p:tag name="ARTICULATE_PLAYER_CONTROL_NEXT" val="True"/>
  <p:tag name="AUDIO_ID" val="1010"/>
  <p:tag name="ORIGINAL_AUDIO_FILEPATH" val="D:\30_00_S170-SST_Builder Training\S170-SST-02_Mis-installed Anchors\02_Audio\S31_170-02.wav"/>
  <p:tag name="TIMELINE" val="0.31/5.86/15.99"/>
  <p:tag name="ARTICULATE_SLIDE_PRESENTER_GUID" val="18d11581-c2dc-47db-a010-de8d7eba0128"/>
  <p:tag name="ARTICULATE_USED_LAYOUT" val="4"/>
  <p:tag name="ARTICULATE_SLIDE_THUMBNAIL_REFRESH" val="1"/>
</p:tagLst>
</file>

<file path=ppt/tags/tag97.xml><?xml version="1.0" encoding="utf-8"?>
<p:tagLst xmlns:a="http://schemas.openxmlformats.org/drawingml/2006/main" xmlns:r="http://schemas.openxmlformats.org/officeDocument/2006/relationships" xmlns:p="http://schemas.openxmlformats.org/presentationml/2006/main">
  <p:tag name="ARTICULATE_LOCK_SLIDE" val="0"/>
  <p:tag name="ELAPSEDTIME" val="0.00"/>
  <p:tag name="ARTICULATE_NAV_LEVEL" val="2"/>
  <p:tag name="ARTICULATE_TOC_EXPANDED" val="True"/>
  <p:tag name="ARTICULATE_SLIDE_PAUSE" val="1"/>
  <p:tag name="ARTICULATE_HIDE_SLIDE" val="0"/>
  <p:tag name="ARTICULATE_PLAYER_CONTROL_PREVIOUS" val="True"/>
  <p:tag name="ARTICULATE_PLAYER_CONTROL_NEXT" val="True"/>
  <p:tag name="AUDIO_ID" val="1011"/>
  <p:tag name="ORIGINAL_AUDIO_FILEPATH" val="D:\30_00_S170-SST_Builder Training\S170-SST-02_Mis-installed Anchors\02_Audio\S32_170-02.wav"/>
  <p:tag name="TIMELINE" val="0.49/3.06/13.11"/>
  <p:tag name="ARTICULATE_TITLE_TAG" val="Post-Installed Anchor Mis-installation"/>
  <p:tag name="ARTICULATE_SLIDE_PRESENTER_GUID" val="18d11581-c2dc-47db-a010-de8d7eba0128"/>
  <p:tag name="ARTICULATE_USED_LAYOUT" val="4"/>
  <p:tag name="ARTICULATE_SLIDE_THUMBNAIL_REFRESH" val="1"/>
</p:tagLst>
</file>

<file path=ppt/tags/tag98.xml><?xml version="1.0" encoding="utf-8"?>
<p:tagLst xmlns:a="http://schemas.openxmlformats.org/drawingml/2006/main" xmlns:r="http://schemas.openxmlformats.org/officeDocument/2006/relationships" xmlns:p="http://schemas.openxmlformats.org/presentationml/2006/main">
  <p:tag name="ARTICULATE_LOCK_SLIDE" val="0"/>
  <p:tag name="ELAPSEDTIME" val="0.00"/>
  <p:tag name="ARTICULATE_NAV_LEVEL" val="2"/>
  <p:tag name="ARTICULATE_TOC_EXPANDED" val="True"/>
  <p:tag name="ARTICULATE_SLIDE_PAUSE" val="1"/>
  <p:tag name="ARTICULATE_HIDE_SLIDE" val="0"/>
  <p:tag name="ARTICULATE_PLAYER_CONTROL_PREVIOUS" val="True"/>
  <p:tag name="ARTICULATE_PLAYER_CONTROL_NEXT" val="True"/>
  <p:tag name="AUDIO_ID" val="1052"/>
  <p:tag name="ORIGINAL_AUDIO_FILEPATH" val="D:\30_00_S170-SST_Builder Training\S170-SST-02_Mis-installed Anchors\02_Audio\S33_170-02.wav"/>
  <p:tag name="TIMELINE" val="0.31/3.81/18.62"/>
  <p:tag name="ARTICULATE_TITLE_TAG" val="Post-Installed Anchor Mis-installation"/>
  <p:tag name="ARTICULATE_SLIDE_PRESENTER_GUID" val="18d11581-c2dc-47db-a010-de8d7eba0128"/>
  <p:tag name="ARTICULATE_USED_LAYOUT" val="4"/>
  <p:tag name="ARTICULATE_SLIDE_THUMBNAIL_REFRESH" val="1"/>
</p:tagLst>
</file>

<file path=ppt/tags/tag99.xml><?xml version="1.0" encoding="utf-8"?>
<p:tagLst xmlns:a="http://schemas.openxmlformats.org/drawingml/2006/main" xmlns:r="http://schemas.openxmlformats.org/officeDocument/2006/relationships" xmlns:p="http://schemas.openxmlformats.org/presentationml/2006/main">
  <p:tag name="ARTICULATE_LOCK_SLIDE" val="0"/>
  <p:tag name="ELAPSEDTIME" val="0.00"/>
  <p:tag name="ARTICULATE_NAV_LEVEL" val="2"/>
  <p:tag name="ARTICULATE_TOC_EXPANDED" val="True"/>
  <p:tag name="ARTICULATE_SLIDE_PAUSE" val="1"/>
  <p:tag name="ARTICULATE_HIDE_SLIDE" val="0"/>
  <p:tag name="ARTICULATE_PLAYER_CONTROL_PREVIOUS" val="True"/>
  <p:tag name="ARTICULATE_PLAYER_CONTROL_NEXT" val="True"/>
  <p:tag name="AUDIO_ID" val="1012"/>
  <p:tag name="ORIGINAL_AUDIO_FILEPATH" val="D:\30_00_S170-SST_Builder Training\S170-SST-02_Mis-installed Anchors\02_Audio\S34_170-02.wav"/>
  <p:tag name="TIMELINE" val="0.43/29.83"/>
  <p:tag name="ARTICULATE_SLIDE_PRESENTER_GUID" val="18d11581-c2dc-47db-a010-de8d7eba0128"/>
  <p:tag name="ARTICULATE_USED_LAYOUT" val="4"/>
  <p:tag name="ARTICULATE_SLIDE_THUMBNAIL_REFRESH" val="1"/>
</p:tagLst>
</file>

<file path=ppt/theme/theme1.xml><?xml version="1.0" encoding="utf-8"?>
<a:theme xmlns:a="http://schemas.openxmlformats.org/drawingml/2006/main" name="Theme1">
  <a:themeElements>
    <a:clrScheme name="Strong-Tie Secondaries">
      <a:dk1>
        <a:sysClr val="windowText" lastClr="000000"/>
      </a:dk1>
      <a:lt1>
        <a:sysClr val="window" lastClr="FFFFFF"/>
      </a:lt1>
      <a:dk2>
        <a:srgbClr val="595959"/>
      </a:dk2>
      <a:lt2>
        <a:srgbClr val="E7E6E6"/>
      </a:lt2>
      <a:accent1>
        <a:srgbClr val="2B4C76"/>
      </a:accent1>
      <a:accent2>
        <a:srgbClr val="2998AE"/>
      </a:accent2>
      <a:accent3>
        <a:srgbClr val="84B8A1"/>
      </a:accent3>
      <a:accent4>
        <a:srgbClr val="D7CB9F"/>
      </a:accent4>
      <a:accent5>
        <a:srgbClr val="EA9251"/>
      </a:accent5>
      <a:accent6>
        <a:srgbClr val="CF5E1B"/>
      </a:accent6>
      <a:hlink>
        <a:srgbClr val="F37735"/>
      </a:hlink>
      <a:folHlink>
        <a:srgbClr val="7E8083"/>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1" id="{D99F1A5B-8AD3-4C22-A4C6-02BE865922E2}" vid="{70C63D6D-B71E-4731-A8FA-54EA24445026}"/>
    </a:ext>
  </a:extLst>
</a:theme>
</file>

<file path=ppt/theme/theme2.xml><?xml version="1.0" encoding="utf-8"?>
<a:theme xmlns:a="http://schemas.openxmlformats.org/drawingml/2006/main" name="Title Slide 1">
  <a:themeElements>
    <a:clrScheme name="Strong-Tie Secondaries">
      <a:dk1>
        <a:sysClr val="windowText" lastClr="000000"/>
      </a:dk1>
      <a:lt1>
        <a:sysClr val="window" lastClr="FFFFFF"/>
      </a:lt1>
      <a:dk2>
        <a:srgbClr val="595959"/>
      </a:dk2>
      <a:lt2>
        <a:srgbClr val="E7E6E6"/>
      </a:lt2>
      <a:accent1>
        <a:srgbClr val="2B4C76"/>
      </a:accent1>
      <a:accent2>
        <a:srgbClr val="2998AE"/>
      </a:accent2>
      <a:accent3>
        <a:srgbClr val="84B8A1"/>
      </a:accent3>
      <a:accent4>
        <a:srgbClr val="D7CB9F"/>
      </a:accent4>
      <a:accent5>
        <a:srgbClr val="EA9251"/>
      </a:accent5>
      <a:accent6>
        <a:srgbClr val="CF5E1B"/>
      </a:accent6>
      <a:hlink>
        <a:srgbClr val="F37735"/>
      </a:hlink>
      <a:folHlink>
        <a:srgbClr val="7E8083"/>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ontent">
  <a:themeElements>
    <a:clrScheme name="Strong-Tie Secondaries">
      <a:dk1>
        <a:sysClr val="windowText" lastClr="000000"/>
      </a:dk1>
      <a:lt1>
        <a:sysClr val="window" lastClr="FFFFFF"/>
      </a:lt1>
      <a:dk2>
        <a:srgbClr val="595959"/>
      </a:dk2>
      <a:lt2>
        <a:srgbClr val="E7E6E6"/>
      </a:lt2>
      <a:accent1>
        <a:srgbClr val="2B4C76"/>
      </a:accent1>
      <a:accent2>
        <a:srgbClr val="2998AE"/>
      </a:accent2>
      <a:accent3>
        <a:srgbClr val="84B8A1"/>
      </a:accent3>
      <a:accent4>
        <a:srgbClr val="D7CB9F"/>
      </a:accent4>
      <a:accent5>
        <a:srgbClr val="EA9251"/>
      </a:accent5>
      <a:accent6>
        <a:srgbClr val="CF5E1B"/>
      </a:accent6>
      <a:hlink>
        <a:srgbClr val="F37735"/>
      </a:hlink>
      <a:folHlink>
        <a:srgbClr val="7E8083"/>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Theme1</Template>
  <TotalTime>8913</TotalTime>
  <Words>5518</Words>
  <Application>Microsoft Office PowerPoint</Application>
  <PresentationFormat>Widescreen</PresentationFormat>
  <Paragraphs>570</Paragraphs>
  <Slides>46</Slides>
  <Notes>46</Notes>
  <HiddenSlides>0</HiddenSlides>
  <MMClips>0</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46</vt:i4>
      </vt:variant>
    </vt:vector>
  </HeadingPairs>
  <TitlesOfParts>
    <vt:vector size="58" baseType="lpstr">
      <vt:lpstr>Arial</vt:lpstr>
      <vt:lpstr>Arial Black</vt:lpstr>
      <vt:lpstr>Arial Narrow</vt:lpstr>
      <vt:lpstr>Calibri</vt:lpstr>
      <vt:lpstr>Calibri Light</vt:lpstr>
      <vt:lpstr>Open Sans</vt:lpstr>
      <vt:lpstr>Symbol</vt:lpstr>
      <vt:lpstr>Verdana</vt:lpstr>
      <vt:lpstr>Theme1</vt:lpstr>
      <vt:lpstr>Title Slide 1</vt:lpstr>
      <vt:lpstr>1_Content</vt:lpstr>
      <vt:lpstr>Office Theme</vt:lpstr>
      <vt:lpstr>BUILDER TRAINING SERIES</vt:lpstr>
      <vt:lpstr>Credit Information</vt:lpstr>
      <vt:lpstr>About this Course</vt:lpstr>
      <vt:lpstr>Course Agenda</vt:lpstr>
      <vt:lpstr>PowerPoint Presentation</vt:lpstr>
      <vt:lpstr>R301.1 Application</vt:lpstr>
      <vt:lpstr>The Continuous Load Path</vt:lpstr>
      <vt:lpstr>The Importance  of Anchors</vt:lpstr>
      <vt:lpstr>Anchor Examples: Holdowns</vt:lpstr>
      <vt:lpstr>Anchor Examples:  Column Caps</vt:lpstr>
      <vt:lpstr>Anchor Examples:  Sill Plate Anchors</vt:lpstr>
      <vt:lpstr>Purpose of Anchors</vt:lpstr>
      <vt:lpstr>Purpose of Anchors</vt:lpstr>
      <vt:lpstr>Two types of Anchors</vt:lpstr>
      <vt:lpstr>Cast-in-Place Anchors</vt:lpstr>
      <vt:lpstr>Cast-in-Place Anchors</vt:lpstr>
      <vt:lpstr>Post-installed Anchors</vt:lpstr>
      <vt:lpstr>Post-installed Anchors</vt:lpstr>
      <vt:lpstr>The Importance of  Correctly Installed  Anchors</vt:lpstr>
      <vt:lpstr>Following Installation  Structural Details</vt:lpstr>
      <vt:lpstr>Check Your Knowledge</vt:lpstr>
      <vt:lpstr>PowerPoint Presentation</vt:lpstr>
      <vt:lpstr>Sill Plate Anchorage Requirements</vt:lpstr>
      <vt:lpstr>Sill Plate Anchorage Requirements</vt:lpstr>
      <vt:lpstr>Anchor Spacing </vt:lpstr>
      <vt:lpstr>Cast-in-Place  Mis-installation</vt:lpstr>
      <vt:lpstr>Cast-in-Place  Mis-installation</vt:lpstr>
      <vt:lpstr>PowerPoint Presentation</vt:lpstr>
      <vt:lpstr>Cast-in-Place  Mis-installation</vt:lpstr>
      <vt:lpstr>Post-Installed Anchor  Mis-installation</vt:lpstr>
      <vt:lpstr>Post-Installed Anchor  Mis-installation</vt:lpstr>
      <vt:lpstr>Solutions to Prevent   Mis-installation</vt:lpstr>
      <vt:lpstr>Post-Install Solution</vt:lpstr>
      <vt:lpstr>SST Technical Bulletin</vt:lpstr>
      <vt:lpstr>Check Your Knowledge</vt:lpstr>
      <vt:lpstr>PowerPoint Presentation</vt:lpstr>
      <vt:lpstr>STHD Strap-Tie Holdowns</vt:lpstr>
      <vt:lpstr>Strap-Tie Holdown  Mis-Installation</vt:lpstr>
      <vt:lpstr>Strap-Tie Holdown  Mis-Installation</vt:lpstr>
      <vt:lpstr>Strap-Tie Holdown  Mis-Installation</vt:lpstr>
      <vt:lpstr>Strap-Tie Holdown  Mis-Installation</vt:lpstr>
      <vt:lpstr>STHD StrapMate</vt:lpstr>
      <vt:lpstr>Holdown PFH</vt:lpstr>
      <vt:lpstr>Check Your Knowledge</vt:lpstr>
      <vt:lpstr>Summary</vt:lpstr>
      <vt:lpstr>Congratulations!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Anita Scott</dc:creator>
  <cp:lastModifiedBy>Jennifer Price</cp:lastModifiedBy>
  <cp:revision>358</cp:revision>
  <dcterms:created xsi:type="dcterms:W3CDTF">2021-07-26T00:03:31Z</dcterms:created>
  <dcterms:modified xsi:type="dcterms:W3CDTF">2023-03-01T00:20:46Z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Path">
    <vt:lpwstr>Presentation2</vt:lpwstr>
  </property>
  <property fmtid="{D5CDD505-2E9C-101B-9397-08002B2CF9AE}" pid="3" name="ArticulateUseProject">
    <vt:lpwstr>1</vt:lpwstr>
  </property>
  <property fmtid="{D5CDD505-2E9C-101B-9397-08002B2CF9AE}" pid="4" name="ArticulateProjectVersion">
    <vt:lpwstr>8</vt:lpwstr>
  </property>
  <property fmtid="{D5CDD505-2E9C-101B-9397-08002B2CF9AE}" pid="5" name="ArticulateGUID">
    <vt:lpwstr>12C6C9AB-7E3E-4BAF-B60B-38DC200184EB</vt:lpwstr>
  </property>
  <property fmtid="{D5CDD505-2E9C-101B-9397-08002B2CF9AE}" pid="6" name="ArticulateProjectFull">
    <vt:lpwstr>D:\30_00_S170-SST_Builder Training\S170-SST-02_Mis-installed Anchors\S170-SST-02_MIA ILT PowerPoint\S170-SST-02_Mis-installedAnchors_v03.ppta</vt:lpwstr>
  </property>
</Properties>
</file>