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34.xml" ContentType="application/vnd.openxmlformats-officedocument.presentationml.tags+xml"/>
  <Override PartName="/ppt/notesSlides/notesSlide1.xml" ContentType="application/vnd.openxmlformats-officedocument.presentationml.notesSlide+xml"/>
  <Override PartName="/ppt/tags/tag35.xml" ContentType="application/vnd.openxmlformats-officedocument.presentationml.tags+xml"/>
  <Override PartName="/ppt/notesSlides/notesSlide2.xml" ContentType="application/vnd.openxmlformats-officedocument.presentationml.notesSlide+xml"/>
  <Override PartName="/ppt/tags/tag36.xml" ContentType="application/vnd.openxmlformats-officedocument.presentationml.tags+xml"/>
  <Override PartName="/ppt/notesSlides/notesSlide3.xml" ContentType="application/vnd.openxmlformats-officedocument.presentationml.notesSlide+xml"/>
  <Override PartName="/ppt/tags/tag37.xml" ContentType="application/vnd.openxmlformats-officedocument.presentationml.tags+xml"/>
  <Override PartName="/ppt/notesSlides/notesSlide4.xml" ContentType="application/vnd.openxmlformats-officedocument.presentationml.notesSlide+xml"/>
  <Override PartName="/ppt/tags/tag38.xml" ContentType="application/vnd.openxmlformats-officedocument.presentationml.tags+xml"/>
  <Override PartName="/ppt/notesSlides/notesSlide5.xml" ContentType="application/vnd.openxmlformats-officedocument.presentationml.notesSlide+xml"/>
  <Override PartName="/ppt/tags/tag39.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notesSlides/notesSlide8.xml" ContentType="application/vnd.openxmlformats-officedocument.presentationml.notesSlide+xml"/>
  <Override PartName="/ppt/tags/tag42.xml" ContentType="application/vnd.openxmlformats-officedocument.presentationml.tags+xml"/>
  <Override PartName="/ppt/notesSlides/notesSlide9.xml" ContentType="application/vnd.openxmlformats-officedocument.presentationml.notesSlide+xml"/>
  <Override PartName="/ppt/tags/tag43.xml" ContentType="application/vnd.openxmlformats-officedocument.presentationml.tags+xml"/>
  <Override PartName="/ppt/notesSlides/notesSlide10.xml" ContentType="application/vnd.openxmlformats-officedocument.presentationml.notesSlide+xml"/>
  <Override PartName="/ppt/tags/tag44.xml" ContentType="application/vnd.openxmlformats-officedocument.presentationml.tags+xml"/>
  <Override PartName="/ppt/notesSlides/notesSlide11.xml" ContentType="application/vnd.openxmlformats-officedocument.presentationml.notesSlide+xml"/>
  <Override PartName="/ppt/tags/tag45.xml" ContentType="application/vnd.openxmlformats-officedocument.presentationml.tags+xml"/>
  <Override PartName="/ppt/notesSlides/notesSlide12.xml" ContentType="application/vnd.openxmlformats-officedocument.presentationml.notesSlide+xml"/>
  <Override PartName="/ppt/tags/tag46.xml" ContentType="application/vnd.openxmlformats-officedocument.presentationml.tags+xml"/>
  <Override PartName="/ppt/notesSlides/notesSlide13.xml" ContentType="application/vnd.openxmlformats-officedocument.presentationml.notesSlide+xml"/>
  <Override PartName="/ppt/tags/tag47.xml" ContentType="application/vnd.openxmlformats-officedocument.presentationml.tags+xml"/>
  <Override PartName="/ppt/notesSlides/notesSlide14.xml" ContentType="application/vnd.openxmlformats-officedocument.presentationml.notesSlide+xml"/>
  <Override PartName="/ppt/tags/tag48.xml" ContentType="application/vnd.openxmlformats-officedocument.presentationml.tags+xml"/>
  <Override PartName="/ppt/notesSlides/notesSlide15.xml" ContentType="application/vnd.openxmlformats-officedocument.presentationml.notesSlide+xml"/>
  <Override PartName="/ppt/tags/tag49.xml" ContentType="application/vnd.openxmlformats-officedocument.presentationml.tags+xml"/>
  <Override PartName="/ppt/notesSlides/notesSlide16.xml" ContentType="application/vnd.openxmlformats-officedocument.presentationml.notesSlide+xml"/>
  <Override PartName="/ppt/tags/tag50.xml" ContentType="application/vnd.openxmlformats-officedocument.presentationml.tags+xml"/>
  <Override PartName="/ppt/notesSlides/notesSlide17.xml" ContentType="application/vnd.openxmlformats-officedocument.presentationml.notesSlide+xml"/>
  <Override PartName="/ppt/tags/tag51.xml" ContentType="application/vnd.openxmlformats-officedocument.presentationml.tags+xml"/>
  <Override PartName="/ppt/notesSlides/notesSlide18.xml" ContentType="application/vnd.openxmlformats-officedocument.presentationml.notesSlide+xml"/>
  <Override PartName="/ppt/tags/tag52.xml" ContentType="application/vnd.openxmlformats-officedocument.presentationml.tags+xml"/>
  <Override PartName="/ppt/notesSlides/notesSlide19.xml" ContentType="application/vnd.openxmlformats-officedocument.presentationml.notesSlide+xml"/>
  <Override PartName="/ppt/tags/tag53.xml" ContentType="application/vnd.openxmlformats-officedocument.presentationml.tags+xml"/>
  <Override PartName="/ppt/notesSlides/notesSlide20.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21.xml" ContentType="application/vnd.openxmlformats-officedocument.presentationml.notesSlide+xml"/>
  <Override PartName="/ppt/tags/tag62.xml" ContentType="application/vnd.openxmlformats-officedocument.presentationml.tags+xml"/>
  <Override PartName="/ppt/notesSlides/notesSlide22.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23.xml" ContentType="application/vnd.openxmlformats-officedocument.presentationml.notesSlide+xml"/>
  <Override PartName="/ppt/tags/tag68.xml" ContentType="application/vnd.openxmlformats-officedocument.presentationml.tags+xml"/>
  <Override PartName="/ppt/notesSlides/notesSlide24.xml" ContentType="application/vnd.openxmlformats-officedocument.presentationml.notesSlide+xml"/>
  <Override PartName="/ppt/tags/tag69.xml" ContentType="application/vnd.openxmlformats-officedocument.presentationml.tags+xml"/>
  <Override PartName="/ppt/notesSlides/notesSlide25.xml" ContentType="application/vnd.openxmlformats-officedocument.presentationml.notesSlide+xml"/>
  <Override PartName="/ppt/tags/tag70.xml" ContentType="application/vnd.openxmlformats-officedocument.presentationml.tags+xml"/>
  <Override PartName="/ppt/notesSlides/notesSlide26.xml" ContentType="application/vnd.openxmlformats-officedocument.presentationml.notesSlide+xml"/>
  <Override PartName="/ppt/tags/tag71.xml" ContentType="application/vnd.openxmlformats-officedocument.presentationml.tags+xml"/>
  <Override PartName="/ppt/notesSlides/notesSlide27.xml" ContentType="application/vnd.openxmlformats-officedocument.presentationml.notesSlide+xml"/>
  <Override PartName="/ppt/tags/tag72.xml" ContentType="application/vnd.openxmlformats-officedocument.presentationml.tags+xml"/>
  <Override PartName="/ppt/notesSlides/notesSlide28.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29.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30.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31.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32.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33.xml" ContentType="application/vnd.openxmlformats-officedocument.presentationml.notesSlide+xml"/>
  <Override PartName="/ppt/tags/tag103.xml" ContentType="application/vnd.openxmlformats-officedocument.presentationml.tags+xml"/>
  <Override PartName="/ppt/notesSlides/notesSlide34.xml" ContentType="application/vnd.openxmlformats-officedocument.presentationml.notesSlide+xml"/>
  <Override PartName="/ppt/tags/tag104.xml" ContentType="application/vnd.openxmlformats-officedocument.presentationml.tags+xml"/>
  <Override PartName="/ppt/notesSlides/notesSlide35.xml" ContentType="application/vnd.openxmlformats-officedocument.presentationml.notesSlide+xml"/>
  <Override PartName="/ppt/tags/tag105.xml" ContentType="application/vnd.openxmlformats-officedocument.presentationml.tags+xml"/>
  <Override PartName="/ppt/notesSlides/notesSlide36.xml" ContentType="application/vnd.openxmlformats-officedocument.presentationml.notesSlide+xml"/>
  <Override PartName="/ppt/tags/tag106.xml" ContentType="application/vnd.openxmlformats-officedocument.presentationml.tags+xml"/>
  <Override PartName="/ppt/notesSlides/notesSlide37.xml" ContentType="application/vnd.openxmlformats-officedocument.presentationml.notesSlide+xml"/>
  <Override PartName="/ppt/tags/tag107.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0" r:id="rId1"/>
    <p:sldMasterId id="2147483744" r:id="rId2"/>
  </p:sldMasterIdLst>
  <p:notesMasterIdLst>
    <p:notesMasterId r:id="rId41"/>
  </p:notesMasterIdLst>
  <p:handoutMasterIdLst>
    <p:handoutMasterId r:id="rId42"/>
  </p:handoutMasterIdLst>
  <p:sldIdLst>
    <p:sldId id="504" r:id="rId3"/>
    <p:sldId id="694" r:id="rId4"/>
    <p:sldId id="692" r:id="rId5"/>
    <p:sldId id="698" r:id="rId6"/>
    <p:sldId id="707" r:id="rId7"/>
    <p:sldId id="756" r:id="rId8"/>
    <p:sldId id="859" r:id="rId9"/>
    <p:sldId id="883" r:id="rId10"/>
    <p:sldId id="861" r:id="rId11"/>
    <p:sldId id="831" r:id="rId12"/>
    <p:sldId id="862" r:id="rId13"/>
    <p:sldId id="865" r:id="rId14"/>
    <p:sldId id="881" r:id="rId15"/>
    <p:sldId id="864" r:id="rId16"/>
    <p:sldId id="882" r:id="rId17"/>
    <p:sldId id="850" r:id="rId18"/>
    <p:sldId id="829" r:id="rId19"/>
    <p:sldId id="866" r:id="rId20"/>
    <p:sldId id="888" r:id="rId21"/>
    <p:sldId id="807" r:id="rId22"/>
    <p:sldId id="771" r:id="rId23"/>
    <p:sldId id="867" r:id="rId24"/>
    <p:sldId id="839" r:id="rId25"/>
    <p:sldId id="838" r:id="rId26"/>
    <p:sldId id="841" r:id="rId27"/>
    <p:sldId id="889" r:id="rId28"/>
    <p:sldId id="814" r:id="rId29"/>
    <p:sldId id="880" r:id="rId30"/>
    <p:sldId id="879" r:id="rId31"/>
    <p:sldId id="878" r:id="rId32"/>
    <p:sldId id="877" r:id="rId33"/>
    <p:sldId id="876" r:id="rId34"/>
    <p:sldId id="875" r:id="rId35"/>
    <p:sldId id="849" r:id="rId36"/>
    <p:sldId id="890" r:id="rId37"/>
    <p:sldId id="820" r:id="rId38"/>
    <p:sldId id="821" r:id="rId39"/>
    <p:sldId id="823" r:id="rId40"/>
  </p:sldIdLst>
  <p:sldSz cx="12192000" cy="6858000"/>
  <p:notesSz cx="6985000" cy="9283700"/>
  <p:custDataLst>
    <p:tags r:id="rId4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D4E2760-B4FB-4F5D-9804-166A57858978}">
          <p14:sldIdLst>
            <p14:sldId id="504"/>
            <p14:sldId id="694"/>
            <p14:sldId id="692"/>
            <p14:sldId id="698"/>
            <p14:sldId id="707"/>
          </p14:sldIdLst>
        </p14:section>
        <p14:section name="Lesson 1: Construction Estimating Basics" id="{A0316D61-867C-462E-A7E5-05569D647A7E}">
          <p14:sldIdLst>
            <p14:sldId id="756"/>
            <p14:sldId id="859"/>
            <p14:sldId id="883"/>
            <p14:sldId id="861"/>
            <p14:sldId id="831"/>
            <p14:sldId id="862"/>
            <p14:sldId id="865"/>
            <p14:sldId id="881"/>
            <p14:sldId id="864"/>
            <p14:sldId id="882"/>
            <p14:sldId id="850"/>
            <p14:sldId id="829"/>
            <p14:sldId id="866"/>
            <p14:sldId id="888"/>
          </p14:sldIdLst>
        </p14:section>
        <p14:section name="Lesson 2: Basic Mathematic Formulas Used for Estimating" id="{523A9E0D-09AB-456F-BE59-36B3E9DB92BF}">
          <p14:sldIdLst>
            <p14:sldId id="807"/>
            <p14:sldId id="771"/>
            <p14:sldId id="867"/>
            <p14:sldId id="839"/>
            <p14:sldId id="838"/>
            <p14:sldId id="841"/>
            <p14:sldId id="889"/>
          </p14:sldIdLst>
        </p14:section>
        <p14:section name="Lesson 3: Basic Parts of a Project Estimate" id="{AE66D301-3244-4FBB-B351-B6FBEB493BC5}">
          <p14:sldIdLst>
            <p14:sldId id="814"/>
            <p14:sldId id="880"/>
            <p14:sldId id="879"/>
            <p14:sldId id="878"/>
            <p14:sldId id="877"/>
            <p14:sldId id="876"/>
            <p14:sldId id="875"/>
            <p14:sldId id="849"/>
            <p14:sldId id="890"/>
          </p14:sldIdLst>
        </p14:section>
        <p14:section name="Summary" id="{6370FD61-E87D-49A3-8DE3-273A0099BF48}">
          <p14:sldIdLst>
            <p14:sldId id="820"/>
          </p14:sldIdLst>
        </p14:section>
        <p14:section name="Assessment" id="{DE2BB55D-CA0A-4D93-A465-89BB9D6598AC}">
          <p14:sldIdLst>
            <p14:sldId id="821"/>
            <p14:sldId id="82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2628">
          <p15:clr>
            <a:srgbClr val="A4A3A4"/>
          </p15:clr>
        </p15:guide>
        <p15:guide id="4" orient="horz" pos="868">
          <p15:clr>
            <a:srgbClr val="A4A3A4"/>
          </p15:clr>
        </p15:guide>
        <p15:guide id="5" orient="horz" pos="474">
          <p15:clr>
            <a:srgbClr val="A4A3A4"/>
          </p15:clr>
        </p15:guide>
        <p15:guide id="6" orient="horz" pos="1792">
          <p15:clr>
            <a:srgbClr val="A4A3A4"/>
          </p15:clr>
        </p15:guide>
        <p15:guide id="7" orient="horz" pos="1034">
          <p15:clr>
            <a:srgbClr val="A4A3A4"/>
          </p15:clr>
        </p15:guide>
        <p15:guide id="8" orient="horz" pos="1230">
          <p15:clr>
            <a:srgbClr val="A4A3A4"/>
          </p15:clr>
        </p15:guide>
        <p15:guide id="9" orient="horz" pos="642">
          <p15:clr>
            <a:srgbClr val="A4A3A4"/>
          </p15:clr>
        </p15:guide>
        <p15:guide id="10" orient="horz" pos="521">
          <p15:clr>
            <a:srgbClr val="A4A3A4"/>
          </p15:clr>
        </p15:guide>
        <p15:guide id="11" pos="331">
          <p15:clr>
            <a:srgbClr val="A4A3A4"/>
          </p15:clr>
        </p15:guide>
        <p15:guide id="12" pos="6988">
          <p15:clr>
            <a:srgbClr val="A4A3A4"/>
          </p15:clr>
        </p15:guide>
        <p15:guide id="13" pos="4160">
          <p15:clr>
            <a:srgbClr val="A4A3A4"/>
          </p15:clr>
        </p15:guide>
        <p15:guide id="14" pos="556">
          <p15:clr>
            <a:srgbClr val="A4A3A4"/>
          </p15:clr>
        </p15:guide>
        <p15:guide id="15" pos="179">
          <p15:clr>
            <a:srgbClr val="A4A3A4"/>
          </p15:clr>
        </p15:guide>
        <p15:guide id="16" pos="170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99FF"/>
    <a:srgbClr val="FF5308"/>
    <a:srgbClr val="9966FF"/>
    <a:srgbClr val="9933FF"/>
    <a:srgbClr val="2B4C76"/>
    <a:srgbClr val="000000"/>
    <a:srgbClr val="D36819"/>
    <a:srgbClr val="1F7282"/>
    <a:srgbClr val="F0542B"/>
    <a:srgbClr val="6B85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4738" autoAdjust="0"/>
    <p:restoredTop sz="72423" autoAdjust="0"/>
  </p:normalViewPr>
  <p:slideViewPr>
    <p:cSldViewPr snapToGrid="0" showGuides="1">
      <p:cViewPr varScale="1">
        <p:scale>
          <a:sx n="64" d="100"/>
          <a:sy n="64" d="100"/>
        </p:scale>
        <p:origin x="885" y="27"/>
      </p:cViewPr>
      <p:guideLst>
        <p:guide orient="horz" pos="2160"/>
        <p:guide pos="3840"/>
        <p:guide orient="horz" pos="2628"/>
        <p:guide orient="horz" pos="868"/>
        <p:guide orient="horz" pos="474"/>
        <p:guide orient="horz" pos="1792"/>
        <p:guide orient="horz" pos="1034"/>
        <p:guide orient="horz" pos="1230"/>
        <p:guide orient="horz" pos="642"/>
        <p:guide orient="horz" pos="521"/>
        <p:guide pos="331"/>
        <p:guide pos="6988"/>
        <p:guide pos="4160"/>
        <p:guide pos="556"/>
        <p:guide pos="179"/>
        <p:guide pos="1701"/>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Lst>
  </p:outlineViewPr>
  <p:notesTextViewPr>
    <p:cViewPr>
      <p:scale>
        <a:sx n="100" d="100"/>
        <a:sy n="100" d="100"/>
      </p:scale>
      <p:origin x="0" y="0"/>
    </p:cViewPr>
  </p:notesTextViewPr>
  <p:sorterViewPr>
    <p:cViewPr>
      <p:scale>
        <a:sx n="29" d="100"/>
        <a:sy n="29" d="100"/>
      </p:scale>
      <p:origin x="0" y="0"/>
    </p:cViewPr>
  </p:sorter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gs" Target="tags/tag1.xml"/></Relationships>
</file>

<file path=ppt/_rels/viewProps.xml.rels><?xml version="1.0" encoding="UTF-8" standalone="yes"?>
<Relationships xmlns="http://schemas.openxmlformats.org/package/2006/relationships"><Relationship Id="rId8" Type="http://schemas.openxmlformats.org/officeDocument/2006/relationships/slide" Target="slides/slide8.xml"/><Relationship Id="rId13" Type="http://schemas.openxmlformats.org/officeDocument/2006/relationships/slide" Target="slides/slide13.xml"/><Relationship Id="rId18" Type="http://schemas.openxmlformats.org/officeDocument/2006/relationships/slide" Target="slides/slide18.xml"/><Relationship Id="rId26" Type="http://schemas.openxmlformats.org/officeDocument/2006/relationships/slide" Target="slides/slide26.xml"/><Relationship Id="rId3" Type="http://schemas.openxmlformats.org/officeDocument/2006/relationships/slide" Target="slides/slide3.xml"/><Relationship Id="rId21" Type="http://schemas.openxmlformats.org/officeDocument/2006/relationships/slide" Target="slides/slide21.xml"/><Relationship Id="rId34" Type="http://schemas.openxmlformats.org/officeDocument/2006/relationships/slide" Target="slides/slide34.xml"/><Relationship Id="rId7" Type="http://schemas.openxmlformats.org/officeDocument/2006/relationships/slide" Target="slides/slide7.xml"/><Relationship Id="rId12" Type="http://schemas.openxmlformats.org/officeDocument/2006/relationships/slide" Target="slides/slide12.xml"/><Relationship Id="rId17" Type="http://schemas.openxmlformats.org/officeDocument/2006/relationships/slide" Target="slides/slide17.xml"/><Relationship Id="rId25" Type="http://schemas.openxmlformats.org/officeDocument/2006/relationships/slide" Target="slides/slide25.xml"/><Relationship Id="rId33" Type="http://schemas.openxmlformats.org/officeDocument/2006/relationships/slide" Target="slides/slide33.xml"/><Relationship Id="rId38" Type="http://schemas.openxmlformats.org/officeDocument/2006/relationships/slide" Target="slides/slide38.xml"/><Relationship Id="rId2" Type="http://schemas.openxmlformats.org/officeDocument/2006/relationships/slide" Target="slides/slide2.xml"/><Relationship Id="rId16" Type="http://schemas.openxmlformats.org/officeDocument/2006/relationships/slide" Target="slides/slide16.xml"/><Relationship Id="rId20" Type="http://schemas.openxmlformats.org/officeDocument/2006/relationships/slide" Target="slides/slide20.xml"/><Relationship Id="rId29" Type="http://schemas.openxmlformats.org/officeDocument/2006/relationships/slide" Target="slides/slide29.xml"/><Relationship Id="rId1" Type="http://schemas.openxmlformats.org/officeDocument/2006/relationships/slide" Target="slides/slide1.xml"/><Relationship Id="rId6" Type="http://schemas.openxmlformats.org/officeDocument/2006/relationships/slide" Target="slides/slide6.xml"/><Relationship Id="rId11" Type="http://schemas.openxmlformats.org/officeDocument/2006/relationships/slide" Target="slides/slide11.xml"/><Relationship Id="rId24" Type="http://schemas.openxmlformats.org/officeDocument/2006/relationships/slide" Target="slides/slide24.xml"/><Relationship Id="rId32" Type="http://schemas.openxmlformats.org/officeDocument/2006/relationships/slide" Target="slides/slide32.xml"/><Relationship Id="rId37" Type="http://schemas.openxmlformats.org/officeDocument/2006/relationships/slide" Target="slides/slide37.xml"/><Relationship Id="rId5" Type="http://schemas.openxmlformats.org/officeDocument/2006/relationships/slide" Target="slides/slide5.xml"/><Relationship Id="rId15" Type="http://schemas.openxmlformats.org/officeDocument/2006/relationships/slide" Target="slides/slide15.xml"/><Relationship Id="rId23" Type="http://schemas.openxmlformats.org/officeDocument/2006/relationships/slide" Target="slides/slide23.xml"/><Relationship Id="rId28" Type="http://schemas.openxmlformats.org/officeDocument/2006/relationships/slide" Target="slides/slide28.xml"/><Relationship Id="rId36" Type="http://schemas.openxmlformats.org/officeDocument/2006/relationships/slide" Target="slides/slide36.xml"/><Relationship Id="rId10" Type="http://schemas.openxmlformats.org/officeDocument/2006/relationships/slide" Target="slides/slide10.xml"/><Relationship Id="rId19" Type="http://schemas.openxmlformats.org/officeDocument/2006/relationships/slide" Target="slides/slide19.xml"/><Relationship Id="rId31" Type="http://schemas.openxmlformats.org/officeDocument/2006/relationships/slide" Target="slides/slide31.xml"/><Relationship Id="rId4" Type="http://schemas.openxmlformats.org/officeDocument/2006/relationships/slide" Target="slides/slide4.xml"/><Relationship Id="rId9" Type="http://schemas.openxmlformats.org/officeDocument/2006/relationships/slide" Target="slides/slide9.xml"/><Relationship Id="rId14" Type="http://schemas.openxmlformats.org/officeDocument/2006/relationships/slide" Target="slides/slide14.xml"/><Relationship Id="rId22" Type="http://schemas.openxmlformats.org/officeDocument/2006/relationships/slide" Target="slides/slide22.xml"/><Relationship Id="rId27" Type="http://schemas.openxmlformats.org/officeDocument/2006/relationships/slide" Target="slides/slide27.xml"/><Relationship Id="rId30" Type="http://schemas.openxmlformats.org/officeDocument/2006/relationships/slide" Target="slides/slide30.xml"/><Relationship Id="rId35"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3956550" y="1"/>
            <a:ext cx="3026833" cy="465797"/>
          </a:xfrm>
          <a:prstGeom prst="rect">
            <a:avLst/>
          </a:prstGeom>
        </p:spPr>
        <p:txBody>
          <a:bodyPr vert="horz" lIns="92958" tIns="46479" rIns="92958" bIns="46479" rtlCol="0"/>
          <a:lstStyle>
            <a:lvl1pPr algn="r">
              <a:defRPr sz="1200"/>
            </a:lvl1pPr>
          </a:lstStyle>
          <a:p>
            <a:fld id="{47F54265-55E7-46D7-9ADF-EA398C542F98}" type="datetimeFigureOut">
              <a:rPr lang="en-US" smtClean="0"/>
              <a:t>2/28/2023</a:t>
            </a:fld>
            <a:endParaRPr lang="en-US"/>
          </a:p>
        </p:txBody>
      </p:sp>
      <p:sp>
        <p:nvSpPr>
          <p:cNvPr id="4" name="Footer Placeholder 3"/>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B1F7B332-1D5B-4638-B32D-C7D5577E29CA}" type="slidenum">
              <a:rPr lang="en-US" smtClean="0"/>
              <a:t>‹#›</a:t>
            </a:fld>
            <a:endParaRPr lang="en-US"/>
          </a:p>
        </p:txBody>
      </p:sp>
    </p:spTree>
    <p:extLst>
      <p:ext uri="{BB962C8B-B14F-4D97-AF65-F5344CB8AC3E}">
        <p14:creationId xmlns:p14="http://schemas.microsoft.com/office/powerpoint/2010/main" val="3248780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1"/>
            <a:ext cx="3026833" cy="465797"/>
          </a:xfrm>
          <a:prstGeom prst="rect">
            <a:avLst/>
          </a:prstGeom>
        </p:spPr>
        <p:txBody>
          <a:bodyPr vert="horz" lIns="92958" tIns="46479" rIns="92958" bIns="46479" rtlCol="0"/>
          <a:lstStyle>
            <a:lvl1pPr algn="r">
              <a:defRPr sz="1200"/>
            </a:lvl1pPr>
          </a:lstStyle>
          <a:p>
            <a:fld id="{CAC1ACA8-BC86-401F-9008-627316B59ECB}" type="datetimeFigureOut">
              <a:rPr lang="en-US" smtClean="0"/>
              <a:t>2/28/2023</a:t>
            </a:fld>
            <a:endParaRPr lang="en-US"/>
          </a:p>
        </p:txBody>
      </p:sp>
      <p:sp>
        <p:nvSpPr>
          <p:cNvPr id="4" name="Slide Image Placeholder 3"/>
          <p:cNvSpPr>
            <a:spLocks noGrp="1" noRot="1" noChangeAspect="1"/>
          </p:cNvSpPr>
          <p:nvPr>
            <p:ph type="sldImg" idx="2"/>
          </p:nvPr>
        </p:nvSpPr>
        <p:spPr>
          <a:xfrm>
            <a:off x="706438" y="1160463"/>
            <a:ext cx="5572125" cy="313372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67780"/>
            <a:ext cx="5588000" cy="3655458"/>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41BDAC27-EA65-4CFE-B3FB-06977A465F32}" type="slidenum">
              <a:rPr lang="en-US" smtClean="0"/>
              <a:t>‹#›</a:t>
            </a:fld>
            <a:endParaRPr lang="en-US"/>
          </a:p>
        </p:txBody>
      </p:sp>
    </p:spTree>
    <p:extLst>
      <p:ext uri="{BB962C8B-B14F-4D97-AF65-F5344CB8AC3E}">
        <p14:creationId xmlns:p14="http://schemas.microsoft.com/office/powerpoint/2010/main" val="3313562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Welcome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Welcome to this course on Residential Cost Estimating 101</a:t>
            </a:r>
          </a:p>
          <a:p>
            <a:r>
              <a:rPr lang="en-US" sz="1200" kern="1200" dirty="0">
                <a:solidFill>
                  <a:schemeClr val="tx1"/>
                </a:solidFill>
                <a:effectLst/>
                <a:latin typeface="+mn-lt"/>
                <a:ea typeface="+mn-ea"/>
                <a:cs typeface="+mn-cs"/>
              </a:rPr>
              <a:t>Presented by Simpson Strong-Tie</a:t>
            </a:r>
          </a:p>
        </p:txBody>
      </p:sp>
      <p:sp>
        <p:nvSpPr>
          <p:cNvPr id="4" name="Slide Number Placeholder 3"/>
          <p:cNvSpPr>
            <a:spLocks noGrp="1"/>
          </p:cNvSpPr>
          <p:nvPr>
            <p:ph type="sldNum" sz="quarter" idx="10"/>
          </p:nvPr>
        </p:nvSpPr>
        <p:spPr/>
        <p:txBody>
          <a:bodyPr/>
          <a:lstStyle/>
          <a:p>
            <a:fld id="{41BDAC27-EA65-4CFE-B3FB-06977A465F32}" type="slidenum">
              <a:rPr lang="en-US" smtClean="0"/>
              <a:t>1</a:t>
            </a:fld>
            <a:endParaRPr lang="en-US"/>
          </a:p>
        </p:txBody>
      </p:sp>
    </p:spTree>
    <p:extLst>
      <p:ext uri="{BB962C8B-B14F-4D97-AF65-F5344CB8AC3E}">
        <p14:creationId xmlns:p14="http://schemas.microsoft.com/office/powerpoint/2010/main" val="1341884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Direct Costs</a:t>
            </a:r>
            <a:endParaRPr lang="en-US" sz="1200" kern="1200" dirty="0">
              <a:solidFill>
                <a:schemeClr val="tx1"/>
              </a:solidFill>
              <a:effectLst/>
              <a:latin typeface="+mn-lt"/>
              <a:ea typeface="+mn-ea"/>
              <a:cs typeface="+mn-cs"/>
            </a:endParaRPr>
          </a:p>
          <a:p>
            <a:r>
              <a:rPr lang="en-US" sz="1200" b="0" kern="1200">
                <a:solidFill>
                  <a:schemeClr val="tx1"/>
                </a:solidFill>
                <a:effectLst/>
                <a:latin typeface="+mn-lt"/>
                <a:ea typeface="+mn-ea"/>
                <a:cs typeface="+mn-cs"/>
              </a:rPr>
              <a:t>Overview</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Direct costs include the cost of materials, labor, burden, equipment, </a:t>
            </a:r>
            <a:r>
              <a:rPr lang="en-US" sz="1200" kern="1200">
                <a:solidFill>
                  <a:schemeClr val="tx1"/>
                </a:solidFill>
                <a:effectLst/>
                <a:latin typeface="+mn-lt"/>
                <a:ea typeface="+mn-ea"/>
                <a:cs typeface="+mn-cs"/>
              </a:rPr>
              <a:t>and subcontractors</a:t>
            </a:r>
            <a:r>
              <a:rPr lang="en-US" sz="1200" kern="1200" dirty="0">
                <a:solidFill>
                  <a:schemeClr val="tx1"/>
                </a:solidFill>
                <a:effectLst/>
                <a:latin typeface="+mn-lt"/>
                <a:ea typeface="+mn-ea"/>
                <a:cs typeface="+mn-cs"/>
              </a:rPr>
              <a:t>. The following slides review these costs in more detail.</a:t>
            </a:r>
          </a:p>
        </p:txBody>
      </p:sp>
      <p:sp>
        <p:nvSpPr>
          <p:cNvPr id="4" name="Slide Number Placeholder 3"/>
          <p:cNvSpPr>
            <a:spLocks noGrp="1"/>
          </p:cNvSpPr>
          <p:nvPr>
            <p:ph type="sldNum" sz="quarter" idx="10"/>
          </p:nvPr>
        </p:nvSpPr>
        <p:spPr/>
        <p:txBody>
          <a:bodyPr/>
          <a:lstStyle/>
          <a:p>
            <a:fld id="{41BDAC27-EA65-4CFE-B3FB-06977A465F32}" type="slidenum">
              <a:rPr lang="en-US" smtClean="0"/>
              <a:t>10</a:t>
            </a:fld>
            <a:endParaRPr lang="en-US"/>
          </a:p>
        </p:txBody>
      </p:sp>
    </p:spTree>
    <p:extLst>
      <p:ext uri="{BB962C8B-B14F-4D97-AF65-F5344CB8AC3E}">
        <p14:creationId xmlns:p14="http://schemas.microsoft.com/office/powerpoint/2010/main" val="51764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Direct Costs</a:t>
            </a:r>
          </a:p>
          <a:p>
            <a:r>
              <a:rPr lang="en-US" sz="1200" kern="1200" dirty="0">
                <a:solidFill>
                  <a:schemeClr val="tx1"/>
                </a:solidFill>
                <a:effectLst/>
                <a:latin typeface="+mn-lt"/>
                <a:ea typeface="+mn-ea"/>
                <a:cs typeface="+mn-cs"/>
              </a:rPr>
              <a:t>Component Cost Items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Material</a:t>
            </a:r>
            <a:r>
              <a:rPr lang="en-US" sz="1200" kern="1200" dirty="0">
                <a:solidFill>
                  <a:schemeClr val="tx1"/>
                </a:solidFill>
                <a:effectLst/>
                <a:latin typeface="+mn-lt"/>
                <a:ea typeface="+mn-ea"/>
                <a:cs typeface="+mn-cs"/>
              </a:rPr>
              <a:t> costs, also referred to as raw costs, include Unit Prices for construction goods used during the construction process, plus the material Sales Tax. These costs include the following items: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Lumber, Connectors, Fasteners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Windows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Concrete and Masonry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Doors, Cabinets, and Railings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Electrical Wiring and Fixtures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Plumbing Pipe and Fixtures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HVAC</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Labor Prices</a:t>
            </a:r>
            <a:r>
              <a:rPr lang="en-US" sz="1200" kern="1200" dirty="0">
                <a:solidFill>
                  <a:schemeClr val="tx1"/>
                </a:solidFill>
                <a:effectLst/>
                <a:latin typeface="+mn-lt"/>
                <a:ea typeface="+mn-ea"/>
                <a:cs typeface="+mn-cs"/>
              </a:rPr>
              <a:t> uses Historical Production Rates </a:t>
            </a:r>
            <a:r>
              <a:rPr lang="en-US" sz="1200" kern="1200">
                <a:solidFill>
                  <a:schemeClr val="tx1"/>
                </a:solidFill>
                <a:effectLst/>
                <a:latin typeface="+mn-lt"/>
                <a:ea typeface="+mn-ea"/>
                <a:cs typeface="+mn-cs"/>
              </a:rPr>
              <a:t>and are measured </a:t>
            </a:r>
            <a:r>
              <a:rPr lang="en-US" sz="1200" kern="1200" dirty="0">
                <a:solidFill>
                  <a:schemeClr val="tx1"/>
                </a:solidFill>
                <a:effectLst/>
                <a:latin typeface="+mn-lt"/>
                <a:ea typeface="+mn-ea"/>
                <a:cs typeface="+mn-cs"/>
              </a:rPr>
              <a:t>in Unit Man-Hours plus labor burden costs and contingencies including </a:t>
            </a:r>
          </a:p>
          <a:p>
            <a:pPr marL="171450" lvl="0" indent="-171450">
              <a:buFont typeface="Arial" panose="020B0604020202020204" pitchFamily="34" charset="0"/>
              <a:buChar char="•"/>
            </a:pPr>
            <a:r>
              <a:rPr lang="en-US" sz="1200" kern="1200" dirty="0" err="1">
                <a:solidFill>
                  <a:schemeClr val="tx1"/>
                </a:solidFill>
                <a:effectLst/>
                <a:latin typeface="+mn-lt"/>
                <a:ea typeface="+mn-ea"/>
                <a:cs typeface="+mn-cs"/>
              </a:rPr>
              <a:t>F.I.C.A</a:t>
            </a:r>
            <a:r>
              <a:rPr lang="en-US" sz="1200" kern="1200" dirty="0">
                <a:solidFill>
                  <a:schemeClr val="tx1"/>
                </a:solidFill>
                <a:effectLst/>
                <a:latin typeface="+mn-lt"/>
                <a:ea typeface="+mn-ea"/>
                <a:cs typeface="+mn-cs"/>
              </a:rPr>
              <a:t>.  (Social Security)</a:t>
            </a:r>
          </a:p>
          <a:p>
            <a:pPr marL="171450" lvl="0" indent="-171450">
              <a:buFont typeface="Arial" panose="020B0604020202020204" pitchFamily="34" charset="0"/>
              <a:buChar char="•"/>
            </a:pPr>
            <a:r>
              <a:rPr lang="en-US" sz="1200" kern="1200" dirty="0" err="1">
                <a:solidFill>
                  <a:schemeClr val="tx1"/>
                </a:solidFill>
                <a:effectLst/>
                <a:latin typeface="+mn-lt"/>
                <a:ea typeface="+mn-ea"/>
                <a:cs typeface="+mn-cs"/>
              </a:rPr>
              <a:t>F.U.T.A</a:t>
            </a:r>
            <a:r>
              <a:rPr lang="en-US" sz="1200" kern="1200" dirty="0">
                <a:solidFill>
                  <a:schemeClr val="tx1"/>
                </a:solidFill>
                <a:effectLst/>
                <a:latin typeface="+mn-lt"/>
                <a:ea typeface="+mn-ea"/>
                <a:cs typeface="+mn-cs"/>
              </a:rPr>
              <a:t>. (unemployment taxes)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Liability Insurance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Workers Compensation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Payroll Taxes </a:t>
            </a:r>
          </a:p>
          <a:p>
            <a:endParaRPr lang="en-US"/>
          </a:p>
          <a:p>
            <a:endParaRPr lang="en-US"/>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a:t>
            </a:r>
            <a:r>
              <a:rPr lang="en-US" b="1" baseline="0"/>
              <a:t> Material)</a:t>
            </a:r>
            <a:endParaRPr lang="en-US" b="1"/>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11</a:t>
            </a:fld>
            <a:endParaRPr lang="en-US"/>
          </a:p>
        </p:txBody>
      </p:sp>
    </p:spTree>
    <p:extLst>
      <p:ext uri="{BB962C8B-B14F-4D97-AF65-F5344CB8AC3E}">
        <p14:creationId xmlns:p14="http://schemas.microsoft.com/office/powerpoint/2010/main" val="3372484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Direct Costs</a:t>
            </a:r>
          </a:p>
          <a:p>
            <a:r>
              <a:rPr lang="en-US" sz="1200" kern="1200" dirty="0">
                <a:solidFill>
                  <a:schemeClr val="tx1"/>
                </a:solidFill>
                <a:effectLst/>
                <a:latin typeface="+mn-lt"/>
                <a:ea typeface="+mn-ea"/>
                <a:cs typeface="+mn-cs"/>
              </a:rPr>
              <a:t>Component Cost Items</a:t>
            </a:r>
          </a:p>
          <a:p>
            <a:endParaRPr lang="en-US" dirty="0"/>
          </a:p>
          <a:p>
            <a:r>
              <a:rPr lang="en-US" sz="1200" b="1" kern="1200" dirty="0">
                <a:solidFill>
                  <a:schemeClr val="tx1"/>
                </a:solidFill>
                <a:effectLst/>
                <a:latin typeface="+mn-lt"/>
                <a:ea typeface="+mn-ea"/>
                <a:cs typeface="+mn-cs"/>
              </a:rPr>
              <a:t>Burden costs</a:t>
            </a:r>
            <a:r>
              <a:rPr lang="en-US" sz="1200" kern="1200" dirty="0">
                <a:solidFill>
                  <a:schemeClr val="tx1"/>
                </a:solidFill>
                <a:effectLst/>
                <a:latin typeface="+mn-lt"/>
                <a:ea typeface="+mn-ea"/>
                <a:cs typeface="+mn-cs"/>
              </a:rPr>
              <a:t> are additional cost factors affecting man-hour production rates. The estimator may calculate these costs as a percentage of the base labor cost, such as 30%, or as a combined total hourly cost increase, such as an increase of $1.50 per hour for installers. These additional factors include the following items.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Skilled Craftsmen Costs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Proper Supervision Costs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Adequate Supply of Labor Costs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Weather Conditions and Seasonal Construction Costs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Coordination With Other Trades Costs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Condition of Work Area Duration of Project Costs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Work Ethics Costs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Equipment Costs</a:t>
            </a:r>
            <a:r>
              <a:rPr lang="en-US" sz="1200" kern="1200" dirty="0">
                <a:solidFill>
                  <a:schemeClr val="tx1"/>
                </a:solidFill>
                <a:effectLst/>
                <a:latin typeface="+mn-lt"/>
                <a:ea typeface="+mn-ea"/>
                <a:cs typeface="+mn-cs"/>
              </a:rPr>
              <a:t> are based on equipment production rates and unit pricing. However, other common factors affect equipment costs depending on whether the equipment is owned or rented. </a:t>
            </a:r>
          </a:p>
          <a:p>
            <a:pPr marL="0" indent="0">
              <a:buFont typeface="Arial" panose="020B0604020202020204" pitchFamily="34" charset="0"/>
              <a:buNone/>
            </a:pPr>
            <a:r>
              <a:rPr lang="en-US" sz="1200" kern="1200" dirty="0">
                <a:solidFill>
                  <a:schemeClr val="tx1"/>
                </a:solidFill>
                <a:effectLst/>
                <a:latin typeface="+mn-lt"/>
                <a:ea typeface="+mn-ea"/>
                <a:cs typeface="+mn-cs"/>
              </a:rPr>
              <a:t>Owned equipment includes </a:t>
            </a:r>
            <a:r>
              <a:rPr lang="en-US" sz="1200" kern="1200" dirty="0">
                <a:solidFill>
                  <a:srgbClr val="FF00FF"/>
                </a:solidFill>
                <a:effectLst/>
                <a:latin typeface="+mn-lt"/>
                <a:ea typeface="+mn-ea"/>
                <a:cs typeface="+mn-cs"/>
              </a:rPr>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Initial Costs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Depreciation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Operation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Maintenance Costs</a:t>
            </a:r>
          </a:p>
          <a:p>
            <a:pPr marL="0" indent="0">
              <a:buFont typeface="Arial" panose="020B0604020202020204" pitchFamily="34" charset="0"/>
              <a:buNone/>
            </a:pPr>
            <a:r>
              <a:rPr lang="en-US" sz="1200" kern="1200" dirty="0">
                <a:solidFill>
                  <a:schemeClr val="tx1"/>
                </a:solidFill>
                <a:effectLst/>
                <a:latin typeface="+mn-lt"/>
                <a:ea typeface="+mn-ea"/>
                <a:cs typeface="+mn-cs"/>
              </a:rPr>
              <a:t>Rental equipment includes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Rental Costs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Operation Costs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Transportation Costs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Set-Up Costs</a:t>
            </a:r>
          </a:p>
          <a:p>
            <a:r>
              <a:rPr lang="en-US" sz="1200" kern="1200" dirty="0">
                <a:solidFill>
                  <a:schemeClr val="tx1"/>
                </a:solidFill>
                <a:effectLst/>
                <a:latin typeface="+mn-lt"/>
                <a:ea typeface="+mn-ea"/>
                <a:cs typeface="+mn-cs"/>
              </a:rPr>
              <a:t> </a:t>
            </a:r>
          </a:p>
          <a:p>
            <a:r>
              <a:rPr lang="en-US" sz="1200" b="1" kern="1200">
                <a:solidFill>
                  <a:schemeClr val="tx1"/>
                </a:solidFill>
                <a:effectLst/>
                <a:latin typeface="+mn-lt"/>
                <a:ea typeface="+mn-ea"/>
                <a:cs typeface="+mn-cs"/>
              </a:rPr>
              <a:t>Subcontracting </a:t>
            </a:r>
            <a:r>
              <a:rPr lang="en-US" sz="1200" b="1" kern="1200" dirty="0">
                <a:solidFill>
                  <a:schemeClr val="tx1"/>
                </a:solidFill>
                <a:effectLst/>
                <a:latin typeface="+mn-lt"/>
                <a:ea typeface="+mn-ea"/>
                <a:cs typeface="+mn-cs"/>
              </a:rPr>
              <a:t>Costs</a:t>
            </a:r>
            <a:r>
              <a:rPr lang="en-US" sz="1200" kern="1200" dirty="0">
                <a:solidFill>
                  <a:schemeClr val="tx1"/>
                </a:solidFill>
                <a:effectLst/>
                <a:latin typeface="+mn-lt"/>
                <a:ea typeface="+mn-ea"/>
                <a:cs typeface="+mn-cs"/>
              </a:rPr>
              <a:t> include individuals or teams </a:t>
            </a:r>
            <a:r>
              <a:rPr lang="en-US" sz="1200" kern="1200">
                <a:solidFill>
                  <a:schemeClr val="tx1"/>
                </a:solidFill>
                <a:effectLst/>
                <a:latin typeface="+mn-lt"/>
                <a:ea typeface="+mn-ea"/>
                <a:cs typeface="+mn-cs"/>
              </a:rPr>
              <a:t>of subcontract </a:t>
            </a:r>
            <a:r>
              <a:rPr lang="en-US" sz="1200" kern="1200" dirty="0">
                <a:solidFill>
                  <a:schemeClr val="tx1"/>
                </a:solidFill>
                <a:effectLst/>
                <a:latin typeface="+mn-lt"/>
                <a:ea typeface="+mn-ea"/>
                <a:cs typeface="+mn-cs"/>
              </a:rPr>
              <a:t>segments for the project. Several different methods can be used to determine </a:t>
            </a:r>
            <a:r>
              <a:rPr lang="en-US" sz="1200" kern="1200">
                <a:solidFill>
                  <a:schemeClr val="tx1"/>
                </a:solidFill>
                <a:effectLst/>
                <a:latin typeface="+mn-lt"/>
                <a:ea typeface="+mn-ea"/>
                <a:cs typeface="+mn-cs"/>
              </a:rPr>
              <a:t>the subcontract </a:t>
            </a:r>
            <a:r>
              <a:rPr lang="en-US" sz="1200" kern="1200" dirty="0">
                <a:solidFill>
                  <a:schemeClr val="tx1"/>
                </a:solidFill>
                <a:effectLst/>
                <a:latin typeface="+mn-lt"/>
                <a:ea typeface="+mn-ea"/>
                <a:cs typeface="+mn-cs"/>
              </a:rPr>
              <a:t>costs.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An in-place unit pricing is a cost-estimating method in which the total building cost is estimated by adding the unit costs for the various building components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Lump sum costs, which is a method that summates all costs into one inclusive cost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Cost or percentage for administering and managing the project</a:t>
            </a:r>
          </a:p>
          <a:p>
            <a:endParaRPr lang="en-US"/>
          </a:p>
          <a:p>
            <a:endParaRPr lang="en-US"/>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a:t>
            </a:r>
            <a:r>
              <a:rPr lang="en-US" b="1" baseline="0"/>
              <a:t> Material)</a:t>
            </a:r>
            <a:endParaRPr lang="en-US" b="1"/>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12</a:t>
            </a:fld>
            <a:endParaRPr lang="en-US"/>
          </a:p>
        </p:txBody>
      </p:sp>
    </p:spTree>
    <p:extLst>
      <p:ext uri="{BB962C8B-B14F-4D97-AF65-F5344CB8AC3E}">
        <p14:creationId xmlns:p14="http://schemas.microsoft.com/office/powerpoint/2010/main" val="2873867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Indirect Costs</a:t>
            </a:r>
            <a:endParaRPr lang="en-US"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Overview</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Indirect costs, sometimes referred to as overhead  expenses, are those that are not specific to any particular job, but are the costs required to maintain the business activities. These costs reflect the depth of the organization, where a small builder may have few indirect costs. The following slide reviews these costs in more detail.</a:t>
            </a:r>
          </a:p>
        </p:txBody>
      </p:sp>
      <p:sp>
        <p:nvSpPr>
          <p:cNvPr id="4" name="Slide Number Placeholder 3"/>
          <p:cNvSpPr>
            <a:spLocks noGrp="1"/>
          </p:cNvSpPr>
          <p:nvPr>
            <p:ph type="sldNum" sz="quarter" idx="10"/>
          </p:nvPr>
        </p:nvSpPr>
        <p:spPr/>
        <p:txBody>
          <a:bodyPr/>
          <a:lstStyle/>
          <a:p>
            <a:fld id="{41BDAC27-EA65-4CFE-B3FB-06977A465F32}" type="slidenum">
              <a:rPr lang="en-US" smtClean="0"/>
              <a:t>13</a:t>
            </a:fld>
            <a:endParaRPr lang="en-US"/>
          </a:p>
        </p:txBody>
      </p:sp>
    </p:spTree>
    <p:extLst>
      <p:ext uri="{BB962C8B-B14F-4D97-AF65-F5344CB8AC3E}">
        <p14:creationId xmlns:p14="http://schemas.microsoft.com/office/powerpoint/2010/main" val="1296280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Indirect Costs</a:t>
            </a:r>
            <a:endParaRPr lang="en-US"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Component Cost Items</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Indirect costs</a:t>
            </a:r>
            <a:r>
              <a:rPr lang="en-US" sz="1200" kern="1200" dirty="0">
                <a:solidFill>
                  <a:schemeClr val="tx1"/>
                </a:solidFill>
                <a:effectLst/>
                <a:latin typeface="+mn-lt"/>
                <a:ea typeface="+mn-ea"/>
                <a:cs typeface="+mn-cs"/>
              </a:rPr>
              <a:t> are costs not directly related to the direct costs. These costs are also referred to as contingency costs or overhead costs and may include the following items.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Home office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General and Administrative costs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Vehicle Expenses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Warehouse and Temporary Facilities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Interest on Borrowed Money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Administration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Personnel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Security Costs</a:t>
            </a:r>
          </a:p>
          <a:p>
            <a:r>
              <a:rPr lang="en-US"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a:t>
            </a:r>
            <a:r>
              <a:rPr lang="en-US" b="1" baseline="0"/>
              <a:t> Material)</a:t>
            </a:r>
            <a:endParaRPr lang="en-US" b="1"/>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14</a:t>
            </a:fld>
            <a:endParaRPr lang="en-US"/>
          </a:p>
        </p:txBody>
      </p:sp>
    </p:spTree>
    <p:extLst>
      <p:ext uri="{BB962C8B-B14F-4D97-AF65-F5344CB8AC3E}">
        <p14:creationId xmlns:p14="http://schemas.microsoft.com/office/powerpoint/2010/main" val="3381130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Builder’s </a:t>
            </a:r>
            <a:r>
              <a:rPr lang="en-US" sz="1200" b="1" kern="1200" dirty="0" err="1">
                <a:solidFill>
                  <a:schemeClr val="tx1"/>
                </a:solidFill>
                <a:effectLst/>
                <a:latin typeface="+mn-lt"/>
                <a:ea typeface="+mn-ea"/>
                <a:cs typeface="+mn-cs"/>
              </a:rPr>
              <a:t>Profet</a:t>
            </a:r>
            <a:endParaRPr lang="en-US"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Profit Calculation Options</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Profit</a:t>
            </a:r>
            <a:r>
              <a:rPr lang="en-US" sz="1200" kern="1200" dirty="0">
                <a:solidFill>
                  <a:schemeClr val="tx1"/>
                </a:solidFill>
                <a:effectLst/>
                <a:latin typeface="+mn-lt"/>
                <a:ea typeface="+mn-ea"/>
                <a:cs typeface="+mn-cs"/>
              </a:rPr>
              <a:t> is calculated as a percentage of the subtotal cost, for example: 15%. This percentage should be sufficient to cover unforeseen costs and provide the builder with a margin for profit.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Escalation Percentage</a:t>
            </a:r>
            <a:r>
              <a:rPr lang="en-US" sz="1200" kern="1200" dirty="0">
                <a:solidFill>
                  <a:schemeClr val="tx1"/>
                </a:solidFill>
                <a:effectLst/>
                <a:latin typeface="+mn-lt"/>
                <a:ea typeface="+mn-ea"/>
                <a:cs typeface="+mn-cs"/>
              </a:rPr>
              <a:t>: If the job is excessive in the projected length of time to complete the project, it may be necessary to add an escalation percentage. Generally, any project over six months in length, the builder adds 1% per month to total costs of the project.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Markup</a:t>
            </a:r>
            <a:r>
              <a:rPr lang="en-US" sz="1200" kern="1200" dirty="0">
                <a:solidFill>
                  <a:schemeClr val="tx1"/>
                </a:solidFill>
                <a:effectLst/>
                <a:latin typeface="+mn-lt"/>
                <a:ea typeface="+mn-ea"/>
                <a:cs typeface="+mn-cs"/>
              </a:rPr>
              <a:t> is the amount a business charges above their direct costs to cover both the overhead and the profit for the entire job.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15</a:t>
            </a:fld>
            <a:endParaRPr lang="en-US"/>
          </a:p>
        </p:txBody>
      </p:sp>
    </p:spTree>
    <p:extLst>
      <p:ext uri="{BB962C8B-B14F-4D97-AF65-F5344CB8AC3E}">
        <p14:creationId xmlns:p14="http://schemas.microsoft.com/office/powerpoint/2010/main" val="4048329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Bidding Types</a:t>
            </a:r>
          </a:p>
          <a:p>
            <a:r>
              <a:rPr lang="en-US" sz="1200" b="0" kern="1200" dirty="0">
                <a:solidFill>
                  <a:schemeClr val="tx1"/>
                </a:solidFill>
                <a:effectLst/>
                <a:latin typeface="+mn-lt"/>
                <a:ea typeface="+mn-ea"/>
                <a:cs typeface="+mn-cs"/>
              </a:rPr>
              <a:t>Presentation Methods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After all of the costs have been determined, the builder prepares a bid proposal. A bid is a written proposal from the builder to the prospective client quoting the cost of the project. There are three types of bid proposals for construction projects.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Lump Sum</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This bid submits the total cost of the project, but does not include item unit price breakdowns. This is the most competitive and most common type of bid proposal where several companies bid on the same project. Usually the lowest bid is awarded the project, however client may consider other factors in the decision to hire a builder.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Cost Plus</a:t>
            </a:r>
          </a:p>
          <a:p>
            <a:r>
              <a:rPr lang="en-US" sz="1200" kern="1200" dirty="0">
                <a:solidFill>
                  <a:schemeClr val="tx1"/>
                </a:solidFill>
                <a:effectLst/>
                <a:latin typeface="+mn-lt"/>
                <a:ea typeface="+mn-ea"/>
                <a:cs typeface="+mn-cs"/>
              </a:rPr>
              <a:t>This is a negotiated bid proposal between the builder and the client based on the cost of construction plus a percentage for profit and markup.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Fixed Fee</a:t>
            </a:r>
          </a:p>
          <a:p>
            <a:r>
              <a:rPr lang="en-US" sz="1200" kern="1200" dirty="0">
                <a:solidFill>
                  <a:schemeClr val="tx1"/>
                </a:solidFill>
                <a:effectLst/>
                <a:latin typeface="+mn-lt"/>
                <a:ea typeface="+mn-ea"/>
                <a:cs typeface="+mn-cs"/>
              </a:rPr>
              <a:t>This is a negotiated fixed bid proposal between the builder and the client that cannot change unless the scope of the project changes. </a:t>
            </a:r>
          </a:p>
          <a:p>
            <a:r>
              <a:rPr lang="en-US"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client accepts the bid, the builder awarded the project is usually sent a notice to proceed or begin the construction phase.</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a:t>
            </a:r>
            <a:r>
              <a:rPr lang="en-US" b="1" baseline="0"/>
              <a:t> Material)</a:t>
            </a:r>
            <a:endParaRPr lang="en-US" b="1"/>
          </a:p>
          <a:p>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16</a:t>
            </a:fld>
            <a:endParaRPr lang="en-US"/>
          </a:p>
        </p:txBody>
      </p:sp>
    </p:spTree>
    <p:extLst>
      <p:ext uri="{BB962C8B-B14F-4D97-AF65-F5344CB8AC3E}">
        <p14:creationId xmlns:p14="http://schemas.microsoft.com/office/powerpoint/2010/main" val="299508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Analysis of CSI </a:t>
            </a:r>
            <a:r>
              <a:rPr lang="en-US" sz="1200" b="1" kern="1200" dirty="0" err="1">
                <a:solidFill>
                  <a:schemeClr val="tx1"/>
                </a:solidFill>
                <a:effectLst/>
                <a:latin typeface="+mn-lt"/>
                <a:ea typeface="+mn-ea"/>
                <a:cs typeface="+mn-cs"/>
              </a:rPr>
              <a:t>MasterFormat</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Construction Classification Standards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Construction Specifications Institute (CSI) of the United States and its Canadian counterpart, Construction Specifications Canada (CSC) have developed a standard for organizing specifications and other written information called </a:t>
            </a:r>
            <a:r>
              <a:rPr lang="en-US" sz="1200" kern="1200" dirty="0" err="1">
                <a:solidFill>
                  <a:schemeClr val="tx1"/>
                </a:solidFill>
                <a:effectLst/>
                <a:latin typeface="+mn-lt"/>
                <a:ea typeface="+mn-ea"/>
                <a:cs typeface="+mn-cs"/>
              </a:rPr>
              <a:t>MasterFormat</a:t>
            </a:r>
            <a:r>
              <a:rPr lang="en-US" sz="1200" kern="1200" dirty="0">
                <a:solidFill>
                  <a:schemeClr val="tx1"/>
                </a:solidFill>
                <a:effectLst/>
                <a:latin typeface="+mn-lt"/>
                <a:ea typeface="+mn-ea"/>
                <a:cs typeface="+mn-cs"/>
              </a:rPr>
              <a:t>.  The standard is the most widely used format for how trade associations and manufacturers catalog and file technical literature, and how companies format specifications for construction contract documents, project manuals, drawings, and product literature.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standard is updated annually and as of the 2004 edition, </a:t>
            </a:r>
            <a:r>
              <a:rPr lang="en-US" sz="1200" kern="1200" dirty="0" err="1">
                <a:solidFill>
                  <a:schemeClr val="tx1"/>
                </a:solidFill>
                <a:effectLst/>
                <a:latin typeface="+mn-lt"/>
                <a:ea typeface="+mn-ea"/>
                <a:cs typeface="+mn-cs"/>
              </a:rPr>
              <a:t>MasterFormat</a:t>
            </a:r>
            <a:r>
              <a:rPr lang="en-US" sz="1200" kern="1200" dirty="0">
                <a:solidFill>
                  <a:schemeClr val="tx1"/>
                </a:solidFill>
                <a:effectLst/>
                <a:latin typeface="+mn-lt"/>
                <a:ea typeface="+mn-ea"/>
                <a:cs typeface="+mn-cs"/>
              </a:rPr>
              <a:t> contains 50 main divisions that consist of items such as concrete, masonry, metals, finishes, and electrical. Each division then contains several subdivision sections to allow for a greater degree of detail. When teams use the standard as a reference in their documents, it increases the communication between project groups.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17</a:t>
            </a:fld>
            <a:endParaRPr lang="en-US"/>
          </a:p>
        </p:txBody>
      </p:sp>
    </p:spTree>
    <p:extLst>
      <p:ext uri="{BB962C8B-B14F-4D97-AF65-F5344CB8AC3E}">
        <p14:creationId xmlns:p14="http://schemas.microsoft.com/office/powerpoint/2010/main" val="14619270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Estimator Characteristics </a:t>
            </a:r>
          </a:p>
          <a:p>
            <a:r>
              <a:rPr lang="en-US" sz="1200" kern="1200" dirty="0">
                <a:solidFill>
                  <a:schemeClr val="tx1"/>
                </a:solidFill>
                <a:effectLst/>
                <a:latin typeface="+mn-lt"/>
                <a:ea typeface="+mn-ea"/>
                <a:cs typeface="+mn-cs"/>
              </a:rPr>
              <a:t>Industry Requirements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Estimating is one of the most critical functions in making a construction project profitable. By forecasting an accurate estimate of all cost and profit requirements, each component of the construction process proceeds with a set of measureable standards under which to perform. As a result, the estimator must contain certain characteristics and abilities to ensure the development of proper price-cost-profit foundations. This is a list of general characteristics of the modern estimator, but will continue to change as advancements in construction technology continue to take place. </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18</a:t>
            </a:fld>
            <a:endParaRPr lang="en-US"/>
          </a:p>
        </p:txBody>
      </p:sp>
    </p:spTree>
    <p:extLst>
      <p:ext uri="{BB962C8B-B14F-4D97-AF65-F5344CB8AC3E}">
        <p14:creationId xmlns:p14="http://schemas.microsoft.com/office/powerpoint/2010/main" val="3389140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19</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Credit Information </a:t>
            </a:r>
            <a:r>
              <a:rPr lang="en-US" sz="1200" b="1" kern="1200">
                <a:solidFill>
                  <a:schemeClr val="tx1"/>
                </a:solidFill>
                <a:effectLst/>
                <a:latin typeface="+mn-lt"/>
                <a:ea typeface="+mn-ea"/>
                <a:cs typeface="+mn-cs"/>
              </a:rPr>
              <a:t>– Professional Development Hours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Simpson Strong-Tie offers Professional Development Hours for completing this course. No other continuing education or accredited credits are available for this course.</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a:t>
            </a:fld>
            <a:endParaRPr lang="en-US"/>
          </a:p>
        </p:txBody>
      </p:sp>
    </p:spTree>
    <p:extLst>
      <p:ext uri="{BB962C8B-B14F-4D97-AF65-F5344CB8AC3E}">
        <p14:creationId xmlns:p14="http://schemas.microsoft.com/office/powerpoint/2010/main" val="3781681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2:</a:t>
            </a:r>
            <a:r>
              <a:rPr lang="en-US" sz="1200" b="1" kern="1200" baseline="0" dirty="0">
                <a:solidFill>
                  <a:schemeClr val="tx1"/>
                </a:solidFill>
                <a:effectLst/>
                <a:latin typeface="+mn-lt"/>
                <a:ea typeface="+mn-ea"/>
                <a:cs typeface="+mn-cs"/>
              </a:rPr>
              <a:t> Basic Mathematic Formulas Used for Estimating</a:t>
            </a:r>
          </a:p>
          <a:p>
            <a:r>
              <a:rPr lang="en-US" sz="1200" kern="1200" dirty="0">
                <a:solidFill>
                  <a:schemeClr val="tx1"/>
                </a:solidFill>
                <a:effectLst/>
                <a:latin typeface="+mn-lt"/>
                <a:ea typeface="+mn-ea"/>
                <a:cs typeface="+mn-cs"/>
              </a:rPr>
              <a:t>This lesson introduces the most common types of mathematic formulas used to create a construction estimate.  </a:t>
            </a:r>
          </a:p>
          <a:p>
            <a:r>
              <a:rPr lang="en-US" sz="1200" kern="1200" dirty="0">
                <a:solidFill>
                  <a:schemeClr val="tx1"/>
                </a:solidFill>
                <a:effectLst/>
                <a:latin typeface="+mn-lt"/>
                <a:ea typeface="+mn-ea"/>
                <a:cs typeface="+mn-cs"/>
              </a:rPr>
              <a:t> </a:t>
            </a:r>
          </a:p>
          <a:p>
            <a:endParaRPr lang="en-US" sz="800" dirty="0"/>
          </a:p>
        </p:txBody>
      </p:sp>
      <p:sp>
        <p:nvSpPr>
          <p:cNvPr id="4" name="Slide Number Placeholder 3"/>
          <p:cNvSpPr>
            <a:spLocks noGrp="1"/>
          </p:cNvSpPr>
          <p:nvPr>
            <p:ph type="sldNum" sz="quarter" idx="10"/>
          </p:nvPr>
        </p:nvSpPr>
        <p:spPr/>
        <p:txBody>
          <a:bodyPr/>
          <a:lstStyle/>
          <a:p>
            <a:fld id="{41BDAC27-EA65-4CFE-B3FB-06977A465F32}" type="slidenum">
              <a:rPr lang="en-US" smtClean="0"/>
              <a:t>20</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Mastering Basic Mathematics</a:t>
            </a:r>
          </a:p>
          <a:p>
            <a:r>
              <a:rPr lang="en-US" sz="1200" kern="1200" dirty="0">
                <a:solidFill>
                  <a:schemeClr val="tx1"/>
                </a:solidFill>
                <a:effectLst/>
                <a:latin typeface="+mn-lt"/>
                <a:ea typeface="+mn-ea"/>
                <a:cs typeface="+mn-cs"/>
              </a:rPr>
              <a:t>Four Basic Formulas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Most construction estimating projects require the use of basic mathematic formulas. While many different formulas and calculations may be required when estimating projects that are more diverse, mastering these four basic formulas and calculations will improve your skills in construction estimating</a:t>
            </a:r>
            <a:r>
              <a:rPr lang="en-US" sz="1200" kern="120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following slides review each of </a:t>
            </a:r>
            <a:r>
              <a:rPr lang="en-US" sz="1200" kern="1200">
                <a:solidFill>
                  <a:schemeClr val="tx1"/>
                </a:solidFill>
                <a:effectLst/>
                <a:latin typeface="+mn-lt"/>
                <a:ea typeface="+mn-ea"/>
                <a:cs typeface="+mn-cs"/>
              </a:rPr>
              <a:t>these formulas </a:t>
            </a:r>
            <a:r>
              <a:rPr lang="en-US" sz="1200" kern="1200" dirty="0">
                <a:solidFill>
                  <a:schemeClr val="tx1"/>
                </a:solidFill>
                <a:effectLst/>
                <a:latin typeface="+mn-lt"/>
                <a:ea typeface="+mn-ea"/>
                <a:cs typeface="+mn-cs"/>
              </a:rPr>
              <a:t>and calculations in greater detail.</a:t>
            </a: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Length or Linear </a:t>
            </a:r>
            <a:endParaRPr lang="en-US" sz="1200" b="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Count</a:t>
            </a:r>
            <a:endParaRPr lang="en-US" sz="1200" b="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Area</a:t>
            </a:r>
            <a:endParaRPr lang="en-US" sz="1200" b="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Volume</a:t>
            </a:r>
            <a:br>
              <a:rPr lang="en-US" sz="1200" kern="1200">
                <a:solidFill>
                  <a:srgbClr val="FF00FF"/>
                </a:solidFill>
                <a:effectLst/>
                <a:latin typeface="+mn-lt"/>
                <a:ea typeface="+mn-ea"/>
                <a:cs typeface="+mn-cs"/>
              </a:rPr>
            </a:br>
            <a:endParaRPr lang="en-US" sz="1200" kern="1200">
              <a:solidFill>
                <a:srgbClr val="FF00FF"/>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a:t>(Student Handout</a:t>
            </a:r>
            <a:r>
              <a:rPr lang="en-US" b="1" baseline="0"/>
              <a:t> Material)</a:t>
            </a:r>
            <a:endParaRPr lang="en-US" b="1"/>
          </a:p>
          <a:p>
            <a:pPr marL="0" indent="0">
              <a:buFont typeface="Arial" panose="020B0604020202020204" pitchFamily="34" charset="0"/>
              <a:buNone/>
            </a:pPr>
            <a:endParaRPr lang="en-US" sz="1200" kern="1200" dirty="0">
              <a:solidFill>
                <a:srgbClr val="FF00FF"/>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21</a:t>
            </a:fld>
            <a:endParaRPr lang="en-US"/>
          </a:p>
        </p:txBody>
      </p:sp>
    </p:spTree>
    <p:extLst>
      <p:ext uri="{BB962C8B-B14F-4D97-AF65-F5344CB8AC3E}">
        <p14:creationId xmlns:p14="http://schemas.microsoft.com/office/powerpoint/2010/main" val="2012878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Length or Linear Measurements</a:t>
            </a:r>
          </a:p>
          <a:p>
            <a:r>
              <a:rPr lang="en-US" sz="1200" kern="1200" dirty="0">
                <a:solidFill>
                  <a:schemeClr val="tx1"/>
                </a:solidFill>
                <a:effectLst/>
                <a:latin typeface="+mn-lt"/>
                <a:ea typeface="+mn-ea"/>
                <a:cs typeface="+mn-cs"/>
              </a:rPr>
              <a:t>End-to-end Distance</a:t>
            </a:r>
          </a:p>
          <a:p>
            <a:pPr marL="0" indent="0">
              <a:buNone/>
            </a:pPr>
            <a:endParaRPr lang="en-US" sz="1200" dirty="0"/>
          </a:p>
          <a:p>
            <a:pPr marL="0" indent="0">
              <a:buNone/>
            </a:pPr>
            <a:r>
              <a:rPr lang="en-US" sz="1200" dirty="0"/>
              <a:t>Length is a simple formula used to determine the end-to-end distance of any item related to a construction or remodeling project. The common units of length in estimating residential construction costs are:</a:t>
            </a:r>
          </a:p>
          <a:p>
            <a:pPr marL="628650" indent="-171450">
              <a:buFont typeface="Arial" panose="020B0604020202020204" pitchFamily="34" charset="0"/>
              <a:buChar char="•"/>
            </a:pPr>
            <a:r>
              <a:rPr lang="en-US" sz="1200" dirty="0"/>
              <a:t>Inch (in.)</a:t>
            </a:r>
          </a:p>
          <a:p>
            <a:pPr marL="628650" indent="-171450">
              <a:buFont typeface="Arial" panose="020B0604020202020204" pitchFamily="34" charset="0"/>
              <a:buChar char="•"/>
            </a:pPr>
            <a:r>
              <a:rPr lang="en-US" sz="1200" dirty="0"/>
              <a:t>Foot / Linear Feet (</a:t>
            </a:r>
            <a:r>
              <a:rPr lang="en-US" sz="1200" dirty="0" err="1"/>
              <a:t>L.F</a:t>
            </a:r>
            <a:r>
              <a:rPr lang="en-US" sz="1200" dirty="0"/>
              <a:t>.)</a:t>
            </a:r>
          </a:p>
          <a:p>
            <a:pPr marL="628650" indent="-171450">
              <a:buFont typeface="Arial" panose="020B0604020202020204" pitchFamily="34" charset="0"/>
              <a:buChar char="•"/>
            </a:pPr>
            <a:r>
              <a:rPr lang="en-US" sz="1200" dirty="0"/>
              <a:t>Yard(s) (yds.)</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22</a:t>
            </a:fld>
            <a:endParaRPr lang="en-US"/>
          </a:p>
        </p:txBody>
      </p:sp>
    </p:spTree>
    <p:extLst>
      <p:ext uri="{BB962C8B-B14F-4D97-AF65-F5344CB8AC3E}">
        <p14:creationId xmlns:p14="http://schemas.microsoft.com/office/powerpoint/2010/main" val="3854736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Count  Measurements</a:t>
            </a:r>
          </a:p>
          <a:p>
            <a:r>
              <a:rPr lang="en-US" sz="1200" kern="1200" dirty="0">
                <a:solidFill>
                  <a:schemeClr val="tx1"/>
                </a:solidFill>
                <a:effectLst/>
                <a:latin typeface="+mn-lt"/>
                <a:ea typeface="+mn-ea"/>
                <a:cs typeface="+mn-cs"/>
              </a:rPr>
              <a:t>Addition Formula</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 figures in estimates require calculation by counting. Counts are addition formulas and consist of adding items or groups of items one by one to determine the total number.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23</a:t>
            </a:fld>
            <a:endParaRPr lang="en-US"/>
          </a:p>
        </p:txBody>
      </p:sp>
    </p:spTree>
    <p:extLst>
      <p:ext uri="{BB962C8B-B14F-4D97-AF65-F5344CB8AC3E}">
        <p14:creationId xmlns:p14="http://schemas.microsoft.com/office/powerpoint/2010/main" val="28716677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Area Measurements</a:t>
            </a:r>
          </a:p>
          <a:p>
            <a:r>
              <a:rPr lang="en-US" sz="1200" kern="1200" dirty="0">
                <a:solidFill>
                  <a:schemeClr val="tx1"/>
                </a:solidFill>
                <a:effectLst/>
                <a:latin typeface="+mn-lt"/>
                <a:ea typeface="+mn-ea"/>
                <a:cs typeface="+mn-cs"/>
              </a:rPr>
              <a:t>Extent of a Plane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Area calculations are used to determine the quantitative measure of a plane. Area calculations are completed by multiplying length x width. The common units of area in estimating residential construction costs are: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Square inches (sq. in. or </a:t>
            </a:r>
            <a:r>
              <a:rPr lang="en-US" sz="1200" kern="1200" dirty="0" err="1">
                <a:solidFill>
                  <a:schemeClr val="tx1"/>
                </a:solidFill>
                <a:effectLst/>
                <a:latin typeface="+mn-lt"/>
                <a:ea typeface="+mn-ea"/>
                <a:cs typeface="+mn-cs"/>
              </a:rPr>
              <a:t>S.I</a:t>
            </a:r>
            <a:r>
              <a:rPr lang="en-US" sz="1200" kern="1200" dirty="0">
                <a:solidFill>
                  <a:schemeClr val="tx1"/>
                </a:solidFill>
                <a:effectLst/>
                <a:latin typeface="+mn-lt"/>
                <a:ea typeface="+mn-ea"/>
                <a:cs typeface="+mn-cs"/>
              </a:rPr>
              <a:t>. or in</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Square feet (sq. ft. or S.F. or ft</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Square yards (sq. yd. or </a:t>
            </a:r>
            <a:r>
              <a:rPr lang="en-US" sz="1200" kern="1200" dirty="0" err="1">
                <a:solidFill>
                  <a:schemeClr val="tx1"/>
                </a:solidFill>
                <a:effectLst/>
                <a:latin typeface="+mn-lt"/>
                <a:ea typeface="+mn-ea"/>
                <a:cs typeface="+mn-cs"/>
              </a:rPr>
              <a:t>S.Y</a:t>
            </a:r>
            <a:r>
              <a:rPr lang="en-US" sz="1200" kern="1200" dirty="0">
                <a:solidFill>
                  <a:schemeClr val="tx1"/>
                </a:solidFill>
                <a:effectLst/>
                <a:latin typeface="+mn-lt"/>
                <a:ea typeface="+mn-ea"/>
                <a:cs typeface="+mn-cs"/>
              </a:rPr>
              <a:t>. or yd</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a:t>
            </a:r>
          </a:p>
          <a:p>
            <a:endParaRPr lang="en-US"/>
          </a:p>
          <a:p>
            <a:r>
              <a:rPr lang="en-US" b="1"/>
              <a:t>(Student</a:t>
            </a:r>
            <a:r>
              <a:rPr lang="en-US" b="1" baseline="0"/>
              <a:t> Handout Material)</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24</a:t>
            </a:fld>
            <a:endParaRPr lang="en-US"/>
          </a:p>
        </p:txBody>
      </p:sp>
    </p:spTree>
    <p:extLst>
      <p:ext uri="{BB962C8B-B14F-4D97-AF65-F5344CB8AC3E}">
        <p14:creationId xmlns:p14="http://schemas.microsoft.com/office/powerpoint/2010/main" val="41239857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Volume Measurements</a:t>
            </a:r>
          </a:p>
          <a:p>
            <a:r>
              <a:rPr lang="en-US" sz="1200" kern="1200" dirty="0">
                <a:solidFill>
                  <a:schemeClr val="tx1"/>
                </a:solidFill>
                <a:effectLst/>
                <a:latin typeface="+mn-lt"/>
                <a:ea typeface="+mn-ea"/>
                <a:cs typeface="+mn-cs"/>
              </a:rPr>
              <a:t>Space of an Object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Volume calculations are used to determine the overall amount of space that an object or substance occupies. In estimates, volumes determine a specific area that either needs filling or removing as part of a construction or remodeling activity. Volume calculations are completed by multiplying length x width x height. The common units of volume in estimating residential construction costs are: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Cubic inches (in</a:t>
            </a:r>
            <a:r>
              <a:rPr lang="en-US" sz="1200" kern="1200" baseline="300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Cubic feet (ft</a:t>
            </a:r>
            <a:r>
              <a:rPr lang="en-US" sz="1200" kern="1200" baseline="300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Cubic yards (yd</a:t>
            </a:r>
            <a:r>
              <a:rPr lang="en-US" sz="1200" kern="1200" baseline="300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25</a:t>
            </a:fld>
            <a:endParaRPr lang="en-US"/>
          </a:p>
        </p:txBody>
      </p:sp>
    </p:spTree>
    <p:extLst>
      <p:ext uri="{BB962C8B-B14F-4D97-AF65-F5344CB8AC3E}">
        <p14:creationId xmlns:p14="http://schemas.microsoft.com/office/powerpoint/2010/main" val="42230710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26</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3: Basic Parts of a Project Estimate</a:t>
            </a:r>
            <a:r>
              <a:rPr lang="en-US" sz="1200" kern="120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lesson discusses the main elements to include in a residential construction project estimate.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27</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The Estimating Process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estimating process is a logical project forecasting sequence </a:t>
            </a:r>
          </a:p>
          <a:p>
            <a:r>
              <a:rPr lang="en-US" sz="1200" kern="1200" dirty="0">
                <a:solidFill>
                  <a:schemeClr val="tx1"/>
                </a:solidFill>
                <a:effectLst/>
                <a:latin typeface="+mn-lt"/>
                <a:ea typeface="+mn-ea"/>
                <a:cs typeface="+mn-cs"/>
              </a:rPr>
              <a:t>with various time and function allocation phases.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every residential construction project is unique, certain aspects of the estimate will remain the same for most project estimates. The diagram here provides a logical workflow and when used with other supporting documents can help to create a full and complete project estimate. The following pages discuss each section of the diagram</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endParaRPr lang="en-US"/>
          </a:p>
          <a:p>
            <a:r>
              <a:rPr lang="en-US" b="1"/>
              <a:t>(Student</a:t>
            </a:r>
            <a:r>
              <a:rPr lang="en-US" b="1" baseline="0"/>
              <a:t> Handout Material)</a:t>
            </a:r>
            <a:endParaRPr lang="en-US" b="1"/>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28</a:t>
            </a:fld>
            <a:endParaRPr lang="en-US"/>
          </a:p>
        </p:txBody>
      </p:sp>
    </p:spTree>
    <p:extLst>
      <p:ext uri="{BB962C8B-B14F-4D97-AF65-F5344CB8AC3E}">
        <p14:creationId xmlns:p14="http://schemas.microsoft.com/office/powerpoint/2010/main" val="24286492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Phase 1 – Scoping</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During the first phase of the estimating process, the estimator must work with the client and design team to understand the scope of the project. The purchase price of the site may or may not be part of the estimate. However, analysis and review of the building site is essential, regardless of the case. The estimator must review any area, city, or subdivision codes and restrictions to determine complete preliminary costs.   </a:t>
            </a:r>
          </a:p>
        </p:txBody>
      </p:sp>
      <p:sp>
        <p:nvSpPr>
          <p:cNvPr id="4" name="Slide Number Placeholder 3"/>
          <p:cNvSpPr>
            <a:spLocks noGrp="1"/>
          </p:cNvSpPr>
          <p:nvPr>
            <p:ph type="sldNum" sz="quarter" idx="10"/>
          </p:nvPr>
        </p:nvSpPr>
        <p:spPr/>
        <p:txBody>
          <a:bodyPr/>
          <a:lstStyle/>
          <a:p>
            <a:fld id="{41BDAC27-EA65-4CFE-B3FB-06977A465F32}" type="slidenum">
              <a:rPr lang="en-US" smtClean="0"/>
              <a:t>29</a:t>
            </a:fld>
            <a:endParaRPr lang="en-US"/>
          </a:p>
        </p:txBody>
      </p:sp>
    </p:spTree>
    <p:extLst>
      <p:ext uri="{BB962C8B-B14F-4D97-AF65-F5344CB8AC3E}">
        <p14:creationId xmlns:p14="http://schemas.microsoft.com/office/powerpoint/2010/main" val="3859855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Course </a:t>
            </a:r>
            <a:r>
              <a:rPr lang="en-US" sz="1200" b="1" kern="1200">
                <a:solidFill>
                  <a:schemeClr val="tx1"/>
                </a:solidFill>
                <a:effectLst/>
                <a:latin typeface="+mn-lt"/>
                <a:ea typeface="+mn-ea"/>
                <a:cs typeface="+mn-cs"/>
              </a:rPr>
              <a:t>Requirements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pass the class and earn Professional Development Hours, read and listen to all course material in sequence, complete the Knowledge Checks in the course, and pass the final assessment at the end of the course.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a:t>
            </a:fld>
            <a:endParaRPr lang="en-US"/>
          </a:p>
        </p:txBody>
      </p:sp>
    </p:spTree>
    <p:extLst>
      <p:ext uri="{BB962C8B-B14F-4D97-AF65-F5344CB8AC3E}">
        <p14:creationId xmlns:p14="http://schemas.microsoft.com/office/powerpoint/2010/main" val="21271901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Phase 2 – Analysis and Specifications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During this phase, the estimator must begin to visualize the project with consideration for impacts from environmental, weather, or other key factors. In some cases, there may already be initial drawings, schematics, or blueprints available. Logging notes in an estimating checklist is a critical step as soon as details become available. </a:t>
            </a:r>
          </a:p>
        </p:txBody>
      </p:sp>
      <p:sp>
        <p:nvSpPr>
          <p:cNvPr id="4" name="Slide Number Placeholder 3"/>
          <p:cNvSpPr>
            <a:spLocks noGrp="1"/>
          </p:cNvSpPr>
          <p:nvPr>
            <p:ph type="sldNum" sz="quarter" idx="10"/>
          </p:nvPr>
        </p:nvSpPr>
        <p:spPr/>
        <p:txBody>
          <a:bodyPr/>
          <a:lstStyle/>
          <a:p>
            <a:fld id="{41BDAC27-EA65-4CFE-B3FB-06977A465F32}" type="slidenum">
              <a:rPr lang="en-US" smtClean="0"/>
              <a:t>30</a:t>
            </a:fld>
            <a:endParaRPr lang="en-US"/>
          </a:p>
        </p:txBody>
      </p:sp>
    </p:spTree>
    <p:extLst>
      <p:ext uri="{BB962C8B-B14F-4D97-AF65-F5344CB8AC3E}">
        <p14:creationId xmlns:p14="http://schemas.microsoft.com/office/powerpoint/2010/main" val="3859855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Phase 3 – Costing</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this point in the estimating process, the estimator begins to create a comprehensive listing of construction costs, often referred to as a Takeoff. This critical process involves reviewing building plans and determining both direct and indirect costs included in the project. Estimating checklists, software programs, or internal company methods should help to account for costs, however, these items do not replace a skilled and experienced estimator. </a:t>
            </a:r>
          </a:p>
        </p:txBody>
      </p:sp>
      <p:sp>
        <p:nvSpPr>
          <p:cNvPr id="4" name="Slide Number Placeholder 3"/>
          <p:cNvSpPr>
            <a:spLocks noGrp="1"/>
          </p:cNvSpPr>
          <p:nvPr>
            <p:ph type="sldNum" sz="quarter" idx="10"/>
          </p:nvPr>
        </p:nvSpPr>
        <p:spPr/>
        <p:txBody>
          <a:bodyPr/>
          <a:lstStyle/>
          <a:p>
            <a:fld id="{41BDAC27-EA65-4CFE-B3FB-06977A465F32}" type="slidenum">
              <a:rPr lang="en-US" smtClean="0"/>
              <a:t>31</a:t>
            </a:fld>
            <a:endParaRPr lang="en-US"/>
          </a:p>
        </p:txBody>
      </p:sp>
    </p:spTree>
    <p:extLst>
      <p:ext uri="{BB962C8B-B14F-4D97-AF65-F5344CB8AC3E}">
        <p14:creationId xmlns:p14="http://schemas.microsoft.com/office/powerpoint/2010/main" val="38598552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Phase 4 – Estimate and Schedule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During this phase, the estimator begins to summarize the cost estimate in a formal document. Internal teams review the document and provide input. Although many factors can hinder or delay the construction process, during this phase the estimator should provide a project schedule that includes a firm completion date.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32</a:t>
            </a:fld>
            <a:endParaRPr lang="en-US"/>
          </a:p>
        </p:txBody>
      </p:sp>
    </p:spTree>
    <p:extLst>
      <p:ext uri="{BB962C8B-B14F-4D97-AF65-F5344CB8AC3E}">
        <p14:creationId xmlns:p14="http://schemas.microsoft.com/office/powerpoint/2010/main" val="38598552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Phase 5 – Final Bid Negotiation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During this final phase, the estimator will present the complete estimation package to the client, architect, and project manager. Generally, the client will obtain multiple bids and the final selection of a builder may hinge on many different factors. It is important to note that once the project is awarded, the estimator assumes the role of project oversight to ensure the project is executed according to the specifications and timeline outlined in the bid documents.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33</a:t>
            </a:fld>
            <a:endParaRPr lang="en-US"/>
          </a:p>
        </p:txBody>
      </p:sp>
    </p:spTree>
    <p:extLst>
      <p:ext uri="{BB962C8B-B14F-4D97-AF65-F5344CB8AC3E}">
        <p14:creationId xmlns:p14="http://schemas.microsoft.com/office/powerpoint/2010/main" val="38598552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Construction Estimating Software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Computer based construction estimating and project management software has revolutionized the market. Packages provide estimators, builders, and contractors with automatic calculations, as well as produce detailed professional proposals and estimates. The market contains software tools that fit a wide range of user requirements and needs.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34</a:t>
            </a:fld>
            <a:endParaRPr lang="en-US"/>
          </a:p>
        </p:txBody>
      </p:sp>
    </p:spTree>
    <p:extLst>
      <p:ext uri="{BB962C8B-B14F-4D97-AF65-F5344CB8AC3E}">
        <p14:creationId xmlns:p14="http://schemas.microsoft.com/office/powerpoint/2010/main" val="11616989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35</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This training covered many different topics on developing residential cost estimates</a:t>
            </a:r>
            <a:r>
              <a:rPr lang="en-US" sz="1200"/>
              <a:t>. </a:t>
            </a:r>
          </a:p>
          <a:p>
            <a:pPr marL="0" indent="0">
              <a:buNone/>
            </a:pPr>
            <a:endParaRPr lang="en-US" sz="1200"/>
          </a:p>
          <a:p>
            <a:pPr marL="0" indent="0">
              <a:buNone/>
            </a:pPr>
            <a:r>
              <a:rPr lang="en-US" sz="1200"/>
              <a:t>The </a:t>
            </a:r>
            <a:r>
              <a:rPr lang="en-US" sz="1200" dirty="0"/>
              <a:t>first lesson discussed basic estimating concepts. This included the types of costs that comprise the total project cost along with examples of those costs. The lesson  also discussed different types of bids, an overview of the CSI </a:t>
            </a:r>
            <a:r>
              <a:rPr lang="en-US" sz="1200" dirty="0" err="1"/>
              <a:t>MasterFormat</a:t>
            </a:r>
            <a:r>
              <a:rPr lang="en-US" sz="1200" dirty="0"/>
              <a:t>, and characteristics of construction estimators. </a:t>
            </a:r>
          </a:p>
          <a:p>
            <a:pPr marL="0" indent="0">
              <a:buNone/>
            </a:pPr>
            <a:endParaRPr lang="en-US" sz="1200" dirty="0"/>
          </a:p>
          <a:p>
            <a:pPr marL="0" indent="0">
              <a:buNone/>
            </a:pPr>
            <a:r>
              <a:rPr lang="en-US" sz="1200" dirty="0"/>
              <a:t>The second lesson provided basic mathematic formulas used in construction estimating and provided a calculated demonstration of each formula. </a:t>
            </a:r>
          </a:p>
          <a:p>
            <a:pPr marL="0" indent="0">
              <a:buNone/>
            </a:pPr>
            <a:endParaRPr lang="en-US" sz="1200" dirty="0"/>
          </a:p>
          <a:p>
            <a:pPr marL="0" indent="0">
              <a:buNone/>
            </a:pPr>
            <a:r>
              <a:rPr lang="en-US" sz="1200" dirty="0"/>
              <a:t>The third lesson provided an overview of the estimating process separated into logical phases. The lesson discussed each phase in detail, along with the cost items and processes that should occur during each phase. Also included in the lesson was an introduction to construction estimating software.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36</a:t>
            </a:fld>
            <a:endParaRPr lang="en-US"/>
          </a:p>
        </p:txBody>
      </p:sp>
    </p:spTree>
    <p:extLst>
      <p:ext uri="{BB962C8B-B14F-4D97-AF65-F5344CB8AC3E}">
        <p14:creationId xmlns:p14="http://schemas.microsoft.com/office/powerpoint/2010/main" val="26465285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Assessment: Final Assessment</a:t>
            </a:r>
          </a:p>
          <a:p>
            <a:r>
              <a:rPr lang="en-US" sz="1200" dirty="0">
                <a:effectLst/>
              </a:rPr>
              <a:t>There are 10 questions in the final assessment and you must pass with a score of at least 70%.</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37</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Congratulations! </a:t>
            </a:r>
          </a:p>
          <a:p>
            <a:r>
              <a:rPr lang="en-US" sz="1200" kern="1200" dirty="0">
                <a:solidFill>
                  <a:schemeClr val="tx1"/>
                </a:solidFill>
                <a:effectLst/>
                <a:latin typeface="+mn-lt"/>
                <a:ea typeface="+mn-ea"/>
                <a:cs typeface="+mn-cs"/>
              </a:rPr>
              <a:t>You have completed this course. Use the Exit button to close the training. </a:t>
            </a:r>
          </a:p>
        </p:txBody>
      </p:sp>
      <p:sp>
        <p:nvSpPr>
          <p:cNvPr id="4" name="Slide Number Placeholder 3"/>
          <p:cNvSpPr>
            <a:spLocks noGrp="1"/>
          </p:cNvSpPr>
          <p:nvPr>
            <p:ph type="sldNum" sz="quarter" idx="10"/>
          </p:nvPr>
        </p:nvSpPr>
        <p:spPr/>
        <p:txBody>
          <a:bodyPr/>
          <a:lstStyle/>
          <a:p>
            <a:fld id="{41BDAC27-EA65-4CFE-B3FB-06977A465F32}" type="slidenum">
              <a:rPr lang="en-US" smtClean="0"/>
              <a:t>38</a:t>
            </a:fld>
            <a:endParaRPr lang="en-US"/>
          </a:p>
        </p:txBody>
      </p:sp>
    </p:spTree>
    <p:extLst>
      <p:ext uri="{BB962C8B-B14F-4D97-AF65-F5344CB8AC3E}">
        <p14:creationId xmlns:p14="http://schemas.microsoft.com/office/powerpoint/2010/main" val="2407170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Course Description and </a:t>
            </a:r>
            <a:r>
              <a:rPr lang="en-US" sz="1200" b="1" kern="1200">
                <a:solidFill>
                  <a:schemeClr val="tx1"/>
                </a:solidFill>
                <a:effectLst/>
                <a:latin typeface="+mn-lt"/>
                <a:ea typeface="+mn-ea"/>
                <a:cs typeface="+mn-cs"/>
              </a:rPr>
              <a:t>Learning Objectives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course introduces Purchasing Agents, Contractors and Project Superintendents to the basic principles used in developing residential construction estimates.  The course discusses basic mathematic estimating formulas, cost types used in residential projects, basic parts of project estimating, and tools available for construction estimating.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When you have completed this course, you should be able to:</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Explain the basic concepts used in creating residential construction estimates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Discuss the process used to develop a basic estimating project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Identify the main construction categories used in the estimating process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Recite the most commonly used cost centers that would be included in developing a typical residential construction estimating project</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4112235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Course Agenda</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topics covered in this course include the following: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1</a:t>
            </a:r>
          </a:p>
          <a:p>
            <a:r>
              <a:rPr lang="en-US" sz="1200" kern="1200" dirty="0">
                <a:solidFill>
                  <a:schemeClr val="tx1"/>
                </a:solidFill>
                <a:effectLst/>
                <a:latin typeface="+mn-lt"/>
                <a:ea typeface="+mn-ea"/>
                <a:cs typeface="+mn-cs"/>
              </a:rPr>
              <a:t>Construction Estimating Basics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2</a:t>
            </a:r>
          </a:p>
          <a:p>
            <a:r>
              <a:rPr lang="en-US" sz="1200" kern="1200" dirty="0">
                <a:solidFill>
                  <a:schemeClr val="tx1"/>
                </a:solidFill>
                <a:effectLst/>
                <a:latin typeface="+mn-lt"/>
                <a:ea typeface="+mn-ea"/>
                <a:cs typeface="+mn-cs"/>
              </a:rPr>
              <a:t>Basic Mathematic Formulas Used for Estimating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3</a:t>
            </a:r>
          </a:p>
          <a:p>
            <a:r>
              <a:rPr lang="en-US" sz="1200" kern="1200" dirty="0">
                <a:solidFill>
                  <a:schemeClr val="tx1"/>
                </a:solidFill>
                <a:effectLst/>
                <a:latin typeface="+mn-lt"/>
                <a:ea typeface="+mn-ea"/>
                <a:cs typeface="+mn-cs"/>
              </a:rPr>
              <a:t>Basic Parts of a Project Estimate</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1: Construction </a:t>
            </a:r>
            <a:r>
              <a:rPr lang="en-US" sz="1200" b="1" kern="1200">
                <a:solidFill>
                  <a:schemeClr val="tx1"/>
                </a:solidFill>
                <a:effectLst/>
                <a:latin typeface="+mn-lt"/>
                <a:ea typeface="+mn-ea"/>
                <a:cs typeface="+mn-cs"/>
              </a:rPr>
              <a:t>Estimating Basics</a:t>
            </a:r>
          </a:p>
          <a:p>
            <a:endParaRPr lang="en-US"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lesson introduces the basic components of an estimate, the bidding process, and the characteristics of a construction estimator.  </a:t>
            </a:r>
          </a:p>
          <a:p>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Construction Estimating</a:t>
            </a:r>
          </a:p>
          <a:p>
            <a:r>
              <a:rPr lang="en-US" sz="1200" b="0" kern="1200">
                <a:solidFill>
                  <a:schemeClr val="tx1"/>
                </a:solidFill>
                <a:effectLst/>
                <a:latin typeface="+mn-lt"/>
                <a:ea typeface="+mn-ea"/>
                <a:cs typeface="+mn-cs"/>
              </a:rPr>
              <a:t>Forecasting cost and profits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Estimating is a forecast or prediction of the costs and profits entailed in building the project</a:t>
            </a:r>
          </a:p>
          <a:p>
            <a:r>
              <a:rPr lang="en-US" sz="1200" kern="1200" dirty="0">
                <a:solidFill>
                  <a:schemeClr val="tx1"/>
                </a:solidFill>
                <a:effectLst/>
                <a:latin typeface="+mn-lt"/>
                <a:ea typeface="+mn-ea"/>
                <a:cs typeface="+mn-cs"/>
              </a:rPr>
              <a:t> </a:t>
            </a:r>
          </a:p>
          <a:p>
            <a:pPr marL="0" indent="0">
              <a:buNone/>
            </a:pPr>
            <a:r>
              <a:rPr lang="en-US" sz="1200" dirty="0"/>
              <a:t>Construction estimating is the process used to estimate future construction costs for a specific project. Construction estimates combine the cost of materials with historical man-hour and equipment performances to arrive at a material, labor, and equipment cost. Then, overhead costs and a margin for profit are included to create a total cost. To remove most of the uncertainty inherent in an estimate requires careful and </a:t>
            </a:r>
            <a:r>
              <a:rPr lang="en-US" sz="1200"/>
              <a:t>detailed project </a:t>
            </a:r>
            <a:r>
              <a:rPr lang="en-US" sz="1200" dirty="0"/>
              <a:t>cost analysis, accurate estimation of variable costs, and an accurate time </a:t>
            </a:r>
            <a:r>
              <a:rPr lang="en-US" sz="1200"/>
              <a:t>frame.</a:t>
            </a:r>
          </a:p>
          <a:p>
            <a:pPr marL="0" indent="0">
              <a:buNone/>
            </a:pPr>
            <a:endParaRPr lang="en-US" altLang="en-US" sz="1200"/>
          </a:p>
          <a:p>
            <a:pPr marL="0" indent="0">
              <a:buNone/>
            </a:pPr>
            <a:r>
              <a:rPr lang="en-US" altLang="en-US" sz="1200" b="1"/>
              <a:t>(Student</a:t>
            </a:r>
            <a:r>
              <a:rPr lang="en-US" altLang="en-US" sz="1200" b="1" baseline="0"/>
              <a:t> Handout Material)</a:t>
            </a:r>
            <a:endParaRPr lang="en-US" altLang="en-US" sz="1200" b="1" dirty="0"/>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1313139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Parts of </a:t>
            </a:r>
            <a:r>
              <a:rPr lang="en-US" sz="1200" b="1" kern="1200">
                <a:solidFill>
                  <a:schemeClr val="tx1"/>
                </a:solidFill>
                <a:effectLst/>
                <a:latin typeface="+mn-lt"/>
                <a:ea typeface="+mn-ea"/>
                <a:cs typeface="+mn-cs"/>
              </a:rPr>
              <a:t>the Estimate</a:t>
            </a:r>
          </a:p>
          <a:p>
            <a:r>
              <a:rPr lang="en-US" sz="1200" b="0" kern="1200">
                <a:solidFill>
                  <a:schemeClr val="tx1"/>
                </a:solidFill>
                <a:effectLst/>
                <a:latin typeface="+mn-lt"/>
                <a:ea typeface="+mn-ea"/>
                <a:cs typeface="+mn-cs"/>
              </a:rPr>
              <a:t>Costs and profit</a:t>
            </a:r>
          </a:p>
          <a:p>
            <a:endParaRPr lang="en-US"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chart illustrates the primary elements contained in a construction total project cost estimate. </a:t>
            </a:r>
            <a:r>
              <a:rPr lang="en-US" sz="1200" dirty="0">
                <a:latin typeface="Arial" panose="020B0604020202020204" pitchFamily="34" charset="0"/>
                <a:cs typeface="Arial" panose="020B0604020202020204" pitchFamily="34" charset="0"/>
              </a:rPr>
              <a:t>Estimating is calculating the Total Project Cost, which is the Builder’s Total Cost plus the Builder’s Profit. </a:t>
            </a:r>
            <a:r>
              <a:rPr lang="en-US" sz="1200" kern="1200" dirty="0">
                <a:solidFill>
                  <a:schemeClr val="tx1"/>
                </a:solidFill>
                <a:effectLst/>
                <a:latin typeface="+mn-lt"/>
                <a:ea typeface="+mn-ea"/>
                <a:cs typeface="+mn-cs"/>
              </a:rPr>
              <a:t>Review how the different pieces fit together and the following slides will discuss more detail about the individual parts of the estimate.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Estimating</a:t>
            </a:r>
            <a:r>
              <a:rPr lang="en-US" sz="1200" dirty="0">
                <a:latin typeface="Arial" panose="020B0604020202020204" pitchFamily="34" charset="0"/>
                <a:cs typeface="Arial" panose="020B0604020202020204" pitchFamily="34" charset="0"/>
              </a:rPr>
              <a:t> = Total Project Cost </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Total Project Cost </a:t>
            </a:r>
            <a:r>
              <a:rPr lang="en-US" sz="1200" dirty="0">
                <a:latin typeface="Arial" panose="020B0604020202020204" pitchFamily="34" charset="0"/>
                <a:cs typeface="Arial" panose="020B0604020202020204" pitchFamily="34" charset="0"/>
              </a:rPr>
              <a:t>= Builder’s Total Cost + Builder’s Profit </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Builder’s Total Cost </a:t>
            </a:r>
            <a:r>
              <a:rPr lang="en-US" sz="1200" dirty="0">
                <a:latin typeface="Arial" panose="020B0604020202020204" pitchFamily="34" charset="0"/>
                <a:cs typeface="Arial" panose="020B0604020202020204" pitchFamily="34" charset="0"/>
              </a:rPr>
              <a:t>= Direct Costs + Indirect Costs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endParaRPr lang="en-US" b="1"/>
          </a:p>
          <a:p>
            <a:r>
              <a:rPr lang="en-US" b="1"/>
              <a:t>(Student Handout</a:t>
            </a:r>
            <a:r>
              <a:rPr lang="en-US" b="1" baseline="0"/>
              <a:t> Material)</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8</a:t>
            </a:fld>
            <a:endParaRPr lang="en-US"/>
          </a:p>
        </p:txBody>
      </p:sp>
    </p:spTree>
    <p:extLst>
      <p:ext uri="{BB962C8B-B14F-4D97-AF65-F5344CB8AC3E}">
        <p14:creationId xmlns:p14="http://schemas.microsoft.com/office/powerpoint/2010/main" val="22798772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Builder’s Total Cost</a:t>
            </a:r>
          </a:p>
          <a:p>
            <a:r>
              <a:rPr lang="en-US" sz="1200" b="0" kern="1200" dirty="0">
                <a:solidFill>
                  <a:schemeClr val="tx1"/>
                </a:solidFill>
                <a:effectLst/>
                <a:latin typeface="+mn-lt"/>
                <a:ea typeface="+mn-ea"/>
                <a:cs typeface="+mn-cs"/>
              </a:rPr>
              <a:t>Cost Types Used In Estimates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Calculating the Builder’s Total Cost requires a detailed analysis of the project to determine the Direct and Indirect Costs of the project. The cost types used in residential construction project estimates include: Direct Costs and Indirect Costs. The following slides discuss these cost types in more detail.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9</a:t>
            </a:fld>
            <a:endParaRPr lang="en-US"/>
          </a:p>
        </p:txBody>
      </p:sp>
    </p:spTree>
    <p:extLst>
      <p:ext uri="{BB962C8B-B14F-4D97-AF65-F5344CB8AC3E}">
        <p14:creationId xmlns:p14="http://schemas.microsoft.com/office/powerpoint/2010/main" val="31288244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2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tags" Target="../tags/tag24.xml"/><Relationship Id="rId4" Type="http://schemas.openxmlformats.org/officeDocument/2006/relationships/image" Target="file:///T:\Simpson%20Strong-Tie\16SST105_ppt%20templates\photo%20libraries\tech+software\Technology.jpg" TargetMode="Externa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Master" Target="../slideMasters/slideMaster2.xml"/><Relationship Id="rId1" Type="http://schemas.openxmlformats.org/officeDocument/2006/relationships/tags" Target="../tags/tag25.xml"/><Relationship Id="rId4" Type="http://schemas.microsoft.com/office/2007/relationships/hdphoto" Target="../media/hdphoto1.wdp"/></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2.xml"/><Relationship Id="rId1" Type="http://schemas.openxmlformats.org/officeDocument/2006/relationships/tags" Target="../tags/tag26.xml"/><Relationship Id="rId4" Type="http://schemas.microsoft.com/office/2007/relationships/hdphoto" Target="../media/hdphoto2.wdp"/></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7.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8.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tags" Target="../tags/tag29.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2.xml"/><Relationship Id="rId1" Type="http://schemas.openxmlformats.org/officeDocument/2006/relationships/tags" Target="../tags/tag30.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Master" Target="../slideMasters/slideMaster2.xml"/><Relationship Id="rId1" Type="http://schemas.openxmlformats.org/officeDocument/2006/relationships/tags" Target="../tags/tag31.xml"/><Relationship Id="rId4" Type="http://schemas.microsoft.com/office/2007/relationships/hdphoto" Target="../media/hdphoto3.wdp"/></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Master" Target="../slideMasters/slideMaster2.xml"/><Relationship Id="rId1" Type="http://schemas.openxmlformats.org/officeDocument/2006/relationships/tags" Target="../tags/tag32.xml"/><Relationship Id="rId4" Type="http://schemas.microsoft.com/office/2007/relationships/hdphoto" Target="../media/hdphoto4.wdp"/></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Master" Target="../slideMasters/slideMaster2.xml"/><Relationship Id="rId1" Type="http://schemas.openxmlformats.org/officeDocument/2006/relationships/tags" Target="../tags/tag33.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115062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33438206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562100"/>
            <a:ext cx="115062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13655570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562100"/>
            <a:ext cx="54864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1"/>
          </p:nvPr>
        </p:nvSpPr>
        <p:spPr>
          <a:xfrm>
            <a:off x="6362700" y="1562101"/>
            <a:ext cx="5486400" cy="4686300"/>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62862948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562100"/>
            <a:ext cx="7131788" cy="4686301"/>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2"/>
          </p:nvPr>
        </p:nvSpPr>
        <p:spPr>
          <a:xfrm>
            <a:off x="7953152" y="1562100"/>
            <a:ext cx="3895947" cy="4685746"/>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16" name="Rectangle 15"/>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43357324"/>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4">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1562100"/>
            <a:ext cx="4389120" cy="4686300"/>
          </a:xfrm>
          <a:prstGeom prst="rect">
            <a:avLst/>
          </a:prstGeom>
        </p:spPr>
        <p:txBody>
          <a:bodyPr lIns="0" tIns="0" rIns="0" bIns="0">
            <a:normAutofit/>
          </a:bodyPr>
          <a:lstStyle>
            <a:lvl1pPr marL="0" indent="0">
              <a:lnSpc>
                <a:spcPct val="120000"/>
              </a:lnSpc>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12"/>
          </p:nvPr>
        </p:nvSpPr>
        <p:spPr>
          <a:xfrm>
            <a:off x="4928684" y="1562100"/>
            <a:ext cx="3447288" cy="4681831"/>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2" name="Content Placeholder 2"/>
          <p:cNvSpPr>
            <a:spLocks noGrp="1"/>
          </p:cNvSpPr>
          <p:nvPr>
            <p:ph idx="13"/>
          </p:nvPr>
        </p:nvSpPr>
        <p:spPr>
          <a:xfrm>
            <a:off x="8401812" y="1562100"/>
            <a:ext cx="3447288" cy="4677364"/>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6"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8" name="Rectangle 7"/>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350474353"/>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42900" y="2665952"/>
            <a:ext cx="5486400" cy="3582448"/>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1" name="Content Placeholder 2"/>
          <p:cNvSpPr>
            <a:spLocks noGrp="1"/>
          </p:cNvSpPr>
          <p:nvPr>
            <p:ph idx="12" hasCustomPrompt="1"/>
          </p:nvPr>
        </p:nvSpPr>
        <p:spPr>
          <a:xfrm>
            <a:off x="342900" y="1578084"/>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Discontinued Product</a:t>
            </a:r>
          </a:p>
        </p:txBody>
      </p:sp>
      <p:sp>
        <p:nvSpPr>
          <p:cNvPr id="12" name="Content Placeholder 2"/>
          <p:cNvSpPr>
            <a:spLocks noGrp="1"/>
          </p:cNvSpPr>
          <p:nvPr>
            <p:ph idx="13" hasCustomPrompt="1"/>
          </p:nvPr>
        </p:nvSpPr>
        <p:spPr>
          <a:xfrm>
            <a:off x="342900" y="2122018"/>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3" name="Content Placeholder 2"/>
          <p:cNvSpPr>
            <a:spLocks noGrp="1"/>
          </p:cNvSpPr>
          <p:nvPr>
            <p:ph idx="14" hasCustomPrompt="1"/>
          </p:nvPr>
        </p:nvSpPr>
        <p:spPr>
          <a:xfrm>
            <a:off x="6362700" y="2665954"/>
            <a:ext cx="5486400" cy="3582446"/>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4" name="Content Placeholder 2"/>
          <p:cNvSpPr>
            <a:spLocks noGrp="1"/>
          </p:cNvSpPr>
          <p:nvPr>
            <p:ph idx="15" hasCustomPrompt="1"/>
          </p:nvPr>
        </p:nvSpPr>
        <p:spPr>
          <a:xfrm>
            <a:off x="6362700" y="1578086"/>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Replacement Product</a:t>
            </a:r>
          </a:p>
        </p:txBody>
      </p:sp>
      <p:sp>
        <p:nvSpPr>
          <p:cNvPr id="19" name="Content Placeholder 2"/>
          <p:cNvSpPr>
            <a:spLocks noGrp="1"/>
          </p:cNvSpPr>
          <p:nvPr>
            <p:ph idx="16" hasCustomPrompt="1"/>
          </p:nvPr>
        </p:nvSpPr>
        <p:spPr>
          <a:xfrm>
            <a:off x="6362700" y="2122020"/>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7"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135254" y="164360"/>
            <a:ext cx="713846" cy="468282"/>
          </a:xfrm>
          <a:prstGeom prst="rect">
            <a:avLst/>
          </a:prstGeom>
          <a:solidFill>
            <a:schemeClr val="bg1"/>
          </a:solidFill>
        </p:spPr>
      </p:pic>
      <p:sp>
        <p:nvSpPr>
          <p:cNvPr id="16" name="Rectangle 15"/>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15480155"/>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406553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109797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Slide 1 (with Subtitle)">
    <p:spTree>
      <p:nvGrpSpPr>
        <p:cNvPr id="1" name=""/>
        <p:cNvGrpSpPr/>
        <p:nvPr/>
      </p:nvGrpSpPr>
      <p:grpSpPr>
        <a:xfrm>
          <a:off x="0" y="0"/>
          <a:ext cx="0" cy="0"/>
          <a:chOff x="0" y="0"/>
          <a:chExt cx="0" cy="0"/>
        </a:xfrm>
      </p:grpSpPr>
      <p:pic>
        <p:nvPicPr>
          <p:cNvPr id="5" name="Picture 2" descr="D:\30_00_SST-198-05_SST Builder Training - Building Code Basics\01_Images\daniel-mccullough-HtBlQdxfG9k-unsplash.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1" r="-3"/>
          <a:stretch/>
        </p:blipFill>
        <p:spPr bwMode="auto">
          <a:xfrm>
            <a:off x="1" y="1115429"/>
            <a:ext cx="12191999"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5: Building Code Basics</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Black" panose="020B0A04020102020204" pitchFamily="34" charset="0"/>
                <a:cs typeface="Arial" panose="020B0604020202020204" pitchFamily="34" charset="0"/>
              </a:defRPr>
            </a:lvl1pPr>
          </a:lstStyle>
          <a:p>
            <a:r>
              <a:rPr lang="en-US" dirty="0"/>
              <a:t>BUILDER TRAINING SERIES</a:t>
            </a:r>
          </a:p>
        </p:txBody>
      </p:sp>
    </p:spTree>
    <p:custDataLst>
      <p:tags r:id="rId1"/>
    </p:custDataLst>
    <p:extLst>
      <p:ext uri="{BB962C8B-B14F-4D97-AF65-F5344CB8AC3E}">
        <p14:creationId xmlns:p14="http://schemas.microsoft.com/office/powerpoint/2010/main" val="40690677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34439585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itle Slide 1 (with Subtitle)">
    <p:spTree>
      <p:nvGrpSpPr>
        <p:cNvPr id="1" name=""/>
        <p:cNvGrpSpPr/>
        <p:nvPr/>
      </p:nvGrpSpPr>
      <p:grpSpPr>
        <a:xfrm>
          <a:off x="0" y="0"/>
          <a:ext cx="0" cy="0"/>
          <a:chOff x="0" y="0"/>
          <a:chExt cx="0" cy="0"/>
        </a:xfrm>
      </p:grpSpPr>
      <p:pic>
        <p:nvPicPr>
          <p:cNvPr id="1026" name="Picture 2" descr="D:\30_00_SST-198-07_SST Builder Training - Course 7 Estimating 101\01_Images\2_PHO_PipelineImage.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1759" b="27700"/>
          <a:stretch/>
        </p:blipFill>
        <p:spPr bwMode="auto">
          <a:xfrm>
            <a:off x="0" y="1115429"/>
            <a:ext cx="12192000"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212600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Content Top Rule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525463" y="945814"/>
            <a:ext cx="8788658"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25462" y="1473200"/>
            <a:ext cx="8796337"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43348520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3131060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698323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Title Slide 1 (with Subtitle)">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3" r:link="rId4" cstate="print">
            <a:extLst>
              <a:ext uri="{28A0092B-C50C-407E-A947-70E740481C1C}">
                <a14:useLocalDpi xmlns:a14="http://schemas.microsoft.com/office/drawing/2010/main" val="0"/>
              </a:ext>
            </a:extLst>
          </a:blip>
          <a:srcRect t="7812" b="7812"/>
          <a:stretch>
            <a:fillRect/>
          </a:stretch>
        </p:blipFill>
        <p:spPr>
          <a:xfrm>
            <a:off x="0" y="1137412"/>
            <a:ext cx="12192000" cy="5720587"/>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000784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Slide 1 (with Subtitle)">
    <p:spTree>
      <p:nvGrpSpPr>
        <p:cNvPr id="1" name=""/>
        <p:cNvGrpSpPr/>
        <p:nvPr/>
      </p:nvGrpSpPr>
      <p:grpSpPr>
        <a:xfrm>
          <a:off x="0" y="0"/>
          <a:ext cx="0" cy="0"/>
          <a:chOff x="0" y="0"/>
          <a:chExt cx="0" cy="0"/>
        </a:xfrm>
      </p:grpSpPr>
      <p:pic>
        <p:nvPicPr>
          <p:cNvPr id="10" name="Background Picture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60" y="1115429"/>
            <a:ext cx="12206438" cy="915390"/>
          </a:xfrm>
          <a:prstGeom prst="rect">
            <a:avLst/>
          </a:prstGeom>
        </p:spPr>
      </p:pic>
      <p:sp>
        <p:nvSpPr>
          <p:cNvPr id="4" name="Transparent Black Rectangle"/>
          <p:cNvSpPr/>
          <p:nvPr userDrawn="1"/>
        </p:nvSpPr>
        <p:spPr>
          <a:xfrm>
            <a:off x="0" y="1116144"/>
            <a:ext cx="12192000" cy="916262"/>
          </a:xfrm>
          <a:prstGeom prst="rect">
            <a:avLst/>
          </a:prstGeom>
          <a:solidFill>
            <a:schemeClr val="dk1">
              <a:alpha val="3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6" name="Subtitle Placeholder"/>
          <p:cNvSpPr>
            <a:spLocks noGrp="1"/>
          </p:cNvSpPr>
          <p:nvPr>
            <p:ph type="body" sz="quarter" idx="12" hasCustomPrompt="1"/>
          </p:nvPr>
        </p:nvSpPr>
        <p:spPr>
          <a:xfrm>
            <a:off x="-5704" y="1119530"/>
            <a:ext cx="12188952" cy="9144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Requirements for the Construction and Retrofit of Code-Compliant Decks</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9354434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1 (with Large Subtitle)">
    <p:spTree>
      <p:nvGrpSpPr>
        <p:cNvPr id="1" name=""/>
        <p:cNvGrpSpPr/>
        <p:nvPr/>
      </p:nvGrpSpPr>
      <p:grpSpPr>
        <a:xfrm>
          <a:off x="0" y="0"/>
          <a:ext cx="0" cy="0"/>
          <a:chOff x="0" y="0"/>
          <a:chExt cx="0" cy="0"/>
        </a:xfrm>
      </p:grpSpPr>
      <p:grpSp>
        <p:nvGrpSpPr>
          <p:cNvPr id="7" name="Grey Grid Pattern Group"/>
          <p:cNvGrpSpPr/>
          <p:nvPr userDrawn="1"/>
        </p:nvGrpSpPr>
        <p:grpSpPr>
          <a:xfrm>
            <a:off x="0" y="6160829"/>
            <a:ext cx="12192000" cy="697324"/>
            <a:chOff x="0" y="6160829"/>
            <a:chExt cx="12192000" cy="697324"/>
          </a:xfrm>
        </p:grpSpPr>
        <p:sp>
          <p:nvSpPr>
            <p:cNvPr id="8" name="Rectangle 7"/>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14" name="Straight Connector 13"/>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pic>
        <p:nvPicPr>
          <p:cNvPr id="13"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1081" y="1127050"/>
            <a:ext cx="12201552" cy="1828801"/>
          </a:xfrm>
          <a:prstGeom prst="rect">
            <a:avLst/>
          </a:prstGeom>
        </p:spPr>
      </p:pic>
      <p:sp>
        <p:nvSpPr>
          <p:cNvPr id="9" name="Transparent Black Rectangle"/>
          <p:cNvSpPr/>
          <p:nvPr userDrawn="1"/>
        </p:nvSpPr>
        <p:spPr>
          <a:xfrm>
            <a:off x="0" y="1124009"/>
            <a:ext cx="12192000" cy="1828800"/>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11" name="Subtitle Placeholder"/>
          <p:cNvSpPr>
            <a:spLocks noGrp="1"/>
          </p:cNvSpPr>
          <p:nvPr>
            <p:ph type="body" sz="quarter" idx="12" hasCustomPrompt="1"/>
          </p:nvPr>
        </p:nvSpPr>
        <p:spPr>
          <a:xfrm>
            <a:off x="3048" y="1124009"/>
            <a:ext cx="12188952" cy="1834406"/>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Wood Framed Construction</a:t>
            </a:r>
          </a:p>
        </p:txBody>
      </p:sp>
      <p:sp>
        <p:nvSpPr>
          <p:cNvPr id="12"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3455423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1 (without Subtitle)">
    <p:spTree>
      <p:nvGrpSpPr>
        <p:cNvPr id="1" name=""/>
        <p:cNvGrpSpPr/>
        <p:nvPr/>
      </p:nvGrpSpPr>
      <p:grpSpPr>
        <a:xfrm>
          <a:off x="0" y="0"/>
          <a:ext cx="0" cy="0"/>
          <a:chOff x="0" y="0"/>
          <a:chExt cx="0" cy="0"/>
        </a:xfrm>
      </p:grpSpPr>
      <p:sp>
        <p:nvSpPr>
          <p:cNvPr id="3" name="Transparent Black Rectangle"/>
          <p:cNvSpPr txBox="1">
            <a:spLocks/>
          </p:cNvSpPr>
          <p:nvPr userDrawn="1"/>
        </p:nvSpPr>
        <p:spPr>
          <a:xfrm>
            <a:off x="-5845" y="1122494"/>
            <a:ext cx="12189492" cy="5055022"/>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5"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21180924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29886390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Title Slide 1 (with Subtitle)">
    <p:spTree>
      <p:nvGrpSpPr>
        <p:cNvPr id="1" name=""/>
        <p:cNvGrpSpPr/>
        <p:nvPr/>
      </p:nvGrpSpPr>
      <p:grpSpPr>
        <a:xfrm>
          <a:off x="0" y="0"/>
          <a:ext cx="0" cy="0"/>
          <a:chOff x="0" y="0"/>
          <a:chExt cx="0" cy="0"/>
        </a:xfrm>
      </p:grpSpPr>
      <p:pic>
        <p:nvPicPr>
          <p:cNvPr id="2050" name="Picture 2" descr="D:\30_00_SST-198-05_SST Builder Training - Building Code Basics\01_Images\daniel-mccullough-HtBlQdxfG9k-unsplash.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1" r="-3"/>
          <a:stretch/>
        </p:blipFill>
        <p:spPr bwMode="auto">
          <a:xfrm>
            <a:off x="1" y="1115429"/>
            <a:ext cx="12191999"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7265769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Title Slide 1 (with Subtitle)">
    <p:spTree>
      <p:nvGrpSpPr>
        <p:cNvPr id="1" name=""/>
        <p:cNvGrpSpPr/>
        <p:nvPr/>
      </p:nvGrpSpPr>
      <p:grpSpPr>
        <a:xfrm>
          <a:off x="0" y="0"/>
          <a:ext cx="0" cy="0"/>
          <a:chOff x="0" y="0"/>
          <a:chExt cx="0" cy="0"/>
        </a:xfrm>
      </p:grpSpPr>
      <p:pic>
        <p:nvPicPr>
          <p:cNvPr id="2050" name="Picture 2" descr="D:\30_00_SST-198-07_SST Builder Training - Course 7 Estimating 101\01_Images\ronnie-george-ZZ31MJIG4KU-unsplash.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p:blipFill>
        <p:spPr bwMode="auto">
          <a:xfrm>
            <a:off x="-260" y="1115429"/>
            <a:ext cx="12192000"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3155197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Title Slide 1 (with Subtitle)">
    <p:spTree>
      <p:nvGrpSpPr>
        <p:cNvPr id="1" name=""/>
        <p:cNvGrpSpPr/>
        <p:nvPr/>
      </p:nvGrpSpPr>
      <p:grpSpPr>
        <a:xfrm>
          <a:off x="0" y="0"/>
          <a:ext cx="0" cy="0"/>
          <a:chOff x="0" y="0"/>
          <a:chExt cx="0" cy="0"/>
        </a:xfrm>
      </p:grpSpPr>
      <p:pic>
        <p:nvPicPr>
          <p:cNvPr id="3074" name="Picture 2" descr="D:\30_00_SST-198-07_SST Builder Training - Course 7 Estimating 101\01_Images\photo-1450101499163-c8848c66ca85.jpg"/>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colorTemperature colorTemp="7200"/>
                    </a14:imgEffect>
                    <a14:imgEffect>
                      <a14:brightnessContrast contrast="20000"/>
                    </a14:imgEffect>
                  </a14:imgLayer>
                </a14:imgProps>
              </a:ext>
              <a:ext uri="{28A0092B-C50C-407E-A947-70E740481C1C}">
                <a14:useLocalDpi xmlns:a14="http://schemas.microsoft.com/office/drawing/2010/main" val="0"/>
              </a:ext>
            </a:extLst>
          </a:blip>
          <a:srcRect/>
          <a:stretch/>
        </p:blipFill>
        <p:spPr bwMode="auto">
          <a:xfrm>
            <a:off x="0" y="1115429"/>
            <a:ext cx="12191740" cy="5742572"/>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562255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Content with Subtitle Top Rule">
    <p:spTree>
      <p:nvGrpSpPr>
        <p:cNvPr id="1" name=""/>
        <p:cNvGrpSpPr/>
        <p:nvPr/>
      </p:nvGrpSpPr>
      <p:grpSpPr>
        <a:xfrm>
          <a:off x="0" y="0"/>
          <a:ext cx="0" cy="0"/>
          <a:chOff x="0" y="0"/>
          <a:chExt cx="0" cy="0"/>
        </a:xfrm>
      </p:grpSpPr>
      <p:sp>
        <p:nvSpPr>
          <p:cNvPr id="2" name="Title 1"/>
          <p:cNvSpPr>
            <a:spLocks noGrp="1"/>
          </p:cNvSpPr>
          <p:nvPr>
            <p:ph type="title"/>
          </p:nvPr>
        </p:nvSpPr>
        <p:spPr>
          <a:xfrm>
            <a:off x="507661" y="1258858"/>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25462" y="2372497"/>
            <a:ext cx="8961097" cy="4214346"/>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p:cNvSpPr>
            <a:spLocks noGrp="1"/>
          </p:cNvSpPr>
          <p:nvPr>
            <p:ph type="body" sz="quarter" idx="10"/>
          </p:nvPr>
        </p:nvSpPr>
        <p:spPr>
          <a:xfrm>
            <a:off x="426607" y="1689055"/>
            <a:ext cx="5570537" cy="436562"/>
          </a:xfrm>
          <a:prstGeom prst="rect">
            <a:avLst/>
          </a:prstGeom>
        </p:spPr>
        <p:txBody>
          <a:bodyPr/>
          <a:lstStyle>
            <a:lvl1pPr marL="0" indent="0">
              <a:buNone/>
              <a:defRPr sz="2000" b="1"/>
            </a:lvl1pPr>
          </a:lstStyle>
          <a:p>
            <a:pPr lvl="0"/>
            <a:r>
              <a:rPr lang="en-US" dirty="0"/>
              <a:t>Click to edit Master text styles</a:t>
            </a:r>
          </a:p>
        </p:txBody>
      </p:sp>
    </p:spTree>
    <p:custDataLst>
      <p:tags r:id="rId1"/>
    </p:custDataLst>
    <p:extLst>
      <p:ext uri="{BB962C8B-B14F-4D97-AF65-F5344CB8AC3E}">
        <p14:creationId xmlns:p14="http://schemas.microsoft.com/office/powerpoint/2010/main" val="342875645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Title Slide 1 (with Subtitle)">
    <p:spTree>
      <p:nvGrpSpPr>
        <p:cNvPr id="1" name=""/>
        <p:cNvGrpSpPr/>
        <p:nvPr/>
      </p:nvGrpSpPr>
      <p:grpSpPr>
        <a:xfrm>
          <a:off x="0" y="0"/>
          <a:ext cx="0" cy="0"/>
          <a:chOff x="0" y="0"/>
          <a:chExt cx="0" cy="0"/>
        </a:xfrm>
      </p:grpSpPr>
      <p:pic>
        <p:nvPicPr>
          <p:cNvPr id="1026" name="Picture 2" descr="D:\30_00_SST-198-07_SST Builder Training - Course 7 Estimating 101\01_Images\sven-mieke-fteR0e2BzKo-unsplash.jpg"/>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p:blipFill>
        <p:spPr bwMode="auto">
          <a:xfrm>
            <a:off x="1" y="1115429"/>
            <a:ext cx="12192000"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26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42830136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1_Title Slide 1 (with Subtitle)">
    <p:spTree>
      <p:nvGrpSpPr>
        <p:cNvPr id="1" name=""/>
        <p:cNvGrpSpPr/>
        <p:nvPr/>
      </p:nvGrpSpPr>
      <p:grpSpPr>
        <a:xfrm>
          <a:off x="0" y="0"/>
          <a:ext cx="0" cy="0"/>
          <a:chOff x="0" y="0"/>
          <a:chExt cx="0" cy="0"/>
        </a:xfrm>
      </p:grpSpPr>
      <p:pic>
        <p:nvPicPr>
          <p:cNvPr id="1027" name="Picture 3" descr="D:\30_00_SST-198-07_SST Builder Training - Course 7 Estimating 101\01_Images\2_PHO_Divider.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a:stretch/>
        </p:blipFill>
        <p:spPr bwMode="auto">
          <a:xfrm>
            <a:off x="-260" y="1115428"/>
            <a:ext cx="12192000" cy="5742572"/>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052759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Content with Subtitle - No Top Rule">
    <p:spTree>
      <p:nvGrpSpPr>
        <p:cNvPr id="1" name=""/>
        <p:cNvGrpSpPr/>
        <p:nvPr/>
      </p:nvGrpSpPr>
      <p:grpSpPr>
        <a:xfrm>
          <a:off x="0" y="0"/>
          <a:ext cx="0" cy="0"/>
          <a:chOff x="0" y="0"/>
          <a:chExt cx="0" cy="0"/>
        </a:xfrm>
      </p:grpSpPr>
      <p:sp>
        <p:nvSpPr>
          <p:cNvPr id="2" name="Title 1"/>
          <p:cNvSpPr>
            <a:spLocks noGrp="1"/>
          </p:cNvSpPr>
          <p:nvPr>
            <p:ph type="title"/>
          </p:nvPr>
        </p:nvSpPr>
        <p:spPr>
          <a:xfrm>
            <a:off x="508987" y="1258858"/>
            <a:ext cx="8788658"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25462" y="2372496"/>
            <a:ext cx="8796337" cy="4008397"/>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8"/>
          <p:cNvSpPr>
            <a:spLocks noGrp="1"/>
          </p:cNvSpPr>
          <p:nvPr>
            <p:ph type="body" sz="quarter" idx="10"/>
          </p:nvPr>
        </p:nvSpPr>
        <p:spPr>
          <a:xfrm>
            <a:off x="426607" y="1689055"/>
            <a:ext cx="5570537" cy="436562"/>
          </a:xfrm>
          <a:prstGeom prst="rect">
            <a:avLst/>
          </a:prstGeom>
        </p:spPr>
        <p:txBody>
          <a:bodyPr/>
          <a:lstStyle>
            <a:lvl1pPr marL="0" indent="0">
              <a:buNone/>
              <a:defRPr sz="2000" b="1"/>
            </a:lvl1pPr>
          </a:lstStyle>
          <a:p>
            <a:pPr lvl="0"/>
            <a:r>
              <a:rPr lang="en-US" dirty="0"/>
              <a:t>Click to edit Master text styles</a:t>
            </a:r>
          </a:p>
        </p:txBody>
      </p:sp>
    </p:spTree>
    <p:custDataLst>
      <p:tags r:id="rId1"/>
    </p:custDataLst>
    <p:extLst>
      <p:ext uri="{BB962C8B-B14F-4D97-AF65-F5344CB8AC3E}">
        <p14:creationId xmlns:p14="http://schemas.microsoft.com/office/powerpoint/2010/main" val="189198304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4421229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609600"/>
            <a:ext cx="5105399" cy="873942"/>
          </a:xfrm>
          <a:prstGeom prst="rect">
            <a:avLst/>
          </a:prstGeom>
        </p:spPr>
        <p:txBody>
          <a:bodyPr lIns="0" tIns="0" rIns="0" bIns="0" anchor="b">
            <a:normAutofit/>
          </a:bodyPr>
          <a:lstStyle>
            <a:lvl1pPr>
              <a:lnSpc>
                <a:spcPct val="100000"/>
              </a:lnSpc>
              <a:defRPr sz="2800" b="1">
                <a:solidFill>
                  <a:srgbClr val="2B4C76"/>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66776" y="1498600"/>
            <a:ext cx="5080000" cy="47497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404802900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993900"/>
            <a:ext cx="50800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600">
                <a:solidFill>
                  <a:schemeClr val="tx1"/>
                </a:solidFill>
                <a:latin typeface="Arial" panose="020B0604020202020204" pitchFamily="34" charset="0"/>
                <a:cs typeface="Arial" panose="020B0604020202020204" pitchFamily="34" charset="0"/>
              </a:defRPr>
            </a:lvl2pPr>
            <a:lvl3pPr>
              <a:lnSpc>
                <a:spcPct val="150000"/>
              </a:lnSpc>
              <a:defRPr sz="1400">
                <a:solidFill>
                  <a:schemeClr val="tx1"/>
                </a:solidFill>
                <a:latin typeface="Arial" panose="020B0604020202020204" pitchFamily="34" charset="0"/>
                <a:cs typeface="Arial" panose="020B0604020202020204" pitchFamily="34" charset="0"/>
              </a:defRPr>
            </a:lvl3pPr>
            <a:lvl4pPr>
              <a:lnSpc>
                <a:spcPct val="150000"/>
              </a:lnSpc>
              <a:defRPr sz="1200">
                <a:solidFill>
                  <a:schemeClr val="tx1"/>
                </a:solidFill>
                <a:latin typeface="Arial" panose="020B0604020202020204" pitchFamily="34" charset="0"/>
                <a:cs typeface="Arial" panose="020B0604020202020204" pitchFamily="34" charset="0"/>
              </a:defRPr>
            </a:lvl4pPr>
            <a:lvl5pPr>
              <a:lnSpc>
                <a:spcPct val="150000"/>
              </a:lnSpc>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209689456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60198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6019800" y="1993900"/>
            <a:ext cx="56896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7731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41300" y="1485900"/>
            <a:ext cx="5765800" cy="3517900"/>
          </a:xfrm>
          <a:prstGeom prst="rect">
            <a:avLst/>
          </a:prstGeom>
        </p:spPr>
        <p:txBody>
          <a:bodyPr/>
          <a:lstStyle/>
          <a:p>
            <a:endParaRPr lang="en-US" dirty="0"/>
          </a:p>
        </p:txBody>
      </p:sp>
    </p:spTree>
    <p:custDataLst>
      <p:tags r:id="rId1"/>
    </p:custDataLst>
    <p:extLst>
      <p:ext uri="{BB962C8B-B14F-4D97-AF65-F5344CB8AC3E}">
        <p14:creationId xmlns:p14="http://schemas.microsoft.com/office/powerpoint/2010/main" val="329208682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4495799" cy="873942"/>
          </a:xfrm>
          <a:prstGeom prst="rect">
            <a:avLst/>
          </a:prstGeom>
        </p:spPr>
        <p:txBody>
          <a:bodyPr lIns="0" tIns="0" rIns="0" bIns="0" anchor="t">
            <a:normAutofit/>
          </a:bodyPr>
          <a:lstStyle>
            <a:lvl1pPr algn="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446776" y="1092202"/>
            <a:ext cx="4878324" cy="4254499"/>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600">
                <a:solidFill>
                  <a:schemeClr val="tx1"/>
                </a:solidFill>
                <a:latin typeface="Arial" panose="020B0604020202020204" pitchFamily="34" charset="0"/>
                <a:cs typeface="Arial" panose="020B0604020202020204" pitchFamily="34" charset="0"/>
              </a:defRPr>
            </a:lvl2pPr>
            <a:lvl3pPr>
              <a:defRPr sz="1400">
                <a:solidFill>
                  <a:schemeClr val="tx1"/>
                </a:solidFill>
                <a:latin typeface="Arial" panose="020B0604020202020204" pitchFamily="34" charset="0"/>
                <a:cs typeface="Arial" panose="020B0604020202020204" pitchFamily="34" charset="0"/>
              </a:defRPr>
            </a:lvl3pPr>
            <a:lvl4pPr>
              <a:defRPr sz="1200">
                <a:solidFill>
                  <a:schemeClr val="tx1"/>
                </a:solidFill>
                <a:latin typeface="Arial" panose="020B0604020202020204" pitchFamily="34" charset="0"/>
                <a:cs typeface="Arial" panose="020B0604020202020204" pitchFamily="34" charset="0"/>
              </a:defRPr>
            </a:lvl4pPr>
            <a:lvl5pPr>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5346701"/>
            <a:ext cx="4878324" cy="15113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565400" y="2184400"/>
            <a:ext cx="2286000" cy="20574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146020614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3.png"/><Relationship Id="rId3" Type="http://schemas.openxmlformats.org/officeDocument/2006/relationships/slideLayout" Target="../slideLayouts/slideLayout19.xml"/><Relationship Id="rId21" Type="http://schemas.openxmlformats.org/officeDocument/2006/relationships/image" Target="../media/image5.png"/><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ags" Target="../tags/tag18.xml"/><Relationship Id="rId2" Type="http://schemas.openxmlformats.org/officeDocument/2006/relationships/slideLayout" Target="../slideLayouts/slideLayout18.xml"/><Relationship Id="rId16" Type="http://schemas.openxmlformats.org/officeDocument/2006/relationships/theme" Target="../theme/theme2.xml"/><Relationship Id="rId20" Type="http://schemas.openxmlformats.org/officeDocument/2006/relationships/image" Target="file:///T:\Simpson%20Strong-Tie\16SST105_ppt%20templates\photo%20libraries\connectors\_L8R7055.JPG" TargetMode="Externa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4.jpe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8"/>
    </p:custDataLst>
    <p:extLst>
      <p:ext uri="{BB962C8B-B14F-4D97-AF65-F5344CB8AC3E}">
        <p14:creationId xmlns:p14="http://schemas.microsoft.com/office/powerpoint/2010/main" val="3351718533"/>
      </p:ext>
    </p:extLst>
  </p:cSld>
  <p:clrMap bg1="lt1" tx1="dk1" bg2="lt2" tx2="dk2" accent1="accent1" accent2="accent2" accent3="accent3" accent4="accent4" accent5="accent5" accent6="accent6" hlink="hlink" folHlink="folHlink"/>
  <p:sldLayoutIdLst>
    <p:sldLayoutId id="2147483743" r:id="rId1"/>
    <p:sldLayoutId id="2147483764" r:id="rId2"/>
    <p:sldLayoutId id="2147483780" r:id="rId3"/>
    <p:sldLayoutId id="2147483768" r:id="rId4"/>
    <p:sldLayoutId id="2147483782" r:id="rId5"/>
    <p:sldLayoutId id="2147483761" r:id="rId6"/>
    <p:sldLayoutId id="2147483762" r:id="rId7"/>
    <p:sldLayoutId id="2147483765" r:id="rId8"/>
    <p:sldLayoutId id="2147483763" r:id="rId9"/>
    <p:sldLayoutId id="2147483727" r:id="rId10"/>
    <p:sldLayoutId id="2147483728" r:id="rId11"/>
    <p:sldLayoutId id="2147483719" r:id="rId12"/>
    <p:sldLayoutId id="2147483717" r:id="rId13"/>
    <p:sldLayoutId id="2147483718" r:id="rId14"/>
    <p:sldLayoutId id="2147483779" r:id="rId15"/>
    <p:sldLayoutId id="2147483783" r:id="rId16"/>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18" cstate="print">
            <a:extLst>
              <a:ext uri="{28A0092B-C50C-407E-A947-70E740481C1C}">
                <a14:useLocalDpi xmlns:a14="http://schemas.microsoft.com/office/drawing/2010/main" val="0"/>
              </a:ext>
            </a:extLst>
          </a:blip>
          <a:srcRect/>
          <a:stretch/>
        </p:blipFill>
        <p:spPr>
          <a:xfrm>
            <a:off x="-260" y="1115429"/>
            <a:ext cx="12206438" cy="5710673"/>
          </a:xfrm>
          <a:prstGeom prst="rect">
            <a:avLst/>
          </a:prstGeom>
        </p:spPr>
      </p:pic>
      <p:pic>
        <p:nvPicPr>
          <p:cNvPr id="125" name="Picture 124"/>
          <p:cNvPicPr>
            <a:picLocks noChangeAspect="1"/>
          </p:cNvPicPr>
          <p:nvPr userDrawn="1"/>
        </p:nvPicPr>
        <p:blipFill rotWithShape="1">
          <a:blip r:embed="rId19" r:link="rId20" cstate="print">
            <a:extLst>
              <a:ext uri="{28A0092B-C50C-407E-A947-70E740481C1C}">
                <a14:useLocalDpi xmlns:a14="http://schemas.microsoft.com/office/drawing/2010/main" val="0"/>
              </a:ext>
            </a:extLst>
          </a:blip>
          <a:srcRect/>
          <a:stretch/>
        </p:blipFill>
        <p:spPr>
          <a:xfrm>
            <a:off x="0" y="951212"/>
            <a:ext cx="12191998" cy="5906788"/>
          </a:xfrm>
          <a:prstGeom prst="rect">
            <a:avLst/>
          </a:prstGeom>
        </p:spPr>
      </p:pic>
      <p:sp>
        <p:nvSpPr>
          <p:cNvPr id="9" name="White Rectangle"/>
          <p:cNvSpPr/>
          <p:nvPr userDrawn="1"/>
        </p:nvSpPr>
        <p:spPr>
          <a:xfrm>
            <a:off x="0" y="-2"/>
            <a:ext cx="12192000" cy="112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Strong-Tie Logo"/>
          <p:cNvPicPr>
            <a:picLocks noChangeAspect="1"/>
          </p:cNvPicPr>
          <p:nvPr userDrawn="1"/>
        </p:nvPicPr>
        <p:blipFill>
          <a:blip r:embed="rId21" cstate="screen">
            <a:extLst>
              <a:ext uri="{28A0092B-C50C-407E-A947-70E740481C1C}">
                <a14:useLocalDpi xmlns:a14="http://schemas.microsoft.com/office/drawing/2010/main" val="0"/>
              </a:ext>
            </a:extLst>
          </a:blip>
          <a:stretch>
            <a:fillRect/>
          </a:stretch>
        </p:blipFill>
        <p:spPr>
          <a:xfrm>
            <a:off x="10846965" y="227612"/>
            <a:ext cx="1007986" cy="686788"/>
          </a:xfrm>
          <a:prstGeom prst="rect">
            <a:avLst/>
          </a:prstGeom>
        </p:spPr>
      </p:pic>
    </p:spTree>
    <p:custDataLst>
      <p:tags r:id="rId17"/>
    </p:custDataLst>
    <p:extLst>
      <p:ext uri="{BB962C8B-B14F-4D97-AF65-F5344CB8AC3E}">
        <p14:creationId xmlns:p14="http://schemas.microsoft.com/office/powerpoint/2010/main" val="3312590094"/>
      </p:ext>
    </p:extLst>
  </p:cSld>
  <p:clrMap bg1="lt1" tx1="dk1" bg2="lt2" tx2="dk2" accent1="accent1" accent2="accent2" accent3="accent3" accent4="accent4" accent5="accent5" accent6="accent6" hlink="hlink" folHlink="folHlink"/>
  <p:sldLayoutIdLst>
    <p:sldLayoutId id="2147483774" r:id="rId1"/>
    <p:sldLayoutId id="2147483745" r:id="rId2"/>
    <p:sldLayoutId id="2147483773" r:id="rId3"/>
    <p:sldLayoutId id="2147483766" r:id="rId4"/>
    <p:sldLayoutId id="2147483767" r:id="rId5"/>
    <p:sldLayoutId id="2147483770" r:id="rId6"/>
    <p:sldLayoutId id="2147483760" r:id="rId7"/>
    <p:sldLayoutId id="2147483746" r:id="rId8"/>
    <p:sldLayoutId id="2147483747" r:id="rId9"/>
    <p:sldLayoutId id="2147483771" r:id="rId10"/>
    <p:sldLayoutId id="2147483772" r:id="rId11"/>
    <p:sldLayoutId id="2147483775" r:id="rId12"/>
    <p:sldLayoutId id="2147483776" r:id="rId13"/>
    <p:sldLayoutId id="2147483778" r:id="rId14"/>
    <p:sldLayoutId id="2147483777" r:id="rId15"/>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9.xml"/><Relationship Id="rId1" Type="http://schemas.openxmlformats.org/officeDocument/2006/relationships/tags" Target="../tags/tag3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tags" Target="../tags/tag44.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5.xml"/><Relationship Id="rId6" Type="http://schemas.openxmlformats.org/officeDocument/2006/relationships/image" Target="../media/image22.png"/><Relationship Id="rId5" Type="http://schemas.openxmlformats.org/officeDocument/2006/relationships/image" Target="../media/image27.jpe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tags" Target="../tags/tag4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4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49.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50.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51.xml"/><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5.xml"/><Relationship Id="rId4" Type="http://schemas.openxmlformats.org/officeDocument/2006/relationships/image" Target="../media/image1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0.xml"/><Relationship Id="rId1" Type="http://schemas.openxmlformats.org/officeDocument/2006/relationships/tags" Target="../tags/tag53.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8" Type="http://schemas.openxmlformats.org/officeDocument/2006/relationships/tags" Target="../tags/tag61.xml"/><Relationship Id="rId3" Type="http://schemas.openxmlformats.org/officeDocument/2006/relationships/tags" Target="../tags/tag56.xml"/><Relationship Id="rId7" Type="http://schemas.openxmlformats.org/officeDocument/2006/relationships/tags" Target="../tags/tag60.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image" Target="../media/image22.png"/><Relationship Id="rId5" Type="http://schemas.openxmlformats.org/officeDocument/2006/relationships/tags" Target="../tags/tag58.xml"/><Relationship Id="rId10" Type="http://schemas.openxmlformats.org/officeDocument/2006/relationships/notesSlide" Target="../notesSlides/notesSlide21.xml"/><Relationship Id="rId4" Type="http://schemas.openxmlformats.org/officeDocument/2006/relationships/tags" Target="../tags/tag57.xml"/><Relationship Id="rId9"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23.xml.rels><?xml version="1.0" encoding="UTF-8" standalone="yes"?>
<Relationships xmlns="http://schemas.openxmlformats.org/package/2006/relationships"><Relationship Id="rId3" Type="http://schemas.openxmlformats.org/officeDocument/2006/relationships/tags" Target="../tags/tag65.xml"/><Relationship Id="rId7" Type="http://schemas.openxmlformats.org/officeDocument/2006/relationships/notesSlide" Target="../notesSlides/notesSlide23.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Layout" Target="../slideLayouts/slideLayout3.xml"/><Relationship Id="rId5" Type="http://schemas.openxmlformats.org/officeDocument/2006/relationships/tags" Target="../tags/tag67.xml"/><Relationship Id="rId4" Type="http://schemas.openxmlformats.org/officeDocument/2006/relationships/tags" Target="../tags/tag6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68.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7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1.xml"/><Relationship Id="rId1" Type="http://schemas.openxmlformats.org/officeDocument/2006/relationships/tags" Target="../tags/tag7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72.xml"/><Relationship Id="rId5" Type="http://schemas.openxmlformats.org/officeDocument/2006/relationships/image" Target="../media/image22.png"/><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3" Type="http://schemas.openxmlformats.org/officeDocument/2006/relationships/tags" Target="../tags/tag75.xml"/><Relationship Id="rId7"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image" Target="../media/image39.jpeg"/><Relationship Id="rId5" Type="http://schemas.openxmlformats.org/officeDocument/2006/relationships/tags" Target="../tags/tag77.xml"/><Relationship Id="rId10" Type="http://schemas.openxmlformats.org/officeDocument/2006/relationships/image" Target="../media/image38.jpeg"/><Relationship Id="rId4" Type="http://schemas.openxmlformats.org/officeDocument/2006/relationships/tags" Target="../tags/tag76.xml"/><Relationship Id="rId9"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3" Type="http://schemas.openxmlformats.org/officeDocument/2006/relationships/tags" Target="../tags/tag81.xml"/><Relationship Id="rId7" Type="http://schemas.openxmlformats.org/officeDocument/2006/relationships/slideLayout" Target="../slideLayouts/slideLayout2.xml"/><Relationship Id="rId12" Type="http://schemas.openxmlformats.org/officeDocument/2006/relationships/image" Target="../media/image42.jpe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11" Type="http://schemas.microsoft.com/office/2007/relationships/hdphoto" Target="../media/hdphoto5.wdp"/><Relationship Id="rId5" Type="http://schemas.openxmlformats.org/officeDocument/2006/relationships/tags" Target="../tags/tag83.xml"/><Relationship Id="rId10" Type="http://schemas.openxmlformats.org/officeDocument/2006/relationships/image" Target="../media/image41.jpeg"/><Relationship Id="rId4" Type="http://schemas.openxmlformats.org/officeDocument/2006/relationships/tags" Target="../tags/tag82.xml"/><Relationship Id="rId9" Type="http://schemas.openxmlformats.org/officeDocument/2006/relationships/image" Target="../media/image40.jpeg"/></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1.xml"/><Relationship Id="rId3" Type="http://schemas.openxmlformats.org/officeDocument/2006/relationships/tags" Target="../tags/tag87.xml"/><Relationship Id="rId7" Type="http://schemas.openxmlformats.org/officeDocument/2006/relationships/slideLayout" Target="../slideLayouts/slideLayout2.xml"/><Relationship Id="rId12" Type="http://schemas.microsoft.com/office/2007/relationships/hdphoto" Target="../media/hdphoto6.wdp"/><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image" Target="../media/image45.jpeg"/><Relationship Id="rId5" Type="http://schemas.openxmlformats.org/officeDocument/2006/relationships/tags" Target="../tags/tag89.xml"/><Relationship Id="rId10" Type="http://schemas.openxmlformats.org/officeDocument/2006/relationships/image" Target="../media/image44.jpeg"/><Relationship Id="rId4" Type="http://schemas.openxmlformats.org/officeDocument/2006/relationships/tags" Target="../tags/tag88.xml"/><Relationship Id="rId9" Type="http://schemas.openxmlformats.org/officeDocument/2006/relationships/image" Target="../media/image43.jpeg"/></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3" Type="http://schemas.openxmlformats.org/officeDocument/2006/relationships/tags" Target="../tags/tag93.xml"/><Relationship Id="rId7" Type="http://schemas.openxmlformats.org/officeDocument/2006/relationships/slideLayout" Target="../slideLayouts/slideLayout2.xml"/><Relationship Id="rId12" Type="http://schemas.openxmlformats.org/officeDocument/2006/relationships/image" Target="../media/image48.jpeg"/><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image" Target="../media/image47.jpeg"/><Relationship Id="rId5" Type="http://schemas.openxmlformats.org/officeDocument/2006/relationships/tags" Target="../tags/tag95.xml"/><Relationship Id="rId10" Type="http://schemas.microsoft.com/office/2007/relationships/hdphoto" Target="../media/hdphoto7.wdp"/><Relationship Id="rId4" Type="http://schemas.openxmlformats.org/officeDocument/2006/relationships/tags" Target="../tags/tag94.xml"/><Relationship Id="rId9" Type="http://schemas.openxmlformats.org/officeDocument/2006/relationships/image" Target="../media/image46.jpeg"/></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3" Type="http://schemas.openxmlformats.org/officeDocument/2006/relationships/tags" Target="../tags/tag99.xml"/><Relationship Id="rId7"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media/image51.jpeg"/><Relationship Id="rId5" Type="http://schemas.openxmlformats.org/officeDocument/2006/relationships/tags" Target="../tags/tag101.xml"/><Relationship Id="rId10" Type="http://schemas.openxmlformats.org/officeDocument/2006/relationships/image" Target="../media/image50.jpeg"/><Relationship Id="rId4" Type="http://schemas.openxmlformats.org/officeDocument/2006/relationships/tags" Target="../tags/tag100.xml"/><Relationship Id="rId9" Type="http://schemas.openxmlformats.org/officeDocument/2006/relationships/image" Target="../media/image49.jpeg"/></Relationships>
</file>

<file path=ppt/slides/_rels/slide34.xml.rels><?xml version="1.0" encoding="UTF-8" standalone="yes"?>
<Relationships xmlns="http://schemas.openxmlformats.org/package/2006/relationships"><Relationship Id="rId8" Type="http://schemas.openxmlformats.org/officeDocument/2006/relationships/hyperlink" Target="https://www.getapp.com/x/quick-bid-application?serp_sort=relevance&amp;serp_num_found=36&amp;serp_num_displayed=25&amp;serp_num_premiums_displayed=10&amp;serp_filtered=0&amp;serp_header_id=11&amp;serp_category_id=27&amp;serp_position=2&amp;route=serp_category" TargetMode="External"/><Relationship Id="rId3" Type="http://schemas.openxmlformats.org/officeDocument/2006/relationships/notesSlide" Target="../notesSlides/notesSlide34.xml"/><Relationship Id="rId7" Type="http://schemas.openxmlformats.org/officeDocument/2006/relationships/image" Target="../media/image53.png"/><Relationship Id="rId12" Type="http://schemas.openxmlformats.org/officeDocument/2006/relationships/image" Target="../media/image56.png"/><Relationship Id="rId2" Type="http://schemas.openxmlformats.org/officeDocument/2006/relationships/slideLayout" Target="../slideLayouts/slideLayout2.xml"/><Relationship Id="rId1" Type="http://schemas.openxmlformats.org/officeDocument/2006/relationships/tags" Target="../tags/tag103.xml"/><Relationship Id="rId6" Type="http://schemas.openxmlformats.org/officeDocument/2006/relationships/hyperlink" Target="https://www.getapp.com/x/stack-application?serp_sort=relevance&amp;serp_num_found=36&amp;serp_num_displayed=25&amp;serp_num_premiums_displayed=10&amp;serp_filtered=0&amp;serp_header_id=11&amp;serp_category_id=27&amp;serp_position=4&amp;route=serp_category" TargetMode="External"/><Relationship Id="rId11" Type="http://schemas.openxmlformats.org/officeDocument/2006/relationships/image" Target="../media/image55.jpeg"/><Relationship Id="rId5" Type="http://schemas.openxmlformats.org/officeDocument/2006/relationships/image" Target="../media/image52.png"/><Relationship Id="rId10" Type="http://schemas.openxmlformats.org/officeDocument/2006/relationships/image" Target="../media/image5.png"/><Relationship Id="rId4" Type="http://schemas.openxmlformats.org/officeDocument/2006/relationships/hyperlink" Target="https://www.getapp.com/x/co-construct-application?serp_sort=relevance&amp;serp_num_found=36&amp;serp_num_displayed=25&amp;serp_num_premiums_displayed=10&amp;serp_filtered=0&amp;serp_header_id=11&amp;serp_category_id=27&amp;serp_position=0&amp;route=serp_category" TargetMode="External"/><Relationship Id="rId9" Type="http://schemas.openxmlformats.org/officeDocument/2006/relationships/image" Target="../media/image5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10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105.xml"/><Relationship Id="rId4" Type="http://schemas.openxmlformats.org/officeDocument/2006/relationships/image" Target="../media/image57.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5.xml"/><Relationship Id="rId1" Type="http://schemas.openxmlformats.org/officeDocument/2006/relationships/tags" Target="../tags/tag10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10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37.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38.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9.xml"/><Relationship Id="rId1" Type="http://schemas.openxmlformats.org/officeDocument/2006/relationships/tags" Target="../tags/tag3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40.xml"/><Relationship Id="rId5" Type="http://schemas.openxmlformats.org/officeDocument/2006/relationships/image" Target="../media/image22.pn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41.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p:txBody>
          <a:bodyPr/>
          <a:lstStyle/>
          <a:p>
            <a:r>
              <a:rPr lang="en-US" dirty="0"/>
              <a:t>Residential Cost Estimating 101</a:t>
            </a:r>
          </a:p>
        </p:txBody>
      </p:sp>
      <p:sp>
        <p:nvSpPr>
          <p:cNvPr id="2" name="Title 1"/>
          <p:cNvSpPr>
            <a:spLocks noGrp="1"/>
          </p:cNvSpPr>
          <p:nvPr>
            <p:ph type="ctrTitle"/>
          </p:nvPr>
        </p:nvSpPr>
        <p:spPr/>
        <p:txBody>
          <a:bodyPr>
            <a:noAutofit/>
          </a:bodyPr>
          <a:lstStyle/>
          <a:p>
            <a:r>
              <a:rPr lang="en-US" dirty="0">
                <a:latin typeface="Arial Black" panose="020B0A04020102020204" pitchFamily="34" charset="0"/>
              </a:rPr>
              <a:t>BUILDER TRAINING SERIES</a:t>
            </a:r>
          </a:p>
        </p:txBody>
      </p:sp>
    </p:spTree>
    <p:custDataLst>
      <p:tags r:id="rId1"/>
    </p:custDataLst>
    <p:extLst>
      <p:ext uri="{BB962C8B-B14F-4D97-AF65-F5344CB8AC3E}">
        <p14:creationId xmlns:p14="http://schemas.microsoft.com/office/powerpoint/2010/main" val="3194598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870039" y="4044287"/>
            <a:ext cx="3156425" cy="1659115"/>
            <a:chOff x="5024587" y="4198835"/>
            <a:chExt cx="3156425" cy="1659115"/>
          </a:xfrm>
        </p:grpSpPr>
        <p:sp>
          <p:nvSpPr>
            <p:cNvPr id="23" name="Rectangle 22"/>
            <p:cNvSpPr/>
            <p:nvPr/>
          </p:nvSpPr>
          <p:spPr>
            <a:xfrm>
              <a:off x="5024587" y="4198835"/>
              <a:ext cx="3156425" cy="1659115"/>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Direct Costs</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Material, Labor, Burden, Equipment, Subcontract Costs</a:t>
              </a:r>
              <a:endParaRPr lang="en-US" sz="1400" dirty="0"/>
            </a:p>
            <a:p>
              <a:pPr algn="ctr"/>
              <a:r>
                <a:rPr lang="en-US" sz="1400" dirty="0">
                  <a:latin typeface="Arial" panose="020B0604020202020204" pitchFamily="34" charset="0"/>
                  <a:cs typeface="Arial" panose="020B0604020202020204" pitchFamily="34" charset="0"/>
                </a:rPr>
                <a:t> </a:t>
              </a:r>
              <a:endParaRPr lang="en-US" sz="1400" dirty="0"/>
            </a:p>
          </p:txBody>
        </p:sp>
        <p:cxnSp>
          <p:nvCxnSpPr>
            <p:cNvPr id="24" name="Straight Arrow Connector 23"/>
            <p:cNvCxnSpPr/>
            <p:nvPr/>
          </p:nvCxnSpPr>
          <p:spPr>
            <a:xfrm>
              <a:off x="5387501" y="4823146"/>
              <a:ext cx="2473799" cy="0"/>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en-US" dirty="0"/>
              <a:t>Direct Costs</a:t>
            </a:r>
          </a:p>
        </p:txBody>
      </p:sp>
      <p:cxnSp>
        <p:nvCxnSpPr>
          <p:cNvPr id="7" name="Straight Arrow Connector 6"/>
          <p:cNvCxnSpPr/>
          <p:nvPr/>
        </p:nvCxnSpPr>
        <p:spPr>
          <a:xfrm>
            <a:off x="7026166" y="2104571"/>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10835152" y="2104571"/>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6450399" y="3708978"/>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8990810" y="3708978"/>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4884887" y="1168400"/>
            <a:ext cx="6841826" cy="967367"/>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Total Project Cost</a:t>
            </a:r>
          </a:p>
        </p:txBody>
      </p:sp>
      <p:sp>
        <p:nvSpPr>
          <p:cNvPr id="12" name="Rectangle 11"/>
          <p:cNvSpPr/>
          <p:nvPr/>
        </p:nvSpPr>
        <p:spPr>
          <a:xfrm>
            <a:off x="4884855" y="2435608"/>
            <a:ext cx="4970061" cy="1323592"/>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Builder’s Total Cost </a:t>
            </a:r>
            <a:endParaRPr lang="en-US" sz="1600" dirty="0"/>
          </a:p>
        </p:txBody>
      </p:sp>
      <p:sp>
        <p:nvSpPr>
          <p:cNvPr id="14" name="Rectangle 13"/>
          <p:cNvSpPr/>
          <p:nvPr/>
        </p:nvSpPr>
        <p:spPr>
          <a:xfrm>
            <a:off x="8203473" y="4046435"/>
            <a:ext cx="1650875" cy="1659115"/>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Indirect Costs</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Overhead, Office, Administration</a:t>
            </a:r>
            <a:endParaRPr lang="en-US" sz="1400" dirty="0"/>
          </a:p>
          <a:p>
            <a:pPr algn="ctr"/>
            <a:r>
              <a:rPr lang="en-US" sz="1400" dirty="0">
                <a:latin typeface="Arial" panose="020B0604020202020204" pitchFamily="34" charset="0"/>
                <a:cs typeface="Arial" panose="020B0604020202020204" pitchFamily="34" charset="0"/>
              </a:rPr>
              <a:t> </a:t>
            </a:r>
            <a:endParaRPr lang="en-US" sz="1400" dirty="0"/>
          </a:p>
        </p:txBody>
      </p:sp>
      <p:sp>
        <p:nvSpPr>
          <p:cNvPr id="15" name="Rectangle 14"/>
          <p:cNvSpPr/>
          <p:nvPr/>
        </p:nvSpPr>
        <p:spPr>
          <a:xfrm>
            <a:off x="9958190" y="2435608"/>
            <a:ext cx="1755506" cy="1323592"/>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Builder’s Profit</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Profit, Escalation, Markup</a:t>
            </a:r>
            <a:endParaRPr lang="en-US" sz="1400" dirty="0"/>
          </a:p>
        </p:txBody>
      </p:sp>
      <p:sp>
        <p:nvSpPr>
          <p:cNvPr id="16" name="Rectangle 15"/>
          <p:cNvSpPr/>
          <p:nvPr/>
        </p:nvSpPr>
        <p:spPr>
          <a:xfrm>
            <a:off x="11259490" y="6197596"/>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 name="Straight Arrow Connector 16"/>
          <p:cNvCxnSpPr/>
          <p:nvPr/>
        </p:nvCxnSpPr>
        <p:spPr>
          <a:xfrm>
            <a:off x="5460368" y="1648146"/>
            <a:ext cx="5754805" cy="0"/>
          </a:xfrm>
          <a:prstGeom prst="straightConnector1">
            <a:avLst/>
          </a:prstGeom>
          <a:ln w="28575">
            <a:solidFill>
              <a:srgbClr val="FF530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7411335" y="1373120"/>
            <a:ext cx="1897197" cy="521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Total Project Cost</a:t>
            </a:r>
          </a:p>
        </p:txBody>
      </p:sp>
      <p:cxnSp>
        <p:nvCxnSpPr>
          <p:cNvPr id="19" name="Straight Arrow Connector 18"/>
          <p:cNvCxnSpPr/>
          <p:nvPr/>
        </p:nvCxnSpPr>
        <p:spPr>
          <a:xfrm>
            <a:off x="8372360" y="4670746"/>
            <a:ext cx="1236900" cy="0"/>
          </a:xfrm>
          <a:prstGeom prst="straightConnector1">
            <a:avLst/>
          </a:prstGeom>
          <a:ln w="28575">
            <a:solidFill>
              <a:srgbClr val="FFFF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4872187" y="4046435"/>
            <a:ext cx="3156425" cy="1659115"/>
            <a:chOff x="4872187" y="4046435"/>
            <a:chExt cx="3156425" cy="1659115"/>
          </a:xfrm>
        </p:grpSpPr>
        <p:sp>
          <p:nvSpPr>
            <p:cNvPr id="13" name="Rectangle 12"/>
            <p:cNvSpPr/>
            <p:nvPr/>
          </p:nvSpPr>
          <p:spPr>
            <a:xfrm>
              <a:off x="4872187" y="4046435"/>
              <a:ext cx="3156425" cy="1659115"/>
            </a:xfrm>
            <a:prstGeom prst="rect">
              <a:avLst/>
            </a:prstGeom>
            <a:solidFill>
              <a:schemeClr val="accent2"/>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Direct Costs</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Material, Labor, Burden</a:t>
              </a:r>
              <a:r>
                <a:rPr lang="en-US" sz="1400">
                  <a:latin typeface="Arial" panose="020B0604020202020204" pitchFamily="34" charset="0"/>
                  <a:cs typeface="Arial" panose="020B0604020202020204" pitchFamily="34" charset="0"/>
                </a:rPr>
                <a:t>, </a:t>
              </a:r>
            </a:p>
            <a:p>
              <a:pPr algn="ctr"/>
              <a:r>
                <a:rPr lang="en-US" sz="1400">
                  <a:latin typeface="Arial" panose="020B0604020202020204" pitchFamily="34" charset="0"/>
                  <a:cs typeface="Arial" panose="020B0604020202020204" pitchFamily="34" charset="0"/>
                </a:rPr>
                <a:t>Equipment, Subcontractor</a:t>
              </a:r>
              <a:endParaRPr lang="en-US" sz="1400" dirty="0"/>
            </a:p>
            <a:p>
              <a:pPr algn="ctr"/>
              <a:r>
                <a:rPr lang="en-US" sz="1400" dirty="0">
                  <a:latin typeface="Arial" panose="020B0604020202020204" pitchFamily="34" charset="0"/>
                  <a:cs typeface="Arial" panose="020B0604020202020204" pitchFamily="34" charset="0"/>
                </a:rPr>
                <a:t> </a:t>
              </a:r>
              <a:endParaRPr lang="en-US" sz="1400" dirty="0"/>
            </a:p>
          </p:txBody>
        </p:sp>
        <p:cxnSp>
          <p:nvCxnSpPr>
            <p:cNvPr id="20" name="Straight Arrow Connector 19"/>
            <p:cNvCxnSpPr/>
            <p:nvPr/>
          </p:nvCxnSpPr>
          <p:spPr>
            <a:xfrm>
              <a:off x="5235101" y="4670746"/>
              <a:ext cx="2473799" cy="0"/>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1" name="Straight Arrow Connector 20"/>
          <p:cNvCxnSpPr/>
          <p:nvPr/>
        </p:nvCxnSpPr>
        <p:spPr>
          <a:xfrm>
            <a:off x="10256201" y="3007046"/>
            <a:ext cx="1236900" cy="0"/>
          </a:xfrm>
          <a:prstGeom prst="straightConnector1">
            <a:avLst/>
          </a:prstGeom>
          <a:ln w="28575">
            <a:solidFill>
              <a:srgbClr val="FFFF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20002"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013258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3153107" y="2348286"/>
            <a:ext cx="2372831" cy="263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97658" y="2348287"/>
            <a:ext cx="2372831" cy="263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5317" y="1267836"/>
            <a:ext cx="4734383" cy="474228"/>
          </a:xfrm>
        </p:spPr>
        <p:txBody>
          <a:bodyPr/>
          <a:lstStyle/>
          <a:p>
            <a:r>
              <a:rPr lang="en-US" dirty="0"/>
              <a:t>Direct Costs</a:t>
            </a:r>
          </a:p>
        </p:txBody>
      </p:sp>
      <p:sp>
        <p:nvSpPr>
          <p:cNvPr id="3" name="Content Placeholder 2"/>
          <p:cNvSpPr>
            <a:spLocks noGrp="1"/>
          </p:cNvSpPr>
          <p:nvPr>
            <p:ph idx="1"/>
          </p:nvPr>
        </p:nvSpPr>
        <p:spPr>
          <a:xfrm>
            <a:off x="503119" y="2372644"/>
            <a:ext cx="2448654" cy="3895340"/>
          </a:xfrm>
        </p:spPr>
        <p:txBody>
          <a:bodyPr/>
          <a:lstStyle/>
          <a:p>
            <a:pPr marL="0" indent="0" algn="ctr">
              <a:lnSpc>
                <a:spcPct val="100000"/>
              </a:lnSpc>
              <a:buNone/>
            </a:pPr>
            <a:r>
              <a:rPr lang="en-US" sz="1200" b="1" dirty="0">
                <a:solidFill>
                  <a:schemeClr val="bg1"/>
                </a:solidFill>
              </a:rPr>
              <a:t>MATERIALS</a:t>
            </a:r>
          </a:p>
          <a:p>
            <a:pPr marL="0" indent="0">
              <a:lnSpc>
                <a:spcPct val="100000"/>
              </a:lnSpc>
              <a:buNone/>
            </a:pPr>
            <a:r>
              <a:rPr lang="en-US" sz="1200" dirty="0"/>
              <a:t>Material costs (raw costs) include Unit Prices for construction goods plus the material Sales Tax. </a:t>
            </a:r>
          </a:p>
          <a:p>
            <a:pPr lvl="0">
              <a:lnSpc>
                <a:spcPct val="100000"/>
              </a:lnSpc>
            </a:pPr>
            <a:r>
              <a:rPr lang="en-US" sz="1200" dirty="0"/>
              <a:t>Lumber, Connectors, Fasteners</a:t>
            </a:r>
          </a:p>
          <a:p>
            <a:pPr lvl="0">
              <a:lnSpc>
                <a:spcPct val="100000"/>
              </a:lnSpc>
            </a:pPr>
            <a:r>
              <a:rPr lang="en-US" sz="1200" dirty="0"/>
              <a:t>Windows</a:t>
            </a:r>
          </a:p>
          <a:p>
            <a:pPr lvl="0">
              <a:lnSpc>
                <a:spcPct val="100000"/>
              </a:lnSpc>
            </a:pPr>
            <a:r>
              <a:rPr lang="en-US" sz="1200" dirty="0"/>
              <a:t>Concrete and Masonry</a:t>
            </a:r>
          </a:p>
          <a:p>
            <a:pPr lvl="0">
              <a:lnSpc>
                <a:spcPct val="100000"/>
              </a:lnSpc>
            </a:pPr>
            <a:r>
              <a:rPr lang="en-US" sz="1200" dirty="0"/>
              <a:t>Doors, Cabinets, and Railings</a:t>
            </a:r>
          </a:p>
          <a:p>
            <a:pPr lvl="0">
              <a:lnSpc>
                <a:spcPct val="100000"/>
              </a:lnSpc>
            </a:pPr>
            <a:r>
              <a:rPr lang="en-US" sz="1200" dirty="0"/>
              <a:t>Electrical Wiring and Fixtures</a:t>
            </a:r>
          </a:p>
          <a:p>
            <a:pPr lvl="0">
              <a:lnSpc>
                <a:spcPct val="100000"/>
              </a:lnSpc>
            </a:pPr>
            <a:r>
              <a:rPr lang="en-US" sz="1200" dirty="0"/>
              <a:t>Plumbing Pipe and Fixtures</a:t>
            </a:r>
          </a:p>
          <a:p>
            <a:pPr lvl="0">
              <a:lnSpc>
                <a:spcPct val="100000"/>
              </a:lnSpc>
            </a:pPr>
            <a:r>
              <a:rPr lang="en-US" sz="1200" dirty="0"/>
              <a:t>HVAC</a:t>
            </a:r>
          </a:p>
          <a:p>
            <a:pPr>
              <a:lnSpc>
                <a:spcPct val="100000"/>
              </a:lnSpc>
            </a:pPr>
            <a:endParaRPr lang="en-US" sz="1200" dirty="0"/>
          </a:p>
          <a:p>
            <a:pPr marL="0" indent="0">
              <a:lnSpc>
                <a:spcPct val="100000"/>
              </a:lnSpc>
              <a:buNone/>
            </a:pPr>
            <a:endParaRPr lang="en-US" sz="1200" dirty="0"/>
          </a:p>
        </p:txBody>
      </p:sp>
      <p:sp>
        <p:nvSpPr>
          <p:cNvPr id="5" name="Content Placeholder 2"/>
          <p:cNvSpPr txBox="1">
            <a:spLocks/>
          </p:cNvSpPr>
          <p:nvPr/>
        </p:nvSpPr>
        <p:spPr>
          <a:xfrm>
            <a:off x="3144797" y="2372644"/>
            <a:ext cx="2408946" cy="371002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1200" b="1" dirty="0">
                <a:solidFill>
                  <a:schemeClr val="bg1"/>
                </a:solidFill>
              </a:rPr>
              <a:t>LABOR</a:t>
            </a:r>
          </a:p>
          <a:p>
            <a:pPr marL="0" indent="0">
              <a:lnSpc>
                <a:spcPct val="100000"/>
              </a:lnSpc>
              <a:buNone/>
            </a:pPr>
            <a:r>
              <a:rPr lang="en-US" sz="1200" dirty="0"/>
              <a:t>Labor Prices uses Historical Production Rates </a:t>
            </a:r>
            <a:r>
              <a:rPr lang="en-US" sz="1200"/>
              <a:t>and are measured </a:t>
            </a:r>
            <a:r>
              <a:rPr lang="en-US" sz="1200" dirty="0"/>
              <a:t>in Unit Man-Hours plus labor burden costs and contingencies.</a:t>
            </a:r>
          </a:p>
          <a:p>
            <a:pPr lvl="0">
              <a:lnSpc>
                <a:spcPct val="100000"/>
              </a:lnSpc>
            </a:pPr>
            <a:r>
              <a:rPr lang="en-US" sz="1200" dirty="0" err="1"/>
              <a:t>F.I.C.A</a:t>
            </a:r>
            <a:r>
              <a:rPr lang="en-US" sz="1200" dirty="0"/>
              <a:t>.  (Social Security)</a:t>
            </a:r>
          </a:p>
          <a:p>
            <a:pPr lvl="0">
              <a:lnSpc>
                <a:spcPct val="100000"/>
              </a:lnSpc>
            </a:pPr>
            <a:r>
              <a:rPr lang="en-US" sz="1200" dirty="0" err="1"/>
              <a:t>F.U.T.A</a:t>
            </a:r>
            <a:r>
              <a:rPr lang="en-US" sz="1200" dirty="0"/>
              <a:t>. (Unemployment tax)</a:t>
            </a:r>
          </a:p>
          <a:p>
            <a:pPr lvl="0">
              <a:lnSpc>
                <a:spcPct val="100000"/>
              </a:lnSpc>
            </a:pPr>
            <a:r>
              <a:rPr lang="en-US" sz="1200" dirty="0"/>
              <a:t>Liability Insurance </a:t>
            </a:r>
          </a:p>
          <a:p>
            <a:pPr lvl="0">
              <a:lnSpc>
                <a:spcPct val="100000"/>
              </a:lnSpc>
            </a:pPr>
            <a:r>
              <a:rPr lang="en-US" sz="1200" dirty="0"/>
              <a:t>Workers Compensation </a:t>
            </a:r>
          </a:p>
          <a:p>
            <a:pPr lvl="0">
              <a:lnSpc>
                <a:spcPct val="100000"/>
              </a:lnSpc>
            </a:pPr>
            <a:r>
              <a:rPr lang="en-US" sz="1200" dirty="0"/>
              <a:t>Payroll Taxes </a:t>
            </a:r>
          </a:p>
          <a:p>
            <a:pPr marL="0" indent="0">
              <a:lnSpc>
                <a:spcPct val="100000"/>
              </a:lnSpc>
              <a:buNone/>
            </a:pPr>
            <a:endParaRPr lang="en-US" sz="1200" dirty="0"/>
          </a:p>
        </p:txBody>
      </p:sp>
      <p:cxnSp>
        <p:nvCxnSpPr>
          <p:cNvPr id="17" name="Straight Connector 16"/>
          <p:cNvCxnSpPr/>
          <p:nvPr/>
        </p:nvCxnSpPr>
        <p:spPr>
          <a:xfrm>
            <a:off x="3011097" y="2367111"/>
            <a:ext cx="0" cy="3715562"/>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3075" name="Picture 3" descr="D:\30_00_SST-198-07_SST Builder Training - Course 7 Estimating 101\01_Images\jens-behrmann-Iy3OdKaszJs-unsplash.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0" y="936211"/>
            <a:ext cx="5263091" cy="3485776"/>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7" name="Picture 5" descr="Image result for lumber yar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15557" y="4536201"/>
            <a:ext cx="3043534" cy="1711988"/>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8" name="Picture 6" descr="D:\30_03_2888-SST-ICS_Integrated Component Systems\3_Corporate Images\02_Seg14-SDWC15600-KT.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75634" y="3897783"/>
            <a:ext cx="2341769" cy="2816352"/>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 Placeholder 5"/>
          <p:cNvSpPr>
            <a:spLocks noGrp="1"/>
          </p:cNvSpPr>
          <p:nvPr>
            <p:ph type="body" sz="quarter" idx="10"/>
          </p:nvPr>
        </p:nvSpPr>
        <p:spPr>
          <a:xfrm>
            <a:off x="417082" y="1679530"/>
            <a:ext cx="5570537" cy="436562"/>
          </a:xfrm>
        </p:spPr>
        <p:txBody>
          <a:bodyPr/>
          <a:lstStyle/>
          <a:p>
            <a:r>
              <a:rPr lang="en-US" dirty="0"/>
              <a:t>Component Cost Items</a:t>
            </a:r>
          </a:p>
        </p:txBody>
      </p:sp>
      <p:sp>
        <p:nvSpPr>
          <p:cNvPr id="14" name="Rectangle 13"/>
          <p:cNvSpPr/>
          <p:nvPr/>
        </p:nvSpPr>
        <p:spPr>
          <a:xfrm>
            <a:off x="525463"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96888" y="5996764"/>
            <a:ext cx="2372831" cy="131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3180911" y="5996764"/>
            <a:ext cx="2372831" cy="131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Image result for student handout 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722347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man cutting brown tree during daytim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25463" y="1961841"/>
            <a:ext cx="2535381" cy="2369500"/>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Rectangle 12"/>
          <p:cNvSpPr/>
          <p:nvPr/>
        </p:nvSpPr>
        <p:spPr>
          <a:xfrm>
            <a:off x="3792310" y="1128559"/>
            <a:ext cx="2410857" cy="263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456382" y="1128559"/>
            <a:ext cx="2410857" cy="263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9171543" y="1128559"/>
            <a:ext cx="2410857" cy="263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37494" y="1001136"/>
            <a:ext cx="3943981" cy="474228"/>
          </a:xfrm>
        </p:spPr>
        <p:txBody>
          <a:bodyPr/>
          <a:lstStyle/>
          <a:p>
            <a:r>
              <a:rPr lang="en-US" dirty="0"/>
              <a:t>Direct Costs</a:t>
            </a:r>
          </a:p>
        </p:txBody>
      </p:sp>
      <p:sp>
        <p:nvSpPr>
          <p:cNvPr id="6" name="Content Placeholder 2"/>
          <p:cNvSpPr txBox="1">
            <a:spLocks/>
          </p:cNvSpPr>
          <p:nvPr/>
        </p:nvSpPr>
        <p:spPr>
          <a:xfrm>
            <a:off x="3822433" y="1152916"/>
            <a:ext cx="2351640" cy="5363596"/>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1200" b="1" dirty="0">
                <a:solidFill>
                  <a:schemeClr val="bg1"/>
                </a:solidFill>
              </a:rPr>
              <a:t>BURDEN </a:t>
            </a:r>
          </a:p>
          <a:p>
            <a:pPr marL="0" indent="0">
              <a:lnSpc>
                <a:spcPct val="100000"/>
              </a:lnSpc>
              <a:buNone/>
            </a:pPr>
            <a:r>
              <a:rPr lang="en-US" sz="1200" dirty="0"/>
              <a:t>Burden costs are additional cost factors affecting man-hour production rates. You may calculate these costs as a percentage of the base labor cost, such as 30%, or as a combined total hourly cost increase, such as an increase of $1.50 per hour for installers. </a:t>
            </a:r>
          </a:p>
          <a:p>
            <a:pPr>
              <a:lnSpc>
                <a:spcPct val="100000"/>
              </a:lnSpc>
            </a:pPr>
            <a:r>
              <a:rPr lang="en-US" sz="1200" dirty="0"/>
              <a:t>Skilled Craftsmen Costs</a:t>
            </a:r>
          </a:p>
          <a:p>
            <a:pPr lvl="0">
              <a:lnSpc>
                <a:spcPct val="100000"/>
              </a:lnSpc>
            </a:pPr>
            <a:r>
              <a:rPr lang="en-US" sz="1200" dirty="0"/>
              <a:t>Proper Supervision Costs</a:t>
            </a:r>
          </a:p>
          <a:p>
            <a:pPr lvl="0">
              <a:lnSpc>
                <a:spcPct val="100000"/>
              </a:lnSpc>
            </a:pPr>
            <a:r>
              <a:rPr lang="en-US" sz="1200" dirty="0"/>
              <a:t>Adequate Supply of Labor Costs</a:t>
            </a:r>
          </a:p>
          <a:p>
            <a:pPr lvl="0">
              <a:lnSpc>
                <a:spcPct val="100000"/>
              </a:lnSpc>
            </a:pPr>
            <a:r>
              <a:rPr lang="en-US" sz="1200" dirty="0"/>
              <a:t>Weather Conditions and Seasonal Construction Costs</a:t>
            </a:r>
          </a:p>
          <a:p>
            <a:pPr lvl="0">
              <a:lnSpc>
                <a:spcPct val="100000"/>
              </a:lnSpc>
            </a:pPr>
            <a:r>
              <a:rPr lang="en-US" sz="1200" dirty="0"/>
              <a:t>Coordination With Other Trades Costs </a:t>
            </a:r>
          </a:p>
          <a:p>
            <a:pPr lvl="0">
              <a:lnSpc>
                <a:spcPct val="100000"/>
              </a:lnSpc>
            </a:pPr>
            <a:r>
              <a:rPr lang="en-US" sz="1200" dirty="0"/>
              <a:t>Condition of Work Area Duration of Project Costs</a:t>
            </a:r>
          </a:p>
          <a:p>
            <a:pPr lvl="0">
              <a:lnSpc>
                <a:spcPct val="100000"/>
              </a:lnSpc>
            </a:pPr>
            <a:r>
              <a:rPr lang="en-US" sz="1200" dirty="0"/>
              <a:t>Work Ethics Costs</a:t>
            </a:r>
          </a:p>
          <a:p>
            <a:pPr marL="0" indent="0">
              <a:lnSpc>
                <a:spcPct val="100000"/>
              </a:lnSpc>
              <a:buFont typeface="Arial" panose="020B0604020202020204" pitchFamily="34" charset="0"/>
              <a:buNone/>
            </a:pPr>
            <a:endParaRPr lang="en-US" sz="1200" dirty="0"/>
          </a:p>
        </p:txBody>
      </p:sp>
      <p:sp>
        <p:nvSpPr>
          <p:cNvPr id="7" name="Content Placeholder 2"/>
          <p:cNvSpPr txBox="1">
            <a:spLocks/>
          </p:cNvSpPr>
          <p:nvPr/>
        </p:nvSpPr>
        <p:spPr>
          <a:xfrm>
            <a:off x="6501052" y="1152915"/>
            <a:ext cx="2351640" cy="536359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1200" b="1" dirty="0">
                <a:solidFill>
                  <a:schemeClr val="bg1"/>
                </a:solidFill>
              </a:rPr>
              <a:t>EQUIPMENT</a:t>
            </a:r>
          </a:p>
          <a:p>
            <a:pPr marL="0" indent="0">
              <a:lnSpc>
                <a:spcPct val="100000"/>
              </a:lnSpc>
              <a:buNone/>
            </a:pPr>
            <a:r>
              <a:rPr lang="en-US" sz="1200" dirty="0"/>
              <a:t>Equipment Costs are based on equipment production rates and unit pricing. </a:t>
            </a:r>
          </a:p>
          <a:p>
            <a:pPr marL="0" indent="0">
              <a:lnSpc>
                <a:spcPct val="100000"/>
              </a:lnSpc>
              <a:buNone/>
            </a:pPr>
            <a:r>
              <a:rPr lang="en-US" sz="1200" dirty="0"/>
              <a:t>Owned equipment includes</a:t>
            </a:r>
          </a:p>
          <a:p>
            <a:pPr lvl="0">
              <a:lnSpc>
                <a:spcPct val="100000"/>
              </a:lnSpc>
            </a:pPr>
            <a:r>
              <a:rPr lang="en-US" sz="1200" dirty="0"/>
              <a:t>Initial Costs </a:t>
            </a:r>
          </a:p>
          <a:p>
            <a:pPr lvl="0">
              <a:lnSpc>
                <a:spcPct val="100000"/>
              </a:lnSpc>
            </a:pPr>
            <a:r>
              <a:rPr lang="en-US" sz="1200" dirty="0"/>
              <a:t>Depreciation </a:t>
            </a:r>
          </a:p>
          <a:p>
            <a:pPr lvl="0">
              <a:lnSpc>
                <a:spcPct val="100000"/>
              </a:lnSpc>
            </a:pPr>
            <a:r>
              <a:rPr lang="en-US" sz="1200" dirty="0"/>
              <a:t>Operation </a:t>
            </a:r>
          </a:p>
          <a:p>
            <a:pPr lvl="0">
              <a:lnSpc>
                <a:spcPct val="100000"/>
              </a:lnSpc>
            </a:pPr>
            <a:r>
              <a:rPr lang="en-US" sz="1200" dirty="0"/>
              <a:t>Maintenance Costs</a:t>
            </a:r>
          </a:p>
          <a:p>
            <a:pPr marL="0" indent="0">
              <a:lnSpc>
                <a:spcPct val="100000"/>
              </a:lnSpc>
              <a:buNone/>
            </a:pPr>
            <a:r>
              <a:rPr lang="en-US" sz="1200" dirty="0"/>
              <a:t>Rental equipment includes </a:t>
            </a:r>
          </a:p>
          <a:p>
            <a:pPr lvl="0">
              <a:lnSpc>
                <a:spcPct val="100000"/>
              </a:lnSpc>
            </a:pPr>
            <a:r>
              <a:rPr lang="en-US" sz="1200" dirty="0"/>
              <a:t>Rental Costs </a:t>
            </a:r>
          </a:p>
          <a:p>
            <a:pPr lvl="0">
              <a:lnSpc>
                <a:spcPct val="100000"/>
              </a:lnSpc>
            </a:pPr>
            <a:r>
              <a:rPr lang="en-US" sz="1200" dirty="0"/>
              <a:t>Operation Costs</a:t>
            </a:r>
          </a:p>
          <a:p>
            <a:pPr lvl="0">
              <a:lnSpc>
                <a:spcPct val="100000"/>
              </a:lnSpc>
            </a:pPr>
            <a:r>
              <a:rPr lang="en-US" sz="1200" dirty="0"/>
              <a:t>Transportation Costs</a:t>
            </a:r>
          </a:p>
          <a:p>
            <a:pPr lvl="0">
              <a:lnSpc>
                <a:spcPct val="100000"/>
              </a:lnSpc>
            </a:pPr>
            <a:r>
              <a:rPr lang="en-US" sz="1200" dirty="0"/>
              <a:t>Set-Up Costs</a:t>
            </a:r>
          </a:p>
          <a:p>
            <a:pPr marL="0" indent="0">
              <a:lnSpc>
                <a:spcPct val="100000"/>
              </a:lnSpc>
              <a:buFont typeface="Arial" panose="020B0604020202020204" pitchFamily="34" charset="0"/>
              <a:buNone/>
            </a:pPr>
            <a:endParaRPr lang="en-US" sz="1200" dirty="0"/>
          </a:p>
        </p:txBody>
      </p:sp>
      <p:sp>
        <p:nvSpPr>
          <p:cNvPr id="8" name="Content Placeholder 2"/>
          <p:cNvSpPr txBox="1">
            <a:spLocks/>
          </p:cNvSpPr>
          <p:nvPr/>
        </p:nvSpPr>
        <p:spPr>
          <a:xfrm>
            <a:off x="9230760" y="1152915"/>
            <a:ext cx="2351640" cy="536359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1200" b="1" dirty="0">
                <a:solidFill>
                  <a:schemeClr val="bg1"/>
                </a:solidFill>
              </a:rPr>
              <a:t>SUBCONTRACTOR</a:t>
            </a:r>
          </a:p>
          <a:p>
            <a:pPr marL="0" indent="0">
              <a:lnSpc>
                <a:spcPct val="100000"/>
              </a:lnSpc>
              <a:buNone/>
            </a:pPr>
            <a:r>
              <a:rPr lang="en-US" sz="1200" dirty="0"/>
              <a:t>Subcontracting Costs include individuals or teams of subcontract segments for the project. Different methods can be used.</a:t>
            </a:r>
          </a:p>
          <a:p>
            <a:pPr>
              <a:lnSpc>
                <a:spcPct val="100000"/>
              </a:lnSpc>
            </a:pPr>
            <a:r>
              <a:rPr lang="en-US" sz="1200" dirty="0"/>
              <a:t>An in-place unit pricing is where the total building cost is estimated by adding the unit costs for the various building components.</a:t>
            </a:r>
          </a:p>
          <a:p>
            <a:pPr lvl="0">
              <a:lnSpc>
                <a:spcPct val="100000"/>
              </a:lnSpc>
            </a:pPr>
            <a:r>
              <a:rPr lang="en-US" sz="1200" dirty="0"/>
              <a:t>Lump sum costs summates all costs into one inclusive cost.</a:t>
            </a:r>
          </a:p>
          <a:p>
            <a:pPr lvl="0">
              <a:lnSpc>
                <a:spcPct val="100000"/>
              </a:lnSpc>
            </a:pPr>
            <a:r>
              <a:rPr lang="en-US" sz="1200" dirty="0"/>
              <a:t>Cost or percentage for administering and managing the project.</a:t>
            </a:r>
          </a:p>
          <a:p>
            <a:pPr marL="0" indent="0">
              <a:lnSpc>
                <a:spcPct val="100000"/>
              </a:lnSpc>
              <a:buFont typeface="Arial" panose="020B0604020202020204" pitchFamily="34" charset="0"/>
              <a:buNone/>
            </a:pPr>
            <a:endParaRPr lang="en-US" sz="1200" dirty="0"/>
          </a:p>
        </p:txBody>
      </p:sp>
      <p:cxnSp>
        <p:nvCxnSpPr>
          <p:cNvPr id="19" name="Straight Connector 18"/>
          <p:cNvCxnSpPr/>
          <p:nvPr/>
        </p:nvCxnSpPr>
        <p:spPr>
          <a:xfrm>
            <a:off x="6338872" y="1147383"/>
            <a:ext cx="0" cy="511973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018701" y="1147383"/>
            <a:ext cx="0" cy="5119738"/>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11268" name="Picture 4" descr="top view photography of four heavy equipment on quarry at daytim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25463" y="4515268"/>
            <a:ext cx="2535381" cy="1927225"/>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 Placeholder 5"/>
          <p:cNvSpPr>
            <a:spLocks noGrp="1"/>
          </p:cNvSpPr>
          <p:nvPr>
            <p:ph type="body" sz="quarter" idx="10"/>
          </p:nvPr>
        </p:nvSpPr>
        <p:spPr>
          <a:xfrm>
            <a:off x="169432" y="1412830"/>
            <a:ext cx="5570537" cy="436562"/>
          </a:xfrm>
        </p:spPr>
        <p:txBody>
          <a:bodyPr/>
          <a:lstStyle/>
          <a:p>
            <a:r>
              <a:rPr lang="en-US" dirty="0"/>
              <a:t>Component Cost Items</a:t>
            </a:r>
          </a:p>
        </p:txBody>
      </p:sp>
      <p:sp>
        <p:nvSpPr>
          <p:cNvPr id="17" name="Rectangle 16"/>
          <p:cNvSpPr/>
          <p:nvPr/>
        </p:nvSpPr>
        <p:spPr>
          <a:xfrm>
            <a:off x="284163" y="752475"/>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792310" y="6310731"/>
            <a:ext cx="2372831" cy="131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475394" y="6310731"/>
            <a:ext cx="2372831" cy="131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230760" y="6310731"/>
            <a:ext cx="2372831" cy="131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Image result for student handout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089060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Arrow Connector 9"/>
          <p:cNvCxnSpPr/>
          <p:nvPr/>
        </p:nvCxnSpPr>
        <p:spPr>
          <a:xfrm>
            <a:off x="8990810" y="3708978"/>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8204009" y="4041501"/>
            <a:ext cx="1650875" cy="1659115"/>
            <a:chOff x="2700338" y="5028392"/>
            <a:chExt cx="1650875" cy="1659115"/>
          </a:xfrm>
        </p:grpSpPr>
        <p:sp>
          <p:nvSpPr>
            <p:cNvPr id="23" name="Rectangle 22"/>
            <p:cNvSpPr/>
            <p:nvPr/>
          </p:nvSpPr>
          <p:spPr>
            <a:xfrm>
              <a:off x="2700338" y="5028392"/>
              <a:ext cx="1650875" cy="1659115"/>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Indirect Costs</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Overhead, Office, Administration</a:t>
              </a:r>
              <a:endParaRPr lang="en-US" sz="1400" dirty="0"/>
            </a:p>
            <a:p>
              <a:pPr algn="ctr"/>
              <a:r>
                <a:rPr lang="en-US" sz="1400" dirty="0">
                  <a:latin typeface="Arial" panose="020B0604020202020204" pitchFamily="34" charset="0"/>
                  <a:cs typeface="Arial" panose="020B0604020202020204" pitchFamily="34" charset="0"/>
                </a:rPr>
                <a:t> </a:t>
              </a:r>
              <a:endParaRPr lang="en-US" sz="1400" dirty="0"/>
            </a:p>
          </p:txBody>
        </p:sp>
        <p:cxnSp>
          <p:nvCxnSpPr>
            <p:cNvPr id="24" name="Straight Arrow Connector 23"/>
            <p:cNvCxnSpPr/>
            <p:nvPr/>
          </p:nvCxnSpPr>
          <p:spPr>
            <a:xfrm>
              <a:off x="2894983" y="5652703"/>
              <a:ext cx="1236900" cy="0"/>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en-US" dirty="0"/>
              <a:t>Indirect Costs</a:t>
            </a:r>
          </a:p>
        </p:txBody>
      </p:sp>
      <p:sp>
        <p:nvSpPr>
          <p:cNvPr id="5" name="Content Placeholder 4"/>
          <p:cNvSpPr>
            <a:spLocks noGrp="1"/>
          </p:cNvSpPr>
          <p:nvPr>
            <p:ph idx="1"/>
          </p:nvPr>
        </p:nvSpPr>
        <p:spPr>
          <a:xfrm>
            <a:off x="511599" y="1934328"/>
            <a:ext cx="3770313" cy="4214346"/>
          </a:xfrm>
        </p:spPr>
        <p:txBody>
          <a:bodyPr/>
          <a:lstStyle/>
          <a:p>
            <a:r>
              <a:rPr lang="en-US" sz="1400" dirty="0"/>
              <a:t>Indirect or overhead costs are not specific to any particular job, but are the costs required to maintain your business activities. </a:t>
            </a:r>
          </a:p>
        </p:txBody>
      </p:sp>
      <p:cxnSp>
        <p:nvCxnSpPr>
          <p:cNvPr id="7" name="Straight Arrow Connector 6"/>
          <p:cNvCxnSpPr/>
          <p:nvPr/>
        </p:nvCxnSpPr>
        <p:spPr>
          <a:xfrm>
            <a:off x="7026166" y="2104571"/>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10835152" y="2104571"/>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6450399" y="3708978"/>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4884887" y="1168400"/>
            <a:ext cx="6841826" cy="967367"/>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Total Project Cost</a:t>
            </a:r>
          </a:p>
        </p:txBody>
      </p:sp>
      <p:sp>
        <p:nvSpPr>
          <p:cNvPr id="12" name="Rectangle 11"/>
          <p:cNvSpPr/>
          <p:nvPr/>
        </p:nvSpPr>
        <p:spPr>
          <a:xfrm>
            <a:off x="4884855" y="2435608"/>
            <a:ext cx="4970061" cy="1323592"/>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Builder’s Total Cost </a:t>
            </a:r>
            <a:endParaRPr lang="en-US" sz="1600" dirty="0"/>
          </a:p>
        </p:txBody>
      </p:sp>
      <p:sp>
        <p:nvSpPr>
          <p:cNvPr id="13" name="Rectangle 12"/>
          <p:cNvSpPr/>
          <p:nvPr/>
        </p:nvSpPr>
        <p:spPr>
          <a:xfrm>
            <a:off x="4872187" y="4046435"/>
            <a:ext cx="3156425" cy="1659115"/>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Direct Costs</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Material, Labor, Burden</a:t>
            </a:r>
            <a:r>
              <a:rPr lang="en-US" sz="1400">
                <a:latin typeface="Arial" panose="020B0604020202020204" pitchFamily="34" charset="0"/>
                <a:cs typeface="Arial" panose="020B0604020202020204" pitchFamily="34" charset="0"/>
              </a:rPr>
              <a:t>, </a:t>
            </a:r>
          </a:p>
          <a:p>
            <a:pPr algn="ctr"/>
            <a:r>
              <a:rPr lang="en-US" sz="1400">
                <a:latin typeface="Arial" panose="020B0604020202020204" pitchFamily="34" charset="0"/>
                <a:cs typeface="Arial" panose="020B0604020202020204" pitchFamily="34" charset="0"/>
              </a:rPr>
              <a:t>Equipment, Subcontractor</a:t>
            </a:r>
            <a:endParaRPr lang="en-US" sz="1400" dirty="0"/>
          </a:p>
          <a:p>
            <a:pPr algn="ctr"/>
            <a:r>
              <a:rPr lang="en-US" sz="1400" dirty="0">
                <a:latin typeface="Arial" panose="020B0604020202020204" pitchFamily="34" charset="0"/>
                <a:cs typeface="Arial" panose="020B0604020202020204" pitchFamily="34" charset="0"/>
              </a:rPr>
              <a:t> </a:t>
            </a:r>
            <a:endParaRPr lang="en-US" sz="1400" dirty="0"/>
          </a:p>
        </p:txBody>
      </p:sp>
      <p:sp>
        <p:nvSpPr>
          <p:cNvPr id="15" name="Rectangle 14"/>
          <p:cNvSpPr/>
          <p:nvPr/>
        </p:nvSpPr>
        <p:spPr>
          <a:xfrm>
            <a:off x="9958190" y="2435608"/>
            <a:ext cx="1755506" cy="1323592"/>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Builder’s Profit</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Profit, Escalation, Markup</a:t>
            </a:r>
            <a:endParaRPr lang="en-US" sz="1400" dirty="0"/>
          </a:p>
        </p:txBody>
      </p:sp>
      <p:sp>
        <p:nvSpPr>
          <p:cNvPr id="16" name="Rectangle 15"/>
          <p:cNvSpPr/>
          <p:nvPr/>
        </p:nvSpPr>
        <p:spPr>
          <a:xfrm>
            <a:off x="11259490" y="6197596"/>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 name="Straight Arrow Connector 16"/>
          <p:cNvCxnSpPr/>
          <p:nvPr/>
        </p:nvCxnSpPr>
        <p:spPr>
          <a:xfrm>
            <a:off x="5460368" y="1648146"/>
            <a:ext cx="5754805" cy="0"/>
          </a:xfrm>
          <a:prstGeom prst="straightConnector1">
            <a:avLst/>
          </a:prstGeom>
          <a:ln w="28575">
            <a:solidFill>
              <a:srgbClr val="FF530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7411335" y="1373120"/>
            <a:ext cx="1897197" cy="521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Total Project Cost</a:t>
            </a:r>
          </a:p>
        </p:txBody>
      </p:sp>
      <p:grpSp>
        <p:nvGrpSpPr>
          <p:cNvPr id="25" name="Group 24"/>
          <p:cNvGrpSpPr/>
          <p:nvPr/>
        </p:nvGrpSpPr>
        <p:grpSpPr>
          <a:xfrm>
            <a:off x="8203473" y="4046435"/>
            <a:ext cx="1650875" cy="1659115"/>
            <a:chOff x="8203473" y="4046435"/>
            <a:chExt cx="1650875" cy="1659115"/>
          </a:xfrm>
        </p:grpSpPr>
        <p:sp>
          <p:nvSpPr>
            <p:cNvPr id="14" name="Rectangle 13"/>
            <p:cNvSpPr/>
            <p:nvPr/>
          </p:nvSpPr>
          <p:spPr>
            <a:xfrm>
              <a:off x="8203473" y="4046435"/>
              <a:ext cx="1650875" cy="1659115"/>
            </a:xfrm>
            <a:prstGeom prst="rect">
              <a:avLst/>
            </a:prstGeom>
            <a:solidFill>
              <a:schemeClr val="accent2"/>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Indirect Costs</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Overhead, Office, Administration</a:t>
              </a:r>
              <a:endParaRPr lang="en-US" sz="1400" dirty="0"/>
            </a:p>
            <a:p>
              <a:pPr algn="ctr"/>
              <a:r>
                <a:rPr lang="en-US" sz="1400" dirty="0">
                  <a:latin typeface="Arial" panose="020B0604020202020204" pitchFamily="34" charset="0"/>
                  <a:cs typeface="Arial" panose="020B0604020202020204" pitchFamily="34" charset="0"/>
                </a:rPr>
                <a:t> </a:t>
              </a:r>
              <a:endParaRPr lang="en-US" sz="1400" dirty="0"/>
            </a:p>
          </p:txBody>
        </p:sp>
        <p:cxnSp>
          <p:nvCxnSpPr>
            <p:cNvPr id="19" name="Straight Arrow Connector 18"/>
            <p:cNvCxnSpPr/>
            <p:nvPr/>
          </p:nvCxnSpPr>
          <p:spPr>
            <a:xfrm>
              <a:off x="8398118" y="4670746"/>
              <a:ext cx="1236900" cy="0"/>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0" name="Straight Arrow Connector 19"/>
          <p:cNvCxnSpPr/>
          <p:nvPr/>
        </p:nvCxnSpPr>
        <p:spPr>
          <a:xfrm>
            <a:off x="5235101" y="4670746"/>
            <a:ext cx="2473799" cy="0"/>
          </a:xfrm>
          <a:prstGeom prst="straightConnector1">
            <a:avLst/>
          </a:prstGeom>
          <a:ln w="28575">
            <a:solidFill>
              <a:srgbClr val="FFFF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0256201" y="3007046"/>
            <a:ext cx="1236900" cy="0"/>
          </a:xfrm>
          <a:prstGeom prst="straightConnector1">
            <a:avLst/>
          </a:prstGeom>
          <a:ln w="28575">
            <a:solidFill>
              <a:srgbClr val="FFFF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20002"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960565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27949" y="1959859"/>
            <a:ext cx="3452852" cy="263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5497" y="997515"/>
            <a:ext cx="4412298" cy="474228"/>
          </a:xfrm>
        </p:spPr>
        <p:txBody>
          <a:bodyPr/>
          <a:lstStyle/>
          <a:p>
            <a:r>
              <a:rPr lang="en-US" dirty="0"/>
              <a:t>Indirect Costs</a:t>
            </a:r>
          </a:p>
        </p:txBody>
      </p:sp>
      <p:sp>
        <p:nvSpPr>
          <p:cNvPr id="5" name="Content Placeholder 2"/>
          <p:cNvSpPr txBox="1">
            <a:spLocks/>
          </p:cNvSpPr>
          <p:nvPr/>
        </p:nvSpPr>
        <p:spPr>
          <a:xfrm>
            <a:off x="447955" y="2438400"/>
            <a:ext cx="3499348" cy="3405454"/>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pPr>
            <a:r>
              <a:rPr lang="en-US" sz="1200" dirty="0"/>
              <a:t>Home office</a:t>
            </a:r>
          </a:p>
          <a:p>
            <a:pPr lvl="0">
              <a:lnSpc>
                <a:spcPct val="100000"/>
              </a:lnSpc>
            </a:pPr>
            <a:r>
              <a:rPr lang="en-US" sz="1200" dirty="0"/>
              <a:t>General and Administrative Costs</a:t>
            </a:r>
          </a:p>
          <a:p>
            <a:pPr lvl="0">
              <a:lnSpc>
                <a:spcPct val="100000"/>
              </a:lnSpc>
            </a:pPr>
            <a:r>
              <a:rPr lang="en-US" sz="1200" dirty="0"/>
              <a:t>Vehicle Expenses</a:t>
            </a:r>
          </a:p>
          <a:p>
            <a:pPr lvl="0">
              <a:lnSpc>
                <a:spcPct val="100000"/>
              </a:lnSpc>
            </a:pPr>
            <a:r>
              <a:rPr lang="en-US" sz="1200" dirty="0"/>
              <a:t>Warehouse and Temporary Facilities</a:t>
            </a:r>
          </a:p>
          <a:p>
            <a:pPr lvl="0">
              <a:lnSpc>
                <a:spcPct val="100000"/>
              </a:lnSpc>
            </a:pPr>
            <a:r>
              <a:rPr lang="en-US" sz="1200" dirty="0"/>
              <a:t>Interest on Borrowed Money</a:t>
            </a:r>
          </a:p>
          <a:p>
            <a:pPr lvl="0">
              <a:lnSpc>
                <a:spcPct val="100000"/>
              </a:lnSpc>
            </a:pPr>
            <a:r>
              <a:rPr lang="en-US" sz="1200" dirty="0"/>
              <a:t>Administration</a:t>
            </a:r>
          </a:p>
          <a:p>
            <a:pPr lvl="0">
              <a:lnSpc>
                <a:spcPct val="100000"/>
              </a:lnSpc>
            </a:pPr>
            <a:r>
              <a:rPr lang="en-US" sz="1200" dirty="0"/>
              <a:t>Personnel</a:t>
            </a:r>
          </a:p>
          <a:p>
            <a:pPr lvl="0">
              <a:lnSpc>
                <a:spcPct val="100000"/>
              </a:lnSpc>
            </a:pPr>
            <a:r>
              <a:rPr lang="en-US" sz="1200" dirty="0"/>
              <a:t>Security Costs</a:t>
            </a:r>
          </a:p>
        </p:txBody>
      </p:sp>
      <p:pic>
        <p:nvPicPr>
          <p:cNvPr id="2052" name="Picture 4" descr="person using lapto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9052192" y="1007741"/>
            <a:ext cx="2041258" cy="2119773"/>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red forklif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52192" y="3308377"/>
            <a:ext cx="2041258" cy="2551573"/>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6" name="Picture 8" descr="beige wooden conference tabl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4340180" y="1019175"/>
            <a:ext cx="4570601" cy="4834310"/>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0"/>
          </p:nvPr>
        </p:nvSpPr>
        <p:spPr>
          <a:xfrm>
            <a:off x="276973" y="1409209"/>
            <a:ext cx="5570537" cy="436562"/>
          </a:xfrm>
        </p:spPr>
        <p:txBody>
          <a:bodyPr/>
          <a:lstStyle/>
          <a:p>
            <a:r>
              <a:rPr lang="en-US" dirty="0"/>
              <a:t>Component Cost Items</a:t>
            </a:r>
          </a:p>
        </p:txBody>
      </p:sp>
      <p:sp>
        <p:nvSpPr>
          <p:cNvPr id="9" name="Rectangle 8"/>
          <p:cNvSpPr/>
          <p:nvPr/>
        </p:nvSpPr>
        <p:spPr>
          <a:xfrm>
            <a:off x="430213" y="752475"/>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9145" y="5835762"/>
            <a:ext cx="3431656" cy="131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descr="Image result for student handout 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84320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a:off x="10835152" y="2104571"/>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9956042" y="2433460"/>
            <a:ext cx="1755506" cy="1323592"/>
            <a:chOff x="10110590" y="2588008"/>
            <a:chExt cx="1755506" cy="1323592"/>
          </a:xfrm>
        </p:grpSpPr>
        <p:sp>
          <p:nvSpPr>
            <p:cNvPr id="21" name="Rectangle 20"/>
            <p:cNvSpPr/>
            <p:nvPr/>
          </p:nvSpPr>
          <p:spPr>
            <a:xfrm>
              <a:off x="10110590" y="2588008"/>
              <a:ext cx="1755506" cy="1323592"/>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Builder’s Profit</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Profit, Escalation, Markup</a:t>
              </a:r>
              <a:endParaRPr lang="en-US" sz="1400" dirty="0"/>
            </a:p>
          </p:txBody>
        </p:sp>
        <p:cxnSp>
          <p:nvCxnSpPr>
            <p:cNvPr id="22" name="Straight Arrow Connector 21"/>
            <p:cNvCxnSpPr/>
            <p:nvPr/>
          </p:nvCxnSpPr>
          <p:spPr>
            <a:xfrm>
              <a:off x="10408601" y="3159446"/>
              <a:ext cx="1236900" cy="0"/>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500674" y="1275484"/>
            <a:ext cx="3788693" cy="474228"/>
          </a:xfrm>
        </p:spPr>
        <p:txBody>
          <a:bodyPr/>
          <a:lstStyle/>
          <a:p>
            <a:r>
              <a:rPr lang="en-US" dirty="0"/>
              <a:t>Builder’s Profit</a:t>
            </a:r>
          </a:p>
        </p:txBody>
      </p:sp>
      <p:sp>
        <p:nvSpPr>
          <p:cNvPr id="3" name="Content Placeholder 2"/>
          <p:cNvSpPr>
            <a:spLocks noGrp="1"/>
          </p:cNvSpPr>
          <p:nvPr>
            <p:ph idx="1"/>
          </p:nvPr>
        </p:nvSpPr>
        <p:spPr>
          <a:xfrm>
            <a:off x="520002" y="1894466"/>
            <a:ext cx="3684587" cy="4247825"/>
          </a:xfrm>
        </p:spPr>
        <p:txBody>
          <a:bodyPr/>
          <a:lstStyle/>
          <a:p>
            <a:r>
              <a:rPr lang="en-US" sz="1400" dirty="0"/>
              <a:t>Profit</a:t>
            </a:r>
          </a:p>
          <a:p>
            <a:r>
              <a:rPr lang="en-US" sz="1400" dirty="0"/>
              <a:t>Escalation Percentage</a:t>
            </a:r>
          </a:p>
          <a:p>
            <a:r>
              <a:rPr lang="en-US" sz="1400" dirty="0"/>
              <a:t>Markup</a:t>
            </a:r>
          </a:p>
        </p:txBody>
      </p:sp>
      <p:cxnSp>
        <p:nvCxnSpPr>
          <p:cNvPr id="4" name="Straight Arrow Connector 3"/>
          <p:cNvCxnSpPr/>
          <p:nvPr/>
        </p:nvCxnSpPr>
        <p:spPr>
          <a:xfrm>
            <a:off x="7026166" y="2104571"/>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6450399" y="3708978"/>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8990810" y="3708978"/>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4884887" y="1168400"/>
            <a:ext cx="6841826" cy="967367"/>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Total Project Cost</a:t>
            </a:r>
          </a:p>
        </p:txBody>
      </p:sp>
      <p:sp>
        <p:nvSpPr>
          <p:cNvPr id="9" name="Rectangle 8"/>
          <p:cNvSpPr/>
          <p:nvPr/>
        </p:nvSpPr>
        <p:spPr>
          <a:xfrm>
            <a:off x="4884855" y="2435608"/>
            <a:ext cx="4970061" cy="1323592"/>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Builder’s Total Cost </a:t>
            </a:r>
            <a:endParaRPr lang="en-US" sz="1600" dirty="0"/>
          </a:p>
        </p:txBody>
      </p:sp>
      <p:sp>
        <p:nvSpPr>
          <p:cNvPr id="10" name="Rectangle 9"/>
          <p:cNvSpPr/>
          <p:nvPr/>
        </p:nvSpPr>
        <p:spPr>
          <a:xfrm>
            <a:off x="4872187" y="4046435"/>
            <a:ext cx="3156425" cy="1659115"/>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Direct Costs</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Material, Labor, Burden</a:t>
            </a:r>
            <a:r>
              <a:rPr lang="en-US" sz="1400">
                <a:latin typeface="Arial" panose="020B0604020202020204" pitchFamily="34" charset="0"/>
                <a:cs typeface="Arial" panose="020B0604020202020204" pitchFamily="34" charset="0"/>
              </a:rPr>
              <a:t>, </a:t>
            </a:r>
          </a:p>
          <a:p>
            <a:pPr algn="ctr"/>
            <a:r>
              <a:rPr lang="en-US" sz="1400">
                <a:latin typeface="Arial" panose="020B0604020202020204" pitchFamily="34" charset="0"/>
                <a:cs typeface="Arial" panose="020B0604020202020204" pitchFamily="34" charset="0"/>
              </a:rPr>
              <a:t>Equipment, Subcontractor</a:t>
            </a:r>
            <a:endParaRPr lang="en-US" sz="1400" dirty="0"/>
          </a:p>
          <a:p>
            <a:pPr algn="ctr"/>
            <a:r>
              <a:rPr lang="en-US" sz="1400" dirty="0">
                <a:latin typeface="Arial" panose="020B0604020202020204" pitchFamily="34" charset="0"/>
                <a:cs typeface="Arial" panose="020B0604020202020204" pitchFamily="34" charset="0"/>
              </a:rPr>
              <a:t> </a:t>
            </a:r>
            <a:endParaRPr lang="en-US" sz="1400" dirty="0"/>
          </a:p>
        </p:txBody>
      </p:sp>
      <p:sp>
        <p:nvSpPr>
          <p:cNvPr id="11" name="Rectangle 10"/>
          <p:cNvSpPr/>
          <p:nvPr/>
        </p:nvSpPr>
        <p:spPr>
          <a:xfrm>
            <a:off x="8203473" y="4046435"/>
            <a:ext cx="1650875" cy="1659115"/>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Indirect Costs</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Overhead, Office, Administration</a:t>
            </a:r>
            <a:endParaRPr lang="en-US" sz="1400" dirty="0"/>
          </a:p>
          <a:p>
            <a:pPr algn="ctr"/>
            <a:r>
              <a:rPr lang="en-US" sz="1400" dirty="0">
                <a:latin typeface="Arial" panose="020B0604020202020204" pitchFamily="34" charset="0"/>
                <a:cs typeface="Arial" panose="020B0604020202020204" pitchFamily="34" charset="0"/>
              </a:rPr>
              <a:t> </a:t>
            </a:r>
            <a:endParaRPr lang="en-US" sz="1400" dirty="0"/>
          </a:p>
        </p:txBody>
      </p:sp>
      <p:sp>
        <p:nvSpPr>
          <p:cNvPr id="13" name="Rectangle 12"/>
          <p:cNvSpPr/>
          <p:nvPr/>
        </p:nvSpPr>
        <p:spPr>
          <a:xfrm>
            <a:off x="11259490" y="6197596"/>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Arrow Connector 13"/>
          <p:cNvCxnSpPr/>
          <p:nvPr/>
        </p:nvCxnSpPr>
        <p:spPr>
          <a:xfrm>
            <a:off x="5460368" y="1648146"/>
            <a:ext cx="5754805" cy="0"/>
          </a:xfrm>
          <a:prstGeom prst="straightConnector1">
            <a:avLst/>
          </a:prstGeom>
          <a:ln w="28575">
            <a:solidFill>
              <a:srgbClr val="FF530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7411335" y="1373120"/>
            <a:ext cx="1897197" cy="521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Total Project Cost</a:t>
            </a:r>
          </a:p>
        </p:txBody>
      </p:sp>
      <p:cxnSp>
        <p:nvCxnSpPr>
          <p:cNvPr id="16" name="Straight Arrow Connector 15"/>
          <p:cNvCxnSpPr/>
          <p:nvPr/>
        </p:nvCxnSpPr>
        <p:spPr>
          <a:xfrm>
            <a:off x="8372360" y="4670746"/>
            <a:ext cx="1236900" cy="0"/>
          </a:xfrm>
          <a:prstGeom prst="straightConnector1">
            <a:avLst/>
          </a:prstGeom>
          <a:ln w="28575">
            <a:solidFill>
              <a:srgbClr val="FFFF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235101" y="4670746"/>
            <a:ext cx="2473799" cy="0"/>
          </a:xfrm>
          <a:prstGeom prst="straightConnector1">
            <a:avLst/>
          </a:prstGeom>
          <a:ln w="28575">
            <a:solidFill>
              <a:srgbClr val="FFFF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9958190" y="2435608"/>
            <a:ext cx="1755506" cy="1323592"/>
            <a:chOff x="9958190" y="2435608"/>
            <a:chExt cx="1755506" cy="1323592"/>
          </a:xfrm>
        </p:grpSpPr>
        <p:sp>
          <p:nvSpPr>
            <p:cNvPr id="12" name="Rectangle 11"/>
            <p:cNvSpPr/>
            <p:nvPr/>
          </p:nvSpPr>
          <p:spPr>
            <a:xfrm>
              <a:off x="9958190" y="2435608"/>
              <a:ext cx="1755506" cy="1323592"/>
            </a:xfrm>
            <a:prstGeom prst="rect">
              <a:avLst/>
            </a:prstGeom>
            <a:solidFill>
              <a:schemeClr val="accent2"/>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Builder’s Profit</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Profit, Escalation, Markup</a:t>
              </a:r>
              <a:endParaRPr lang="en-US" sz="1400" dirty="0"/>
            </a:p>
          </p:txBody>
        </p:sp>
        <p:cxnSp>
          <p:nvCxnSpPr>
            <p:cNvPr id="18" name="Straight Arrow Connector 17"/>
            <p:cNvCxnSpPr/>
            <p:nvPr/>
          </p:nvCxnSpPr>
          <p:spPr>
            <a:xfrm>
              <a:off x="10256201" y="3007046"/>
              <a:ext cx="1236900" cy="0"/>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0" name="Rectangle 19"/>
          <p:cNvSpPr/>
          <p:nvPr/>
        </p:nvSpPr>
        <p:spPr>
          <a:xfrm>
            <a:off x="520002"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7546236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694218" y="0"/>
            <a:ext cx="6497782"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Bidding Types</a:t>
            </a:r>
          </a:p>
        </p:txBody>
      </p:sp>
      <p:sp>
        <p:nvSpPr>
          <p:cNvPr id="3" name="Content Placeholder 2"/>
          <p:cNvSpPr>
            <a:spLocks noGrp="1"/>
          </p:cNvSpPr>
          <p:nvPr>
            <p:ph idx="1"/>
          </p:nvPr>
        </p:nvSpPr>
        <p:spPr>
          <a:xfrm>
            <a:off x="520002" y="1899567"/>
            <a:ext cx="3755591" cy="3429943"/>
          </a:xfrm>
        </p:spPr>
        <p:txBody>
          <a:bodyPr/>
          <a:lstStyle/>
          <a:p>
            <a:r>
              <a:rPr lang="en-US" sz="1400" dirty="0"/>
              <a:t>The builder prepares a bid proposal- a written proposal quoting the cost of the project. </a:t>
            </a:r>
          </a:p>
          <a:p>
            <a:pPr lvl="1"/>
            <a:r>
              <a:rPr lang="en-US" dirty="0"/>
              <a:t>Lump Sum</a:t>
            </a:r>
          </a:p>
          <a:p>
            <a:pPr lvl="1"/>
            <a:r>
              <a:rPr lang="en-US" dirty="0"/>
              <a:t>Cost Plus</a:t>
            </a:r>
          </a:p>
          <a:p>
            <a:pPr lvl="1"/>
            <a:r>
              <a:rPr lang="en-US" dirty="0"/>
              <a:t>Fixed Fee </a:t>
            </a:r>
          </a:p>
          <a:p>
            <a:r>
              <a:rPr lang="en-US" sz="1400" dirty="0"/>
              <a:t>A notice to proceed indicates the client  has accepted the bid.</a:t>
            </a:r>
          </a:p>
        </p:txBody>
      </p:sp>
      <p:sp>
        <p:nvSpPr>
          <p:cNvPr id="4" name="Content Placeholder 2"/>
          <p:cNvSpPr txBox="1">
            <a:spLocks/>
          </p:cNvSpPr>
          <p:nvPr/>
        </p:nvSpPr>
        <p:spPr>
          <a:xfrm>
            <a:off x="6442365" y="752475"/>
            <a:ext cx="4651086" cy="585802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400" b="1" dirty="0">
                <a:solidFill>
                  <a:schemeClr val="bg1"/>
                </a:solidFill>
              </a:rPr>
              <a:t>Lump Sum</a:t>
            </a:r>
          </a:p>
          <a:p>
            <a:pPr marL="0" indent="0">
              <a:spcBef>
                <a:spcPts val="0"/>
              </a:spcBef>
              <a:buNone/>
            </a:pPr>
            <a:r>
              <a:rPr lang="en-US" sz="1400" dirty="0">
                <a:solidFill>
                  <a:schemeClr val="bg1"/>
                </a:solidFill>
              </a:rPr>
              <a:t>This bid submits the total cost of the project, but does not include item unit price breakdowns. This is the most competitive and most common type of bid proposal where several companies bid on the same project. Usually the lowest bid is awarded the project, however client may consider other factors in the decision to hire a builder. </a:t>
            </a:r>
          </a:p>
          <a:p>
            <a:pPr marL="0" indent="0">
              <a:spcBef>
                <a:spcPts val="0"/>
              </a:spcBef>
              <a:buNone/>
            </a:pPr>
            <a:endParaRPr lang="en-US" sz="1400" dirty="0">
              <a:solidFill>
                <a:schemeClr val="bg1"/>
              </a:solidFill>
            </a:endParaRPr>
          </a:p>
          <a:p>
            <a:pPr marL="0" indent="0">
              <a:spcBef>
                <a:spcPts val="0"/>
              </a:spcBef>
              <a:buNone/>
            </a:pPr>
            <a:r>
              <a:rPr lang="en-US" sz="1400" b="1" dirty="0">
                <a:solidFill>
                  <a:schemeClr val="bg1"/>
                </a:solidFill>
              </a:rPr>
              <a:t>Cost Plus</a:t>
            </a:r>
          </a:p>
          <a:p>
            <a:pPr marL="0" indent="0">
              <a:spcBef>
                <a:spcPts val="0"/>
              </a:spcBef>
              <a:buNone/>
            </a:pPr>
            <a:r>
              <a:rPr lang="en-US" sz="1400" dirty="0">
                <a:solidFill>
                  <a:schemeClr val="bg1"/>
                </a:solidFill>
              </a:rPr>
              <a:t>This is a negotiated bid proposal between the builder and the client based on the cost of construction plus a percentage for profit and markup. </a:t>
            </a:r>
          </a:p>
          <a:p>
            <a:pPr marL="0" indent="0">
              <a:spcBef>
                <a:spcPts val="0"/>
              </a:spcBef>
              <a:buNone/>
            </a:pPr>
            <a:endParaRPr lang="en-US" sz="1400" dirty="0">
              <a:solidFill>
                <a:schemeClr val="bg1"/>
              </a:solidFill>
            </a:endParaRPr>
          </a:p>
          <a:p>
            <a:pPr marL="0" indent="0">
              <a:spcBef>
                <a:spcPts val="0"/>
              </a:spcBef>
              <a:buNone/>
            </a:pPr>
            <a:r>
              <a:rPr lang="en-US" sz="1400" b="1" dirty="0">
                <a:solidFill>
                  <a:schemeClr val="bg1"/>
                </a:solidFill>
              </a:rPr>
              <a:t>Fixed Fee</a:t>
            </a:r>
          </a:p>
          <a:p>
            <a:pPr marL="0" indent="0">
              <a:spcBef>
                <a:spcPts val="0"/>
              </a:spcBef>
              <a:buNone/>
            </a:pPr>
            <a:r>
              <a:rPr lang="en-US" sz="1400" dirty="0">
                <a:solidFill>
                  <a:schemeClr val="bg1"/>
                </a:solidFill>
              </a:rPr>
              <a:t>This is a negotiated fixed bid proposal between the builder and the client that cannot change unless the scope of the project changes. </a:t>
            </a:r>
          </a:p>
        </p:txBody>
      </p:sp>
      <p:grpSp>
        <p:nvGrpSpPr>
          <p:cNvPr id="10" name="Group 9"/>
          <p:cNvGrpSpPr/>
          <p:nvPr/>
        </p:nvGrpSpPr>
        <p:grpSpPr>
          <a:xfrm>
            <a:off x="5400496" y="4925518"/>
            <a:ext cx="590204" cy="915917"/>
            <a:chOff x="3383280" y="1641475"/>
            <a:chExt cx="590204" cy="915917"/>
          </a:xfrm>
        </p:grpSpPr>
        <p:sp>
          <p:nvSpPr>
            <p:cNvPr id="11" name="Oval 10"/>
            <p:cNvSpPr/>
            <p:nvPr/>
          </p:nvSpPr>
          <p:spPr>
            <a:xfrm>
              <a:off x="3449782" y="1641475"/>
              <a:ext cx="457200" cy="691919"/>
            </a:xfrm>
            <a:prstGeom prst="ellips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509356" y="1744258"/>
              <a:ext cx="338051" cy="691919"/>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383280" y="1952625"/>
              <a:ext cx="590204" cy="574444"/>
            </a:xfrm>
            <a:prstGeom prst="rect">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498272" y="1911061"/>
              <a:ext cx="349135" cy="646331"/>
            </a:xfrm>
            <a:prstGeom prst="rect">
              <a:avLst/>
            </a:prstGeom>
            <a:noFill/>
          </p:spPr>
          <p:txBody>
            <a:bodyPr wrap="square" rtlCol="0">
              <a:spAutoFit/>
            </a:bodyPr>
            <a:lstStyle/>
            <a:p>
              <a:pPr algn="ctr"/>
              <a:r>
                <a:rPr lang="en-US" sz="3600" dirty="0">
                  <a:solidFill>
                    <a:schemeClr val="bg1"/>
                  </a:solidFill>
                  <a:latin typeface="Arial Black" panose="020B0A04020102020204" pitchFamily="34" charset="0"/>
                </a:rPr>
                <a:t>$</a:t>
              </a:r>
            </a:p>
          </p:txBody>
        </p:sp>
      </p:grpSp>
      <p:grpSp>
        <p:nvGrpSpPr>
          <p:cNvPr id="22" name="Group 21"/>
          <p:cNvGrpSpPr/>
          <p:nvPr/>
        </p:nvGrpSpPr>
        <p:grpSpPr>
          <a:xfrm>
            <a:off x="5052539" y="3276600"/>
            <a:ext cx="1834298" cy="594798"/>
            <a:chOff x="2791187" y="-1027419"/>
            <a:chExt cx="1834298" cy="594798"/>
          </a:xfrm>
        </p:grpSpPr>
        <p:sp>
          <p:nvSpPr>
            <p:cNvPr id="16" name="Oval 15"/>
            <p:cNvSpPr/>
            <p:nvPr/>
          </p:nvSpPr>
          <p:spPr>
            <a:xfrm>
              <a:off x="2791187" y="-1027418"/>
              <a:ext cx="581200" cy="594797"/>
            </a:xfrm>
            <a:prstGeom prst="ellips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476703" y="-1027419"/>
              <a:ext cx="581201" cy="594797"/>
            </a:xfrm>
            <a:prstGeom prst="ellips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879762" y="-1017396"/>
              <a:ext cx="1745723" cy="584775"/>
            </a:xfrm>
            <a:prstGeom prst="rect">
              <a:avLst/>
            </a:prstGeom>
            <a:noFill/>
          </p:spPr>
          <p:txBody>
            <a:bodyPr wrap="square" rtlCol="0">
              <a:spAutoFit/>
            </a:bodyPr>
            <a:lstStyle/>
            <a:p>
              <a:r>
                <a:rPr lang="en-US" sz="3200" spc="300" dirty="0">
                  <a:solidFill>
                    <a:schemeClr val="bg1"/>
                  </a:solidFill>
                  <a:latin typeface="Arial Black" panose="020B0A04020102020204" pitchFamily="34" charset="0"/>
                </a:rPr>
                <a:t>$</a:t>
              </a:r>
              <a:r>
                <a:rPr lang="en-US" sz="3200" spc="300" dirty="0">
                  <a:solidFill>
                    <a:schemeClr val="accent2">
                      <a:lumMod val="60000"/>
                      <a:lumOff val="40000"/>
                    </a:schemeClr>
                  </a:solidFill>
                  <a:latin typeface="Arial Black" panose="020B0A04020102020204" pitchFamily="34" charset="0"/>
                </a:rPr>
                <a:t>+</a:t>
              </a:r>
              <a:r>
                <a:rPr lang="en-US" sz="3200" spc="300" dirty="0">
                  <a:solidFill>
                    <a:schemeClr val="bg1"/>
                  </a:solidFill>
                  <a:latin typeface="Arial Black" panose="020B0A04020102020204" pitchFamily="34" charset="0"/>
                </a:rPr>
                <a:t>%</a:t>
              </a:r>
            </a:p>
          </p:txBody>
        </p:sp>
      </p:grpSp>
      <p:grpSp>
        <p:nvGrpSpPr>
          <p:cNvPr id="19" name="Group 18"/>
          <p:cNvGrpSpPr/>
          <p:nvPr/>
        </p:nvGrpSpPr>
        <p:grpSpPr>
          <a:xfrm>
            <a:off x="5310879" y="658704"/>
            <a:ext cx="752527" cy="707886"/>
            <a:chOff x="5104014" y="3405888"/>
            <a:chExt cx="566057" cy="532479"/>
          </a:xfrm>
        </p:grpSpPr>
        <p:sp>
          <p:nvSpPr>
            <p:cNvPr id="20" name="Oval 19"/>
            <p:cNvSpPr/>
            <p:nvPr/>
          </p:nvSpPr>
          <p:spPr>
            <a:xfrm>
              <a:off x="5104014" y="3416532"/>
              <a:ext cx="566057" cy="498764"/>
            </a:xfrm>
            <a:prstGeom prst="ellips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TextBox 20"/>
            <p:cNvSpPr txBox="1"/>
            <p:nvPr/>
          </p:nvSpPr>
          <p:spPr>
            <a:xfrm>
              <a:off x="5213994" y="3405888"/>
              <a:ext cx="349135" cy="532479"/>
            </a:xfrm>
            <a:prstGeom prst="rect">
              <a:avLst/>
            </a:prstGeom>
            <a:noFill/>
          </p:spPr>
          <p:txBody>
            <a:bodyPr wrap="square" rtlCol="0">
              <a:spAutoFit/>
            </a:bodyPr>
            <a:lstStyle/>
            <a:p>
              <a:pPr algn="ctr"/>
              <a:r>
                <a:rPr lang="en-US" sz="4000" b="1" dirty="0">
                  <a:solidFill>
                    <a:schemeClr val="bg1"/>
                  </a:solidFill>
                  <a:latin typeface="Arial Black" panose="020B0A04020102020204" pitchFamily="34" charset="0"/>
                </a:rPr>
                <a:t>$</a:t>
              </a:r>
            </a:p>
          </p:txBody>
        </p:sp>
      </p:grpSp>
      <p:sp>
        <p:nvSpPr>
          <p:cNvPr id="24" name="Rectangle 23"/>
          <p:cNvSpPr/>
          <p:nvPr/>
        </p:nvSpPr>
        <p:spPr>
          <a:xfrm>
            <a:off x="520002"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913664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9475239" y="0"/>
            <a:ext cx="161821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MasterFormatÂ® 2016 â Numbers and Titles April 2016&#10;Â  22&#10;03 80 00 Concrete Cutting and Boring&#10;03 81 00 Concrete Cutting&#10;03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5753" y="615141"/>
            <a:ext cx="3760807" cy="4869007"/>
          </a:xfrm>
          <a:prstGeom prst="rect">
            <a:avLst/>
          </a:prstGeom>
          <a:noFill/>
          <a:ln>
            <a:solidFill>
              <a:schemeClr val="bg1">
                <a:lumMod val="75000"/>
              </a:schemeClr>
            </a:solidFill>
          </a:ln>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318" name="Picture 6" descr="MasterForma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6156" y="1816041"/>
            <a:ext cx="3413986" cy="4413943"/>
          </a:xfrm>
          <a:prstGeom prst="rect">
            <a:avLst/>
          </a:prstGeom>
          <a:noFill/>
          <a:ln>
            <a:solidFill>
              <a:schemeClr val="bg1">
                <a:lumMod val="75000"/>
              </a:schemeClr>
            </a:solidFill>
          </a:ln>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Analysis of CSI </a:t>
            </a:r>
            <a:r>
              <a:rPr lang="en-US" dirty="0" err="1"/>
              <a:t>MasterFormat</a:t>
            </a:r>
            <a:endParaRPr lang="en-US" dirty="0"/>
          </a:p>
        </p:txBody>
      </p:sp>
      <p:sp>
        <p:nvSpPr>
          <p:cNvPr id="3" name="Content Placeholder 2"/>
          <p:cNvSpPr>
            <a:spLocks noGrp="1"/>
          </p:cNvSpPr>
          <p:nvPr>
            <p:ph idx="1"/>
          </p:nvPr>
        </p:nvSpPr>
        <p:spPr>
          <a:xfrm>
            <a:off x="525463" y="2289367"/>
            <a:ext cx="5218632" cy="4214346"/>
          </a:xfrm>
        </p:spPr>
        <p:txBody>
          <a:bodyPr/>
          <a:lstStyle/>
          <a:p>
            <a:pPr>
              <a:spcBef>
                <a:spcPts val="0"/>
              </a:spcBef>
            </a:pPr>
            <a:r>
              <a:rPr lang="en-US" sz="1400" dirty="0"/>
              <a:t>The Construction Specifications Institute (CSI) of the United States and  Construction Specifications Canada (CSC) have developed a standard for construction contract documents called </a:t>
            </a:r>
            <a:r>
              <a:rPr lang="en-US" sz="1400" dirty="0" err="1"/>
              <a:t>MasterFormat</a:t>
            </a:r>
            <a:r>
              <a:rPr lang="en-US" sz="1400" dirty="0"/>
              <a:t>.  </a:t>
            </a:r>
          </a:p>
          <a:p>
            <a:pPr marL="0" indent="0">
              <a:lnSpc>
                <a:spcPct val="100000"/>
              </a:lnSpc>
              <a:spcBef>
                <a:spcPts val="0"/>
              </a:spcBef>
              <a:buNone/>
            </a:pPr>
            <a:endParaRPr lang="en-US" sz="1400" dirty="0"/>
          </a:p>
          <a:p>
            <a:pPr>
              <a:spcBef>
                <a:spcPts val="0"/>
              </a:spcBef>
            </a:pPr>
            <a:r>
              <a:rPr lang="en-US" sz="1400" dirty="0" err="1"/>
              <a:t>MasterFormat</a:t>
            </a:r>
            <a:r>
              <a:rPr lang="en-US" sz="1400" dirty="0"/>
              <a:t> contains 50 main divisions, </a:t>
            </a:r>
            <a:r>
              <a:rPr lang="en-US" sz="1400" dirty="0" err="1"/>
              <a:t>eg</a:t>
            </a:r>
            <a:r>
              <a:rPr lang="en-US" sz="1400" dirty="0"/>
              <a:t> concrete, masonry, metals, finishes, electrical, etc. (as of 2004 edition).</a:t>
            </a:r>
          </a:p>
          <a:p>
            <a:pPr>
              <a:spcBef>
                <a:spcPts val="0"/>
              </a:spcBef>
            </a:pPr>
            <a:endParaRPr lang="en-US" sz="1400" dirty="0"/>
          </a:p>
          <a:p>
            <a:pPr>
              <a:spcBef>
                <a:spcPts val="0"/>
              </a:spcBef>
            </a:pPr>
            <a:r>
              <a:rPr lang="en-US" sz="1400" dirty="0"/>
              <a:t>When teams use the standard as a reference in their documents, it increases the communication between </a:t>
            </a:r>
            <a:br>
              <a:rPr lang="en-US" sz="1400" dirty="0"/>
            </a:br>
            <a:r>
              <a:rPr lang="en-US" sz="1400" dirty="0"/>
              <a:t>project groups. </a:t>
            </a:r>
          </a:p>
        </p:txBody>
      </p:sp>
      <p:sp>
        <p:nvSpPr>
          <p:cNvPr id="4" name="Text Placeholder 3"/>
          <p:cNvSpPr>
            <a:spLocks noGrp="1"/>
          </p:cNvSpPr>
          <p:nvPr>
            <p:ph type="body" sz="quarter" idx="10"/>
          </p:nvPr>
        </p:nvSpPr>
        <p:spPr/>
        <p:txBody>
          <a:bodyPr/>
          <a:lstStyle/>
          <a:p>
            <a:r>
              <a:rPr lang="en-US" dirty="0"/>
              <a:t>Construction Classification Standards</a:t>
            </a:r>
          </a:p>
        </p:txBody>
      </p:sp>
      <p:pic>
        <p:nvPicPr>
          <p:cNvPr id="5122" name="Picture 2" descr="Construction Specifications Institut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59969" y="2401944"/>
            <a:ext cx="1419225" cy="6477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520002"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9325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descr="D:\30_00_SST-198-07_SST Builder Training - Course 7 Estimating 101\01_Images\charles-20WoowHnS5k-unsplash.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620000" y="1"/>
            <a:ext cx="457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216177" y="831850"/>
            <a:ext cx="2989381" cy="5727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08988" y="1278194"/>
            <a:ext cx="4902598" cy="475791"/>
          </a:xfrm>
        </p:spPr>
        <p:txBody>
          <a:bodyPr>
            <a:normAutofit/>
          </a:bodyPr>
          <a:lstStyle/>
          <a:p>
            <a:r>
              <a:rPr lang="en-US" dirty="0"/>
              <a:t>Estimator Characteristics</a:t>
            </a:r>
          </a:p>
        </p:txBody>
      </p:sp>
      <p:sp>
        <p:nvSpPr>
          <p:cNvPr id="3" name="Content Placeholder 2"/>
          <p:cNvSpPr>
            <a:spLocks noGrp="1"/>
          </p:cNvSpPr>
          <p:nvPr>
            <p:ph idx="1"/>
          </p:nvPr>
        </p:nvSpPr>
        <p:spPr>
          <a:xfrm>
            <a:off x="520002" y="2102018"/>
            <a:ext cx="4246042" cy="4008397"/>
          </a:xfrm>
        </p:spPr>
        <p:txBody>
          <a:bodyPr/>
          <a:lstStyle/>
          <a:p>
            <a:r>
              <a:rPr lang="en-US" sz="1400" dirty="0"/>
              <a:t>Estimating is critical in making a construction project profitable. </a:t>
            </a:r>
          </a:p>
          <a:p>
            <a:r>
              <a:rPr lang="en-US" sz="1400" dirty="0"/>
              <a:t>The estimator must ensure the development of proper price-cost-profit foundations. </a:t>
            </a:r>
          </a:p>
        </p:txBody>
      </p:sp>
      <p:sp>
        <p:nvSpPr>
          <p:cNvPr id="4" name="Content Placeholder 2"/>
          <p:cNvSpPr txBox="1">
            <a:spLocks/>
          </p:cNvSpPr>
          <p:nvPr/>
        </p:nvSpPr>
        <p:spPr>
          <a:xfrm>
            <a:off x="5660321" y="1095537"/>
            <a:ext cx="2226379" cy="5305263"/>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5888" indent="-115888"/>
            <a:r>
              <a:rPr lang="en-US" sz="1400" dirty="0">
                <a:solidFill>
                  <a:schemeClr val="bg1"/>
                </a:solidFill>
              </a:rPr>
              <a:t>Strong understanding of the construction process.</a:t>
            </a:r>
          </a:p>
          <a:p>
            <a:pPr marL="115888" indent="-115888"/>
            <a:r>
              <a:rPr lang="en-US" sz="1400" dirty="0">
                <a:solidFill>
                  <a:schemeClr val="bg1"/>
                </a:solidFill>
              </a:rPr>
              <a:t>Field experience in construction.</a:t>
            </a:r>
          </a:p>
          <a:p>
            <a:pPr marL="115888" indent="-115888"/>
            <a:r>
              <a:rPr lang="en-US" sz="1400" dirty="0">
                <a:solidFill>
                  <a:schemeClr val="bg1"/>
                </a:solidFill>
              </a:rPr>
              <a:t>In-depth knowledge of construction materials.</a:t>
            </a:r>
          </a:p>
          <a:p>
            <a:pPr marL="115888" indent="-115888"/>
            <a:r>
              <a:rPr lang="en-US" sz="1400" dirty="0">
                <a:solidFill>
                  <a:schemeClr val="bg1"/>
                </a:solidFill>
              </a:rPr>
              <a:t>Aware of the industry resources available to assist in compiling raw data.</a:t>
            </a:r>
          </a:p>
          <a:p>
            <a:pPr marL="115888" lvl="0" indent="-115888"/>
            <a:r>
              <a:rPr lang="en-US" sz="1400" dirty="0">
                <a:solidFill>
                  <a:schemeClr val="bg1"/>
                </a:solidFill>
              </a:rPr>
              <a:t>Mathematical ability.</a:t>
            </a:r>
          </a:p>
          <a:p>
            <a:pPr marL="115888" lvl="0" indent="-115888"/>
            <a:r>
              <a:rPr lang="en-US" sz="1400" dirty="0">
                <a:solidFill>
                  <a:schemeClr val="bg1"/>
                </a:solidFill>
              </a:rPr>
              <a:t>Logical process.</a:t>
            </a:r>
          </a:p>
          <a:p>
            <a:pPr marL="115888" lvl="0" indent="-115888"/>
            <a:r>
              <a:rPr lang="en-US" sz="1400" dirty="0">
                <a:solidFill>
                  <a:schemeClr val="bg1"/>
                </a:solidFill>
              </a:rPr>
              <a:t>Effective communicator.</a:t>
            </a:r>
          </a:p>
        </p:txBody>
      </p:sp>
      <p:sp>
        <p:nvSpPr>
          <p:cNvPr id="7" name="Rectangle 6"/>
          <p:cNvSpPr/>
          <p:nvPr/>
        </p:nvSpPr>
        <p:spPr>
          <a:xfrm>
            <a:off x="520002"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452482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641474"/>
            <a:ext cx="6470072" cy="1263957"/>
          </a:xfrm>
        </p:spPr>
        <p:txBody>
          <a:bodyPr lIns="0" tIns="0" rIns="0" bIns="0">
            <a:noAutofit/>
          </a:bodyPr>
          <a:lstStyle/>
          <a:p>
            <a:pPr marL="0" indent="0" algn="ctr">
              <a:buNone/>
            </a:pPr>
            <a:r>
              <a:rPr lang="en-US" altLang="en-US" sz="1800" b="1" dirty="0">
                <a:solidFill>
                  <a:schemeClr val="bg1"/>
                </a:solidFill>
              </a:rPr>
              <a:t>The total project cost estimate consists of </a:t>
            </a:r>
            <a:br>
              <a:rPr lang="en-US" altLang="en-US" sz="1800" b="1" dirty="0">
                <a:solidFill>
                  <a:schemeClr val="bg1"/>
                </a:solidFill>
              </a:rPr>
            </a:br>
            <a:r>
              <a:rPr lang="en-US" altLang="en-US" sz="1800" b="1" dirty="0">
                <a:solidFill>
                  <a:schemeClr val="bg1"/>
                </a:solidFill>
              </a:rPr>
              <a:t>which of the following items?</a:t>
            </a:r>
            <a:endParaRPr lang="en-US" altLang="en-US" sz="1400" dirty="0">
              <a:solidFill>
                <a:schemeClr val="bg1"/>
              </a:solidFill>
            </a:endParaRPr>
          </a:p>
        </p:txBody>
      </p:sp>
      <p:sp>
        <p:nvSpPr>
          <p:cNvPr id="13" name="Content Placeholder 2"/>
          <p:cNvSpPr txBox="1">
            <a:spLocks/>
          </p:cNvSpPr>
          <p:nvPr/>
        </p:nvSpPr>
        <p:spPr>
          <a:xfrm>
            <a:off x="2860964" y="3470235"/>
            <a:ext cx="6470072"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Direct </a:t>
            </a:r>
            <a:r>
              <a:rPr lang="en-US" altLang="en-US" dirty="0">
                <a:solidFill>
                  <a:schemeClr val="bg1"/>
                </a:solidFill>
              </a:rPr>
              <a:t>costs plus indirect costs</a:t>
            </a:r>
          </a:p>
          <a:p>
            <a:pPr marL="342900" indent="-342900">
              <a:buFont typeface="Arial" panose="020B0604020202020204" pitchFamily="34" charset="0"/>
              <a:buAutoNum type="alphaUcParenR"/>
            </a:pPr>
            <a:r>
              <a:rPr lang="en-US" altLang="en-US">
                <a:solidFill>
                  <a:schemeClr val="bg1"/>
                </a:solidFill>
              </a:rPr>
              <a:t>Builder’s total costs and builder’s profit</a:t>
            </a:r>
          </a:p>
          <a:p>
            <a:pPr marL="342900" indent="-342900">
              <a:buFont typeface="Arial" panose="020B0604020202020204" pitchFamily="34" charset="0"/>
              <a:buAutoNum type="alphaUcParenR"/>
            </a:pPr>
            <a:r>
              <a:rPr lang="en-US" altLang="en-US">
                <a:solidFill>
                  <a:schemeClr val="bg1"/>
                </a:solidFill>
              </a:rPr>
              <a:t>All direct costs</a:t>
            </a:r>
          </a:p>
          <a:p>
            <a:pPr marL="342900" indent="-342900">
              <a:buFont typeface="Arial" panose="020B0604020202020204" pitchFamily="34" charset="0"/>
              <a:buAutoNum type="alphaUcParenR"/>
            </a:pPr>
            <a:r>
              <a:rPr lang="en-US" altLang="en-US">
                <a:solidFill>
                  <a:schemeClr val="bg1"/>
                </a:solidFill>
              </a:rPr>
              <a:t>Materials</a:t>
            </a:r>
            <a:r>
              <a:rPr lang="en-US" altLang="en-US" dirty="0">
                <a:solidFill>
                  <a:schemeClr val="bg1"/>
                </a:solidFill>
              </a:rPr>
              <a:t>, labor, and subcontractor costs</a:t>
            </a:r>
          </a:p>
        </p:txBody>
      </p:sp>
      <p:sp>
        <p:nvSpPr>
          <p:cNvPr id="3" name="Isosceles Triangle 2"/>
          <p:cNvSpPr/>
          <p:nvPr/>
        </p:nvSpPr>
        <p:spPr>
          <a:xfrm rot="5400000">
            <a:off x="2241962" y="3857604"/>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2860964"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90440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8322" y="609600"/>
            <a:ext cx="4185556" cy="873942"/>
          </a:xfrm>
        </p:spPr>
        <p:txBody>
          <a:bodyPr/>
          <a:lstStyle/>
          <a:p>
            <a:r>
              <a:rPr lang="en-US" dirty="0">
                <a:solidFill>
                  <a:srgbClr val="FF5308"/>
                </a:solidFill>
              </a:rPr>
              <a:t>Credit Information</a:t>
            </a:r>
          </a:p>
        </p:txBody>
      </p:sp>
      <p:sp>
        <p:nvSpPr>
          <p:cNvPr id="3" name="Content Placeholder 2"/>
          <p:cNvSpPr>
            <a:spLocks noGrp="1"/>
          </p:cNvSpPr>
          <p:nvPr>
            <p:ph idx="1"/>
          </p:nvPr>
        </p:nvSpPr>
        <p:spPr>
          <a:xfrm>
            <a:off x="778320" y="1397000"/>
            <a:ext cx="4156529" cy="4254499"/>
          </a:xfrm>
        </p:spPr>
        <p:txBody>
          <a:bodyPr/>
          <a:lstStyle/>
          <a:p>
            <a:pPr marL="0" indent="0">
              <a:buNone/>
            </a:pPr>
            <a:r>
              <a:rPr lang="en-US" b="1" dirty="0"/>
              <a:t>Professional Development Hours</a:t>
            </a:r>
          </a:p>
          <a:p>
            <a:pPr marL="0" indent="0">
              <a:buNone/>
            </a:pPr>
            <a:r>
              <a:rPr lang="en-US" sz="1400" dirty="0"/>
              <a:t>Simpson Strong-Tie® offers Professional Development Hours for completing this course. No other continuing education or accredited credits are available for this course.</a:t>
            </a:r>
          </a:p>
          <a:p>
            <a:pPr marL="0" indent="0">
              <a:buNone/>
            </a:pPr>
            <a:r>
              <a:rPr lang="en-US" sz="1400" dirty="0"/>
              <a:t>This course offers .5 </a:t>
            </a:r>
            <a:r>
              <a:rPr lang="en-US" sz="1400" dirty="0" err="1"/>
              <a:t>PDH</a:t>
            </a:r>
            <a:r>
              <a:rPr lang="en-US" sz="1400" dirty="0"/>
              <a:t> (1/2 hour of </a:t>
            </a:r>
            <a:r>
              <a:rPr lang="en-US" sz="1400" dirty="0" err="1"/>
              <a:t>PDH</a:t>
            </a:r>
            <a:r>
              <a:rPr lang="en-US" sz="1400" dirty="0"/>
              <a:t> credit)</a:t>
            </a:r>
          </a:p>
          <a:p>
            <a:pPr marL="0" indent="0">
              <a:buNone/>
            </a:pPr>
            <a:endParaRPr lang="en-US" dirty="0"/>
          </a:p>
        </p:txBody>
      </p:sp>
      <p:pic>
        <p:nvPicPr>
          <p:cNvPr id="5" name="Picture Placeholder 4"/>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a:stretch>
            <a:fillRect/>
          </a:stretch>
        </p:blipFill>
        <p:spPr>
          <a:prstGeom prst="rect">
            <a:avLst/>
          </a:prstGeom>
          <a:effectLst>
            <a:outerShdw blurRad="762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21595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ransparent Black Rectangle"/>
          <p:cNvSpPr/>
          <p:nvPr/>
        </p:nvSpPr>
        <p:spPr>
          <a:xfrm>
            <a:off x="-3175" y="1846538"/>
            <a:ext cx="12192000" cy="871262"/>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604157"/>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ffectLst/>
              </a:rPr>
              <a:t>Basic Mathematic Formulas Used for Estimating</a:t>
            </a:r>
          </a:p>
        </p:txBody>
      </p:sp>
      <p:sp>
        <p:nvSpPr>
          <p:cNvPr id="3" name="Text Placeholder 2"/>
          <p:cNvSpPr>
            <a:spLocks noGrp="1"/>
          </p:cNvSpPr>
          <p:nvPr>
            <p:ph type="body" sz="quarter" idx="14"/>
          </p:nvPr>
        </p:nvSpPr>
        <p:spPr/>
        <p:txBody>
          <a:bodyPr/>
          <a:lstStyle/>
          <a:p>
            <a:r>
              <a:rPr lang="en-US" b="0" dirty="0"/>
              <a:t>   Residential Cost Estimating 101</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 y="3081338"/>
            <a:ext cx="12187237"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2</a:t>
            </a:r>
          </a:p>
        </p:txBody>
      </p:sp>
    </p:spTree>
    <p:custDataLst>
      <p:tags r:id="rId1"/>
    </p:custDataLst>
    <p:extLst>
      <p:ext uri="{BB962C8B-B14F-4D97-AF65-F5344CB8AC3E}">
        <p14:creationId xmlns:p14="http://schemas.microsoft.com/office/powerpoint/2010/main" val="15572326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57251" y="1123277"/>
            <a:ext cx="8971220" cy="734242"/>
          </a:xfrm>
        </p:spPr>
        <p:txBody>
          <a:bodyPr/>
          <a:lstStyle/>
          <a:p>
            <a:r>
              <a:rPr lang="en-US" dirty="0"/>
              <a:t>Mastering Basic Mathematics</a:t>
            </a:r>
          </a:p>
        </p:txBody>
      </p:sp>
      <p:sp>
        <p:nvSpPr>
          <p:cNvPr id="19" name="Title 1"/>
          <p:cNvSpPr txBox="1">
            <a:spLocks/>
          </p:cNvSpPr>
          <p:nvPr/>
        </p:nvSpPr>
        <p:spPr>
          <a:xfrm>
            <a:off x="866024" y="1732991"/>
            <a:ext cx="4445000" cy="514086"/>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Four Basic Formulas</a:t>
            </a:r>
          </a:p>
        </p:txBody>
      </p:sp>
      <p:grpSp>
        <p:nvGrpSpPr>
          <p:cNvPr id="3" name="Group 2"/>
          <p:cNvGrpSpPr/>
          <p:nvPr/>
        </p:nvGrpSpPr>
        <p:grpSpPr>
          <a:xfrm>
            <a:off x="5878738" y="1299512"/>
            <a:ext cx="2567014" cy="2692823"/>
            <a:chOff x="5878738" y="1299512"/>
            <a:chExt cx="2567014" cy="2692823"/>
          </a:xfrm>
        </p:grpSpPr>
        <p:sp>
          <p:nvSpPr>
            <p:cNvPr id="2" name="TextBox 1"/>
            <p:cNvSpPr txBox="1"/>
            <p:nvPr/>
          </p:nvSpPr>
          <p:spPr>
            <a:xfrm>
              <a:off x="6097098" y="3395071"/>
              <a:ext cx="2348654" cy="369332"/>
            </a:xfrm>
            <a:prstGeom prst="rect">
              <a:avLst/>
            </a:prstGeom>
            <a:noFill/>
          </p:spPr>
          <p:txBody>
            <a:bodyPr wrap="square" rtlCol="0">
              <a:spAutoFit/>
            </a:bodyPr>
            <a:lstStyle/>
            <a:p>
              <a:pPr algn="ctr"/>
              <a:r>
                <a:rPr lang="en-US" b="1" dirty="0"/>
                <a:t>Length or Linear </a:t>
              </a:r>
              <a:endParaRPr lang="en-US" dirty="0"/>
            </a:p>
          </p:txBody>
        </p:sp>
        <p:sp>
          <p:nvSpPr>
            <p:cNvPr id="7" name="Rectangle 6"/>
            <p:cNvSpPr/>
            <p:nvPr>
              <p:custDataLst>
                <p:tags r:id="rId8"/>
              </p:custDataLst>
            </p:nvPr>
          </p:nvSpPr>
          <p:spPr>
            <a:xfrm>
              <a:off x="6538726" y="1299512"/>
              <a:ext cx="894643" cy="2692823"/>
            </a:xfrm>
            <a:prstGeom prst="rect">
              <a:avLst/>
            </a:prstGeom>
            <a:solidFill>
              <a:schemeClr val="bg1">
                <a:lumMod val="85000"/>
              </a:schemeClr>
            </a:solidFill>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Arrow Connector 3"/>
            <p:cNvCxnSpPr/>
            <p:nvPr/>
          </p:nvCxnSpPr>
          <p:spPr>
            <a:xfrm>
              <a:off x="5878738" y="2523928"/>
              <a:ext cx="1107309" cy="777356"/>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6059276" y="3603244"/>
            <a:ext cx="2195282" cy="2692823"/>
            <a:chOff x="6059276" y="3603244"/>
            <a:chExt cx="2195282" cy="2692823"/>
          </a:xfrm>
        </p:grpSpPr>
        <p:sp>
          <p:nvSpPr>
            <p:cNvPr id="9" name="Rectangle 8"/>
            <p:cNvSpPr/>
            <p:nvPr>
              <p:custDataLst>
                <p:tags r:id="rId7"/>
              </p:custDataLst>
            </p:nvPr>
          </p:nvSpPr>
          <p:spPr>
            <a:xfrm>
              <a:off x="6691125" y="3603244"/>
              <a:ext cx="894643" cy="2692823"/>
            </a:xfrm>
            <a:prstGeom prst="rect">
              <a:avLst/>
            </a:prstGeom>
            <a:solidFill>
              <a:schemeClr val="bg1">
                <a:lumMod val="85000"/>
              </a:schemeClr>
            </a:solidFill>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408369" y="5752599"/>
              <a:ext cx="1738123" cy="369332"/>
            </a:xfrm>
            <a:prstGeom prst="rect">
              <a:avLst/>
            </a:prstGeom>
            <a:noFill/>
          </p:spPr>
          <p:txBody>
            <a:bodyPr wrap="square" rtlCol="0">
              <a:spAutoFit/>
            </a:bodyPr>
            <a:lstStyle/>
            <a:p>
              <a:pPr algn="ctr"/>
              <a:r>
                <a:rPr lang="en-US" b="1" dirty="0"/>
                <a:t>Area</a:t>
              </a:r>
              <a:endParaRPr lang="en-US" dirty="0"/>
            </a:p>
          </p:txBody>
        </p:sp>
        <p:cxnSp>
          <p:nvCxnSpPr>
            <p:cNvPr id="23" name="Straight Arrow Connector 22"/>
            <p:cNvCxnSpPr/>
            <p:nvPr/>
          </p:nvCxnSpPr>
          <p:spPr>
            <a:xfrm>
              <a:off x="6059276" y="4836257"/>
              <a:ext cx="1079170" cy="741251"/>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7441682" y="5454964"/>
              <a:ext cx="812876" cy="139170"/>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8878012" y="3049246"/>
            <a:ext cx="2269375" cy="3072685"/>
            <a:chOff x="8878012" y="3049246"/>
            <a:chExt cx="2269375" cy="3072685"/>
          </a:xfrm>
        </p:grpSpPr>
        <p:sp>
          <p:nvSpPr>
            <p:cNvPr id="8" name="Rectangle 7"/>
            <p:cNvSpPr/>
            <p:nvPr>
              <p:custDataLst>
                <p:tags r:id="rId6"/>
              </p:custDataLst>
            </p:nvPr>
          </p:nvSpPr>
          <p:spPr>
            <a:xfrm>
              <a:off x="9585009" y="3049246"/>
              <a:ext cx="894643" cy="2692823"/>
            </a:xfrm>
            <a:prstGeom prst="rect">
              <a:avLst/>
            </a:prstGeom>
            <a:solidFill>
              <a:schemeClr val="bg1">
                <a:lumMod val="85000"/>
              </a:schemeClr>
            </a:solidFill>
            <a:scene3d>
              <a:camera prst="isometricOffAxis1Top"/>
              <a:lightRig rig="threePt" dir="t"/>
            </a:scene3d>
            <a:sp3d extrusionH="698500" contourW="12700">
              <a:bevelT h="25400"/>
              <a:extrusionClr>
                <a:schemeClr val="bg1">
                  <a:lumMod val="50000"/>
                </a:schemeClr>
              </a:extrusionClr>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9456104" y="5752599"/>
              <a:ext cx="1676053" cy="369332"/>
            </a:xfrm>
            <a:prstGeom prst="rect">
              <a:avLst/>
            </a:prstGeom>
            <a:noFill/>
          </p:spPr>
          <p:txBody>
            <a:bodyPr wrap="square" rtlCol="0">
              <a:spAutoFit/>
            </a:bodyPr>
            <a:lstStyle/>
            <a:p>
              <a:pPr algn="ctr"/>
              <a:r>
                <a:rPr lang="en-US" b="1" dirty="0"/>
                <a:t>Volume</a:t>
              </a:r>
              <a:endParaRPr lang="en-US" dirty="0"/>
            </a:p>
          </p:txBody>
        </p:sp>
        <p:cxnSp>
          <p:nvCxnSpPr>
            <p:cNvPr id="25" name="Straight Arrow Connector 24"/>
            <p:cNvCxnSpPr/>
            <p:nvPr/>
          </p:nvCxnSpPr>
          <p:spPr>
            <a:xfrm>
              <a:off x="8957860" y="4897558"/>
              <a:ext cx="1142123" cy="758585"/>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0294131" y="5524549"/>
              <a:ext cx="853256" cy="146746"/>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8878012" y="4077316"/>
              <a:ext cx="0" cy="676143"/>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9" name="Rectangle 38"/>
          <p:cNvSpPr/>
          <p:nvPr/>
        </p:nvSpPr>
        <p:spPr>
          <a:xfrm>
            <a:off x="882650" y="758069"/>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7904424" y="436193"/>
            <a:ext cx="3242963" cy="3549404"/>
            <a:chOff x="7904424" y="436193"/>
            <a:chExt cx="3242963" cy="3549404"/>
          </a:xfrm>
        </p:grpSpPr>
        <p:sp>
          <p:nvSpPr>
            <p:cNvPr id="6" name="Rectangle 5"/>
            <p:cNvSpPr/>
            <p:nvPr>
              <p:custDataLst>
                <p:tags r:id="rId2"/>
              </p:custDataLst>
            </p:nvPr>
          </p:nvSpPr>
          <p:spPr>
            <a:xfrm>
              <a:off x="9405905" y="1292774"/>
              <a:ext cx="894643" cy="2692823"/>
            </a:xfrm>
            <a:prstGeom prst="rect">
              <a:avLst/>
            </a:prstGeom>
            <a:solidFill>
              <a:schemeClr val="bg1">
                <a:lumMod val="85000"/>
              </a:schemeClr>
            </a:solidFill>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9399487" y="3395071"/>
              <a:ext cx="1747900" cy="369332"/>
            </a:xfrm>
            <a:prstGeom prst="rect">
              <a:avLst/>
            </a:prstGeom>
            <a:noFill/>
          </p:spPr>
          <p:txBody>
            <a:bodyPr wrap="square" rtlCol="0">
              <a:spAutoFit/>
            </a:bodyPr>
            <a:lstStyle/>
            <a:p>
              <a:pPr algn="ctr"/>
              <a:r>
                <a:rPr lang="en-US" b="1" dirty="0"/>
                <a:t>Count</a:t>
              </a:r>
              <a:endParaRPr lang="en-US" dirty="0"/>
            </a:p>
          </p:txBody>
        </p:sp>
        <p:sp>
          <p:nvSpPr>
            <p:cNvPr id="20" name="Rectangle 19"/>
            <p:cNvSpPr/>
            <p:nvPr>
              <p:custDataLst>
                <p:tags r:id="rId3"/>
              </p:custDataLst>
            </p:nvPr>
          </p:nvSpPr>
          <p:spPr>
            <a:xfrm>
              <a:off x="9405905" y="1007247"/>
              <a:ext cx="894643" cy="2692823"/>
            </a:xfrm>
            <a:prstGeom prst="rect">
              <a:avLst/>
            </a:prstGeom>
            <a:solidFill>
              <a:schemeClr val="bg1">
                <a:lumMod val="85000"/>
              </a:schemeClr>
            </a:solidFill>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custDataLst>
                <p:tags r:id="rId4"/>
              </p:custDataLst>
            </p:nvPr>
          </p:nvSpPr>
          <p:spPr>
            <a:xfrm>
              <a:off x="9405905" y="721720"/>
              <a:ext cx="894643" cy="2692823"/>
            </a:xfrm>
            <a:prstGeom prst="rect">
              <a:avLst/>
            </a:prstGeom>
            <a:solidFill>
              <a:schemeClr val="bg1">
                <a:lumMod val="85000"/>
              </a:schemeClr>
            </a:solidFill>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custDataLst>
                <p:tags r:id="rId5"/>
              </p:custDataLst>
            </p:nvPr>
          </p:nvSpPr>
          <p:spPr>
            <a:xfrm>
              <a:off x="9405905" y="436193"/>
              <a:ext cx="894643" cy="2692823"/>
            </a:xfrm>
            <a:prstGeom prst="rect">
              <a:avLst/>
            </a:prstGeom>
            <a:solidFill>
              <a:schemeClr val="bg1">
                <a:lumMod val="85000"/>
              </a:schemeClr>
            </a:solidFill>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Arrow Connector 39"/>
            <p:cNvCxnSpPr/>
            <p:nvPr/>
          </p:nvCxnSpPr>
          <p:spPr>
            <a:xfrm>
              <a:off x="7904424" y="1471362"/>
              <a:ext cx="859984" cy="0"/>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7904424" y="1782604"/>
              <a:ext cx="859984" cy="0"/>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7904424" y="2068131"/>
              <a:ext cx="859984" cy="0"/>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7904424" y="2353658"/>
              <a:ext cx="859984" cy="0"/>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31" name="Picture 2" descr="Image result for student handout icon"/>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001053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6435576" y="5157329"/>
            <a:ext cx="3863879" cy="9918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p:cNvSpPr>
            <a:spLocks noGrp="1"/>
          </p:cNvSpPr>
          <p:nvPr>
            <p:ph type="title"/>
          </p:nvPr>
        </p:nvSpPr>
        <p:spPr>
          <a:xfrm>
            <a:off x="866023" y="1258858"/>
            <a:ext cx="8596231" cy="474228"/>
          </a:xfrm>
        </p:spPr>
        <p:txBody>
          <a:bodyPr/>
          <a:lstStyle/>
          <a:p>
            <a:r>
              <a:rPr lang="en-US" dirty="0"/>
              <a:t>Length or Linear Measurements</a:t>
            </a:r>
          </a:p>
        </p:txBody>
      </p:sp>
      <p:sp>
        <p:nvSpPr>
          <p:cNvPr id="3" name="Content Placeholder 2"/>
          <p:cNvSpPr>
            <a:spLocks noGrp="1"/>
          </p:cNvSpPr>
          <p:nvPr>
            <p:ph idx="1"/>
          </p:nvPr>
        </p:nvSpPr>
        <p:spPr>
          <a:xfrm>
            <a:off x="882649" y="2372497"/>
            <a:ext cx="4239683" cy="4214346"/>
          </a:xfrm>
        </p:spPr>
        <p:txBody>
          <a:bodyPr/>
          <a:lstStyle/>
          <a:p>
            <a:pPr marL="0" indent="0">
              <a:buNone/>
            </a:pPr>
            <a:r>
              <a:rPr lang="en-US" sz="1400" dirty="0"/>
              <a:t>Length determines the end-to-end distance of any item related to the project. </a:t>
            </a:r>
          </a:p>
          <a:p>
            <a:pPr marL="0" indent="0">
              <a:buNone/>
            </a:pPr>
            <a:r>
              <a:rPr lang="en-US" sz="1400" dirty="0"/>
              <a:t>Common units of length in estimating residential construction costs are:</a:t>
            </a:r>
          </a:p>
          <a:p>
            <a:pPr marL="457200"/>
            <a:r>
              <a:rPr lang="en-US" sz="1400" dirty="0"/>
              <a:t>Inch (in.)</a:t>
            </a:r>
          </a:p>
          <a:p>
            <a:pPr marL="457200"/>
            <a:r>
              <a:rPr lang="en-US" sz="1400" dirty="0"/>
              <a:t>Foot / Linear Feet (</a:t>
            </a:r>
            <a:r>
              <a:rPr lang="en-US" sz="1400" dirty="0" err="1"/>
              <a:t>L.F</a:t>
            </a:r>
            <a:r>
              <a:rPr lang="en-US" sz="1400" dirty="0"/>
              <a:t>.)</a:t>
            </a:r>
          </a:p>
          <a:p>
            <a:pPr marL="457200"/>
            <a:r>
              <a:rPr lang="en-US" sz="1400" dirty="0"/>
              <a:t>Yard(s) (yds.)</a:t>
            </a:r>
          </a:p>
          <a:p>
            <a:pPr marL="0" indent="0">
              <a:buNone/>
            </a:pPr>
            <a:endParaRPr lang="en-US" sz="1400" dirty="0"/>
          </a:p>
        </p:txBody>
      </p:sp>
      <p:sp>
        <p:nvSpPr>
          <p:cNvPr id="5" name="Text Placeholder 4"/>
          <p:cNvSpPr>
            <a:spLocks noGrp="1"/>
          </p:cNvSpPr>
          <p:nvPr>
            <p:ph type="body" sz="quarter" idx="10"/>
          </p:nvPr>
        </p:nvSpPr>
        <p:spPr>
          <a:xfrm>
            <a:off x="774581" y="1682173"/>
            <a:ext cx="5213350" cy="436562"/>
          </a:xfrm>
        </p:spPr>
        <p:txBody>
          <a:bodyPr/>
          <a:lstStyle/>
          <a:p>
            <a:r>
              <a:rPr lang="en-US"/>
              <a:t>End-to-End </a:t>
            </a:r>
            <a:r>
              <a:rPr lang="en-US" dirty="0"/>
              <a:t>Distance</a:t>
            </a:r>
          </a:p>
        </p:txBody>
      </p:sp>
      <p:sp>
        <p:nvSpPr>
          <p:cNvPr id="4" name="Rectangle 3"/>
          <p:cNvSpPr/>
          <p:nvPr/>
        </p:nvSpPr>
        <p:spPr>
          <a:xfrm>
            <a:off x="8499597" y="2011574"/>
            <a:ext cx="2599392" cy="2991908"/>
          </a:xfrm>
          <a:prstGeom prst="rect">
            <a:avLst/>
          </a:prstGeom>
          <a:solidFill>
            <a:schemeClr val="bg1">
              <a:lumMod val="85000"/>
            </a:schemeClr>
          </a:solidFill>
          <a:effectLst/>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7769493" y="3507528"/>
            <a:ext cx="1297677" cy="853632"/>
          </a:xfrm>
          <a:prstGeom prst="straightConnector1">
            <a:avLst/>
          </a:prstGeom>
          <a:ln w="28575">
            <a:solidFill>
              <a:srgbClr val="FF5308"/>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083676" y="3934344"/>
            <a:ext cx="1334655" cy="369332"/>
          </a:xfrm>
          <a:prstGeom prst="rect">
            <a:avLst/>
          </a:prstGeom>
          <a:noFill/>
        </p:spPr>
        <p:txBody>
          <a:bodyPr wrap="square" rtlCol="0">
            <a:spAutoFit/>
          </a:bodyPr>
          <a:lstStyle/>
          <a:p>
            <a:pPr algn="r"/>
            <a:r>
              <a:rPr lang="en-US" dirty="0"/>
              <a:t>7 in.</a:t>
            </a:r>
          </a:p>
        </p:txBody>
      </p:sp>
      <p:sp>
        <p:nvSpPr>
          <p:cNvPr id="9" name="Rectangle 8"/>
          <p:cNvSpPr/>
          <p:nvPr/>
        </p:nvSpPr>
        <p:spPr>
          <a:xfrm>
            <a:off x="6896626" y="465255"/>
            <a:ext cx="2575850" cy="3932826"/>
          </a:xfrm>
          <a:prstGeom prst="rect">
            <a:avLst/>
          </a:prstGeom>
          <a:solidFill>
            <a:schemeClr val="bg1">
              <a:lumMod val="85000"/>
            </a:schemeClr>
          </a:solidFill>
          <a:effectLst/>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5962254" y="2290719"/>
            <a:ext cx="1580916" cy="1032143"/>
          </a:xfrm>
          <a:prstGeom prst="straightConnector1">
            <a:avLst/>
          </a:prstGeom>
          <a:ln w="28575">
            <a:solidFill>
              <a:srgbClr val="FF5308"/>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768249" y="3077564"/>
            <a:ext cx="1334655" cy="369332"/>
          </a:xfrm>
          <a:prstGeom prst="rect">
            <a:avLst/>
          </a:prstGeom>
          <a:noFill/>
        </p:spPr>
        <p:txBody>
          <a:bodyPr wrap="square" rtlCol="0">
            <a:spAutoFit/>
          </a:bodyPr>
          <a:lstStyle/>
          <a:p>
            <a:pPr algn="r"/>
            <a:r>
              <a:rPr lang="en-US" dirty="0"/>
              <a:t>11.5 in.</a:t>
            </a:r>
          </a:p>
        </p:txBody>
      </p:sp>
      <p:sp>
        <p:nvSpPr>
          <p:cNvPr id="12" name="TextBox 11"/>
          <p:cNvSpPr txBox="1"/>
          <p:nvPr/>
        </p:nvSpPr>
        <p:spPr>
          <a:xfrm>
            <a:off x="6716515" y="5187254"/>
            <a:ext cx="3302000" cy="923330"/>
          </a:xfrm>
          <a:prstGeom prst="rect">
            <a:avLst/>
          </a:prstGeom>
          <a:noFill/>
        </p:spPr>
        <p:txBody>
          <a:bodyPr wrap="square" rtlCol="0">
            <a:spAutoFit/>
          </a:bodyPr>
          <a:lstStyle/>
          <a:p>
            <a:pPr algn="ctr"/>
            <a:r>
              <a:rPr lang="en-US" dirty="0">
                <a:solidFill>
                  <a:schemeClr val="bg1"/>
                </a:solidFill>
              </a:rPr>
              <a:t>Total Length Calculation</a:t>
            </a:r>
          </a:p>
          <a:p>
            <a:pPr algn="ctr"/>
            <a:r>
              <a:rPr lang="en-US" dirty="0">
                <a:solidFill>
                  <a:schemeClr val="bg1"/>
                </a:solidFill>
              </a:rPr>
              <a:t>Add All Measured Sides</a:t>
            </a:r>
          </a:p>
          <a:p>
            <a:pPr algn="ctr"/>
            <a:r>
              <a:rPr lang="en-US" dirty="0">
                <a:solidFill>
                  <a:schemeClr val="bg1"/>
                </a:solidFill>
              </a:rPr>
              <a:t>11.5 in. + 7 in. = 18.5 in</a:t>
            </a:r>
          </a:p>
        </p:txBody>
      </p:sp>
      <p:sp>
        <p:nvSpPr>
          <p:cNvPr id="14" name="Rectangle 13"/>
          <p:cNvSpPr/>
          <p:nvPr/>
        </p:nvSpPr>
        <p:spPr>
          <a:xfrm>
            <a:off x="882650" y="758069"/>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49245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Horizontal)">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760" y="1258858"/>
            <a:ext cx="8623807" cy="474228"/>
          </a:xfrm>
        </p:spPr>
        <p:txBody>
          <a:bodyPr/>
          <a:lstStyle/>
          <a:p>
            <a:r>
              <a:rPr lang="en-US" dirty="0"/>
              <a:t>Count Measurements</a:t>
            </a:r>
          </a:p>
        </p:txBody>
      </p:sp>
      <p:sp>
        <p:nvSpPr>
          <p:cNvPr id="3" name="Content Placeholder 2"/>
          <p:cNvSpPr>
            <a:spLocks noGrp="1"/>
          </p:cNvSpPr>
          <p:nvPr>
            <p:ph idx="1"/>
          </p:nvPr>
        </p:nvSpPr>
        <p:spPr>
          <a:xfrm>
            <a:off x="882650" y="2372497"/>
            <a:ext cx="3431655" cy="4214346"/>
          </a:xfrm>
        </p:spPr>
        <p:txBody>
          <a:bodyPr/>
          <a:lstStyle/>
          <a:p>
            <a:pPr marL="0" indent="0">
              <a:buNone/>
            </a:pPr>
            <a:r>
              <a:rPr lang="en-US" sz="1400" dirty="0"/>
              <a:t>Counts are addition formulas. Items are added up to determine the total number. </a:t>
            </a:r>
          </a:p>
        </p:txBody>
      </p:sp>
      <p:sp>
        <p:nvSpPr>
          <p:cNvPr id="8" name="Text Placeholder 7"/>
          <p:cNvSpPr>
            <a:spLocks noGrp="1"/>
          </p:cNvSpPr>
          <p:nvPr>
            <p:ph type="body" sz="quarter" idx="10"/>
          </p:nvPr>
        </p:nvSpPr>
        <p:spPr>
          <a:xfrm>
            <a:off x="789710" y="1689055"/>
            <a:ext cx="5199122" cy="436562"/>
          </a:xfrm>
        </p:spPr>
        <p:txBody>
          <a:bodyPr/>
          <a:lstStyle/>
          <a:p>
            <a:r>
              <a:rPr lang="en-US" dirty="0"/>
              <a:t>Addition Formula</a:t>
            </a:r>
          </a:p>
        </p:txBody>
      </p:sp>
      <p:sp>
        <p:nvSpPr>
          <p:cNvPr id="9" name="Rectangle 8"/>
          <p:cNvSpPr/>
          <p:nvPr/>
        </p:nvSpPr>
        <p:spPr>
          <a:xfrm>
            <a:off x="882650" y="758069"/>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7169266" y="-196107"/>
            <a:ext cx="2860910" cy="6305492"/>
            <a:chOff x="7169266" y="-196107"/>
            <a:chExt cx="2860910" cy="6305492"/>
          </a:xfrm>
        </p:grpSpPr>
        <p:sp>
          <p:nvSpPr>
            <p:cNvPr id="4" name="Rectangle 3"/>
            <p:cNvSpPr/>
            <p:nvPr>
              <p:custDataLst>
                <p:tags r:id="rId2"/>
              </p:custDataLst>
            </p:nvPr>
          </p:nvSpPr>
          <p:spPr>
            <a:xfrm>
              <a:off x="7169266" y="1741328"/>
              <a:ext cx="2860910" cy="4368057"/>
            </a:xfrm>
            <a:prstGeom prst="rect">
              <a:avLst/>
            </a:prstGeom>
            <a:solidFill>
              <a:schemeClr val="bg1">
                <a:lumMod val="85000"/>
              </a:schemeClr>
            </a:solidFill>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custDataLst>
                <p:tags r:id="rId3"/>
              </p:custDataLst>
            </p:nvPr>
          </p:nvSpPr>
          <p:spPr>
            <a:xfrm>
              <a:off x="7169266" y="1095517"/>
              <a:ext cx="2860910" cy="4368057"/>
            </a:xfrm>
            <a:prstGeom prst="rect">
              <a:avLst/>
            </a:prstGeom>
            <a:solidFill>
              <a:schemeClr val="bg1">
                <a:lumMod val="85000"/>
              </a:schemeClr>
            </a:solidFill>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custDataLst>
                <p:tags r:id="rId4"/>
              </p:custDataLst>
            </p:nvPr>
          </p:nvSpPr>
          <p:spPr>
            <a:xfrm>
              <a:off x="7169266" y="449705"/>
              <a:ext cx="2860910" cy="4368057"/>
            </a:xfrm>
            <a:prstGeom prst="rect">
              <a:avLst/>
            </a:prstGeom>
            <a:solidFill>
              <a:schemeClr val="bg1">
                <a:lumMod val="85000"/>
              </a:schemeClr>
            </a:solidFill>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custDataLst>
                <p:tags r:id="rId5"/>
              </p:custDataLst>
            </p:nvPr>
          </p:nvSpPr>
          <p:spPr>
            <a:xfrm>
              <a:off x="7169266" y="-196107"/>
              <a:ext cx="2860910" cy="4368057"/>
            </a:xfrm>
            <a:prstGeom prst="rect">
              <a:avLst/>
            </a:prstGeom>
            <a:solidFill>
              <a:schemeClr val="bg1">
                <a:lumMod val="85000"/>
              </a:schemeClr>
            </a:solidFill>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7" name="Straight Arrow Connector 16"/>
          <p:cNvCxnSpPr/>
          <p:nvPr/>
        </p:nvCxnSpPr>
        <p:spPr>
          <a:xfrm>
            <a:off x="5435525" y="1628825"/>
            <a:ext cx="859984" cy="0"/>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435525" y="2280371"/>
            <a:ext cx="859984" cy="0"/>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5435525" y="2931917"/>
            <a:ext cx="859984" cy="0"/>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435525" y="3583462"/>
            <a:ext cx="859984" cy="0"/>
          </a:xfrm>
          <a:prstGeom prst="straightConnector1">
            <a:avLst/>
          </a:prstGeom>
          <a:ln w="28575">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6859539" y="5398388"/>
            <a:ext cx="3863879" cy="1178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TextBox 23"/>
          <p:cNvSpPr txBox="1"/>
          <p:nvPr/>
        </p:nvSpPr>
        <p:spPr>
          <a:xfrm>
            <a:off x="7140478" y="5544224"/>
            <a:ext cx="3302000" cy="923330"/>
          </a:xfrm>
          <a:prstGeom prst="rect">
            <a:avLst/>
          </a:prstGeom>
          <a:noFill/>
        </p:spPr>
        <p:txBody>
          <a:bodyPr wrap="square" rtlCol="0">
            <a:spAutoFit/>
          </a:bodyPr>
          <a:lstStyle/>
          <a:p>
            <a:pPr algn="ctr"/>
            <a:r>
              <a:rPr lang="en-US" dirty="0">
                <a:solidFill>
                  <a:schemeClr val="bg1"/>
                </a:solidFill>
              </a:rPr>
              <a:t>Total Count Calculation</a:t>
            </a:r>
          </a:p>
          <a:p>
            <a:pPr algn="ctr"/>
            <a:r>
              <a:rPr lang="en-US" dirty="0">
                <a:solidFill>
                  <a:schemeClr val="bg1"/>
                </a:solidFill>
              </a:rPr>
              <a:t>Add Each Item</a:t>
            </a:r>
          </a:p>
          <a:p>
            <a:pPr algn="ctr"/>
            <a:r>
              <a:rPr lang="en-US" dirty="0">
                <a:solidFill>
                  <a:schemeClr val="bg1"/>
                </a:solidFill>
              </a:rPr>
              <a:t>1 + 1 + 1 + 1 = 4</a:t>
            </a:r>
          </a:p>
        </p:txBody>
      </p:sp>
    </p:spTree>
    <p:custDataLst>
      <p:tags r:id="rId1"/>
    </p:custDataLst>
    <p:extLst>
      <p:ext uri="{BB962C8B-B14F-4D97-AF65-F5344CB8AC3E}">
        <p14:creationId xmlns:p14="http://schemas.microsoft.com/office/powerpoint/2010/main" val="870345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2649" y="1258858"/>
            <a:ext cx="8596231" cy="474228"/>
          </a:xfrm>
        </p:spPr>
        <p:txBody>
          <a:bodyPr/>
          <a:lstStyle/>
          <a:p>
            <a:r>
              <a:rPr lang="en-US" dirty="0"/>
              <a:t>Area Measurements</a:t>
            </a:r>
          </a:p>
        </p:txBody>
      </p:sp>
      <p:sp>
        <p:nvSpPr>
          <p:cNvPr id="3" name="Content Placeholder 2"/>
          <p:cNvSpPr>
            <a:spLocks noGrp="1"/>
          </p:cNvSpPr>
          <p:nvPr>
            <p:ph idx="1"/>
          </p:nvPr>
        </p:nvSpPr>
        <p:spPr>
          <a:xfrm>
            <a:off x="882650" y="2372497"/>
            <a:ext cx="4479060" cy="4214346"/>
          </a:xfrm>
        </p:spPr>
        <p:txBody>
          <a:bodyPr/>
          <a:lstStyle/>
          <a:p>
            <a:pPr marL="0" indent="0">
              <a:buNone/>
            </a:pPr>
            <a:r>
              <a:rPr lang="en-US" sz="1400" dirty="0"/>
              <a:t>Area calculations are used to determine the quantitative measure of a plane, by multiplying length x width. </a:t>
            </a:r>
          </a:p>
          <a:p>
            <a:pPr marL="0" indent="0">
              <a:buNone/>
            </a:pPr>
            <a:r>
              <a:rPr lang="en-US" sz="1400" dirty="0"/>
              <a:t>Common units of area in estimating residential construction costs are:</a:t>
            </a:r>
          </a:p>
          <a:p>
            <a:r>
              <a:rPr lang="en-US" sz="1400" dirty="0"/>
              <a:t>Square inches (sq. in. or </a:t>
            </a:r>
            <a:r>
              <a:rPr lang="en-US" sz="1400" dirty="0" err="1"/>
              <a:t>S.I</a:t>
            </a:r>
            <a:r>
              <a:rPr lang="en-US" sz="1400" dirty="0"/>
              <a:t>. or in</a:t>
            </a:r>
            <a:r>
              <a:rPr lang="en-US" sz="1400" baseline="30000" dirty="0"/>
              <a:t>2</a:t>
            </a:r>
            <a:r>
              <a:rPr lang="en-US" sz="1400" dirty="0"/>
              <a:t>)</a:t>
            </a:r>
          </a:p>
          <a:p>
            <a:r>
              <a:rPr lang="en-US" sz="1400" dirty="0"/>
              <a:t>Square feet (sq. ft. or S.F. or ft</a:t>
            </a:r>
            <a:r>
              <a:rPr lang="en-US" sz="1400" baseline="30000" dirty="0"/>
              <a:t>2</a:t>
            </a:r>
            <a:r>
              <a:rPr lang="en-US" sz="1400" dirty="0"/>
              <a:t>)</a:t>
            </a:r>
          </a:p>
          <a:p>
            <a:r>
              <a:rPr lang="en-US" sz="1400" dirty="0"/>
              <a:t>Square yards (sq. yd. or </a:t>
            </a:r>
            <a:r>
              <a:rPr lang="en-US" sz="1400" dirty="0" err="1"/>
              <a:t>S.Y</a:t>
            </a:r>
            <a:r>
              <a:rPr lang="en-US" sz="1400" dirty="0"/>
              <a:t>. or yd</a:t>
            </a:r>
            <a:r>
              <a:rPr lang="en-US" sz="1400" baseline="30000" dirty="0"/>
              <a:t>2</a:t>
            </a:r>
            <a:r>
              <a:rPr lang="en-US" sz="1400" dirty="0"/>
              <a:t>)</a:t>
            </a:r>
          </a:p>
        </p:txBody>
      </p:sp>
      <p:sp>
        <p:nvSpPr>
          <p:cNvPr id="5" name="Text Placeholder 4"/>
          <p:cNvSpPr>
            <a:spLocks noGrp="1"/>
          </p:cNvSpPr>
          <p:nvPr>
            <p:ph type="body" sz="quarter" idx="10"/>
          </p:nvPr>
        </p:nvSpPr>
        <p:spPr>
          <a:xfrm>
            <a:off x="773085" y="1689055"/>
            <a:ext cx="5224060" cy="436562"/>
          </a:xfrm>
        </p:spPr>
        <p:txBody>
          <a:bodyPr/>
          <a:lstStyle/>
          <a:p>
            <a:r>
              <a:rPr lang="en-US" dirty="0"/>
              <a:t>Extent of a Plane</a:t>
            </a:r>
          </a:p>
        </p:txBody>
      </p:sp>
      <p:sp>
        <p:nvSpPr>
          <p:cNvPr id="4" name="Rectangle 3"/>
          <p:cNvSpPr/>
          <p:nvPr/>
        </p:nvSpPr>
        <p:spPr>
          <a:xfrm>
            <a:off x="7411839" y="541933"/>
            <a:ext cx="2373409" cy="4368057"/>
          </a:xfrm>
          <a:prstGeom prst="rect">
            <a:avLst/>
          </a:prstGeom>
          <a:solidFill>
            <a:schemeClr val="bg1">
              <a:lumMod val="85000"/>
            </a:schemeClr>
          </a:solidFill>
          <a:scene3d>
            <a:camera prst="isometricOffAxis1Top"/>
            <a:lightRig rig="threePt" dir="t"/>
          </a:scene3d>
          <a:sp3d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82650" y="758069"/>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859539" y="4849748"/>
            <a:ext cx="3863879" cy="10725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p:cNvSpPr txBox="1"/>
          <p:nvPr/>
        </p:nvSpPr>
        <p:spPr>
          <a:xfrm>
            <a:off x="7140478" y="4918310"/>
            <a:ext cx="3302000" cy="923330"/>
          </a:xfrm>
          <a:prstGeom prst="rect">
            <a:avLst/>
          </a:prstGeom>
          <a:noFill/>
        </p:spPr>
        <p:txBody>
          <a:bodyPr wrap="square" rtlCol="0">
            <a:spAutoFit/>
          </a:bodyPr>
          <a:lstStyle/>
          <a:p>
            <a:pPr algn="ctr"/>
            <a:r>
              <a:rPr lang="en-US" dirty="0">
                <a:solidFill>
                  <a:schemeClr val="bg1"/>
                </a:solidFill>
              </a:rPr>
              <a:t>Total Area Calculation</a:t>
            </a:r>
          </a:p>
          <a:p>
            <a:pPr algn="ctr"/>
            <a:r>
              <a:rPr lang="en-US" dirty="0">
                <a:solidFill>
                  <a:schemeClr val="bg1"/>
                </a:solidFill>
              </a:rPr>
              <a:t>Length x Width</a:t>
            </a:r>
          </a:p>
          <a:p>
            <a:pPr algn="ctr"/>
            <a:r>
              <a:rPr lang="en-US" dirty="0">
                <a:solidFill>
                  <a:schemeClr val="bg1"/>
                </a:solidFill>
              </a:rPr>
              <a:t>14 in. x 8 in. = 112 in</a:t>
            </a:r>
            <a:r>
              <a:rPr lang="en-US" baseline="30000" dirty="0">
                <a:solidFill>
                  <a:schemeClr val="bg1"/>
                </a:solidFill>
              </a:rPr>
              <a:t>2</a:t>
            </a:r>
          </a:p>
        </p:txBody>
      </p:sp>
      <p:cxnSp>
        <p:nvCxnSpPr>
          <p:cNvPr id="9" name="Straight Arrow Connector 8"/>
          <p:cNvCxnSpPr/>
          <p:nvPr/>
        </p:nvCxnSpPr>
        <p:spPr>
          <a:xfrm>
            <a:off x="6434616" y="2452255"/>
            <a:ext cx="1903049" cy="1328584"/>
          </a:xfrm>
          <a:prstGeom prst="straightConnector1">
            <a:avLst/>
          </a:prstGeom>
          <a:ln w="28575">
            <a:solidFill>
              <a:srgbClr val="FF5308"/>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8572758" y="3474720"/>
            <a:ext cx="2150660" cy="322746"/>
          </a:xfrm>
          <a:prstGeom prst="straightConnector1">
            <a:avLst/>
          </a:prstGeom>
          <a:ln w="28575">
            <a:solidFill>
              <a:srgbClr val="FF5308"/>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9134546" y="3612602"/>
            <a:ext cx="1334655" cy="369332"/>
          </a:xfrm>
          <a:prstGeom prst="rect">
            <a:avLst/>
          </a:prstGeom>
          <a:noFill/>
        </p:spPr>
        <p:txBody>
          <a:bodyPr wrap="square" rtlCol="0">
            <a:spAutoFit/>
          </a:bodyPr>
          <a:lstStyle/>
          <a:p>
            <a:pPr algn="ctr"/>
            <a:r>
              <a:rPr lang="en-US" dirty="0"/>
              <a:t>8 in.</a:t>
            </a:r>
          </a:p>
        </p:txBody>
      </p:sp>
      <p:sp>
        <p:nvSpPr>
          <p:cNvPr id="15" name="TextBox 14"/>
          <p:cNvSpPr txBox="1"/>
          <p:nvPr/>
        </p:nvSpPr>
        <p:spPr>
          <a:xfrm>
            <a:off x="6026368" y="3226644"/>
            <a:ext cx="1334655" cy="369332"/>
          </a:xfrm>
          <a:prstGeom prst="rect">
            <a:avLst/>
          </a:prstGeom>
          <a:noFill/>
        </p:spPr>
        <p:txBody>
          <a:bodyPr wrap="square" rtlCol="0">
            <a:spAutoFit/>
          </a:bodyPr>
          <a:lstStyle/>
          <a:p>
            <a:pPr algn="r"/>
            <a:r>
              <a:rPr lang="en-US" dirty="0"/>
              <a:t>14 in.</a:t>
            </a:r>
          </a:p>
        </p:txBody>
      </p:sp>
      <p:pic>
        <p:nvPicPr>
          <p:cNvPr id="13"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641978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outHorizontal)">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2649" y="1258858"/>
            <a:ext cx="8596231" cy="474228"/>
          </a:xfrm>
        </p:spPr>
        <p:txBody>
          <a:bodyPr/>
          <a:lstStyle/>
          <a:p>
            <a:r>
              <a:rPr lang="en-US" dirty="0"/>
              <a:t>Volume Measurements</a:t>
            </a:r>
          </a:p>
        </p:txBody>
      </p:sp>
      <p:sp>
        <p:nvSpPr>
          <p:cNvPr id="3" name="Content Placeholder 2"/>
          <p:cNvSpPr>
            <a:spLocks noGrp="1"/>
          </p:cNvSpPr>
          <p:nvPr>
            <p:ph idx="1"/>
          </p:nvPr>
        </p:nvSpPr>
        <p:spPr>
          <a:xfrm>
            <a:off x="882651" y="2372497"/>
            <a:ext cx="4477304" cy="4214346"/>
          </a:xfrm>
        </p:spPr>
        <p:txBody>
          <a:bodyPr/>
          <a:lstStyle/>
          <a:p>
            <a:pPr marL="0" indent="0">
              <a:buNone/>
            </a:pPr>
            <a:r>
              <a:rPr lang="en-US" sz="1400" dirty="0"/>
              <a:t>Volume calculations determine the overall amount of space that an object occupies - the area that either needs filling or removing as part of the project. </a:t>
            </a:r>
          </a:p>
          <a:p>
            <a:pPr marL="0" indent="0">
              <a:buNone/>
            </a:pPr>
            <a:r>
              <a:rPr lang="en-US" sz="1400" dirty="0"/>
              <a:t>Volume calculations = multiplying length x width x height. Common units of volume in estimating residential construction costs are:</a:t>
            </a:r>
          </a:p>
          <a:p>
            <a:pPr marL="457200" indent="-223838"/>
            <a:r>
              <a:rPr lang="en-US" sz="1400" dirty="0"/>
              <a:t>Cubic inches (in</a:t>
            </a:r>
            <a:r>
              <a:rPr lang="en-US" sz="1400" baseline="30000" dirty="0"/>
              <a:t>3</a:t>
            </a:r>
            <a:r>
              <a:rPr lang="en-US" sz="1400" dirty="0"/>
              <a:t>)</a:t>
            </a:r>
          </a:p>
          <a:p>
            <a:pPr marL="457200" indent="-223838"/>
            <a:r>
              <a:rPr lang="en-US" sz="1400" dirty="0"/>
              <a:t>Cubic feet (ft</a:t>
            </a:r>
            <a:r>
              <a:rPr lang="en-US" sz="1400" baseline="30000" dirty="0"/>
              <a:t>3</a:t>
            </a:r>
            <a:r>
              <a:rPr lang="en-US" sz="1400" dirty="0"/>
              <a:t>)</a:t>
            </a:r>
          </a:p>
          <a:p>
            <a:pPr marL="457200" indent="-223838"/>
            <a:r>
              <a:rPr lang="en-US" sz="1400" dirty="0"/>
              <a:t>Cubic yards (yd</a:t>
            </a:r>
            <a:r>
              <a:rPr lang="en-US" sz="1400" baseline="30000" dirty="0"/>
              <a:t>3</a:t>
            </a:r>
            <a:r>
              <a:rPr lang="en-US" sz="1400" dirty="0"/>
              <a:t>)</a:t>
            </a:r>
          </a:p>
          <a:p>
            <a:pPr marL="0" indent="0">
              <a:buNone/>
            </a:pPr>
            <a:endParaRPr lang="en-US" sz="1400" dirty="0"/>
          </a:p>
          <a:p>
            <a:pPr marL="0" indent="0">
              <a:buNone/>
            </a:pPr>
            <a:endParaRPr lang="en-US" sz="1400" dirty="0"/>
          </a:p>
        </p:txBody>
      </p:sp>
      <p:sp>
        <p:nvSpPr>
          <p:cNvPr id="5" name="Text Placeholder 4"/>
          <p:cNvSpPr>
            <a:spLocks noGrp="1"/>
          </p:cNvSpPr>
          <p:nvPr>
            <p:ph type="body" sz="quarter" idx="10"/>
          </p:nvPr>
        </p:nvSpPr>
        <p:spPr>
          <a:xfrm>
            <a:off x="789709" y="1689055"/>
            <a:ext cx="5190809" cy="436562"/>
          </a:xfrm>
        </p:spPr>
        <p:txBody>
          <a:bodyPr/>
          <a:lstStyle/>
          <a:p>
            <a:r>
              <a:rPr lang="en-US" dirty="0"/>
              <a:t>Space of an Object</a:t>
            </a:r>
          </a:p>
        </p:txBody>
      </p:sp>
      <p:sp>
        <p:nvSpPr>
          <p:cNvPr id="4" name="Rectangle 3"/>
          <p:cNvSpPr/>
          <p:nvPr/>
        </p:nvSpPr>
        <p:spPr>
          <a:xfrm>
            <a:off x="7411838" y="-196107"/>
            <a:ext cx="2860910" cy="4368057"/>
          </a:xfrm>
          <a:prstGeom prst="rect">
            <a:avLst/>
          </a:prstGeom>
          <a:solidFill>
            <a:schemeClr val="bg1">
              <a:lumMod val="85000"/>
            </a:schemeClr>
          </a:solidFill>
          <a:scene3d>
            <a:camera prst="isometricOffAxis1Top"/>
            <a:lightRig rig="threePt" dir="t"/>
          </a:scene3d>
          <a:sp3d extrusionH="1587500" contourW="12700">
            <a:bevelT/>
            <a:contourClr>
              <a:schemeClr val="accent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82650" y="758069"/>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859538" y="5263674"/>
            <a:ext cx="3863879" cy="1105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p:cNvSpPr txBox="1"/>
          <p:nvPr/>
        </p:nvSpPr>
        <p:spPr>
          <a:xfrm>
            <a:off x="7140477" y="5332236"/>
            <a:ext cx="3302000" cy="923330"/>
          </a:xfrm>
          <a:prstGeom prst="rect">
            <a:avLst/>
          </a:prstGeom>
          <a:noFill/>
        </p:spPr>
        <p:txBody>
          <a:bodyPr wrap="square" rtlCol="0">
            <a:spAutoFit/>
          </a:bodyPr>
          <a:lstStyle/>
          <a:p>
            <a:pPr algn="ctr"/>
            <a:r>
              <a:rPr lang="en-US" dirty="0">
                <a:solidFill>
                  <a:schemeClr val="bg1"/>
                </a:solidFill>
              </a:rPr>
              <a:t>Total Volume Calculation</a:t>
            </a:r>
          </a:p>
          <a:p>
            <a:pPr algn="ctr"/>
            <a:r>
              <a:rPr lang="en-US" dirty="0">
                <a:solidFill>
                  <a:schemeClr val="bg1"/>
                </a:solidFill>
              </a:rPr>
              <a:t>Length x Width x Height</a:t>
            </a:r>
          </a:p>
          <a:p>
            <a:pPr algn="ctr"/>
            <a:r>
              <a:rPr lang="en-US" dirty="0">
                <a:solidFill>
                  <a:schemeClr val="bg1"/>
                </a:solidFill>
              </a:rPr>
              <a:t>12 in. x 10 in. x 7 in. = 840 in</a:t>
            </a:r>
            <a:r>
              <a:rPr lang="en-US" baseline="30000" dirty="0">
                <a:solidFill>
                  <a:schemeClr val="bg1"/>
                </a:solidFill>
              </a:rPr>
              <a:t>3</a:t>
            </a:r>
          </a:p>
        </p:txBody>
      </p:sp>
      <p:cxnSp>
        <p:nvCxnSpPr>
          <p:cNvPr id="9" name="Straight Arrow Connector 8"/>
          <p:cNvCxnSpPr/>
          <p:nvPr/>
        </p:nvCxnSpPr>
        <p:spPr>
          <a:xfrm>
            <a:off x="6479676" y="3318731"/>
            <a:ext cx="1874621" cy="1245102"/>
          </a:xfrm>
          <a:prstGeom prst="straightConnector1">
            <a:avLst/>
          </a:prstGeom>
          <a:ln w="28575">
            <a:solidFill>
              <a:srgbClr val="FF5308"/>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8556049" y="4180263"/>
            <a:ext cx="2583012" cy="361092"/>
          </a:xfrm>
          <a:prstGeom prst="straightConnector1">
            <a:avLst/>
          </a:prstGeom>
          <a:ln w="28575">
            <a:solidFill>
              <a:srgbClr val="FF5308"/>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6399828" y="1641475"/>
            <a:ext cx="0" cy="1533158"/>
          </a:xfrm>
          <a:prstGeom prst="straightConnector1">
            <a:avLst/>
          </a:prstGeom>
          <a:ln w="28575">
            <a:solidFill>
              <a:srgbClr val="FF5308"/>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359955" y="2047180"/>
            <a:ext cx="1334655" cy="369332"/>
          </a:xfrm>
          <a:prstGeom prst="rect">
            <a:avLst/>
          </a:prstGeom>
          <a:noFill/>
        </p:spPr>
        <p:txBody>
          <a:bodyPr wrap="square" rtlCol="0">
            <a:spAutoFit/>
          </a:bodyPr>
          <a:lstStyle/>
          <a:p>
            <a:pPr algn="ctr"/>
            <a:r>
              <a:rPr lang="en-US" dirty="0"/>
              <a:t>7 in.</a:t>
            </a:r>
          </a:p>
        </p:txBody>
      </p:sp>
      <p:sp>
        <p:nvSpPr>
          <p:cNvPr id="18" name="TextBox 17"/>
          <p:cNvSpPr txBox="1"/>
          <p:nvPr/>
        </p:nvSpPr>
        <p:spPr>
          <a:xfrm>
            <a:off x="5934316" y="3878617"/>
            <a:ext cx="1334655" cy="369332"/>
          </a:xfrm>
          <a:prstGeom prst="rect">
            <a:avLst/>
          </a:prstGeom>
          <a:noFill/>
        </p:spPr>
        <p:txBody>
          <a:bodyPr wrap="square" rtlCol="0">
            <a:spAutoFit/>
          </a:bodyPr>
          <a:lstStyle/>
          <a:p>
            <a:pPr algn="r"/>
            <a:r>
              <a:rPr lang="en-US" dirty="0"/>
              <a:t>12 in.</a:t>
            </a:r>
          </a:p>
        </p:txBody>
      </p:sp>
      <p:sp>
        <p:nvSpPr>
          <p:cNvPr id="19" name="TextBox 18"/>
          <p:cNvSpPr txBox="1"/>
          <p:nvPr/>
        </p:nvSpPr>
        <p:spPr>
          <a:xfrm>
            <a:off x="9312054" y="4388663"/>
            <a:ext cx="1334655" cy="369332"/>
          </a:xfrm>
          <a:prstGeom prst="rect">
            <a:avLst/>
          </a:prstGeom>
          <a:noFill/>
        </p:spPr>
        <p:txBody>
          <a:bodyPr wrap="square" rtlCol="0">
            <a:spAutoFit/>
          </a:bodyPr>
          <a:lstStyle/>
          <a:p>
            <a:pPr algn="ctr"/>
            <a:r>
              <a:rPr lang="en-US" dirty="0"/>
              <a:t>10 in.</a:t>
            </a:r>
          </a:p>
        </p:txBody>
      </p:sp>
    </p:spTree>
    <p:custDataLst>
      <p:tags r:id="rId1"/>
    </p:custDataLst>
    <p:extLst>
      <p:ext uri="{BB962C8B-B14F-4D97-AF65-F5344CB8AC3E}">
        <p14:creationId xmlns:p14="http://schemas.microsoft.com/office/powerpoint/2010/main" val="146901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outVertical)">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6" presetClass="entr" presetSubtype="4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outHorizontal)">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641474"/>
            <a:ext cx="6470072" cy="1263957"/>
          </a:xfrm>
        </p:spPr>
        <p:txBody>
          <a:bodyPr lIns="0" tIns="0" rIns="0" bIns="0">
            <a:noAutofit/>
          </a:bodyPr>
          <a:lstStyle/>
          <a:p>
            <a:pPr marL="0" indent="0" algn="ctr">
              <a:lnSpc>
                <a:spcPct val="170000"/>
              </a:lnSpc>
              <a:buNone/>
            </a:pPr>
            <a:r>
              <a:rPr lang="en-US" altLang="en-US" sz="1800" b="1" dirty="0">
                <a:solidFill>
                  <a:schemeClr val="bg1"/>
                </a:solidFill>
              </a:rPr>
              <a:t>Which of the following equations is used to calculate square feet for flooring?</a:t>
            </a:r>
            <a:br>
              <a:rPr lang="en-US" altLang="en-US" sz="1800" b="1" dirty="0">
                <a:solidFill>
                  <a:schemeClr val="bg1"/>
                </a:solidFill>
              </a:rPr>
            </a:br>
            <a:endParaRPr lang="en-US" altLang="en-US" sz="1200" dirty="0">
              <a:solidFill>
                <a:schemeClr val="bg1"/>
              </a:solidFill>
            </a:endParaRPr>
          </a:p>
        </p:txBody>
      </p:sp>
      <p:sp>
        <p:nvSpPr>
          <p:cNvPr id="13" name="Content Placeholder 2"/>
          <p:cNvSpPr txBox="1">
            <a:spLocks/>
          </p:cNvSpPr>
          <p:nvPr/>
        </p:nvSpPr>
        <p:spPr>
          <a:xfrm>
            <a:off x="2860964" y="3470235"/>
            <a:ext cx="6470072"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Length </a:t>
            </a:r>
            <a:r>
              <a:rPr lang="en-US" altLang="en-US" dirty="0">
                <a:solidFill>
                  <a:schemeClr val="bg1"/>
                </a:solidFill>
              </a:rPr>
              <a:t>x width x height </a:t>
            </a:r>
          </a:p>
          <a:p>
            <a:pPr marL="342900" indent="-342900">
              <a:buFont typeface="Arial" panose="020B0604020202020204" pitchFamily="34" charset="0"/>
              <a:buAutoNum type="alphaUcParenR"/>
            </a:pPr>
            <a:r>
              <a:rPr lang="en-US" altLang="en-US">
                <a:solidFill>
                  <a:schemeClr val="bg1"/>
                </a:solidFill>
              </a:rPr>
              <a:t>Length x 2.5 feet</a:t>
            </a:r>
          </a:p>
          <a:p>
            <a:pPr marL="342900" indent="-342900">
              <a:buFont typeface="Arial" panose="020B0604020202020204" pitchFamily="34" charset="0"/>
              <a:buAutoNum type="alphaUcParenR"/>
            </a:pPr>
            <a:r>
              <a:rPr lang="en-US" altLang="en-US">
                <a:solidFill>
                  <a:schemeClr val="bg1"/>
                </a:solidFill>
              </a:rPr>
              <a:t>Width x 2.5 feet</a:t>
            </a:r>
          </a:p>
          <a:p>
            <a:pPr marL="342900" indent="-342900">
              <a:buFont typeface="Arial" panose="020B0604020202020204" pitchFamily="34" charset="0"/>
              <a:buAutoNum type="alphaUcParenR"/>
            </a:pPr>
            <a:r>
              <a:rPr lang="en-US" altLang="en-US">
                <a:solidFill>
                  <a:schemeClr val="bg1"/>
                </a:solidFill>
              </a:rPr>
              <a:t>Length x width of the floor surface</a:t>
            </a:r>
          </a:p>
          <a:p>
            <a:pPr marL="342900" indent="-342900">
              <a:buFont typeface="Arial" panose="020B0604020202020204" pitchFamily="34" charset="0"/>
              <a:buAutoNum type="alphaUcParenR"/>
            </a:pPr>
            <a:endParaRPr lang="en-US" altLang="en-US" dirty="0">
              <a:solidFill>
                <a:schemeClr val="bg1"/>
              </a:solidFill>
            </a:endParaRPr>
          </a:p>
        </p:txBody>
      </p:sp>
      <p:cxnSp>
        <p:nvCxnSpPr>
          <p:cNvPr id="18" name="Straight Connector 17"/>
          <p:cNvCxnSpPr/>
          <p:nvPr/>
        </p:nvCxnSpPr>
        <p:spPr>
          <a:xfrm>
            <a:off x="2860964"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241962" y="4830999"/>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901884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ransparent Black Rectangle"/>
          <p:cNvSpPr/>
          <p:nvPr/>
        </p:nvSpPr>
        <p:spPr>
          <a:xfrm>
            <a:off x="0" y="1827715"/>
            <a:ext cx="12192000" cy="8646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572407"/>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ffectLst/>
              </a:rPr>
              <a:t>Basic Parts of a Project Estimate</a:t>
            </a:r>
          </a:p>
        </p:txBody>
      </p:sp>
      <p:sp>
        <p:nvSpPr>
          <p:cNvPr id="3" name="Text Placeholder 2"/>
          <p:cNvSpPr>
            <a:spLocks noGrp="1"/>
          </p:cNvSpPr>
          <p:nvPr>
            <p:ph type="body" sz="quarter" idx="14"/>
          </p:nvPr>
        </p:nvSpPr>
        <p:spPr/>
        <p:txBody>
          <a:bodyPr/>
          <a:lstStyle/>
          <a:p>
            <a:r>
              <a:rPr lang="en-US" b="0" dirty="0"/>
              <a:t>   Residential Cost Estimating 101</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3</a:t>
            </a:r>
          </a:p>
        </p:txBody>
      </p:sp>
    </p:spTree>
    <p:custDataLst>
      <p:tags r:id="rId1"/>
    </p:custDataLst>
    <p:extLst>
      <p:ext uri="{BB962C8B-B14F-4D97-AF65-F5344CB8AC3E}">
        <p14:creationId xmlns:p14="http://schemas.microsoft.com/office/powerpoint/2010/main" val="12290740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6912" y="945814"/>
            <a:ext cx="6865089" cy="474228"/>
          </a:xfrm>
        </p:spPr>
        <p:txBody>
          <a:bodyPr>
            <a:normAutofit/>
          </a:bodyPr>
          <a:lstStyle/>
          <a:p>
            <a:r>
              <a:rPr lang="en-US" dirty="0"/>
              <a:t>The Estimating Process</a:t>
            </a:r>
          </a:p>
        </p:txBody>
      </p:sp>
      <p:sp>
        <p:nvSpPr>
          <p:cNvPr id="6" name="Isosceles Triangle 5"/>
          <p:cNvSpPr/>
          <p:nvPr/>
        </p:nvSpPr>
        <p:spPr>
          <a:xfrm>
            <a:off x="4104711" y="2575601"/>
            <a:ext cx="1073345" cy="2564293"/>
          </a:xfrm>
          <a:prstGeom prst="triangle">
            <a:avLst/>
          </a:prstGeom>
          <a:solidFill>
            <a:srgbClr val="2B4C76">
              <a:alpha val="50196"/>
            </a:srgb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p:cNvSpPr/>
          <p:nvPr/>
        </p:nvSpPr>
        <p:spPr>
          <a:xfrm>
            <a:off x="4635795" y="2575831"/>
            <a:ext cx="2442873" cy="2563004"/>
          </a:xfrm>
          <a:prstGeom prst="triangle">
            <a:avLst/>
          </a:prstGeom>
          <a:solidFill>
            <a:schemeClr val="accent6">
              <a:lumMod val="75000"/>
              <a:alpha val="50196"/>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5284381" y="2575831"/>
            <a:ext cx="5029199" cy="2563004"/>
          </a:xfrm>
          <a:prstGeom prst="triangle">
            <a:avLst/>
          </a:prstGeom>
          <a:solidFill>
            <a:schemeClr val="accent3">
              <a:lumMod val="75000"/>
              <a:alpha val="50196"/>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p:cNvSpPr/>
          <p:nvPr/>
        </p:nvSpPr>
        <p:spPr>
          <a:xfrm>
            <a:off x="7735060" y="2655555"/>
            <a:ext cx="2663581" cy="2479913"/>
          </a:xfrm>
          <a:prstGeom prst="triangle">
            <a:avLst/>
          </a:prstGeom>
          <a:solidFill>
            <a:schemeClr val="accent2">
              <a:alpha val="50196"/>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a:off x="10313581" y="2654596"/>
            <a:ext cx="659215" cy="2485298"/>
          </a:xfrm>
          <a:prstGeom prst="triangle">
            <a:avLst/>
          </a:prstGeom>
          <a:solidFill>
            <a:srgbClr val="9999FF">
              <a:alpha val="49804"/>
            </a:srgb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852225" y="5248586"/>
            <a:ext cx="7556510" cy="276999"/>
          </a:xfrm>
          <a:prstGeom prst="rect">
            <a:avLst/>
          </a:prstGeom>
          <a:noFill/>
          <a:ln w="12700">
            <a:noFill/>
          </a:ln>
        </p:spPr>
        <p:txBody>
          <a:bodyPr wrap="square" rtlCol="0">
            <a:spAutoFit/>
          </a:bodyPr>
          <a:lstStyle/>
          <a:p>
            <a:r>
              <a:rPr lang="en-US" sz="1200" b="1" dirty="0">
                <a:latin typeface="Arial" panose="020B0604020202020204" pitchFamily="34" charset="0"/>
                <a:cs typeface="Arial" panose="020B0604020202020204" pitchFamily="34" charset="0"/>
              </a:rPr>
              <a:t>   Scoping             Specifications                 Costing                            Estimate                  Final Bid  </a:t>
            </a:r>
          </a:p>
        </p:txBody>
      </p:sp>
      <p:cxnSp>
        <p:nvCxnSpPr>
          <p:cNvPr id="29" name="Straight Connector 28"/>
          <p:cNvCxnSpPr/>
          <p:nvPr/>
        </p:nvCxnSpPr>
        <p:spPr>
          <a:xfrm>
            <a:off x="3819174" y="5248586"/>
            <a:ext cx="73041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934045" y="1369415"/>
            <a:ext cx="7304296" cy="584775"/>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The estimating process is a logical project forecasting sequence </a:t>
            </a:r>
          </a:p>
          <a:p>
            <a:pPr algn="ctr"/>
            <a:r>
              <a:rPr lang="en-US" sz="1600" dirty="0">
                <a:latin typeface="Arial" panose="020B0604020202020204" pitchFamily="34" charset="0"/>
                <a:cs typeface="Arial" panose="020B0604020202020204" pitchFamily="34" charset="0"/>
              </a:rPr>
              <a:t>with various time and function allocation phases.</a:t>
            </a:r>
          </a:p>
        </p:txBody>
      </p:sp>
      <p:sp>
        <p:nvSpPr>
          <p:cNvPr id="34" name="Rectangle 33"/>
          <p:cNvSpPr/>
          <p:nvPr/>
        </p:nvSpPr>
        <p:spPr>
          <a:xfrm>
            <a:off x="0" y="0"/>
            <a:ext cx="275328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ontent Placeholder 2"/>
          <p:cNvSpPr txBox="1">
            <a:spLocks/>
          </p:cNvSpPr>
          <p:nvPr/>
        </p:nvSpPr>
        <p:spPr>
          <a:xfrm>
            <a:off x="339754" y="2956831"/>
            <a:ext cx="2180109" cy="3700131"/>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solidFill>
                  <a:schemeClr val="bg1"/>
                </a:solidFill>
              </a:rPr>
              <a:t>While every residential construction project is unique, certain aspects of the estimate will remain the same for most project estimates. </a:t>
            </a:r>
          </a:p>
          <a:p>
            <a:pPr marL="0" lvl="0" indent="0">
              <a:buNone/>
            </a:pPr>
            <a:endParaRPr lang="en-US" sz="1200" dirty="0">
              <a:solidFill>
                <a:schemeClr val="bg1"/>
              </a:solidFill>
            </a:endParaRPr>
          </a:p>
        </p:txBody>
      </p:sp>
      <p:pic>
        <p:nvPicPr>
          <p:cNvPr id="36" name="Picture 3" descr="D:\30_00_SST-198-07_SST Builder Training - Course 7 Estimating 101\01_Images\businessman-uses-calculator_burst.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0" y="807085"/>
            <a:ext cx="3648075" cy="1878061"/>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950513" y="5760476"/>
            <a:ext cx="4714063" cy="492443"/>
          </a:xfrm>
          <a:prstGeom prst="rect">
            <a:avLst/>
          </a:prstGeom>
          <a:solidFill>
            <a:schemeClr val="bg1">
              <a:lumMod val="95000"/>
            </a:schemeClr>
          </a:solidFill>
        </p:spPr>
        <p:txBody>
          <a:bodyPr wrap="square" lIns="182880" tIns="91440" bIns="182880" rtlCol="0">
            <a:spAutoFit/>
          </a:bodyPr>
          <a:lstStyle/>
          <a:p>
            <a:pPr algn="ctr"/>
            <a:r>
              <a:rPr lang="en-US" sz="1400" dirty="0">
                <a:latin typeface="Arial" panose="020B0604020202020204" pitchFamily="34" charset="0"/>
                <a:cs typeface="Arial" panose="020B0604020202020204" pitchFamily="34" charset="0"/>
              </a:rPr>
              <a:t>Average Length of Individual Overlapping Phases</a:t>
            </a:r>
          </a:p>
        </p:txBody>
      </p:sp>
      <p:pic>
        <p:nvPicPr>
          <p:cNvPr id="15"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840804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30_00_SST-198-07_SST Builder Training - Course 7 Estimating 101\01_Images\scott-blake-mAZdqR8Uwbk-unsplash.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2463287" y="2264652"/>
            <a:ext cx="3489256" cy="2925463"/>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48" name="Picture 4" descr="Image result for acres for sale"/>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2463286" y="5350435"/>
            <a:ext cx="1575386" cy="1197672"/>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56" name="Picture 12" descr="people seated on table in ro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96595" y="5350435"/>
            <a:ext cx="1793618" cy="1229929"/>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6571375" y="900547"/>
            <a:ext cx="8971220" cy="474228"/>
          </a:xfrm>
        </p:spPr>
        <p:txBody>
          <a:bodyPr/>
          <a:lstStyle/>
          <a:p>
            <a:r>
              <a:rPr lang="en-US" dirty="0"/>
              <a:t>Scoping</a:t>
            </a:r>
          </a:p>
        </p:txBody>
      </p:sp>
      <p:sp>
        <p:nvSpPr>
          <p:cNvPr id="7" name="Content Placeholder 2"/>
          <p:cNvSpPr>
            <a:spLocks noGrp="1"/>
          </p:cNvSpPr>
          <p:nvPr>
            <p:ph idx="1"/>
          </p:nvPr>
        </p:nvSpPr>
        <p:spPr>
          <a:xfrm>
            <a:off x="6596774" y="1514671"/>
            <a:ext cx="4642726" cy="2092881"/>
          </a:xfrm>
        </p:spPr>
        <p:txBody>
          <a:bodyPr>
            <a:noAutofit/>
          </a:bodyPr>
          <a:lstStyle/>
          <a:p>
            <a:r>
              <a:rPr lang="en-US" sz="1200" dirty="0"/>
              <a:t>The estimator works with the client and design team to understand the scope of the project. </a:t>
            </a:r>
          </a:p>
          <a:p>
            <a:r>
              <a:rPr lang="en-US" sz="1200" dirty="0"/>
              <a:t>The site purchase price may or may not be part of the estimate. Regardless, analysis and review of the building site is essential. </a:t>
            </a:r>
          </a:p>
          <a:p>
            <a:r>
              <a:rPr lang="en-US" sz="1200" dirty="0"/>
              <a:t>The estimator must review any area, city, or subdivision codes and restrictions to determine complete preliminary costs. </a:t>
            </a:r>
          </a:p>
        </p:txBody>
      </p:sp>
      <p:sp>
        <p:nvSpPr>
          <p:cNvPr id="19" name="Rectangle 18"/>
          <p:cNvSpPr/>
          <p:nvPr/>
        </p:nvSpPr>
        <p:spPr>
          <a:xfrm>
            <a:off x="2687230" y="828408"/>
            <a:ext cx="1806737"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2556601" y="1002489"/>
            <a:ext cx="2223117" cy="707886"/>
          </a:xfrm>
          <a:prstGeom prst="rect">
            <a:avLst/>
          </a:prstGeom>
        </p:spPr>
        <p:txBody>
          <a:bodyPr wrap="square">
            <a:spAutoFit/>
          </a:bodyPr>
          <a:lstStyle/>
          <a:p>
            <a:r>
              <a:rPr lang="en-US" sz="4000" dirty="0">
                <a:latin typeface="Arial Black" panose="020B0A04020102020204" pitchFamily="34" charset="0"/>
              </a:rPr>
              <a:t>PHASE</a:t>
            </a:r>
            <a:endParaRPr lang="en-US" sz="13000" dirty="0">
              <a:latin typeface="Arial Black" panose="020B0A04020102020204" pitchFamily="34" charset="0"/>
            </a:endParaRPr>
          </a:p>
        </p:txBody>
      </p:sp>
      <p:sp>
        <p:nvSpPr>
          <p:cNvPr id="21" name="Rectangle 20"/>
          <p:cNvSpPr/>
          <p:nvPr/>
        </p:nvSpPr>
        <p:spPr>
          <a:xfrm>
            <a:off x="4465638" y="44948"/>
            <a:ext cx="1434854" cy="2092881"/>
          </a:xfrm>
          <a:prstGeom prst="rect">
            <a:avLst/>
          </a:prstGeom>
          <a:effectLst>
            <a:outerShdw blurRad="190500" dist="101600" dir="2700000" algn="tl" rotWithShape="0">
              <a:prstClr val="black">
                <a:alpha val="40000"/>
              </a:prstClr>
            </a:outerShdw>
          </a:effectLst>
        </p:spPr>
        <p:txBody>
          <a:bodyPr wrap="square">
            <a:spAutoFit/>
          </a:bodyPr>
          <a:lstStyle/>
          <a:p>
            <a:r>
              <a:rPr lang="en-US" sz="13000" dirty="0">
                <a:latin typeface="Arial Black" panose="020B0A04020102020204" pitchFamily="34" charset="0"/>
              </a:rPr>
              <a:t>1</a:t>
            </a:r>
          </a:p>
        </p:txBody>
      </p:sp>
      <p:sp>
        <p:nvSpPr>
          <p:cNvPr id="29" name="Rectangle 28"/>
          <p:cNvSpPr/>
          <p:nvPr/>
        </p:nvSpPr>
        <p:spPr>
          <a:xfrm>
            <a:off x="0" y="0"/>
            <a:ext cx="2263825" cy="6941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2"/>
          <p:cNvSpPr txBox="1">
            <a:spLocks/>
          </p:cNvSpPr>
          <p:nvPr/>
        </p:nvSpPr>
        <p:spPr>
          <a:xfrm>
            <a:off x="184029" y="827088"/>
            <a:ext cx="1973349" cy="5596022"/>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b="1" dirty="0">
                <a:solidFill>
                  <a:schemeClr val="bg1"/>
                </a:solidFill>
              </a:rPr>
              <a:t>Site Purchasing Issues</a:t>
            </a:r>
          </a:p>
          <a:p>
            <a:pPr indent="-115888"/>
            <a:r>
              <a:rPr lang="en-US" sz="1200" dirty="0">
                <a:solidFill>
                  <a:schemeClr val="bg1"/>
                </a:solidFill>
              </a:rPr>
              <a:t>Street conditions</a:t>
            </a:r>
          </a:p>
          <a:p>
            <a:pPr indent="-115888"/>
            <a:r>
              <a:rPr lang="en-US" sz="1200" dirty="0">
                <a:solidFill>
                  <a:schemeClr val="bg1"/>
                </a:solidFill>
              </a:rPr>
              <a:t>Terrain</a:t>
            </a:r>
          </a:p>
          <a:p>
            <a:pPr indent="-115888"/>
            <a:r>
              <a:rPr lang="en-US" sz="1200" dirty="0">
                <a:solidFill>
                  <a:schemeClr val="bg1"/>
                </a:solidFill>
              </a:rPr>
              <a:t>Preservation of trees and landscaping</a:t>
            </a:r>
          </a:p>
          <a:p>
            <a:pPr indent="-115888"/>
            <a:r>
              <a:rPr lang="en-US" sz="1200" dirty="0">
                <a:solidFill>
                  <a:schemeClr val="bg1"/>
                </a:solidFill>
              </a:rPr>
              <a:t>Accessibility to utilities</a:t>
            </a:r>
          </a:p>
          <a:p>
            <a:pPr marL="0" indent="0">
              <a:buNone/>
            </a:pPr>
            <a:r>
              <a:rPr lang="en-US" sz="1200" b="1" dirty="0">
                <a:solidFill>
                  <a:schemeClr val="bg1"/>
                </a:solidFill>
              </a:rPr>
              <a:t>After Site Considerations</a:t>
            </a:r>
          </a:p>
          <a:p>
            <a:pPr marL="236538" lvl="0" indent="-115888"/>
            <a:r>
              <a:rPr lang="en-US" sz="1200" dirty="0">
                <a:solidFill>
                  <a:schemeClr val="bg1"/>
                </a:solidFill>
              </a:rPr>
              <a:t>Obtain a clear deed</a:t>
            </a:r>
          </a:p>
          <a:p>
            <a:pPr marL="236538" lvl="0" indent="-115888"/>
            <a:r>
              <a:rPr lang="en-US" sz="1200" dirty="0">
                <a:solidFill>
                  <a:schemeClr val="bg1"/>
                </a:solidFill>
              </a:rPr>
              <a:t>Verify future highway department plans</a:t>
            </a:r>
          </a:p>
          <a:p>
            <a:pPr marL="236538" lvl="0" indent="-115888"/>
            <a:r>
              <a:rPr lang="en-US" sz="1200" dirty="0">
                <a:solidFill>
                  <a:schemeClr val="bg1"/>
                </a:solidFill>
              </a:rPr>
              <a:t>Projected tax rates</a:t>
            </a:r>
          </a:p>
          <a:p>
            <a:pPr marL="236538" lvl="0" indent="-115888"/>
            <a:r>
              <a:rPr lang="en-US" sz="1200" dirty="0">
                <a:solidFill>
                  <a:schemeClr val="bg1"/>
                </a:solidFill>
              </a:rPr>
              <a:t>Utility costs</a:t>
            </a:r>
          </a:p>
          <a:p>
            <a:pPr marL="0" lvl="0" indent="0">
              <a:buNone/>
            </a:pPr>
            <a:endParaRPr lang="en-US" sz="1200" dirty="0">
              <a:solidFill>
                <a:schemeClr val="bg1"/>
              </a:solidFill>
            </a:endParaRPr>
          </a:p>
          <a:p>
            <a:pPr marL="0" lvl="0" indent="0">
              <a:buNone/>
            </a:pPr>
            <a:endParaRPr lang="en-US" sz="1200" dirty="0">
              <a:solidFill>
                <a:schemeClr val="bg1"/>
              </a:solidFill>
            </a:endParaRPr>
          </a:p>
          <a:p>
            <a:pPr marL="115888" lvl="0" indent="-115888"/>
            <a:endParaRPr lang="en-US" sz="1200" dirty="0">
              <a:solidFill>
                <a:schemeClr val="bg1"/>
              </a:solidFill>
            </a:endParaRPr>
          </a:p>
        </p:txBody>
      </p:sp>
      <p:grpSp>
        <p:nvGrpSpPr>
          <p:cNvPr id="3" name="Group 2"/>
          <p:cNvGrpSpPr/>
          <p:nvPr/>
        </p:nvGrpSpPr>
        <p:grpSpPr>
          <a:xfrm>
            <a:off x="6320614" y="4223620"/>
            <a:ext cx="5550118" cy="2231708"/>
            <a:chOff x="3819174" y="2956601"/>
            <a:chExt cx="7589561" cy="3051770"/>
          </a:xfrm>
        </p:grpSpPr>
        <p:sp>
          <p:nvSpPr>
            <p:cNvPr id="28" name="Isosceles Triangle 27"/>
            <p:cNvSpPr/>
            <p:nvPr>
              <p:custDataLst>
                <p:tags r:id="rId2"/>
              </p:custDataLst>
            </p:nvPr>
          </p:nvSpPr>
          <p:spPr>
            <a:xfrm>
              <a:off x="4635795" y="2956831"/>
              <a:ext cx="2442873" cy="2563004"/>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p:cNvSpPr/>
            <p:nvPr>
              <p:custDataLst>
                <p:tags r:id="rId3"/>
              </p:custDataLst>
            </p:nvPr>
          </p:nvSpPr>
          <p:spPr>
            <a:xfrm>
              <a:off x="5284381" y="2956831"/>
              <a:ext cx="5029199" cy="2563004"/>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1"/>
            <p:cNvSpPr/>
            <p:nvPr>
              <p:custDataLst>
                <p:tags r:id="rId4"/>
              </p:custDataLst>
            </p:nvPr>
          </p:nvSpPr>
          <p:spPr>
            <a:xfrm>
              <a:off x="7735060" y="3036555"/>
              <a:ext cx="2663581" cy="2479913"/>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sosceles Triangle 32"/>
            <p:cNvSpPr/>
            <p:nvPr>
              <p:custDataLst>
                <p:tags r:id="rId5"/>
              </p:custDataLst>
            </p:nvPr>
          </p:nvSpPr>
          <p:spPr>
            <a:xfrm>
              <a:off x="10313581" y="3035596"/>
              <a:ext cx="659215" cy="2485298"/>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3852225" y="5629586"/>
              <a:ext cx="7556510" cy="378785"/>
            </a:xfrm>
            <a:prstGeom prst="rect">
              <a:avLst/>
            </a:prstGeom>
            <a:noFill/>
            <a:ln w="12700">
              <a:noFill/>
            </a:ln>
          </p:spPr>
          <p:txBody>
            <a:bodyPr wrap="square" rtlCol="0">
              <a:spAutoFit/>
            </a:bodyPr>
            <a:lstStyle/>
            <a:p>
              <a:r>
                <a:rPr lang="en-US" sz="1200" b="1" dirty="0">
                  <a:latin typeface="Arial" panose="020B0604020202020204" pitchFamily="34" charset="0"/>
                  <a:cs typeface="Arial" panose="020B0604020202020204" pitchFamily="34" charset="0"/>
                </a:rPr>
                <a:t>   </a:t>
              </a:r>
              <a:r>
                <a:rPr lang="en-US" sz="900" b="1" dirty="0">
                  <a:latin typeface="Arial" panose="020B0604020202020204" pitchFamily="34" charset="0"/>
                  <a:cs typeface="Arial" panose="020B0604020202020204" pitchFamily="34" charset="0"/>
                </a:rPr>
                <a:t>Scoping</a:t>
              </a:r>
              <a:r>
                <a:rPr lang="en-US" sz="900" dirty="0">
                  <a:latin typeface="Arial" panose="020B0604020202020204" pitchFamily="34" charset="0"/>
                  <a:cs typeface="Arial" panose="020B0604020202020204" pitchFamily="34" charset="0"/>
                </a:rPr>
                <a:t>             Specifications                 Costing                            Estimate                  Final Bid  </a:t>
              </a:r>
            </a:p>
          </p:txBody>
        </p:sp>
        <p:cxnSp>
          <p:nvCxnSpPr>
            <p:cNvPr id="35" name="Straight Connector 34"/>
            <p:cNvCxnSpPr/>
            <p:nvPr/>
          </p:nvCxnSpPr>
          <p:spPr>
            <a:xfrm>
              <a:off x="3819174" y="5629586"/>
              <a:ext cx="73041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Isosceles Triangle 26"/>
            <p:cNvSpPr/>
            <p:nvPr>
              <p:custDataLst>
                <p:tags r:id="rId6"/>
              </p:custDataLst>
            </p:nvPr>
          </p:nvSpPr>
          <p:spPr>
            <a:xfrm>
              <a:off x="4104711" y="2956601"/>
              <a:ext cx="1073345" cy="2564293"/>
            </a:xfrm>
            <a:prstGeom prst="triangle">
              <a:avLst/>
            </a:prstGeom>
            <a:solidFill>
              <a:srgbClr val="2B4C76">
                <a:alpha val="50196"/>
              </a:srgb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439749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45814"/>
            <a:ext cx="11468099" cy="474228"/>
          </a:xfrm>
        </p:spPr>
        <p:txBody>
          <a:bodyPr/>
          <a:lstStyle/>
          <a:p>
            <a:pPr algn="ctr"/>
            <a:r>
              <a:rPr lang="en-US" dirty="0">
                <a:solidFill>
                  <a:srgbClr val="FF5308"/>
                </a:solidFill>
              </a:rPr>
              <a:t>Course Requirements</a:t>
            </a:r>
          </a:p>
        </p:txBody>
      </p:sp>
      <p:sp>
        <p:nvSpPr>
          <p:cNvPr id="3" name="Content Placeholder 2"/>
          <p:cNvSpPr>
            <a:spLocks noGrp="1"/>
          </p:cNvSpPr>
          <p:nvPr>
            <p:ph idx="1"/>
          </p:nvPr>
        </p:nvSpPr>
        <p:spPr>
          <a:xfrm>
            <a:off x="342900" y="1320801"/>
            <a:ext cx="11480800" cy="495300"/>
          </a:xfrm>
        </p:spPr>
        <p:txBody>
          <a:bodyPr/>
          <a:lstStyle/>
          <a:p>
            <a:pPr algn="ctr">
              <a:lnSpc>
                <a:spcPct val="120000"/>
              </a:lnSpc>
              <a:spcAft>
                <a:spcPts val="600"/>
              </a:spcAft>
              <a:buNone/>
              <a:defRPr/>
            </a:pPr>
            <a:r>
              <a:rPr lang="en-US" altLang="en-US" sz="2000" b="1" dirty="0"/>
              <a:t>Pass the Class to Earn Personal Development Hours</a:t>
            </a:r>
            <a:endParaRPr lang="en-US" sz="2800" dirty="0"/>
          </a:p>
        </p:txBody>
      </p:sp>
      <p:sp>
        <p:nvSpPr>
          <p:cNvPr id="5" name="Content Placeholder 2"/>
          <p:cNvSpPr txBox="1">
            <a:spLocks/>
          </p:cNvSpPr>
          <p:nvPr/>
        </p:nvSpPr>
        <p:spPr>
          <a:xfrm>
            <a:off x="4699000" y="2324099"/>
            <a:ext cx="2781300" cy="3844471"/>
          </a:xfrm>
          <a:prstGeom prst="rect">
            <a:avLst/>
          </a:prstGeom>
          <a:ln w="19050">
            <a:solidFill>
              <a:schemeClr val="tx1"/>
            </a:solidFill>
          </a:ln>
        </p:spPr>
        <p:txBody>
          <a:bodyPr lIns="365760" tIns="0" rIns="45720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EXERCISES</a:t>
            </a:r>
          </a:p>
          <a:p>
            <a:pPr marL="0" indent="0" algn="ctr">
              <a:buNone/>
            </a:pPr>
            <a:r>
              <a:rPr lang="en-US" sz="1400" dirty="0"/>
              <a:t>Complete the Knowledge Checks in the course</a:t>
            </a:r>
          </a:p>
        </p:txBody>
      </p:sp>
      <p:sp>
        <p:nvSpPr>
          <p:cNvPr id="6" name="Content Placeholder 2"/>
          <p:cNvSpPr txBox="1">
            <a:spLocks/>
          </p:cNvSpPr>
          <p:nvPr/>
        </p:nvSpPr>
        <p:spPr>
          <a:xfrm>
            <a:off x="7988300" y="2324099"/>
            <a:ext cx="2781300" cy="3844471"/>
          </a:xfrm>
          <a:prstGeom prst="rect">
            <a:avLst/>
          </a:prstGeom>
          <a:ln w="19050">
            <a:solidFill>
              <a:srgbClr val="FF5308"/>
            </a:solidFill>
          </a:ln>
        </p:spPr>
        <p:txBody>
          <a:bodyPr lIns="274320" tIns="0" rIns="45720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PASS ASSESSMENT</a:t>
            </a:r>
          </a:p>
          <a:p>
            <a:pPr marL="0" indent="0" algn="ctr">
              <a:buNone/>
            </a:pPr>
            <a:r>
              <a:rPr lang="en-US" sz="1400" dirty="0"/>
              <a:t>Pass the Final Assessment at the end </a:t>
            </a:r>
            <a:br>
              <a:rPr lang="en-US" sz="1400" dirty="0">
                <a:solidFill>
                  <a:srgbClr val="FF00FF"/>
                </a:solidFill>
              </a:rPr>
            </a:br>
            <a:r>
              <a:rPr lang="en-US" sz="1400" dirty="0"/>
              <a:t>of the course</a:t>
            </a:r>
          </a:p>
        </p:txBody>
      </p:sp>
      <p:sp>
        <p:nvSpPr>
          <p:cNvPr id="7" name="Content Placeholder 2"/>
          <p:cNvSpPr txBox="1">
            <a:spLocks/>
          </p:cNvSpPr>
          <p:nvPr/>
        </p:nvSpPr>
        <p:spPr>
          <a:xfrm>
            <a:off x="1409700" y="2324099"/>
            <a:ext cx="2781300" cy="3844471"/>
          </a:xfrm>
          <a:prstGeom prst="rect">
            <a:avLst/>
          </a:prstGeom>
          <a:ln w="19050">
            <a:solidFill>
              <a:srgbClr val="FF5308"/>
            </a:solidFill>
          </a:ln>
        </p:spPr>
        <p:txBody>
          <a:bodyPr lIns="274320" tIns="0" rIns="36576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READ &amp; LISTEN</a:t>
            </a:r>
          </a:p>
          <a:p>
            <a:pPr marL="0" indent="0" algn="ctr">
              <a:buNone/>
            </a:pPr>
            <a:r>
              <a:rPr lang="en-US" sz="1400" dirty="0"/>
              <a:t>Read and listen to all course material in sequence</a:t>
            </a:r>
          </a:p>
        </p:txBody>
      </p:sp>
      <p:sp>
        <p:nvSpPr>
          <p:cNvPr id="8" name="AutoShape 2" descr="Image result for free test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8" name="Picture 4" descr="D:\03_Simpson Strong Tie\00_SST-198_Builder Training\Images\01_ICO_Computer_v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8050" y="2692735"/>
            <a:ext cx="1123950" cy="974754"/>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03_Simpson Strong Tie\00_SST-198_Builder Training\Images\01_ICO_Lightbulb_v0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07025" y="2508249"/>
            <a:ext cx="1336675" cy="115924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03_Simpson Strong Tie\00_SST-198_Builder Training\Images\01_ICO_Test_v0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29662" y="2508249"/>
            <a:ext cx="1336675" cy="115924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409700" y="5936343"/>
            <a:ext cx="2781300" cy="23222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988300" y="5936343"/>
            <a:ext cx="2781300" cy="23222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699000" y="5936342"/>
            <a:ext cx="2781300" cy="2322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6812279"/>
            <a:ext cx="12192000"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476213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an standing in front of tool"/>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2474921" y="2267338"/>
            <a:ext cx="3454981" cy="2893591"/>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9" name="Group 28"/>
          <p:cNvGrpSpPr/>
          <p:nvPr/>
        </p:nvGrpSpPr>
        <p:grpSpPr>
          <a:xfrm>
            <a:off x="6320614" y="4223620"/>
            <a:ext cx="5550118" cy="2231708"/>
            <a:chOff x="3819174" y="2956601"/>
            <a:chExt cx="7589561" cy="3051770"/>
          </a:xfrm>
        </p:grpSpPr>
        <p:sp>
          <p:nvSpPr>
            <p:cNvPr id="30" name="Isosceles Triangle 29"/>
            <p:cNvSpPr/>
            <p:nvPr>
              <p:custDataLst>
                <p:tags r:id="rId2"/>
              </p:custDataLst>
            </p:nvPr>
          </p:nvSpPr>
          <p:spPr>
            <a:xfrm>
              <a:off x="4104711" y="2956601"/>
              <a:ext cx="1073345" cy="2564293"/>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1"/>
            <p:cNvSpPr/>
            <p:nvPr>
              <p:custDataLst>
                <p:tags r:id="rId3"/>
              </p:custDataLst>
            </p:nvPr>
          </p:nvSpPr>
          <p:spPr>
            <a:xfrm>
              <a:off x="5284381" y="2956831"/>
              <a:ext cx="5029199" cy="2563004"/>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sosceles Triangle 32"/>
            <p:cNvSpPr/>
            <p:nvPr>
              <p:custDataLst>
                <p:tags r:id="rId4"/>
              </p:custDataLst>
            </p:nvPr>
          </p:nvSpPr>
          <p:spPr>
            <a:xfrm>
              <a:off x="7735060" y="3036555"/>
              <a:ext cx="2663581" cy="2479913"/>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sosceles Triangle 33"/>
            <p:cNvSpPr/>
            <p:nvPr>
              <p:custDataLst>
                <p:tags r:id="rId5"/>
              </p:custDataLst>
            </p:nvPr>
          </p:nvSpPr>
          <p:spPr>
            <a:xfrm>
              <a:off x="10313581" y="3035596"/>
              <a:ext cx="659215" cy="2485298"/>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3852225" y="5629586"/>
              <a:ext cx="7556510" cy="378785"/>
            </a:xfrm>
            <a:prstGeom prst="rect">
              <a:avLst/>
            </a:prstGeom>
            <a:noFill/>
            <a:ln w="12700">
              <a:noFill/>
            </a:ln>
          </p:spPr>
          <p:txBody>
            <a:bodyPr wrap="square" rtlCol="0">
              <a:spAutoFit/>
            </a:bodyPr>
            <a:lstStyle/>
            <a:p>
              <a:r>
                <a:rPr lang="en-US" sz="1200" b="1" dirty="0">
                  <a:latin typeface="Arial" panose="020B0604020202020204" pitchFamily="34" charset="0"/>
                  <a:cs typeface="Arial" panose="020B0604020202020204" pitchFamily="34" charset="0"/>
                </a:rPr>
                <a:t>   </a:t>
              </a:r>
              <a:r>
                <a:rPr lang="en-US" sz="900" dirty="0">
                  <a:latin typeface="Arial" panose="020B0604020202020204" pitchFamily="34" charset="0"/>
                  <a:cs typeface="Arial" panose="020B0604020202020204" pitchFamily="34" charset="0"/>
                </a:rPr>
                <a:t>Scoping             </a:t>
              </a:r>
              <a:r>
                <a:rPr lang="en-US" sz="900" b="1" dirty="0">
                  <a:latin typeface="Arial" panose="020B0604020202020204" pitchFamily="34" charset="0"/>
                  <a:cs typeface="Arial" panose="020B0604020202020204" pitchFamily="34" charset="0"/>
                </a:rPr>
                <a:t>Specifications</a:t>
              </a:r>
              <a:r>
                <a:rPr lang="en-US" sz="900" dirty="0">
                  <a:latin typeface="Arial" panose="020B0604020202020204" pitchFamily="34" charset="0"/>
                  <a:cs typeface="Arial" panose="020B0604020202020204" pitchFamily="34" charset="0"/>
                </a:rPr>
                <a:t>                 Costing                            Estimate                  Final Bid  </a:t>
              </a:r>
            </a:p>
          </p:txBody>
        </p:sp>
        <p:cxnSp>
          <p:nvCxnSpPr>
            <p:cNvPr id="36" name="Straight Connector 35"/>
            <p:cNvCxnSpPr/>
            <p:nvPr/>
          </p:nvCxnSpPr>
          <p:spPr>
            <a:xfrm>
              <a:off x="3819174" y="5629586"/>
              <a:ext cx="73041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Isosceles Triangle 30"/>
            <p:cNvSpPr/>
            <p:nvPr>
              <p:custDataLst>
                <p:tags r:id="rId6"/>
              </p:custDataLst>
            </p:nvPr>
          </p:nvSpPr>
          <p:spPr>
            <a:xfrm>
              <a:off x="4635795" y="2956831"/>
              <a:ext cx="2442873" cy="2563004"/>
            </a:xfrm>
            <a:prstGeom prst="triangle">
              <a:avLst/>
            </a:prstGeom>
            <a:solidFill>
              <a:schemeClr val="accent6">
                <a:lumMod val="75000"/>
                <a:alpha val="50196"/>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4" descr="people fixing road"/>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rightnessContrast bright="20000" contrast="-20000"/>
                    </a14:imgEffect>
                  </a14:imgLayer>
                </a14:imgProps>
              </a:ext>
              <a:ext uri="{28A0092B-C50C-407E-A947-70E740481C1C}">
                <a14:useLocalDpi xmlns:a14="http://schemas.microsoft.com/office/drawing/2010/main" val="0"/>
              </a:ext>
            </a:extLst>
          </a:blip>
          <a:srcRect/>
          <a:stretch/>
        </p:blipFill>
        <p:spPr bwMode="auto">
          <a:xfrm>
            <a:off x="4038672" y="5360641"/>
            <a:ext cx="1891230" cy="1187467"/>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5" name="Picture 5" descr="D:\30_00_SST-198-07_SST Builder Training - Course 7 Estimating 101\01_Images\blueprints-for-house_burst.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a:stretch/>
        </p:blipFill>
        <p:spPr bwMode="auto">
          <a:xfrm>
            <a:off x="2466226" y="5360641"/>
            <a:ext cx="1405674" cy="1187465"/>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6571375" y="900547"/>
            <a:ext cx="8971220" cy="474228"/>
          </a:xfrm>
        </p:spPr>
        <p:txBody>
          <a:bodyPr/>
          <a:lstStyle/>
          <a:p>
            <a:r>
              <a:rPr lang="en-US" dirty="0"/>
              <a:t>Analysis and Specifications</a:t>
            </a:r>
          </a:p>
        </p:txBody>
      </p:sp>
      <p:sp>
        <p:nvSpPr>
          <p:cNvPr id="7" name="Content Placeholder 2"/>
          <p:cNvSpPr>
            <a:spLocks noGrp="1"/>
          </p:cNvSpPr>
          <p:nvPr>
            <p:ph idx="1"/>
          </p:nvPr>
        </p:nvSpPr>
        <p:spPr>
          <a:xfrm>
            <a:off x="6596774" y="1514671"/>
            <a:ext cx="4258568" cy="2723954"/>
          </a:xfrm>
        </p:spPr>
        <p:txBody>
          <a:bodyPr>
            <a:noAutofit/>
          </a:bodyPr>
          <a:lstStyle/>
          <a:p>
            <a:r>
              <a:rPr lang="en-US" sz="1200" dirty="0"/>
              <a:t>The estimator visualizes the project, considering the impacts from environmental, weather, or other factors. </a:t>
            </a:r>
          </a:p>
          <a:p>
            <a:r>
              <a:rPr lang="en-US" sz="1200" dirty="0"/>
              <a:t>Initial drawings, schematics, or blueprints may be available.</a:t>
            </a:r>
          </a:p>
          <a:p>
            <a:r>
              <a:rPr lang="en-US" sz="1200" dirty="0"/>
              <a:t>Logging notes in an estimating checklist is critical as details become available. </a:t>
            </a:r>
          </a:p>
        </p:txBody>
      </p:sp>
      <p:grpSp>
        <p:nvGrpSpPr>
          <p:cNvPr id="18" name="Group 17"/>
          <p:cNvGrpSpPr/>
          <p:nvPr/>
        </p:nvGrpSpPr>
        <p:grpSpPr>
          <a:xfrm>
            <a:off x="2556601" y="35617"/>
            <a:ext cx="3410566" cy="2092881"/>
            <a:chOff x="-122853" y="-155784"/>
            <a:chExt cx="3410566" cy="2092881"/>
          </a:xfrm>
        </p:grpSpPr>
        <p:sp>
          <p:nvSpPr>
            <p:cNvPr id="19" name="Rectangle 18"/>
            <p:cNvSpPr/>
            <p:nvPr/>
          </p:nvSpPr>
          <p:spPr>
            <a:xfrm>
              <a:off x="7776" y="627676"/>
              <a:ext cx="1806737"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122853" y="801757"/>
              <a:ext cx="2223117" cy="707886"/>
            </a:xfrm>
            <a:prstGeom prst="rect">
              <a:avLst/>
            </a:prstGeom>
          </p:spPr>
          <p:txBody>
            <a:bodyPr wrap="square">
              <a:spAutoFit/>
            </a:bodyPr>
            <a:lstStyle/>
            <a:p>
              <a:r>
                <a:rPr lang="en-US" sz="4000" dirty="0">
                  <a:latin typeface="Arial Black" panose="020B0A04020102020204" pitchFamily="34" charset="0"/>
                </a:rPr>
                <a:t>PHASE</a:t>
              </a:r>
              <a:endParaRPr lang="en-US" sz="13000" dirty="0">
                <a:latin typeface="Arial Black" panose="020B0A04020102020204" pitchFamily="34" charset="0"/>
              </a:endParaRPr>
            </a:p>
          </p:txBody>
        </p:sp>
        <p:sp>
          <p:nvSpPr>
            <p:cNvPr id="21" name="Rectangle 20"/>
            <p:cNvSpPr/>
            <p:nvPr/>
          </p:nvSpPr>
          <p:spPr>
            <a:xfrm>
              <a:off x="1852859" y="-155784"/>
              <a:ext cx="1434854" cy="2092881"/>
            </a:xfrm>
            <a:prstGeom prst="rect">
              <a:avLst/>
            </a:prstGeom>
            <a:effectLst>
              <a:outerShdw blurRad="190500" dist="101600" dir="2700000" algn="tl" rotWithShape="0">
                <a:prstClr val="black">
                  <a:alpha val="40000"/>
                </a:prstClr>
              </a:outerShdw>
            </a:effectLst>
          </p:spPr>
          <p:txBody>
            <a:bodyPr wrap="square">
              <a:spAutoFit/>
            </a:bodyPr>
            <a:lstStyle/>
            <a:p>
              <a:r>
                <a:rPr lang="en-US" sz="13000" dirty="0">
                  <a:latin typeface="Arial Black" panose="020B0A04020102020204" pitchFamily="34" charset="0"/>
                </a:rPr>
                <a:t>2</a:t>
              </a:r>
            </a:p>
          </p:txBody>
        </p:sp>
      </p:grpSp>
      <p:sp>
        <p:nvSpPr>
          <p:cNvPr id="27" name="Rectangle 26"/>
          <p:cNvSpPr/>
          <p:nvPr/>
        </p:nvSpPr>
        <p:spPr>
          <a:xfrm>
            <a:off x="0" y="0"/>
            <a:ext cx="2263825" cy="6941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ontent Placeholder 2"/>
          <p:cNvSpPr txBox="1">
            <a:spLocks/>
          </p:cNvSpPr>
          <p:nvPr/>
        </p:nvSpPr>
        <p:spPr>
          <a:xfrm>
            <a:off x="184029" y="813150"/>
            <a:ext cx="1973349" cy="604485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5888" indent="-115888">
              <a:buNone/>
            </a:pPr>
            <a:r>
              <a:rPr lang="en-US" sz="1200" b="1" dirty="0">
                <a:solidFill>
                  <a:schemeClr val="bg1"/>
                </a:solidFill>
              </a:rPr>
              <a:t>Engineering Fees</a:t>
            </a:r>
          </a:p>
          <a:p>
            <a:pPr marL="236538" indent="-115888"/>
            <a:r>
              <a:rPr lang="en-US" sz="1200" dirty="0">
                <a:solidFill>
                  <a:schemeClr val="bg1"/>
                </a:solidFill>
              </a:rPr>
              <a:t>Lot survey</a:t>
            </a:r>
          </a:p>
          <a:p>
            <a:pPr marL="236538" indent="-115888"/>
            <a:r>
              <a:rPr lang="en-US" sz="1200" dirty="0">
                <a:solidFill>
                  <a:schemeClr val="bg1"/>
                </a:solidFill>
              </a:rPr>
              <a:t>Topography</a:t>
            </a:r>
          </a:p>
          <a:p>
            <a:pPr marL="236538" indent="-115888"/>
            <a:r>
              <a:rPr lang="en-US" sz="1200" dirty="0">
                <a:solidFill>
                  <a:schemeClr val="bg1"/>
                </a:solidFill>
              </a:rPr>
              <a:t>Drainage patterns</a:t>
            </a:r>
          </a:p>
          <a:p>
            <a:pPr marL="236538" indent="-115888"/>
            <a:r>
              <a:rPr lang="en-US" sz="1200" dirty="0">
                <a:solidFill>
                  <a:schemeClr val="bg1"/>
                </a:solidFill>
              </a:rPr>
              <a:t>Soil conditions</a:t>
            </a:r>
          </a:p>
          <a:p>
            <a:pPr marL="236538" indent="-115888"/>
            <a:r>
              <a:rPr lang="en-US" sz="1200" dirty="0">
                <a:solidFill>
                  <a:schemeClr val="bg1"/>
                </a:solidFill>
              </a:rPr>
              <a:t>Mean Sea Level elevators</a:t>
            </a:r>
          </a:p>
          <a:p>
            <a:pPr marL="0" indent="0">
              <a:buNone/>
            </a:pPr>
            <a:r>
              <a:rPr lang="en-US" sz="1200" b="1" dirty="0">
                <a:solidFill>
                  <a:schemeClr val="bg1"/>
                </a:solidFill>
              </a:rPr>
              <a:t>Builder Property Taxes and Fees During Construction</a:t>
            </a:r>
          </a:p>
          <a:p>
            <a:pPr marL="236538" indent="-115888"/>
            <a:r>
              <a:rPr lang="en-US" sz="1200" dirty="0">
                <a:solidFill>
                  <a:schemeClr val="bg1"/>
                </a:solidFill>
              </a:rPr>
              <a:t>Interest</a:t>
            </a:r>
          </a:p>
          <a:p>
            <a:pPr marL="236538" indent="-115888"/>
            <a:r>
              <a:rPr lang="en-US" sz="1200" dirty="0">
                <a:solidFill>
                  <a:schemeClr val="bg1"/>
                </a:solidFill>
              </a:rPr>
              <a:t>Property Taxes</a:t>
            </a:r>
          </a:p>
          <a:p>
            <a:pPr marL="236538" indent="-115888"/>
            <a:r>
              <a:rPr lang="en-US" sz="1200" dirty="0">
                <a:solidFill>
                  <a:schemeClr val="bg1"/>
                </a:solidFill>
              </a:rPr>
              <a:t>Maintenance</a:t>
            </a:r>
          </a:p>
          <a:p>
            <a:pPr marL="236538" indent="-115888"/>
            <a:r>
              <a:rPr lang="en-US" sz="1200" dirty="0">
                <a:solidFill>
                  <a:schemeClr val="bg1"/>
                </a:solidFill>
              </a:rPr>
              <a:t>Liability insurance</a:t>
            </a:r>
          </a:p>
          <a:p>
            <a:pPr marL="236538" indent="-115888"/>
            <a:r>
              <a:rPr lang="en-US" sz="1200" dirty="0">
                <a:solidFill>
                  <a:schemeClr val="bg1"/>
                </a:solidFill>
              </a:rPr>
              <a:t>Assessments</a:t>
            </a:r>
          </a:p>
        </p:txBody>
      </p:sp>
    </p:spTree>
    <p:custDataLst>
      <p:tags r:id="rId1"/>
    </p:custDataLst>
    <p:extLst>
      <p:ext uri="{BB962C8B-B14F-4D97-AF65-F5344CB8AC3E}">
        <p14:creationId xmlns:p14="http://schemas.microsoft.com/office/powerpoint/2010/main" val="7392690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man wearing headphones in front of compute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2463286" y="2267338"/>
            <a:ext cx="3466616" cy="2920781"/>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Image result for lumber yard england"/>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2463287" y="5366567"/>
            <a:ext cx="1480063" cy="1181539"/>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4" name="Picture 8" descr="two white pendant lamps"/>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sharpenSoften amount="50000"/>
                    </a14:imgEffect>
                  </a14:imgLayer>
                </a14:imgProps>
              </a:ext>
              <a:ext uri="{28A0092B-C50C-407E-A947-70E740481C1C}">
                <a14:useLocalDpi xmlns:a14="http://schemas.microsoft.com/office/drawing/2010/main" val="0"/>
              </a:ext>
            </a:extLst>
          </a:blip>
          <a:srcRect l="-170"/>
          <a:stretch/>
        </p:blipFill>
        <p:spPr bwMode="auto">
          <a:xfrm>
            <a:off x="4114800" y="5366567"/>
            <a:ext cx="1817654" cy="1181541"/>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6571375" y="900547"/>
            <a:ext cx="8971220" cy="474228"/>
          </a:xfrm>
        </p:spPr>
        <p:txBody>
          <a:bodyPr/>
          <a:lstStyle/>
          <a:p>
            <a:r>
              <a:rPr lang="en-US" dirty="0"/>
              <a:t>Costing</a:t>
            </a:r>
          </a:p>
        </p:txBody>
      </p:sp>
      <p:sp>
        <p:nvSpPr>
          <p:cNvPr id="7" name="Content Placeholder 2"/>
          <p:cNvSpPr>
            <a:spLocks noGrp="1"/>
          </p:cNvSpPr>
          <p:nvPr>
            <p:ph idx="1"/>
          </p:nvPr>
        </p:nvSpPr>
        <p:spPr>
          <a:xfrm>
            <a:off x="6596774" y="1514671"/>
            <a:ext cx="4473090" cy="2723954"/>
          </a:xfrm>
        </p:spPr>
        <p:txBody>
          <a:bodyPr>
            <a:noAutofit/>
          </a:bodyPr>
          <a:lstStyle/>
          <a:p>
            <a:r>
              <a:rPr lang="en-US" sz="1200" dirty="0"/>
              <a:t>Costing is the most time-consuming aspect of estimating. </a:t>
            </a:r>
          </a:p>
          <a:p>
            <a:r>
              <a:rPr lang="en-US" sz="1200" dirty="0"/>
              <a:t>The estimator begins a comprehensive list of construction costs, called a “Takeoff”. Building plans are reviewed, direct and indirect costs are added. </a:t>
            </a:r>
          </a:p>
          <a:p>
            <a:r>
              <a:rPr lang="en-US" sz="1200" dirty="0"/>
              <a:t>Estimating checklists, software programs, or internal company methods should help to account for costs. However, these do not replace a skilled and experienced estimator. </a:t>
            </a:r>
          </a:p>
        </p:txBody>
      </p:sp>
      <p:grpSp>
        <p:nvGrpSpPr>
          <p:cNvPr id="18" name="Group 17"/>
          <p:cNvGrpSpPr/>
          <p:nvPr/>
        </p:nvGrpSpPr>
        <p:grpSpPr>
          <a:xfrm>
            <a:off x="2565932" y="44948"/>
            <a:ext cx="3391516" cy="2092881"/>
            <a:chOff x="-122853" y="-155784"/>
            <a:chExt cx="3391516" cy="2092881"/>
          </a:xfrm>
        </p:grpSpPr>
        <p:sp>
          <p:nvSpPr>
            <p:cNvPr id="19" name="Rectangle 18"/>
            <p:cNvSpPr/>
            <p:nvPr/>
          </p:nvSpPr>
          <p:spPr>
            <a:xfrm>
              <a:off x="7776" y="627676"/>
              <a:ext cx="1806737"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122853" y="801757"/>
              <a:ext cx="2223117" cy="707886"/>
            </a:xfrm>
            <a:prstGeom prst="rect">
              <a:avLst/>
            </a:prstGeom>
          </p:spPr>
          <p:txBody>
            <a:bodyPr wrap="square">
              <a:spAutoFit/>
            </a:bodyPr>
            <a:lstStyle/>
            <a:p>
              <a:r>
                <a:rPr lang="en-US" sz="4000" dirty="0">
                  <a:latin typeface="Arial Black" panose="020B0A04020102020204" pitchFamily="34" charset="0"/>
                </a:rPr>
                <a:t>PHASE</a:t>
              </a:r>
              <a:endParaRPr lang="en-US" sz="13000" dirty="0">
                <a:latin typeface="Arial Black" panose="020B0A04020102020204" pitchFamily="34" charset="0"/>
              </a:endParaRPr>
            </a:p>
          </p:txBody>
        </p:sp>
        <p:sp>
          <p:nvSpPr>
            <p:cNvPr id="21" name="Rectangle 20"/>
            <p:cNvSpPr/>
            <p:nvPr/>
          </p:nvSpPr>
          <p:spPr>
            <a:xfrm>
              <a:off x="1833809" y="-155784"/>
              <a:ext cx="1434854" cy="2092881"/>
            </a:xfrm>
            <a:prstGeom prst="rect">
              <a:avLst/>
            </a:prstGeom>
            <a:effectLst>
              <a:outerShdw blurRad="190500" dist="101600" dir="2700000" algn="tl" rotWithShape="0">
                <a:prstClr val="black">
                  <a:alpha val="40000"/>
                </a:prstClr>
              </a:outerShdw>
            </a:effectLst>
          </p:spPr>
          <p:txBody>
            <a:bodyPr wrap="square">
              <a:spAutoFit/>
            </a:bodyPr>
            <a:lstStyle/>
            <a:p>
              <a:r>
                <a:rPr lang="en-US" sz="13000" dirty="0">
                  <a:latin typeface="Arial Black" panose="020B0A04020102020204" pitchFamily="34" charset="0"/>
                </a:rPr>
                <a:t>3</a:t>
              </a:r>
            </a:p>
          </p:txBody>
        </p:sp>
      </p:grpSp>
      <p:sp>
        <p:nvSpPr>
          <p:cNvPr id="27" name="Rectangle 26"/>
          <p:cNvSpPr/>
          <p:nvPr/>
        </p:nvSpPr>
        <p:spPr>
          <a:xfrm>
            <a:off x="0" y="0"/>
            <a:ext cx="2263825" cy="6941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ontent Placeholder 2"/>
          <p:cNvSpPr txBox="1">
            <a:spLocks/>
          </p:cNvSpPr>
          <p:nvPr/>
        </p:nvSpPr>
        <p:spPr>
          <a:xfrm>
            <a:off x="184029" y="813150"/>
            <a:ext cx="1973349" cy="5809605"/>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b="1" dirty="0">
                <a:solidFill>
                  <a:schemeClr val="bg1"/>
                </a:solidFill>
              </a:rPr>
              <a:t>Preliminary Costs</a:t>
            </a:r>
          </a:p>
          <a:p>
            <a:pPr indent="-115888"/>
            <a:r>
              <a:rPr lang="en-US" sz="1200" dirty="0">
                <a:solidFill>
                  <a:schemeClr val="bg1"/>
                </a:solidFill>
              </a:rPr>
              <a:t>Architect or Plan Fee</a:t>
            </a:r>
          </a:p>
          <a:p>
            <a:pPr indent="-115888"/>
            <a:r>
              <a:rPr lang="en-US" sz="1200" dirty="0">
                <a:solidFill>
                  <a:schemeClr val="bg1"/>
                </a:solidFill>
              </a:rPr>
              <a:t>Site Plan</a:t>
            </a:r>
          </a:p>
          <a:p>
            <a:pPr indent="-115888"/>
            <a:r>
              <a:rPr lang="en-US" sz="1200" dirty="0">
                <a:solidFill>
                  <a:schemeClr val="bg1"/>
                </a:solidFill>
              </a:rPr>
              <a:t>Building Permits</a:t>
            </a:r>
          </a:p>
          <a:p>
            <a:pPr indent="-115888"/>
            <a:r>
              <a:rPr lang="en-US" sz="1200" dirty="0">
                <a:solidFill>
                  <a:schemeClr val="bg1"/>
                </a:solidFill>
              </a:rPr>
              <a:t>Utility Connections</a:t>
            </a:r>
          </a:p>
          <a:p>
            <a:pPr indent="-115888"/>
            <a:r>
              <a:rPr lang="en-US" sz="1200" dirty="0">
                <a:solidFill>
                  <a:schemeClr val="bg1"/>
                </a:solidFill>
              </a:rPr>
              <a:t>Electrical Service</a:t>
            </a:r>
          </a:p>
          <a:p>
            <a:pPr indent="-115888"/>
            <a:r>
              <a:rPr lang="en-US" sz="1200" dirty="0">
                <a:solidFill>
                  <a:schemeClr val="bg1"/>
                </a:solidFill>
              </a:rPr>
              <a:t>Materials</a:t>
            </a:r>
          </a:p>
          <a:p>
            <a:pPr indent="-115888"/>
            <a:r>
              <a:rPr lang="en-US" sz="1200" dirty="0">
                <a:solidFill>
                  <a:schemeClr val="bg1"/>
                </a:solidFill>
              </a:rPr>
              <a:t>Labor</a:t>
            </a:r>
          </a:p>
          <a:p>
            <a:pPr indent="-115888"/>
            <a:r>
              <a:rPr lang="en-US" sz="1200" dirty="0">
                <a:solidFill>
                  <a:schemeClr val="bg1"/>
                </a:solidFill>
              </a:rPr>
              <a:t>Subcontractor Costs</a:t>
            </a:r>
          </a:p>
          <a:p>
            <a:pPr indent="-115888"/>
            <a:r>
              <a:rPr lang="en-US" sz="1200" dirty="0">
                <a:solidFill>
                  <a:schemeClr val="bg1"/>
                </a:solidFill>
              </a:rPr>
              <a:t>Labor</a:t>
            </a:r>
          </a:p>
          <a:p>
            <a:pPr indent="-115888"/>
            <a:r>
              <a:rPr lang="en-US" sz="1200" dirty="0">
                <a:solidFill>
                  <a:schemeClr val="bg1"/>
                </a:solidFill>
              </a:rPr>
              <a:t>Equipment</a:t>
            </a:r>
          </a:p>
          <a:p>
            <a:pPr indent="-115888"/>
            <a:r>
              <a:rPr lang="en-US" sz="1200" dirty="0">
                <a:solidFill>
                  <a:schemeClr val="bg1"/>
                </a:solidFill>
              </a:rPr>
              <a:t>Overhead</a:t>
            </a:r>
          </a:p>
          <a:p>
            <a:pPr indent="-115888"/>
            <a:r>
              <a:rPr lang="en-US" sz="1200" dirty="0">
                <a:solidFill>
                  <a:schemeClr val="bg1"/>
                </a:solidFill>
              </a:rPr>
              <a:t>Profit</a:t>
            </a:r>
          </a:p>
          <a:p>
            <a:pPr marL="115888" lvl="0" indent="-115888"/>
            <a:endParaRPr lang="en-US" sz="1200" dirty="0">
              <a:solidFill>
                <a:schemeClr val="bg1"/>
              </a:solidFill>
            </a:endParaRPr>
          </a:p>
        </p:txBody>
      </p:sp>
      <p:grpSp>
        <p:nvGrpSpPr>
          <p:cNvPr id="29" name="Group 28"/>
          <p:cNvGrpSpPr/>
          <p:nvPr/>
        </p:nvGrpSpPr>
        <p:grpSpPr>
          <a:xfrm>
            <a:off x="6320614" y="4223620"/>
            <a:ext cx="5550118" cy="2231708"/>
            <a:chOff x="3819174" y="2956601"/>
            <a:chExt cx="7589561" cy="3051770"/>
          </a:xfrm>
        </p:grpSpPr>
        <p:sp>
          <p:nvSpPr>
            <p:cNvPr id="30" name="Isosceles Triangle 29"/>
            <p:cNvSpPr/>
            <p:nvPr>
              <p:custDataLst>
                <p:tags r:id="rId2"/>
              </p:custDataLst>
            </p:nvPr>
          </p:nvSpPr>
          <p:spPr>
            <a:xfrm>
              <a:off x="4104711" y="2956601"/>
              <a:ext cx="1073345" cy="2564293"/>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p:cNvSpPr/>
            <p:nvPr>
              <p:custDataLst>
                <p:tags r:id="rId3"/>
              </p:custDataLst>
            </p:nvPr>
          </p:nvSpPr>
          <p:spPr>
            <a:xfrm>
              <a:off x="4635795" y="2956831"/>
              <a:ext cx="2442873" cy="2563004"/>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sosceles Triangle 32"/>
            <p:cNvSpPr/>
            <p:nvPr>
              <p:custDataLst>
                <p:tags r:id="rId4"/>
              </p:custDataLst>
            </p:nvPr>
          </p:nvSpPr>
          <p:spPr>
            <a:xfrm>
              <a:off x="7735060" y="3036555"/>
              <a:ext cx="2663581" cy="2479913"/>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sosceles Triangle 33"/>
            <p:cNvSpPr/>
            <p:nvPr>
              <p:custDataLst>
                <p:tags r:id="rId5"/>
              </p:custDataLst>
            </p:nvPr>
          </p:nvSpPr>
          <p:spPr>
            <a:xfrm>
              <a:off x="10313581" y="3035596"/>
              <a:ext cx="659215" cy="2485298"/>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3852225" y="5629586"/>
              <a:ext cx="7556510" cy="378785"/>
            </a:xfrm>
            <a:prstGeom prst="rect">
              <a:avLst/>
            </a:prstGeom>
            <a:noFill/>
            <a:ln w="12700">
              <a:noFill/>
            </a:ln>
          </p:spPr>
          <p:txBody>
            <a:bodyPr wrap="square" rtlCol="0">
              <a:spAutoFit/>
            </a:bodyPr>
            <a:lstStyle/>
            <a:p>
              <a:r>
                <a:rPr lang="en-US" sz="1200" b="1" dirty="0">
                  <a:latin typeface="Arial" panose="020B0604020202020204" pitchFamily="34" charset="0"/>
                  <a:cs typeface="Arial" panose="020B0604020202020204" pitchFamily="34" charset="0"/>
                </a:rPr>
                <a:t>   </a:t>
              </a:r>
              <a:r>
                <a:rPr lang="en-US" sz="900" dirty="0">
                  <a:latin typeface="Arial" panose="020B0604020202020204" pitchFamily="34" charset="0"/>
                  <a:cs typeface="Arial" panose="020B0604020202020204" pitchFamily="34" charset="0"/>
                </a:rPr>
                <a:t>Scoping             Specifications                 </a:t>
              </a:r>
              <a:r>
                <a:rPr lang="en-US" sz="900" b="1" dirty="0">
                  <a:latin typeface="Arial" panose="020B0604020202020204" pitchFamily="34" charset="0"/>
                  <a:cs typeface="Arial" panose="020B0604020202020204" pitchFamily="34" charset="0"/>
                </a:rPr>
                <a:t>Costing</a:t>
              </a:r>
              <a:r>
                <a:rPr lang="en-US" sz="900" dirty="0">
                  <a:latin typeface="Arial" panose="020B0604020202020204" pitchFamily="34" charset="0"/>
                  <a:cs typeface="Arial" panose="020B0604020202020204" pitchFamily="34" charset="0"/>
                </a:rPr>
                <a:t>                            Estimate                  Final Bid  </a:t>
              </a:r>
            </a:p>
          </p:txBody>
        </p:sp>
        <p:cxnSp>
          <p:nvCxnSpPr>
            <p:cNvPr id="36" name="Straight Connector 35"/>
            <p:cNvCxnSpPr/>
            <p:nvPr/>
          </p:nvCxnSpPr>
          <p:spPr>
            <a:xfrm>
              <a:off x="3819174" y="5629586"/>
              <a:ext cx="73041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Isosceles Triangle 31"/>
            <p:cNvSpPr/>
            <p:nvPr>
              <p:custDataLst>
                <p:tags r:id="rId6"/>
              </p:custDataLst>
            </p:nvPr>
          </p:nvSpPr>
          <p:spPr>
            <a:xfrm>
              <a:off x="5284381" y="2956831"/>
              <a:ext cx="5029199" cy="2563004"/>
            </a:xfrm>
            <a:prstGeom prst="triangle">
              <a:avLst/>
            </a:prstGeom>
            <a:solidFill>
              <a:schemeClr val="accent3">
                <a:lumMod val="75000"/>
                <a:alpha val="50196"/>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42519974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June calendar"/>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rcRect/>
          <a:stretch/>
        </p:blipFill>
        <p:spPr bwMode="auto">
          <a:xfrm>
            <a:off x="2458909" y="5350435"/>
            <a:ext cx="1412991" cy="1197673"/>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8" name="Picture 6" descr="rectangular brown wooden table"/>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a:stretch/>
        </p:blipFill>
        <p:spPr bwMode="auto">
          <a:xfrm>
            <a:off x="4038672" y="5350435"/>
            <a:ext cx="1891229" cy="1197539"/>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6571375" y="900547"/>
            <a:ext cx="8971220" cy="474228"/>
          </a:xfrm>
        </p:spPr>
        <p:txBody>
          <a:bodyPr>
            <a:normAutofit/>
          </a:bodyPr>
          <a:lstStyle/>
          <a:p>
            <a:r>
              <a:rPr lang="en-US" dirty="0"/>
              <a:t>Estimate and Schedule</a:t>
            </a:r>
          </a:p>
        </p:txBody>
      </p:sp>
      <p:sp>
        <p:nvSpPr>
          <p:cNvPr id="7" name="Content Placeholder 2"/>
          <p:cNvSpPr>
            <a:spLocks noGrp="1"/>
          </p:cNvSpPr>
          <p:nvPr>
            <p:ph idx="1"/>
          </p:nvPr>
        </p:nvSpPr>
        <p:spPr>
          <a:xfrm>
            <a:off x="6596774" y="1514671"/>
            <a:ext cx="4258568" cy="2723954"/>
          </a:xfrm>
        </p:spPr>
        <p:txBody>
          <a:bodyPr>
            <a:noAutofit/>
          </a:bodyPr>
          <a:lstStyle/>
          <a:p>
            <a:r>
              <a:rPr lang="en-US" sz="1200" dirty="0"/>
              <a:t>The estimator summarizes the cost estimate in a formal document. </a:t>
            </a:r>
          </a:p>
          <a:p>
            <a:r>
              <a:rPr lang="en-US" sz="1200" dirty="0"/>
              <a:t>Internal teams review and provide input. </a:t>
            </a:r>
          </a:p>
          <a:p>
            <a:r>
              <a:rPr lang="en-US" sz="1200" dirty="0"/>
              <a:t>The estimator should provide a project schedule that includes a firm completion date.</a:t>
            </a:r>
          </a:p>
        </p:txBody>
      </p:sp>
      <p:grpSp>
        <p:nvGrpSpPr>
          <p:cNvPr id="18" name="Group 17"/>
          <p:cNvGrpSpPr/>
          <p:nvPr/>
        </p:nvGrpSpPr>
        <p:grpSpPr>
          <a:xfrm>
            <a:off x="2556601" y="35617"/>
            <a:ext cx="3429616" cy="2092881"/>
            <a:chOff x="-122853" y="-155784"/>
            <a:chExt cx="3429616" cy="2092881"/>
          </a:xfrm>
        </p:grpSpPr>
        <p:sp>
          <p:nvSpPr>
            <p:cNvPr id="19" name="Rectangle 18"/>
            <p:cNvSpPr/>
            <p:nvPr/>
          </p:nvSpPr>
          <p:spPr>
            <a:xfrm>
              <a:off x="7776" y="627676"/>
              <a:ext cx="1806737"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122853" y="801757"/>
              <a:ext cx="2223117" cy="707886"/>
            </a:xfrm>
            <a:prstGeom prst="rect">
              <a:avLst/>
            </a:prstGeom>
          </p:spPr>
          <p:txBody>
            <a:bodyPr wrap="square">
              <a:spAutoFit/>
            </a:bodyPr>
            <a:lstStyle/>
            <a:p>
              <a:r>
                <a:rPr lang="en-US" sz="4000" dirty="0">
                  <a:latin typeface="Arial Black" panose="020B0A04020102020204" pitchFamily="34" charset="0"/>
                </a:rPr>
                <a:t>PHASE</a:t>
              </a:r>
              <a:endParaRPr lang="en-US" sz="13000" dirty="0">
                <a:latin typeface="Arial Black" panose="020B0A04020102020204" pitchFamily="34" charset="0"/>
              </a:endParaRPr>
            </a:p>
          </p:txBody>
        </p:sp>
        <p:sp>
          <p:nvSpPr>
            <p:cNvPr id="21" name="Rectangle 20"/>
            <p:cNvSpPr/>
            <p:nvPr/>
          </p:nvSpPr>
          <p:spPr>
            <a:xfrm>
              <a:off x="1871909" y="-155784"/>
              <a:ext cx="1434854" cy="2092881"/>
            </a:xfrm>
            <a:prstGeom prst="rect">
              <a:avLst/>
            </a:prstGeom>
            <a:effectLst>
              <a:outerShdw blurRad="190500" dist="101600" dir="2700000" algn="tl" rotWithShape="0">
                <a:prstClr val="black">
                  <a:alpha val="40000"/>
                </a:prstClr>
              </a:outerShdw>
            </a:effectLst>
          </p:spPr>
          <p:txBody>
            <a:bodyPr wrap="square">
              <a:spAutoFit/>
            </a:bodyPr>
            <a:lstStyle/>
            <a:p>
              <a:r>
                <a:rPr lang="en-US" sz="13000" dirty="0">
                  <a:latin typeface="Arial Black" panose="020B0A04020102020204" pitchFamily="34" charset="0"/>
                </a:rPr>
                <a:t>4</a:t>
              </a:r>
            </a:p>
          </p:txBody>
        </p:sp>
      </p:grpSp>
      <p:sp>
        <p:nvSpPr>
          <p:cNvPr id="27" name="Rectangle 26"/>
          <p:cNvSpPr/>
          <p:nvPr/>
        </p:nvSpPr>
        <p:spPr>
          <a:xfrm>
            <a:off x="0" y="0"/>
            <a:ext cx="2263825" cy="6941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people sitting on chair in front of table while holding pens during daytime"/>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a:stretch/>
        </p:blipFill>
        <p:spPr bwMode="auto">
          <a:xfrm>
            <a:off x="0" y="2267339"/>
            <a:ext cx="5929902" cy="2920780"/>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p:cNvGrpSpPr/>
          <p:nvPr/>
        </p:nvGrpSpPr>
        <p:grpSpPr>
          <a:xfrm>
            <a:off x="6320614" y="4223620"/>
            <a:ext cx="5550118" cy="2231708"/>
            <a:chOff x="3819174" y="2956601"/>
            <a:chExt cx="7589561" cy="3051770"/>
          </a:xfrm>
        </p:grpSpPr>
        <p:sp>
          <p:nvSpPr>
            <p:cNvPr id="30" name="Isosceles Triangle 29"/>
            <p:cNvSpPr/>
            <p:nvPr>
              <p:custDataLst>
                <p:tags r:id="rId2"/>
              </p:custDataLst>
            </p:nvPr>
          </p:nvSpPr>
          <p:spPr>
            <a:xfrm>
              <a:off x="4104711" y="2956601"/>
              <a:ext cx="1073345" cy="2564293"/>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p:cNvSpPr/>
            <p:nvPr>
              <p:custDataLst>
                <p:tags r:id="rId3"/>
              </p:custDataLst>
            </p:nvPr>
          </p:nvSpPr>
          <p:spPr>
            <a:xfrm>
              <a:off x="4635795" y="2956831"/>
              <a:ext cx="2442873" cy="2563004"/>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1"/>
            <p:cNvSpPr/>
            <p:nvPr>
              <p:custDataLst>
                <p:tags r:id="rId4"/>
              </p:custDataLst>
            </p:nvPr>
          </p:nvSpPr>
          <p:spPr>
            <a:xfrm>
              <a:off x="5284381" y="2956831"/>
              <a:ext cx="5029199" cy="2563004"/>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sosceles Triangle 33"/>
            <p:cNvSpPr/>
            <p:nvPr>
              <p:custDataLst>
                <p:tags r:id="rId5"/>
              </p:custDataLst>
            </p:nvPr>
          </p:nvSpPr>
          <p:spPr>
            <a:xfrm>
              <a:off x="10313581" y="3035596"/>
              <a:ext cx="659215" cy="2485298"/>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3852225" y="5629586"/>
              <a:ext cx="7556510" cy="378785"/>
            </a:xfrm>
            <a:prstGeom prst="rect">
              <a:avLst/>
            </a:prstGeom>
            <a:noFill/>
            <a:ln w="12700">
              <a:noFill/>
            </a:ln>
          </p:spPr>
          <p:txBody>
            <a:bodyPr wrap="square" rtlCol="0">
              <a:spAutoFit/>
            </a:bodyPr>
            <a:lstStyle/>
            <a:p>
              <a:r>
                <a:rPr lang="en-US" sz="1200" b="1" dirty="0">
                  <a:latin typeface="Arial" panose="020B0604020202020204" pitchFamily="34" charset="0"/>
                  <a:cs typeface="Arial" panose="020B0604020202020204" pitchFamily="34" charset="0"/>
                </a:rPr>
                <a:t>   </a:t>
              </a:r>
              <a:r>
                <a:rPr lang="en-US" sz="900" dirty="0">
                  <a:latin typeface="Arial" panose="020B0604020202020204" pitchFamily="34" charset="0"/>
                  <a:cs typeface="Arial" panose="020B0604020202020204" pitchFamily="34" charset="0"/>
                </a:rPr>
                <a:t>Scoping             Specifications                 Costing                            </a:t>
              </a:r>
              <a:r>
                <a:rPr lang="en-US" sz="900" b="1" dirty="0">
                  <a:latin typeface="Arial" panose="020B0604020202020204" pitchFamily="34" charset="0"/>
                  <a:cs typeface="Arial" panose="020B0604020202020204" pitchFamily="34" charset="0"/>
                </a:rPr>
                <a:t>Estimate</a:t>
              </a:r>
              <a:r>
                <a:rPr lang="en-US" sz="900" dirty="0">
                  <a:latin typeface="Arial" panose="020B0604020202020204" pitchFamily="34" charset="0"/>
                  <a:cs typeface="Arial" panose="020B0604020202020204" pitchFamily="34" charset="0"/>
                </a:rPr>
                <a:t>                  Final Bid  </a:t>
              </a:r>
            </a:p>
          </p:txBody>
        </p:sp>
        <p:cxnSp>
          <p:nvCxnSpPr>
            <p:cNvPr id="36" name="Straight Connector 35"/>
            <p:cNvCxnSpPr/>
            <p:nvPr/>
          </p:nvCxnSpPr>
          <p:spPr>
            <a:xfrm>
              <a:off x="3819174" y="5629586"/>
              <a:ext cx="73041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Isosceles Triangle 32"/>
            <p:cNvSpPr/>
            <p:nvPr>
              <p:custDataLst>
                <p:tags r:id="rId6"/>
              </p:custDataLst>
            </p:nvPr>
          </p:nvSpPr>
          <p:spPr>
            <a:xfrm>
              <a:off x="7735060" y="3036555"/>
              <a:ext cx="2663581" cy="2479913"/>
            </a:xfrm>
            <a:prstGeom prst="triangle">
              <a:avLst/>
            </a:prstGeom>
            <a:solidFill>
              <a:schemeClr val="accent2">
                <a:alpha val="50196"/>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7321155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wo people shaking hands"/>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2463286" y="5350434"/>
            <a:ext cx="1408614" cy="1197673"/>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black laptop compute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4038671" y="5350436"/>
            <a:ext cx="1907525" cy="1197672"/>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7" name="Rectangle 26"/>
          <p:cNvSpPr/>
          <p:nvPr/>
        </p:nvSpPr>
        <p:spPr>
          <a:xfrm>
            <a:off x="0" y="0"/>
            <a:ext cx="2263825" cy="6941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3" name="Picture 5" descr="D:\30_00_SST-198-07_SST Builder Training - Course 7 Estimating 101\01_Images\team-taking-meeting-notes_burst.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a:stretch/>
        </p:blipFill>
        <p:spPr bwMode="auto">
          <a:xfrm>
            <a:off x="3741" y="2267338"/>
            <a:ext cx="5942456" cy="2920781"/>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6571375" y="900547"/>
            <a:ext cx="8971220" cy="474228"/>
          </a:xfrm>
        </p:spPr>
        <p:txBody>
          <a:bodyPr/>
          <a:lstStyle/>
          <a:p>
            <a:r>
              <a:rPr lang="en-US" dirty="0"/>
              <a:t>Final Bid Negotiation</a:t>
            </a:r>
          </a:p>
        </p:txBody>
      </p:sp>
      <p:sp>
        <p:nvSpPr>
          <p:cNvPr id="7" name="Content Placeholder 2"/>
          <p:cNvSpPr>
            <a:spLocks noGrp="1"/>
          </p:cNvSpPr>
          <p:nvPr>
            <p:ph idx="1"/>
          </p:nvPr>
        </p:nvSpPr>
        <p:spPr>
          <a:xfrm>
            <a:off x="6596774" y="1514671"/>
            <a:ext cx="4258568" cy="2723954"/>
          </a:xfrm>
        </p:spPr>
        <p:txBody>
          <a:bodyPr>
            <a:noAutofit/>
          </a:bodyPr>
          <a:lstStyle/>
          <a:p>
            <a:r>
              <a:rPr lang="en-US" sz="1200" dirty="0"/>
              <a:t>The estimator presents the complete estimation package to the client, architect, and project manager. </a:t>
            </a:r>
          </a:p>
          <a:p>
            <a:r>
              <a:rPr lang="en-US" sz="1200" dirty="0"/>
              <a:t>The client may obtain multiple bids; final selection may hinge on many different factors. </a:t>
            </a:r>
          </a:p>
          <a:p>
            <a:r>
              <a:rPr lang="en-US" sz="1200" dirty="0"/>
              <a:t>Once the project is awarded, the estimator assumes the role of project oversight to ensure the project is executed according to the specifications and timeline outlined in the bid documents. </a:t>
            </a:r>
          </a:p>
        </p:txBody>
      </p:sp>
      <p:grpSp>
        <p:nvGrpSpPr>
          <p:cNvPr id="18" name="Group 17"/>
          <p:cNvGrpSpPr/>
          <p:nvPr/>
        </p:nvGrpSpPr>
        <p:grpSpPr>
          <a:xfrm>
            <a:off x="2565932" y="35617"/>
            <a:ext cx="3420091" cy="2092881"/>
            <a:chOff x="-122853" y="-155784"/>
            <a:chExt cx="3420091" cy="2092881"/>
          </a:xfrm>
        </p:grpSpPr>
        <p:sp>
          <p:nvSpPr>
            <p:cNvPr id="19" name="Rectangle 18"/>
            <p:cNvSpPr/>
            <p:nvPr/>
          </p:nvSpPr>
          <p:spPr>
            <a:xfrm>
              <a:off x="7776" y="627676"/>
              <a:ext cx="1806737"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122853" y="801757"/>
              <a:ext cx="2223117" cy="707886"/>
            </a:xfrm>
            <a:prstGeom prst="rect">
              <a:avLst/>
            </a:prstGeom>
          </p:spPr>
          <p:txBody>
            <a:bodyPr wrap="square">
              <a:spAutoFit/>
            </a:bodyPr>
            <a:lstStyle/>
            <a:p>
              <a:r>
                <a:rPr lang="en-US" sz="4000" dirty="0">
                  <a:latin typeface="Arial Black" panose="020B0A04020102020204" pitchFamily="34" charset="0"/>
                </a:rPr>
                <a:t>PHASE</a:t>
              </a:r>
              <a:endParaRPr lang="en-US" sz="13000" dirty="0">
                <a:latin typeface="Arial Black" panose="020B0A04020102020204" pitchFamily="34" charset="0"/>
              </a:endParaRPr>
            </a:p>
          </p:txBody>
        </p:sp>
        <p:sp>
          <p:nvSpPr>
            <p:cNvPr id="21" name="Rectangle 20"/>
            <p:cNvSpPr/>
            <p:nvPr/>
          </p:nvSpPr>
          <p:spPr>
            <a:xfrm>
              <a:off x="1862384" y="-155784"/>
              <a:ext cx="1434854" cy="2092881"/>
            </a:xfrm>
            <a:prstGeom prst="rect">
              <a:avLst/>
            </a:prstGeom>
            <a:effectLst>
              <a:outerShdw blurRad="190500" dist="101600" dir="2700000" algn="tl" rotWithShape="0">
                <a:prstClr val="black">
                  <a:alpha val="40000"/>
                </a:prstClr>
              </a:outerShdw>
            </a:effectLst>
          </p:spPr>
          <p:txBody>
            <a:bodyPr wrap="square">
              <a:spAutoFit/>
            </a:bodyPr>
            <a:lstStyle/>
            <a:p>
              <a:r>
                <a:rPr lang="en-US" sz="13000" dirty="0">
                  <a:latin typeface="Arial Black" panose="020B0A04020102020204" pitchFamily="34" charset="0"/>
                </a:rPr>
                <a:t>5</a:t>
              </a:r>
            </a:p>
          </p:txBody>
        </p:sp>
      </p:grpSp>
      <p:grpSp>
        <p:nvGrpSpPr>
          <p:cNvPr id="28" name="Group 27"/>
          <p:cNvGrpSpPr/>
          <p:nvPr/>
        </p:nvGrpSpPr>
        <p:grpSpPr>
          <a:xfrm>
            <a:off x="6320614" y="4223620"/>
            <a:ext cx="5550118" cy="2231708"/>
            <a:chOff x="3819174" y="2956601"/>
            <a:chExt cx="7589561" cy="3051770"/>
          </a:xfrm>
        </p:grpSpPr>
        <p:sp>
          <p:nvSpPr>
            <p:cNvPr id="29" name="Isosceles Triangle 28"/>
            <p:cNvSpPr/>
            <p:nvPr>
              <p:custDataLst>
                <p:tags r:id="rId2"/>
              </p:custDataLst>
            </p:nvPr>
          </p:nvSpPr>
          <p:spPr>
            <a:xfrm>
              <a:off x="4104711" y="2956601"/>
              <a:ext cx="1073345" cy="2564293"/>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p:cNvSpPr/>
            <p:nvPr>
              <p:custDataLst>
                <p:tags r:id="rId3"/>
              </p:custDataLst>
            </p:nvPr>
          </p:nvSpPr>
          <p:spPr>
            <a:xfrm>
              <a:off x="4635795" y="2956831"/>
              <a:ext cx="2442873" cy="2563004"/>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p:cNvSpPr/>
            <p:nvPr>
              <p:custDataLst>
                <p:tags r:id="rId4"/>
              </p:custDataLst>
            </p:nvPr>
          </p:nvSpPr>
          <p:spPr>
            <a:xfrm>
              <a:off x="5284381" y="2956831"/>
              <a:ext cx="5029199" cy="2563004"/>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1"/>
            <p:cNvSpPr/>
            <p:nvPr>
              <p:custDataLst>
                <p:tags r:id="rId5"/>
              </p:custDataLst>
            </p:nvPr>
          </p:nvSpPr>
          <p:spPr>
            <a:xfrm>
              <a:off x="7735060" y="3036555"/>
              <a:ext cx="2663581" cy="2479913"/>
            </a:xfrm>
            <a:prstGeom prst="triangle">
              <a:avLst/>
            </a:prstGeom>
            <a:solidFill>
              <a:schemeClr val="bg1">
                <a:lumMod val="75000"/>
              </a:scheme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sosceles Triangle 32"/>
            <p:cNvSpPr/>
            <p:nvPr>
              <p:custDataLst>
                <p:tags r:id="rId6"/>
              </p:custDataLst>
            </p:nvPr>
          </p:nvSpPr>
          <p:spPr>
            <a:xfrm>
              <a:off x="10313581" y="3035596"/>
              <a:ext cx="659215" cy="2485298"/>
            </a:xfrm>
            <a:prstGeom prst="triangle">
              <a:avLst/>
            </a:prstGeom>
            <a:solidFill>
              <a:srgbClr val="9999FF">
                <a:alpha val="49804"/>
              </a:srgbClr>
            </a:solidFill>
            <a:scene3d>
              <a:camera prst="orthographicFront">
                <a:rot lat="0" lon="20699996" rev="0"/>
              </a:camera>
              <a:lightRig rig="threePt" dir="t"/>
            </a:scene3d>
            <a:sp3d extrusionH="635000">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3852225" y="5629586"/>
              <a:ext cx="7556510" cy="378785"/>
            </a:xfrm>
            <a:prstGeom prst="rect">
              <a:avLst/>
            </a:prstGeom>
            <a:noFill/>
            <a:ln w="12700">
              <a:noFill/>
            </a:ln>
          </p:spPr>
          <p:txBody>
            <a:bodyPr wrap="square" rtlCol="0">
              <a:spAutoFit/>
            </a:bodyPr>
            <a:lstStyle/>
            <a:p>
              <a:r>
                <a:rPr lang="en-US" sz="1200" b="1" dirty="0">
                  <a:latin typeface="Arial" panose="020B0604020202020204" pitchFamily="34" charset="0"/>
                  <a:cs typeface="Arial" panose="020B0604020202020204" pitchFamily="34" charset="0"/>
                </a:rPr>
                <a:t>   </a:t>
              </a:r>
              <a:r>
                <a:rPr lang="en-US" sz="900" dirty="0">
                  <a:latin typeface="Arial" panose="020B0604020202020204" pitchFamily="34" charset="0"/>
                  <a:cs typeface="Arial" panose="020B0604020202020204" pitchFamily="34" charset="0"/>
                </a:rPr>
                <a:t>Scoping             Specifications                 Costing                            Estimate                  </a:t>
              </a:r>
              <a:r>
                <a:rPr lang="en-US" sz="900" b="1" dirty="0">
                  <a:latin typeface="Arial" panose="020B0604020202020204" pitchFamily="34" charset="0"/>
                  <a:cs typeface="Arial" panose="020B0604020202020204" pitchFamily="34" charset="0"/>
                </a:rPr>
                <a:t>Final Bid  </a:t>
              </a:r>
            </a:p>
          </p:txBody>
        </p:sp>
        <p:cxnSp>
          <p:nvCxnSpPr>
            <p:cNvPr id="35" name="Straight Connector 34"/>
            <p:cNvCxnSpPr/>
            <p:nvPr/>
          </p:nvCxnSpPr>
          <p:spPr>
            <a:xfrm>
              <a:off x="3819174" y="5629586"/>
              <a:ext cx="73041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3858077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441469"/>
            <a:ext cx="12192000" cy="2959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41764" y="828712"/>
            <a:ext cx="6355308" cy="474228"/>
          </a:xfrm>
        </p:spPr>
        <p:txBody>
          <a:bodyPr/>
          <a:lstStyle/>
          <a:p>
            <a:r>
              <a:rPr lang="en-US" dirty="0"/>
              <a:t>Construction Estimating Software</a:t>
            </a:r>
          </a:p>
        </p:txBody>
      </p:sp>
      <p:sp>
        <p:nvSpPr>
          <p:cNvPr id="3" name="Content Placeholder 2"/>
          <p:cNvSpPr>
            <a:spLocks noGrp="1"/>
          </p:cNvSpPr>
          <p:nvPr>
            <p:ph idx="1"/>
          </p:nvPr>
        </p:nvSpPr>
        <p:spPr>
          <a:xfrm>
            <a:off x="525462" y="3712896"/>
            <a:ext cx="2123395" cy="3120172"/>
          </a:xfrm>
        </p:spPr>
        <p:txBody>
          <a:bodyPr lIns="182880" rIns="182880"/>
          <a:lstStyle/>
          <a:p>
            <a:pPr marL="0" indent="0" algn="ctr">
              <a:buNone/>
            </a:pPr>
            <a:r>
              <a:rPr lang="en-US" sz="1400" b="1" dirty="0" err="1">
                <a:solidFill>
                  <a:schemeClr val="bg1"/>
                </a:solidFill>
              </a:rPr>
              <a:t>Buildertrend</a:t>
            </a:r>
            <a:r>
              <a:rPr lang="en-US" sz="1400" b="1" dirty="0">
                <a:solidFill>
                  <a:schemeClr val="bg1"/>
                </a:solidFill>
              </a:rPr>
              <a:t>   </a:t>
            </a:r>
            <a:endParaRPr lang="en-US" sz="1400" dirty="0">
              <a:solidFill>
                <a:schemeClr val="bg1"/>
              </a:solidFill>
            </a:endParaRPr>
          </a:p>
          <a:p>
            <a:pPr marL="0" indent="0">
              <a:buNone/>
            </a:pPr>
            <a:r>
              <a:rPr lang="en-US" sz="1200" dirty="0" err="1">
                <a:solidFill>
                  <a:schemeClr val="bg1"/>
                </a:solidFill>
              </a:rPr>
              <a:t>Buildertrend</a:t>
            </a:r>
            <a:r>
              <a:rPr lang="en-US" sz="1200" dirty="0">
                <a:solidFill>
                  <a:schemeClr val="bg1"/>
                </a:solidFill>
              </a:rPr>
              <a:t> is a web-based project management software for home builders and  remodelers to provide a better building experience for homebuyers.</a:t>
            </a:r>
          </a:p>
        </p:txBody>
      </p:sp>
      <p:sp>
        <p:nvSpPr>
          <p:cNvPr id="5" name="Content Placeholder 2"/>
          <p:cNvSpPr txBox="1">
            <a:spLocks/>
          </p:cNvSpPr>
          <p:nvPr/>
        </p:nvSpPr>
        <p:spPr>
          <a:xfrm>
            <a:off x="2766105" y="3712896"/>
            <a:ext cx="2123395" cy="3120172"/>
          </a:xfrm>
          <a:prstGeom prst="rect">
            <a:avLst/>
          </a:prstGeom>
        </p:spPr>
        <p:txBody>
          <a:bodyPr lIns="182880" tIns="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b="1" dirty="0" err="1">
                <a:solidFill>
                  <a:schemeClr val="bg1"/>
                </a:solidFill>
              </a:rPr>
              <a:t>CoConstruct</a:t>
            </a:r>
            <a:r>
              <a:rPr lang="en-US" sz="1400" b="1" dirty="0">
                <a:solidFill>
                  <a:schemeClr val="bg1"/>
                </a:solidFill>
              </a:rPr>
              <a:t>   </a:t>
            </a:r>
            <a:endParaRPr lang="en-US" sz="1400" dirty="0">
              <a:solidFill>
                <a:schemeClr val="bg1"/>
              </a:solidFill>
            </a:endParaRPr>
          </a:p>
          <a:p>
            <a:pPr marL="0" indent="0">
              <a:buNone/>
            </a:pPr>
            <a:r>
              <a:rPr lang="en-US" sz="1200" dirty="0" err="1">
                <a:solidFill>
                  <a:schemeClr val="bg1"/>
                </a:solidFill>
              </a:rPr>
              <a:t>CoConstruct</a:t>
            </a:r>
            <a:r>
              <a:rPr lang="en-US" sz="1200" dirty="0">
                <a:solidFill>
                  <a:schemeClr val="bg1"/>
                </a:solidFill>
              </a:rPr>
              <a:t> helps builders and remodelers have worry-free control over all the financials of each and every job that integrates completely with QuickBooks. </a:t>
            </a:r>
          </a:p>
        </p:txBody>
      </p:sp>
      <p:sp>
        <p:nvSpPr>
          <p:cNvPr id="6" name="Content Placeholder 2"/>
          <p:cNvSpPr txBox="1">
            <a:spLocks/>
          </p:cNvSpPr>
          <p:nvPr/>
        </p:nvSpPr>
        <p:spPr>
          <a:xfrm>
            <a:off x="5006748" y="3712896"/>
            <a:ext cx="2123395" cy="3120172"/>
          </a:xfrm>
          <a:prstGeom prst="rect">
            <a:avLst/>
          </a:prstGeom>
        </p:spPr>
        <p:txBody>
          <a:bodyPr lIns="182880" tIns="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b="1" dirty="0">
                <a:solidFill>
                  <a:schemeClr val="bg1"/>
                </a:solidFill>
              </a:rPr>
              <a:t>Stack   </a:t>
            </a:r>
            <a:endParaRPr lang="en-US" sz="1400" dirty="0">
              <a:solidFill>
                <a:schemeClr val="bg1"/>
              </a:solidFill>
            </a:endParaRPr>
          </a:p>
          <a:p>
            <a:pPr marL="0" indent="0">
              <a:buNone/>
            </a:pPr>
            <a:r>
              <a:rPr lang="en-US" sz="1200" dirty="0">
                <a:solidFill>
                  <a:schemeClr val="bg1"/>
                </a:solidFill>
              </a:rPr>
              <a:t>Stack is an easy-to-use, cloud-based takeoff and estimating software for construction contractors. Mac &amp; PC compatible. FREE training and support!  </a:t>
            </a:r>
          </a:p>
        </p:txBody>
      </p:sp>
      <p:sp>
        <p:nvSpPr>
          <p:cNvPr id="7" name="Content Placeholder 2"/>
          <p:cNvSpPr txBox="1">
            <a:spLocks/>
          </p:cNvSpPr>
          <p:nvPr/>
        </p:nvSpPr>
        <p:spPr>
          <a:xfrm>
            <a:off x="7247391" y="3712896"/>
            <a:ext cx="2123395" cy="3120172"/>
          </a:xfrm>
          <a:prstGeom prst="rect">
            <a:avLst/>
          </a:prstGeom>
        </p:spPr>
        <p:txBody>
          <a:bodyPr lIns="182880" tIns="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b="1" dirty="0">
                <a:solidFill>
                  <a:schemeClr val="bg1"/>
                </a:solidFill>
              </a:rPr>
              <a:t>Quick Bid   </a:t>
            </a:r>
            <a:endParaRPr lang="en-US" sz="1400" dirty="0">
              <a:solidFill>
                <a:schemeClr val="bg1"/>
              </a:solidFill>
            </a:endParaRPr>
          </a:p>
          <a:p>
            <a:pPr marL="0" indent="0">
              <a:buNone/>
            </a:pPr>
            <a:r>
              <a:rPr lang="en-US" sz="1200" dirty="0">
                <a:solidFill>
                  <a:schemeClr val="bg1"/>
                </a:solidFill>
              </a:rPr>
              <a:t>Quick Bid is a construction estimating software for a variety of trades that helps contractors minimize data-entry mistakes and fine-tune labor.</a:t>
            </a:r>
          </a:p>
        </p:txBody>
      </p:sp>
      <p:sp>
        <p:nvSpPr>
          <p:cNvPr id="8" name="Content Placeholder 2"/>
          <p:cNvSpPr txBox="1">
            <a:spLocks/>
          </p:cNvSpPr>
          <p:nvPr/>
        </p:nvSpPr>
        <p:spPr>
          <a:xfrm>
            <a:off x="9488034" y="3712896"/>
            <a:ext cx="2123395" cy="3120172"/>
          </a:xfrm>
          <a:prstGeom prst="rect">
            <a:avLst/>
          </a:prstGeom>
        </p:spPr>
        <p:txBody>
          <a:bodyPr lIns="182880" tIns="0" rIns="18288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b="1" dirty="0">
                <a:solidFill>
                  <a:schemeClr val="bg1"/>
                </a:solidFill>
              </a:rPr>
              <a:t>Pipeline LBM  </a:t>
            </a:r>
            <a:endParaRPr lang="en-US" sz="1400" dirty="0">
              <a:solidFill>
                <a:schemeClr val="bg1"/>
              </a:solidFill>
            </a:endParaRPr>
          </a:p>
          <a:p>
            <a:pPr marL="0" indent="0">
              <a:buNone/>
            </a:pPr>
            <a:r>
              <a:rPr lang="en-US" sz="1200" dirty="0">
                <a:solidFill>
                  <a:schemeClr val="bg1"/>
                </a:solidFill>
              </a:rPr>
              <a:t>Pipeline LBM software is a versatile, cloud-based material management and estimating system that transforms ANY takeoff quantities into real-world data.</a:t>
            </a:r>
          </a:p>
        </p:txBody>
      </p:sp>
      <p:pic>
        <p:nvPicPr>
          <p:cNvPr id="9" name="Picture 8" descr="CoConstruct Reviews">
            <a:hlinkClick r:id="rId4" tgtFrame="&quot;_blank&quot;"/>
          </p:cNvPr>
          <p:cNvPicPr/>
          <p:nvPr/>
        </p:nvPicPr>
        <p:blipFill>
          <a:blip r:embed="rId5">
            <a:extLst>
              <a:ext uri="{28A0092B-C50C-407E-A947-70E740481C1C}">
                <a14:useLocalDpi xmlns:a14="http://schemas.microsoft.com/office/drawing/2010/main" val="0"/>
              </a:ext>
            </a:extLst>
          </a:blip>
          <a:srcRect/>
          <a:stretch>
            <a:fillRect/>
          </a:stretch>
        </p:blipFill>
        <p:spPr bwMode="auto">
          <a:xfrm>
            <a:off x="3337591" y="2811743"/>
            <a:ext cx="764540" cy="764540"/>
          </a:xfrm>
          <a:prstGeom prst="rect">
            <a:avLst/>
          </a:prstGeom>
          <a:noFill/>
          <a:ln>
            <a:noFill/>
          </a:ln>
        </p:spPr>
      </p:pic>
      <p:pic>
        <p:nvPicPr>
          <p:cNvPr id="10" name="Picture 9" descr="STACK Reviews">
            <a:hlinkClick r:id="rId6" tgtFrame="&quot;_blank&quot;"/>
          </p:cNvPr>
          <p:cNvPicPr/>
          <p:nvPr/>
        </p:nvPicPr>
        <p:blipFill>
          <a:blip r:embed="rId7">
            <a:extLst>
              <a:ext uri="{28A0092B-C50C-407E-A947-70E740481C1C}">
                <a14:useLocalDpi xmlns:a14="http://schemas.microsoft.com/office/drawing/2010/main" val="0"/>
              </a:ext>
            </a:extLst>
          </a:blip>
          <a:srcRect/>
          <a:stretch>
            <a:fillRect/>
          </a:stretch>
        </p:blipFill>
        <p:spPr bwMode="auto">
          <a:xfrm>
            <a:off x="5549844" y="2811743"/>
            <a:ext cx="764540" cy="764540"/>
          </a:xfrm>
          <a:prstGeom prst="rect">
            <a:avLst/>
          </a:prstGeom>
          <a:noFill/>
          <a:ln>
            <a:noFill/>
          </a:ln>
        </p:spPr>
      </p:pic>
      <p:pic>
        <p:nvPicPr>
          <p:cNvPr id="11" name="Picture 10" descr="Quick Bid Reviews">
            <a:hlinkClick r:id="rId8" tgtFrame="&quot;_blank&quot;"/>
          </p:cNvPr>
          <p:cNvPicPr/>
          <p:nvPr/>
        </p:nvPicPr>
        <p:blipFill>
          <a:blip r:embed="rId9">
            <a:extLst>
              <a:ext uri="{28A0092B-C50C-407E-A947-70E740481C1C}">
                <a14:useLocalDpi xmlns:a14="http://schemas.microsoft.com/office/drawing/2010/main" val="0"/>
              </a:ext>
            </a:extLst>
          </a:blip>
          <a:srcRect/>
          <a:stretch>
            <a:fillRect/>
          </a:stretch>
        </p:blipFill>
        <p:spPr bwMode="auto">
          <a:xfrm>
            <a:off x="7814480" y="2811743"/>
            <a:ext cx="764540" cy="764540"/>
          </a:xfrm>
          <a:prstGeom prst="rect">
            <a:avLst/>
          </a:prstGeom>
          <a:noFill/>
          <a:ln>
            <a:noFill/>
          </a:ln>
        </p:spPr>
      </p:pic>
      <p:pic>
        <p:nvPicPr>
          <p:cNvPr id="12" name="Strong-Tie Logo"/>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9921043" y="2889495"/>
            <a:ext cx="1007986" cy="686788"/>
          </a:xfrm>
          <a:prstGeom prst="rect">
            <a:avLst/>
          </a:prstGeom>
        </p:spPr>
      </p:pic>
      <p:sp>
        <p:nvSpPr>
          <p:cNvPr id="13" name="Content Placeholder 2"/>
          <p:cNvSpPr txBox="1">
            <a:spLocks/>
          </p:cNvSpPr>
          <p:nvPr/>
        </p:nvSpPr>
        <p:spPr>
          <a:xfrm>
            <a:off x="4075015" y="1407234"/>
            <a:ext cx="7234669" cy="1032486"/>
          </a:xfrm>
          <a:prstGeom prst="rect">
            <a:avLst/>
          </a:prstGeom>
          <a:noFill/>
        </p:spPr>
        <p:txBody>
          <a:bodyPr lIns="0" tIns="0" rIns="0" bIns="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000"/>
              </a:lnSpc>
              <a:spcAft>
                <a:spcPts val="600"/>
              </a:spcAft>
              <a:buNone/>
            </a:pPr>
            <a:r>
              <a:rPr lang="en-US" sz="1400" dirty="0"/>
              <a:t>Computer-based construction estimation and project management software has revolutionized the market. Packages provide automatic calculations and produce detailed professional proposals and estimates. These software tools fit a wide range of user requirements and needs. </a:t>
            </a:r>
          </a:p>
          <a:p>
            <a:pPr marL="0" indent="0">
              <a:lnSpc>
                <a:spcPct val="100000"/>
              </a:lnSpc>
              <a:buFont typeface="Arial" panose="020B0604020202020204" pitchFamily="34" charset="0"/>
              <a:buNone/>
            </a:pPr>
            <a:endParaRPr lang="en-US" sz="1400" dirty="0"/>
          </a:p>
        </p:txBody>
      </p:sp>
      <p:cxnSp>
        <p:nvCxnSpPr>
          <p:cNvPr id="18" name="Straight Connector 17"/>
          <p:cNvCxnSpPr/>
          <p:nvPr/>
        </p:nvCxnSpPr>
        <p:spPr>
          <a:xfrm>
            <a:off x="7053767" y="3840485"/>
            <a:ext cx="0" cy="221118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642480" y="3840485"/>
            <a:ext cx="0" cy="221118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816486" y="3840485"/>
            <a:ext cx="0" cy="221118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9287656" y="3840485"/>
            <a:ext cx="0" cy="221118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4074793" y="590303"/>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2" name="Picture 4" descr="D:\30_00_SST-198-07_SST Builder Training - Course 7 Estimating 101\01_Images\helloquence-5fNmWej4tAA-unsplash.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a:stretch/>
        </p:blipFill>
        <p:spPr bwMode="auto">
          <a:xfrm>
            <a:off x="0" y="609287"/>
            <a:ext cx="3719861" cy="1751530"/>
          </a:xfrm>
          <a:prstGeom prst="rect">
            <a:avLst/>
          </a:prstGeom>
          <a:noFill/>
          <a:effectLst>
            <a:outerShdw blurRad="762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0" name="Picture 2" descr="Image result for buildertrend logo"/>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a:stretch/>
        </p:blipFill>
        <p:spPr bwMode="auto">
          <a:xfrm>
            <a:off x="742348" y="2882909"/>
            <a:ext cx="1511417" cy="622208"/>
          </a:xfrm>
          <a:prstGeom prst="rect">
            <a:avLst/>
          </a:prstGeom>
          <a:solidFill>
            <a:schemeClr val="bg1"/>
          </a:solidFill>
        </p:spPr>
      </p:pic>
    </p:spTree>
    <p:custDataLst>
      <p:tags r:id="rId1"/>
    </p:custDataLst>
    <p:extLst>
      <p:ext uri="{BB962C8B-B14F-4D97-AF65-F5344CB8AC3E}">
        <p14:creationId xmlns:p14="http://schemas.microsoft.com/office/powerpoint/2010/main" val="29944444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641475"/>
            <a:ext cx="6470072" cy="1384260"/>
          </a:xfrm>
        </p:spPr>
        <p:txBody>
          <a:bodyPr lIns="0" tIns="0" rIns="0" bIns="0">
            <a:normAutofit/>
          </a:bodyPr>
          <a:lstStyle/>
          <a:p>
            <a:pPr marL="0" indent="0" algn="ctr">
              <a:buNone/>
            </a:pPr>
            <a:r>
              <a:rPr lang="en-US" altLang="en-US" sz="1800" b="1" dirty="0">
                <a:solidFill>
                  <a:schemeClr val="bg1"/>
                </a:solidFill>
              </a:rPr>
              <a:t>Which phase of the estimating process usually takes the most amount of time?</a:t>
            </a:r>
            <a:br>
              <a:rPr lang="en-US" altLang="en-US" sz="1800" b="1" dirty="0">
                <a:solidFill>
                  <a:schemeClr val="bg1"/>
                </a:solidFill>
              </a:rPr>
            </a:br>
            <a:endParaRPr lang="en-US" altLang="en-US" sz="1100" dirty="0">
              <a:solidFill>
                <a:schemeClr val="bg1"/>
              </a:solidFill>
            </a:endParaRPr>
          </a:p>
        </p:txBody>
      </p:sp>
      <p:sp>
        <p:nvSpPr>
          <p:cNvPr id="13" name="Content Placeholder 2"/>
          <p:cNvSpPr txBox="1">
            <a:spLocks/>
          </p:cNvSpPr>
          <p:nvPr/>
        </p:nvSpPr>
        <p:spPr>
          <a:xfrm>
            <a:off x="2860963" y="3470235"/>
            <a:ext cx="7289903"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Phase 1 – Scoping</a:t>
            </a:r>
          </a:p>
          <a:p>
            <a:pPr marL="342900" indent="-342900">
              <a:buFont typeface="Arial" panose="020B0604020202020204" pitchFamily="34" charset="0"/>
              <a:buAutoNum type="alphaUcParenR"/>
            </a:pPr>
            <a:r>
              <a:rPr lang="en-US" altLang="en-US">
                <a:solidFill>
                  <a:schemeClr val="bg1"/>
                </a:solidFill>
              </a:rPr>
              <a:t>Phase 2 – Analysis and specifications</a:t>
            </a:r>
          </a:p>
          <a:p>
            <a:pPr marL="342900" indent="-342900">
              <a:buFont typeface="Arial" panose="020B0604020202020204" pitchFamily="34" charset="0"/>
              <a:buAutoNum type="alphaUcParenR"/>
            </a:pPr>
            <a:r>
              <a:rPr lang="en-US" altLang="en-US">
                <a:solidFill>
                  <a:schemeClr val="bg1"/>
                </a:solidFill>
              </a:rPr>
              <a:t>Phase </a:t>
            </a:r>
            <a:r>
              <a:rPr lang="en-US" altLang="en-US" dirty="0">
                <a:solidFill>
                  <a:schemeClr val="bg1"/>
                </a:solidFill>
              </a:rPr>
              <a:t>3 – Costing</a:t>
            </a:r>
          </a:p>
          <a:p>
            <a:pPr marL="342900" indent="-342900">
              <a:buFont typeface="Arial" panose="020B0604020202020204" pitchFamily="34" charset="0"/>
              <a:buAutoNum type="alphaUcParenR"/>
            </a:pPr>
            <a:r>
              <a:rPr lang="en-US" altLang="en-US">
                <a:solidFill>
                  <a:schemeClr val="bg1"/>
                </a:solidFill>
              </a:rPr>
              <a:t>Phase </a:t>
            </a:r>
            <a:r>
              <a:rPr lang="en-US" altLang="en-US" dirty="0">
                <a:solidFill>
                  <a:schemeClr val="bg1"/>
                </a:solidFill>
              </a:rPr>
              <a:t>4 – Estimate </a:t>
            </a:r>
            <a:r>
              <a:rPr lang="en-US" altLang="en-US">
                <a:solidFill>
                  <a:schemeClr val="bg1"/>
                </a:solidFill>
              </a:rPr>
              <a:t>and schedule</a:t>
            </a:r>
            <a:endParaRPr lang="en-US" altLang="en-US" dirty="0">
              <a:solidFill>
                <a:schemeClr val="bg1"/>
              </a:solidFill>
            </a:endParaRPr>
          </a:p>
          <a:p>
            <a:pPr marL="342900" indent="-342900">
              <a:buFont typeface="Arial" panose="020B0604020202020204" pitchFamily="34" charset="0"/>
              <a:buAutoNum type="alphaUcParenR"/>
            </a:pPr>
            <a:r>
              <a:rPr lang="en-US" altLang="en-US" dirty="0">
                <a:solidFill>
                  <a:schemeClr val="bg1"/>
                </a:solidFill>
              </a:rPr>
              <a:t>Phase 5 – Formal bid </a:t>
            </a:r>
          </a:p>
        </p:txBody>
      </p:sp>
      <p:sp>
        <p:nvSpPr>
          <p:cNvPr id="3" name="Isosceles Triangle 2"/>
          <p:cNvSpPr/>
          <p:nvPr/>
        </p:nvSpPr>
        <p:spPr>
          <a:xfrm rot="5400000">
            <a:off x="2552989" y="4517985"/>
            <a:ext cx="238991" cy="253174"/>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2860964"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241962" y="4329540"/>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37881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5463" y="945814"/>
            <a:ext cx="4414837" cy="474228"/>
          </a:xfrm>
        </p:spPr>
        <p:txBody>
          <a:bodyPr/>
          <a:lstStyle/>
          <a:p>
            <a:pPr algn="r"/>
            <a:r>
              <a:rPr lang="en-US" dirty="0"/>
              <a:t>Summary</a:t>
            </a:r>
          </a:p>
        </p:txBody>
      </p:sp>
      <p:sp>
        <p:nvSpPr>
          <p:cNvPr id="6" name="Content Placeholder 2"/>
          <p:cNvSpPr txBox="1">
            <a:spLocks/>
          </p:cNvSpPr>
          <p:nvPr/>
        </p:nvSpPr>
        <p:spPr>
          <a:xfrm>
            <a:off x="5727203" y="955964"/>
            <a:ext cx="5303785" cy="5728171"/>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t>This training covered developing residential cost estimates. </a:t>
            </a:r>
          </a:p>
          <a:p>
            <a:pPr marL="0" indent="0">
              <a:buNone/>
            </a:pPr>
            <a:r>
              <a:rPr lang="en-US" sz="1400" b="1" dirty="0"/>
              <a:t>Lesson 1</a:t>
            </a:r>
            <a:br>
              <a:rPr lang="en-US" sz="1400" dirty="0"/>
            </a:br>
            <a:r>
              <a:rPr lang="en-US" sz="1400" dirty="0"/>
              <a:t>Basic estimating concepts. </a:t>
            </a:r>
            <a:br>
              <a:rPr lang="en-US" sz="1400" dirty="0"/>
            </a:br>
            <a:r>
              <a:rPr lang="en-US" sz="1400" dirty="0"/>
              <a:t>Types of costs with examples</a:t>
            </a:r>
            <a:br>
              <a:rPr lang="en-US" sz="1400" dirty="0"/>
            </a:br>
            <a:r>
              <a:rPr lang="en-US" sz="1400" dirty="0"/>
              <a:t>Different types of bids</a:t>
            </a:r>
            <a:br>
              <a:rPr lang="en-US" sz="1400" dirty="0"/>
            </a:br>
            <a:r>
              <a:rPr lang="en-US" sz="1400" dirty="0"/>
              <a:t>CSI </a:t>
            </a:r>
            <a:r>
              <a:rPr lang="en-US" sz="1400" dirty="0" err="1"/>
              <a:t>MasterFormat</a:t>
            </a:r>
            <a:br>
              <a:rPr lang="en-US" sz="1400" dirty="0"/>
            </a:br>
            <a:r>
              <a:rPr lang="en-US" sz="1400" dirty="0"/>
              <a:t>Characteristics of construction estimators. </a:t>
            </a:r>
          </a:p>
          <a:p>
            <a:pPr marL="0" indent="0">
              <a:buNone/>
            </a:pPr>
            <a:r>
              <a:rPr lang="en-US" sz="1400" b="1" dirty="0"/>
              <a:t>Lesson 2</a:t>
            </a:r>
            <a:br>
              <a:rPr lang="en-US" sz="1400" dirty="0"/>
            </a:br>
            <a:r>
              <a:rPr lang="en-US" sz="1400" dirty="0"/>
              <a:t>Basic mathematic formulas used in construction estimating</a:t>
            </a:r>
            <a:br>
              <a:rPr lang="en-US" sz="1400" dirty="0"/>
            </a:br>
            <a:r>
              <a:rPr lang="en-US" sz="1400" dirty="0"/>
              <a:t>Formula demonstration. </a:t>
            </a:r>
          </a:p>
          <a:p>
            <a:pPr marL="0" indent="0">
              <a:buNone/>
            </a:pPr>
            <a:r>
              <a:rPr lang="en-US" sz="1400" b="1" dirty="0"/>
              <a:t>Lesson 3</a:t>
            </a:r>
            <a:br>
              <a:rPr lang="en-US" sz="1400" dirty="0"/>
            </a:br>
            <a:r>
              <a:rPr lang="en-US" sz="1400" dirty="0"/>
              <a:t>The estimating process and phases. </a:t>
            </a:r>
            <a:br>
              <a:rPr lang="en-US" sz="1400" dirty="0"/>
            </a:br>
            <a:r>
              <a:rPr lang="en-US" sz="1400" dirty="0"/>
              <a:t>Cost items and phase processes </a:t>
            </a:r>
            <a:br>
              <a:rPr lang="en-US" sz="1400" dirty="0"/>
            </a:br>
            <a:r>
              <a:rPr lang="en-US" sz="1400" dirty="0"/>
              <a:t>Introduction to construction estimating software</a:t>
            </a:r>
          </a:p>
          <a:p>
            <a:pPr marL="0" indent="0">
              <a:buNone/>
            </a:pPr>
            <a:endParaRPr lang="en-US" sz="1400" dirty="0"/>
          </a:p>
          <a:p>
            <a:pPr marL="0" indent="0">
              <a:buNone/>
            </a:pPr>
            <a:endParaRPr lang="en-US" sz="1400" dirty="0"/>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1"/>
          <a:stretch/>
        </p:blipFill>
        <p:spPr>
          <a:xfrm>
            <a:off x="-1138" y="1927571"/>
            <a:ext cx="4941438" cy="3864097"/>
          </a:xfrm>
          <a:prstGeom prst="rect">
            <a:avLst/>
          </a:prstGeom>
          <a:effectLst>
            <a:outerShdw blurRad="76200" dist="76200" dir="2700000" algn="tl" rotWithShape="0">
              <a:prstClr val="black">
                <a:alpha val="40000"/>
              </a:prstClr>
            </a:outerShdw>
          </a:effectLst>
        </p:spPr>
      </p:pic>
      <p:sp>
        <p:nvSpPr>
          <p:cNvPr id="10" name="Rectangle 9"/>
          <p:cNvSpPr/>
          <p:nvPr/>
        </p:nvSpPr>
        <p:spPr>
          <a:xfrm>
            <a:off x="3327375" y="572497"/>
            <a:ext cx="1612925"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15789711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   </a:t>
            </a:r>
            <a:r>
              <a:rPr lang="en-US" b="0" dirty="0"/>
              <a:t>Residential Cost Estimating 101</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ASSESSMENT</a:t>
            </a:r>
          </a:p>
        </p:txBody>
      </p:sp>
      <p:sp>
        <p:nvSpPr>
          <p:cNvPr id="8" name="Transparent Black Rectangle"/>
          <p:cNvSpPr/>
          <p:nvPr/>
        </p:nvSpPr>
        <p:spPr>
          <a:xfrm>
            <a:off x="0" y="1827715"/>
            <a:ext cx="12192000" cy="1180180"/>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133531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Final Assessment</a:t>
            </a:r>
          </a:p>
          <a:p>
            <a:r>
              <a:rPr lang="en-US" sz="1600" dirty="0">
                <a:effectLst/>
              </a:rPr>
              <a:t>There are 10 questions. You must pass with a score of at least 70%.</a:t>
            </a:r>
          </a:p>
        </p:txBody>
      </p:sp>
    </p:spTree>
    <p:custDataLst>
      <p:tags r:id="rId1"/>
    </p:custDataLst>
    <p:extLst>
      <p:ext uri="{BB962C8B-B14F-4D97-AF65-F5344CB8AC3E}">
        <p14:creationId xmlns:p14="http://schemas.microsoft.com/office/powerpoint/2010/main" val="18825640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77371" y="464457"/>
            <a:ext cx="11437258" cy="5910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342901" y="2304714"/>
            <a:ext cx="11471728" cy="474228"/>
          </a:xfrm>
        </p:spPr>
        <p:txBody>
          <a:bodyPr/>
          <a:lstStyle/>
          <a:p>
            <a:pPr algn="ctr"/>
            <a:r>
              <a:rPr lang="en-US" dirty="0">
                <a:solidFill>
                  <a:schemeClr val="bg1"/>
                </a:solidFill>
              </a:rPr>
              <a:t>Congratulations!</a:t>
            </a:r>
          </a:p>
        </p:txBody>
      </p:sp>
      <p:sp>
        <p:nvSpPr>
          <p:cNvPr id="6" name="Content Placeholder 5"/>
          <p:cNvSpPr>
            <a:spLocks noGrp="1"/>
          </p:cNvSpPr>
          <p:nvPr>
            <p:ph idx="1"/>
          </p:nvPr>
        </p:nvSpPr>
        <p:spPr>
          <a:xfrm>
            <a:off x="3048000" y="2984500"/>
            <a:ext cx="6125029" cy="3289299"/>
          </a:xfrm>
        </p:spPr>
        <p:txBody>
          <a:bodyPr/>
          <a:lstStyle/>
          <a:p>
            <a:pPr marL="0" indent="0" algn="ctr">
              <a:buNone/>
            </a:pPr>
            <a:r>
              <a:rPr lang="en-US" dirty="0">
                <a:solidFill>
                  <a:schemeClr val="bg1"/>
                </a:solidFill>
              </a:rPr>
              <a:t>You have completed this course. </a:t>
            </a:r>
            <a:br>
              <a:rPr lang="en-US" dirty="0">
                <a:solidFill>
                  <a:srgbClr val="FF00FF"/>
                </a:solidFill>
              </a:rPr>
            </a:br>
            <a:r>
              <a:rPr lang="en-US" dirty="0">
                <a:solidFill>
                  <a:schemeClr val="bg1"/>
                </a:solidFill>
              </a:rPr>
              <a:t>Use the Exit button to close the training.</a:t>
            </a:r>
          </a:p>
        </p:txBody>
      </p:sp>
      <p:sp>
        <p:nvSpPr>
          <p:cNvPr id="9" name="Date Placeholder 14"/>
          <p:cNvSpPr txBox="1">
            <a:spLocks/>
          </p:cNvSpPr>
          <p:nvPr/>
        </p:nvSpPr>
        <p:spPr>
          <a:xfrm>
            <a:off x="5577876" y="6463998"/>
            <a:ext cx="6268646" cy="144000"/>
          </a:xfrm>
          <a:prstGeom prst="rect">
            <a:avLst/>
          </a:prstGeom>
        </p:spPr>
        <p:txBody>
          <a:bodyPr vert="horz" wrap="none" lIns="0" tIns="0" rIns="0" bIns="0" rtlCol="0" anchor="t">
            <a:noAutofit/>
          </a:bodyPr>
          <a:lstStyle>
            <a:defPPr>
              <a:defRPr lang="en-US"/>
            </a:defPPr>
            <a:lvl1pPr algn="l" rtl="0" fontAlgn="t">
              <a:spcBef>
                <a:spcPct val="0"/>
              </a:spcBef>
              <a:spcAft>
                <a:spcPct val="0"/>
              </a:spcAft>
              <a:buClr>
                <a:schemeClr val="accent4"/>
              </a:buClr>
              <a:defRPr sz="800" b="0" kern="1200">
                <a:solidFill>
                  <a:schemeClr val="accent4"/>
                </a:solidFill>
                <a:latin typeface="Verdana"/>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r" eaLnBrk="1" hangingPunct="1">
              <a:buClr>
                <a:srgbClr val="969696"/>
              </a:buClr>
            </a:pPr>
            <a:r>
              <a:rPr lang="de-DE" dirty="0">
                <a:solidFill>
                  <a:srgbClr val="969696"/>
                </a:solidFill>
                <a:cs typeface="Verdana"/>
              </a:rPr>
              <a:t>SST-198-07_ResidentialCostEstimating101_v001           </a:t>
            </a:r>
            <a:r>
              <a:rPr lang="en-US" dirty="0">
                <a:solidFill>
                  <a:srgbClr val="969696"/>
                </a:solidFill>
                <a:cs typeface="Verdana"/>
              </a:rPr>
              <a:t>Copyright © 2020 Simpson Strong-Tie. All rights reserved.</a:t>
            </a:r>
            <a:endParaRPr lang="de-DE" dirty="0">
              <a:solidFill>
                <a:srgbClr val="969696"/>
              </a:solidFill>
              <a:cs typeface="Verdana"/>
            </a:endParaRPr>
          </a:p>
          <a:p>
            <a:pPr algn="r" eaLnBrk="1" hangingPunct="1">
              <a:buClr>
                <a:srgbClr val="969696"/>
              </a:buClr>
            </a:pPr>
            <a:endParaRPr lang="de-DE" dirty="0">
              <a:solidFill>
                <a:srgbClr val="969696"/>
              </a:solidFill>
              <a:cs typeface="Verdana"/>
            </a:endParaRPr>
          </a:p>
        </p:txBody>
      </p:sp>
    </p:spTree>
    <p:custDataLst>
      <p:tags r:id="rId1"/>
    </p:custDataLst>
    <p:extLst>
      <p:ext uri="{BB962C8B-B14F-4D97-AF65-F5344CB8AC3E}">
        <p14:creationId xmlns:p14="http://schemas.microsoft.com/office/powerpoint/2010/main" val="3852540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30_00_SST-198-07_SST Builder Training - Course 7 Estimating 101\01_Images\2_PHO_CutoutImage_v00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 y="152400"/>
            <a:ext cx="6858001" cy="6705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7023764" y="843276"/>
            <a:ext cx="4457035" cy="873942"/>
          </a:xfrm>
        </p:spPr>
        <p:txBody>
          <a:bodyPr>
            <a:normAutofit/>
          </a:bodyPr>
          <a:lstStyle/>
          <a:p>
            <a:r>
              <a:rPr lang="en-US" dirty="0">
                <a:solidFill>
                  <a:srgbClr val="FF5308"/>
                </a:solidFill>
              </a:rPr>
              <a:t>About this Course</a:t>
            </a:r>
          </a:p>
        </p:txBody>
      </p:sp>
      <p:sp>
        <p:nvSpPr>
          <p:cNvPr id="3" name="Content Placeholder 2"/>
          <p:cNvSpPr>
            <a:spLocks noGrp="1"/>
          </p:cNvSpPr>
          <p:nvPr>
            <p:ph idx="1"/>
          </p:nvPr>
        </p:nvSpPr>
        <p:spPr>
          <a:xfrm>
            <a:off x="7090229" y="1847850"/>
            <a:ext cx="4492171" cy="4685026"/>
          </a:xfrm>
        </p:spPr>
        <p:txBody>
          <a:bodyPr/>
          <a:lstStyle/>
          <a:p>
            <a:pPr marL="0" indent="0">
              <a:buNone/>
            </a:pPr>
            <a:r>
              <a:rPr lang="en-US" sz="1400" dirty="0"/>
              <a:t>Intro for Purchasing Agents, Contractors and Project Superintendents to the basic principles of developing residential construction estimates. </a:t>
            </a:r>
          </a:p>
          <a:p>
            <a:pPr marL="0" indent="0">
              <a:buNone/>
            </a:pPr>
            <a:r>
              <a:rPr lang="en-US" b="1" dirty="0"/>
              <a:t>Learning Objectives</a:t>
            </a:r>
          </a:p>
          <a:p>
            <a:pPr lvl="0">
              <a:lnSpc>
                <a:spcPct val="100000"/>
              </a:lnSpc>
            </a:pPr>
            <a:r>
              <a:rPr lang="en-US" sz="1400" dirty="0"/>
              <a:t>Explain the basic concepts in creating residential construction estimates.</a:t>
            </a:r>
          </a:p>
          <a:p>
            <a:pPr lvl="0">
              <a:lnSpc>
                <a:spcPct val="100000"/>
              </a:lnSpc>
            </a:pPr>
            <a:r>
              <a:rPr lang="en-US" sz="1400" dirty="0"/>
              <a:t>Discuss the process to develop a basic estimating project.</a:t>
            </a:r>
          </a:p>
          <a:p>
            <a:pPr lvl="0">
              <a:lnSpc>
                <a:spcPct val="100000"/>
              </a:lnSpc>
            </a:pPr>
            <a:r>
              <a:rPr lang="en-US" sz="1400" dirty="0"/>
              <a:t>Identify the main categories used in the process.</a:t>
            </a:r>
          </a:p>
          <a:p>
            <a:pPr lvl="0">
              <a:lnSpc>
                <a:spcPct val="100000"/>
              </a:lnSpc>
            </a:pPr>
            <a:r>
              <a:rPr lang="en-US" sz="1400" dirty="0"/>
              <a:t>Show commonly used cost centers to be included in </a:t>
            </a:r>
            <a:br>
              <a:rPr lang="en-US" sz="1400" dirty="0"/>
            </a:br>
            <a:r>
              <a:rPr lang="en-US" sz="1400" dirty="0"/>
              <a:t>a residential construction estimating project.</a:t>
            </a:r>
          </a:p>
          <a:p>
            <a:pPr marL="0" indent="0">
              <a:buNone/>
            </a:pPr>
            <a:endParaRPr lang="en-US" dirty="0"/>
          </a:p>
          <a:p>
            <a:pPr marL="0" indent="0">
              <a:buNone/>
            </a:pPr>
            <a:endParaRPr lang="en-US" dirty="0"/>
          </a:p>
        </p:txBody>
      </p:sp>
    </p:spTree>
    <p:custDataLst>
      <p:tags r:id="rId1"/>
    </p:custDataLst>
    <p:extLst>
      <p:ext uri="{BB962C8B-B14F-4D97-AF65-F5344CB8AC3E}">
        <p14:creationId xmlns:p14="http://schemas.microsoft.com/office/powerpoint/2010/main" val="1777356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7850" y="609600"/>
            <a:ext cx="4540450" cy="873942"/>
          </a:xfrm>
        </p:spPr>
        <p:txBody>
          <a:bodyPr anchor="ctr"/>
          <a:lstStyle/>
          <a:p>
            <a:r>
              <a:rPr lang="en-US" dirty="0"/>
              <a:t>Course Agenda</a:t>
            </a:r>
          </a:p>
        </p:txBody>
      </p:sp>
      <p:sp>
        <p:nvSpPr>
          <p:cNvPr id="6" name="Content Placeholder 2"/>
          <p:cNvSpPr>
            <a:spLocks noGrp="1"/>
          </p:cNvSpPr>
          <p:nvPr>
            <p:ph idx="1"/>
          </p:nvPr>
        </p:nvSpPr>
        <p:spPr>
          <a:xfrm>
            <a:off x="928914" y="1498600"/>
            <a:ext cx="4517862" cy="4749799"/>
          </a:xfrm>
        </p:spPr>
        <p:txBody>
          <a:bodyPr lIns="0" tIns="0" rIns="0" bIns="0">
            <a:normAutofit/>
          </a:bodyPr>
          <a:lstStyle/>
          <a:p>
            <a:pPr marL="0" indent="0">
              <a:lnSpc>
                <a:spcPct val="100000"/>
              </a:lnSpc>
              <a:buNone/>
            </a:pPr>
            <a:r>
              <a:rPr lang="en-US" altLang="en-US" sz="1400" b="1" dirty="0">
                <a:solidFill>
                  <a:srgbClr val="FF5308"/>
                </a:solidFill>
              </a:rPr>
              <a:t>LESSON 1</a:t>
            </a:r>
            <a:br>
              <a:rPr lang="en-US" altLang="en-US" sz="2000" dirty="0">
                <a:solidFill>
                  <a:srgbClr val="FF00FF"/>
                </a:solidFill>
              </a:rPr>
            </a:br>
            <a:r>
              <a:rPr lang="en-US" sz="2000" dirty="0"/>
              <a:t>Construction Estimating Basics</a:t>
            </a:r>
            <a:br>
              <a:rPr lang="en-US" altLang="en-US" sz="2000" dirty="0">
                <a:solidFill>
                  <a:srgbClr val="FF00FF"/>
                </a:solidFill>
              </a:rPr>
            </a:br>
            <a:endParaRPr lang="en-US" altLang="en-US" sz="2000" dirty="0">
              <a:solidFill>
                <a:srgbClr val="FF00FF"/>
              </a:solidFill>
            </a:endParaRPr>
          </a:p>
          <a:p>
            <a:pPr marL="0" indent="0">
              <a:lnSpc>
                <a:spcPct val="100000"/>
              </a:lnSpc>
              <a:buNone/>
            </a:pPr>
            <a:r>
              <a:rPr lang="en-US" altLang="en-US" sz="1400" b="1" dirty="0">
                <a:solidFill>
                  <a:srgbClr val="FF5308"/>
                </a:solidFill>
              </a:rPr>
              <a:t>LESSON 2</a:t>
            </a:r>
            <a:br>
              <a:rPr lang="en-US" altLang="en-US" sz="2000" dirty="0">
                <a:solidFill>
                  <a:srgbClr val="FF00FF"/>
                </a:solidFill>
              </a:rPr>
            </a:br>
            <a:r>
              <a:rPr lang="en-US" sz="2000" dirty="0"/>
              <a:t>Basic Mathematic Formulas </a:t>
            </a:r>
            <a:br>
              <a:rPr lang="en-US" sz="2000" dirty="0">
                <a:solidFill>
                  <a:srgbClr val="FF00FF"/>
                </a:solidFill>
              </a:rPr>
            </a:br>
            <a:r>
              <a:rPr lang="en-US" sz="2000" dirty="0"/>
              <a:t>Used for Estimating</a:t>
            </a:r>
            <a:endParaRPr lang="en-US" altLang="en-US" sz="2000" dirty="0"/>
          </a:p>
          <a:p>
            <a:pPr marL="0" indent="0">
              <a:lnSpc>
                <a:spcPct val="100000"/>
              </a:lnSpc>
              <a:buNone/>
            </a:pPr>
            <a:endParaRPr lang="en-US" altLang="en-US" sz="2000" dirty="0"/>
          </a:p>
          <a:p>
            <a:pPr marL="0" indent="0">
              <a:lnSpc>
                <a:spcPct val="100000"/>
              </a:lnSpc>
              <a:buNone/>
            </a:pPr>
            <a:r>
              <a:rPr lang="en-US" altLang="en-US" sz="1400" b="1" dirty="0">
                <a:solidFill>
                  <a:srgbClr val="FF5308"/>
                </a:solidFill>
              </a:rPr>
              <a:t>LESSON 3</a:t>
            </a:r>
            <a:br>
              <a:rPr lang="en-US" altLang="en-US" sz="2000" dirty="0">
                <a:solidFill>
                  <a:srgbClr val="FF00FF"/>
                </a:solidFill>
              </a:rPr>
            </a:br>
            <a:r>
              <a:rPr lang="en-US" sz="2000" dirty="0"/>
              <a:t>Basic Parts of a Project Estimate</a:t>
            </a:r>
          </a:p>
          <a:p>
            <a:pPr marL="0" indent="0">
              <a:lnSpc>
                <a:spcPct val="100000"/>
              </a:lnSpc>
              <a:buNone/>
            </a:pPr>
            <a:endParaRPr lang="en-US" altLang="en-US" sz="2000" dirty="0"/>
          </a:p>
        </p:txBody>
      </p:sp>
      <p:pic>
        <p:nvPicPr>
          <p:cNvPr id="3077" name="Picture 5"/>
          <p:cNvPicPr>
            <a:picLocks noGrp="1" noChangeAspect="1" noChangeArrowheads="1"/>
          </p:cNvPicPr>
          <p:nvPr>
            <p:ph type="pic" sz="quarter" idx="10"/>
          </p:nvPr>
        </p:nvPicPr>
        <p:blipFill>
          <a:blip r:embed="rId4" cstate="print">
            <a:extLst>
              <a:ext uri="{28A0092B-C50C-407E-A947-70E740481C1C}">
                <a14:useLocalDpi xmlns:a14="http://schemas.microsoft.com/office/drawing/2010/main" val="0"/>
              </a:ext>
            </a:extLst>
          </a:blip>
          <a:srcRect l="701" r="701"/>
          <a:stretch>
            <a:fillRect/>
          </a:stretch>
        </p:blipFill>
        <p:spPr bwMode="auto">
          <a:prstGeom prst="rect">
            <a:avLst/>
          </a:prstGeom>
          <a:noFill/>
          <a:ln>
            <a:noFill/>
          </a:ln>
          <a:effectLst>
            <a:outerShdw blurRad="762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4976610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b="0" dirty="0"/>
              <a:t>   Residential Cost Estimating 101</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1</a:t>
            </a:r>
          </a:p>
        </p:txBody>
      </p:sp>
      <p:sp>
        <p:nvSpPr>
          <p:cNvPr id="8" name="Transparent Black Rectangle"/>
          <p:cNvSpPr/>
          <p:nvPr/>
        </p:nvSpPr>
        <p:spPr>
          <a:xfrm>
            <a:off x="0" y="1827715"/>
            <a:ext cx="12192000" cy="8519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9957653" cy="578757"/>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Construction Estimating Basics</a:t>
            </a:r>
          </a:p>
        </p:txBody>
      </p:sp>
    </p:spTree>
    <p:custDataLst>
      <p:tags r:id="rId1"/>
    </p:custDataLst>
    <p:extLst>
      <p:ext uri="{BB962C8B-B14F-4D97-AF65-F5344CB8AC3E}">
        <p14:creationId xmlns:p14="http://schemas.microsoft.com/office/powerpoint/2010/main" val="3899693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30_00_SST-198-07_SST Builder Training - Course 7 Estimating 101\01_Images\ronnie-george-ZZ31MJIG4KU-unsplash.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749634" y="592909"/>
            <a:ext cx="6442366" cy="450378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6325986" y="4829696"/>
            <a:ext cx="4995950" cy="13549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68363" y="1271850"/>
            <a:ext cx="5580062" cy="461068"/>
          </a:xfrm>
        </p:spPr>
        <p:txBody>
          <a:bodyPr>
            <a:normAutofit/>
          </a:bodyPr>
          <a:lstStyle/>
          <a:p>
            <a:r>
              <a:rPr lang="en-US" dirty="0"/>
              <a:t>Construction Estimating</a:t>
            </a:r>
          </a:p>
        </p:txBody>
      </p:sp>
      <p:sp>
        <p:nvSpPr>
          <p:cNvPr id="3" name="Content Placeholder 2"/>
          <p:cNvSpPr>
            <a:spLocks noGrp="1"/>
          </p:cNvSpPr>
          <p:nvPr>
            <p:ph idx="1"/>
          </p:nvPr>
        </p:nvSpPr>
        <p:spPr>
          <a:xfrm>
            <a:off x="868364" y="2330498"/>
            <a:ext cx="4049512" cy="3962233"/>
          </a:xfrm>
          <a:noFill/>
        </p:spPr>
        <p:txBody>
          <a:bodyPr lIns="0" tIns="0" rIns="274320"/>
          <a:lstStyle/>
          <a:p>
            <a:r>
              <a:rPr lang="en-US" sz="1400" dirty="0"/>
              <a:t>Construction estimates include:</a:t>
            </a:r>
          </a:p>
          <a:p>
            <a:pPr marL="457200" lvl="1" indent="0">
              <a:buNone/>
            </a:pPr>
            <a:r>
              <a:rPr lang="en-US" dirty="0"/>
              <a:t>- cost of materials</a:t>
            </a:r>
            <a:br>
              <a:rPr lang="en-US" dirty="0"/>
            </a:br>
            <a:r>
              <a:rPr lang="en-US" dirty="0"/>
              <a:t>- man-hour rates</a:t>
            </a:r>
            <a:br>
              <a:rPr lang="en-US" dirty="0"/>
            </a:br>
            <a:r>
              <a:rPr lang="en-US" dirty="0"/>
              <a:t>- equipment performance</a:t>
            </a:r>
            <a:br>
              <a:rPr lang="en-US" dirty="0"/>
            </a:br>
            <a:r>
              <a:rPr lang="en-US" dirty="0"/>
              <a:t>- overhead costs</a:t>
            </a:r>
            <a:br>
              <a:rPr lang="en-US" dirty="0"/>
            </a:br>
            <a:r>
              <a:rPr lang="en-US" dirty="0"/>
              <a:t>- profit margin</a:t>
            </a:r>
          </a:p>
        </p:txBody>
      </p:sp>
      <p:sp>
        <p:nvSpPr>
          <p:cNvPr id="20" name="Title 1"/>
          <p:cNvSpPr txBox="1">
            <a:spLocks/>
          </p:cNvSpPr>
          <p:nvPr/>
        </p:nvSpPr>
        <p:spPr>
          <a:xfrm>
            <a:off x="862935" y="1466292"/>
            <a:ext cx="4498772" cy="765156"/>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Forecasting cost and profits</a:t>
            </a:r>
          </a:p>
        </p:txBody>
      </p:sp>
      <p:sp>
        <p:nvSpPr>
          <p:cNvPr id="15" name="Rectangle 14"/>
          <p:cNvSpPr/>
          <p:nvPr/>
        </p:nvSpPr>
        <p:spPr>
          <a:xfrm>
            <a:off x="882650"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p:cNvSpPr txBox="1">
            <a:spLocks/>
          </p:cNvSpPr>
          <p:nvPr/>
        </p:nvSpPr>
        <p:spPr>
          <a:xfrm>
            <a:off x="6527513" y="5074043"/>
            <a:ext cx="4592897" cy="10274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solidFill>
                  <a:schemeClr val="bg1"/>
                </a:solidFill>
              </a:rPr>
              <a:t>Estimating is a forecast of costs and profits entailed in building the project.</a:t>
            </a:r>
          </a:p>
        </p:txBody>
      </p:sp>
      <p:pic>
        <p:nvPicPr>
          <p:cNvPr id="9"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063463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p:nvPr/>
        </p:nvCxnSpPr>
        <p:spPr>
          <a:xfrm>
            <a:off x="7026166" y="2104571"/>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10835152" y="2104571"/>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6450399" y="3708978"/>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8990810" y="3708978"/>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01650" y="1276014"/>
            <a:ext cx="4002238" cy="474228"/>
          </a:xfrm>
        </p:spPr>
        <p:txBody>
          <a:bodyPr/>
          <a:lstStyle/>
          <a:p>
            <a:r>
              <a:rPr lang="en-US" dirty="0"/>
              <a:t>Parts of the Estimate</a:t>
            </a:r>
          </a:p>
        </p:txBody>
      </p:sp>
      <p:sp>
        <p:nvSpPr>
          <p:cNvPr id="3" name="Rectangle 2"/>
          <p:cNvSpPr/>
          <p:nvPr/>
        </p:nvSpPr>
        <p:spPr>
          <a:xfrm>
            <a:off x="4884855" y="2435608"/>
            <a:ext cx="4970061" cy="1323592"/>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Builder’s Total Cost </a:t>
            </a:r>
            <a:endParaRPr lang="en-US" sz="1400" dirty="0"/>
          </a:p>
        </p:txBody>
      </p:sp>
      <p:sp>
        <p:nvSpPr>
          <p:cNvPr id="8" name="Rectangle 7"/>
          <p:cNvSpPr/>
          <p:nvPr/>
        </p:nvSpPr>
        <p:spPr>
          <a:xfrm>
            <a:off x="4872187" y="4046435"/>
            <a:ext cx="3156425" cy="1659115"/>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Direct Costs</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Material, Labor, Burden</a:t>
            </a:r>
            <a:r>
              <a:rPr lang="en-US" sz="1400">
                <a:latin typeface="Arial" panose="020B0604020202020204" pitchFamily="34" charset="0"/>
                <a:cs typeface="Arial" panose="020B0604020202020204" pitchFamily="34" charset="0"/>
              </a:rPr>
              <a:t>, </a:t>
            </a:r>
          </a:p>
          <a:p>
            <a:pPr algn="ctr"/>
            <a:r>
              <a:rPr lang="en-US" sz="1400">
                <a:latin typeface="Arial" panose="020B0604020202020204" pitchFamily="34" charset="0"/>
                <a:cs typeface="Arial" panose="020B0604020202020204" pitchFamily="34" charset="0"/>
              </a:rPr>
              <a:t>Equipment, Subcontractor</a:t>
            </a:r>
            <a:endParaRPr lang="en-US" sz="1400" dirty="0"/>
          </a:p>
          <a:p>
            <a:pPr algn="ctr"/>
            <a:r>
              <a:rPr lang="en-US" sz="1400" dirty="0">
                <a:latin typeface="Arial" panose="020B0604020202020204" pitchFamily="34" charset="0"/>
                <a:cs typeface="Arial" panose="020B0604020202020204" pitchFamily="34" charset="0"/>
              </a:rPr>
              <a:t> </a:t>
            </a:r>
            <a:endParaRPr lang="en-US" sz="1400" dirty="0"/>
          </a:p>
        </p:txBody>
      </p:sp>
      <p:sp>
        <p:nvSpPr>
          <p:cNvPr id="9" name="Rectangle 8"/>
          <p:cNvSpPr/>
          <p:nvPr/>
        </p:nvSpPr>
        <p:spPr>
          <a:xfrm>
            <a:off x="8203473" y="4046435"/>
            <a:ext cx="1650875" cy="1659115"/>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Indirect Costs</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Overhead, Office, Administration</a:t>
            </a:r>
            <a:endParaRPr lang="en-US" sz="1400" dirty="0"/>
          </a:p>
          <a:p>
            <a:pPr algn="ctr"/>
            <a:r>
              <a:rPr lang="en-US" sz="1400" dirty="0">
                <a:latin typeface="Arial" panose="020B0604020202020204" pitchFamily="34" charset="0"/>
                <a:cs typeface="Arial" panose="020B0604020202020204" pitchFamily="34" charset="0"/>
              </a:rPr>
              <a:t> </a:t>
            </a:r>
            <a:endParaRPr lang="en-US" sz="1400" dirty="0"/>
          </a:p>
        </p:txBody>
      </p:sp>
      <p:sp>
        <p:nvSpPr>
          <p:cNvPr id="12" name="Rectangle 11"/>
          <p:cNvSpPr/>
          <p:nvPr/>
        </p:nvSpPr>
        <p:spPr>
          <a:xfrm>
            <a:off x="9958190" y="2435608"/>
            <a:ext cx="1755506" cy="1323592"/>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Builder’s Profit</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Profit, Escalation, Markup</a:t>
            </a:r>
            <a:endParaRPr lang="en-US" sz="1400" dirty="0"/>
          </a:p>
        </p:txBody>
      </p:sp>
      <p:sp>
        <p:nvSpPr>
          <p:cNvPr id="27" name="Rectangle 26"/>
          <p:cNvSpPr/>
          <p:nvPr/>
        </p:nvSpPr>
        <p:spPr>
          <a:xfrm>
            <a:off x="11259490" y="6197596"/>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4884887" y="1168400"/>
            <a:ext cx="6841826" cy="967367"/>
            <a:chOff x="4884887" y="1168400"/>
            <a:chExt cx="6841826" cy="967367"/>
          </a:xfrm>
        </p:grpSpPr>
        <p:sp>
          <p:nvSpPr>
            <p:cNvPr id="14" name="Rectangle 13"/>
            <p:cNvSpPr/>
            <p:nvPr/>
          </p:nvSpPr>
          <p:spPr>
            <a:xfrm>
              <a:off x="4884887" y="1168400"/>
              <a:ext cx="6841826" cy="967367"/>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Total Project Cost</a:t>
              </a:r>
            </a:p>
          </p:txBody>
        </p:sp>
        <p:cxnSp>
          <p:nvCxnSpPr>
            <p:cNvPr id="7" name="Straight Arrow Connector 6"/>
            <p:cNvCxnSpPr/>
            <p:nvPr/>
          </p:nvCxnSpPr>
          <p:spPr>
            <a:xfrm>
              <a:off x="5460368" y="1648146"/>
              <a:ext cx="5754805" cy="0"/>
            </a:xfrm>
            <a:prstGeom prst="straightConnector1">
              <a:avLst/>
            </a:prstGeom>
            <a:ln w="28575">
              <a:solidFill>
                <a:srgbClr val="FF530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7411335" y="1373120"/>
              <a:ext cx="1897197" cy="521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Total Project Cost</a:t>
              </a:r>
            </a:p>
          </p:txBody>
        </p:sp>
      </p:grpSp>
      <p:cxnSp>
        <p:nvCxnSpPr>
          <p:cNvPr id="26" name="Straight Arrow Connector 25"/>
          <p:cNvCxnSpPr/>
          <p:nvPr/>
        </p:nvCxnSpPr>
        <p:spPr>
          <a:xfrm>
            <a:off x="8372360" y="4670746"/>
            <a:ext cx="1236900" cy="0"/>
          </a:xfrm>
          <a:prstGeom prst="straightConnector1">
            <a:avLst/>
          </a:prstGeom>
          <a:ln w="28575">
            <a:solidFill>
              <a:srgbClr val="FFFF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235101" y="4670746"/>
            <a:ext cx="2473799" cy="0"/>
          </a:xfrm>
          <a:prstGeom prst="straightConnector1">
            <a:avLst/>
          </a:prstGeom>
          <a:ln w="28575">
            <a:solidFill>
              <a:srgbClr val="FFFF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10256201" y="3007046"/>
            <a:ext cx="1236900" cy="0"/>
          </a:xfrm>
          <a:prstGeom prst="straightConnector1">
            <a:avLst/>
          </a:prstGeom>
          <a:ln w="28575">
            <a:solidFill>
              <a:srgbClr val="FFFF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520700"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itle 1"/>
          <p:cNvSpPr txBox="1">
            <a:spLocks/>
          </p:cNvSpPr>
          <p:nvPr/>
        </p:nvSpPr>
        <p:spPr>
          <a:xfrm>
            <a:off x="500985" y="1466292"/>
            <a:ext cx="4498772" cy="765156"/>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Costs </a:t>
            </a:r>
            <a:r>
              <a:rPr lang="en-US" sz="2000">
                <a:solidFill>
                  <a:schemeClr val="tx1"/>
                </a:solidFill>
              </a:rPr>
              <a:t>and profit</a:t>
            </a:r>
            <a:endParaRPr lang="en-US" sz="2000" dirty="0">
              <a:solidFill>
                <a:schemeClr val="tx1"/>
              </a:solidFill>
            </a:endParaRPr>
          </a:p>
        </p:txBody>
      </p:sp>
      <p:pic>
        <p:nvPicPr>
          <p:cNvPr id="24"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73405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p:nvPr/>
        </p:nvCxnSpPr>
        <p:spPr>
          <a:xfrm>
            <a:off x="6450399" y="3708978"/>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8990810" y="3708978"/>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4879069" y="2438494"/>
            <a:ext cx="4970061" cy="1323592"/>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Builder’s Total Cost </a:t>
            </a:r>
            <a:endParaRPr lang="en-US" sz="1600" dirty="0"/>
          </a:p>
        </p:txBody>
      </p:sp>
      <p:sp>
        <p:nvSpPr>
          <p:cNvPr id="39" name="Rectangle 38"/>
          <p:cNvSpPr/>
          <p:nvPr/>
        </p:nvSpPr>
        <p:spPr>
          <a:xfrm>
            <a:off x="4884855" y="2435608"/>
            <a:ext cx="4970061" cy="1323592"/>
          </a:xfrm>
          <a:prstGeom prst="rect">
            <a:avLst/>
          </a:prstGeom>
          <a:solidFill>
            <a:schemeClr val="accent2"/>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Builder’s Total Cost </a:t>
            </a:r>
            <a:endParaRPr lang="en-US" sz="1600" dirty="0"/>
          </a:p>
        </p:txBody>
      </p:sp>
      <p:cxnSp>
        <p:nvCxnSpPr>
          <p:cNvPr id="34" name="Straight Arrow Connector 33"/>
          <p:cNvCxnSpPr/>
          <p:nvPr/>
        </p:nvCxnSpPr>
        <p:spPr>
          <a:xfrm>
            <a:off x="7026166" y="2104571"/>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10835152" y="2104571"/>
            <a:ext cx="0" cy="337457"/>
          </a:xfrm>
          <a:prstGeom prst="straightConnector1">
            <a:avLst/>
          </a:prstGeom>
          <a:ln w="3810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4884887" y="1168400"/>
            <a:ext cx="6841826" cy="967367"/>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Total Project Cost</a:t>
            </a:r>
          </a:p>
        </p:txBody>
      </p:sp>
      <p:sp>
        <p:nvSpPr>
          <p:cNvPr id="40" name="Rectangle 39"/>
          <p:cNvSpPr/>
          <p:nvPr/>
        </p:nvSpPr>
        <p:spPr>
          <a:xfrm>
            <a:off x="4872187" y="4046435"/>
            <a:ext cx="3156425" cy="1659115"/>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Direct Costs</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Material, Labor, Burden</a:t>
            </a:r>
            <a:r>
              <a:rPr lang="en-US" sz="1400">
                <a:latin typeface="Arial" panose="020B0604020202020204" pitchFamily="34" charset="0"/>
                <a:cs typeface="Arial" panose="020B0604020202020204" pitchFamily="34" charset="0"/>
              </a:rPr>
              <a:t>, </a:t>
            </a:r>
          </a:p>
          <a:p>
            <a:pPr algn="ctr"/>
            <a:r>
              <a:rPr lang="en-US" sz="1400">
                <a:latin typeface="Arial" panose="020B0604020202020204" pitchFamily="34" charset="0"/>
                <a:cs typeface="Arial" panose="020B0604020202020204" pitchFamily="34" charset="0"/>
              </a:rPr>
              <a:t>Equipment, Subcontractor</a:t>
            </a:r>
            <a:endParaRPr lang="en-US" sz="1400" dirty="0"/>
          </a:p>
        </p:txBody>
      </p:sp>
      <p:sp>
        <p:nvSpPr>
          <p:cNvPr id="41" name="Rectangle 40"/>
          <p:cNvSpPr/>
          <p:nvPr/>
        </p:nvSpPr>
        <p:spPr>
          <a:xfrm>
            <a:off x="8203473" y="4046435"/>
            <a:ext cx="1650875" cy="1659115"/>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Indirect Costs</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Overhead, Office, Administration</a:t>
            </a:r>
            <a:endParaRPr lang="en-US" sz="1400" dirty="0"/>
          </a:p>
          <a:p>
            <a:pPr algn="ctr"/>
            <a:r>
              <a:rPr lang="en-US" sz="1400" dirty="0">
                <a:latin typeface="Arial" panose="020B0604020202020204" pitchFamily="34" charset="0"/>
                <a:cs typeface="Arial" panose="020B0604020202020204" pitchFamily="34" charset="0"/>
              </a:rPr>
              <a:t> </a:t>
            </a:r>
            <a:endParaRPr lang="en-US" sz="1400" dirty="0"/>
          </a:p>
        </p:txBody>
      </p:sp>
      <p:sp>
        <p:nvSpPr>
          <p:cNvPr id="42" name="Rectangle 41"/>
          <p:cNvSpPr/>
          <p:nvPr/>
        </p:nvSpPr>
        <p:spPr>
          <a:xfrm>
            <a:off x="9958190" y="2435608"/>
            <a:ext cx="1755506" cy="1323592"/>
          </a:xfrm>
          <a:prstGeom prst="rect">
            <a:avLst/>
          </a:prstGeom>
          <a:solidFill>
            <a:schemeClr val="accent1"/>
          </a:solidFill>
          <a:ln>
            <a:noFill/>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Builder’s Profit</a:t>
            </a:r>
          </a:p>
          <a:p>
            <a:pPr algn="ctr"/>
            <a:endParaRPr lang="en-US" sz="1400"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Profit, Escalation, Markup</a:t>
            </a:r>
            <a:endParaRPr lang="en-US" sz="1400" dirty="0"/>
          </a:p>
        </p:txBody>
      </p:sp>
      <p:sp>
        <p:nvSpPr>
          <p:cNvPr id="43" name="Rectangle 42"/>
          <p:cNvSpPr/>
          <p:nvPr/>
        </p:nvSpPr>
        <p:spPr>
          <a:xfrm>
            <a:off x="11259490" y="6197596"/>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4" name="Straight Arrow Connector 43"/>
          <p:cNvCxnSpPr/>
          <p:nvPr/>
        </p:nvCxnSpPr>
        <p:spPr>
          <a:xfrm>
            <a:off x="5460368" y="1648146"/>
            <a:ext cx="5754805" cy="0"/>
          </a:xfrm>
          <a:prstGeom prst="straightConnector1">
            <a:avLst/>
          </a:prstGeom>
          <a:ln w="28575">
            <a:solidFill>
              <a:srgbClr val="FF530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7411335" y="1373120"/>
            <a:ext cx="1897197" cy="521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Total Project Cost</a:t>
            </a:r>
          </a:p>
        </p:txBody>
      </p:sp>
      <p:cxnSp>
        <p:nvCxnSpPr>
          <p:cNvPr id="46" name="Straight Arrow Connector 45"/>
          <p:cNvCxnSpPr/>
          <p:nvPr/>
        </p:nvCxnSpPr>
        <p:spPr>
          <a:xfrm>
            <a:off x="8372360" y="4670746"/>
            <a:ext cx="1236900" cy="0"/>
          </a:xfrm>
          <a:prstGeom prst="straightConnector1">
            <a:avLst/>
          </a:prstGeom>
          <a:ln w="28575">
            <a:solidFill>
              <a:srgbClr val="FFFF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5235101" y="4670746"/>
            <a:ext cx="2473799" cy="0"/>
          </a:xfrm>
          <a:prstGeom prst="straightConnector1">
            <a:avLst/>
          </a:prstGeom>
          <a:ln w="28575">
            <a:solidFill>
              <a:srgbClr val="FFFF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10256201" y="3007046"/>
            <a:ext cx="1236900" cy="0"/>
          </a:xfrm>
          <a:prstGeom prst="straightConnector1">
            <a:avLst/>
          </a:prstGeom>
          <a:ln w="28575">
            <a:solidFill>
              <a:srgbClr val="FFFF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2" name="Title 51"/>
          <p:cNvSpPr>
            <a:spLocks noGrp="1"/>
          </p:cNvSpPr>
          <p:nvPr>
            <p:ph type="title"/>
          </p:nvPr>
        </p:nvSpPr>
        <p:spPr>
          <a:xfrm>
            <a:off x="500847" y="1272445"/>
            <a:ext cx="4420293" cy="474228"/>
          </a:xfrm>
        </p:spPr>
        <p:txBody>
          <a:bodyPr/>
          <a:lstStyle/>
          <a:p>
            <a:r>
              <a:rPr lang="en-US" dirty="0"/>
              <a:t>Builder’s Total Cost</a:t>
            </a:r>
          </a:p>
        </p:txBody>
      </p:sp>
      <p:sp>
        <p:nvSpPr>
          <p:cNvPr id="21" name="Rectangle 20"/>
          <p:cNvSpPr/>
          <p:nvPr/>
        </p:nvSpPr>
        <p:spPr>
          <a:xfrm>
            <a:off x="525463"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6315648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1_CUSTOM DESIGN" val="oBGpRZX3"/>
  <p:tag name="ARTICULATE_DESIGN_ID_2_CUSTOM DESIGN" val="35h8gSzI"/>
  <p:tag name="ARTICULATE_DESIGN_ID_1_MAIN DESIGN" val="47qQ9U2B"/>
  <p:tag name="ARTICULATE_DESIGN_ID_MAIN DESIGN" val="38T9fMlc"/>
  <p:tag name="ARTICULATE_DESIGN_ID_CUSTOM DESIGN" val="PV3IXspW"/>
  <p:tag name="ARTICULATE_DESIGN_ID_TITLE SLIDE 1" val="JQuNqn66"/>
  <p:tag name="ARTICULATE_DESIGN_ID_TITLE SLIDE 2" val="BvQGQuju"/>
  <p:tag name="ARTICULATE_DESIGN_ID_CONTENT" val="4CmaGt7Z"/>
  <p:tag name="ARTICULATE_DESIGN_ID_SECTION TRANSITION 1" val="r41rxjLA"/>
  <p:tag name="ARTICULATE_DESIGN_ID_SECTION TRANSITION 2" val="pvlFN9Yh"/>
  <p:tag name="ARTICULATE_DESIGN_ID_SECTION TRANSITION 3" val="IZ50RXL4"/>
  <p:tag name="ARTICULATE_PRESENTATION_ID" val="5865"/>
  <p:tag name="ARTICULATE_REFERENCE_ID" val="ea2fae90-d969-42fc-9d01-dd78bf0631dd"/>
  <p:tag name="ARTICULATE_META_COURSE_ID" val="SST-198-07"/>
  <p:tag name="ARTICULATE_META_NAME" val="Anita Scott"/>
  <p:tag name="ARTICULATE_META_NAME_SET" val="True"/>
  <p:tag name="ARTICULATE_REFERENCE_TYPE_1" val="1"/>
  <p:tag name="ARTICULATE_REFERENCE_1" val="D:\30_00_SST-198-07_SST Builder Training - Course 7 Estimating 101\SST-198-07-B Estimating eLearning\Resources\SST-198-07_Residential Cost Estimating 101.pdf"/>
  <p:tag name="ARTICULATE_REFERENCE_TITLE_1" val="Builder Training - Residential Cost Estimating 101 - PDF"/>
  <p:tag name="ARTICULATE_REFERENCE_ID_1" val="d0049863-beae-4a9e-85c0-197e034fc4eb"/>
  <p:tag name="ARTICULATE_REFERENCE_COUNT" val="1"/>
  <p:tag name="ARTICULATE_PLAYER_GLOSSARY_XML" val="&lt;?xml version=&quot;1.0&quot; encoding=&quot;utf-16&quot;?&gt;&lt;glossary xmlns:xsi=&quot;http://www.w3.org/2001/XMLSchema-instance&quot; xmlns:xsd=&quot;http://www.w3.org/2001/XMLSchema&quot;&gt;&lt;terms /&gt;&lt;/glossary&gt;"/>
  <p:tag name="TAG_BACKING_FORM_KEY" val="1509302-d:\30_00_sst-198-07_sst builder training - course 7 estimating 101\sst-198-07-b estimating elearning\00_sst-198-07_estimating 101_ppt_v008_11082019.pptx"/>
  <p:tag name="ARTICULATE_USED_PAGE_ORIENTATION" val="1"/>
  <p:tag name="ARTICULATE_USED_PAGE_SIZE" val="7"/>
  <p:tag name="ARTICULATE_PRESENTER_VERSION" val="7"/>
  <p:tag name="ARTICULATE_SLIDE_COUNT" val="3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DUPLICATEID" val="42740a3e0fec4a03b7a6b61fa82233ac"/>
</p:tagLst>
</file>

<file path=ppt/tags/tag101.xml><?xml version="1.0" encoding="utf-8"?>
<p:tagLst xmlns:a="http://schemas.openxmlformats.org/drawingml/2006/main" xmlns:r="http://schemas.openxmlformats.org/officeDocument/2006/relationships" xmlns:p="http://schemas.openxmlformats.org/presentationml/2006/main">
  <p:tag name="DUPLICATEID" val="ee93b35178e14159ac0f564159b7ce0a"/>
</p:tagLst>
</file>

<file path=ppt/tags/tag102.xml><?xml version="1.0" encoding="utf-8"?>
<p:tagLst xmlns:a="http://schemas.openxmlformats.org/drawingml/2006/main" xmlns:r="http://schemas.openxmlformats.org/officeDocument/2006/relationships" xmlns:p="http://schemas.openxmlformats.org/presentationml/2006/main">
  <p:tag name="DUPLICATEID" val="2aa6c9c843294fdfa52a3009606541e4"/>
</p:tagLst>
</file>

<file path=ppt/tags/tag103.xml><?xml version="1.0" encoding="utf-8"?>
<p:tagLst xmlns:a="http://schemas.openxmlformats.org/drawingml/2006/main" xmlns:r="http://schemas.openxmlformats.org/officeDocument/2006/relationships" xmlns:p="http://schemas.openxmlformats.org/presentationml/2006/main">
  <p:tag name="AUDIO_ID" val="849"/>
  <p:tag name="TIMELINE" val="0.66"/>
  <p:tag name="ORIGINAL_AUDIO_FILEPATH" val="D:\30_00_SST-198-07_SST Builder Training - Course 7 Estimating 101\SST-198-07-B Estimating eLearning\02_Audio\SST-198-07_Slide35_v001.wav"/>
  <p:tag name="ELAPSEDTIME" val="25.64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UDIO_ID" val="824"/>
  <p:tag name="ARTICULATE_USED_LAYOUT" val="3"/>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UDIO_ID" val="820"/>
  <p:tag name="TIMELINE" val="0.94/6.23/26.33/35.74"/>
  <p:tag name="ORIGINAL_AUDIO_FILEPATH" val="D:\30_00_SST-198-07_SST Builder Training - Course 7 Estimating 101\SST-198-07-B Estimating eLearning\02_Audio\SST-198-07_Slide37_v001.wav"/>
  <p:tag name="ELAPSEDTIME" val="58.032"/>
  <p:tag name="ARTICULATE_NAV_LEVEL" val="1"/>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UDIO_ID" val="821"/>
  <p:tag name="TIMELINE" val="0.86"/>
  <p:tag name="ORIGINAL_AUDIO_FILEPATH" val="D:\30_00_SST-198-07_SST Builder Training - Course 7 Estimating 101\SST-198-07-B Estimating eLearning\02_Audio\SST-198-07_Slide38_v001.wav"/>
  <p:tag name="ELAPSEDTIME" val="8.752"/>
  <p:tag name="ARTICULATE_TITLE_TAG" val="Final Assessment"/>
  <p:tag name="ARTICULATE_NAV_LEVEL" val="1"/>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15"/>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UDIO_ID" val="823"/>
  <p:tag name="ORIGINAL_AUDIO_FILEPATH" val="D:\30_00_SST-198-07_SST Builder Training - Course 7 Estimating 101\SST-198-07-B Estimating eLearning\02_Audio\SST-198-07_Slide39-Congrat_v001.wav"/>
  <p:tag name="ELAPSEDTIME" val="9.412"/>
  <p:tag name="ARTICULATE_NAV_LEVEL" val="2"/>
  <p:tag name="ARTICULATE_SLIDE_PRESENTER_GUID" val="79a8a70f-0f42-4f38-9ed0-e221b32db2f0"/>
  <p:tag name="ARTICULATE_SLIDE_PAUSE" val="1"/>
  <p:tag name="ARTICULATE_LOCK_SLIDE" val="0"/>
  <p:tag name="ARTICULATE_HIDE_SLIDE" val="1"/>
  <p:tag name="ARTICULATE_PLAYER_CONTROL_PREVIOUS" val="True"/>
  <p:tag name="ARTICULATE_PLAYER_CONTROL_NEXT" val="False"/>
  <p:tag name="ARTICULATE_USED_LAYOUT" val="4"/>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UDIO_ID" val="504"/>
  <p:tag name="TIMELINE" val="1.84"/>
  <p:tag name="ORIGINAL_AUDIO_FILEPATH" val="D:\30_00_SST-198-07_SST Builder Training - Course 7 Estimating 101\SST-198-07-B Estimating eLearning\02_Audio\SST-198-07_Slide01_v001.wav"/>
  <p:tag name="ELAPSEDTIME" val="10.072"/>
  <p:tag name="ARTICULATE_NAV_LEVEL" val="1"/>
  <p:tag name="ARTICULATE_SLIDE_PRESENTER_GUID" val="79a8a70f-0f42-4f38-9ed0-e221b32db2f0"/>
  <p:tag name="ARTICULATE_SLIDE_PAUSE" val="1"/>
  <p:tag name="ARTICULATE_LOCK_SLIDE" val="0"/>
  <p:tag name="ARTICULATE_HIDE_SLIDE" val="0"/>
  <p:tag name="ARTICULATE_PLAYER_CONTROL_PREVIOUS" val="False"/>
  <p:tag name="ARTICULATE_PLAYER_CONTROL_NEXT" val="True"/>
  <p:tag name="ARTICULATE_USED_LAYOUT" val="3"/>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UDIO_ID" val="694"/>
  <p:tag name="TIMELINE" val="0.49"/>
  <p:tag name="ORIGINAL_AUDIO_FILEPATH" val="D:\30_00_SST-198-07_SST Builder Training - Course 7 Estimating 101\SST-198-07-B Estimating eLearning\02_Audio\SST-198-07_Slide03_v001.wav"/>
  <p:tag name="ELAPSEDTIME" val="13.932"/>
  <p:tag name="ARTICULATE_NAV_LEVEL" val="1"/>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7"/>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UDIO_ID" val="692"/>
  <p:tag name="TIMELINE" val="0.73/4.15/7.33/9.75"/>
  <p:tag name="ORIGINAL_AUDIO_FILEPATH" val="D:\30_00_SST-198-07_SST Builder Training - Course 7 Estimating 101\SST-198-07-B Estimating eLearning\02_Audio\SST-198-07_Slide04_v001.wav"/>
  <p:tag name="ELAPSEDTIME" val="14.732"/>
  <p:tag name="ARTICULATE_NAV_LEVEL" val="1"/>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1"/>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UDIO_ID" val="698"/>
  <p:tag name="TIMELINE" val="0.60/1.85/25.01/28.52/33.59/38.30/43.74"/>
  <p:tag name="ORIGINAL_AUDIO_FILEPATH" val="D:\30_00_SST-198-07_SST Builder Training - Course 7 Estimating 101\SST-198-07-B Estimating eLearning\02_Audio\SST-198-07_Slide05_v001.wav"/>
  <p:tag name="ELAPSEDTIME" val="53.012"/>
  <p:tag name="ARTICULATE_NAV_LEVEL" val="1"/>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8"/>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UDIO_ID" val="707"/>
  <p:tag name="TIMELINE" val="0.50/5.04/9.14/14.54"/>
  <p:tag name="ORIGINAL_AUDIO_FILEPATH" val="D:\30_00_SST-198-07_SST Builder Training - Course 7 Estimating 101\SST-198-07-B Estimating eLearning\02_Audio\SST-198-07_Slide06_v001.wav"/>
  <p:tag name="ELAPSEDTIME" val="20.242"/>
  <p:tag name="ARTICULATE_NAV_LEVEL" val="1"/>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6"/>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UDIO_ID" val="756"/>
  <p:tag name="ARTICULATE_TITLE_TAG" val="Lesson 1: Construction Estimating Basics"/>
  <p:tag name="TIMELINE" val="0.59/4.94"/>
  <p:tag name="ORIGINAL_AUDIO_FILEPATH" val="D:\30_00_SST-198-07_SST Builder Training - Course 7 Estimating 101\SST-198-07-B Estimating eLearning\02_Audio\SST-198-07_Slide07_v001.wav"/>
  <p:tag name="ELAPSEDTIME" val="15.112"/>
  <p:tag name="ARTICULATE_NAV_LEVEL" val="1"/>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13"/>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UDIO_ID" val="859"/>
  <p:tag name="TIMELINE" val="0.51/7.77"/>
  <p:tag name="ORIGINAL_AUDIO_FILEPATH" val="D:\30_00_SST-198-07_SST Builder Training - Course 7 Estimating 101\SST-198-07-B Estimating eLearning\02_Audio\SST-198-07_Slide08_v001.wav"/>
  <p:tag name="ELAPSEDTIME" val="45.31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4"/>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UDIO_ID" val="883"/>
  <p:tag name="TIMELINE" val="0.68/7.87/24.34/28.51/34.27"/>
  <p:tag name="ORIGINAL_AUDIO_FILEPATH" val="D:\30_00_SST-198-07_SST Builder Training - Course 7 Estimating 101\SST-198-07-B Estimating eLearning\02_Audio\SST-198-07_Slide09_v001.wav"/>
  <p:tag name="ELAPSEDTIME" val="39.23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4"/>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UDIO_ID" val="861"/>
  <p:tag name="TIMELINE" val="0.44"/>
  <p:tag name="ORIGINAL_AUDIO_FILEPATH" val="D:\30_00_SST-198-07_SST Builder Training - Course 7 Estimating 101\SST-198-07-B Estimating eLearning\02_Audio\SST-198-07_Slide10_v001.wav"/>
  <p:tag name="ELAPSEDTIME" val="23.50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4"/>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UDIO_ID" val="831"/>
  <p:tag name="TIMELINE" val="0.63"/>
  <p:tag name="ORIGINAL_AUDIO_FILEPATH" val="D:\30_00_SST-198-07_SST Builder Training - Course 7 Estimating 101\SST-198-07-B Estimating eLearning\02_Audio\SST-198-07_Slide11_v001.wav"/>
  <p:tag name="ELAPSEDTIME" val="13.49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UDIO_ID" val="862"/>
  <p:tag name="TIMELINE" val="0.65/3.44/17.69/21.02/22.44/24.38/27.13/29.93/31.77/33.30/33.84/41.78/43.06/44.14/46.05/47.60"/>
  <p:tag name="ORIGINAL_AUDIO_FILEPATH" val="D:\30_00_SST-198-07_SST Builder Training - Course 7 Estimating 101\SST-198-07-B Estimating eLearning\02_Audio\SST-198-07_Slide12_v001.wav"/>
  <p:tag name="ELAPSEDTIME" val="48.81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UDIO_ID" val="865"/>
  <p:tag name="TIMELINE" val="0.57/24.31/26.39/28.50/31.25/34.64/37.16/40.48/43.09/57.21/58.74/60.42/61.89/63.92/66.15/67.65/69.30/71.07/73.24/84.78/95.66/101.65/104.61"/>
  <p:tag name="ORIGINAL_AUDIO_FILEPATH" val="D:\30_00_SST-198-07_SST Builder Training - Course 7 Estimating 101\SST-198-07-B Estimating eLearning\02_Audio\SST-198-07_Slide13_v001.wav"/>
  <p:tag name="ELAPSEDTIME" val="107.51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UDIO_ID" val="881"/>
  <p:tag name="TIMELINE" val="0.65"/>
  <p:tag name="ORIGINAL_AUDIO_FILEPATH" val="D:\30_00_SST-198-07_SST Builder Training - Course 7 Estimating 101\SST-198-07-B Estimating eLearning\02_Audio\SST-198-07_Slide14_v001.wav"/>
  <p:tag name="ELAPSEDTIME" val="24.98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UDIO_ID" val="864"/>
  <p:tag name="TIMELINE" val="0.65/1.03/13.29/15.10/17.59/19.80/22.70/25.21/27.32/28.54"/>
  <p:tag name="ORIGINAL_AUDIO_FILEPATH" val="D:\30_00_SST-198-07_SST Builder Training - Course 7 Estimating 101\SST-198-07-B Estimating eLearning\02_Audio\SST-198-07_Slide15_v001.wav"/>
  <p:tag name="ELAPSEDTIME" val="29.49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UDIO_ID" val="882"/>
  <p:tag name="TIMELINE" val="0.55/15.43/34.98"/>
  <p:tag name="ORIGINAL_AUDIO_FILEPATH" val="D:\30_00_SST-198-07_SST Builder Training - Course 7 Estimating 101\SST-198-07-B Estimating eLearning\02_Audio\SST-198-07_Slide16_v001.wav"/>
  <p:tag name="ELAPSEDTIME" val="45.36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4"/>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UDIO_ID" val="850"/>
  <p:tag name="TIMELINE" val="0.57/18.05/42.95/53.64/63.88"/>
  <p:tag name="ORIGINAL_AUDIO_FILEPATH" val="D:\30_00_SST-198-07_SST Builder Training - Course 7 Estimating 101\SST-198-07-B Estimating eLearning\02_Audio\SST-198-07_Slide17_v002.wav"/>
  <p:tag name="ELAPSEDTIME" val="70.98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4"/>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UDIO_ID" val="829"/>
  <p:tag name="TIMELINE" val="0.62/37.50"/>
  <p:tag name="ORIGINAL_AUDIO_FILEPATH" val="D:\30_00_SST-198-07_SST Builder Training - Course 7 Estimating 101\SST-198-07-B Estimating eLearning\02_Audio\SST-198-07_Slide18_v001.wav"/>
  <p:tag name="ELAPSEDTIME" val="65.73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UDIO_ID" val="866"/>
  <p:tag name="TIMELINE" val="0.62/29.45"/>
  <p:tag name="ORIGINAL_AUDIO_FILEPATH" val="D:\30_00_SST-198-07_SST Builder Training - Course 7 Estimating 101\SST-198-07-B Estimating eLearning\02_Audio\SST-198-07_Slide19_v001.wav"/>
  <p:tag name="ELAPSEDTIME" val="41.30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4"/>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UDIO_ID" val="826"/>
  <p:tag name="ARTICULATE_USED_LAYOUT" val="3"/>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UDIO_ID" val="807"/>
  <p:tag name="ARTICULATE_TITLE_TAG" val="Lesson 2: Basic Mathematic Formulas Used for Estimating"/>
  <p:tag name="TIMELINE" val="0.88/6.31"/>
  <p:tag name="ORIGINAL_AUDIO_FILEPATH" val="D:\30_00_SST-198-07_SST Builder Training - Course 7 Estimating 101\SST-198-07-B Estimating eLearning\02_Audio\SST-198-07_Slide21_v001.wav"/>
  <p:tag name="ELAPSEDTIME" val="14.872"/>
  <p:tag name="ARTICULATE_NAV_LEVEL" val="1"/>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14"/>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UDIO_ID" val="771"/>
  <p:tag name="TIMELINE" val="0.70/21.69/28.17/30.01/31.33/32.64"/>
  <p:tag name="ORIGINAL_AUDIO_FILEPATH" val="D:\30_00_SST-198-07_SST Builder Training - Course 7 Estimating 101\SST-198-07-B Estimating eLearning\02_Audio\SST-198-07_Slide22_v001.wav"/>
  <p:tag name="ELAPSEDTIME" val="35.72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DUPLICATEID" val="c86488b64a2e4a65a041e0eccc9e9078"/>
</p:tagLst>
</file>

<file path=ppt/tags/tag56.xml><?xml version="1.0" encoding="utf-8"?>
<p:tagLst xmlns:a="http://schemas.openxmlformats.org/drawingml/2006/main" xmlns:r="http://schemas.openxmlformats.org/officeDocument/2006/relationships" xmlns:p="http://schemas.openxmlformats.org/presentationml/2006/main">
  <p:tag name="DUPLICATEID" val="4ee44fd1a5614c7a8c4f14e7a0a7e179"/>
</p:tagLst>
</file>

<file path=ppt/tags/tag57.xml><?xml version="1.0" encoding="utf-8"?>
<p:tagLst xmlns:a="http://schemas.openxmlformats.org/drawingml/2006/main" xmlns:r="http://schemas.openxmlformats.org/officeDocument/2006/relationships" xmlns:p="http://schemas.openxmlformats.org/presentationml/2006/main">
  <p:tag name="DUPLICATEID" val="f4749ee391b8484ab9856fa45553bac9"/>
</p:tagLst>
</file>

<file path=ppt/tags/tag58.xml><?xml version="1.0" encoding="utf-8"?>
<p:tagLst xmlns:a="http://schemas.openxmlformats.org/drawingml/2006/main" xmlns:r="http://schemas.openxmlformats.org/officeDocument/2006/relationships" xmlns:p="http://schemas.openxmlformats.org/presentationml/2006/main">
  <p:tag name="DUPLICATEID" val="27452459822f49209c99f0f83500b652"/>
</p:tagLst>
</file>

<file path=ppt/tags/tag59.xml><?xml version="1.0" encoding="utf-8"?>
<p:tagLst xmlns:a="http://schemas.openxmlformats.org/drawingml/2006/main" xmlns:r="http://schemas.openxmlformats.org/officeDocument/2006/relationships" xmlns:p="http://schemas.openxmlformats.org/presentationml/2006/main">
  <p:tag name="DUPLICATEID" val="433b59ae99ab41d2afbd28611e1178fb"/>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DUPLICATEID" val="7cc5ce641fbe4c2d95b7496eca2c4f80"/>
</p:tagLst>
</file>

<file path=ppt/tags/tag61.xml><?xml version="1.0" encoding="utf-8"?>
<p:tagLst xmlns:a="http://schemas.openxmlformats.org/drawingml/2006/main" xmlns:r="http://schemas.openxmlformats.org/officeDocument/2006/relationships" xmlns:p="http://schemas.openxmlformats.org/presentationml/2006/main">
  <p:tag name="DUPLICATEID" val="abb57470f9454102af901a7b189536ef"/>
</p:tagLst>
</file>

<file path=ppt/tags/tag62.xml><?xml version="1.0" encoding="utf-8"?>
<p:tagLst xmlns:a="http://schemas.openxmlformats.org/drawingml/2006/main" xmlns:r="http://schemas.openxmlformats.org/officeDocument/2006/relationships" xmlns:p="http://schemas.openxmlformats.org/presentationml/2006/main">
  <p:tag name="AUDIO_ID" val="867"/>
  <p:tag name="TIMELINE" val="0.86/3.71/14.29/15.72/17.56"/>
  <p:tag name="ORIGINAL_AUDIO_FILEPATH" val="D:\30_00_SST-198-07_SST Builder Training - Course 7 Estimating 101\SST-198-07-B Estimating eLearning\02_Audio\SST-198-07_Slide23_v001.wav"/>
  <p:tag name="ELAPSEDTIME" val="20.64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UDIO_ID" val="839"/>
  <p:tag name="TIMELINE" val="0.81/8.25"/>
  <p:tag name="ORIGINAL_AUDIO_FILEPATH" val="D:\30_00_SST-198-07_SST Builder Training - Course 7 Estimating 101\SST-198-07-B Estimating eLearning\02_Audio\SST-198-07_Slide24_v001.wav"/>
  <p:tag name="ELAPSEDTIME" val="15.75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DUPLICATEID" val="5ce624a1800246468dcdd8dbe1db9874"/>
</p:tagLst>
</file>

<file path=ppt/tags/tag65.xml><?xml version="1.0" encoding="utf-8"?>
<p:tagLst xmlns:a="http://schemas.openxmlformats.org/drawingml/2006/main" xmlns:r="http://schemas.openxmlformats.org/officeDocument/2006/relationships" xmlns:p="http://schemas.openxmlformats.org/presentationml/2006/main">
  <p:tag name="DUPLICATEID" val="a91c10b16d12449f9e7346fa019256a3"/>
</p:tagLst>
</file>

<file path=ppt/tags/tag66.xml><?xml version="1.0" encoding="utf-8"?>
<p:tagLst xmlns:a="http://schemas.openxmlformats.org/drawingml/2006/main" xmlns:r="http://schemas.openxmlformats.org/officeDocument/2006/relationships" xmlns:p="http://schemas.openxmlformats.org/presentationml/2006/main">
  <p:tag name="DUPLICATEID" val="dccffc82d573408bbf0c99b66ae2338c"/>
</p:tagLst>
</file>

<file path=ppt/tags/tag67.xml><?xml version="1.0" encoding="utf-8"?>
<p:tagLst xmlns:a="http://schemas.openxmlformats.org/drawingml/2006/main" xmlns:r="http://schemas.openxmlformats.org/officeDocument/2006/relationships" xmlns:p="http://schemas.openxmlformats.org/presentationml/2006/main">
  <p:tag name="DUPLICATEID" val="7b9731be57794a70bf2b4eeec0989117"/>
</p:tagLst>
</file>

<file path=ppt/tags/tag68.xml><?xml version="1.0" encoding="utf-8"?>
<p:tagLst xmlns:a="http://schemas.openxmlformats.org/drawingml/2006/main" xmlns:r="http://schemas.openxmlformats.org/officeDocument/2006/relationships" xmlns:p="http://schemas.openxmlformats.org/presentationml/2006/main">
  <p:tag name="AUDIO_ID" val="838"/>
  <p:tag name="TIMELINE" val="0.54/8.52/16.43/18.15/19.53"/>
  <p:tag name="ORIGINAL_AUDIO_FILEPATH" val="D:\30_00_SST-198-07_SST Builder Training - Course 7 Estimating 101\SST-198-07-B Estimating eLearning\02_Audio\SST-198-07_Slide25_v001.wav"/>
  <p:tag name="ELAPSEDTIME" val="22.90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UDIO_ID" val="841"/>
  <p:tag name="TIMELINE" val="0.51/19.58/29.41/31.13/32.45"/>
  <p:tag name="ORIGINAL_AUDIO_FILEPATH" val="D:\30_00_SST-198-07_SST Builder Training - Course 7 Estimating 101\SST-198-07-B Estimating eLearning\02_Audio\SST-198-07_Slide26_v001.wav"/>
  <p:tag name="ELAPSEDTIME" val="37.00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3"/>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UDIO_ID" val="825"/>
  <p:tag name="ARTICULATE_USED_LAYOUT" val="3"/>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UDIO_ID" val="814"/>
  <p:tag name="ARTICULATE_TITLE_TAG" val="Lesson 3: Basic Parts of a Project Estimate"/>
  <p:tag name="TIMELINE" val="0.62/5.46"/>
  <p:tag name="ORIGINAL_AUDIO_FILEPATH" val="D:\30_00_SST-198-07_SST Builder Training - Course 7 Estimating 101\SST-198-07-B Estimating eLearning\02_Audio\SST-198-07_Slide28_v001.wav"/>
  <p:tag name="ELAPSEDTIME" val="12.292"/>
  <p:tag name="ARTICULATE_NAV_LEVEL" val="1"/>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15"/>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UDIO_ID" val="880"/>
  <p:tag name="TIMELINE" val="0.75/9.22"/>
  <p:tag name="ORIGINAL_AUDIO_FILEPATH" val="D:\30_00_SST-198-07_SST Builder Training - Course 7 Estimating 101\SST-198-07-B Estimating eLearning\02_Audio\SST-198-07_Slide29_v001.wav"/>
  <p:tag name="ELAPSEDTIME" val="34.47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UDIO_ID" val="879"/>
  <p:tag name="TIMELINE" val="0.53/9.58"/>
  <p:tag name="ORIGINAL_AUDIO_FILEPATH" val="D:\30_00_SST-198-07_SST Builder Training - Course 7 Estimating 101\SST-198-07-B Estimating eLearning\02_Audio\SST-198-07_Slide30_v001.wav"/>
  <p:tag name="ELAPSEDTIME" val="31.56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DUPLICATEID" val="9d4be930ff7b4cc4840f90895ea7625d"/>
</p:tagLst>
</file>

<file path=ppt/tags/tag75.xml><?xml version="1.0" encoding="utf-8"?>
<p:tagLst xmlns:a="http://schemas.openxmlformats.org/drawingml/2006/main" xmlns:r="http://schemas.openxmlformats.org/officeDocument/2006/relationships" xmlns:p="http://schemas.openxmlformats.org/presentationml/2006/main">
  <p:tag name="DUPLICATEID" val="615046c1721d4defaef5b17a2428253d"/>
</p:tagLst>
</file>

<file path=ppt/tags/tag76.xml><?xml version="1.0" encoding="utf-8"?>
<p:tagLst xmlns:a="http://schemas.openxmlformats.org/drawingml/2006/main" xmlns:r="http://schemas.openxmlformats.org/officeDocument/2006/relationships" xmlns:p="http://schemas.openxmlformats.org/presentationml/2006/main">
  <p:tag name="DUPLICATEID" val="c8620a0697564ae7af24fe99b6e164bd"/>
</p:tagLst>
</file>

<file path=ppt/tags/tag77.xml><?xml version="1.0" encoding="utf-8"?>
<p:tagLst xmlns:a="http://schemas.openxmlformats.org/drawingml/2006/main" xmlns:r="http://schemas.openxmlformats.org/officeDocument/2006/relationships" xmlns:p="http://schemas.openxmlformats.org/presentationml/2006/main">
  <p:tag name="DUPLICATEID" val="98ff40f1af06477883bc6c0ebce7ae06"/>
</p:tagLst>
</file>

<file path=ppt/tags/tag78.xml><?xml version="1.0" encoding="utf-8"?>
<p:tagLst xmlns:a="http://schemas.openxmlformats.org/drawingml/2006/main" xmlns:r="http://schemas.openxmlformats.org/officeDocument/2006/relationships" xmlns:p="http://schemas.openxmlformats.org/presentationml/2006/main">
  <p:tag name="DUPLICATEID" val="44d4fcd338a84439a0da14e9e37b9757"/>
</p:tagLst>
</file>

<file path=ppt/tags/tag79.xml><?xml version="1.0" encoding="utf-8"?>
<p:tagLst xmlns:a="http://schemas.openxmlformats.org/drawingml/2006/main" xmlns:r="http://schemas.openxmlformats.org/officeDocument/2006/relationships" xmlns:p="http://schemas.openxmlformats.org/presentationml/2006/main">
  <p:tag name="AUDIO_ID" val="878"/>
  <p:tag name="TIMELINE" val="0.53/6.70"/>
  <p:tag name="ORIGINAL_AUDIO_FILEPATH" val="D:\30_00_SST-198-07_SST Builder Training - Course 7 Estimating 101\SST-198-07-B Estimating eLearning\02_Audio\SST-198-07_Slide31_v001.wav"/>
  <p:tag name="ELAPSEDTIME" val="27.16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DUPLICATEID" val="af45eaa7c2f348a7a769b74ee6970572"/>
</p:tagLst>
</file>

<file path=ppt/tags/tag81.xml><?xml version="1.0" encoding="utf-8"?>
<p:tagLst xmlns:a="http://schemas.openxmlformats.org/drawingml/2006/main" xmlns:r="http://schemas.openxmlformats.org/officeDocument/2006/relationships" xmlns:p="http://schemas.openxmlformats.org/presentationml/2006/main">
  <p:tag name="DUPLICATEID" val="af75897c1bcc4c7f98985533e07b5bc5"/>
</p:tagLst>
</file>

<file path=ppt/tags/tag82.xml><?xml version="1.0" encoding="utf-8"?>
<p:tagLst xmlns:a="http://schemas.openxmlformats.org/drawingml/2006/main" xmlns:r="http://schemas.openxmlformats.org/officeDocument/2006/relationships" xmlns:p="http://schemas.openxmlformats.org/presentationml/2006/main">
  <p:tag name="DUPLICATEID" val="09cf06b267064d84b12c5c23bfd604b3"/>
</p:tagLst>
</file>

<file path=ppt/tags/tag83.xml><?xml version="1.0" encoding="utf-8"?>
<p:tagLst xmlns:a="http://schemas.openxmlformats.org/drawingml/2006/main" xmlns:r="http://schemas.openxmlformats.org/officeDocument/2006/relationships" xmlns:p="http://schemas.openxmlformats.org/presentationml/2006/main">
  <p:tag name="DUPLICATEID" val="d32161d3757d410ab9a935dbdb17b510"/>
</p:tagLst>
</file>

<file path=ppt/tags/tag84.xml><?xml version="1.0" encoding="utf-8"?>
<p:tagLst xmlns:a="http://schemas.openxmlformats.org/drawingml/2006/main" xmlns:r="http://schemas.openxmlformats.org/officeDocument/2006/relationships" xmlns:p="http://schemas.openxmlformats.org/presentationml/2006/main">
  <p:tag name="DUPLICATEID" val="cddeb90ed2824a038fac006e85d5ab3a"/>
</p:tagLst>
</file>

<file path=ppt/tags/tag85.xml><?xml version="1.0" encoding="utf-8"?>
<p:tagLst xmlns:a="http://schemas.openxmlformats.org/drawingml/2006/main" xmlns:r="http://schemas.openxmlformats.org/officeDocument/2006/relationships" xmlns:p="http://schemas.openxmlformats.org/presentationml/2006/main">
  <p:tag name="AUDIO_ID" val="877"/>
  <p:tag name="TIMELINE" val="0.75/6.33"/>
  <p:tag name="ORIGINAL_AUDIO_FILEPATH" val="D:\30_00_SST-198-07_SST Builder Training - Course 7 Estimating 101\SST-198-07-B Estimating eLearning\02_Audio\SST-198-07_Slide32_v001.wav"/>
  <p:tag name="ELAPSEDTIME" val="34.51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DUPLICATEID" val="ac7c86cd95ed4cf683553746c2acfc39"/>
</p:tagLst>
</file>

<file path=ppt/tags/tag87.xml><?xml version="1.0" encoding="utf-8"?>
<p:tagLst xmlns:a="http://schemas.openxmlformats.org/drawingml/2006/main" xmlns:r="http://schemas.openxmlformats.org/officeDocument/2006/relationships" xmlns:p="http://schemas.openxmlformats.org/presentationml/2006/main">
  <p:tag name="DUPLICATEID" val="8bdf0e4d06a1402b95e5fabe242b378c"/>
</p:tagLst>
</file>

<file path=ppt/tags/tag88.xml><?xml version="1.0" encoding="utf-8"?>
<p:tagLst xmlns:a="http://schemas.openxmlformats.org/drawingml/2006/main" xmlns:r="http://schemas.openxmlformats.org/officeDocument/2006/relationships" xmlns:p="http://schemas.openxmlformats.org/presentationml/2006/main">
  <p:tag name="DUPLICATEID" val="d981cd31b1414bb8904a2bf1f3568e11"/>
</p:tagLst>
</file>

<file path=ppt/tags/tag89.xml><?xml version="1.0" encoding="utf-8"?>
<p:tagLst xmlns:a="http://schemas.openxmlformats.org/drawingml/2006/main" xmlns:r="http://schemas.openxmlformats.org/officeDocument/2006/relationships" xmlns:p="http://schemas.openxmlformats.org/presentationml/2006/main">
  <p:tag name="DUPLICATEID" val="4fd0c4211f214d38ba3585570682a806"/>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DUPLICATEID" val="05e73e9ba6a1458bbfabb65e3c4d9e79"/>
</p:tagLst>
</file>

<file path=ppt/tags/tag91.xml><?xml version="1.0" encoding="utf-8"?>
<p:tagLst xmlns:a="http://schemas.openxmlformats.org/drawingml/2006/main" xmlns:r="http://schemas.openxmlformats.org/officeDocument/2006/relationships" xmlns:p="http://schemas.openxmlformats.org/presentationml/2006/main">
  <p:tag name="AUDIO_ID" val="876"/>
  <p:tag name="TIMELINE" val="0.97/7.41"/>
  <p:tag name="ORIGINAL_AUDIO_FILEPATH" val="D:\30_00_SST-198-07_SST Builder Training - Course 7 Estimating 101\SST-198-07-B Estimating eLearning\02_Audio\SST-198-07_Slide33_v001.wav"/>
  <p:tag name="ELAPSEDTIME" val="24.35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DUPLICATEID" val="ac6bdb8b1ee04dcaa76f12714cd490e3"/>
</p:tagLst>
</file>

<file path=ppt/tags/tag93.xml><?xml version="1.0" encoding="utf-8"?>
<p:tagLst xmlns:a="http://schemas.openxmlformats.org/drawingml/2006/main" xmlns:r="http://schemas.openxmlformats.org/officeDocument/2006/relationships" xmlns:p="http://schemas.openxmlformats.org/presentationml/2006/main">
  <p:tag name="DUPLICATEID" val="a8b31cca63fc41be8bfcee0c893a4495"/>
</p:tagLst>
</file>

<file path=ppt/tags/tag94.xml><?xml version="1.0" encoding="utf-8"?>
<p:tagLst xmlns:a="http://schemas.openxmlformats.org/drawingml/2006/main" xmlns:r="http://schemas.openxmlformats.org/officeDocument/2006/relationships" xmlns:p="http://schemas.openxmlformats.org/presentationml/2006/main">
  <p:tag name="DUPLICATEID" val="463c8778a24942bd87145f475d9d80b7"/>
</p:tagLst>
</file>

<file path=ppt/tags/tag95.xml><?xml version="1.0" encoding="utf-8"?>
<p:tagLst xmlns:a="http://schemas.openxmlformats.org/drawingml/2006/main" xmlns:r="http://schemas.openxmlformats.org/officeDocument/2006/relationships" xmlns:p="http://schemas.openxmlformats.org/presentationml/2006/main">
  <p:tag name="DUPLICATEID" val="1f5269b9214540728333f60bb23b3a43"/>
</p:tagLst>
</file>

<file path=ppt/tags/tag96.xml><?xml version="1.0" encoding="utf-8"?>
<p:tagLst xmlns:a="http://schemas.openxmlformats.org/drawingml/2006/main" xmlns:r="http://schemas.openxmlformats.org/officeDocument/2006/relationships" xmlns:p="http://schemas.openxmlformats.org/presentationml/2006/main">
  <p:tag name="DUPLICATEID" val="0b2bc4d5d4084d46a37b9139f14139da"/>
</p:tagLst>
</file>

<file path=ppt/tags/tag97.xml><?xml version="1.0" encoding="utf-8"?>
<p:tagLst xmlns:a="http://schemas.openxmlformats.org/drawingml/2006/main" xmlns:r="http://schemas.openxmlformats.org/officeDocument/2006/relationships" xmlns:p="http://schemas.openxmlformats.org/presentationml/2006/main">
  <p:tag name="AUDIO_ID" val="875"/>
  <p:tag name="TIMELINE" val="0.77/1.57/18.12"/>
  <p:tag name="ORIGINAL_AUDIO_FILEPATH" val="D:\30_00_SST-198-07_SST Builder Training - Course 7 Estimating 101\SST-198-07-B Estimating eLearning\02_Audio\SST-198-07_Slide34_v001.wav"/>
  <p:tag name="ELAPSEDTIME" val="34.142"/>
  <p:tag name="ARTICULATE_NAV_LEVEL" val="2"/>
  <p:tag name="ARTICULATE_SLIDE_PRESENTER_GUID" val="79a8a70f-0f42-4f38-9ed0-e221b32db2f0"/>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DUPLICATEID" val="43486921876c4ed3bddab09d3069650e"/>
</p:tagLst>
</file>

<file path=ppt/tags/tag99.xml><?xml version="1.0" encoding="utf-8"?>
<p:tagLst xmlns:a="http://schemas.openxmlformats.org/drawingml/2006/main" xmlns:r="http://schemas.openxmlformats.org/officeDocument/2006/relationships" xmlns:p="http://schemas.openxmlformats.org/presentationml/2006/main">
  <p:tag name="DUPLICATEID" val="13cebcf6dc5b436b90e233bd2bff1139"/>
</p:tagLst>
</file>

<file path=ppt/theme/theme1.xml><?xml version="1.0" encoding="utf-8"?>
<a:theme xmlns:a="http://schemas.openxmlformats.org/drawingml/2006/main" name="Content">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5074</Words>
  <Application>Microsoft Office PowerPoint</Application>
  <PresentationFormat>Widescreen</PresentationFormat>
  <Paragraphs>697</Paragraphs>
  <Slides>38</Slides>
  <Notes>38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38</vt:i4>
      </vt:variant>
    </vt:vector>
  </HeadingPairs>
  <TitlesOfParts>
    <vt:vector size="44" baseType="lpstr">
      <vt:lpstr>Arial</vt:lpstr>
      <vt:lpstr>Arial Black</vt:lpstr>
      <vt:lpstr>Calibri</vt:lpstr>
      <vt:lpstr>Verdana</vt:lpstr>
      <vt:lpstr>Content</vt:lpstr>
      <vt:lpstr>Title Slide 1</vt:lpstr>
      <vt:lpstr>BUILDER TRAINING SERIES</vt:lpstr>
      <vt:lpstr>Credit Information</vt:lpstr>
      <vt:lpstr>Course Requirements</vt:lpstr>
      <vt:lpstr>About this Course</vt:lpstr>
      <vt:lpstr>Course Agenda</vt:lpstr>
      <vt:lpstr>PowerPoint Presentation</vt:lpstr>
      <vt:lpstr>Construction Estimating</vt:lpstr>
      <vt:lpstr>Parts of the Estimate</vt:lpstr>
      <vt:lpstr>Builder’s Total Cost</vt:lpstr>
      <vt:lpstr>Direct Costs</vt:lpstr>
      <vt:lpstr>Direct Costs</vt:lpstr>
      <vt:lpstr>Direct Costs</vt:lpstr>
      <vt:lpstr>Indirect Costs</vt:lpstr>
      <vt:lpstr>Indirect Costs</vt:lpstr>
      <vt:lpstr>Builder’s Profit</vt:lpstr>
      <vt:lpstr>Bidding Types</vt:lpstr>
      <vt:lpstr>Analysis of CSI MasterFormat</vt:lpstr>
      <vt:lpstr>Estimator Characteristics</vt:lpstr>
      <vt:lpstr>Check Your Knowledge</vt:lpstr>
      <vt:lpstr>PowerPoint Presentation</vt:lpstr>
      <vt:lpstr>Mastering Basic Mathematics</vt:lpstr>
      <vt:lpstr>Length or Linear Measurements</vt:lpstr>
      <vt:lpstr>Count Measurements</vt:lpstr>
      <vt:lpstr>Area Measurements</vt:lpstr>
      <vt:lpstr>Volume Measurements</vt:lpstr>
      <vt:lpstr>Check Your Knowledge</vt:lpstr>
      <vt:lpstr>PowerPoint Presentation</vt:lpstr>
      <vt:lpstr>The Estimating Process</vt:lpstr>
      <vt:lpstr>Scoping</vt:lpstr>
      <vt:lpstr>Analysis and Specifications</vt:lpstr>
      <vt:lpstr>Costing</vt:lpstr>
      <vt:lpstr>Estimate and Schedule</vt:lpstr>
      <vt:lpstr>Final Bid Negotiation</vt:lpstr>
      <vt:lpstr>Construction Estimating Software</vt:lpstr>
      <vt:lpstr>Check Your Knowledge</vt:lpstr>
      <vt:lpstr>Summary</vt:lpstr>
      <vt:lpstr>PowerPoint Presentation</vt:lpstr>
      <vt:lpstr>Congratulations!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2020-01-08T17:40:57Z</dcterms:created>
  <dcterms:modified xsi:type="dcterms:W3CDTF">2023-02-28T23:30:43Z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00_SST-198-07_Estimating 101_PPT_v008_11082019</vt:lpwstr>
  </property>
  <property fmtid="{D5CDD505-2E9C-101B-9397-08002B2CF9AE}" pid="3" name="ArticulateProjectVersion">
    <vt:lpwstr>7</vt:lpwstr>
  </property>
  <property fmtid="{D5CDD505-2E9C-101B-9397-08002B2CF9AE}" pid="4" name="ArticulateUseProject">
    <vt:lpwstr>1</vt:lpwstr>
  </property>
  <property fmtid="{D5CDD505-2E9C-101B-9397-08002B2CF9AE}" pid="5" name="ArticulateGUID">
    <vt:lpwstr>D85BDBBE-1C9E-4CB1-B8CB-18C1CC13281E</vt:lpwstr>
  </property>
  <property fmtid="{D5CDD505-2E9C-101B-9397-08002B2CF9AE}" pid="6" name="ArticulateProjectFull">
    <vt:lpwstr>D:\30_00_SST-198-07_SST Builder Training - Course 7 Estimating 101\SST-198-07-A Residential Cost Estimating 101 ILT PowerPoint\00_SST-198-07_Residential Cost Estimating 101_PPT_v008_FINAL.ppta</vt:lpwstr>
  </property>
</Properties>
</file>