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31.xml" ContentType="application/vnd.openxmlformats-officedocument.presentationml.tags+xml"/>
  <Override PartName="/ppt/notesSlides/notesSlide1.xml" ContentType="application/vnd.openxmlformats-officedocument.presentationml.notesSlide+xml"/>
  <Override PartName="/ppt/tags/tag32.xml" ContentType="application/vnd.openxmlformats-officedocument.presentationml.tags+xml"/>
  <Override PartName="/ppt/notesSlides/notesSlide2.xml" ContentType="application/vnd.openxmlformats-officedocument.presentationml.notesSlide+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notesSlides/notesSlide5.xml" ContentType="application/vnd.openxmlformats-officedocument.presentationml.notesSlide+xml"/>
  <Override PartName="/ppt/tags/tag36.xml" ContentType="application/vnd.openxmlformats-officedocument.presentationml.tags+xml"/>
  <Override PartName="/ppt/notesSlides/notesSlide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7.xml" ContentType="application/vnd.openxmlformats-officedocument.presentationml.notesSlide+xml"/>
  <Override PartName="/ppt/tags/tag40.xml" ContentType="application/vnd.openxmlformats-officedocument.presentationml.tags+xml"/>
  <Override PartName="/ppt/notesSlides/notesSlide8.xml" ContentType="application/vnd.openxmlformats-officedocument.presentationml.notesSlide+xml"/>
  <Override PartName="/ppt/tags/tag41.xml" ContentType="application/vnd.openxmlformats-officedocument.presentationml.tags+xml"/>
  <Override PartName="/ppt/notesSlides/notesSlide9.xml" ContentType="application/vnd.openxmlformats-officedocument.presentationml.notesSlide+xml"/>
  <Override PartName="/ppt/tags/tag42.xml" ContentType="application/vnd.openxmlformats-officedocument.presentationml.tags+xml"/>
  <Override PartName="/ppt/notesSlides/notesSlide10.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3.xml" ContentType="application/vnd.openxmlformats-officedocument.presentationml.notesSlide+xml"/>
  <Override PartName="/ppt/tags/tag52.xml" ContentType="application/vnd.openxmlformats-officedocument.presentationml.tags+xml"/>
  <Override PartName="/ppt/notesSlides/notesSlide14.xml" ContentType="application/vnd.openxmlformats-officedocument.presentationml.notesSlide+xml"/>
  <Override PartName="/ppt/tags/tag53.xml" ContentType="application/vnd.openxmlformats-officedocument.presentationml.tags+xml"/>
  <Override PartName="/ppt/notesSlides/notesSlide15.xml" ContentType="application/vnd.openxmlformats-officedocument.presentationml.notesSlide+xml"/>
  <Override PartName="/ppt/tags/tag54.xml" ContentType="application/vnd.openxmlformats-officedocument.presentationml.tags+xml"/>
  <Override PartName="/ppt/notesSlides/notesSlide16.xml" ContentType="application/vnd.openxmlformats-officedocument.presentationml.notesSlide+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notesSlides/notesSlide18.xml" ContentType="application/vnd.openxmlformats-officedocument.presentationml.notesSlide+xml"/>
  <Override PartName="/ppt/tags/tag57.xml" ContentType="application/vnd.openxmlformats-officedocument.presentationml.tags+xml"/>
  <Override PartName="/ppt/notesSlides/notesSlide1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0.xml" ContentType="application/vnd.openxmlformats-officedocument.presentationml.notesSlide+xml"/>
  <Override PartName="/ppt/tags/tag61.xml" ContentType="application/vnd.openxmlformats-officedocument.presentationml.tags+xml"/>
  <Override PartName="/ppt/notesSlides/notesSlide21.xml" ContentType="application/vnd.openxmlformats-officedocument.presentationml.notesSlide+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notesSlides/notesSlide2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4.xml" ContentType="application/vnd.openxmlformats-officedocument.presentationml.notesSlide+xml"/>
  <Override PartName="/ppt/tags/tag66.xml" ContentType="application/vnd.openxmlformats-officedocument.presentationml.tags+xml"/>
  <Override PartName="/ppt/notesSlides/notesSlide25.xml" ContentType="application/vnd.openxmlformats-officedocument.presentationml.notesSlide+xml"/>
  <Override PartName="/ppt/tags/tag67.xml" ContentType="application/vnd.openxmlformats-officedocument.presentationml.tags+xml"/>
  <Override PartName="/ppt/notesSlides/notesSlide26.xml" ContentType="application/vnd.openxmlformats-officedocument.presentationml.notesSlide+xml"/>
  <Override PartName="/ppt/tags/tag68.xml" ContentType="application/vnd.openxmlformats-officedocument.presentationml.tags+xml"/>
  <Override PartName="/ppt/notesSlides/notesSlide27.xml" ContentType="application/vnd.openxmlformats-officedocument.presentationml.notesSlide+xml"/>
  <Override PartName="/ppt/tags/tag69.xml" ContentType="application/vnd.openxmlformats-officedocument.presentationml.tags+xml"/>
  <Override PartName="/ppt/notesSlides/notesSlide28.xml" ContentType="application/vnd.openxmlformats-officedocument.presentationml.notesSlide+xml"/>
  <Override PartName="/ppt/tags/tag70.xml" ContentType="application/vnd.openxmlformats-officedocument.presentationml.tags+xml"/>
  <Override PartName="/ppt/notesSlides/notesSlide29.xml" ContentType="application/vnd.openxmlformats-officedocument.presentationml.notesSlide+xml"/>
  <Override PartName="/ppt/tags/tag71.xml" ContentType="application/vnd.openxmlformats-officedocument.presentationml.tags+xml"/>
  <Override PartName="/ppt/notesSlides/notesSlide30.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1.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32.xml" ContentType="application/vnd.openxmlformats-officedocument.presentationml.notesSlide+xml"/>
  <Override PartName="/ppt/tags/tag80.xml" ContentType="application/vnd.openxmlformats-officedocument.presentationml.tags+xml"/>
  <Override PartName="/ppt/notesSlides/notesSlide3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34.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35.xml" ContentType="application/vnd.openxmlformats-officedocument.presentationml.notesSlide+xml"/>
  <Override PartName="/ppt/tags/tag85.xml" ContentType="application/vnd.openxmlformats-officedocument.presentationml.tags+xml"/>
  <Override PartName="/ppt/notesSlides/notesSlide36.xml" ContentType="application/vnd.openxmlformats-officedocument.presentationml.notesSlide+xml"/>
  <Override PartName="/ppt/tags/tag86.xml" ContentType="application/vnd.openxmlformats-officedocument.presentationml.tags+xml"/>
  <Override PartName="/ppt/notesSlides/notesSlide37.xml" ContentType="application/vnd.openxmlformats-officedocument.presentationml.notesSlide+xml"/>
  <Override PartName="/ppt/tags/tag87.xml" ContentType="application/vnd.openxmlformats-officedocument.presentationml.tags+xml"/>
  <Override PartName="/ppt/notesSlides/notesSlide38.xml" ContentType="application/vnd.openxmlformats-officedocument.presentationml.notesSlide+xml"/>
  <Override PartName="/ppt/tags/tag88.xml" ContentType="application/vnd.openxmlformats-officedocument.presentationml.tags+xml"/>
  <Override PartName="/ppt/notesSlides/notesSlide39.xml" ContentType="application/vnd.openxmlformats-officedocument.presentationml.notesSlide+xml"/>
  <Override PartName="/ppt/tags/tag89.xml" ContentType="application/vnd.openxmlformats-officedocument.presentationml.tags+xml"/>
  <Override PartName="/ppt/notesSlides/notesSlide40.xml" ContentType="application/vnd.openxmlformats-officedocument.presentationml.notesSlide+xml"/>
  <Override PartName="/ppt/tags/tag90.xml" ContentType="application/vnd.openxmlformats-officedocument.presentationml.tags+xml"/>
  <Override PartName="/ppt/notesSlides/notesSlide41.xml" ContentType="application/vnd.openxmlformats-officedocument.presentationml.notesSlide+xml"/>
  <Override PartName="/ppt/tags/tag91.xml" ContentType="application/vnd.openxmlformats-officedocument.presentationml.tags+xml"/>
  <Override PartName="/ppt/notesSlides/notesSlide42.xml" ContentType="application/vnd.openxmlformats-officedocument.presentationml.notesSlide+xml"/>
  <Override PartName="/ppt/tags/tag92.xml" ContentType="application/vnd.openxmlformats-officedocument.presentationml.tags+xml"/>
  <Override PartName="/ppt/notesSlides/notesSlide43.xml" ContentType="application/vnd.openxmlformats-officedocument.presentationml.notesSlide+xml"/>
  <Override PartName="/ppt/tags/tag93.xml" ContentType="application/vnd.openxmlformats-officedocument.presentationml.tags+xml"/>
  <Override PartName="/ppt/notesSlides/notesSlide44.xml" ContentType="application/vnd.openxmlformats-officedocument.presentationml.notesSlide+xml"/>
  <Override PartName="/ppt/tags/tag94.xml" ContentType="application/vnd.openxmlformats-officedocument.presentationml.tags+xml"/>
  <Override PartName="/ppt/notesSlides/notesSlide45.xml" ContentType="application/vnd.openxmlformats-officedocument.presentationml.notesSlide+xml"/>
  <Override PartName="/ppt/tags/tag95.xml" ContentType="application/vnd.openxmlformats-officedocument.presentationml.tags+xml"/>
  <Override PartName="/ppt/notesSlides/notesSlide46.xml" ContentType="application/vnd.openxmlformats-officedocument.presentationml.notesSlide+xml"/>
  <Override PartName="/ppt/tags/tag96.xml" ContentType="application/vnd.openxmlformats-officedocument.presentationml.tags+xml"/>
  <Override PartName="/ppt/notesSlides/notesSlide47.xml" ContentType="application/vnd.openxmlformats-officedocument.presentationml.notesSlide+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notesSlides/notesSlide49.xml" ContentType="application/vnd.openxmlformats-officedocument.presentationml.notesSlide+xml"/>
  <Override PartName="/ppt/tags/tag99.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Lst>
  <p:notesMasterIdLst>
    <p:notesMasterId r:id="rId53"/>
  </p:notesMasterIdLst>
  <p:handoutMasterIdLst>
    <p:handoutMasterId r:id="rId54"/>
  </p:handoutMasterIdLst>
  <p:sldIdLst>
    <p:sldId id="504" r:id="rId3"/>
    <p:sldId id="694" r:id="rId4"/>
    <p:sldId id="692" r:id="rId5"/>
    <p:sldId id="698" r:id="rId6"/>
    <p:sldId id="707" r:id="rId7"/>
    <p:sldId id="756" r:id="rId8"/>
    <p:sldId id="840" r:id="rId9"/>
    <p:sldId id="838" r:id="rId10"/>
    <p:sldId id="803" r:id="rId11"/>
    <p:sldId id="836" r:id="rId12"/>
    <p:sldId id="923" r:id="rId13"/>
    <p:sldId id="924" r:id="rId14"/>
    <p:sldId id="926" r:id="rId15"/>
    <p:sldId id="930" r:id="rId16"/>
    <p:sldId id="845" r:id="rId17"/>
    <p:sldId id="973" r:id="rId18"/>
    <p:sldId id="807" r:id="rId19"/>
    <p:sldId id="916" r:id="rId20"/>
    <p:sldId id="962" r:id="rId21"/>
    <p:sldId id="919" r:id="rId22"/>
    <p:sldId id="920" r:id="rId23"/>
    <p:sldId id="925" r:id="rId24"/>
    <p:sldId id="957" r:id="rId25"/>
    <p:sldId id="929" r:id="rId26"/>
    <p:sldId id="928" r:id="rId27"/>
    <p:sldId id="963" r:id="rId28"/>
    <p:sldId id="932" r:id="rId29"/>
    <p:sldId id="941" r:id="rId30"/>
    <p:sldId id="942" r:id="rId31"/>
    <p:sldId id="931" r:id="rId32"/>
    <p:sldId id="934" r:id="rId33"/>
    <p:sldId id="959" r:id="rId34"/>
    <p:sldId id="970" r:id="rId35"/>
    <p:sldId id="927" r:id="rId36"/>
    <p:sldId id="961" r:id="rId37"/>
    <p:sldId id="938" r:id="rId38"/>
    <p:sldId id="960" r:id="rId39"/>
    <p:sldId id="936" r:id="rId40"/>
    <p:sldId id="939" r:id="rId41"/>
    <p:sldId id="969" r:id="rId42"/>
    <p:sldId id="943" r:id="rId43"/>
    <p:sldId id="944" r:id="rId44"/>
    <p:sldId id="950" r:id="rId45"/>
    <p:sldId id="951" r:id="rId46"/>
    <p:sldId id="952" r:id="rId47"/>
    <p:sldId id="946" r:id="rId48"/>
    <p:sldId id="971" r:id="rId49"/>
    <p:sldId id="820" r:id="rId50"/>
    <p:sldId id="821" r:id="rId51"/>
    <p:sldId id="823" r:id="rId52"/>
  </p:sldIdLst>
  <p:sldSz cx="12192000" cy="6858000"/>
  <p:notesSz cx="6985000" cy="92837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694"/>
            <p14:sldId id="692"/>
            <p14:sldId id="698"/>
            <p14:sldId id="707"/>
          </p14:sldIdLst>
        </p14:section>
        <p14:section name="Lesson 1: Structural Basics" id="{A0316D61-867C-462E-A7E5-05569D647A7E}">
          <p14:sldIdLst>
            <p14:sldId id="756"/>
            <p14:sldId id="840"/>
            <p14:sldId id="838"/>
            <p14:sldId id="803"/>
            <p14:sldId id="836"/>
            <p14:sldId id="923"/>
            <p14:sldId id="924"/>
            <p14:sldId id="926"/>
            <p14:sldId id="930"/>
            <p14:sldId id="845"/>
            <p14:sldId id="973"/>
          </p14:sldIdLst>
        </p14:section>
        <p14:section name="Lesson 2: Braced Wall Construction" id="{523A9E0D-09AB-456F-BE59-36B3E9DB92BF}">
          <p14:sldIdLst>
            <p14:sldId id="807"/>
            <p14:sldId id="916"/>
            <p14:sldId id="962"/>
            <p14:sldId id="919"/>
            <p14:sldId id="920"/>
            <p14:sldId id="925"/>
            <p14:sldId id="957"/>
            <p14:sldId id="929"/>
            <p14:sldId id="928"/>
            <p14:sldId id="963"/>
            <p14:sldId id="932"/>
            <p14:sldId id="941"/>
            <p14:sldId id="942"/>
            <p14:sldId id="931"/>
            <p14:sldId id="934"/>
            <p14:sldId id="959"/>
            <p14:sldId id="970"/>
            <p14:sldId id="927"/>
            <p14:sldId id="961"/>
            <p14:sldId id="938"/>
            <p14:sldId id="960"/>
            <p14:sldId id="936"/>
            <p14:sldId id="939"/>
            <p14:sldId id="969"/>
            <p14:sldId id="943"/>
            <p14:sldId id="944"/>
            <p14:sldId id="950"/>
            <p14:sldId id="951"/>
            <p14:sldId id="952"/>
            <p14:sldId id="946"/>
            <p14:sldId id="971"/>
          </p14:sldIdLst>
        </p14:section>
        <p14:section name="Summary" id="{879393D7-E8B6-455D-9C01-B53365FD4486}">
          <p14:sldIdLst>
            <p14:sldId id="820"/>
          </p14:sldIdLst>
        </p14:section>
        <p14:section name="Assessment" id="{26DB521B-0B58-4F6C-9D81-0FB17BAC7485}">
          <p14:sldIdLst>
            <p14:sldId id="821"/>
            <p14:sldId id="823"/>
          </p14:sldIdLst>
        </p14:section>
      </p14:sectionLst>
    </p:ext>
    <p:ext uri="{EFAFB233-063F-42B5-8137-9DF3F51BA10A}">
      <p15:sldGuideLst xmlns:p15="http://schemas.microsoft.com/office/powerpoint/2012/main">
        <p15:guide id="1" orient="horz" pos="2136" userDrawn="1">
          <p15:clr>
            <a:srgbClr val="A4A3A4"/>
          </p15:clr>
        </p15:guide>
        <p15:guide id="2" pos="3840" userDrawn="1">
          <p15:clr>
            <a:srgbClr val="A4A3A4"/>
          </p15:clr>
        </p15:guide>
        <p15:guide id="3" orient="horz" pos="2616" userDrawn="1">
          <p15:clr>
            <a:srgbClr val="A4A3A4"/>
          </p15:clr>
        </p15:guide>
        <p15:guide id="4" orient="horz" userDrawn="1">
          <p15:clr>
            <a:srgbClr val="A4A3A4"/>
          </p15:clr>
        </p15:guide>
        <p15:guide id="5" orient="horz" pos="624" userDrawn="1">
          <p15:clr>
            <a:srgbClr val="A4A3A4"/>
          </p15:clr>
        </p15:guide>
        <p15:guide id="6" orient="horz" pos="1776" userDrawn="1">
          <p15:clr>
            <a:srgbClr val="A4A3A4"/>
          </p15:clr>
        </p15:guide>
        <p15:guide id="7" orient="horz" pos="1032" userDrawn="1">
          <p15:clr>
            <a:srgbClr val="A4A3A4"/>
          </p15:clr>
        </p15:guide>
        <p15:guide id="9" pos="7032" userDrawn="1">
          <p15:clr>
            <a:srgbClr val="A4A3A4"/>
          </p15:clr>
        </p15:guide>
        <p15:guide id="10" pos="4080" userDrawn="1">
          <p15:clr>
            <a:srgbClr val="A4A3A4"/>
          </p15:clr>
        </p15:guide>
        <p15:guide id="11" pos="576" userDrawn="1">
          <p15:clr>
            <a:srgbClr val="A4A3A4"/>
          </p15:clr>
        </p15:guide>
        <p15:guide id="12" orient="horz" pos="923">
          <p15:clr>
            <a:srgbClr val="A4A3A4"/>
          </p15:clr>
        </p15:guide>
        <p15:guide id="13" orient="horz" pos="2712">
          <p15:clr>
            <a:srgbClr val="A4A3A4"/>
          </p15:clr>
        </p15:guide>
        <p15:guide id="14" pos="3848">
          <p15:clr>
            <a:srgbClr val="A4A3A4"/>
          </p15:clr>
        </p15:guide>
        <p15:guide id="15" pos="3168">
          <p15:clr>
            <a:srgbClr val="A4A3A4"/>
          </p15:clr>
        </p15:guide>
        <p15:guide id="16" pos="232">
          <p15:clr>
            <a:srgbClr val="A4A3A4"/>
          </p15:clr>
        </p15:guide>
        <p15:guide id="17" pos="11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824E08"/>
    <a:srgbClr val="FFFFFF"/>
    <a:srgbClr val="A3620A"/>
    <a:srgbClr val="FCD8A8"/>
    <a:srgbClr val="996633"/>
    <a:srgbClr val="EFEAD9"/>
    <a:srgbClr val="2B4C76"/>
    <a:srgbClr val="D36819"/>
    <a:srgbClr val="1F72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18" autoAdjust="0"/>
    <p:restoredTop sz="74636" autoAdjust="0"/>
  </p:normalViewPr>
  <p:slideViewPr>
    <p:cSldViewPr snapToGrid="0" showGuides="1">
      <p:cViewPr varScale="1">
        <p:scale>
          <a:sx n="66" d="100"/>
          <a:sy n="66" d="100"/>
        </p:scale>
        <p:origin x="1125" y="29"/>
      </p:cViewPr>
      <p:guideLst>
        <p:guide orient="horz" pos="2136"/>
        <p:guide pos="3840"/>
        <p:guide orient="horz" pos="2616"/>
        <p:guide orient="horz"/>
        <p:guide orient="horz" pos="624"/>
        <p:guide orient="horz" pos="1776"/>
        <p:guide orient="horz" pos="1032"/>
        <p:guide pos="7032"/>
        <p:guide pos="4080"/>
        <p:guide pos="576"/>
        <p:guide orient="horz" pos="923"/>
        <p:guide orient="horz" pos="2712"/>
        <p:guide pos="3848"/>
        <p:guide pos="3168"/>
        <p:guide pos="232"/>
        <p:guide pos="1192"/>
      </p:guideLst>
    </p:cSldViewPr>
  </p:slideViewPr>
  <p:outlineViewPr>
    <p:cViewPr>
      <p:scale>
        <a:sx n="33" d="100"/>
        <a:sy n="33" d="100"/>
      </p:scale>
      <p:origin x="0" y="11142"/>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72" d="100"/>
        <a:sy n="72" d="100"/>
      </p:scale>
      <p:origin x="0" y="-1843"/>
    </p:cViewPr>
  </p:sorter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8" Type="http://schemas.openxmlformats.org/officeDocument/2006/relationships/slide" Target="slides/slide47.xml"/><Relationship Id="rId3" Type="http://schemas.openxmlformats.org/officeDocument/2006/relationships/slide" Target="slides/slide16.xml"/><Relationship Id="rId7" Type="http://schemas.openxmlformats.org/officeDocument/2006/relationships/slide" Target="slides/slide33.xml"/><Relationship Id="rId2" Type="http://schemas.openxmlformats.org/officeDocument/2006/relationships/slide" Target="slides/slide9.xml"/><Relationship Id="rId1" Type="http://schemas.openxmlformats.org/officeDocument/2006/relationships/slide" Target="slides/slide6.xml"/><Relationship Id="rId6" Type="http://schemas.openxmlformats.org/officeDocument/2006/relationships/slide" Target="slides/slide21.xml"/><Relationship Id="rId5" Type="http://schemas.openxmlformats.org/officeDocument/2006/relationships/slide" Target="slides/slide20.xml"/><Relationship Id="rId4"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2/28/2023</a:t>
            </a:fld>
            <a:endParaRPr lang="en-US" dirty="0"/>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dirty="0"/>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2/28/2023</a:t>
            </a:fld>
            <a:endParaRPr lang="en-US" dirty="0"/>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dirty="0"/>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Welcome</a:t>
            </a:r>
          </a:p>
          <a:p>
            <a:r>
              <a:rPr lang="en-US" sz="1200" kern="1200" dirty="0">
                <a:solidFill>
                  <a:schemeClr val="tx1"/>
                </a:solidFill>
                <a:effectLst/>
                <a:latin typeface="+mn-lt"/>
                <a:ea typeface="+mn-ea"/>
                <a:cs typeface="+mn-cs"/>
              </a:rPr>
              <a:t>Welcome to this course on Continuous Load Path Systems for Lateral Resistance</a:t>
            </a:r>
          </a:p>
          <a:p>
            <a:r>
              <a:rPr lang="en-US" sz="1200" kern="1200" dirty="0">
                <a:solidFill>
                  <a:schemeClr val="tx1"/>
                </a:solidFill>
                <a:effectLst/>
                <a:latin typeface="+mn-lt"/>
                <a:ea typeface="+mn-ea"/>
                <a:cs typeface="+mn-cs"/>
              </a:rPr>
              <a:t>Presented by Simpson Strong-Tie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 Change 1</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dirty="0"/>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Continuous</a:t>
            </a:r>
            <a:r>
              <a:rPr lang="en-US" sz="1200" b="1" kern="1200" baseline="0" dirty="0">
                <a:solidFill>
                  <a:schemeClr val="tx1"/>
                </a:solidFill>
                <a:effectLst/>
                <a:latin typeface="+mn-lt"/>
                <a:ea typeface="+mn-ea"/>
                <a:cs typeface="+mn-cs"/>
              </a:rPr>
              <a:t> Load Path </a:t>
            </a:r>
            <a:r>
              <a:rPr lang="en-US" sz="1200" b="1" kern="1200" dirty="0">
                <a:solidFill>
                  <a:schemeClr val="tx1"/>
                </a:solidFill>
                <a:effectLst/>
                <a:latin typeface="+mn-lt"/>
                <a:ea typeface="+mn-ea"/>
                <a:cs typeface="+mn-cs"/>
              </a:rPr>
              <a:t>in the Code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Studies show that homes can significantly resist forces with a strong Continuous Load Path. These excerpts from the IRC and IBC represent a summary of the intent of building codes. Both codes stress the necessity of a continuous or complete load path. These code sections apply to wind, seismic, and gravity loads. Take a moment to read each code section before proceeding.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8</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dirty="0"/>
          </a:p>
        </p:txBody>
      </p:sp>
    </p:spTree>
    <p:extLst>
      <p:ext uri="{BB962C8B-B14F-4D97-AF65-F5344CB8AC3E}">
        <p14:creationId xmlns:p14="http://schemas.microsoft.com/office/powerpoint/2010/main" val="3806793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Wall Framing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image illustrates the wall framing studs spaced 16“ on center. The bottom connection is where the studs attach to the bottom plate. The top connection is where the studs attach to the top of the wall.  When a lateral load such as wind is applied, studs with a weak connection at the top and bottom easily result in racking or tilting. As a result, sheathing or other bracing material is required to resist racking.</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9</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dirty="0"/>
          </a:p>
        </p:txBody>
      </p:sp>
    </p:spTree>
    <p:extLst>
      <p:ext uri="{BB962C8B-B14F-4D97-AF65-F5344CB8AC3E}">
        <p14:creationId xmlns:p14="http://schemas.microsoft.com/office/powerpoint/2010/main" val="4050157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Shear Walls </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Both shear walls and brace wall panels provide resistance to lateral loads. The sheathing nailing resists the racking forces. The sill anchorage resists the sliding forces. On a shear wall, hold downs prevent overturning and on a brace wall panel the dead load from above as well as the system stiffness prevents overturning. </a:t>
            </a: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dirty="0"/>
          </a:p>
        </p:txBody>
      </p:sp>
    </p:spTree>
    <p:extLst>
      <p:ext uri="{BB962C8B-B14F-4D97-AF65-F5344CB8AC3E}">
        <p14:creationId xmlns:p14="http://schemas.microsoft.com/office/powerpoint/2010/main" val="4050157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Wind Forces Acting on a Building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illustration shows how wind forces act on a building. The wind load pushes against the end wall and the aerodynamic force channels the air around the wall and pushes the entire roof system in the same direction as the wind force. This creates a force that pulls the end wall in the same direction, attempting to suck the back wall off the building. To resist the wind force, the side walls must resist racking.</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10</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Student Handbook Material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dirty="0"/>
          </a:p>
        </p:txBody>
      </p:sp>
    </p:spTree>
    <p:extLst>
      <p:ext uri="{BB962C8B-B14F-4D97-AF65-F5344CB8AC3E}">
        <p14:creationId xmlns:p14="http://schemas.microsoft.com/office/powerpoint/2010/main" val="4050157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Seismic Forces Acting on a Building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illustration shows how seismic forces act on a building. In this case, the ground moves towards the wall, the walls move in the direction of the force, while the forces push the roof in the opposite direction. The forces of inertia act against the roof and walls, pushing in the opposite direction as the seismic ground motion. To resist seismic forces, the side walls must transfer loads from the foundation up into the roof to keep the building together.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11</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Student Handbook Material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dirty="0"/>
          </a:p>
        </p:txBody>
      </p:sp>
    </p:spTree>
    <p:extLst>
      <p:ext uri="{BB962C8B-B14F-4D97-AF65-F5344CB8AC3E}">
        <p14:creationId xmlns:p14="http://schemas.microsoft.com/office/powerpoint/2010/main" val="4050157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Lateral Load Path Requirements</a:t>
            </a:r>
          </a:p>
          <a:p>
            <a:r>
              <a:rPr lang="en-US" sz="1200" kern="1200" dirty="0">
                <a:solidFill>
                  <a:schemeClr val="tx1"/>
                </a:solidFill>
                <a:effectLst/>
                <a:latin typeface="+mn-lt"/>
                <a:ea typeface="+mn-ea"/>
                <a:cs typeface="+mn-cs"/>
              </a:rPr>
              <a:t>A strong lateral load path helps the structure resist horizontal forces. This diagram illustrates wall connection points that require the addition of bracing, connectors, and shear walls. In addition, large window and door openings along wall lines and especially garage fronts may require the use of prefabricated panels to meet load requirements.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dirty="0"/>
          </a:p>
        </p:txBody>
      </p:sp>
    </p:spTree>
    <p:extLst>
      <p:ext uri="{BB962C8B-B14F-4D97-AF65-F5344CB8AC3E}">
        <p14:creationId xmlns:p14="http://schemas.microsoft.com/office/powerpoint/2010/main" val="1666994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p>
          <a:p>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12</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2: Braced Wall Construction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discusses wall reinforcement and construction requirements that integrate wall bracing used for creating a lateral continuous load path.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12 (deleted line on</a:t>
            </a:r>
            <a:r>
              <a:rPr lang="en-US" sz="1200" b="1" kern="1200" baseline="0" dirty="0">
                <a:solidFill>
                  <a:schemeClr val="tx1"/>
                </a:solidFill>
                <a:effectLst/>
                <a:latin typeface="+mn-lt"/>
                <a:ea typeface="+mn-ea"/>
                <a:cs typeface="+mn-cs"/>
              </a:rPr>
              <a:t> slide)</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dirty="0"/>
          </a:p>
        </p:txBody>
      </p:sp>
    </p:spTree>
    <p:extLst>
      <p:ext uri="{BB962C8B-B14F-4D97-AF65-F5344CB8AC3E}">
        <p14:creationId xmlns:p14="http://schemas.microsoft.com/office/powerpoint/2010/main" val="4109162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Wall Bracing Building Plan</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an example of a typical building plan that contains wall bracing information. The plan includes brace wall lines, specified methods of bracing, and panel locations. The plan also contains a legend key with notes that further define the plan elements. </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dirty="0"/>
          </a:p>
        </p:txBody>
      </p:sp>
    </p:spTree>
    <p:extLst>
      <p:ext uri="{BB962C8B-B14F-4D97-AF65-F5344CB8AC3E}">
        <p14:creationId xmlns:p14="http://schemas.microsoft.com/office/powerpoint/2010/main" val="1313139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Wall Construction Nails</a:t>
            </a:r>
          </a:p>
          <a:p>
            <a:r>
              <a:rPr lang="en-US" sz="1200" kern="1200">
                <a:solidFill>
                  <a:schemeClr val="tx1"/>
                </a:solidFill>
                <a:effectLst/>
                <a:latin typeface="+mn-lt"/>
                <a:ea typeface="+mn-ea"/>
                <a:cs typeface="+mn-cs"/>
              </a:rPr>
              <a:t>When constructing walls it is important to use the proper type, diameter, length and quantity of fasteners to comply with the code, even though some of the specified nails are less common to builders and installers.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diameter, or gauge of the nail, affects the shear capacity of the nail. The thicker the nail, the more shear resistance provided. Smaller nails have less load capacity and may not be code compliant when substituted for code listed fasteners.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length of the nail also affects the shear capacity. Nails must have enough penetration into wood to achieve full shear capacity. </a:t>
            </a:r>
          </a:p>
          <a:p>
            <a:endParaRPr lang="en-US" sz="1200" kern="120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2143137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 Professional 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dirty="0"/>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Fastening Schedule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code table provides the fastening schedule for installing different joints within the building. The table references the correct type, quantity, and size of nail or fastener for specific joints. As an example, the blocking between ceiling joists or rafters to the top plate connection specifies four different allowable toe-nails. The code table also includes the specific length and diameter for each type of nail allowed. Some items, such as the Rafter or roof truss to plate connection, also includes the spacing and location of the nail pattern, shown in the far right column.</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 Change 13</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dirty="0"/>
          </a:p>
        </p:txBody>
      </p:sp>
    </p:spTree>
    <p:extLst>
      <p:ext uri="{BB962C8B-B14F-4D97-AF65-F5344CB8AC3E}">
        <p14:creationId xmlns:p14="http://schemas.microsoft.com/office/powerpoint/2010/main" val="1313139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Fastening Schedule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continuation of the fastening schedule table. The table indicates the difference in the allowable fastener if used at a regular section of the wall as shown in Row 14, versus the same connection used at a braced wall panel segment shown in Row 15. As this example indicates the braced wall panel requires three times as many 16 penny common nails for the same connection.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Row 30 specifies the fastener schedule for wood structural panels and wall sheathing. This table reflects the fastening schedule for </a:t>
            </a:r>
            <a:r>
              <a:rPr lang="en-US" sz="1200" i="1" kern="1200" dirty="0">
                <a:solidFill>
                  <a:schemeClr val="tx1"/>
                </a:solidFill>
                <a:effectLst/>
                <a:latin typeface="+mn-lt"/>
                <a:ea typeface="+mn-ea"/>
                <a:cs typeface="+mn-cs"/>
              </a:rPr>
              <a:t>interior</a:t>
            </a:r>
            <a:r>
              <a:rPr lang="en-US" sz="1200" kern="1200" dirty="0">
                <a:solidFill>
                  <a:schemeClr val="tx1"/>
                </a:solidFill>
                <a:effectLst/>
                <a:latin typeface="+mn-lt"/>
                <a:ea typeface="+mn-ea"/>
                <a:cs typeface="+mn-cs"/>
              </a:rPr>
              <a:t> wall applications and Table R602.3(3) is the fastening schedule for </a:t>
            </a:r>
            <a:r>
              <a:rPr lang="en-US" sz="1200" i="1" kern="1200" dirty="0">
                <a:solidFill>
                  <a:schemeClr val="tx1"/>
                </a:solidFill>
                <a:effectLst/>
                <a:latin typeface="+mn-lt"/>
                <a:ea typeface="+mn-ea"/>
                <a:cs typeface="+mn-cs"/>
              </a:rPr>
              <a:t>exterior</a:t>
            </a:r>
            <a:r>
              <a:rPr lang="en-US" sz="1200" kern="1200" dirty="0">
                <a:solidFill>
                  <a:schemeClr val="tx1"/>
                </a:solidFill>
                <a:effectLst/>
                <a:latin typeface="+mn-lt"/>
                <a:ea typeface="+mn-ea"/>
                <a:cs typeface="+mn-cs"/>
              </a:rPr>
              <a:t> applications.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 Change 14</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dirty="0"/>
          </a:p>
        </p:txBody>
      </p:sp>
    </p:spTree>
    <p:extLst>
      <p:ext uri="{BB962C8B-B14F-4D97-AF65-F5344CB8AC3E}">
        <p14:creationId xmlns:p14="http://schemas.microsoft.com/office/powerpoint/2010/main" val="1313139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Slide 23 – Braced Wall Plan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typical braced wall plan. Brace wall lines are the walls that require bracing in order to provide resistance to wind or seismic loads. All exterior walls are part of the braced wall lines. Some interior walls may be braced walls, depending on the building shape, spacing, and other factors.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code specifies three characteristics of a brace wall line. </a:t>
            </a:r>
          </a:p>
          <a:p>
            <a:r>
              <a:rPr lang="en-US" sz="1200" kern="1200" dirty="0">
                <a:solidFill>
                  <a:schemeClr val="tx1"/>
                </a:solidFill>
                <a:effectLst/>
                <a:latin typeface="+mn-lt"/>
                <a:ea typeface="+mn-ea"/>
                <a:cs typeface="+mn-cs"/>
              </a:rPr>
              <a:t>Length of a Brace Wall Line</a:t>
            </a:r>
          </a:p>
          <a:p>
            <a:r>
              <a:rPr lang="en-US" sz="1200" kern="1200" dirty="0">
                <a:solidFill>
                  <a:schemeClr val="tx1"/>
                </a:solidFill>
                <a:effectLst/>
                <a:latin typeface="+mn-lt"/>
                <a:ea typeface="+mn-ea"/>
                <a:cs typeface="+mn-cs"/>
              </a:rPr>
              <a:t>The length of a braced wall line is the distance between the two ends.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Offsets along a Brace Wall Line</a:t>
            </a:r>
          </a:p>
          <a:p>
            <a:r>
              <a:rPr lang="en-US" sz="1200" kern="1200" dirty="0">
                <a:solidFill>
                  <a:schemeClr val="tx1"/>
                </a:solidFill>
                <a:effectLst/>
                <a:latin typeface="+mn-lt"/>
                <a:ea typeface="+mn-ea"/>
                <a:cs typeface="+mn-cs"/>
              </a:rPr>
              <a:t>Exterior walls parallel to braced wall lines and all interior walls used as bracing, should not be offset more than 4 feet from a braced wall line.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Spacing of Brace Wall Lines</a:t>
            </a:r>
          </a:p>
          <a:p>
            <a:r>
              <a:rPr lang="en-US" sz="1200" kern="1200" dirty="0">
                <a:solidFill>
                  <a:schemeClr val="tx1"/>
                </a:solidFill>
                <a:effectLst/>
                <a:latin typeface="+mn-lt"/>
                <a:ea typeface="+mn-ea"/>
                <a:cs typeface="+mn-cs"/>
              </a:rPr>
              <a:t>Brace wall lines can be no more than 60 feet on center when designing for wind and 35 feet when designing for seismic applications.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 Change 15</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Panels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Braced wall lines consist of braced wall panels. Each braced wall panel contains the wall panel material, the framing, and the fasteners.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code states that braced wall panels must start within 10 feet of the end of the brace wall line and must be no more than 20 feet edge to edge.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also states that each panel must be full height sections of the wall. The panel must not contain vertical or horizontal offsets. The code defines a variety of acceptable bracing methods in section R602.10.4.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16</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Handout</a:t>
            </a:r>
            <a:r>
              <a:rPr lang="en-US" sz="1200" b="1" kern="1200" baseline="0" dirty="0">
                <a:solidFill>
                  <a:schemeClr val="tx1"/>
                </a:solidFill>
                <a:effectLst/>
                <a:latin typeface="+mn-lt"/>
                <a:ea typeface="+mn-ea"/>
                <a:cs typeface="+mn-cs"/>
              </a:rPr>
              <a:t> Material</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Spacing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braced wall lines do not need to extend all the way through the building. Diagram A contains the distance x between two braced wall lines. Diagram B contains three braced wall lines with half the braced wall spacing as Diagram A, even though the center wall does not go all the way through the building, but the braced wall spacing is still calculated as the distance from one brace wall line to the next closest brace wall line.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17</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Panel Offsets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Code states that braced wall panels must not contain vertical or horizontal offsets. This illustration demonstrates a vertical offset where the garage is lower than the section of home constructed on a raised floor system. The front wall section would not qualify for a braced wall panel since it contains a vertical offset.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Similarly, the plan view at the bottom illustrates a horizontal offset where the wall of the garage is bumped out. This wall section would not qualify for a braced wall panel since it contains a horizontal offset.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18</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Panel Methods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code defines many different bracing methods in this table. Each method defines the material, minimum thickness, and connector fasteners and spacing. Bracing method preferences tend to be regional, so they will change throughout the country.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19</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Panel Length</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code defines the minimum horizontal length for different types of braced wall panels in this table. The most common panels are 48 inches. However, builders should reference this table for lengths when using other materials.</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Locations for Braced Wall Panels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Braced wall panels must begin no more than 10 feet from the end of a braced wall line and no more than 20 feet from edge to edge. The figure shows code approved designs with the use of windows on the top and bottom.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20</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Handout Material</a:t>
            </a: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Required Length of Bracing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Two tables specify the length of bracing required for braced wall lines. The first table specifies the length of bracing and the second table provides adjustment factors. </a:t>
            </a: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course and earn Professional Development Hours, read and listen to all course material in sequence, complete the Knowledge Checks in the course, and pass the final assessment at the end of the course.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3</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dirty="0"/>
          </a:p>
        </p:txBody>
      </p:sp>
    </p:spTree>
    <p:extLst>
      <p:ext uri="{BB962C8B-B14F-4D97-AF65-F5344CB8AC3E}">
        <p14:creationId xmlns:p14="http://schemas.microsoft.com/office/powerpoint/2010/main" val="212719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Continuous Sheathing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figure shows the use of braced wall panels when used with continuous sheathing. The panel width in this application benefits by the use of sheathing above the window and door openings, allowing the use of smaller panels.  </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Continuous Sheathing Table R602.10.5</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table lists the minimum length of braced wall panels when used with continuous sheathing. In this example of an 8 foot wall next to an 82 inch door clear opening, the minimum panel length should be between 32-35 inches.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21</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End Conditions for Braced Wall Lines with Continuous Sheathing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5 end conditions shown here that indicate where to install a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device, based on what element is in the corner of the braced wall line.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End Condition 1 – If a braced wall panel is at the end of the braced wall line and on the adjacent wall, no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is required. </a:t>
            </a:r>
          </a:p>
          <a:p>
            <a:r>
              <a:rPr lang="en-US" sz="1200" kern="1200" dirty="0">
                <a:solidFill>
                  <a:schemeClr val="tx1"/>
                </a:solidFill>
                <a:effectLst/>
                <a:latin typeface="+mn-lt"/>
                <a:ea typeface="+mn-ea"/>
                <a:cs typeface="+mn-cs"/>
              </a:rPr>
              <a:t>End Condition 2 – If a braced wall panel is at the end of the braced wall line but there is no</a:t>
            </a:r>
            <a:r>
              <a:rPr lang="en-US" sz="1200" kern="1200" baseline="0" dirty="0">
                <a:solidFill>
                  <a:schemeClr val="tx1"/>
                </a:solidFill>
                <a:effectLst/>
                <a:latin typeface="+mn-lt"/>
                <a:ea typeface="+mn-ea"/>
                <a:cs typeface="+mn-cs"/>
              </a:rPr>
              <a:t> return panel </a:t>
            </a:r>
            <a:r>
              <a:rPr lang="en-US" sz="1200" kern="1200" dirty="0">
                <a:solidFill>
                  <a:schemeClr val="tx1"/>
                </a:solidFill>
                <a:effectLst/>
                <a:latin typeface="+mn-lt"/>
                <a:ea typeface="+mn-ea"/>
                <a:cs typeface="+mn-cs"/>
              </a:rPr>
              <a:t>on the adjacent wall, a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is required to keep the thin panel from over turning.  </a:t>
            </a:r>
          </a:p>
          <a:p>
            <a:r>
              <a:rPr lang="en-US" sz="1200" kern="1200" dirty="0">
                <a:solidFill>
                  <a:schemeClr val="tx1"/>
                </a:solidFill>
                <a:effectLst/>
                <a:latin typeface="+mn-lt"/>
                <a:ea typeface="+mn-ea"/>
                <a:cs typeface="+mn-cs"/>
              </a:rPr>
              <a:t>End Condition 3 – If a minimum of 48 inch braced wall panel is at the end of the braced wall line, no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is required.</a:t>
            </a:r>
          </a:p>
          <a:p>
            <a:r>
              <a:rPr lang="en-US" sz="1200" kern="1200" dirty="0">
                <a:solidFill>
                  <a:schemeClr val="tx1"/>
                </a:solidFill>
                <a:effectLst/>
                <a:latin typeface="+mn-lt"/>
                <a:ea typeface="+mn-ea"/>
                <a:cs typeface="+mn-cs"/>
              </a:rPr>
              <a:t>End Condition 4 – If there is a return panel in the corner of at least 2 feet, no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is required. </a:t>
            </a:r>
          </a:p>
          <a:p>
            <a:r>
              <a:rPr lang="en-US" sz="1200" kern="1200" dirty="0">
                <a:solidFill>
                  <a:schemeClr val="tx1"/>
                </a:solidFill>
                <a:effectLst/>
                <a:latin typeface="+mn-lt"/>
                <a:ea typeface="+mn-ea"/>
                <a:cs typeface="+mn-cs"/>
              </a:rPr>
              <a:t>End Condition 5 – If there is a window in the corner of the braced wall line, the first braced wall panel needs to be less than 10 feet from the end. However, if there is no return panel in the corner a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device is required on the leading edge of the first braced wall panel. </a:t>
            </a:r>
          </a:p>
          <a:p>
            <a:r>
              <a:rPr lang="en-US" sz="1200" kern="1200" dirty="0">
                <a:solidFill>
                  <a:schemeClr val="tx1"/>
                </a:solidFill>
                <a:effectLst/>
                <a:latin typeface="+mn-lt"/>
                <a:ea typeface="+mn-ea"/>
                <a:cs typeface="+mn-cs"/>
              </a:rPr>
              <a:t>Please take a moment to read the additional requirements shown here before proceeding.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21</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p>
          <a:p>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22</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Portal Frame Panel with Holdowns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A portal frame is a type of braced wall panel</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used when there is a large opening, usually a garage door. This section is taken directly from the code and specifies the requirements for construction of a portal frame with holdowns.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It is important for builders to follow the code precisely as it is drawn and specified. Making substitutions and changes drastically reduce the portal frame capacity. </a:t>
            </a: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Continuous Sheathed Portal Frame Panel</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code section specifies the requirements for construction of a portal frame for use with continuous sheathing applications.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panel is very similar to the portal frame in the previous slide without the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devices and with just a single plate at the bottom. In addition, this panel accommodates a raised wood floor system. </a:t>
            </a:r>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Header Strap Table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Both of the previous portal frame designs specified a header to jack-stud strap on both sides of the opening on the opposite side of the sheathing. This table specifies the tension strap capacity.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highlighted example assumes a 10 foot high wall with a 2 foot pony wall, and a 9 foot door opening. A specified wind speed of 130 miles per hour results in the need for a 1475 pound strap.</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Installation Fail</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portal frame installation does not contain the proper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devices. Each section should contain two </a:t>
            </a:r>
            <a:r>
              <a:rPr lang="en-US" sz="1200" kern="1200" dirty="0" err="1">
                <a:solidFill>
                  <a:schemeClr val="tx1"/>
                </a:solidFill>
                <a:effectLst/>
                <a:latin typeface="+mn-lt"/>
                <a:ea typeface="+mn-ea"/>
                <a:cs typeface="+mn-cs"/>
              </a:rPr>
              <a:t>holdown</a:t>
            </a:r>
            <a:r>
              <a:rPr lang="en-US" sz="1200" kern="1200" dirty="0">
                <a:solidFill>
                  <a:schemeClr val="tx1"/>
                </a:solidFill>
                <a:effectLst/>
                <a:latin typeface="+mn-lt"/>
                <a:ea typeface="+mn-ea"/>
                <a:cs typeface="+mn-cs"/>
              </a:rPr>
              <a:t> devices per panel. However, this builder only installed one in the center, and one on each side. This significantly reduces the portal frame capacity. </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Installation Fail</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portal frame installation has an incorrect header that extends over the doorway opening, but does not extend across any of the walls.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Proper Header Installation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common misconception of portal frames is that the header should be continuous in double garage applications. This illustration shows the correct method of construction with two reinforced corner panels flanking a double garage door. </a:t>
            </a:r>
          </a:p>
          <a:p>
            <a:endParaRPr lang="en-US" dirty="0"/>
          </a:p>
          <a:p>
            <a:r>
              <a:rPr lang="en-US" dirty="0"/>
              <a:t>Excerpt from JLC Magazine.</a:t>
            </a:r>
          </a:p>
          <a:p>
            <a:endParaRPr lang="en-US" dirty="0"/>
          </a:p>
          <a:p>
            <a:endParaRPr lang="en-US" dirty="0"/>
          </a:p>
          <a:p>
            <a:r>
              <a:rPr lang="en-US" b="1" dirty="0"/>
              <a:t>Student Handout Material</a:t>
            </a: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About this Course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Course Description </a:t>
            </a:r>
          </a:p>
          <a:p>
            <a:r>
              <a:rPr lang="en-US" sz="1200" kern="1200" dirty="0">
                <a:solidFill>
                  <a:schemeClr val="tx1"/>
                </a:solidFill>
                <a:effectLst/>
                <a:latin typeface="+mn-lt"/>
                <a:ea typeface="+mn-ea"/>
                <a:cs typeface="+mn-cs"/>
              </a:rPr>
              <a:t>The Continuous Load path course contains two parts. Part 1 focused on methods to resist uplift forces, while Part 2 focuses on resisting horizontal or lateral forces. This course introduces installers and supervisors to the concepts and methods for lateral restraint systems including braced walls and portal frames.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Learning Objectives</a:t>
            </a:r>
          </a:p>
          <a:p>
            <a:r>
              <a:rPr lang="en-US" sz="1200" kern="1200" dirty="0">
                <a:solidFill>
                  <a:schemeClr val="tx1"/>
                </a:solidFill>
                <a:effectLst/>
                <a:latin typeface="+mn-lt"/>
                <a:ea typeface="+mn-ea"/>
                <a:cs typeface="+mn-cs"/>
              </a:rPr>
              <a:t>When you have completed this course, you should be able to: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Define Brace Wall Line, Brace Wall panel, and Bracing Methods.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the basic rules for wall bracing including braced wall line spacing and off-sets as well as bracing methods, brace wall panel locations and maximum spacing.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Recall basic requirements for Portal Frames</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No Change 4</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dirty="0"/>
          </a:p>
        </p:txBody>
      </p:sp>
    </p:spTree>
    <p:extLst>
      <p:ext uri="{BB962C8B-B14F-4D97-AF65-F5344CB8AC3E}">
        <p14:creationId xmlns:p14="http://schemas.microsoft.com/office/powerpoint/2010/main" val="4112235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Double and Single Portal Frame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graphic illustrates a double and single portal frame. As shown in the code, the builder should install the header in two pieces. This allows a king stud to be used in the center wall segment to handle the loads perpendicular to the wall.</a:t>
            </a:r>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Mixing Methods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newest code now allows mixing different bracing methods. This applies to the continuous sheathing method with the portal frame with holdown method. In addition, mixing Gypsum Board on the interior of a braced wall line and continuous sheathing on the exterior portion is now code-permitted. </a:t>
            </a: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Interior Finishes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code now allows Gypsum wall board to be omitted, provided the bracing length is multiplied by the adjustment factor in the factor table shown here. </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Panel Connections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essential to secure the roof, ceiling, and floor diaphragms to the brace wall panels below, as well as securing the brace wall panels to the diaphragm below to form a complete load path. Add a joist above or below the wall, or add blocking every 16" between the joists.</a:t>
            </a: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Connections to Roof Framing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Blocking is mandatory at brace wall panels. Builders must secure the roof diaphragm to the brace wall panel below. The code provides several methods for this connection. If the heel height is less than 15 inches, add solid blocking between the rafters. If the heel height is up to 4 feet, add solid blocking at the end and add solid sheathing at the bottom. A solid frame is allowed with an air gap at the top for ventilation.  </a:t>
            </a:r>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Panel Joints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horizontal joints are to be blocked in order to secure the panel. There are several exceptions:</a:t>
            </a:r>
          </a:p>
          <a:p>
            <a:pPr lvl="1"/>
            <a:r>
              <a:rPr lang="en-US" sz="1200" kern="1200" dirty="0">
                <a:solidFill>
                  <a:schemeClr val="tx1"/>
                </a:solidFill>
                <a:effectLst/>
                <a:latin typeface="+mn-lt"/>
                <a:ea typeface="+mn-ea"/>
                <a:cs typeface="+mn-cs"/>
              </a:rPr>
              <a:t>Not required in wall segments that are not counted as brace wall panels</a:t>
            </a:r>
          </a:p>
          <a:p>
            <a:pPr lvl="1"/>
            <a:r>
              <a:rPr lang="en-US" sz="1200" kern="1200" dirty="0">
                <a:solidFill>
                  <a:schemeClr val="tx1"/>
                </a:solidFill>
                <a:effectLst/>
                <a:latin typeface="+mn-lt"/>
                <a:ea typeface="+mn-ea"/>
                <a:cs typeface="+mn-cs"/>
              </a:rPr>
              <a:t>Not required where twice the required length is provided with Method WSP or CS-WSP</a:t>
            </a:r>
          </a:p>
          <a:p>
            <a:pPr lvl="1"/>
            <a:r>
              <a:rPr lang="en-US" sz="1200" kern="1200" dirty="0">
                <a:solidFill>
                  <a:schemeClr val="tx1"/>
                </a:solidFill>
                <a:effectLst/>
                <a:latin typeface="+mn-lt"/>
                <a:ea typeface="+mn-ea"/>
                <a:cs typeface="+mn-cs"/>
              </a:rPr>
              <a:t>Not required with method GB, unless 4 inch on center nailing is used</a:t>
            </a:r>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Cripple Wall Bracing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requirements that apply to bracing for cripple walls that enclose a crawl space under the first floor. Please review them before proceeding.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dirty="0"/>
          </a:p>
        </p:txBody>
      </p:sp>
    </p:spTree>
    <p:extLst>
      <p:ext uri="{BB962C8B-B14F-4D97-AF65-F5344CB8AC3E}">
        <p14:creationId xmlns:p14="http://schemas.microsoft.com/office/powerpoint/2010/main" val="2116440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p>
          <a:p>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23</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dirty="0"/>
          </a:p>
        </p:txBody>
      </p:sp>
    </p:spTree>
    <p:extLst>
      <p:ext uri="{BB962C8B-B14F-4D97-AF65-F5344CB8AC3E}">
        <p14:creationId xmlns:p14="http://schemas.microsoft.com/office/powerpoint/2010/main" val="15634970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training covered many different topics on continuous load paths for lateral resistance.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first lesson discussed structural basics for residential wood frame construction. The lesson discussed the effects of lateral wind and seismic forces on a building and provided information on the importance of establishing a continuous load path.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2 provided information on wall construction and wall reinforcement used for creating a lateral continuous load path. The lesson included fastening schedules and the importance of using the correct code-listed fastener. The lesson discussed braced wall panels and braced wall lines, providing code requirements for spacing, lengths, and methods of bracing. The lesson also discussed portal frame panels used with garage door openings.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24</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dirty="0"/>
          </a:p>
        </p:txBody>
      </p:sp>
    </p:spTree>
    <p:extLst>
      <p:ext uri="{BB962C8B-B14F-4D97-AF65-F5344CB8AC3E}">
        <p14:creationId xmlns:p14="http://schemas.microsoft.com/office/powerpoint/2010/main" val="26465285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Final Assessment</a:t>
            </a:r>
          </a:p>
          <a:p>
            <a:endParaRPr lang="en-US" sz="1200" b="1" kern="1200" dirty="0">
              <a:solidFill>
                <a:schemeClr val="tx1"/>
              </a:solidFill>
              <a:effectLst/>
              <a:latin typeface="+mn-lt"/>
              <a:ea typeface="+mn-ea"/>
              <a:cs typeface="+mn-cs"/>
            </a:endParaRPr>
          </a:p>
          <a:p>
            <a:r>
              <a:rPr lang="en-US" sz="1200" dirty="0">
                <a:effectLst/>
              </a:rPr>
              <a:t>There are 10 questions in the final assessment and you must pass with a score of at least 70%.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25</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dirty="0"/>
          </a:p>
        </p:txBody>
      </p:sp>
    </p:spTree>
    <p:extLst>
      <p:ext uri="{BB962C8B-B14F-4D97-AF65-F5344CB8AC3E}">
        <p14:creationId xmlns:p14="http://schemas.microsoft.com/office/powerpoint/2010/main" val="4109162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Agenda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topics covered in this course include the following: </a:t>
            </a:r>
          </a:p>
          <a:p>
            <a:r>
              <a:rPr lang="en-US" sz="1200" kern="1200" dirty="0">
                <a:solidFill>
                  <a:schemeClr val="tx1"/>
                </a:solidFill>
                <a:effectLst/>
                <a:latin typeface="+mn-lt"/>
                <a:ea typeface="+mn-ea"/>
                <a:cs typeface="+mn-cs"/>
              </a:rPr>
              <a:t> </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LESSON 1</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Structural Basics</a:t>
            </a:r>
            <a:br>
              <a:rPr lang="en-US" sz="1200" kern="1200" dirty="0">
                <a:solidFill>
                  <a:srgbClr val="FF00FF"/>
                </a:solidFill>
                <a:effectLst/>
                <a:latin typeface="+mn-lt"/>
                <a:ea typeface="+mn-ea"/>
                <a:cs typeface="+mn-cs"/>
              </a:rPr>
            </a:br>
            <a:endParaRPr lang="en-US" sz="1200" kern="1200" dirty="0">
              <a:solidFill>
                <a:srgbClr val="FF00FF"/>
              </a:solidFill>
              <a:effectLst/>
              <a:latin typeface="+mn-lt"/>
              <a:ea typeface="+mn-ea"/>
              <a:cs typeface="+mn-cs"/>
            </a:endParaRPr>
          </a:p>
          <a:p>
            <a:r>
              <a:rPr lang="en-US" sz="1200" kern="1200" dirty="0">
                <a:solidFill>
                  <a:schemeClr val="tx1"/>
                </a:solidFill>
                <a:effectLst/>
                <a:latin typeface="+mn-lt"/>
                <a:ea typeface="+mn-ea"/>
                <a:cs typeface="+mn-cs"/>
              </a:rPr>
              <a:t>LESSON 2</a:t>
            </a:r>
            <a:br>
              <a:rPr lang="en-US" sz="1200" kern="1200" dirty="0">
                <a:solidFill>
                  <a:srgbClr val="FF00FF"/>
                </a:solidFill>
                <a:effectLst/>
                <a:latin typeface="+mn-lt"/>
                <a:ea typeface="+mn-ea"/>
                <a:cs typeface="+mn-cs"/>
              </a:rPr>
            </a:br>
            <a:r>
              <a:rPr lang="en-US" sz="1200" kern="1200" dirty="0">
                <a:solidFill>
                  <a:schemeClr val="tx1"/>
                </a:solidFill>
                <a:effectLst/>
                <a:latin typeface="+mn-lt"/>
                <a:ea typeface="+mn-ea"/>
                <a:cs typeface="+mn-cs"/>
              </a:rPr>
              <a:t>Braced Wall Construction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dirty="0"/>
          </a:p>
        </p:txBody>
      </p:sp>
    </p:spTree>
    <p:extLst>
      <p:ext uri="{BB962C8B-B14F-4D97-AF65-F5344CB8AC3E}">
        <p14:creationId xmlns:p14="http://schemas.microsoft.com/office/powerpoint/2010/main" val="15634970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 </a:t>
            </a:r>
          </a:p>
          <a:p>
            <a:r>
              <a:rPr lang="en-US" sz="1200" kern="1200" dirty="0">
                <a:solidFill>
                  <a:schemeClr val="tx1"/>
                </a:solidFill>
                <a:effectLst/>
                <a:latin typeface="+mn-lt"/>
                <a:ea typeface="+mn-ea"/>
                <a:cs typeface="+mn-cs"/>
              </a:rPr>
              <a:t>You have completed this course. Use the Exit button to close the training.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26</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dirty="0"/>
          </a:p>
        </p:txBody>
      </p:sp>
    </p:spTree>
    <p:extLst>
      <p:ext uri="{BB962C8B-B14F-4D97-AF65-F5344CB8AC3E}">
        <p14:creationId xmlns:p14="http://schemas.microsoft.com/office/powerpoint/2010/main" val="240717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1: Structural Basics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discusses the various forces and loads that act on a building with a review of the continuous load path, discussed in Part 1 of this course. It also introduces the continuous load path specific to lateral resistance.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 Change 6</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dirty="0"/>
          </a:p>
        </p:txBody>
      </p:sp>
    </p:spTree>
    <p:extLst>
      <p:ext uri="{BB962C8B-B14F-4D97-AF65-F5344CB8AC3E}">
        <p14:creationId xmlns:p14="http://schemas.microsoft.com/office/powerpoint/2010/main" val="410916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Wind Loads on a Structure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Wind pressures challenge the integrity of a structure when the different types of forces simultaneously apply loads in multiple directions. </a:t>
            </a:r>
          </a:p>
          <a:p>
            <a:r>
              <a:rPr lang="en-US" sz="1200" kern="1200" dirty="0">
                <a:solidFill>
                  <a:schemeClr val="tx1"/>
                </a:solidFill>
                <a:effectLst/>
                <a:latin typeface="+mn-lt"/>
                <a:ea typeface="+mn-ea"/>
                <a:cs typeface="+mn-cs"/>
              </a:rPr>
              <a:t>The structure must transfer the loads through resisting elements, which requires a series of connections from the roof and walls to the foundation creating a continuous load path.</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dirty="0"/>
          </a:p>
        </p:txBody>
      </p:sp>
    </p:spTree>
    <p:extLst>
      <p:ext uri="{BB962C8B-B14F-4D97-AF65-F5344CB8AC3E}">
        <p14:creationId xmlns:p14="http://schemas.microsoft.com/office/powerpoint/2010/main" val="1534572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Wind Forces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Wind forces act on a structure with vertical force and horizontal force. The building stability depends on the capability of the structure to resist wind forces, and carry the loads created by forces without moving or breaking.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Vertical Forces</a:t>
            </a:r>
          </a:p>
          <a:p>
            <a:r>
              <a:rPr lang="en-US" sz="1200" kern="1200" dirty="0">
                <a:solidFill>
                  <a:schemeClr val="tx1"/>
                </a:solidFill>
                <a:effectLst/>
                <a:latin typeface="+mn-lt"/>
                <a:ea typeface="+mn-ea"/>
                <a:cs typeface="+mn-cs"/>
              </a:rPr>
              <a:t>Vertical wind pressure can create uplift forces strong enough to lift the roof off the structure, or lift the entire structure from its foundation. Part 1 of this course focused on resisting uplift forces.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Horizontal Forces</a:t>
            </a:r>
          </a:p>
          <a:p>
            <a:r>
              <a:rPr lang="en-US" sz="1200" kern="1200" dirty="0">
                <a:solidFill>
                  <a:schemeClr val="tx1"/>
                </a:solidFill>
                <a:effectLst/>
                <a:latin typeface="+mn-lt"/>
                <a:ea typeface="+mn-ea"/>
                <a:cs typeface="+mn-cs"/>
              </a:rPr>
              <a:t>Horizontal wind pressure can cause lateral overturning, racking, and sliding failures. Part 2 of this course focuses on resisting horizontal or lateral forces.</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 Change 7</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 </a:t>
            </a:r>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dirty="0"/>
          </a:p>
        </p:txBody>
      </p:sp>
    </p:spTree>
    <p:extLst>
      <p:ext uri="{BB962C8B-B14F-4D97-AF65-F5344CB8AC3E}">
        <p14:creationId xmlns:p14="http://schemas.microsoft.com/office/powerpoint/2010/main" val="218384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Effects of Lateral Forces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effects of lateral forces are evident after a hurricane, tornado, or seismic event. These situations apply forces to homes from a wide range of directions.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the responsibility of the building designer to determine the magnitude of the wind pressures and define a continuous load path of connections to resist these elements.</a:t>
            </a: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dirty="0"/>
          </a:p>
        </p:txBody>
      </p:sp>
    </p:spTree>
    <p:extLst>
      <p:ext uri="{BB962C8B-B14F-4D97-AF65-F5344CB8AC3E}">
        <p14:creationId xmlns:p14="http://schemas.microsoft.com/office/powerpoint/2010/main" val="13131396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22.xml"/><Relationship Id="rId4" Type="http://schemas.openxmlformats.org/officeDocument/2006/relationships/image" Target="file:///T:\Simpson%20Strong-Tie\16SST105_ppt%20templates\photo%20libraries\tech+software\Technology.jpg" TargetMode="Externa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2.xml"/><Relationship Id="rId1" Type="http://schemas.openxmlformats.org/officeDocument/2006/relationships/tags" Target="../tags/tag23.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24.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2.xml"/><Relationship Id="rId1" Type="http://schemas.openxmlformats.org/officeDocument/2006/relationships/tags" Target="../tags/tag30.xml"/><Relationship Id="rId4" Type="http://schemas.microsoft.com/office/2007/relationships/hdphoto" Target="../media/hdphoto3.wdp"/></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06553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99811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8"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3" y="2372498"/>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8"/>
          <p:cNvSpPr>
            <a:spLocks noGrp="1"/>
          </p:cNvSpPr>
          <p:nvPr>
            <p:ph type="body" sz="quarter" idx="10"/>
          </p:nvPr>
        </p:nvSpPr>
        <p:spPr>
          <a:xfrm>
            <a:off x="426608"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198773803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l="2" t="17098" r="-2" b="12061"/>
          <a:stretch/>
        </p:blipFill>
        <p:spPr>
          <a:xfrm>
            <a:off x="0" y="1115429"/>
            <a:ext cx="12192000" cy="5742571"/>
          </a:xfrm>
          <a:prstGeom prst="rect">
            <a:avLst/>
          </a:prstGeom>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126006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2"/>
            <a:ext cx="12192000" cy="5720587"/>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2629" b="84713"/>
          <a:stretch/>
        </p:blipFill>
        <p:spPr>
          <a:xfrm>
            <a:off x="-260" y="1115429"/>
            <a:ext cx="12206438" cy="915390"/>
          </a:xfrm>
          <a:prstGeom prst="rect">
            <a:avLst/>
          </a:prstGeom>
        </p:spPr>
      </p:pic>
      <p:sp>
        <p:nvSpPr>
          <p:cNvPr id="4" name="Transparent Black Rectangle"/>
          <p:cNvSpPr/>
          <p:nvPr userDrawn="1"/>
        </p:nvSpPr>
        <p:spPr>
          <a:xfrm>
            <a:off x="0" y="1116144"/>
            <a:ext cx="12192000" cy="916262"/>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9354434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grpSp>
        <p:nvGrpSpPr>
          <p:cNvPr id="7" name="Grey Grid Pattern Group"/>
          <p:cNvGrpSpPr/>
          <p:nvPr userDrawn="1"/>
        </p:nvGrpSpPr>
        <p:grpSpPr>
          <a:xfrm>
            <a:off x="0" y="6160829"/>
            <a:ext cx="12192000" cy="697324"/>
            <a:chOff x="0" y="6160829"/>
            <a:chExt cx="12192000" cy="697324"/>
          </a:xfrm>
        </p:grpSpPr>
        <p:sp>
          <p:nvSpPr>
            <p:cNvPr id="8" name="Rectangle 7"/>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cxnSp>
          <p:nvCxnSpPr>
            <p:cNvPr id="14" name="Straight Connector 13"/>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988639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265769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Title Slide 1 (with Subtitle)">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2093" b="8663"/>
          <a:stretch/>
        </p:blipFill>
        <p:spPr bwMode="auto">
          <a:xfrm>
            <a:off x="-2141" y="1115429"/>
            <a:ext cx="12193881" cy="5742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3155197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itle Slide 1 (with Subtitle)">
    <p:spTree>
      <p:nvGrpSpPr>
        <p:cNvPr id="1" name=""/>
        <p:cNvGrpSpPr/>
        <p:nvPr/>
      </p:nvGrpSpPr>
      <p:grpSpPr>
        <a:xfrm>
          <a:off x="0" y="0"/>
          <a:ext cx="0" cy="0"/>
          <a:chOff x="0" y="0"/>
          <a:chExt cx="0" cy="0"/>
        </a:xfrm>
      </p:grpSpPr>
      <p:pic>
        <p:nvPicPr>
          <p:cNvPr id="1026" name="Picture 2" descr="D:\30_00_SST-198-03-P02_SST Builder Training - Course 3 CLP Lateral 101\01_Images\03-PHO_WoodStrongWall_v002.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2" t="12834" r="-2" b="20665"/>
          <a:stretch/>
        </p:blipFill>
        <p:spPr bwMode="auto">
          <a:xfrm>
            <a:off x="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562255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_Title Slide 1 (with Subtitle)">
    <p:spTree>
      <p:nvGrpSpPr>
        <p:cNvPr id="1" name=""/>
        <p:cNvGrpSpPr/>
        <p:nvPr/>
      </p:nvGrpSpPr>
      <p:grpSpPr>
        <a:xfrm>
          <a:off x="0" y="0"/>
          <a:ext cx="0" cy="0"/>
          <a:chOff x="0" y="0"/>
          <a:chExt cx="0" cy="0"/>
        </a:xfrm>
      </p:grpSpPr>
      <p:pic>
        <p:nvPicPr>
          <p:cNvPr id="3075" name="Picture 3" descr="D:\30_00_SST-198-03-P02_SST Builder Training - Course 3 CLP Lateral 101\01_Images\03-PHO_Construction04_v001.PNG"/>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15918" r="5935" b="5185"/>
          <a:stretch/>
        </p:blipFill>
        <p:spPr bwMode="auto">
          <a:xfrm>
            <a:off x="1"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26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28301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4.png"/><Relationship Id="rId2" Type="http://schemas.openxmlformats.org/officeDocument/2006/relationships/slideLayout" Target="../slideLayouts/slideLayout17.xml"/><Relationship Id="rId16" Type="http://schemas.openxmlformats.org/officeDocument/2006/relationships/image" Target="../media/image3.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17.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7"/>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68" r:id="rId3"/>
    <p:sldLayoutId id="2147483761" r:id="rId4"/>
    <p:sldLayoutId id="2147483762" r:id="rId5"/>
    <p:sldLayoutId id="2147483765" r:id="rId6"/>
    <p:sldLayoutId id="2147483763" r:id="rId7"/>
    <p:sldLayoutId id="2147483727" r:id="rId8"/>
    <p:sldLayoutId id="2147483728" r:id="rId9"/>
    <p:sldLayoutId id="2147483719" r:id="rId10"/>
    <p:sldLayoutId id="2147483717" r:id="rId11"/>
    <p:sldLayoutId id="2147483718" r:id="rId12"/>
    <p:sldLayoutId id="2147483779" r:id="rId13"/>
    <p:sldLayoutId id="2147483780" r:id="rId14"/>
    <p:sldLayoutId id="2147483781"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2" descr="D:\30_00_SST-198-03-P02_SST Builder Training - Course 3 CLP Lateral 101\01_Images\03-PHO_Construction07_v002.png"/>
          <p:cNvPicPr>
            <a:picLocks noChangeAspect="1" noChangeArrowheads="1"/>
          </p:cNvPicPr>
          <p:nvPr userDrawn="1"/>
        </p:nvPicPr>
        <p:blipFill rotWithShape="1">
          <a:blip r:embed="rId16">
            <a:extLst>
              <a:ext uri="{28A0092B-C50C-407E-A947-70E740481C1C}">
                <a14:useLocalDpi xmlns:a14="http://schemas.microsoft.com/office/drawing/2010/main" val="0"/>
              </a:ext>
            </a:extLst>
          </a:blip>
          <a:srcRect l="5030" r="6663" b="13992"/>
          <a:stretch/>
        </p:blipFill>
        <p:spPr bwMode="auto">
          <a:xfrm>
            <a:off x="0" y="1115429"/>
            <a:ext cx="12191740" cy="5742571"/>
          </a:xfrm>
          <a:prstGeom prst="rect">
            <a:avLst/>
          </a:prstGeom>
          <a:noFill/>
          <a:extLst>
            <a:ext uri="{909E8E84-426E-40DD-AFC4-6F175D3DCCD1}">
              <a14:hiddenFill xmlns:a14="http://schemas.microsoft.com/office/drawing/2010/main">
                <a:solidFill>
                  <a:srgbClr val="FFFFFF"/>
                </a:solidFill>
              </a14:hiddenFill>
            </a:ext>
          </a:extLst>
        </p:spPr>
      </p:pic>
      <p:sp>
        <p:nvSpPr>
          <p:cNvPr id="9" name="White Rectangle"/>
          <p:cNvSpPr/>
          <p:nvPr/>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Strong-Tie Logo"/>
          <p:cNvPicPr>
            <a:picLocks noChangeAspect="1"/>
          </p:cNvPicPr>
          <p:nvPr/>
        </p:nvPicPr>
        <p:blipFill>
          <a:blip r:embed="rId17"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5"/>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45" r:id="rId1"/>
    <p:sldLayoutId id="2147483773" r:id="rId2"/>
    <p:sldLayoutId id="2147483766" r:id="rId3"/>
    <p:sldLayoutId id="2147483767" r:id="rId4"/>
    <p:sldLayoutId id="2147483770" r:id="rId5"/>
    <p:sldLayoutId id="2147483760" r:id="rId6"/>
    <p:sldLayoutId id="2147483746" r:id="rId7"/>
    <p:sldLayoutId id="2147483747" r:id="rId8"/>
    <p:sldLayoutId id="2147483771" r:id="rId9"/>
    <p:sldLayoutId id="2147483772" r:id="rId10"/>
    <p:sldLayoutId id="2147483775" r:id="rId11"/>
    <p:sldLayoutId id="2147483776" r:id="rId12"/>
    <p:sldLayoutId id="2147483778"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45.xml"/><Relationship Id="rId7" Type="http://schemas.openxmlformats.org/officeDocument/2006/relationships/image" Target="../media/image31.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30.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tags" Target="../tags/tag48.xml"/><Relationship Id="rId7" Type="http://schemas.openxmlformats.org/officeDocument/2006/relationships/image" Target="../media/image33.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12.xml"/><Relationship Id="rId5" Type="http://schemas.openxmlformats.org/officeDocument/2006/relationships/slideLayout" Target="../slideLayouts/slideLayout2.xml"/><Relationship Id="rId10" Type="http://schemas.openxmlformats.org/officeDocument/2006/relationships/image" Target="../media/image24.png"/><Relationship Id="rId4" Type="http://schemas.openxmlformats.org/officeDocument/2006/relationships/tags" Target="../tags/tag49.xml"/><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4.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32.png"/><Relationship Id="rId5" Type="http://schemas.openxmlformats.org/officeDocument/2006/relationships/image" Target="../media/image36.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24.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53.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8.xml"/><Relationship Id="rId1" Type="http://schemas.openxmlformats.org/officeDocument/2006/relationships/tags" Target="../tags/tag55.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56.xml"/><Relationship Id="rId5" Type="http://schemas.microsoft.com/office/2007/relationships/hdphoto" Target="../media/hdphoto5.wdp"/><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2.xml"/><Relationship Id="rId4" Type="http://schemas.openxmlformats.org/officeDocument/2006/relationships/image" Target="../media/image12.jpg"/></Relationships>
</file>

<file path=ppt/slides/_rels/slide20.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image" Target="../media/image42.pn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41.png"/><Relationship Id="rId5" Type="http://schemas.openxmlformats.org/officeDocument/2006/relationships/notesSlide" Target="../notesSlides/notesSlide20.xml"/><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21.xml"/><Relationship Id="rId7"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tags" Target="../tags/tag6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62.xml"/><Relationship Id="rId5" Type="http://schemas.openxmlformats.org/officeDocument/2006/relationships/image" Target="../media/image24.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6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69.xml"/><Relationship Id="rId5" Type="http://schemas.openxmlformats.org/officeDocument/2006/relationships/image" Target="../media/image2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70.xml"/><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13" Type="http://schemas.openxmlformats.org/officeDocument/2006/relationships/image" Target="../media/image63.png"/><Relationship Id="rId3" Type="http://schemas.openxmlformats.org/officeDocument/2006/relationships/tags" Target="../tags/tag76.xml"/><Relationship Id="rId7" Type="http://schemas.openxmlformats.org/officeDocument/2006/relationships/slideLayout" Target="../slideLayouts/slideLayout2.xml"/><Relationship Id="rId12" Type="http://schemas.openxmlformats.org/officeDocument/2006/relationships/image" Target="../media/image62.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image" Target="../media/image61.png"/><Relationship Id="rId5" Type="http://schemas.openxmlformats.org/officeDocument/2006/relationships/tags" Target="../tags/tag78.xml"/><Relationship Id="rId10" Type="http://schemas.openxmlformats.org/officeDocument/2006/relationships/image" Target="../media/image60.png"/><Relationship Id="rId4" Type="http://schemas.openxmlformats.org/officeDocument/2006/relationships/tags" Target="../tags/tag77.xml"/><Relationship Id="rId9" Type="http://schemas.openxmlformats.org/officeDocument/2006/relationships/image" Target="../media/image59.png"/><Relationship Id="rId14" Type="http://schemas.openxmlformats.org/officeDocument/2006/relationships/image" Target="../media/image6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5.xml"/><Relationship Id="rId1" Type="http://schemas.openxmlformats.org/officeDocument/2006/relationships/tags" Target="../tags/tag8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65.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85.xml"/><Relationship Id="rId5" Type="http://schemas.openxmlformats.org/officeDocument/2006/relationships/image" Target="../media/image68.png"/><Relationship Id="rId4" Type="http://schemas.openxmlformats.org/officeDocument/2006/relationships/image" Target="../media/image6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72.jpeg"/><Relationship Id="rId2" Type="http://schemas.openxmlformats.org/officeDocument/2006/relationships/slideLayout" Target="../slideLayouts/slideLayout2.xml"/><Relationship Id="rId1" Type="http://schemas.openxmlformats.org/officeDocument/2006/relationships/tags" Target="../tags/tag86.xml"/><Relationship Id="rId6" Type="http://schemas.openxmlformats.org/officeDocument/2006/relationships/image" Target="../media/image71.jpeg"/><Relationship Id="rId5" Type="http://schemas.openxmlformats.org/officeDocument/2006/relationships/image" Target="../media/image70.JPG"/><Relationship Id="rId4" Type="http://schemas.openxmlformats.org/officeDocument/2006/relationships/image" Target="../media/image6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87.xml"/><Relationship Id="rId6" Type="http://schemas.microsoft.com/office/2007/relationships/hdphoto" Target="../media/hdphoto6.wdp"/><Relationship Id="rId5" Type="http://schemas.openxmlformats.org/officeDocument/2006/relationships/image" Target="../media/image74.jpe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88.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4.xml"/><Relationship Id="rId5" Type="http://schemas.microsoft.com/office/2007/relationships/hdphoto" Target="../media/hdphoto4.wdp"/><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9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ags" Target="../tags/tag93.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95.xml"/><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5.xml"/><Relationship Id="rId1" Type="http://schemas.openxmlformats.org/officeDocument/2006/relationships/tags" Target="../tags/tag9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97.xml"/><Relationship Id="rId4" Type="http://schemas.openxmlformats.org/officeDocument/2006/relationships/image" Target="../media/image84.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9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5.xml"/><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9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8.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Continuous Load Path Systems for Lateral Resistance</a:t>
            </a:r>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Image result for 2015 ir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2388" y="579604"/>
            <a:ext cx="1981909" cy="2575624"/>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14" descr="Image result for 2018 international residential co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823"/>
          <a:stretch/>
        </p:blipFill>
        <p:spPr bwMode="auto">
          <a:xfrm>
            <a:off x="9404249" y="1002170"/>
            <a:ext cx="1981909" cy="2568010"/>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32268" y="1041511"/>
            <a:ext cx="6522187" cy="474228"/>
          </a:xfrm>
        </p:spPr>
        <p:txBody>
          <a:bodyPr/>
          <a:lstStyle/>
          <a:p>
            <a:r>
              <a:rPr lang="en-US" dirty="0"/>
              <a:t>Continuous Load Path in the Code</a:t>
            </a:r>
          </a:p>
        </p:txBody>
      </p:sp>
      <p:sp>
        <p:nvSpPr>
          <p:cNvPr id="3" name="Content Placeholder 2"/>
          <p:cNvSpPr>
            <a:spLocks noGrp="1"/>
          </p:cNvSpPr>
          <p:nvPr>
            <p:ph idx="1"/>
          </p:nvPr>
        </p:nvSpPr>
        <p:spPr>
          <a:xfrm>
            <a:off x="342900" y="1632695"/>
            <a:ext cx="4787900" cy="4066356"/>
          </a:xfrm>
        </p:spPr>
        <p:txBody>
          <a:bodyPr/>
          <a:lstStyle/>
          <a:p>
            <a:pPr marL="0" indent="0">
              <a:lnSpc>
                <a:spcPct val="100000"/>
              </a:lnSpc>
              <a:buNone/>
            </a:pPr>
            <a:r>
              <a:rPr lang="en-US" sz="1400" b="1" dirty="0"/>
              <a:t>IRC R301.1 Application</a:t>
            </a:r>
          </a:p>
          <a:p>
            <a:pPr marL="0" indent="0">
              <a:lnSpc>
                <a:spcPct val="100000"/>
              </a:lnSpc>
              <a:spcBef>
                <a:spcPts val="400"/>
              </a:spcBef>
              <a:buNone/>
            </a:pPr>
            <a:r>
              <a:rPr lang="en-US" sz="1400" dirty="0"/>
              <a:t>“The construction of buildings and structures in accordance with the provisions of this code shall result in a system that provides a </a:t>
            </a:r>
            <a:r>
              <a:rPr lang="en-US" sz="1400" b="1" dirty="0"/>
              <a:t>complete load path</a:t>
            </a:r>
            <a:r>
              <a:rPr lang="en-US" sz="1400" dirty="0"/>
              <a:t> that meets the requirements for the </a:t>
            </a:r>
            <a:r>
              <a:rPr lang="en-US" sz="1400" b="1" dirty="0"/>
              <a:t>transfer of loads from their point of origin through the load-resisting elements to the foundation</a:t>
            </a:r>
            <a:r>
              <a:rPr lang="en-US" sz="1400" dirty="0"/>
              <a:t>.”</a:t>
            </a:r>
          </a:p>
          <a:p>
            <a:pPr marL="0" indent="0">
              <a:lnSpc>
                <a:spcPct val="100000"/>
              </a:lnSpc>
              <a:spcBef>
                <a:spcPts val="2400"/>
              </a:spcBef>
              <a:buNone/>
            </a:pPr>
            <a:r>
              <a:rPr lang="en-US" sz="1400" b="1" dirty="0"/>
              <a:t>IBC 1604.4 Analysis</a:t>
            </a:r>
          </a:p>
          <a:p>
            <a:pPr marL="0" indent="0">
              <a:lnSpc>
                <a:spcPct val="100000"/>
              </a:lnSpc>
              <a:spcBef>
                <a:spcPts val="400"/>
              </a:spcBef>
              <a:buNone/>
            </a:pPr>
            <a:r>
              <a:rPr lang="en-US" sz="1400" dirty="0"/>
              <a:t>"…Any system or method of construction to be used shall be based on a rational analysis in accordance with well-established principles of mechanics. Such analysis shall result in a system that provides a </a:t>
            </a:r>
            <a:r>
              <a:rPr lang="en-US" sz="1400" b="1" dirty="0"/>
              <a:t>complete load path </a:t>
            </a:r>
            <a:r>
              <a:rPr lang="en-US" sz="1400" dirty="0"/>
              <a:t>capable of transferring loads from their point of origin to the load-resisting elements.”</a:t>
            </a:r>
          </a:p>
          <a:p>
            <a:pPr marL="0" indent="0">
              <a:buNone/>
            </a:pPr>
            <a:endParaRPr lang="en-US" dirty="0"/>
          </a:p>
        </p:txBody>
      </p:sp>
      <p:pic>
        <p:nvPicPr>
          <p:cNvPr id="11" name="Picture 10" descr="Image result for 2015 ib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9582" y="3202526"/>
            <a:ext cx="1981909" cy="257390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2" descr="Related imag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823"/>
          <a:stretch/>
        </p:blipFill>
        <p:spPr bwMode="auto">
          <a:xfrm>
            <a:off x="7060195" y="3625092"/>
            <a:ext cx="1981909" cy="2568010"/>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388276" y="5393979"/>
            <a:ext cx="4826000" cy="369332"/>
          </a:xfrm>
          <a:prstGeom prst="rect">
            <a:avLst/>
          </a:prstGeom>
          <a:noFill/>
        </p:spPr>
        <p:txBody>
          <a:bodyPr wrap="square" rtlCol="0">
            <a:spAutoFit/>
          </a:bodyPr>
          <a:lstStyle/>
          <a:p>
            <a:r>
              <a:rPr lang="en-US" b="1" dirty="0">
                <a:solidFill>
                  <a:schemeClr val="tx1">
                    <a:lumMod val="65000"/>
                    <a:lumOff val="35000"/>
                  </a:schemeClr>
                </a:solidFill>
                <a:latin typeface="Arial" panose="020B0604020202020204" pitchFamily="34" charset="0"/>
                <a:cs typeface="Arial" panose="020B0604020202020204" pitchFamily="34" charset="0"/>
              </a:rPr>
              <a:t>Apply to wind, seismic, and gravity loads.</a:t>
            </a:r>
          </a:p>
        </p:txBody>
      </p:sp>
      <p:cxnSp>
        <p:nvCxnSpPr>
          <p:cNvPr id="7" name="Straight Connector 6"/>
          <p:cNvCxnSpPr/>
          <p:nvPr/>
        </p:nvCxnSpPr>
        <p:spPr>
          <a:xfrm>
            <a:off x="685800" y="5201197"/>
            <a:ext cx="38735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20180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742703" y="2319750"/>
            <a:ext cx="5723008" cy="3458016"/>
            <a:chOff x="4742703" y="2319750"/>
            <a:chExt cx="5723008" cy="3458016"/>
          </a:xfrm>
        </p:grpSpPr>
        <p:sp>
          <p:nvSpPr>
            <p:cNvPr id="25" name="Rectangle 24"/>
            <p:cNvSpPr/>
            <p:nvPr/>
          </p:nvSpPr>
          <p:spPr>
            <a:xfrm>
              <a:off x="474270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26" name="Rectangle 25"/>
            <p:cNvSpPr/>
            <p:nvPr/>
          </p:nvSpPr>
          <p:spPr>
            <a:xfrm>
              <a:off x="536977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27" name="Rectangle 26"/>
            <p:cNvSpPr/>
            <p:nvPr/>
          </p:nvSpPr>
          <p:spPr>
            <a:xfrm>
              <a:off x="599685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28" name="Rectangle 27"/>
            <p:cNvSpPr/>
            <p:nvPr/>
          </p:nvSpPr>
          <p:spPr>
            <a:xfrm>
              <a:off x="662392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29" name="Rectangle 28"/>
            <p:cNvSpPr/>
            <p:nvPr/>
          </p:nvSpPr>
          <p:spPr>
            <a:xfrm>
              <a:off x="725100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0" name="Rectangle 29"/>
            <p:cNvSpPr/>
            <p:nvPr/>
          </p:nvSpPr>
          <p:spPr>
            <a:xfrm>
              <a:off x="787807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1" name="Rectangle 30"/>
            <p:cNvSpPr/>
            <p:nvPr/>
          </p:nvSpPr>
          <p:spPr>
            <a:xfrm>
              <a:off x="850515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2" name="Rectangle 31"/>
            <p:cNvSpPr/>
            <p:nvPr/>
          </p:nvSpPr>
          <p:spPr>
            <a:xfrm>
              <a:off x="9132230"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5" name="Rectangle 34"/>
            <p:cNvSpPr/>
            <p:nvPr/>
          </p:nvSpPr>
          <p:spPr>
            <a:xfrm>
              <a:off x="9761254" y="2322191"/>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6" name="Rectangle 35"/>
            <p:cNvSpPr/>
            <p:nvPr/>
          </p:nvSpPr>
          <p:spPr>
            <a:xfrm>
              <a:off x="10388331" y="2322191"/>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9" name="Rectangle 38"/>
            <p:cNvSpPr/>
            <p:nvPr/>
          </p:nvSpPr>
          <p:spPr>
            <a:xfrm rot="16200000">
              <a:off x="7565517" y="-503064"/>
              <a:ext cx="77380" cy="5723008"/>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40" name="Rectangle 39"/>
            <p:cNvSpPr/>
            <p:nvPr/>
          </p:nvSpPr>
          <p:spPr>
            <a:xfrm rot="16200000">
              <a:off x="7565517" y="2877572"/>
              <a:ext cx="77380" cy="5723008"/>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grpSp>
      <p:sp>
        <p:nvSpPr>
          <p:cNvPr id="3" name="Rectangle 2"/>
          <p:cNvSpPr/>
          <p:nvPr/>
        </p:nvSpPr>
        <p:spPr>
          <a:xfrm>
            <a:off x="4508058" y="1364343"/>
            <a:ext cx="7103371" cy="4604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6082" y="1973943"/>
            <a:ext cx="7159151" cy="4163131"/>
          </a:xfrm>
          <a:prstGeom prst="rect">
            <a:avLst/>
          </a:prstGeom>
        </p:spPr>
      </p:pic>
      <p:sp>
        <p:nvSpPr>
          <p:cNvPr id="2" name="Title 1"/>
          <p:cNvSpPr>
            <a:spLocks noGrp="1"/>
          </p:cNvSpPr>
          <p:nvPr>
            <p:ph type="title"/>
          </p:nvPr>
        </p:nvSpPr>
        <p:spPr>
          <a:xfrm>
            <a:off x="342901" y="1035769"/>
            <a:ext cx="5486399" cy="474228"/>
          </a:xfrm>
        </p:spPr>
        <p:txBody>
          <a:bodyPr>
            <a:normAutofit/>
          </a:bodyPr>
          <a:lstStyle/>
          <a:p>
            <a:r>
              <a:rPr lang="en-US" dirty="0"/>
              <a:t>Wall Framing</a:t>
            </a:r>
          </a:p>
        </p:txBody>
      </p:sp>
      <p:sp>
        <p:nvSpPr>
          <p:cNvPr id="14" name="Rectangle 13"/>
          <p:cNvSpPr/>
          <p:nvPr/>
        </p:nvSpPr>
        <p:spPr>
          <a:xfrm>
            <a:off x="368300" y="81744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p:cNvPicPr>
            <a:picLocks noChangeAspect="1" noChangeArrowheads="1"/>
          </p:cNvPicPr>
          <p:nvPr>
            <p:custDataLst>
              <p:tags r:id="rId2"/>
            </p:custDataLst>
          </p:nvPr>
        </p:nvPicPr>
        <p:blipFill rotWithShape="1">
          <a:blip r:embed="rId7">
            <a:extLst>
              <a:ext uri="{28A0092B-C50C-407E-A947-70E740481C1C}">
                <a14:useLocalDpi xmlns:a14="http://schemas.microsoft.com/office/drawing/2010/main" val="0"/>
              </a:ext>
            </a:extLst>
          </a:blip>
          <a:srcRect r="18096" b="70371"/>
          <a:stretch/>
        </p:blipFill>
        <p:spPr bwMode="auto">
          <a:xfrm>
            <a:off x="1016698" y="4003445"/>
            <a:ext cx="436879" cy="251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2"/>
          <p:cNvPicPr>
            <a:picLocks noChangeAspect="1" noChangeArrowheads="1"/>
          </p:cNvPicPr>
          <p:nvPr>
            <p:custDataLst>
              <p:tags r:id="rId3"/>
            </p:custDataLst>
          </p:nvPr>
        </p:nvPicPr>
        <p:blipFill rotWithShape="1">
          <a:blip r:embed="rId8">
            <a:extLst>
              <a:ext uri="{28A0092B-C50C-407E-A947-70E740481C1C}">
                <a14:useLocalDpi xmlns:a14="http://schemas.microsoft.com/office/drawing/2010/main" val="0"/>
              </a:ext>
            </a:extLst>
          </a:blip>
          <a:srcRect l="-9136" r="-2" b="-22772"/>
          <a:stretch/>
        </p:blipFill>
        <p:spPr bwMode="auto">
          <a:xfrm rot="16200000">
            <a:off x="778227" y="3747393"/>
            <a:ext cx="2553910" cy="999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Arrow: Right 49">
            <a:extLst>
              <a:ext uri="{FF2B5EF4-FFF2-40B4-BE49-F238E27FC236}">
                <a16:creationId xmlns:a16="http://schemas.microsoft.com/office/drawing/2014/main" id="{F9366253-EA7E-47EB-8164-E39CC11B5DFE}"/>
              </a:ext>
            </a:extLst>
          </p:cNvPr>
          <p:cNvSpPr/>
          <p:nvPr/>
        </p:nvSpPr>
        <p:spPr>
          <a:xfrm>
            <a:off x="1885016" y="3775520"/>
            <a:ext cx="2623042"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96742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2000"/>
                                        <p:tgtEl>
                                          <p:spTgt spid="2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par>
                                <p:cTn id="18" presetID="22" presetClass="entr" presetSubtype="8"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LBOLT62100HDG — 5/8 x 1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1893"/>
          <a:stretch/>
        </p:blipFill>
        <p:spPr bwMode="auto">
          <a:xfrm>
            <a:off x="9519204" y="5967918"/>
            <a:ext cx="134941" cy="230044"/>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8" descr="LBOLT62100HDG — 5/8 x 1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1893"/>
          <a:stretch/>
        </p:blipFill>
        <p:spPr bwMode="auto">
          <a:xfrm>
            <a:off x="8217454" y="5967918"/>
            <a:ext cx="134941" cy="230044"/>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8" descr="LBOLT62100HDG — 5/8 x 1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1893"/>
          <a:stretch/>
        </p:blipFill>
        <p:spPr bwMode="auto">
          <a:xfrm>
            <a:off x="5794619" y="5961472"/>
            <a:ext cx="134941" cy="230044"/>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8" descr="LBOLT62100HDG — 5/8 x 1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1893"/>
          <a:stretch/>
        </p:blipFill>
        <p:spPr bwMode="auto">
          <a:xfrm>
            <a:off x="4595901" y="5961472"/>
            <a:ext cx="134941" cy="23004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42901" y="1035769"/>
            <a:ext cx="5486399" cy="474228"/>
          </a:xfrm>
        </p:spPr>
        <p:txBody>
          <a:bodyPr>
            <a:normAutofit/>
          </a:bodyPr>
          <a:lstStyle/>
          <a:p>
            <a:r>
              <a:rPr lang="en-US" dirty="0"/>
              <a:t>Shear Walls</a:t>
            </a:r>
          </a:p>
        </p:txBody>
      </p:sp>
      <p:sp>
        <p:nvSpPr>
          <p:cNvPr id="90" name="Content Placeholder 2"/>
          <p:cNvSpPr>
            <a:spLocks noGrp="1"/>
          </p:cNvSpPr>
          <p:nvPr>
            <p:ph idx="1"/>
          </p:nvPr>
        </p:nvSpPr>
        <p:spPr>
          <a:xfrm>
            <a:off x="368300" y="2109777"/>
            <a:ext cx="3170509" cy="2614575"/>
          </a:xfrm>
        </p:spPr>
        <p:txBody>
          <a:bodyPr/>
          <a:lstStyle/>
          <a:p>
            <a:r>
              <a:rPr lang="en-US" sz="2000" dirty="0"/>
              <a:t>Resisting lateral loads.</a:t>
            </a:r>
          </a:p>
          <a:p>
            <a:r>
              <a:rPr lang="en-US" sz="2000" dirty="0"/>
              <a:t>Racking forces.</a:t>
            </a:r>
          </a:p>
          <a:p>
            <a:r>
              <a:rPr lang="en-US" sz="2000" dirty="0"/>
              <a:t>Sliding forces.</a:t>
            </a:r>
          </a:p>
          <a:p>
            <a:r>
              <a:rPr lang="en-US" sz="2000" dirty="0"/>
              <a:t>Overturning.</a:t>
            </a:r>
            <a:endParaRPr lang="en-US" sz="1400" dirty="0"/>
          </a:p>
        </p:txBody>
      </p:sp>
      <p:sp>
        <p:nvSpPr>
          <p:cNvPr id="14" name="Rectangle 13"/>
          <p:cNvSpPr/>
          <p:nvPr/>
        </p:nvSpPr>
        <p:spPr>
          <a:xfrm>
            <a:off x="368300" y="81744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297167" y="2509901"/>
            <a:ext cx="1963244" cy="3458017"/>
            <a:chOff x="4776129" y="2072015"/>
            <a:chExt cx="1963244" cy="3458017"/>
          </a:xfrm>
        </p:grpSpPr>
        <p:sp>
          <p:nvSpPr>
            <p:cNvPr id="67" name="Rectangle 66"/>
            <p:cNvSpPr/>
            <p:nvPr/>
          </p:nvSpPr>
          <p:spPr>
            <a:xfrm rot="16200000">
              <a:off x="5721382" y="1136935"/>
              <a:ext cx="77380" cy="19586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45" name="Rectangle 44"/>
            <p:cNvSpPr/>
            <p:nvPr/>
          </p:nvSpPr>
          <p:spPr>
            <a:xfrm>
              <a:off x="4776129"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46" name="Rectangle 45"/>
            <p:cNvSpPr/>
            <p:nvPr/>
          </p:nvSpPr>
          <p:spPr>
            <a:xfrm>
              <a:off x="5403204"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1" name="Rectangle 50"/>
            <p:cNvSpPr/>
            <p:nvPr/>
          </p:nvSpPr>
          <p:spPr>
            <a:xfrm>
              <a:off x="6030279"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2" name="Rectangle 51"/>
            <p:cNvSpPr/>
            <p:nvPr/>
          </p:nvSpPr>
          <p:spPr>
            <a:xfrm>
              <a:off x="6657354"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6" name="Rectangle 65"/>
            <p:cNvSpPr/>
            <p:nvPr/>
          </p:nvSpPr>
          <p:spPr>
            <a:xfrm rot="16200000">
              <a:off x="5716743" y="4512040"/>
              <a:ext cx="77380" cy="19586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34" name="Rectangle 33"/>
            <p:cNvSpPr/>
            <p:nvPr/>
          </p:nvSpPr>
          <p:spPr>
            <a:xfrm>
              <a:off x="4776130" y="2072015"/>
              <a:ext cx="1958604" cy="3458017"/>
            </a:xfrm>
            <a:prstGeom prst="rect">
              <a:avLst/>
            </a:prstGeom>
            <a:solidFill>
              <a:srgbClr val="EFEAD9">
                <a:alpha val="69804"/>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grpSp>
        <p:nvGrpSpPr>
          <p:cNvPr id="68" name="Group 67"/>
          <p:cNvGrpSpPr/>
          <p:nvPr/>
        </p:nvGrpSpPr>
        <p:grpSpPr>
          <a:xfrm>
            <a:off x="7901106" y="2509901"/>
            <a:ext cx="1963244" cy="3458017"/>
            <a:chOff x="4776129" y="2072015"/>
            <a:chExt cx="1963244" cy="3458017"/>
          </a:xfrm>
        </p:grpSpPr>
        <p:sp>
          <p:nvSpPr>
            <p:cNvPr id="69" name="Rectangle 68"/>
            <p:cNvSpPr/>
            <p:nvPr/>
          </p:nvSpPr>
          <p:spPr>
            <a:xfrm rot="16200000">
              <a:off x="5721382" y="1136935"/>
              <a:ext cx="77380" cy="19586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0" name="Rectangle 69"/>
            <p:cNvSpPr/>
            <p:nvPr/>
          </p:nvSpPr>
          <p:spPr>
            <a:xfrm>
              <a:off x="4776129"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1" name="Rectangle 70"/>
            <p:cNvSpPr/>
            <p:nvPr/>
          </p:nvSpPr>
          <p:spPr>
            <a:xfrm>
              <a:off x="5403204"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2" name="Rectangle 71"/>
            <p:cNvSpPr/>
            <p:nvPr/>
          </p:nvSpPr>
          <p:spPr>
            <a:xfrm>
              <a:off x="6030279"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3" name="Rectangle 72"/>
            <p:cNvSpPr/>
            <p:nvPr/>
          </p:nvSpPr>
          <p:spPr>
            <a:xfrm>
              <a:off x="6657354" y="2081540"/>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4" name="Rectangle 73"/>
            <p:cNvSpPr/>
            <p:nvPr/>
          </p:nvSpPr>
          <p:spPr>
            <a:xfrm rot="16200000">
              <a:off x="5716743" y="4512040"/>
              <a:ext cx="77380" cy="19586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5" name="Rectangle 74"/>
            <p:cNvSpPr/>
            <p:nvPr/>
          </p:nvSpPr>
          <p:spPr>
            <a:xfrm>
              <a:off x="4776130" y="2072015"/>
              <a:ext cx="1958604" cy="3458017"/>
            </a:xfrm>
            <a:prstGeom prst="rect">
              <a:avLst/>
            </a:prstGeom>
            <a:solidFill>
              <a:srgbClr val="EFEAD9">
                <a:alpha val="69804"/>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sp>
        <p:nvSpPr>
          <p:cNvPr id="76" name="Rectangle 75">
            <a:extLst>
              <a:ext uri="{FF2B5EF4-FFF2-40B4-BE49-F238E27FC236}">
                <a16:creationId xmlns:a16="http://schemas.microsoft.com/office/drawing/2014/main" id="{3A18A412-E909-487C-84B0-A99CB47616D1}"/>
              </a:ext>
            </a:extLst>
          </p:cNvPr>
          <p:cNvSpPr/>
          <p:nvPr/>
        </p:nvSpPr>
        <p:spPr>
          <a:xfrm>
            <a:off x="5382717" y="3685012"/>
            <a:ext cx="1755390" cy="307777"/>
          </a:xfrm>
          <a:prstGeom prst="rect">
            <a:avLst/>
          </a:prstGeom>
          <a:solidFill>
            <a:srgbClr val="2B4C76"/>
          </a:solidFill>
        </p:spPr>
        <p:txBody>
          <a:bodyPr wrap="square">
            <a:spAutoFit/>
          </a:bodyPr>
          <a:lstStyle/>
          <a:p>
            <a:pPr algn="ctr"/>
            <a:r>
              <a:rPr lang="en-US" sz="1400" dirty="0">
                <a:solidFill>
                  <a:schemeClr val="bg1">
                    <a:lumMod val="95000"/>
                  </a:schemeClr>
                </a:solidFill>
                <a:latin typeface="Arial" panose="020B0604020202020204" pitchFamily="34" charset="0"/>
                <a:cs typeface="Arial" panose="020B0604020202020204" pitchFamily="34" charset="0"/>
              </a:rPr>
              <a:t>Shear Wall</a:t>
            </a:r>
          </a:p>
        </p:txBody>
      </p:sp>
      <p:sp>
        <p:nvSpPr>
          <p:cNvPr id="77" name="Rectangle 76">
            <a:extLst>
              <a:ext uri="{FF2B5EF4-FFF2-40B4-BE49-F238E27FC236}">
                <a16:creationId xmlns:a16="http://schemas.microsoft.com/office/drawing/2014/main" id="{3A18A412-E909-487C-84B0-A99CB47616D1}"/>
              </a:ext>
            </a:extLst>
          </p:cNvPr>
          <p:cNvSpPr/>
          <p:nvPr/>
        </p:nvSpPr>
        <p:spPr>
          <a:xfrm>
            <a:off x="9330550" y="3685012"/>
            <a:ext cx="1755390" cy="307777"/>
          </a:xfrm>
          <a:prstGeom prst="rect">
            <a:avLst/>
          </a:prstGeom>
          <a:solidFill>
            <a:srgbClr val="2B4C76"/>
          </a:solidFill>
        </p:spPr>
        <p:txBody>
          <a:bodyPr wrap="square">
            <a:spAutoFit/>
          </a:bodyPr>
          <a:lstStyle/>
          <a:p>
            <a:pPr algn="ctr"/>
            <a:r>
              <a:rPr lang="en-US" sz="1400" dirty="0">
                <a:solidFill>
                  <a:schemeClr val="bg1">
                    <a:lumMod val="95000"/>
                  </a:schemeClr>
                </a:solidFill>
                <a:latin typeface="Arial" panose="020B0604020202020204" pitchFamily="34" charset="0"/>
                <a:cs typeface="Arial" panose="020B0604020202020204" pitchFamily="34" charset="0"/>
              </a:rPr>
              <a:t>Brace Wall Panel</a:t>
            </a:r>
          </a:p>
        </p:txBody>
      </p:sp>
      <p:grpSp>
        <p:nvGrpSpPr>
          <p:cNvPr id="82" name="Group 81"/>
          <p:cNvGrpSpPr/>
          <p:nvPr/>
        </p:nvGrpSpPr>
        <p:grpSpPr>
          <a:xfrm>
            <a:off x="7776681" y="1624629"/>
            <a:ext cx="2179046" cy="807477"/>
            <a:chOff x="7951304" y="1099929"/>
            <a:chExt cx="3816626" cy="1597218"/>
          </a:xfrm>
        </p:grpSpPr>
        <p:sp>
          <p:nvSpPr>
            <p:cNvPr id="83" name="Rectangle 82"/>
            <p:cNvSpPr/>
            <p:nvPr/>
          </p:nvSpPr>
          <p:spPr>
            <a:xfrm>
              <a:off x="7951304" y="1099929"/>
              <a:ext cx="3816626" cy="1597217"/>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4" name="Picture 3"/>
            <p:cNvPicPr>
              <a:picLocks noChangeAspect="1" noChangeArrowheads="1"/>
            </p:cNvPicPr>
            <p:nvPr>
              <p:custDataLst>
                <p:tags r:id="rId4"/>
              </p:custDataLst>
            </p:nvPr>
          </p:nvPicPr>
          <p:blipFill rotWithShape="1">
            <a:blip r:embed="rId8" cstate="print">
              <a:extLst>
                <a:ext uri="{28A0092B-C50C-407E-A947-70E740481C1C}">
                  <a14:useLocalDpi xmlns:a14="http://schemas.microsoft.com/office/drawing/2010/main" val="0"/>
                </a:ext>
              </a:extLst>
            </a:blip>
            <a:srcRect t="1" r="50000" b="-67155"/>
            <a:stretch/>
          </p:blipFill>
          <p:spPr bwMode="auto">
            <a:xfrm>
              <a:off x="8246747" y="2260600"/>
              <a:ext cx="3270739" cy="436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5" name="Straight Arrow Connector 84"/>
            <p:cNvCxnSpPr/>
            <p:nvPr/>
          </p:nvCxnSpPr>
          <p:spPr>
            <a:xfrm>
              <a:off x="8315760" y="1378259"/>
              <a:ext cx="0" cy="882341"/>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8744174" y="1389063"/>
              <a:ext cx="286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9175448" y="1389063"/>
              <a:ext cx="286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9606722" y="1389063"/>
              <a:ext cx="286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10040856" y="1389063"/>
              <a:ext cx="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a:off x="10472130" y="1378259"/>
              <a:ext cx="0" cy="882341"/>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10900544" y="1389063"/>
              <a:ext cx="286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a:off x="11331820" y="1389063"/>
              <a:ext cx="2860" cy="871537"/>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7776685" y="555613"/>
            <a:ext cx="2327248" cy="1310313"/>
            <a:chOff x="7983740" y="4389131"/>
            <a:chExt cx="4076204" cy="2295030"/>
          </a:xfrm>
        </p:grpSpPr>
        <p:sp>
          <p:nvSpPr>
            <p:cNvPr id="102" name="Rectangle 101"/>
            <p:cNvSpPr/>
            <p:nvPr/>
          </p:nvSpPr>
          <p:spPr>
            <a:xfrm>
              <a:off x="7983740" y="4666230"/>
              <a:ext cx="3816626" cy="198153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 name="Picture 3"/>
            <p:cNvPicPr>
              <a:picLocks noChangeAspect="1" noChangeArrowheads="1"/>
            </p:cNvPicPr>
            <p:nvPr>
              <p:custDataLst>
                <p:tags r:id="rId2"/>
              </p:custDataLst>
            </p:nvPr>
          </p:nvPicPr>
          <p:blipFill rotWithShape="1">
            <a:blip r:embed="rId9" cstate="print">
              <a:extLst>
                <a:ext uri="{28A0092B-C50C-407E-A947-70E740481C1C}">
                  <a14:useLocalDpi xmlns:a14="http://schemas.microsoft.com/office/drawing/2010/main" val="0"/>
                </a:ext>
              </a:extLst>
            </a:blip>
            <a:srcRect t="1" r="50000" b="-67155"/>
            <a:stretch/>
          </p:blipFill>
          <p:spPr bwMode="auto">
            <a:xfrm>
              <a:off x="8277221" y="6247614"/>
              <a:ext cx="3270739" cy="436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4" name="Straight Arrow Connector 103"/>
            <p:cNvCxnSpPr/>
            <p:nvPr/>
          </p:nvCxnSpPr>
          <p:spPr>
            <a:xfrm>
              <a:off x="8312900" y="492205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8744174"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9175448"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9606722"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0037996"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10469270"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10900544"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11331820" y="4928402"/>
              <a:ext cx="0" cy="1319212"/>
            </a:xfrm>
            <a:prstGeom prst="straightConnector1">
              <a:avLst/>
            </a:prstGeom>
            <a:ln w="127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103" idx="3"/>
            </p:cNvCxnSpPr>
            <p:nvPr/>
          </p:nvCxnSpPr>
          <p:spPr>
            <a:xfrm flipH="1" flipV="1">
              <a:off x="8277221" y="4895262"/>
              <a:ext cx="3270739" cy="1570626"/>
            </a:xfrm>
            <a:prstGeom prst="line">
              <a:avLst/>
            </a:prstGeom>
            <a:ln>
              <a:solidFill>
                <a:srgbClr val="F0542B"/>
              </a:solidFill>
            </a:ln>
          </p:spPr>
          <p:style>
            <a:lnRef idx="1">
              <a:schemeClr val="accent1"/>
            </a:lnRef>
            <a:fillRef idx="0">
              <a:schemeClr val="accent1"/>
            </a:fillRef>
            <a:effectRef idx="0">
              <a:schemeClr val="accent1"/>
            </a:effectRef>
            <a:fontRef idx="minor">
              <a:schemeClr val="tx1"/>
            </a:fontRef>
          </p:style>
        </p:cxnSp>
        <p:sp>
          <p:nvSpPr>
            <p:cNvPr id="113" name="Isosceles Triangle 112"/>
            <p:cNvSpPr/>
            <p:nvPr>
              <p:custDataLst>
                <p:tags r:id="rId3"/>
              </p:custDataLst>
            </p:nvPr>
          </p:nvSpPr>
          <p:spPr>
            <a:xfrm rot="1548580">
              <a:off x="8405383" y="4389131"/>
              <a:ext cx="3654561" cy="1357336"/>
            </a:xfrm>
            <a:prstGeom prst="triangle">
              <a:avLst>
                <a:gd name="adj" fmla="val 74099"/>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p:cNvSpPr txBox="1"/>
          <p:nvPr/>
        </p:nvSpPr>
        <p:spPr>
          <a:xfrm>
            <a:off x="9440568" y="1002482"/>
            <a:ext cx="1607056" cy="276999"/>
          </a:xfrm>
          <a:prstGeom prst="rect">
            <a:avLst/>
          </a:prstGeom>
          <a:solidFill>
            <a:schemeClr val="bg1"/>
          </a:solidFill>
        </p:spPr>
        <p:txBody>
          <a:bodyPr wrap="square" rtlCol="0">
            <a:spAutoFit/>
          </a:bodyPr>
          <a:lstStyle/>
          <a:p>
            <a:r>
              <a:rPr lang="en-US" sz="1200" dirty="0">
                <a:latin typeface="Arial" panose="020B0604020202020204" pitchFamily="34" charset="0"/>
                <a:cs typeface="Arial" panose="020B0604020202020204" pitchFamily="34" charset="0"/>
              </a:rPr>
              <a:t>System Stiffness</a:t>
            </a:r>
          </a:p>
        </p:txBody>
      </p:sp>
      <p:sp>
        <p:nvSpPr>
          <p:cNvPr id="114" name="TextBox 113"/>
          <p:cNvSpPr txBox="1"/>
          <p:nvPr/>
        </p:nvSpPr>
        <p:spPr>
          <a:xfrm>
            <a:off x="9801181" y="1971278"/>
            <a:ext cx="1413872" cy="276999"/>
          </a:xfrm>
          <a:prstGeom prst="rect">
            <a:avLst/>
          </a:prstGeom>
          <a:solidFill>
            <a:schemeClr val="bg1"/>
          </a:solidFill>
        </p:spPr>
        <p:txBody>
          <a:bodyPr wrap="square" rtlCol="0">
            <a:spAutoFit/>
          </a:bodyPr>
          <a:lstStyle/>
          <a:p>
            <a:r>
              <a:rPr lang="en-US" sz="1200" dirty="0">
                <a:latin typeface="Arial" panose="020B0604020202020204" pitchFamily="34" charset="0"/>
                <a:cs typeface="Arial" panose="020B0604020202020204" pitchFamily="34" charset="0"/>
              </a:rPr>
              <a:t>Dead Load</a:t>
            </a:r>
          </a:p>
        </p:txBody>
      </p:sp>
      <p:grpSp>
        <p:nvGrpSpPr>
          <p:cNvPr id="13" name="Group 12"/>
          <p:cNvGrpSpPr/>
          <p:nvPr/>
        </p:nvGrpSpPr>
        <p:grpSpPr>
          <a:xfrm>
            <a:off x="6178392" y="6191516"/>
            <a:ext cx="1598291" cy="283445"/>
            <a:chOff x="6657354" y="6191516"/>
            <a:chExt cx="1598291" cy="283445"/>
          </a:xfrm>
        </p:grpSpPr>
        <p:sp>
          <p:nvSpPr>
            <p:cNvPr id="115" name="TextBox 114"/>
            <p:cNvSpPr txBox="1"/>
            <p:nvPr/>
          </p:nvSpPr>
          <p:spPr>
            <a:xfrm>
              <a:off x="6739374" y="6197962"/>
              <a:ext cx="1413872" cy="276999"/>
            </a:xfrm>
            <a:prstGeom prst="rect">
              <a:avLst/>
            </a:prstGeom>
            <a:solidFill>
              <a:schemeClr val="bg1"/>
            </a:solidFill>
          </p:spPr>
          <p:txBody>
            <a:bodyPr wrap="square" rtlCol="0">
              <a:spAutoFit/>
            </a:bodyPr>
            <a:lstStyle/>
            <a:p>
              <a:pPr algn="ctr"/>
              <a:r>
                <a:rPr lang="en-US" sz="1200" dirty="0" err="1">
                  <a:latin typeface="Arial" panose="020B0604020202020204" pitchFamily="34" charset="0"/>
                  <a:cs typeface="Arial" panose="020B0604020202020204" pitchFamily="34" charset="0"/>
                </a:rPr>
                <a:t>Holdowns</a:t>
              </a:r>
              <a:endParaRPr lang="en-US" sz="1200" dirty="0">
                <a:latin typeface="Arial" panose="020B0604020202020204" pitchFamily="34" charset="0"/>
                <a:cs typeface="Arial" panose="020B0604020202020204" pitchFamily="34" charset="0"/>
              </a:endParaRPr>
            </a:p>
          </p:txBody>
        </p:sp>
        <p:cxnSp>
          <p:nvCxnSpPr>
            <p:cNvPr id="116" name="Straight Arrow Connector 115"/>
            <p:cNvCxnSpPr/>
            <p:nvPr/>
          </p:nvCxnSpPr>
          <p:spPr>
            <a:xfrm flipV="1">
              <a:off x="7881870" y="6223721"/>
              <a:ext cx="373775" cy="138498"/>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flipV="1">
              <a:off x="6657354" y="6191516"/>
              <a:ext cx="337634" cy="160343"/>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57" name="Picture 2" descr="Image result for student handout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52618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7274" y="903669"/>
            <a:ext cx="5384452" cy="4615244"/>
          </a:xfrm>
          <a:prstGeom prst="rect">
            <a:avLst/>
          </a:prstGeom>
        </p:spPr>
      </p:pic>
      <p:sp>
        <p:nvSpPr>
          <p:cNvPr id="2" name="Title 1"/>
          <p:cNvSpPr>
            <a:spLocks noGrp="1"/>
          </p:cNvSpPr>
          <p:nvPr>
            <p:ph type="title"/>
          </p:nvPr>
        </p:nvSpPr>
        <p:spPr>
          <a:xfrm>
            <a:off x="342901" y="1035769"/>
            <a:ext cx="5486399" cy="942000"/>
          </a:xfrm>
        </p:spPr>
        <p:txBody>
          <a:bodyPr>
            <a:normAutofit/>
          </a:bodyPr>
          <a:lstStyle/>
          <a:p>
            <a:r>
              <a:rPr lang="en-US"/>
              <a:t>Wind Forces</a:t>
            </a:r>
            <a:br>
              <a:rPr lang="en-US">
                <a:solidFill>
                  <a:srgbClr val="FF00FF"/>
                </a:solidFill>
              </a:rPr>
            </a:br>
            <a:r>
              <a:rPr lang="en-US"/>
              <a:t>Acting on a Building</a:t>
            </a:r>
          </a:p>
        </p:txBody>
      </p:sp>
      <p:sp>
        <p:nvSpPr>
          <p:cNvPr id="90" name="Content Placeholder 2"/>
          <p:cNvSpPr>
            <a:spLocks noGrp="1"/>
          </p:cNvSpPr>
          <p:nvPr>
            <p:ph idx="1"/>
          </p:nvPr>
        </p:nvSpPr>
        <p:spPr>
          <a:xfrm>
            <a:off x="914400" y="3152163"/>
            <a:ext cx="2359896" cy="859959"/>
          </a:xfrm>
        </p:spPr>
        <p:txBody>
          <a:bodyPr/>
          <a:lstStyle/>
          <a:p>
            <a:pPr marL="0" indent="0" algn="r">
              <a:buNone/>
            </a:pPr>
            <a:r>
              <a:rPr lang="en-US" dirty="0"/>
              <a:t>The wind load pushes against the end wall. </a:t>
            </a:r>
          </a:p>
        </p:txBody>
      </p:sp>
      <p:sp>
        <p:nvSpPr>
          <p:cNvPr id="14" name="Rectangle 13"/>
          <p:cNvSpPr/>
          <p:nvPr/>
        </p:nvSpPr>
        <p:spPr>
          <a:xfrm>
            <a:off x="368300" y="81744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l="-9136" r="-2" b="-22772"/>
          <a:stretch/>
        </p:blipFill>
        <p:spPr bwMode="auto">
          <a:xfrm rot="14766912">
            <a:off x="2949217" y="4732523"/>
            <a:ext cx="2553910" cy="999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9" name="Group 38"/>
          <p:cNvGrpSpPr/>
          <p:nvPr/>
        </p:nvGrpSpPr>
        <p:grpSpPr>
          <a:xfrm rot="19769327">
            <a:off x="6715977" y="2475859"/>
            <a:ext cx="281133" cy="1465896"/>
            <a:chOff x="2779011" y="3610929"/>
            <a:chExt cx="281133" cy="1465896"/>
          </a:xfrm>
        </p:grpSpPr>
        <p:sp>
          <p:nvSpPr>
            <p:cNvPr id="40" name="Right Arrow 39"/>
            <p:cNvSpPr/>
            <p:nvPr/>
          </p:nvSpPr>
          <p:spPr>
            <a:xfrm>
              <a:off x="2783772" y="3610929"/>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1" name="Right Arrow 40"/>
            <p:cNvSpPr/>
            <p:nvPr/>
          </p:nvSpPr>
          <p:spPr>
            <a:xfrm>
              <a:off x="2783919"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2" name="Right Arrow 41"/>
            <p:cNvSpPr/>
            <p:nvPr/>
          </p:nvSpPr>
          <p:spPr>
            <a:xfrm>
              <a:off x="2780647"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3" name="Right Arrow 42"/>
            <p:cNvSpPr/>
            <p:nvPr/>
          </p:nvSpPr>
          <p:spPr>
            <a:xfrm>
              <a:off x="2782985"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5" name="Right Arrow 44"/>
            <p:cNvSpPr/>
            <p:nvPr/>
          </p:nvSpPr>
          <p:spPr>
            <a:xfrm>
              <a:off x="2779011"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7" name="Group 6"/>
          <p:cNvGrpSpPr/>
          <p:nvPr/>
        </p:nvGrpSpPr>
        <p:grpSpPr>
          <a:xfrm rot="5400000">
            <a:off x="5767503" y="3180305"/>
            <a:ext cx="767849" cy="182998"/>
            <a:chOff x="9369334" y="4730111"/>
            <a:chExt cx="767849" cy="182998"/>
          </a:xfrm>
        </p:grpSpPr>
        <p:sp>
          <p:nvSpPr>
            <p:cNvPr id="57" name="Right Arrow 56"/>
            <p:cNvSpPr/>
            <p:nvPr/>
          </p:nvSpPr>
          <p:spPr>
            <a:xfrm flipH="1">
              <a:off x="9860958" y="4730111"/>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58" name="Right Arrow 57"/>
            <p:cNvSpPr/>
            <p:nvPr/>
          </p:nvSpPr>
          <p:spPr>
            <a:xfrm flipH="1">
              <a:off x="9369334" y="4730229"/>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59" name="Arrow: Right 49">
            <a:extLst>
              <a:ext uri="{FF2B5EF4-FFF2-40B4-BE49-F238E27FC236}">
                <a16:creationId xmlns:a16="http://schemas.microsoft.com/office/drawing/2014/main" id="{F9366253-EA7E-47EB-8164-E39CC11B5DFE}"/>
              </a:ext>
            </a:extLst>
          </p:cNvPr>
          <p:cNvSpPr/>
          <p:nvPr/>
        </p:nvSpPr>
        <p:spPr>
          <a:xfrm rot="19800000">
            <a:off x="7103612" y="2163373"/>
            <a:ext cx="1553028"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Arrow: Right 49">
            <a:extLst>
              <a:ext uri="{FF2B5EF4-FFF2-40B4-BE49-F238E27FC236}">
                <a16:creationId xmlns:a16="http://schemas.microsoft.com/office/drawing/2014/main" id="{F9366253-EA7E-47EB-8164-E39CC11B5DFE}"/>
              </a:ext>
            </a:extLst>
          </p:cNvPr>
          <p:cNvSpPr/>
          <p:nvPr/>
        </p:nvSpPr>
        <p:spPr>
          <a:xfrm rot="19800000">
            <a:off x="3942814" y="4540270"/>
            <a:ext cx="1304322"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p:cNvGrpSpPr/>
          <p:nvPr/>
        </p:nvGrpSpPr>
        <p:grpSpPr>
          <a:xfrm rot="5400000">
            <a:off x="5763395" y="4159563"/>
            <a:ext cx="767849" cy="188059"/>
            <a:chOff x="11272831" y="4725768"/>
            <a:chExt cx="767849" cy="188059"/>
          </a:xfrm>
        </p:grpSpPr>
        <p:sp>
          <p:nvSpPr>
            <p:cNvPr id="64" name="Right Arrow 63"/>
            <p:cNvSpPr/>
            <p:nvPr/>
          </p:nvSpPr>
          <p:spPr>
            <a:xfrm rot="10800000" flipH="1">
              <a:off x="11272831" y="4725768"/>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65" name="Right Arrow 64"/>
            <p:cNvSpPr/>
            <p:nvPr/>
          </p:nvSpPr>
          <p:spPr>
            <a:xfrm rot="10800000" flipH="1">
              <a:off x="11764455" y="4730947"/>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68" name="Group 67"/>
          <p:cNvGrpSpPr/>
          <p:nvPr/>
        </p:nvGrpSpPr>
        <p:grpSpPr>
          <a:xfrm rot="19769327">
            <a:off x="9228767" y="969254"/>
            <a:ext cx="281133" cy="1465896"/>
            <a:chOff x="2779011" y="3610929"/>
            <a:chExt cx="281133" cy="1465896"/>
          </a:xfrm>
        </p:grpSpPr>
        <p:sp>
          <p:nvSpPr>
            <p:cNvPr id="69" name="Right Arrow 68"/>
            <p:cNvSpPr/>
            <p:nvPr/>
          </p:nvSpPr>
          <p:spPr>
            <a:xfrm>
              <a:off x="2783772" y="3610929"/>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70" name="Right Arrow 69"/>
            <p:cNvSpPr/>
            <p:nvPr/>
          </p:nvSpPr>
          <p:spPr>
            <a:xfrm>
              <a:off x="2783919"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71" name="Right Arrow 70"/>
            <p:cNvSpPr/>
            <p:nvPr/>
          </p:nvSpPr>
          <p:spPr>
            <a:xfrm>
              <a:off x="2780647"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72" name="Right Arrow 71"/>
            <p:cNvSpPr/>
            <p:nvPr/>
          </p:nvSpPr>
          <p:spPr>
            <a:xfrm>
              <a:off x="2782985"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73" name="Right Arrow 72"/>
            <p:cNvSpPr/>
            <p:nvPr/>
          </p:nvSpPr>
          <p:spPr>
            <a:xfrm>
              <a:off x="2779011"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74" name="Arrow: Right 49">
            <a:extLst>
              <a:ext uri="{FF2B5EF4-FFF2-40B4-BE49-F238E27FC236}">
                <a16:creationId xmlns:a16="http://schemas.microsoft.com/office/drawing/2014/main" id="{F9366253-EA7E-47EB-8164-E39CC11B5DFE}"/>
              </a:ext>
            </a:extLst>
          </p:cNvPr>
          <p:cNvSpPr/>
          <p:nvPr/>
        </p:nvSpPr>
        <p:spPr>
          <a:xfrm rot="19800000">
            <a:off x="9556021" y="943739"/>
            <a:ext cx="976531"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Content Placeholder 2"/>
          <p:cNvSpPr txBox="1">
            <a:spLocks/>
          </p:cNvSpPr>
          <p:nvPr/>
        </p:nvSpPr>
        <p:spPr>
          <a:xfrm>
            <a:off x="4411443" y="817443"/>
            <a:ext cx="2449779" cy="128978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t>The force pushes the entire roof system in the same direction.</a:t>
            </a:r>
          </a:p>
        </p:txBody>
      </p:sp>
      <p:sp>
        <p:nvSpPr>
          <p:cNvPr id="76" name="Content Placeholder 2"/>
          <p:cNvSpPr txBox="1">
            <a:spLocks/>
          </p:cNvSpPr>
          <p:nvPr/>
        </p:nvSpPr>
        <p:spPr>
          <a:xfrm>
            <a:off x="10096132" y="2177438"/>
            <a:ext cx="1540985" cy="176673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force pulls the end wall in the same direction.</a:t>
            </a:r>
          </a:p>
        </p:txBody>
      </p:sp>
      <p:sp>
        <p:nvSpPr>
          <p:cNvPr id="77" name="Content Placeholder 2"/>
          <p:cNvSpPr txBox="1">
            <a:spLocks/>
          </p:cNvSpPr>
          <p:nvPr/>
        </p:nvSpPr>
        <p:spPr>
          <a:xfrm>
            <a:off x="8594281" y="4690100"/>
            <a:ext cx="3042836" cy="11205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To resist the wind force, </a:t>
            </a:r>
            <a:br>
              <a:rPr lang="en-US" dirty="0">
                <a:solidFill>
                  <a:srgbClr val="FF00FF"/>
                </a:solidFill>
              </a:rPr>
            </a:br>
            <a:r>
              <a:rPr lang="en-US" dirty="0"/>
              <a:t>the side walls must resist racking.</a:t>
            </a:r>
          </a:p>
        </p:txBody>
      </p:sp>
      <p:sp>
        <p:nvSpPr>
          <p:cNvPr id="78" name="Rectangle 77"/>
          <p:cNvSpPr/>
          <p:nvPr/>
        </p:nvSpPr>
        <p:spPr>
          <a:xfrm>
            <a:off x="7102988" y="3582143"/>
            <a:ext cx="905106" cy="1791515"/>
          </a:xfrm>
          <a:custGeom>
            <a:avLst/>
            <a:gdLst>
              <a:gd name="connsiteX0" fmla="*/ 0 w 905106"/>
              <a:gd name="connsiteY0" fmla="*/ 0 h 1251188"/>
              <a:gd name="connsiteX1" fmla="*/ 905106 w 905106"/>
              <a:gd name="connsiteY1" fmla="*/ 0 h 1251188"/>
              <a:gd name="connsiteX2" fmla="*/ 905106 w 905106"/>
              <a:gd name="connsiteY2" fmla="*/ 1251188 h 1251188"/>
              <a:gd name="connsiteX3" fmla="*/ 0 w 905106"/>
              <a:gd name="connsiteY3" fmla="*/ 1251188 h 1251188"/>
              <a:gd name="connsiteX4" fmla="*/ 0 w 905106"/>
              <a:gd name="connsiteY4" fmla="*/ 0 h 1251188"/>
              <a:gd name="connsiteX0" fmla="*/ 0 w 905106"/>
              <a:gd name="connsiteY0" fmla="*/ 540327 h 1791515"/>
              <a:gd name="connsiteX1" fmla="*/ 905106 w 905106"/>
              <a:gd name="connsiteY1" fmla="*/ 0 h 1791515"/>
              <a:gd name="connsiteX2" fmla="*/ 905106 w 905106"/>
              <a:gd name="connsiteY2" fmla="*/ 1791515 h 1791515"/>
              <a:gd name="connsiteX3" fmla="*/ 0 w 905106"/>
              <a:gd name="connsiteY3" fmla="*/ 1791515 h 1791515"/>
              <a:gd name="connsiteX4" fmla="*/ 0 w 905106"/>
              <a:gd name="connsiteY4" fmla="*/ 540327 h 1791515"/>
              <a:gd name="connsiteX0" fmla="*/ 0 w 905106"/>
              <a:gd name="connsiteY0" fmla="*/ 540327 h 1791515"/>
              <a:gd name="connsiteX1" fmla="*/ 905106 w 905106"/>
              <a:gd name="connsiteY1" fmla="*/ 0 h 1791515"/>
              <a:gd name="connsiteX2" fmla="*/ 894715 w 905106"/>
              <a:gd name="connsiteY2" fmla="*/ 1292751 h 1791515"/>
              <a:gd name="connsiteX3" fmla="*/ 0 w 905106"/>
              <a:gd name="connsiteY3" fmla="*/ 1791515 h 1791515"/>
              <a:gd name="connsiteX4" fmla="*/ 0 w 905106"/>
              <a:gd name="connsiteY4" fmla="*/ 540327 h 179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06" h="1791515">
                <a:moveTo>
                  <a:pt x="0" y="540327"/>
                </a:moveTo>
                <a:lnTo>
                  <a:pt x="905106" y="0"/>
                </a:lnTo>
                <a:cubicBezTo>
                  <a:pt x="901642" y="430917"/>
                  <a:pt x="898179" y="861834"/>
                  <a:pt x="894715" y="1292751"/>
                </a:cubicBezTo>
                <a:lnTo>
                  <a:pt x="0" y="1791515"/>
                </a:lnTo>
                <a:lnTo>
                  <a:pt x="0" y="540327"/>
                </a:lnTo>
                <a:close/>
              </a:path>
            </a:pathLst>
          </a:custGeom>
          <a:solidFill>
            <a:srgbClr val="EFEAD9">
              <a:alpha val="69804"/>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80" name="Rectangle 77"/>
          <p:cNvSpPr/>
          <p:nvPr/>
        </p:nvSpPr>
        <p:spPr>
          <a:xfrm>
            <a:off x="8729363" y="2621858"/>
            <a:ext cx="905106" cy="1791515"/>
          </a:xfrm>
          <a:custGeom>
            <a:avLst/>
            <a:gdLst>
              <a:gd name="connsiteX0" fmla="*/ 0 w 905106"/>
              <a:gd name="connsiteY0" fmla="*/ 0 h 1251188"/>
              <a:gd name="connsiteX1" fmla="*/ 905106 w 905106"/>
              <a:gd name="connsiteY1" fmla="*/ 0 h 1251188"/>
              <a:gd name="connsiteX2" fmla="*/ 905106 w 905106"/>
              <a:gd name="connsiteY2" fmla="*/ 1251188 h 1251188"/>
              <a:gd name="connsiteX3" fmla="*/ 0 w 905106"/>
              <a:gd name="connsiteY3" fmla="*/ 1251188 h 1251188"/>
              <a:gd name="connsiteX4" fmla="*/ 0 w 905106"/>
              <a:gd name="connsiteY4" fmla="*/ 0 h 1251188"/>
              <a:gd name="connsiteX0" fmla="*/ 0 w 905106"/>
              <a:gd name="connsiteY0" fmla="*/ 540327 h 1791515"/>
              <a:gd name="connsiteX1" fmla="*/ 905106 w 905106"/>
              <a:gd name="connsiteY1" fmla="*/ 0 h 1791515"/>
              <a:gd name="connsiteX2" fmla="*/ 905106 w 905106"/>
              <a:gd name="connsiteY2" fmla="*/ 1791515 h 1791515"/>
              <a:gd name="connsiteX3" fmla="*/ 0 w 905106"/>
              <a:gd name="connsiteY3" fmla="*/ 1791515 h 1791515"/>
              <a:gd name="connsiteX4" fmla="*/ 0 w 905106"/>
              <a:gd name="connsiteY4" fmla="*/ 540327 h 1791515"/>
              <a:gd name="connsiteX0" fmla="*/ 0 w 905106"/>
              <a:gd name="connsiteY0" fmla="*/ 540327 h 1791515"/>
              <a:gd name="connsiteX1" fmla="*/ 905106 w 905106"/>
              <a:gd name="connsiteY1" fmla="*/ 0 h 1791515"/>
              <a:gd name="connsiteX2" fmla="*/ 894715 w 905106"/>
              <a:gd name="connsiteY2" fmla="*/ 1292751 h 1791515"/>
              <a:gd name="connsiteX3" fmla="*/ 0 w 905106"/>
              <a:gd name="connsiteY3" fmla="*/ 1791515 h 1791515"/>
              <a:gd name="connsiteX4" fmla="*/ 0 w 905106"/>
              <a:gd name="connsiteY4" fmla="*/ 540327 h 179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06" h="1791515">
                <a:moveTo>
                  <a:pt x="0" y="540327"/>
                </a:moveTo>
                <a:lnTo>
                  <a:pt x="905106" y="0"/>
                </a:lnTo>
                <a:cubicBezTo>
                  <a:pt x="901642" y="430917"/>
                  <a:pt x="898179" y="861834"/>
                  <a:pt x="894715" y="1292751"/>
                </a:cubicBezTo>
                <a:lnTo>
                  <a:pt x="0" y="1791515"/>
                </a:lnTo>
                <a:lnTo>
                  <a:pt x="0" y="540327"/>
                </a:lnTo>
                <a:close/>
              </a:path>
            </a:pathLst>
          </a:custGeom>
          <a:solidFill>
            <a:srgbClr val="EFEAD9">
              <a:alpha val="69804"/>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pic>
        <p:nvPicPr>
          <p:cNvPr id="33"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1729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
                                            <p:txEl>
                                              <p:pRg st="0" end="0"/>
                                            </p:txEl>
                                          </p:spTgt>
                                        </p:tgtEl>
                                        <p:attrNameLst>
                                          <p:attrName>style.visibility</p:attrName>
                                        </p:attrNameLst>
                                      </p:cBhvr>
                                      <p:to>
                                        <p:strVal val="visible"/>
                                      </p:to>
                                    </p:set>
                                    <p:animEffect transition="in" filter="fade">
                                      <p:cBhvr>
                                        <p:cTn id="7" dur="1000"/>
                                        <p:tgtEl>
                                          <p:spTgt spid="90">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2000"/>
                                        <p:tgtEl>
                                          <p:spTgt spid="61"/>
                                        </p:tgtEl>
                                      </p:cBhvr>
                                    </p:animEffect>
                                  </p:childTnLst>
                                </p:cTn>
                              </p:par>
                            </p:childTnLst>
                          </p:cTn>
                        </p:par>
                        <p:par>
                          <p:cTn id="16" fill="hold">
                            <p:stCondLst>
                              <p:cond delay="3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5">
                                            <p:txEl>
                                              <p:pRg st="0" end="0"/>
                                            </p:txEl>
                                          </p:spTgt>
                                        </p:tgtEl>
                                        <p:attrNameLst>
                                          <p:attrName>style.visibility</p:attrName>
                                        </p:attrNameLst>
                                      </p:cBhvr>
                                      <p:to>
                                        <p:strVal val="visible"/>
                                      </p:to>
                                    </p:set>
                                    <p:animEffect transition="in" filter="fade">
                                      <p:cBhvr>
                                        <p:cTn id="30" dur="1000"/>
                                        <p:tgtEl>
                                          <p:spTgt spid="75">
                                            <p:txEl>
                                              <p:pRg st="0" end="0"/>
                                            </p:txEl>
                                          </p:spTgt>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2000"/>
                                        <p:tgtEl>
                                          <p:spTgt spid="5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1000"/>
                                        <p:tgtEl>
                                          <p:spTgt spid="6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xEl>
                                              <p:pRg st="0" end="0"/>
                                            </p:txEl>
                                          </p:spTgt>
                                        </p:tgtEl>
                                        <p:attrNameLst>
                                          <p:attrName>style.visibility</p:attrName>
                                        </p:attrNameLst>
                                      </p:cBhvr>
                                      <p:to>
                                        <p:strVal val="visible"/>
                                      </p:to>
                                    </p:set>
                                    <p:animEffect transition="in" filter="fade">
                                      <p:cBhvr>
                                        <p:cTn id="42" dur="1000"/>
                                        <p:tgtEl>
                                          <p:spTgt spid="76">
                                            <p:txEl>
                                              <p:pRg st="0" end="0"/>
                                            </p:txEl>
                                          </p:spTgt>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wipe(left)">
                                      <p:cBhvr>
                                        <p:cTn id="46" dur="2000"/>
                                        <p:tgtEl>
                                          <p:spTgt spid="7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7">
                                            <p:txEl>
                                              <p:pRg st="0" end="0"/>
                                            </p:txEl>
                                          </p:spTgt>
                                        </p:tgtEl>
                                        <p:attrNameLst>
                                          <p:attrName>style.visibility</p:attrName>
                                        </p:attrNameLst>
                                      </p:cBhvr>
                                      <p:to>
                                        <p:strVal val="visible"/>
                                      </p:to>
                                    </p:set>
                                    <p:animEffect transition="in" filter="fade">
                                      <p:cBhvr>
                                        <p:cTn id="51" dur="1000"/>
                                        <p:tgtEl>
                                          <p:spTgt spid="77">
                                            <p:txEl>
                                              <p:pRg st="0" end="0"/>
                                            </p:txEl>
                                          </p:spTgt>
                                        </p:tgtEl>
                                      </p:cBhvr>
                                    </p:animEffect>
                                  </p:childTnLst>
                                </p:cTn>
                              </p:par>
                            </p:childTnLst>
                          </p:cTn>
                        </p:par>
                        <p:par>
                          <p:cTn id="52" fill="hold">
                            <p:stCondLst>
                              <p:cond delay="1000"/>
                            </p:stCondLst>
                            <p:childTnLst>
                              <p:par>
                                <p:cTn id="53" presetID="42" presetClass="entr" presetSubtype="0"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1000"/>
                                        <p:tgtEl>
                                          <p:spTgt spid="78"/>
                                        </p:tgtEl>
                                      </p:cBhvr>
                                    </p:animEffect>
                                    <p:anim calcmode="lin" valueType="num">
                                      <p:cBhvr>
                                        <p:cTn id="56" dur="1000" fill="hold"/>
                                        <p:tgtEl>
                                          <p:spTgt spid="78"/>
                                        </p:tgtEl>
                                        <p:attrNameLst>
                                          <p:attrName>ppt_x</p:attrName>
                                        </p:attrNameLst>
                                      </p:cBhvr>
                                      <p:tavLst>
                                        <p:tav tm="0">
                                          <p:val>
                                            <p:strVal val="#ppt_x"/>
                                          </p:val>
                                        </p:tav>
                                        <p:tav tm="100000">
                                          <p:val>
                                            <p:strVal val="#ppt_x"/>
                                          </p:val>
                                        </p:tav>
                                      </p:tavLst>
                                    </p:anim>
                                    <p:anim calcmode="lin" valueType="num">
                                      <p:cBhvr>
                                        <p:cTn id="57" dur="1000" fill="hold"/>
                                        <p:tgtEl>
                                          <p:spTgt spid="78"/>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42" presetClass="entr" presetSubtype="0" fill="hold" grpId="0"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1000"/>
                                        <p:tgtEl>
                                          <p:spTgt spid="80"/>
                                        </p:tgtEl>
                                      </p:cBhvr>
                                    </p:animEffect>
                                    <p:anim calcmode="lin" valueType="num">
                                      <p:cBhvr>
                                        <p:cTn id="62" dur="1000" fill="hold"/>
                                        <p:tgtEl>
                                          <p:spTgt spid="80"/>
                                        </p:tgtEl>
                                        <p:attrNameLst>
                                          <p:attrName>ppt_x</p:attrName>
                                        </p:attrNameLst>
                                      </p:cBhvr>
                                      <p:tavLst>
                                        <p:tav tm="0">
                                          <p:val>
                                            <p:strVal val="#ppt_x"/>
                                          </p:val>
                                        </p:tav>
                                        <p:tav tm="100000">
                                          <p:val>
                                            <p:strVal val="#ppt_x"/>
                                          </p:val>
                                        </p:tav>
                                      </p:tavLst>
                                    </p:anim>
                                    <p:anim calcmode="lin" valueType="num">
                                      <p:cBhvr>
                                        <p:cTn id="63"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uild="p"/>
      <p:bldP spid="59" grpId="0" animBg="1"/>
      <p:bldP spid="61" grpId="0" animBg="1"/>
      <p:bldP spid="74" grpId="0" animBg="1"/>
      <p:bldP spid="75" grpId="0" build="p"/>
      <p:bldP spid="76" grpId="0" build="p"/>
      <p:bldP spid="77" grpId="0" build="p"/>
      <p:bldP spid="78" grpId="0" animBg="1"/>
      <p:bldP spid="8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2" y="1035768"/>
            <a:ext cx="4144038" cy="1141669"/>
          </a:xfrm>
        </p:spPr>
        <p:txBody>
          <a:bodyPr>
            <a:normAutofit/>
          </a:bodyPr>
          <a:lstStyle/>
          <a:p>
            <a:r>
              <a:rPr lang="en-US"/>
              <a:t>Seismic Forces</a:t>
            </a:r>
            <a:br>
              <a:rPr lang="en-US">
                <a:solidFill>
                  <a:srgbClr val="FF00FF"/>
                </a:solidFill>
              </a:rPr>
            </a:br>
            <a:r>
              <a:rPr lang="en-US"/>
              <a:t>Acting on a Building</a:t>
            </a:r>
            <a:endParaRPr lang="en-US" dirty="0"/>
          </a:p>
        </p:txBody>
      </p:sp>
      <p:sp>
        <p:nvSpPr>
          <p:cNvPr id="14" name="Rectangle 13"/>
          <p:cNvSpPr/>
          <p:nvPr/>
        </p:nvSpPr>
        <p:spPr>
          <a:xfrm>
            <a:off x="368300" y="81744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AutoShape 2" descr="Image result for simple house perspective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Image result for simple house perspective ic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7274" y="903669"/>
            <a:ext cx="5384452" cy="4615244"/>
          </a:xfrm>
          <a:prstGeom prst="rect">
            <a:avLst/>
          </a:prstGeom>
        </p:spPr>
      </p:pic>
      <p:sp>
        <p:nvSpPr>
          <p:cNvPr id="37" name="Content Placeholder 2"/>
          <p:cNvSpPr txBox="1">
            <a:spLocks/>
          </p:cNvSpPr>
          <p:nvPr/>
        </p:nvSpPr>
        <p:spPr>
          <a:xfrm>
            <a:off x="1679313" y="3577801"/>
            <a:ext cx="2359896" cy="85995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t>The ground moves towards the wall.</a:t>
            </a:r>
          </a:p>
        </p:txBody>
      </p:sp>
      <p:grpSp>
        <p:nvGrpSpPr>
          <p:cNvPr id="39" name="Group 38"/>
          <p:cNvGrpSpPr/>
          <p:nvPr/>
        </p:nvGrpSpPr>
        <p:grpSpPr>
          <a:xfrm rot="10649018">
            <a:off x="9772418" y="2665788"/>
            <a:ext cx="281133" cy="1145142"/>
            <a:chOff x="2779011" y="3931683"/>
            <a:chExt cx="281133" cy="1145142"/>
          </a:xfrm>
        </p:grpSpPr>
        <p:sp>
          <p:nvSpPr>
            <p:cNvPr id="41" name="Right Arrow 40"/>
            <p:cNvSpPr/>
            <p:nvPr/>
          </p:nvSpPr>
          <p:spPr>
            <a:xfrm>
              <a:off x="2783919"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2" name="Right Arrow 41"/>
            <p:cNvSpPr/>
            <p:nvPr/>
          </p:nvSpPr>
          <p:spPr>
            <a:xfrm>
              <a:off x="2780647"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3" name="Right Arrow 42"/>
            <p:cNvSpPr/>
            <p:nvPr/>
          </p:nvSpPr>
          <p:spPr>
            <a:xfrm>
              <a:off x="2782985"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5" name="Right Arrow 44"/>
            <p:cNvSpPr/>
            <p:nvPr/>
          </p:nvSpPr>
          <p:spPr>
            <a:xfrm>
              <a:off x="2779011"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50" name="Arrow: Right 49">
            <a:extLst>
              <a:ext uri="{FF2B5EF4-FFF2-40B4-BE49-F238E27FC236}">
                <a16:creationId xmlns:a16="http://schemas.microsoft.com/office/drawing/2014/main" id="{F9366253-EA7E-47EB-8164-E39CC11B5DFE}"/>
              </a:ext>
            </a:extLst>
          </p:cNvPr>
          <p:cNvSpPr/>
          <p:nvPr/>
        </p:nvSpPr>
        <p:spPr>
          <a:xfrm rot="9000000">
            <a:off x="7103612" y="2163373"/>
            <a:ext cx="1553028"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Arrow: Right 49">
            <a:extLst>
              <a:ext uri="{FF2B5EF4-FFF2-40B4-BE49-F238E27FC236}">
                <a16:creationId xmlns:a16="http://schemas.microsoft.com/office/drawing/2014/main" id="{F9366253-EA7E-47EB-8164-E39CC11B5DFE}"/>
              </a:ext>
            </a:extLst>
          </p:cNvPr>
          <p:cNvSpPr/>
          <p:nvPr/>
        </p:nvSpPr>
        <p:spPr>
          <a:xfrm rot="19800000">
            <a:off x="3942814" y="4540270"/>
            <a:ext cx="1304322"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5" name="Group 54"/>
          <p:cNvGrpSpPr/>
          <p:nvPr/>
        </p:nvGrpSpPr>
        <p:grpSpPr>
          <a:xfrm rot="8808768">
            <a:off x="9228767" y="969254"/>
            <a:ext cx="281133" cy="1465896"/>
            <a:chOff x="2779011" y="3610929"/>
            <a:chExt cx="281133" cy="1465896"/>
          </a:xfrm>
        </p:grpSpPr>
        <p:sp>
          <p:nvSpPr>
            <p:cNvPr id="56" name="Right Arrow 55"/>
            <p:cNvSpPr/>
            <p:nvPr/>
          </p:nvSpPr>
          <p:spPr>
            <a:xfrm>
              <a:off x="2783772" y="3610929"/>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57" name="Right Arrow 56"/>
            <p:cNvSpPr/>
            <p:nvPr/>
          </p:nvSpPr>
          <p:spPr>
            <a:xfrm>
              <a:off x="2783919"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58" name="Right Arrow 57"/>
            <p:cNvSpPr/>
            <p:nvPr/>
          </p:nvSpPr>
          <p:spPr>
            <a:xfrm>
              <a:off x="2780647"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59" name="Right Arrow 58"/>
            <p:cNvSpPr/>
            <p:nvPr/>
          </p:nvSpPr>
          <p:spPr>
            <a:xfrm>
              <a:off x="2782985"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60" name="Right Arrow 59"/>
            <p:cNvSpPr/>
            <p:nvPr/>
          </p:nvSpPr>
          <p:spPr>
            <a:xfrm>
              <a:off x="2779011"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61" name="Arrow: Right 49">
            <a:extLst>
              <a:ext uri="{FF2B5EF4-FFF2-40B4-BE49-F238E27FC236}">
                <a16:creationId xmlns:a16="http://schemas.microsoft.com/office/drawing/2014/main" id="{F9366253-EA7E-47EB-8164-E39CC11B5DFE}"/>
              </a:ext>
            </a:extLst>
          </p:cNvPr>
          <p:cNvSpPr/>
          <p:nvPr/>
        </p:nvSpPr>
        <p:spPr>
          <a:xfrm rot="8741090">
            <a:off x="9556021" y="943739"/>
            <a:ext cx="976531"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Content Placeholder 2"/>
          <p:cNvSpPr txBox="1">
            <a:spLocks/>
          </p:cNvSpPr>
          <p:nvPr/>
        </p:nvSpPr>
        <p:spPr>
          <a:xfrm>
            <a:off x="4411443" y="978029"/>
            <a:ext cx="2449779" cy="128978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t>The forces push the roof in the opposite direction.</a:t>
            </a:r>
          </a:p>
        </p:txBody>
      </p:sp>
      <p:sp>
        <p:nvSpPr>
          <p:cNvPr id="63" name="Content Placeholder 2"/>
          <p:cNvSpPr txBox="1">
            <a:spLocks/>
          </p:cNvSpPr>
          <p:nvPr/>
        </p:nvSpPr>
        <p:spPr>
          <a:xfrm>
            <a:off x="10202458" y="1874219"/>
            <a:ext cx="1540985" cy="176673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Forces of inertia act against the roof and walls.</a:t>
            </a:r>
          </a:p>
        </p:txBody>
      </p:sp>
      <p:sp>
        <p:nvSpPr>
          <p:cNvPr id="64" name="Content Placeholder 2"/>
          <p:cNvSpPr txBox="1">
            <a:spLocks/>
          </p:cNvSpPr>
          <p:nvPr/>
        </p:nvSpPr>
        <p:spPr>
          <a:xfrm>
            <a:off x="9471100" y="4171328"/>
            <a:ext cx="2272343" cy="11205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walls move in the direction of the force.</a:t>
            </a:r>
          </a:p>
        </p:txBody>
      </p:sp>
      <p:sp>
        <p:nvSpPr>
          <p:cNvPr id="65" name="Rectangle 77"/>
          <p:cNvSpPr/>
          <p:nvPr/>
        </p:nvSpPr>
        <p:spPr>
          <a:xfrm>
            <a:off x="7102988" y="3582143"/>
            <a:ext cx="905106" cy="1791515"/>
          </a:xfrm>
          <a:custGeom>
            <a:avLst/>
            <a:gdLst>
              <a:gd name="connsiteX0" fmla="*/ 0 w 905106"/>
              <a:gd name="connsiteY0" fmla="*/ 0 h 1251188"/>
              <a:gd name="connsiteX1" fmla="*/ 905106 w 905106"/>
              <a:gd name="connsiteY1" fmla="*/ 0 h 1251188"/>
              <a:gd name="connsiteX2" fmla="*/ 905106 w 905106"/>
              <a:gd name="connsiteY2" fmla="*/ 1251188 h 1251188"/>
              <a:gd name="connsiteX3" fmla="*/ 0 w 905106"/>
              <a:gd name="connsiteY3" fmla="*/ 1251188 h 1251188"/>
              <a:gd name="connsiteX4" fmla="*/ 0 w 905106"/>
              <a:gd name="connsiteY4" fmla="*/ 0 h 1251188"/>
              <a:gd name="connsiteX0" fmla="*/ 0 w 905106"/>
              <a:gd name="connsiteY0" fmla="*/ 540327 h 1791515"/>
              <a:gd name="connsiteX1" fmla="*/ 905106 w 905106"/>
              <a:gd name="connsiteY1" fmla="*/ 0 h 1791515"/>
              <a:gd name="connsiteX2" fmla="*/ 905106 w 905106"/>
              <a:gd name="connsiteY2" fmla="*/ 1791515 h 1791515"/>
              <a:gd name="connsiteX3" fmla="*/ 0 w 905106"/>
              <a:gd name="connsiteY3" fmla="*/ 1791515 h 1791515"/>
              <a:gd name="connsiteX4" fmla="*/ 0 w 905106"/>
              <a:gd name="connsiteY4" fmla="*/ 540327 h 1791515"/>
              <a:gd name="connsiteX0" fmla="*/ 0 w 905106"/>
              <a:gd name="connsiteY0" fmla="*/ 540327 h 1791515"/>
              <a:gd name="connsiteX1" fmla="*/ 905106 w 905106"/>
              <a:gd name="connsiteY1" fmla="*/ 0 h 1791515"/>
              <a:gd name="connsiteX2" fmla="*/ 894715 w 905106"/>
              <a:gd name="connsiteY2" fmla="*/ 1292751 h 1791515"/>
              <a:gd name="connsiteX3" fmla="*/ 0 w 905106"/>
              <a:gd name="connsiteY3" fmla="*/ 1791515 h 1791515"/>
              <a:gd name="connsiteX4" fmla="*/ 0 w 905106"/>
              <a:gd name="connsiteY4" fmla="*/ 540327 h 179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06" h="1791515">
                <a:moveTo>
                  <a:pt x="0" y="540327"/>
                </a:moveTo>
                <a:lnTo>
                  <a:pt x="905106" y="0"/>
                </a:lnTo>
                <a:cubicBezTo>
                  <a:pt x="901642" y="430917"/>
                  <a:pt x="898179" y="861834"/>
                  <a:pt x="894715" y="1292751"/>
                </a:cubicBezTo>
                <a:lnTo>
                  <a:pt x="0" y="1791515"/>
                </a:lnTo>
                <a:lnTo>
                  <a:pt x="0" y="540327"/>
                </a:lnTo>
                <a:close/>
              </a:path>
            </a:pathLst>
          </a:custGeom>
          <a:solidFill>
            <a:srgbClr val="EFEAD9">
              <a:alpha val="69804"/>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66" name="Rectangle 77"/>
          <p:cNvSpPr/>
          <p:nvPr/>
        </p:nvSpPr>
        <p:spPr>
          <a:xfrm>
            <a:off x="8729363" y="2621858"/>
            <a:ext cx="905106" cy="1791515"/>
          </a:xfrm>
          <a:custGeom>
            <a:avLst/>
            <a:gdLst>
              <a:gd name="connsiteX0" fmla="*/ 0 w 905106"/>
              <a:gd name="connsiteY0" fmla="*/ 0 h 1251188"/>
              <a:gd name="connsiteX1" fmla="*/ 905106 w 905106"/>
              <a:gd name="connsiteY1" fmla="*/ 0 h 1251188"/>
              <a:gd name="connsiteX2" fmla="*/ 905106 w 905106"/>
              <a:gd name="connsiteY2" fmla="*/ 1251188 h 1251188"/>
              <a:gd name="connsiteX3" fmla="*/ 0 w 905106"/>
              <a:gd name="connsiteY3" fmla="*/ 1251188 h 1251188"/>
              <a:gd name="connsiteX4" fmla="*/ 0 w 905106"/>
              <a:gd name="connsiteY4" fmla="*/ 0 h 1251188"/>
              <a:gd name="connsiteX0" fmla="*/ 0 w 905106"/>
              <a:gd name="connsiteY0" fmla="*/ 540327 h 1791515"/>
              <a:gd name="connsiteX1" fmla="*/ 905106 w 905106"/>
              <a:gd name="connsiteY1" fmla="*/ 0 h 1791515"/>
              <a:gd name="connsiteX2" fmla="*/ 905106 w 905106"/>
              <a:gd name="connsiteY2" fmla="*/ 1791515 h 1791515"/>
              <a:gd name="connsiteX3" fmla="*/ 0 w 905106"/>
              <a:gd name="connsiteY3" fmla="*/ 1791515 h 1791515"/>
              <a:gd name="connsiteX4" fmla="*/ 0 w 905106"/>
              <a:gd name="connsiteY4" fmla="*/ 540327 h 1791515"/>
              <a:gd name="connsiteX0" fmla="*/ 0 w 905106"/>
              <a:gd name="connsiteY0" fmla="*/ 540327 h 1791515"/>
              <a:gd name="connsiteX1" fmla="*/ 905106 w 905106"/>
              <a:gd name="connsiteY1" fmla="*/ 0 h 1791515"/>
              <a:gd name="connsiteX2" fmla="*/ 894715 w 905106"/>
              <a:gd name="connsiteY2" fmla="*/ 1292751 h 1791515"/>
              <a:gd name="connsiteX3" fmla="*/ 0 w 905106"/>
              <a:gd name="connsiteY3" fmla="*/ 1791515 h 1791515"/>
              <a:gd name="connsiteX4" fmla="*/ 0 w 905106"/>
              <a:gd name="connsiteY4" fmla="*/ 540327 h 179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06" h="1791515">
                <a:moveTo>
                  <a:pt x="0" y="540327"/>
                </a:moveTo>
                <a:lnTo>
                  <a:pt x="905106" y="0"/>
                </a:lnTo>
                <a:cubicBezTo>
                  <a:pt x="901642" y="430917"/>
                  <a:pt x="898179" y="861834"/>
                  <a:pt x="894715" y="1292751"/>
                </a:cubicBezTo>
                <a:lnTo>
                  <a:pt x="0" y="1791515"/>
                </a:lnTo>
                <a:lnTo>
                  <a:pt x="0" y="540327"/>
                </a:lnTo>
                <a:close/>
              </a:path>
            </a:pathLst>
          </a:custGeom>
          <a:solidFill>
            <a:srgbClr val="EFEAD9">
              <a:alpha val="69804"/>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7" name="TextBox 6"/>
          <p:cNvSpPr txBox="1"/>
          <p:nvPr/>
        </p:nvSpPr>
        <p:spPr>
          <a:xfrm rot="3269422">
            <a:off x="4019200" y="5452686"/>
            <a:ext cx="463588" cy="523220"/>
          </a:xfrm>
          <a:prstGeom prst="rect">
            <a:avLst/>
          </a:prstGeom>
          <a:noFill/>
        </p:spPr>
        <p:txBody>
          <a:bodyPr wrap="none" rtlCol="0">
            <a:spAutoFit/>
          </a:bodyPr>
          <a:lstStyle/>
          <a:p>
            <a:r>
              <a:rPr lang="en-US" sz="2800" b="1">
                <a:latin typeface="Arial Black" panose="020B0A04020102020204" pitchFamily="34" charset="0"/>
                <a:cs typeface="Aharoni" panose="02010803020104030203" pitchFamily="2" charset="-79"/>
              </a:rPr>
              <a:t>))</a:t>
            </a:r>
            <a:endParaRPr lang="en-US" b="1">
              <a:latin typeface="Arial Black" panose="020B0A04020102020204" pitchFamily="34" charset="0"/>
              <a:cs typeface="Aharoni" panose="02010803020104030203" pitchFamily="2" charset="-79"/>
            </a:endParaRPr>
          </a:p>
        </p:txBody>
      </p:sp>
      <p:sp>
        <p:nvSpPr>
          <p:cNvPr id="67" name="TextBox 66"/>
          <p:cNvSpPr txBox="1"/>
          <p:nvPr/>
        </p:nvSpPr>
        <p:spPr>
          <a:xfrm rot="13800518">
            <a:off x="3458017" y="4585344"/>
            <a:ext cx="463588" cy="523220"/>
          </a:xfrm>
          <a:prstGeom prst="rect">
            <a:avLst/>
          </a:prstGeom>
          <a:noFill/>
        </p:spPr>
        <p:txBody>
          <a:bodyPr wrap="none" rtlCol="0">
            <a:spAutoFit/>
          </a:bodyPr>
          <a:lstStyle/>
          <a:p>
            <a:r>
              <a:rPr lang="en-US" sz="2800" b="1">
                <a:latin typeface="Arial Black" panose="020B0A04020102020204" pitchFamily="34" charset="0"/>
                <a:cs typeface="Aharoni" panose="02010803020104030203" pitchFamily="2" charset="-79"/>
              </a:rPr>
              <a:t>))</a:t>
            </a:r>
            <a:endParaRPr lang="en-US" b="1">
              <a:latin typeface="Arial Black" panose="020B0A04020102020204" pitchFamily="34" charset="0"/>
              <a:cs typeface="Aharoni" panose="02010803020104030203" pitchFamily="2" charset="-79"/>
            </a:endParaRPr>
          </a:p>
        </p:txBody>
      </p:sp>
      <p:sp>
        <p:nvSpPr>
          <p:cNvPr id="68" name="Arrow: Right 49">
            <a:extLst>
              <a:ext uri="{FF2B5EF4-FFF2-40B4-BE49-F238E27FC236}">
                <a16:creationId xmlns:a16="http://schemas.microsoft.com/office/drawing/2014/main" id="{F9366253-EA7E-47EB-8164-E39CC11B5DFE}"/>
              </a:ext>
            </a:extLst>
          </p:cNvPr>
          <p:cNvSpPr/>
          <p:nvPr/>
        </p:nvSpPr>
        <p:spPr>
          <a:xfrm rot="19800000">
            <a:off x="7788211" y="3658223"/>
            <a:ext cx="1304322" cy="707023"/>
          </a:xfrm>
          <a:prstGeom prst="rightArrow">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9" name="Group 68"/>
          <p:cNvGrpSpPr/>
          <p:nvPr/>
        </p:nvGrpSpPr>
        <p:grpSpPr>
          <a:xfrm rot="10800000">
            <a:off x="7128921" y="3860294"/>
            <a:ext cx="165100" cy="1513364"/>
            <a:chOff x="1346200" y="4387980"/>
            <a:chExt cx="165100" cy="1513364"/>
          </a:xfrm>
        </p:grpSpPr>
        <p:sp>
          <p:nvSpPr>
            <p:cNvPr id="70" name="Rectangle 69"/>
            <p:cNvSpPr/>
            <p:nvPr/>
          </p:nvSpPr>
          <p:spPr>
            <a:xfrm>
              <a:off x="1346200" y="5590310"/>
              <a:ext cx="165100" cy="121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p:nvPr/>
          </p:nvCxnSpPr>
          <p:spPr>
            <a:xfrm rot="10800000" flipV="1">
              <a:off x="1416050" y="4387980"/>
              <a:ext cx="0" cy="15133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rot="10800000">
            <a:off x="8772053" y="2909986"/>
            <a:ext cx="165100" cy="1503387"/>
            <a:chOff x="1346200" y="4397957"/>
            <a:chExt cx="165100" cy="1503387"/>
          </a:xfrm>
        </p:grpSpPr>
        <p:sp>
          <p:nvSpPr>
            <p:cNvPr id="73" name="Rectangle 72"/>
            <p:cNvSpPr/>
            <p:nvPr/>
          </p:nvSpPr>
          <p:spPr>
            <a:xfrm>
              <a:off x="1346200" y="5590310"/>
              <a:ext cx="165100" cy="121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rot="10800000" flipV="1">
              <a:off x="1416050" y="4397957"/>
              <a:ext cx="0" cy="150338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rot="10800000">
            <a:off x="7797576" y="3480116"/>
            <a:ext cx="165100" cy="1517911"/>
            <a:chOff x="1346200" y="4383433"/>
            <a:chExt cx="165100" cy="1517911"/>
          </a:xfrm>
        </p:grpSpPr>
        <p:sp>
          <p:nvSpPr>
            <p:cNvPr id="76" name="Rectangle 75"/>
            <p:cNvSpPr/>
            <p:nvPr/>
          </p:nvSpPr>
          <p:spPr>
            <a:xfrm>
              <a:off x="1346200" y="5590310"/>
              <a:ext cx="165100" cy="121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p:cNvCxnSpPr/>
            <p:nvPr/>
          </p:nvCxnSpPr>
          <p:spPr>
            <a:xfrm rot="10800000" flipV="1">
              <a:off x="1416050" y="4383433"/>
              <a:ext cx="0" cy="151791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rot="10800000">
            <a:off x="9440708" y="2529808"/>
            <a:ext cx="165100" cy="1477972"/>
            <a:chOff x="1346200" y="4423372"/>
            <a:chExt cx="165100" cy="1477972"/>
          </a:xfrm>
        </p:grpSpPr>
        <p:sp>
          <p:nvSpPr>
            <p:cNvPr id="79" name="Rectangle 78"/>
            <p:cNvSpPr/>
            <p:nvPr/>
          </p:nvSpPr>
          <p:spPr>
            <a:xfrm>
              <a:off x="1346200" y="5590310"/>
              <a:ext cx="165100" cy="121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p:nvPr/>
          </p:nvCxnSpPr>
          <p:spPr>
            <a:xfrm rot="10800000" flipV="1">
              <a:off x="1416050" y="4423372"/>
              <a:ext cx="0" cy="147797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1" name="Content Placeholder 2"/>
          <p:cNvSpPr txBox="1">
            <a:spLocks/>
          </p:cNvSpPr>
          <p:nvPr/>
        </p:nvSpPr>
        <p:spPr>
          <a:xfrm>
            <a:off x="7260555" y="5517297"/>
            <a:ext cx="4588545" cy="11205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To resist seismic forces, the side walls must transfer loads from the foundation up into the roof.</a:t>
            </a:r>
          </a:p>
        </p:txBody>
      </p:sp>
      <p:pic>
        <p:nvPicPr>
          <p:cNvPr id="44"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3098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1000"/>
                                        <p:tgtEl>
                                          <p:spTgt spid="37">
                                            <p:txEl>
                                              <p:pRg st="0" end="0"/>
                                            </p:txEl>
                                          </p:spTgt>
                                        </p:tgtEl>
                                      </p:cBhvr>
                                    </p:animEffect>
                                  </p:childTnLst>
                                </p:cTn>
                              </p:par>
                            </p:childTnLst>
                          </p:cTn>
                        </p:par>
                        <p:par>
                          <p:cTn id="8" fill="hold">
                            <p:stCondLst>
                              <p:cond delay="1000"/>
                            </p:stCondLst>
                            <p:childTnLst>
                              <p:par>
                                <p:cTn id="9" presetID="45"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2000"/>
                                        <p:tgtEl>
                                          <p:spTgt spid="67"/>
                                        </p:tgtEl>
                                      </p:cBhvr>
                                    </p:animEffect>
                                    <p:anim calcmode="lin" valueType="num">
                                      <p:cBhvr>
                                        <p:cTn id="12" dur="2000" fill="hold"/>
                                        <p:tgtEl>
                                          <p:spTgt spid="67"/>
                                        </p:tgtEl>
                                        <p:attrNameLst>
                                          <p:attrName>ppt_w</p:attrName>
                                        </p:attrNameLst>
                                      </p:cBhvr>
                                      <p:tavLst>
                                        <p:tav tm="0" fmla="#ppt_w*sin(2.5*pi*$)">
                                          <p:val>
                                            <p:fltVal val="0"/>
                                          </p:val>
                                        </p:tav>
                                        <p:tav tm="100000">
                                          <p:val>
                                            <p:fltVal val="1"/>
                                          </p:val>
                                        </p:tav>
                                      </p:tavLst>
                                    </p:anim>
                                    <p:anim calcmode="lin" valueType="num">
                                      <p:cBhvr>
                                        <p:cTn id="13" dur="2000" fill="hold"/>
                                        <p:tgtEl>
                                          <p:spTgt spid="67"/>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0"/>
                                        <p:tgtEl>
                                          <p:spTgt spid="7"/>
                                        </p:tgtEl>
                                      </p:cBhvr>
                                    </p:animEffect>
                                    <p:anim calcmode="lin" valueType="num">
                                      <p:cBhvr>
                                        <p:cTn id="17" dur="2000" fill="hold"/>
                                        <p:tgtEl>
                                          <p:spTgt spid="7"/>
                                        </p:tgtEl>
                                        <p:attrNameLst>
                                          <p:attrName>ppt_w</p:attrName>
                                        </p:attrNameLst>
                                      </p:cBhvr>
                                      <p:tavLst>
                                        <p:tav tm="0" fmla="#ppt_w*sin(2.5*pi*$)">
                                          <p:val>
                                            <p:fltVal val="0"/>
                                          </p:val>
                                        </p:tav>
                                        <p:tav tm="100000">
                                          <p:val>
                                            <p:fltVal val="1"/>
                                          </p:val>
                                        </p:tav>
                                      </p:tavLst>
                                    </p:anim>
                                    <p:anim calcmode="lin" valueType="num">
                                      <p:cBhvr>
                                        <p:cTn id="18" dur="2000" fill="hold"/>
                                        <p:tgtEl>
                                          <p:spTgt spid="7"/>
                                        </p:tgtEl>
                                        <p:attrNameLst>
                                          <p:attrName>ppt_h</p:attrName>
                                        </p:attrNameLst>
                                      </p:cBhvr>
                                      <p:tavLst>
                                        <p:tav tm="0">
                                          <p:val>
                                            <p:strVal val="#ppt_h"/>
                                          </p:val>
                                        </p:tav>
                                        <p:tav tm="100000">
                                          <p:val>
                                            <p:strVal val="#ppt_h"/>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20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4">
                                            <p:txEl>
                                              <p:pRg st="0" end="0"/>
                                            </p:txEl>
                                          </p:spTgt>
                                        </p:tgtEl>
                                        <p:attrNameLst>
                                          <p:attrName>style.visibility</p:attrName>
                                        </p:attrNameLst>
                                      </p:cBhvr>
                                      <p:to>
                                        <p:strVal val="visible"/>
                                      </p:to>
                                    </p:set>
                                    <p:animEffect transition="in" filter="fade">
                                      <p:cBhvr>
                                        <p:cTn id="26" dur="1000"/>
                                        <p:tgtEl>
                                          <p:spTgt spid="64">
                                            <p:txEl>
                                              <p:pRg st="0" end="0"/>
                                            </p:txEl>
                                          </p:spTgt>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left)">
                                      <p:cBhvr>
                                        <p:cTn id="30" dur="2000"/>
                                        <p:tgtEl>
                                          <p:spTgt spid="6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2">
                                            <p:txEl>
                                              <p:pRg st="0" end="0"/>
                                            </p:txEl>
                                          </p:spTgt>
                                        </p:tgtEl>
                                        <p:attrNameLst>
                                          <p:attrName>style.visibility</p:attrName>
                                        </p:attrNameLst>
                                      </p:cBhvr>
                                      <p:to>
                                        <p:strVal val="visible"/>
                                      </p:to>
                                    </p:set>
                                    <p:animEffect transition="in" filter="fade">
                                      <p:cBhvr>
                                        <p:cTn id="35" dur="1000"/>
                                        <p:tgtEl>
                                          <p:spTgt spid="62">
                                            <p:txEl>
                                              <p:pRg st="0" end="0"/>
                                            </p:txEl>
                                          </p:spTgt>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20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3">
                                            <p:txEl>
                                              <p:pRg st="0" end="0"/>
                                            </p:txEl>
                                          </p:spTgt>
                                        </p:tgtEl>
                                        <p:attrNameLst>
                                          <p:attrName>style.visibility</p:attrName>
                                        </p:attrNameLst>
                                      </p:cBhvr>
                                      <p:to>
                                        <p:strVal val="visible"/>
                                      </p:to>
                                    </p:set>
                                    <p:animEffect transition="in" filter="fade">
                                      <p:cBhvr>
                                        <p:cTn id="44" dur="1000"/>
                                        <p:tgtEl>
                                          <p:spTgt spid="63">
                                            <p:txEl>
                                              <p:pRg st="0" end="0"/>
                                            </p:txEl>
                                          </p:spTgt>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par>
                                <p:cTn id="49" presetID="22" presetClass="entr" presetSubtype="8"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2000"/>
                                        <p:tgtEl>
                                          <p:spTgt spid="6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81">
                                            <p:txEl>
                                              <p:pRg st="0" end="0"/>
                                            </p:txEl>
                                          </p:spTgt>
                                        </p:tgtEl>
                                        <p:attrNameLst>
                                          <p:attrName>style.visibility</p:attrName>
                                        </p:attrNameLst>
                                      </p:cBhvr>
                                      <p:to>
                                        <p:strVal val="visible"/>
                                      </p:to>
                                    </p:set>
                                    <p:animEffect transition="in" filter="fade">
                                      <p:cBhvr>
                                        <p:cTn id="60" dur="1000"/>
                                        <p:tgtEl>
                                          <p:spTgt spid="81">
                                            <p:txEl>
                                              <p:pRg st="0" end="0"/>
                                            </p:txEl>
                                          </p:spTgt>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1000"/>
                                        <p:tgtEl>
                                          <p:spTgt spid="65"/>
                                        </p:tgtEl>
                                      </p:cBhvr>
                                    </p:animEffect>
                                    <p:anim calcmode="lin" valueType="num">
                                      <p:cBhvr>
                                        <p:cTn id="64" dur="1000" fill="hold"/>
                                        <p:tgtEl>
                                          <p:spTgt spid="65"/>
                                        </p:tgtEl>
                                        <p:attrNameLst>
                                          <p:attrName>ppt_x</p:attrName>
                                        </p:attrNameLst>
                                      </p:cBhvr>
                                      <p:tavLst>
                                        <p:tav tm="0">
                                          <p:val>
                                            <p:strVal val="#ppt_x"/>
                                          </p:val>
                                        </p:tav>
                                        <p:tav tm="100000">
                                          <p:val>
                                            <p:strVal val="#ppt_x"/>
                                          </p:val>
                                        </p:tav>
                                      </p:tavLst>
                                    </p:anim>
                                    <p:anim calcmode="lin" valueType="num">
                                      <p:cBhvr>
                                        <p:cTn id="65" dur="1000" fill="hold"/>
                                        <p:tgtEl>
                                          <p:spTgt spid="6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1000"/>
                                        <p:tgtEl>
                                          <p:spTgt spid="66"/>
                                        </p:tgtEl>
                                      </p:cBhvr>
                                    </p:animEffect>
                                    <p:anim calcmode="lin" valueType="num">
                                      <p:cBhvr>
                                        <p:cTn id="69" dur="1000" fill="hold"/>
                                        <p:tgtEl>
                                          <p:spTgt spid="66"/>
                                        </p:tgtEl>
                                        <p:attrNameLst>
                                          <p:attrName>ppt_x</p:attrName>
                                        </p:attrNameLst>
                                      </p:cBhvr>
                                      <p:tavLst>
                                        <p:tav tm="0">
                                          <p:val>
                                            <p:strVal val="#ppt_x"/>
                                          </p:val>
                                        </p:tav>
                                        <p:tav tm="100000">
                                          <p:val>
                                            <p:strVal val="#ppt_x"/>
                                          </p:val>
                                        </p:tav>
                                      </p:tavLst>
                                    </p:anim>
                                    <p:anim calcmode="lin" valueType="num">
                                      <p:cBhvr>
                                        <p:cTn id="70" dur="1000" fill="hold"/>
                                        <p:tgtEl>
                                          <p:spTgt spid="66"/>
                                        </p:tgtEl>
                                        <p:attrNameLst>
                                          <p:attrName>ppt_y</p:attrName>
                                        </p:attrNameLst>
                                      </p:cBhvr>
                                      <p:tavLst>
                                        <p:tav tm="0">
                                          <p:val>
                                            <p:strVal val="#ppt_y+.1"/>
                                          </p:val>
                                        </p:tav>
                                        <p:tav tm="100000">
                                          <p:val>
                                            <p:strVal val="#ppt_y"/>
                                          </p:val>
                                        </p:tav>
                                      </p:tavLst>
                                    </p:anim>
                                  </p:childTnLst>
                                </p:cTn>
                              </p:par>
                            </p:childTnLst>
                          </p:cTn>
                        </p:par>
                        <p:par>
                          <p:cTn id="71" fill="hold">
                            <p:stCondLst>
                              <p:cond delay="1000"/>
                            </p:stCondLst>
                            <p:childTnLst>
                              <p:par>
                                <p:cTn id="72" presetID="22" presetClass="entr" presetSubtype="1" fill="hold"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wipe(up)">
                                      <p:cBhvr>
                                        <p:cTn id="74" dur="2000"/>
                                        <p:tgtEl>
                                          <p:spTgt spid="72"/>
                                        </p:tgtEl>
                                      </p:cBhvr>
                                    </p:animEffect>
                                  </p:childTnLst>
                                </p:cTn>
                              </p:par>
                              <p:par>
                                <p:cTn id="75" presetID="22" presetClass="entr" presetSubtype="1"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up)">
                                      <p:cBhvr>
                                        <p:cTn id="77" dur="2000"/>
                                        <p:tgtEl>
                                          <p:spTgt spid="69"/>
                                        </p:tgtEl>
                                      </p:cBhvr>
                                    </p:animEffect>
                                  </p:childTnLst>
                                </p:cTn>
                              </p:par>
                              <p:par>
                                <p:cTn id="78" presetID="22" presetClass="entr" presetSubtype="1" fill="hold" nodeType="with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wipe(up)">
                                      <p:cBhvr>
                                        <p:cTn id="80" dur="2000"/>
                                        <p:tgtEl>
                                          <p:spTgt spid="78"/>
                                        </p:tgtEl>
                                      </p:cBhvr>
                                    </p:animEffect>
                                  </p:childTnLst>
                                </p:cTn>
                              </p:par>
                              <p:par>
                                <p:cTn id="81" presetID="22" presetClass="entr" presetSubtype="1" fill="hold" nodeType="with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wipe(up)">
                                      <p:cBhvr>
                                        <p:cTn id="83"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P spid="50" grpId="0" animBg="1"/>
      <p:bldP spid="51" grpId="0" animBg="1"/>
      <p:bldP spid="61" grpId="0" animBg="1"/>
      <p:bldP spid="62" grpId="0" build="p"/>
      <p:bldP spid="63" grpId="0" build="p"/>
      <p:bldP spid="64" grpId="0" build="p"/>
      <p:bldP spid="65" grpId="0" animBg="1"/>
      <p:bldP spid="66" grpId="0" animBg="1"/>
      <p:bldP spid="7" grpId="0"/>
      <p:bldP spid="67" grpId="0"/>
      <p:bldP spid="68" grpId="0" animBg="1"/>
      <p:bldP spid="8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879"/>
          <a:stretch/>
        </p:blipFill>
        <p:spPr bwMode="auto">
          <a:xfrm>
            <a:off x="6369627" y="327891"/>
            <a:ext cx="4550009" cy="6281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42899" y="842943"/>
            <a:ext cx="4707083" cy="1337697"/>
          </a:xfrm>
        </p:spPr>
        <p:txBody>
          <a:bodyPr>
            <a:normAutofit/>
          </a:bodyPr>
          <a:lstStyle/>
          <a:p>
            <a:r>
              <a:rPr lang="en-US"/>
              <a:t>Lateral Load Path</a:t>
            </a:r>
            <a:br>
              <a:rPr lang="en-US">
                <a:solidFill>
                  <a:srgbClr val="FF00FF"/>
                </a:solidFill>
              </a:rPr>
            </a:br>
            <a:r>
              <a:rPr lang="en-US"/>
              <a:t>Requirements</a:t>
            </a:r>
            <a:endParaRPr lang="en-US" dirty="0"/>
          </a:p>
        </p:txBody>
      </p:sp>
      <p:sp>
        <p:nvSpPr>
          <p:cNvPr id="3" name="Content Placeholder 2"/>
          <p:cNvSpPr>
            <a:spLocks noGrp="1"/>
          </p:cNvSpPr>
          <p:nvPr>
            <p:ph idx="1"/>
          </p:nvPr>
        </p:nvSpPr>
        <p:spPr>
          <a:xfrm>
            <a:off x="342899" y="2067791"/>
            <a:ext cx="4457701" cy="3321496"/>
          </a:xfrm>
        </p:spPr>
        <p:txBody>
          <a:bodyPr/>
          <a:lstStyle/>
          <a:p>
            <a:r>
              <a:rPr lang="en-US" sz="2000" dirty="0"/>
              <a:t>Uplift/lateral Connectors</a:t>
            </a:r>
          </a:p>
          <a:p>
            <a:r>
              <a:rPr lang="en-US" sz="2000" dirty="0"/>
              <a:t>Prefabricated </a:t>
            </a:r>
            <a:r>
              <a:rPr lang="en-US" sz="2000" dirty="0" err="1"/>
              <a:t>Shearwalls</a:t>
            </a:r>
            <a:endParaRPr lang="en-US" sz="2000" dirty="0"/>
          </a:p>
          <a:p>
            <a:r>
              <a:rPr lang="en-US" sz="2000" dirty="0" err="1"/>
              <a:t>Holdown</a:t>
            </a:r>
            <a:r>
              <a:rPr lang="en-US" sz="2000" dirty="0"/>
              <a:t> Anchor</a:t>
            </a:r>
          </a:p>
          <a:p>
            <a:r>
              <a:rPr lang="en-US" sz="2000" dirty="0"/>
              <a:t>Mudsill Anchor</a:t>
            </a:r>
          </a:p>
          <a:p>
            <a:r>
              <a:rPr lang="en-US" sz="2000" dirty="0"/>
              <a:t>Site-Built </a:t>
            </a:r>
            <a:r>
              <a:rPr lang="en-US" sz="2000" dirty="0" err="1"/>
              <a:t>Shearwall</a:t>
            </a:r>
            <a:endParaRPr lang="en-US" sz="2000" dirty="0"/>
          </a:p>
          <a:p>
            <a:r>
              <a:rPr lang="en-US" sz="2000" dirty="0"/>
              <a:t>Roof Boundary Clip</a:t>
            </a:r>
          </a:p>
        </p:txBody>
      </p:sp>
      <p:sp>
        <p:nvSpPr>
          <p:cNvPr id="11" name="Rectangle 10">
            <a:extLst>
              <a:ext uri="{FF2B5EF4-FFF2-40B4-BE49-F238E27FC236}">
                <a16:creationId xmlns:a16="http://schemas.microsoft.com/office/drawing/2014/main" id="{4A7867B6-16F2-4FFD-B4D8-5EEA444BAD71}"/>
              </a:ext>
            </a:extLst>
          </p:cNvPr>
          <p:cNvSpPr/>
          <p:nvPr/>
        </p:nvSpPr>
        <p:spPr>
          <a:xfrm>
            <a:off x="342900" y="83395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04143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6"/>
            <a:ext cx="6470072" cy="1263957"/>
          </a:xfrm>
        </p:spPr>
        <p:txBody>
          <a:bodyPr lIns="0" tIns="0" rIns="0" bIns="0">
            <a:noAutofit/>
          </a:bodyPr>
          <a:lstStyle/>
          <a:p>
            <a:pPr marL="0" indent="0" algn="ctr">
              <a:buNone/>
            </a:pPr>
            <a:r>
              <a:rPr lang="en-US" altLang="en-US" sz="1800" b="1">
                <a:solidFill>
                  <a:schemeClr val="bg1"/>
                </a:solidFill>
              </a:rPr>
              <a:t>What is the primary reason</a:t>
            </a:r>
          </a:p>
          <a:p>
            <a:pPr marL="0" indent="0" algn="ctr">
              <a:buNone/>
            </a:pPr>
            <a:r>
              <a:rPr lang="en-US" altLang="en-US" sz="1800" b="1">
                <a:solidFill>
                  <a:schemeClr val="bg1"/>
                </a:solidFill>
              </a:rPr>
              <a:t>For using braced walls?</a:t>
            </a:r>
            <a:endParaRPr lang="en-US" altLang="en-US" sz="1400" dirty="0">
              <a:solidFill>
                <a:schemeClr val="bg1"/>
              </a:solidFill>
            </a:endParaRPr>
          </a:p>
        </p:txBody>
      </p:sp>
      <p:sp>
        <p:nvSpPr>
          <p:cNvPr id="13" name="Content Placeholder 2"/>
          <p:cNvSpPr txBox="1">
            <a:spLocks/>
          </p:cNvSpPr>
          <p:nvPr/>
        </p:nvSpPr>
        <p:spPr>
          <a:xfrm>
            <a:off x="2860965" y="3470237"/>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To provide additional insulation in walls</a:t>
            </a:r>
          </a:p>
          <a:p>
            <a:pPr marL="342900" indent="-342900">
              <a:buFont typeface="Arial" panose="020B0604020202020204" pitchFamily="34" charset="0"/>
              <a:buAutoNum type="alphaUcParenR"/>
            </a:pPr>
            <a:r>
              <a:rPr lang="en-US" altLang="en-US">
                <a:solidFill>
                  <a:schemeClr val="bg1"/>
                </a:solidFill>
              </a:rPr>
              <a:t>To resist racking</a:t>
            </a:r>
          </a:p>
          <a:p>
            <a:pPr marL="342900" indent="-342900">
              <a:buFont typeface="Arial" panose="020B0604020202020204" pitchFamily="34" charset="0"/>
              <a:buAutoNum type="alphaUcParenR"/>
            </a:pPr>
            <a:r>
              <a:rPr lang="en-US" altLang="en-US">
                <a:solidFill>
                  <a:schemeClr val="bg1"/>
                </a:solidFill>
              </a:rPr>
              <a:t>To support walls with window and door openings</a:t>
            </a:r>
          </a:p>
          <a:p>
            <a:pPr marL="342900" indent="-342900">
              <a:buFont typeface="Arial" panose="020B0604020202020204" pitchFamily="34" charset="0"/>
              <a:buAutoNum type="alphaUcParenR"/>
            </a:pPr>
            <a:r>
              <a:rPr lang="en-US" altLang="en-US">
                <a:solidFill>
                  <a:schemeClr val="bg1"/>
                </a:solidFill>
              </a:rPr>
              <a:t>To resist uplift forces</a:t>
            </a:r>
          </a:p>
        </p:txBody>
      </p:sp>
      <p:sp>
        <p:nvSpPr>
          <p:cNvPr id="3" name="Isosceles Triangle 2"/>
          <p:cNvSpPr/>
          <p:nvPr/>
        </p:nvSpPr>
        <p:spPr>
          <a:xfrm rot="5400000">
            <a:off x="2094968" y="3855436"/>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965"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5056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870880"/>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0994571"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en-US" dirty="0"/>
              <a:t>Braced Wall Construction</a:t>
            </a:r>
          </a:p>
        </p:txBody>
      </p:sp>
      <p:sp>
        <p:nvSpPr>
          <p:cNvPr id="3" name="Text Placeholder 2"/>
          <p:cNvSpPr>
            <a:spLocks noGrp="1"/>
          </p:cNvSpPr>
          <p:nvPr>
            <p:ph type="body" sz="quarter" idx="14"/>
          </p:nvPr>
        </p:nvSpPr>
        <p:spPr/>
        <p:txBody>
          <a:bodyPr/>
          <a:lstStyle/>
          <a:p>
            <a:r>
              <a:rPr lang="en-US" dirty="0"/>
              <a:t>   Continuous </a:t>
            </a:r>
            <a:r>
              <a:rPr lang="en-US"/>
              <a:t>Load Path Systems for Lateral Resistance</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081338"/>
            <a:ext cx="1218723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2</a:t>
            </a:r>
          </a:p>
        </p:txBody>
      </p:sp>
    </p:spTree>
    <p:custDataLst>
      <p:tags r:id="rId1"/>
    </p:custDataLst>
    <p:extLst>
      <p:ext uri="{BB962C8B-B14F-4D97-AF65-F5344CB8AC3E}">
        <p14:creationId xmlns:p14="http://schemas.microsoft.com/office/powerpoint/2010/main" val="1557232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5" y="0"/>
            <a:ext cx="46577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30722" y="826489"/>
            <a:ext cx="3174478" cy="1345211"/>
          </a:xfrm>
        </p:spPr>
        <p:txBody>
          <a:bodyPr>
            <a:normAutofit/>
          </a:bodyPr>
          <a:lstStyle/>
          <a:p>
            <a:r>
              <a:rPr lang="en-US"/>
              <a:t>Wall Bracing</a:t>
            </a:r>
            <a:br>
              <a:rPr lang="en-US">
                <a:solidFill>
                  <a:srgbClr val="FF00FF"/>
                </a:solidFill>
              </a:rPr>
            </a:br>
            <a:r>
              <a:rPr lang="en-US"/>
              <a:t>Building Plan</a:t>
            </a:r>
            <a:endParaRPr lang="en-US" dirty="0"/>
          </a:p>
        </p:txBody>
      </p:sp>
      <p:sp>
        <p:nvSpPr>
          <p:cNvPr id="3" name="Content Placeholder 2"/>
          <p:cNvSpPr>
            <a:spLocks noGrp="1"/>
          </p:cNvSpPr>
          <p:nvPr>
            <p:ph idx="1"/>
          </p:nvPr>
        </p:nvSpPr>
        <p:spPr>
          <a:xfrm>
            <a:off x="368301" y="2108200"/>
            <a:ext cx="3006801" cy="2545080"/>
          </a:xfrm>
          <a:noFill/>
        </p:spPr>
        <p:txBody>
          <a:bodyPr lIns="0" tIns="0" rIns="274320"/>
          <a:lstStyle/>
          <a:p>
            <a:r>
              <a:rPr lang="en-US" altLang="en-US" sz="2000" dirty="0"/>
              <a:t>Typical Building Plan</a:t>
            </a:r>
          </a:p>
          <a:p>
            <a:r>
              <a:rPr lang="en-US" altLang="en-US" sz="2000" dirty="0"/>
              <a:t>Included in Plan</a:t>
            </a:r>
          </a:p>
          <a:p>
            <a:r>
              <a:rPr lang="en-US" altLang="en-US" sz="2000" dirty="0"/>
              <a:t>Key and Notes</a:t>
            </a:r>
          </a:p>
          <a:p>
            <a:pPr marL="0" indent="0">
              <a:buNone/>
            </a:pPr>
            <a:endParaRPr lang="en-US" altLang="en-US" sz="1400" dirty="0"/>
          </a:p>
        </p:txBody>
      </p:sp>
      <p:sp>
        <p:nvSpPr>
          <p:cNvPr id="9" name="Rectangle 8"/>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utoShape 2" descr="HIS HOUSE FELL FROM ITS FOUNDATION IN THE 1989 SAN FRANCISCO EARTHQUAKE WITHE CATASTROPHIC CATASTROPHIC CONSEQUENC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IS HOUSE FELL FROM ITS FOUNDATION IN THE 1989 SAN FRANCISCO EARTHQUAKE WITHE CATASTROPHIC CATASTROPHIC CONSEQUENC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foundation damage to home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p:blipFill>
        <p:spPr bwMode="auto">
          <a:xfrm>
            <a:off x="3860800" y="465138"/>
            <a:ext cx="7988300" cy="595139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355860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448425" y="0"/>
            <a:ext cx="46577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1657" y="140335"/>
            <a:ext cx="6717665" cy="6717665"/>
          </a:xfrm>
          <a:prstGeom prst="rect">
            <a:avLst/>
          </a:prstGeom>
        </p:spPr>
      </p:pic>
      <p:sp>
        <p:nvSpPr>
          <p:cNvPr id="15" name="Content Placeholder 2"/>
          <p:cNvSpPr txBox="1">
            <a:spLocks/>
          </p:cNvSpPr>
          <p:nvPr/>
        </p:nvSpPr>
        <p:spPr>
          <a:xfrm>
            <a:off x="3660002" y="4267044"/>
            <a:ext cx="2081655" cy="1967285"/>
          </a:xfrm>
          <a:prstGeom prst="rect">
            <a:avLst/>
          </a:prstGeom>
          <a:solidFill>
            <a:srgbClr val="F2F2F2">
              <a:alpha val="85098"/>
            </a:srgbClr>
          </a:solidFill>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a:t>Length</a:t>
            </a:r>
            <a:br>
              <a:rPr lang="en-US" sz="1200" b="1">
                <a:solidFill>
                  <a:srgbClr val="FF00FF"/>
                </a:solidFill>
              </a:rPr>
            </a:br>
            <a:r>
              <a:rPr lang="en-US" sz="1200"/>
              <a:t>The length of the nail also affects the shear capacity. Nails must have enough penetration into wood to achieve full shear capacity. </a:t>
            </a:r>
          </a:p>
        </p:txBody>
      </p:sp>
      <p:sp>
        <p:nvSpPr>
          <p:cNvPr id="14" name="Content Placeholder 2"/>
          <p:cNvSpPr txBox="1">
            <a:spLocks/>
          </p:cNvSpPr>
          <p:nvPr/>
        </p:nvSpPr>
        <p:spPr>
          <a:xfrm>
            <a:off x="3660002" y="726344"/>
            <a:ext cx="2081655" cy="3318180"/>
          </a:xfrm>
          <a:prstGeom prst="rect">
            <a:avLst/>
          </a:prstGeom>
          <a:solidFill>
            <a:srgbClr val="F2F2F2">
              <a:alpha val="85098"/>
            </a:srgbClr>
          </a:solidFill>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a:t>Diameter</a:t>
            </a:r>
            <a:br>
              <a:rPr lang="en-US" sz="1200" b="1">
                <a:solidFill>
                  <a:srgbClr val="FF00FF"/>
                </a:solidFill>
              </a:rPr>
            </a:br>
            <a:r>
              <a:rPr lang="en-US" sz="1200"/>
              <a:t>The diameter, or gauge of the nail, affects the shear capacity of the nail. The thicker the nail, the more shear resistance provided. Smaller nails have less load capacity and may not be code compliant when substituted for code listed fasteners. </a:t>
            </a:r>
          </a:p>
        </p:txBody>
      </p:sp>
      <p:sp>
        <p:nvSpPr>
          <p:cNvPr id="2" name="Title 1"/>
          <p:cNvSpPr>
            <a:spLocks noGrp="1"/>
          </p:cNvSpPr>
          <p:nvPr>
            <p:ph type="title"/>
          </p:nvPr>
        </p:nvSpPr>
        <p:spPr>
          <a:xfrm>
            <a:off x="368300" y="1060500"/>
            <a:ext cx="2857500" cy="474228"/>
          </a:xfrm>
        </p:spPr>
        <p:txBody>
          <a:bodyPr/>
          <a:lstStyle/>
          <a:p>
            <a:r>
              <a:rPr lang="en-US" dirty="0"/>
              <a:t>Nails</a:t>
            </a:r>
          </a:p>
        </p:txBody>
      </p:sp>
      <p:sp>
        <p:nvSpPr>
          <p:cNvPr id="8" name="Content Placeholder 2"/>
          <p:cNvSpPr txBox="1">
            <a:spLocks/>
          </p:cNvSpPr>
          <p:nvPr/>
        </p:nvSpPr>
        <p:spPr>
          <a:xfrm>
            <a:off x="368300" y="1520276"/>
            <a:ext cx="353060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a:t>Choose the Correct Fastener</a:t>
            </a:r>
            <a:endParaRPr lang="en-US" b="1" dirty="0"/>
          </a:p>
        </p:txBody>
      </p:sp>
      <p:sp>
        <p:nvSpPr>
          <p:cNvPr id="17" name="Rectangle 16"/>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Content Placeholder 2"/>
          <p:cNvSpPr>
            <a:spLocks noGrp="1"/>
          </p:cNvSpPr>
          <p:nvPr>
            <p:ph idx="1"/>
          </p:nvPr>
        </p:nvSpPr>
        <p:spPr>
          <a:xfrm>
            <a:off x="368300" y="2113116"/>
            <a:ext cx="3029808" cy="2255684"/>
          </a:xfrm>
          <a:noFill/>
        </p:spPr>
        <p:txBody>
          <a:bodyPr lIns="0" tIns="0" rIns="274320"/>
          <a:lstStyle/>
          <a:p>
            <a:r>
              <a:rPr lang="en-US" sz="2000" dirty="0"/>
              <a:t>Type</a:t>
            </a:r>
          </a:p>
          <a:p>
            <a:r>
              <a:rPr lang="en-US" sz="2000" dirty="0"/>
              <a:t>Diameter</a:t>
            </a:r>
          </a:p>
          <a:p>
            <a:r>
              <a:rPr lang="en-US" sz="2000" dirty="0"/>
              <a:t>Length</a:t>
            </a:r>
          </a:p>
          <a:p>
            <a:r>
              <a:rPr lang="en-US" sz="2000" dirty="0"/>
              <a:t>Quantity</a:t>
            </a:r>
          </a:p>
          <a:p>
            <a:pPr marL="0" indent="0">
              <a:buNone/>
            </a:pPr>
            <a:endParaRPr lang="en-US" sz="1400" dirty="0"/>
          </a:p>
        </p:txBody>
      </p:sp>
    </p:spTree>
    <p:custDataLst>
      <p:tags r:id="rId1"/>
    </p:custDataLst>
    <p:extLst>
      <p:ext uri="{BB962C8B-B14F-4D97-AF65-F5344CB8AC3E}">
        <p14:creationId xmlns:p14="http://schemas.microsoft.com/office/powerpoint/2010/main" val="29478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0"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 for this course.</a:t>
            </a:r>
          </a:p>
          <a:p>
            <a:pPr marL="0" indent="0">
              <a:buNone/>
            </a:pPr>
            <a:r>
              <a:rPr lang="en-US" sz="1400" dirty="0"/>
              <a:t>This course offers 0.5 PDH (1/2 hour of PDH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240" b="4240"/>
          <a:stretch>
            <a:fillRect/>
          </a:stretch>
        </p:blipFill>
        <p:spPr>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362070" y="948029"/>
            <a:ext cx="8487030" cy="5617871"/>
            <a:chOff x="3362070" y="948029"/>
            <a:chExt cx="8487030" cy="5617871"/>
          </a:xfrm>
        </p:grpSpPr>
        <p:pic>
          <p:nvPicPr>
            <p:cNvPr id="12" name="Picture 3"/>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l="405" t="7612" r="299" b="-2"/>
            <a:stretch/>
          </p:blipFill>
          <p:spPr bwMode="auto">
            <a:xfrm>
              <a:off x="3378994" y="948029"/>
              <a:ext cx="8436394" cy="369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custDataLst>
                <p:tags r:id="rId3"/>
              </p:custDataLst>
            </p:nvPr>
          </p:nvPicPr>
          <p:blipFill rotWithShape="1">
            <a:blip r:embed="rId7">
              <a:extLst>
                <a:ext uri="{28A0092B-C50C-407E-A947-70E740481C1C}">
                  <a14:useLocalDpi xmlns:a14="http://schemas.microsoft.com/office/drawing/2010/main" val="0"/>
                </a:ext>
              </a:extLst>
            </a:blip>
            <a:srcRect l="200" t="172" r="289"/>
            <a:stretch/>
          </p:blipFill>
          <p:spPr bwMode="auto">
            <a:xfrm>
              <a:off x="3378994" y="1299734"/>
              <a:ext cx="8445544" cy="5266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362070" y="956322"/>
              <a:ext cx="8487030" cy="560957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330722" y="826489"/>
            <a:ext cx="3174478" cy="1345211"/>
          </a:xfrm>
        </p:spPr>
        <p:txBody>
          <a:bodyPr>
            <a:normAutofit/>
          </a:bodyPr>
          <a:lstStyle/>
          <a:p>
            <a:r>
              <a:rPr lang="en-US"/>
              <a:t>Fastening</a:t>
            </a:r>
            <a:br>
              <a:rPr lang="en-US">
                <a:solidFill>
                  <a:srgbClr val="FF00FF"/>
                </a:solidFill>
              </a:rPr>
            </a:br>
            <a:r>
              <a:rPr lang="en-US"/>
              <a:t>Schedule</a:t>
            </a:r>
            <a:endParaRPr lang="en-US" dirty="0"/>
          </a:p>
        </p:txBody>
      </p:sp>
      <p:sp>
        <p:nvSpPr>
          <p:cNvPr id="3" name="Content Placeholder 2"/>
          <p:cNvSpPr>
            <a:spLocks noGrp="1"/>
          </p:cNvSpPr>
          <p:nvPr>
            <p:ph idx="1"/>
          </p:nvPr>
        </p:nvSpPr>
        <p:spPr>
          <a:xfrm>
            <a:off x="368302" y="2705100"/>
            <a:ext cx="2449240" cy="2320268"/>
          </a:xfrm>
          <a:noFill/>
        </p:spPr>
        <p:txBody>
          <a:bodyPr lIns="0" tIns="0" rIns="274320"/>
          <a:lstStyle/>
          <a:p>
            <a:pPr marL="0" indent="0">
              <a:buNone/>
            </a:pPr>
            <a:r>
              <a:rPr lang="en-US" sz="1400" dirty="0"/>
              <a:t>This code table provides the fastening schedule for installing different joints in the building. </a:t>
            </a:r>
            <a:endParaRPr lang="en-US" altLang="en-US" sz="1400" dirty="0"/>
          </a:p>
        </p:txBody>
      </p:sp>
      <p:sp>
        <p:nvSpPr>
          <p:cNvPr id="9" name="Rectangle 8"/>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utoShape 2" descr="HIS HOUSE FELL FROM ITS FOUNDATION IN THE 1989 SAN FRANCISCO EARTHQUAKE WITHE CATASTROPHIC CATASTROPHIC CONSEQUENC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IS HOUSE FELL FROM ITS FOUNDATION IN THE 1989 SAN FRANCISCO EARTHQUAKE WITHE CATASTROPHIC CATASTROPHIC CONSEQUENC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foundation damage to home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p:cNvSpPr/>
          <p:nvPr/>
        </p:nvSpPr>
        <p:spPr>
          <a:xfrm>
            <a:off x="3362070" y="1264109"/>
            <a:ext cx="8503953" cy="742822"/>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362070" y="4394200"/>
            <a:ext cx="8487029" cy="712434"/>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Content Placeholder 2"/>
          <p:cNvSpPr txBox="1">
            <a:spLocks/>
          </p:cNvSpPr>
          <p:nvPr/>
        </p:nvSpPr>
        <p:spPr>
          <a:xfrm>
            <a:off x="368300" y="1947549"/>
            <a:ext cx="3201618" cy="414651"/>
          </a:xfrm>
          <a:prstGeom prst="rect">
            <a:avLst/>
          </a:prstGeom>
          <a:noFill/>
        </p:spPr>
        <p:txBody>
          <a:bodyPr lIns="0" tIns="0" rIns="27432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sz="1400" b="1"/>
              <a:t>Table R602.3(1)</a:t>
            </a:r>
          </a:p>
        </p:txBody>
      </p:sp>
    </p:spTree>
    <p:custDataLst>
      <p:tags r:id="rId1"/>
    </p:custDataLst>
    <p:extLst>
      <p:ext uri="{BB962C8B-B14F-4D97-AF65-F5344CB8AC3E}">
        <p14:creationId xmlns:p14="http://schemas.microsoft.com/office/powerpoint/2010/main" val="1482535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722" y="826489"/>
            <a:ext cx="3174478" cy="1345211"/>
          </a:xfrm>
        </p:spPr>
        <p:txBody>
          <a:bodyPr>
            <a:normAutofit/>
          </a:bodyPr>
          <a:lstStyle/>
          <a:p>
            <a:r>
              <a:rPr lang="en-US"/>
              <a:t>Fastening</a:t>
            </a:r>
            <a:br>
              <a:rPr lang="en-US">
                <a:solidFill>
                  <a:srgbClr val="FF00FF"/>
                </a:solidFill>
              </a:rPr>
            </a:br>
            <a:r>
              <a:rPr lang="en-US"/>
              <a:t>Schedule</a:t>
            </a:r>
            <a:endParaRPr lang="en-US" dirty="0"/>
          </a:p>
        </p:txBody>
      </p:sp>
      <p:sp>
        <p:nvSpPr>
          <p:cNvPr id="9" name="Rectangle 8"/>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utoShape 2" descr="HIS HOUSE FELL FROM ITS FOUNDATION IN THE 1989 SAN FRANCISCO EARTHQUAKE WITHE CATASTROPHIC CATASTROPHIC CONSEQUENC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IS HOUSE FELL FROM ITS FOUNDATION IN THE 1989 SAN FRANCISCO EARTHQUAKE WITHE CATASTROPHIC CATASTROPHIC CONSEQUENC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foundation damage to home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Content Placeholder 2"/>
          <p:cNvSpPr txBox="1">
            <a:spLocks/>
          </p:cNvSpPr>
          <p:nvPr/>
        </p:nvSpPr>
        <p:spPr>
          <a:xfrm>
            <a:off x="368300" y="2036449"/>
            <a:ext cx="2374900" cy="668651"/>
          </a:xfrm>
          <a:prstGeom prst="rect">
            <a:avLst/>
          </a:prstGeom>
          <a:noFill/>
        </p:spPr>
        <p:txBody>
          <a:bodyPr lIns="0" tIns="0" rIns="27432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sz="1400" b="1"/>
              <a:t>Table R602.3(1) for Interior Lateral applications</a:t>
            </a:r>
          </a:p>
        </p:txBody>
      </p:sp>
      <p:grpSp>
        <p:nvGrpSpPr>
          <p:cNvPr id="3" name="Group 2"/>
          <p:cNvGrpSpPr/>
          <p:nvPr/>
        </p:nvGrpSpPr>
        <p:grpSpPr>
          <a:xfrm>
            <a:off x="3350194" y="1003462"/>
            <a:ext cx="8509733" cy="4519562"/>
            <a:chOff x="3350194" y="1157837"/>
            <a:chExt cx="8509733" cy="4519562"/>
          </a:xfrm>
        </p:grpSpPr>
        <p:pic>
          <p:nvPicPr>
            <p:cNvPr id="2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070" y="1459828"/>
              <a:ext cx="8497856" cy="1447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2070" y="2909266"/>
              <a:ext cx="8497856" cy="1245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0194" y="4150421"/>
              <a:ext cx="8497857" cy="789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62069" y="4943074"/>
              <a:ext cx="8497858" cy="73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62070" y="1157838"/>
              <a:ext cx="8479190" cy="434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34"/>
            <p:cNvSpPr/>
            <p:nvPr/>
          </p:nvSpPr>
          <p:spPr>
            <a:xfrm>
              <a:off x="3362070" y="1157837"/>
              <a:ext cx="8487030" cy="451956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3287347" y="2705100"/>
            <a:ext cx="8623550" cy="67265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3287347" y="3377751"/>
            <a:ext cx="8623550" cy="618295"/>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3299223" y="4700114"/>
            <a:ext cx="8623550" cy="822910"/>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22437" y="2514554"/>
            <a:ext cx="6772275" cy="3905250"/>
          </a:xfrm>
          <a:prstGeom prst="rect">
            <a:avLst/>
          </a:prstGeom>
          <a:noFill/>
          <a:ln w="28575">
            <a:solidFill>
              <a:srgbClr val="FF5308"/>
            </a:solidFill>
            <a:miter lim="800000"/>
            <a:headEnd/>
            <a:tailEnd/>
          </a:ln>
          <a:extLst>
            <a:ext uri="{909E8E84-426E-40DD-AFC4-6F175D3DCCD1}">
              <a14:hiddenFill xmlns:a14="http://schemas.microsoft.com/office/drawing/2010/main">
                <a:solidFill>
                  <a:schemeClr val="accent1"/>
                </a:solidFill>
              </a14:hiddenFill>
            </a:ext>
          </a:extLst>
        </p:spPr>
      </p:pic>
      <p:sp>
        <p:nvSpPr>
          <p:cNvPr id="32" name="Content Placeholder 2"/>
          <p:cNvSpPr txBox="1">
            <a:spLocks/>
          </p:cNvSpPr>
          <p:nvPr/>
        </p:nvSpPr>
        <p:spPr>
          <a:xfrm>
            <a:off x="3287347" y="6308459"/>
            <a:ext cx="6600925" cy="327478"/>
          </a:xfrm>
          <a:prstGeom prst="rect">
            <a:avLst/>
          </a:prstGeom>
          <a:solidFill>
            <a:srgbClr val="F2F2F2">
              <a:alpha val="85098"/>
            </a:srgbClr>
          </a:solidFill>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a:t>(see Table R602.3(3) for wood structural panel </a:t>
            </a:r>
            <a:r>
              <a:rPr lang="en-US" sz="1200" b="1" i="1"/>
              <a:t>exterior</a:t>
            </a:r>
            <a:r>
              <a:rPr lang="en-US" sz="1200" b="1"/>
              <a:t> wall sheathing to wall framing</a:t>
            </a:r>
          </a:p>
          <a:p>
            <a:pPr marL="0" indent="0">
              <a:lnSpc>
                <a:spcPct val="100000"/>
              </a:lnSpc>
              <a:buNone/>
            </a:pPr>
            <a:endParaRPr lang="en-US" sz="1200" dirty="0"/>
          </a:p>
        </p:txBody>
      </p:sp>
    </p:spTree>
    <p:custDataLst>
      <p:tags r:id="rId1"/>
    </p:custDataLst>
    <p:extLst>
      <p:ext uri="{BB962C8B-B14F-4D97-AF65-F5344CB8AC3E}">
        <p14:creationId xmlns:p14="http://schemas.microsoft.com/office/powerpoint/2010/main" val="218441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2000"/>
                                        <p:tgtEl>
                                          <p:spTgt spid="28"/>
                                        </p:tgtEl>
                                      </p:cBhvr>
                                    </p:animEffect>
                                    <p:set>
                                      <p:cBhvr>
                                        <p:cTn id="7" dur="1" fill="hold">
                                          <p:stCondLst>
                                            <p:cond delay="1999"/>
                                          </p:stCondLst>
                                        </p:cTn>
                                        <p:tgtEl>
                                          <p:spTgt spid="28"/>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2000"/>
                                        <p:tgtEl>
                                          <p:spTgt spid="29"/>
                                        </p:tgtEl>
                                      </p:cBhvr>
                                    </p:animEffect>
                                    <p:set>
                                      <p:cBhvr>
                                        <p:cTn id="10" dur="1" fill="hold">
                                          <p:stCondLst>
                                            <p:cond delay="1999"/>
                                          </p:stCondLst>
                                        </p:cTn>
                                        <p:tgtEl>
                                          <p:spTgt spid="29"/>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32">
                                            <p:bg/>
                                          </p:spTgt>
                                        </p:tgtEl>
                                        <p:attrNameLst>
                                          <p:attrName>style.visibility</p:attrName>
                                        </p:attrNameLst>
                                      </p:cBhvr>
                                      <p:to>
                                        <p:strVal val="visible"/>
                                      </p:to>
                                    </p:set>
                                    <p:animEffect transition="in" filter="fade">
                                      <p:cBhvr>
                                        <p:cTn id="13" dur="500"/>
                                        <p:tgtEl>
                                          <p:spTgt spid="32">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xEl>
                                              <p:pRg st="0" end="0"/>
                                            </p:txEl>
                                          </p:spTgt>
                                        </p:tgtEl>
                                        <p:attrNameLst>
                                          <p:attrName>style.visibility</p:attrName>
                                        </p:attrNameLst>
                                      </p:cBhvr>
                                      <p:to>
                                        <p:strVal val="visible"/>
                                      </p:to>
                                    </p:set>
                                    <p:animEffect transition="in" filter="fade">
                                      <p:cBhvr>
                                        <p:cTn id="16" dur="500"/>
                                        <p:tgtEl>
                                          <p:spTgt spid="32">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animBg="1"/>
      <p:bldP spid="29" grpId="1" animBg="1"/>
      <p:bldP spid="32"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7416969" cy="561665"/>
          </a:xfrm>
        </p:spPr>
        <p:txBody>
          <a:bodyPr>
            <a:normAutofit/>
          </a:bodyPr>
          <a:lstStyle/>
          <a:p>
            <a:r>
              <a:rPr lang="en-US"/>
              <a:t>Braced Wall Plan</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9147" y="972628"/>
            <a:ext cx="6379953" cy="56306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Content Placeholder 2"/>
          <p:cNvSpPr txBox="1">
            <a:spLocks/>
          </p:cNvSpPr>
          <p:nvPr/>
        </p:nvSpPr>
        <p:spPr>
          <a:xfrm>
            <a:off x="368300" y="3351479"/>
            <a:ext cx="4686299" cy="3323065"/>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400" b="1"/>
              <a:t>602.10.1 Brace wall lines</a:t>
            </a:r>
          </a:p>
          <a:p>
            <a:pPr indent="0">
              <a:lnSpc>
                <a:spcPct val="100000"/>
              </a:lnSpc>
              <a:buNone/>
            </a:pPr>
            <a:r>
              <a:rPr lang="en-US" sz="1400" b="1"/>
              <a:t>602.10.1.1 Length of a brace wall line</a:t>
            </a:r>
            <a:br>
              <a:rPr lang="en-US" sz="1400">
                <a:solidFill>
                  <a:srgbClr val="FF00FF"/>
                </a:solidFill>
              </a:rPr>
            </a:br>
            <a:r>
              <a:rPr lang="en-US" sz="1400"/>
              <a:t>The length of a braced wall line is the distance between the two ends. </a:t>
            </a:r>
          </a:p>
          <a:p>
            <a:pPr indent="0">
              <a:lnSpc>
                <a:spcPct val="100000"/>
              </a:lnSpc>
              <a:buNone/>
            </a:pPr>
            <a:r>
              <a:rPr lang="en-US" sz="1400" b="1"/>
              <a:t>602.10.1.2 Offsets along a brace wall line</a:t>
            </a:r>
            <a:br>
              <a:rPr lang="en-US" sz="1400">
                <a:solidFill>
                  <a:srgbClr val="FF00FF"/>
                </a:solidFill>
              </a:rPr>
            </a:br>
            <a:r>
              <a:rPr lang="en-US" sz="1400"/>
              <a:t>Exterior walls parallel to braced wall lines and all interior walls used as bracing, should not be offset more than 4 feet from a braced wall line.</a:t>
            </a:r>
          </a:p>
          <a:p>
            <a:pPr indent="0">
              <a:lnSpc>
                <a:spcPct val="100000"/>
              </a:lnSpc>
              <a:buNone/>
            </a:pPr>
            <a:r>
              <a:rPr lang="en-US" sz="1400" b="1"/>
              <a:t>602.10.1.3 Spacing of brace wall lines</a:t>
            </a:r>
            <a:br>
              <a:rPr lang="en-US" sz="1400">
                <a:solidFill>
                  <a:srgbClr val="FF00FF"/>
                </a:solidFill>
              </a:rPr>
            </a:br>
            <a:r>
              <a:rPr lang="en-US" sz="1400"/>
              <a:t>Brace wall lines can be no more than 60 feet on center when designing for wind and 35 feet when designing for seismic applications.</a:t>
            </a:r>
          </a:p>
        </p:txBody>
      </p:sp>
      <p:sp>
        <p:nvSpPr>
          <p:cNvPr id="26" name="Content Placeholder 2"/>
          <p:cNvSpPr>
            <a:spLocks noGrp="1"/>
          </p:cNvSpPr>
          <p:nvPr>
            <p:ph idx="1"/>
          </p:nvPr>
        </p:nvSpPr>
        <p:spPr>
          <a:xfrm>
            <a:off x="368301" y="1519550"/>
            <a:ext cx="4963720" cy="1758040"/>
          </a:xfrm>
          <a:noFill/>
        </p:spPr>
        <p:txBody>
          <a:bodyPr lIns="0" tIns="0" rIns="274320"/>
          <a:lstStyle/>
          <a:p>
            <a:pPr marL="0" indent="0">
              <a:buNone/>
            </a:pPr>
            <a:r>
              <a:rPr lang="en-US" sz="1400"/>
              <a:t>Brace wall lines are the walls that require bracing in order to provide resistance to wind or seismic loads. All exterior walls are part of the braced wall lines. Some interior walls may be braced walls, depending on the building shape, spacing, and other factors. </a:t>
            </a:r>
            <a:endParaRPr lang="en-US" altLang="en-US" sz="1400"/>
          </a:p>
        </p:txBody>
      </p:sp>
      <p:pic>
        <p:nvPicPr>
          <p:cNvPr id="9"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82343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4443927" y="910307"/>
            <a:ext cx="5723008" cy="3458016"/>
            <a:chOff x="4742703" y="2319750"/>
            <a:chExt cx="5723008" cy="3458016"/>
          </a:xfrm>
        </p:grpSpPr>
        <p:sp>
          <p:nvSpPr>
            <p:cNvPr id="54" name="Rectangle 53"/>
            <p:cNvSpPr/>
            <p:nvPr/>
          </p:nvSpPr>
          <p:spPr>
            <a:xfrm>
              <a:off x="474270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5" name="Rectangle 54"/>
            <p:cNvSpPr/>
            <p:nvPr/>
          </p:nvSpPr>
          <p:spPr>
            <a:xfrm>
              <a:off x="536977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8" name="Rectangle 57"/>
            <p:cNvSpPr/>
            <p:nvPr/>
          </p:nvSpPr>
          <p:spPr>
            <a:xfrm>
              <a:off x="599685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9" name="Rectangle 58"/>
            <p:cNvSpPr/>
            <p:nvPr/>
          </p:nvSpPr>
          <p:spPr>
            <a:xfrm>
              <a:off x="662392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0" name="Rectangle 59"/>
            <p:cNvSpPr/>
            <p:nvPr/>
          </p:nvSpPr>
          <p:spPr>
            <a:xfrm>
              <a:off x="725100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1" name="Rectangle 60"/>
            <p:cNvSpPr/>
            <p:nvPr/>
          </p:nvSpPr>
          <p:spPr>
            <a:xfrm>
              <a:off x="7878078"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2" name="Rectangle 61"/>
            <p:cNvSpPr/>
            <p:nvPr/>
          </p:nvSpPr>
          <p:spPr>
            <a:xfrm>
              <a:off x="8505153"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3" name="Rectangle 62"/>
            <p:cNvSpPr/>
            <p:nvPr/>
          </p:nvSpPr>
          <p:spPr>
            <a:xfrm>
              <a:off x="9132230" y="2329274"/>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4" name="Rectangle 63"/>
            <p:cNvSpPr/>
            <p:nvPr/>
          </p:nvSpPr>
          <p:spPr>
            <a:xfrm>
              <a:off x="9761254" y="2322191"/>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5" name="Rectangle 64"/>
            <p:cNvSpPr/>
            <p:nvPr/>
          </p:nvSpPr>
          <p:spPr>
            <a:xfrm>
              <a:off x="10388331" y="2322191"/>
              <a:ext cx="77380" cy="338220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6" name="Rectangle 65"/>
            <p:cNvSpPr/>
            <p:nvPr/>
          </p:nvSpPr>
          <p:spPr>
            <a:xfrm rot="16200000">
              <a:off x="7565517" y="-503064"/>
              <a:ext cx="77380" cy="5723008"/>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7" name="Rectangle 66"/>
            <p:cNvSpPr/>
            <p:nvPr/>
          </p:nvSpPr>
          <p:spPr>
            <a:xfrm rot="16200000">
              <a:off x="7565517" y="2877572"/>
              <a:ext cx="77380" cy="5723008"/>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grpSp>
      <p:sp>
        <p:nvSpPr>
          <p:cNvPr id="68" name="Rectangle 67"/>
          <p:cNvSpPr/>
          <p:nvPr/>
        </p:nvSpPr>
        <p:spPr>
          <a:xfrm>
            <a:off x="4443928" y="912748"/>
            <a:ext cx="1331530" cy="3383005"/>
          </a:xfrm>
          <a:prstGeom prst="rect">
            <a:avLst/>
          </a:prstGeom>
          <a:solidFill>
            <a:srgbClr val="EFEAD9">
              <a:alpha val="69804"/>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69" name="Rectangle 68"/>
          <p:cNvSpPr/>
          <p:nvPr/>
        </p:nvSpPr>
        <p:spPr>
          <a:xfrm>
            <a:off x="8833454" y="912748"/>
            <a:ext cx="1333481" cy="3383006"/>
          </a:xfrm>
          <a:prstGeom prst="rect">
            <a:avLst/>
          </a:prstGeom>
          <a:solidFill>
            <a:srgbClr val="EFEAD9">
              <a:alpha val="69804"/>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3" name="Content Placeholder 2"/>
          <p:cNvSpPr>
            <a:spLocks noGrp="1"/>
          </p:cNvSpPr>
          <p:nvPr>
            <p:ph idx="1"/>
          </p:nvPr>
        </p:nvSpPr>
        <p:spPr>
          <a:xfrm>
            <a:off x="368300" y="1638301"/>
            <a:ext cx="2339274" cy="2090552"/>
          </a:xfrm>
        </p:spPr>
        <p:txBody>
          <a:bodyPr/>
          <a:lstStyle/>
          <a:p>
            <a:pPr marL="0" indent="0">
              <a:buNone/>
            </a:pPr>
            <a:r>
              <a:rPr lang="en-US" sz="1400" dirty="0"/>
              <a:t>Braced wall lines consist of braced wall panels. Each braced wall panel contains the wall panel material, the framing and the fasteners. </a:t>
            </a:r>
          </a:p>
        </p:txBody>
      </p:sp>
      <p:sp>
        <p:nvSpPr>
          <p:cNvPr id="2" name="Title 1"/>
          <p:cNvSpPr>
            <a:spLocks noGrp="1"/>
          </p:cNvSpPr>
          <p:nvPr>
            <p:ph type="title"/>
          </p:nvPr>
        </p:nvSpPr>
        <p:spPr>
          <a:xfrm>
            <a:off x="342900" y="990600"/>
            <a:ext cx="4450241" cy="561665"/>
          </a:xfrm>
        </p:spPr>
        <p:txBody>
          <a:bodyPr>
            <a:normAutofit/>
          </a:bodyPr>
          <a:lstStyle/>
          <a:p>
            <a:r>
              <a:rPr lang="en-US"/>
              <a:t>Braced Wall Panels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3A18A412-E909-487C-84B0-A99CB47616D1}"/>
              </a:ext>
            </a:extLst>
          </p:cNvPr>
          <p:cNvSpPr/>
          <p:nvPr/>
        </p:nvSpPr>
        <p:spPr>
          <a:xfrm>
            <a:off x="3203573" y="3556387"/>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Braced Wall Panel</a:t>
            </a:r>
            <a:endParaRPr lang="en-US" sz="1400" dirty="0">
              <a:solidFill>
                <a:schemeClr val="bg1">
                  <a:lumMod val="95000"/>
                </a:schemeClr>
              </a:solidFill>
              <a:latin typeface="Arial" panose="020B0604020202020204" pitchFamily="34" charset="0"/>
              <a:cs typeface="Arial" panose="020B0604020202020204" pitchFamily="34" charset="0"/>
            </a:endParaRPr>
          </a:p>
        </p:txBody>
      </p:sp>
      <p:sp>
        <p:nvSpPr>
          <p:cNvPr id="27" name="Content Placeholder 2"/>
          <p:cNvSpPr txBox="1">
            <a:spLocks/>
          </p:cNvSpPr>
          <p:nvPr/>
        </p:nvSpPr>
        <p:spPr>
          <a:xfrm>
            <a:off x="7012783" y="4717143"/>
            <a:ext cx="4312836" cy="1977693"/>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400" b="1" dirty="0"/>
              <a:t>602.10.2 Brace wall panels</a:t>
            </a:r>
          </a:p>
          <a:p>
            <a:pPr>
              <a:lnSpc>
                <a:spcPct val="100000"/>
              </a:lnSpc>
            </a:pPr>
            <a:r>
              <a:rPr lang="en-US" sz="1400" dirty="0"/>
              <a:t>Full height sections of wall.</a:t>
            </a:r>
          </a:p>
          <a:p>
            <a:pPr>
              <a:lnSpc>
                <a:spcPct val="100000"/>
              </a:lnSpc>
            </a:pPr>
            <a:r>
              <a:rPr lang="en-US" sz="1400" dirty="0"/>
              <a:t>No vertical or horizontal offsets.</a:t>
            </a:r>
          </a:p>
          <a:p>
            <a:pPr>
              <a:lnSpc>
                <a:spcPct val="100000"/>
              </a:lnSpc>
            </a:pPr>
            <a:r>
              <a:rPr lang="en-US" sz="1400" dirty="0"/>
              <a:t>Bracing methods per section R602.10.4.</a:t>
            </a:r>
          </a:p>
        </p:txBody>
      </p:sp>
      <p:sp>
        <p:nvSpPr>
          <p:cNvPr id="29" name="Content Placeholder 2"/>
          <p:cNvSpPr txBox="1">
            <a:spLocks/>
          </p:cNvSpPr>
          <p:nvPr/>
        </p:nvSpPr>
        <p:spPr>
          <a:xfrm>
            <a:off x="952500" y="4717143"/>
            <a:ext cx="5735033" cy="1977693"/>
          </a:xfrm>
          <a:prstGeom prst="rect">
            <a:avLst/>
          </a:prstGeom>
          <a:solidFill>
            <a:srgbClr val="F2F2F2">
              <a:alpha val="85098"/>
            </a:srgbClr>
          </a:solidFill>
        </p:spPr>
        <p:txBody>
          <a:bodyPr lIns="18288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400" b="1" dirty="0"/>
              <a:t>602.10.1 Brace wall lines</a:t>
            </a:r>
          </a:p>
          <a:p>
            <a:pPr>
              <a:lnSpc>
                <a:spcPct val="100000"/>
              </a:lnSpc>
            </a:pPr>
            <a:r>
              <a:rPr lang="en-US" sz="1400" dirty="0"/>
              <a:t>Braced wall panels must start within 10’ of the end of the brace wall line.</a:t>
            </a:r>
          </a:p>
          <a:p>
            <a:pPr>
              <a:lnSpc>
                <a:spcPct val="100000"/>
              </a:lnSpc>
            </a:pPr>
            <a:r>
              <a:rPr lang="en-US" sz="1400" dirty="0"/>
              <a:t>Braced wall panels must be no more than 20’ edge to edge.</a:t>
            </a:r>
          </a:p>
          <a:p>
            <a:pPr>
              <a:lnSpc>
                <a:spcPct val="100000"/>
              </a:lnSpc>
            </a:pPr>
            <a:r>
              <a:rPr lang="en-US" sz="1400" dirty="0"/>
              <a:t>Minimum amount of braced wall panels in each braced wall line.</a:t>
            </a:r>
          </a:p>
          <a:p>
            <a:pPr marL="0" indent="0">
              <a:lnSpc>
                <a:spcPct val="100000"/>
              </a:lnSpc>
              <a:buNone/>
            </a:pPr>
            <a:endParaRPr lang="en-US" sz="1400" dirty="0"/>
          </a:p>
        </p:txBody>
      </p:sp>
      <p:sp>
        <p:nvSpPr>
          <p:cNvPr id="18" name="Rectangle 17">
            <a:extLst>
              <a:ext uri="{FF2B5EF4-FFF2-40B4-BE49-F238E27FC236}">
                <a16:creationId xmlns:a16="http://schemas.microsoft.com/office/drawing/2014/main" id="{3A18A412-E909-487C-84B0-A99CB47616D1}"/>
              </a:ext>
            </a:extLst>
          </p:cNvPr>
          <p:cNvSpPr/>
          <p:nvPr/>
        </p:nvSpPr>
        <p:spPr>
          <a:xfrm>
            <a:off x="9176903" y="2834731"/>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Braced Wall Panel</a:t>
            </a:r>
            <a:endParaRPr lang="en-US" sz="1400" dirty="0">
              <a:solidFill>
                <a:schemeClr val="bg1">
                  <a:lumMod val="95000"/>
                </a:schemeClr>
              </a:solidFill>
              <a:latin typeface="Arial" panose="020B0604020202020204" pitchFamily="34" charset="0"/>
              <a:cs typeface="Arial" panose="020B0604020202020204" pitchFamily="34" charset="0"/>
            </a:endParaRPr>
          </a:p>
        </p:txBody>
      </p:sp>
      <p:sp>
        <p:nvSpPr>
          <p:cNvPr id="57" name="Rectangle 56">
            <a:extLst>
              <a:ext uri="{FF2B5EF4-FFF2-40B4-BE49-F238E27FC236}">
                <a16:creationId xmlns:a16="http://schemas.microsoft.com/office/drawing/2014/main" id="{3A18A412-E909-487C-84B0-A99CB47616D1}"/>
              </a:ext>
            </a:extLst>
          </p:cNvPr>
          <p:cNvSpPr/>
          <p:nvPr/>
        </p:nvSpPr>
        <p:spPr>
          <a:xfrm>
            <a:off x="6757346" y="1484411"/>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Framing</a:t>
            </a:r>
            <a:endParaRPr lang="en-US" sz="1400" dirty="0">
              <a:solidFill>
                <a:schemeClr val="bg1">
                  <a:lumMod val="95000"/>
                </a:schemeClr>
              </a:solidFill>
              <a:latin typeface="Arial" panose="020B0604020202020204" pitchFamily="34" charset="0"/>
              <a:cs typeface="Arial" panose="020B0604020202020204" pitchFamily="34" charset="0"/>
            </a:endParaRPr>
          </a:p>
        </p:txBody>
      </p:sp>
      <p:sp>
        <p:nvSpPr>
          <p:cNvPr id="84" name="Rectangle 83">
            <a:extLst>
              <a:ext uri="{FF2B5EF4-FFF2-40B4-BE49-F238E27FC236}">
                <a16:creationId xmlns:a16="http://schemas.microsoft.com/office/drawing/2014/main" id="{3A18A412-E909-487C-84B0-A99CB47616D1}"/>
              </a:ext>
            </a:extLst>
          </p:cNvPr>
          <p:cNvSpPr/>
          <p:nvPr/>
        </p:nvSpPr>
        <p:spPr>
          <a:xfrm>
            <a:off x="6151912" y="2048934"/>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Fasteners</a:t>
            </a:r>
            <a:endParaRPr lang="en-US" sz="1400" dirty="0">
              <a:solidFill>
                <a:schemeClr val="bg1">
                  <a:lumMod val="95000"/>
                </a:schemeClr>
              </a:solidFill>
              <a:latin typeface="Arial" panose="020B0604020202020204" pitchFamily="34" charset="0"/>
              <a:cs typeface="Arial" panose="020B0604020202020204" pitchFamily="34" charset="0"/>
            </a:endParaRPr>
          </a:p>
        </p:txBody>
      </p:sp>
      <p:pic>
        <p:nvPicPr>
          <p:cNvPr id="26"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24330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995175" y="1874876"/>
            <a:ext cx="7860337" cy="3792886"/>
            <a:chOff x="2162602" y="2016545"/>
            <a:chExt cx="7860337" cy="3792886"/>
          </a:xfrm>
        </p:grpSpPr>
        <p:grpSp>
          <p:nvGrpSpPr>
            <p:cNvPr id="21" name="Group 20"/>
            <p:cNvGrpSpPr/>
            <p:nvPr/>
          </p:nvGrpSpPr>
          <p:grpSpPr>
            <a:xfrm>
              <a:off x="2162602" y="2395096"/>
              <a:ext cx="4398373" cy="2518167"/>
              <a:chOff x="2299308" y="2905260"/>
              <a:chExt cx="4398373" cy="2518167"/>
            </a:xfrm>
          </p:grpSpPr>
          <p:sp>
            <p:nvSpPr>
              <p:cNvPr id="22" name="TextBox 21"/>
              <p:cNvSpPr txBox="1"/>
              <p:nvPr/>
            </p:nvSpPr>
            <p:spPr>
              <a:xfrm>
                <a:off x="2299308" y="2905260"/>
                <a:ext cx="356259" cy="523220"/>
              </a:xfrm>
              <a:prstGeom prst="rect">
                <a:avLst/>
              </a:prstGeom>
              <a:noFill/>
              <a:ln w="28575">
                <a:noFill/>
              </a:ln>
            </p:spPr>
            <p:txBody>
              <a:bodyPr wrap="square" rtlCol="0">
                <a:spAutoFit/>
              </a:bodyPr>
              <a:lstStyle/>
              <a:p>
                <a:r>
                  <a:rPr lang="en-US" sz="2800" b="1"/>
                  <a:t>A</a:t>
                </a:r>
              </a:p>
            </p:txBody>
          </p:sp>
          <p:sp>
            <p:nvSpPr>
              <p:cNvPr id="23" name="TextBox 22"/>
              <p:cNvSpPr txBox="1"/>
              <p:nvPr/>
            </p:nvSpPr>
            <p:spPr>
              <a:xfrm>
                <a:off x="6341422" y="2905260"/>
                <a:ext cx="356259" cy="523220"/>
              </a:xfrm>
              <a:prstGeom prst="rect">
                <a:avLst/>
              </a:prstGeom>
              <a:noFill/>
              <a:ln w="28575">
                <a:noFill/>
              </a:ln>
            </p:spPr>
            <p:txBody>
              <a:bodyPr wrap="square" rtlCol="0">
                <a:spAutoFit/>
              </a:bodyPr>
              <a:lstStyle/>
              <a:p>
                <a:r>
                  <a:rPr lang="en-US" sz="2800" b="1"/>
                  <a:t>B</a:t>
                </a:r>
              </a:p>
            </p:txBody>
          </p:sp>
          <p:sp>
            <p:nvSpPr>
              <p:cNvPr id="24" name="TextBox 23"/>
              <p:cNvSpPr txBox="1"/>
              <p:nvPr/>
            </p:nvSpPr>
            <p:spPr>
              <a:xfrm>
                <a:off x="2299308" y="4900207"/>
                <a:ext cx="356259" cy="523220"/>
              </a:xfrm>
              <a:prstGeom prst="rect">
                <a:avLst/>
              </a:prstGeom>
              <a:noFill/>
              <a:ln w="28575">
                <a:noFill/>
              </a:ln>
            </p:spPr>
            <p:txBody>
              <a:bodyPr wrap="square" rtlCol="0">
                <a:spAutoFit/>
              </a:bodyPr>
              <a:lstStyle/>
              <a:p>
                <a:r>
                  <a:rPr lang="en-US" sz="2800" b="1"/>
                  <a:t>C</a:t>
                </a:r>
              </a:p>
            </p:txBody>
          </p:sp>
          <p:sp>
            <p:nvSpPr>
              <p:cNvPr id="25" name="TextBox 24"/>
              <p:cNvSpPr txBox="1"/>
              <p:nvPr/>
            </p:nvSpPr>
            <p:spPr>
              <a:xfrm>
                <a:off x="6341422" y="4900207"/>
                <a:ext cx="356259" cy="523220"/>
              </a:xfrm>
              <a:prstGeom prst="rect">
                <a:avLst/>
              </a:prstGeom>
              <a:noFill/>
              <a:ln w="28575">
                <a:noFill/>
              </a:ln>
            </p:spPr>
            <p:txBody>
              <a:bodyPr wrap="square" rtlCol="0">
                <a:spAutoFit/>
              </a:bodyPr>
              <a:lstStyle/>
              <a:p>
                <a:r>
                  <a:rPr lang="en-US" sz="2800" b="1"/>
                  <a:t>D</a:t>
                </a:r>
              </a:p>
            </p:txBody>
          </p:sp>
        </p:grpSp>
        <p:cxnSp>
          <p:nvCxnSpPr>
            <p:cNvPr id="26" name="Straight Connector 25">
              <a:extLst>
                <a:ext uri="{FF2B5EF4-FFF2-40B4-BE49-F238E27FC236}">
                  <a16:creationId xmlns:a16="http://schemas.microsoft.com/office/drawing/2014/main" id="{2FBF4DBB-DAEB-4223-B18D-3F8EC1CDA5F4}"/>
                </a:ext>
              </a:extLst>
            </p:cNvPr>
            <p:cNvCxnSpPr>
              <a:cxnSpLocks/>
              <a:stCxn id="66" idx="0"/>
              <a:endCxn id="63" idx="0"/>
            </p:cNvCxnSpPr>
            <p:nvPr/>
          </p:nvCxnSpPr>
          <p:spPr>
            <a:xfrm flipV="1">
              <a:off x="2839931" y="2016545"/>
              <a:ext cx="3034749" cy="619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B893371-4741-4056-8D59-2606286771C6}"/>
                </a:ext>
              </a:extLst>
            </p:cNvPr>
            <p:cNvCxnSpPr>
              <a:cxnSpLocks/>
              <a:endCxn id="63" idx="2"/>
            </p:cNvCxnSpPr>
            <p:nvPr/>
          </p:nvCxnSpPr>
          <p:spPr>
            <a:xfrm>
              <a:off x="2812971" y="3292895"/>
              <a:ext cx="3061709"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1020D90-9E81-45DB-B5E5-09F6920B35D4}"/>
                </a:ext>
              </a:extLst>
            </p:cNvPr>
            <p:cNvCxnSpPr>
              <a:cxnSpLocks/>
              <a:stCxn id="67" idx="0"/>
            </p:cNvCxnSpPr>
            <p:nvPr/>
          </p:nvCxnSpPr>
          <p:spPr>
            <a:xfrm>
              <a:off x="6859534" y="2019300"/>
              <a:ext cx="311885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301EB07-D23A-4285-8A80-D89828B3104E}"/>
                </a:ext>
              </a:extLst>
            </p:cNvPr>
            <p:cNvCxnSpPr>
              <a:cxnSpLocks/>
              <a:endCxn id="68" idx="2"/>
            </p:cNvCxnSpPr>
            <p:nvPr/>
          </p:nvCxnSpPr>
          <p:spPr>
            <a:xfrm>
              <a:off x="6855480" y="3295650"/>
              <a:ext cx="3119253" cy="105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12997B1-BF59-4CE5-994D-FB8212984230}"/>
                </a:ext>
              </a:extLst>
            </p:cNvPr>
            <p:cNvCxnSpPr>
              <a:cxnSpLocks/>
              <a:endCxn id="79" idx="0"/>
            </p:cNvCxnSpPr>
            <p:nvPr/>
          </p:nvCxnSpPr>
          <p:spPr>
            <a:xfrm flipV="1">
              <a:off x="2785110" y="4006480"/>
              <a:ext cx="3125220" cy="16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D9C121A-9F04-4FAC-9F26-6DA711CE1B71}"/>
                </a:ext>
              </a:extLst>
            </p:cNvPr>
            <p:cNvCxnSpPr>
              <a:cxnSpLocks/>
              <a:stCxn id="78" idx="2"/>
              <a:endCxn id="79" idx="2"/>
            </p:cNvCxnSpPr>
            <p:nvPr/>
          </p:nvCxnSpPr>
          <p:spPr>
            <a:xfrm flipV="1">
              <a:off x="2807769" y="5274945"/>
              <a:ext cx="3102561" cy="498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7649B2A-47DE-4D89-B848-7CC9387DC114}"/>
                </a:ext>
              </a:extLst>
            </p:cNvPr>
            <p:cNvCxnSpPr>
              <a:cxnSpLocks/>
              <a:endCxn id="76" idx="0"/>
            </p:cNvCxnSpPr>
            <p:nvPr/>
          </p:nvCxnSpPr>
          <p:spPr>
            <a:xfrm flipV="1">
              <a:off x="6855480" y="4006751"/>
              <a:ext cx="3127371" cy="136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B93D94-4A9A-4185-8166-40CD96BC18B7}"/>
                </a:ext>
              </a:extLst>
            </p:cNvPr>
            <p:cNvCxnSpPr>
              <a:cxnSpLocks/>
              <a:endCxn id="76" idx="2"/>
            </p:cNvCxnSpPr>
            <p:nvPr/>
          </p:nvCxnSpPr>
          <p:spPr>
            <a:xfrm flipV="1">
              <a:off x="6847860" y="5272327"/>
              <a:ext cx="3134991" cy="71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3AF6883-2FB6-4E7A-BC55-90604AB34B49}"/>
                </a:ext>
              </a:extLst>
            </p:cNvPr>
            <p:cNvCxnSpPr>
              <a:cxnSpLocks/>
            </p:cNvCxnSpPr>
            <p:nvPr/>
          </p:nvCxnSpPr>
          <p:spPr>
            <a:xfrm>
              <a:off x="3823030" y="5421652"/>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BF8C616-9720-44E5-9FC6-BE48B8ED1EE6}"/>
                </a:ext>
              </a:extLst>
            </p:cNvPr>
            <p:cNvCxnSpPr>
              <a:cxnSpLocks/>
            </p:cNvCxnSpPr>
            <p:nvPr/>
          </p:nvCxnSpPr>
          <p:spPr>
            <a:xfrm>
              <a:off x="4877220" y="5421652"/>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110E88E-52B1-4D92-A0D1-C6839F86F95A}"/>
                </a:ext>
              </a:extLst>
            </p:cNvPr>
            <p:cNvCxnSpPr>
              <a:cxnSpLocks/>
            </p:cNvCxnSpPr>
            <p:nvPr/>
          </p:nvCxnSpPr>
          <p:spPr>
            <a:xfrm>
              <a:off x="5916930" y="5421652"/>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1C32795-53C2-4730-AFB5-25BD69C8271A}"/>
                </a:ext>
              </a:extLst>
            </p:cNvPr>
            <p:cNvCxnSpPr>
              <a:cxnSpLocks/>
            </p:cNvCxnSpPr>
            <p:nvPr/>
          </p:nvCxnSpPr>
          <p:spPr>
            <a:xfrm>
              <a:off x="6859290" y="3480873"/>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9F4DC08-D35C-4871-85ED-F6DBF250B7AE}"/>
                </a:ext>
              </a:extLst>
            </p:cNvPr>
            <p:cNvCxnSpPr>
              <a:cxnSpLocks/>
            </p:cNvCxnSpPr>
            <p:nvPr/>
          </p:nvCxnSpPr>
          <p:spPr>
            <a:xfrm>
              <a:off x="8445370" y="3489943"/>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9022839-78B9-4D82-B2B3-0634489FE5CE}"/>
                </a:ext>
              </a:extLst>
            </p:cNvPr>
            <p:cNvCxnSpPr>
              <a:cxnSpLocks/>
            </p:cNvCxnSpPr>
            <p:nvPr/>
          </p:nvCxnSpPr>
          <p:spPr>
            <a:xfrm>
              <a:off x="9985787" y="3489943"/>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2163E5-A80D-42D5-872B-B4818D30D6EB}"/>
                </a:ext>
              </a:extLst>
            </p:cNvPr>
            <p:cNvCxnSpPr>
              <a:cxnSpLocks/>
            </p:cNvCxnSpPr>
            <p:nvPr/>
          </p:nvCxnSpPr>
          <p:spPr>
            <a:xfrm>
              <a:off x="9985787" y="541688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11F2CE1-392A-4082-8219-CA992537E888}"/>
                </a:ext>
              </a:extLst>
            </p:cNvPr>
            <p:cNvCxnSpPr>
              <a:cxnSpLocks/>
            </p:cNvCxnSpPr>
            <p:nvPr/>
          </p:nvCxnSpPr>
          <p:spPr>
            <a:xfrm>
              <a:off x="9203645" y="541688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F16A6F0-9732-43E7-ADE5-D828681A579D}"/>
                </a:ext>
              </a:extLst>
            </p:cNvPr>
            <p:cNvCxnSpPr>
              <a:cxnSpLocks/>
            </p:cNvCxnSpPr>
            <p:nvPr/>
          </p:nvCxnSpPr>
          <p:spPr>
            <a:xfrm>
              <a:off x="8430299" y="541688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138268C-AF58-4602-9A87-C05DC836F6DD}"/>
                </a:ext>
              </a:extLst>
            </p:cNvPr>
            <p:cNvCxnSpPr>
              <a:cxnSpLocks/>
            </p:cNvCxnSpPr>
            <p:nvPr/>
          </p:nvCxnSpPr>
          <p:spPr>
            <a:xfrm>
              <a:off x="7671750" y="541688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EF40CDB-EDD3-46C8-956C-CE6D3DC9A95D}"/>
                </a:ext>
              </a:extLst>
            </p:cNvPr>
            <p:cNvCxnSpPr>
              <a:cxnSpLocks/>
            </p:cNvCxnSpPr>
            <p:nvPr/>
          </p:nvCxnSpPr>
          <p:spPr>
            <a:xfrm>
              <a:off x="6866178" y="541688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F3DF170-89D6-42C9-AADD-533A9A81FE0E}"/>
                </a:ext>
              </a:extLst>
            </p:cNvPr>
            <p:cNvCxnSpPr>
              <a:cxnSpLocks/>
            </p:cNvCxnSpPr>
            <p:nvPr/>
          </p:nvCxnSpPr>
          <p:spPr>
            <a:xfrm>
              <a:off x="2798140" y="5421652"/>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9CC528E-8883-43E6-BECB-E28132332642}"/>
                </a:ext>
              </a:extLst>
            </p:cNvPr>
            <p:cNvCxnSpPr>
              <a:cxnSpLocks/>
            </p:cNvCxnSpPr>
            <p:nvPr/>
          </p:nvCxnSpPr>
          <p:spPr>
            <a:xfrm>
              <a:off x="2807970" y="340530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A674076-57A5-492A-8192-8F6E825C84F2}"/>
                </a:ext>
              </a:extLst>
            </p:cNvPr>
            <p:cNvCxnSpPr>
              <a:cxnSpLocks/>
            </p:cNvCxnSpPr>
            <p:nvPr/>
          </p:nvCxnSpPr>
          <p:spPr>
            <a:xfrm>
              <a:off x="5923610" y="3405309"/>
              <a:ext cx="0" cy="2971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1B53A11-7D60-4B09-94F2-6D73B9D8F472}"/>
                </a:ext>
              </a:extLst>
            </p:cNvPr>
            <p:cNvCxnSpPr>
              <a:cxnSpLocks/>
            </p:cNvCxnSpPr>
            <p:nvPr/>
          </p:nvCxnSpPr>
          <p:spPr>
            <a:xfrm flipH="1">
              <a:off x="2809075" y="3633283"/>
              <a:ext cx="1480185" cy="3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8803BCC9-DB52-48AE-961E-17436B68CD6D}"/>
                </a:ext>
              </a:extLst>
            </p:cNvPr>
            <p:cNvCxnSpPr>
              <a:cxnSpLocks/>
            </p:cNvCxnSpPr>
            <p:nvPr/>
          </p:nvCxnSpPr>
          <p:spPr>
            <a:xfrm flipH="1">
              <a:off x="4444854" y="3633283"/>
              <a:ext cx="1478756" cy="132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D028291-F51E-4327-8F3D-890858E7ED46}"/>
                </a:ext>
              </a:extLst>
            </p:cNvPr>
            <p:cNvCxnSpPr>
              <a:cxnSpLocks/>
            </p:cNvCxnSpPr>
            <p:nvPr/>
          </p:nvCxnSpPr>
          <p:spPr>
            <a:xfrm flipH="1" flipV="1">
              <a:off x="6863100" y="3633283"/>
              <a:ext cx="734040" cy="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13C8568-6157-4CA7-B0E9-020B2DA7CDF7}"/>
                </a:ext>
              </a:extLst>
            </p:cNvPr>
            <p:cNvCxnSpPr>
              <a:cxnSpLocks/>
            </p:cNvCxnSpPr>
            <p:nvPr/>
          </p:nvCxnSpPr>
          <p:spPr>
            <a:xfrm flipH="1">
              <a:off x="7745746" y="3633283"/>
              <a:ext cx="1384190" cy="106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5F8C822-2AB3-4A63-A9B0-0F61A91BDC17}"/>
                </a:ext>
              </a:extLst>
            </p:cNvPr>
            <p:cNvCxnSpPr>
              <a:cxnSpLocks/>
            </p:cNvCxnSpPr>
            <p:nvPr/>
          </p:nvCxnSpPr>
          <p:spPr>
            <a:xfrm flipH="1" flipV="1">
              <a:off x="9322334" y="3633283"/>
              <a:ext cx="663452" cy="106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CE0B6F4-7675-4A2F-895F-CBBDBACA24CF}"/>
                </a:ext>
              </a:extLst>
            </p:cNvPr>
            <p:cNvCxnSpPr>
              <a:cxnSpLocks/>
            </p:cNvCxnSpPr>
            <p:nvPr/>
          </p:nvCxnSpPr>
          <p:spPr>
            <a:xfrm flipH="1">
              <a:off x="2798140" y="5677592"/>
              <a:ext cx="42800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5DE1B5B-74B8-48FE-BA18-0DA1D64CCA04}"/>
                </a:ext>
              </a:extLst>
            </p:cNvPr>
            <p:cNvCxnSpPr>
              <a:cxnSpLocks/>
            </p:cNvCxnSpPr>
            <p:nvPr/>
          </p:nvCxnSpPr>
          <p:spPr>
            <a:xfrm flipH="1">
              <a:off x="3455568" y="5677592"/>
              <a:ext cx="81544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ED8752F-C8D6-4021-A023-CCF8735449ED}"/>
                </a:ext>
              </a:extLst>
            </p:cNvPr>
            <p:cNvCxnSpPr>
              <a:cxnSpLocks/>
            </p:cNvCxnSpPr>
            <p:nvPr/>
          </p:nvCxnSpPr>
          <p:spPr>
            <a:xfrm flipH="1">
              <a:off x="4469499" y="5677592"/>
              <a:ext cx="81544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9F14B24-947D-4F9D-82AD-E1A01E437DE4}"/>
                </a:ext>
              </a:extLst>
            </p:cNvPr>
            <p:cNvCxnSpPr>
              <a:cxnSpLocks/>
            </p:cNvCxnSpPr>
            <p:nvPr/>
          </p:nvCxnSpPr>
          <p:spPr>
            <a:xfrm flipH="1">
              <a:off x="5509209" y="5677592"/>
              <a:ext cx="41440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D16C9C5-09EC-425B-B2E3-5A5BD66F3C1C}"/>
                </a:ext>
              </a:extLst>
            </p:cNvPr>
            <p:cNvCxnSpPr>
              <a:cxnSpLocks/>
            </p:cNvCxnSpPr>
            <p:nvPr/>
          </p:nvCxnSpPr>
          <p:spPr>
            <a:xfrm flipH="1">
              <a:off x="6866179" y="5672829"/>
              <a:ext cx="3563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2250743D-9616-49CE-BB02-FC7A2FCC7E5E}"/>
                </a:ext>
              </a:extLst>
            </p:cNvPr>
            <p:cNvCxnSpPr>
              <a:cxnSpLocks/>
            </p:cNvCxnSpPr>
            <p:nvPr/>
          </p:nvCxnSpPr>
          <p:spPr>
            <a:xfrm flipH="1">
              <a:off x="7337430" y="5672829"/>
              <a:ext cx="6178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0DB24B9E-4A2A-432C-88E7-7D3D4502E473}"/>
                </a:ext>
              </a:extLst>
            </p:cNvPr>
            <p:cNvCxnSpPr>
              <a:cxnSpLocks/>
            </p:cNvCxnSpPr>
            <p:nvPr/>
          </p:nvCxnSpPr>
          <p:spPr>
            <a:xfrm flipH="1">
              <a:off x="8111084" y="5672829"/>
              <a:ext cx="6178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E216622-259B-4FB8-9C9D-CDCEC280742F}"/>
                </a:ext>
              </a:extLst>
            </p:cNvPr>
            <p:cNvCxnSpPr>
              <a:cxnSpLocks/>
            </p:cNvCxnSpPr>
            <p:nvPr/>
          </p:nvCxnSpPr>
          <p:spPr>
            <a:xfrm flipH="1">
              <a:off x="8894720" y="5672829"/>
              <a:ext cx="61785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C84CE0F-71E5-4843-ADCC-B46D4AE7ED07}"/>
                </a:ext>
              </a:extLst>
            </p:cNvPr>
            <p:cNvCxnSpPr>
              <a:cxnSpLocks/>
            </p:cNvCxnSpPr>
            <p:nvPr/>
          </p:nvCxnSpPr>
          <p:spPr>
            <a:xfrm flipH="1">
              <a:off x="9646551" y="5672829"/>
              <a:ext cx="33923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798245A-ABD0-4770-A606-89D3FA5575B6}"/>
                </a:ext>
              </a:extLst>
            </p:cNvPr>
            <p:cNvCxnSpPr>
              <a:cxnSpLocks/>
            </p:cNvCxnSpPr>
            <p:nvPr/>
          </p:nvCxnSpPr>
          <p:spPr>
            <a:xfrm flipH="1">
              <a:off x="6836008" y="3613084"/>
              <a:ext cx="53888" cy="33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C9F58CC2-C7FF-4777-9EC4-CB66200EB484}"/>
                </a:ext>
              </a:extLst>
            </p:cNvPr>
            <p:cNvSpPr/>
            <p:nvPr/>
          </p:nvSpPr>
          <p:spPr>
            <a:xfrm>
              <a:off x="5834591" y="2016545"/>
              <a:ext cx="80177" cy="1276350"/>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a:extLst>
                <a:ext uri="{FF2B5EF4-FFF2-40B4-BE49-F238E27FC236}">
                  <a16:creationId xmlns:a16="http://schemas.microsoft.com/office/drawing/2014/main" id="{A2DF2E43-4DD0-4942-A13C-74C93238E92B}"/>
                </a:ext>
              </a:extLst>
            </p:cNvPr>
            <p:cNvCxnSpPr>
              <a:cxnSpLocks/>
            </p:cNvCxnSpPr>
            <p:nvPr/>
          </p:nvCxnSpPr>
          <p:spPr>
            <a:xfrm flipH="1">
              <a:off x="2780348" y="3613084"/>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C31EBDA-E344-4E45-A79F-37B6725275E8}"/>
                </a:ext>
              </a:extLst>
            </p:cNvPr>
            <p:cNvCxnSpPr>
              <a:cxnSpLocks/>
            </p:cNvCxnSpPr>
            <p:nvPr/>
          </p:nvCxnSpPr>
          <p:spPr>
            <a:xfrm flipH="1">
              <a:off x="5884307" y="3615222"/>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378801B4-582E-4207-B96F-E973C8F40BC2}"/>
                </a:ext>
              </a:extLst>
            </p:cNvPr>
            <p:cNvSpPr/>
            <p:nvPr/>
          </p:nvSpPr>
          <p:spPr>
            <a:xfrm>
              <a:off x="2799842" y="2022737"/>
              <a:ext cx="80177" cy="1276350"/>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6B527B75-FE2F-4B85-AC2B-B5B5B0A8BC0D}"/>
                </a:ext>
              </a:extLst>
            </p:cNvPr>
            <p:cNvSpPr/>
            <p:nvPr/>
          </p:nvSpPr>
          <p:spPr>
            <a:xfrm>
              <a:off x="6819445" y="2019300"/>
              <a:ext cx="80177" cy="1276350"/>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025D680D-78CC-49F9-85E1-9FB0021450C8}"/>
                </a:ext>
              </a:extLst>
            </p:cNvPr>
            <p:cNvSpPr/>
            <p:nvPr/>
          </p:nvSpPr>
          <p:spPr>
            <a:xfrm>
              <a:off x="9934644" y="2020356"/>
              <a:ext cx="80177" cy="1276350"/>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B714FC29-D650-4297-AAC8-47577A025BCB}"/>
                </a:ext>
              </a:extLst>
            </p:cNvPr>
            <p:cNvSpPr/>
            <p:nvPr/>
          </p:nvSpPr>
          <p:spPr>
            <a:xfrm>
              <a:off x="8360896" y="2022737"/>
              <a:ext cx="104483" cy="758154"/>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D2344501-F71C-4F07-8D7B-4A5438BD8AF6}"/>
                </a:ext>
              </a:extLst>
            </p:cNvPr>
            <p:cNvCxnSpPr>
              <a:cxnSpLocks/>
            </p:cNvCxnSpPr>
            <p:nvPr/>
          </p:nvCxnSpPr>
          <p:spPr>
            <a:xfrm flipH="1">
              <a:off x="8415505" y="3622269"/>
              <a:ext cx="53888" cy="33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FB904CDC-3A56-4C26-9AB4-20BE65324F66}"/>
                </a:ext>
              </a:extLst>
            </p:cNvPr>
            <p:cNvCxnSpPr>
              <a:cxnSpLocks/>
            </p:cNvCxnSpPr>
            <p:nvPr/>
          </p:nvCxnSpPr>
          <p:spPr>
            <a:xfrm flipH="1">
              <a:off x="9958842" y="3629455"/>
              <a:ext cx="53888" cy="33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7AA85104-9A89-42F6-954A-A51DC3C3A99D}"/>
                </a:ext>
              </a:extLst>
            </p:cNvPr>
            <p:cNvSpPr txBox="1"/>
            <p:nvPr/>
          </p:nvSpPr>
          <p:spPr>
            <a:xfrm>
              <a:off x="7625081" y="3477472"/>
              <a:ext cx="93868" cy="307777"/>
            </a:xfrm>
            <a:prstGeom prst="rect">
              <a:avLst/>
            </a:prstGeom>
            <a:noFill/>
          </p:spPr>
          <p:txBody>
            <a:bodyPr wrap="square" rtlCol="0">
              <a:spAutoFit/>
            </a:bodyPr>
            <a:lstStyle/>
            <a:p>
              <a:pPr algn="ctr"/>
              <a:r>
                <a:rPr lang="en-US" sz="1400" dirty="0"/>
                <a:t>x</a:t>
              </a:r>
            </a:p>
          </p:txBody>
        </p:sp>
        <p:sp>
          <p:nvSpPr>
            <p:cNvPr id="73" name="TextBox 72">
              <a:extLst>
                <a:ext uri="{FF2B5EF4-FFF2-40B4-BE49-F238E27FC236}">
                  <a16:creationId xmlns:a16="http://schemas.microsoft.com/office/drawing/2014/main" id="{2A236AAF-926C-4704-B7A4-7B6DB6DBC3E2}"/>
                </a:ext>
              </a:extLst>
            </p:cNvPr>
            <p:cNvSpPr txBox="1"/>
            <p:nvPr/>
          </p:nvSpPr>
          <p:spPr>
            <a:xfrm>
              <a:off x="9171792" y="3466393"/>
              <a:ext cx="93868" cy="307777"/>
            </a:xfrm>
            <a:prstGeom prst="rect">
              <a:avLst/>
            </a:prstGeom>
            <a:noFill/>
          </p:spPr>
          <p:txBody>
            <a:bodyPr wrap="square" rtlCol="0">
              <a:spAutoFit/>
            </a:bodyPr>
            <a:lstStyle/>
            <a:p>
              <a:pPr algn="ctr"/>
              <a:r>
                <a:rPr lang="en-US" sz="1400" dirty="0"/>
                <a:t>x</a:t>
              </a:r>
            </a:p>
          </p:txBody>
        </p:sp>
        <p:sp>
          <p:nvSpPr>
            <p:cNvPr id="74" name="Rectangle 73">
              <a:extLst>
                <a:ext uri="{FF2B5EF4-FFF2-40B4-BE49-F238E27FC236}">
                  <a16:creationId xmlns:a16="http://schemas.microsoft.com/office/drawing/2014/main" id="{8C154B43-70E7-4F08-8799-29F3844BD7B4}"/>
                </a:ext>
              </a:extLst>
            </p:cNvPr>
            <p:cNvSpPr/>
            <p:nvPr/>
          </p:nvSpPr>
          <p:spPr>
            <a:xfrm>
              <a:off x="6828342" y="4004313"/>
              <a:ext cx="80177" cy="1268014"/>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33CD736A-2813-4809-B84D-F1B10C165CCB}"/>
                </a:ext>
              </a:extLst>
            </p:cNvPr>
            <p:cNvSpPr/>
            <p:nvPr/>
          </p:nvSpPr>
          <p:spPr>
            <a:xfrm>
              <a:off x="7656753" y="4007630"/>
              <a:ext cx="104615" cy="835659"/>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4C0757CF-CEE7-476C-A99F-51ECFCA56A34}"/>
                </a:ext>
              </a:extLst>
            </p:cNvPr>
            <p:cNvSpPr/>
            <p:nvPr/>
          </p:nvSpPr>
          <p:spPr>
            <a:xfrm>
              <a:off x="9942762" y="4006751"/>
              <a:ext cx="80177" cy="1265576"/>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45BB084C-4B96-4637-8215-E8980F67E91C}"/>
                </a:ext>
              </a:extLst>
            </p:cNvPr>
            <p:cNvSpPr/>
            <p:nvPr/>
          </p:nvSpPr>
          <p:spPr>
            <a:xfrm>
              <a:off x="8429582" y="4443756"/>
              <a:ext cx="104615" cy="835659"/>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CBB47129-0D23-4436-9539-972FE1EB2150}"/>
                </a:ext>
              </a:extLst>
            </p:cNvPr>
            <p:cNvSpPr/>
            <p:nvPr/>
          </p:nvSpPr>
          <p:spPr>
            <a:xfrm>
              <a:off x="2767680" y="4004313"/>
              <a:ext cx="80177" cy="1275613"/>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81B73484-5031-4579-A3BD-4708F4CDA294}"/>
                </a:ext>
              </a:extLst>
            </p:cNvPr>
            <p:cNvSpPr/>
            <p:nvPr/>
          </p:nvSpPr>
          <p:spPr>
            <a:xfrm>
              <a:off x="5870241" y="4006480"/>
              <a:ext cx="80177" cy="1268465"/>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415DEBA8-683B-47C2-BBDA-E0B9A612C0CD}"/>
                </a:ext>
              </a:extLst>
            </p:cNvPr>
            <p:cNvSpPr/>
            <p:nvPr/>
          </p:nvSpPr>
          <p:spPr>
            <a:xfrm>
              <a:off x="3771833" y="4006694"/>
              <a:ext cx="104615" cy="835657"/>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1F7AB744-FB5A-4F83-953E-A588003CC293}"/>
                </a:ext>
              </a:extLst>
            </p:cNvPr>
            <p:cNvSpPr/>
            <p:nvPr/>
          </p:nvSpPr>
          <p:spPr>
            <a:xfrm>
              <a:off x="4796742" y="4007487"/>
              <a:ext cx="104615" cy="835657"/>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2" name="Straight Connector 81">
              <a:extLst>
                <a:ext uri="{FF2B5EF4-FFF2-40B4-BE49-F238E27FC236}">
                  <a16:creationId xmlns:a16="http://schemas.microsoft.com/office/drawing/2014/main" id="{CFBC12F7-5625-406D-81A9-8B165CE2CA35}"/>
                </a:ext>
              </a:extLst>
            </p:cNvPr>
            <p:cNvCxnSpPr>
              <a:cxnSpLocks/>
            </p:cNvCxnSpPr>
            <p:nvPr/>
          </p:nvCxnSpPr>
          <p:spPr>
            <a:xfrm flipH="1">
              <a:off x="2765517" y="5647351"/>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FBD2FBBB-4DDE-441E-A6AD-46EA2320FAC4}"/>
                </a:ext>
              </a:extLst>
            </p:cNvPr>
            <p:cNvCxnSpPr>
              <a:cxnSpLocks/>
            </p:cNvCxnSpPr>
            <p:nvPr/>
          </p:nvCxnSpPr>
          <p:spPr>
            <a:xfrm flipH="1">
              <a:off x="3792888" y="5647350"/>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D7B6C431-9463-4885-8602-A9D3386606AF}"/>
                </a:ext>
              </a:extLst>
            </p:cNvPr>
            <p:cNvCxnSpPr>
              <a:cxnSpLocks/>
            </p:cNvCxnSpPr>
            <p:nvPr/>
          </p:nvCxnSpPr>
          <p:spPr>
            <a:xfrm flipH="1">
              <a:off x="4847920" y="5647350"/>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88E40BB-E9BF-4054-BB45-D5BBE9A7A1A9}"/>
                </a:ext>
              </a:extLst>
            </p:cNvPr>
            <p:cNvCxnSpPr>
              <a:cxnSpLocks/>
            </p:cNvCxnSpPr>
            <p:nvPr/>
          </p:nvCxnSpPr>
          <p:spPr>
            <a:xfrm flipH="1">
              <a:off x="5892731" y="5647349"/>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46D68720-AA49-4C2A-A66A-50DF9C17D6F2}"/>
                </a:ext>
              </a:extLst>
            </p:cNvPr>
            <p:cNvSpPr/>
            <p:nvPr/>
          </p:nvSpPr>
          <p:spPr>
            <a:xfrm>
              <a:off x="9130825" y="4010671"/>
              <a:ext cx="104615" cy="835659"/>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Straight Connector 86">
              <a:extLst>
                <a:ext uri="{FF2B5EF4-FFF2-40B4-BE49-F238E27FC236}">
                  <a16:creationId xmlns:a16="http://schemas.microsoft.com/office/drawing/2014/main" id="{11E2AFF7-79D3-499E-AB0B-01BCEF5C403B}"/>
                </a:ext>
              </a:extLst>
            </p:cNvPr>
            <p:cNvCxnSpPr>
              <a:cxnSpLocks/>
            </p:cNvCxnSpPr>
            <p:nvPr/>
          </p:nvCxnSpPr>
          <p:spPr>
            <a:xfrm flipH="1">
              <a:off x="6841042" y="5642585"/>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BAA37498-FA90-4DF6-B11A-060B6CEE2FEA}"/>
                </a:ext>
              </a:extLst>
            </p:cNvPr>
            <p:cNvCxnSpPr>
              <a:cxnSpLocks/>
            </p:cNvCxnSpPr>
            <p:nvPr/>
          </p:nvCxnSpPr>
          <p:spPr>
            <a:xfrm flipH="1">
              <a:off x="7643814" y="5642585"/>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4B58641-D523-45F0-B531-FE0E86853C73}"/>
                </a:ext>
              </a:extLst>
            </p:cNvPr>
            <p:cNvCxnSpPr>
              <a:cxnSpLocks/>
            </p:cNvCxnSpPr>
            <p:nvPr/>
          </p:nvCxnSpPr>
          <p:spPr>
            <a:xfrm flipH="1">
              <a:off x="8400134" y="5642585"/>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FEB12F7-D42D-4B37-BA01-64BAA0C85BA2}"/>
                </a:ext>
              </a:extLst>
            </p:cNvPr>
            <p:cNvCxnSpPr>
              <a:cxnSpLocks/>
            </p:cNvCxnSpPr>
            <p:nvPr/>
          </p:nvCxnSpPr>
          <p:spPr>
            <a:xfrm flipH="1">
              <a:off x="9169528" y="5642585"/>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56D04878-4AD7-4B07-AA78-40FCD9C530DA}"/>
                </a:ext>
              </a:extLst>
            </p:cNvPr>
            <p:cNvCxnSpPr>
              <a:cxnSpLocks/>
            </p:cNvCxnSpPr>
            <p:nvPr/>
          </p:nvCxnSpPr>
          <p:spPr>
            <a:xfrm flipH="1">
              <a:off x="9953164" y="5642585"/>
              <a:ext cx="65246" cy="485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1297063C-D9A1-4024-BCD3-4CE26D06FB88}"/>
                </a:ext>
              </a:extLst>
            </p:cNvPr>
            <p:cNvSpPr txBox="1"/>
            <p:nvPr/>
          </p:nvSpPr>
          <p:spPr>
            <a:xfrm>
              <a:off x="7237456" y="5486401"/>
              <a:ext cx="93868" cy="307777"/>
            </a:xfrm>
            <a:prstGeom prst="rect">
              <a:avLst/>
            </a:prstGeom>
            <a:noFill/>
          </p:spPr>
          <p:txBody>
            <a:bodyPr wrap="square" rtlCol="0">
              <a:spAutoFit/>
            </a:bodyPr>
            <a:lstStyle/>
            <a:p>
              <a:pPr algn="ctr"/>
              <a:r>
                <a:rPr lang="en-US" sz="1400" dirty="0"/>
                <a:t>x</a:t>
              </a:r>
            </a:p>
          </p:txBody>
        </p:sp>
        <p:sp>
          <p:nvSpPr>
            <p:cNvPr id="93" name="TextBox 92">
              <a:extLst>
                <a:ext uri="{FF2B5EF4-FFF2-40B4-BE49-F238E27FC236}">
                  <a16:creationId xmlns:a16="http://schemas.microsoft.com/office/drawing/2014/main" id="{390EE2F6-14A5-42A1-B261-EC71D3EF43B2}"/>
                </a:ext>
              </a:extLst>
            </p:cNvPr>
            <p:cNvSpPr txBox="1"/>
            <p:nvPr/>
          </p:nvSpPr>
          <p:spPr>
            <a:xfrm>
              <a:off x="7990271" y="5498156"/>
              <a:ext cx="93868" cy="307777"/>
            </a:xfrm>
            <a:prstGeom prst="rect">
              <a:avLst/>
            </a:prstGeom>
            <a:noFill/>
          </p:spPr>
          <p:txBody>
            <a:bodyPr wrap="square" rtlCol="0">
              <a:spAutoFit/>
            </a:bodyPr>
            <a:lstStyle/>
            <a:p>
              <a:pPr algn="ctr"/>
              <a:r>
                <a:rPr lang="en-US" sz="1400" dirty="0"/>
                <a:t>x</a:t>
              </a:r>
            </a:p>
          </p:txBody>
        </p:sp>
        <p:sp>
          <p:nvSpPr>
            <p:cNvPr id="94" name="TextBox 93">
              <a:extLst>
                <a:ext uri="{FF2B5EF4-FFF2-40B4-BE49-F238E27FC236}">
                  <a16:creationId xmlns:a16="http://schemas.microsoft.com/office/drawing/2014/main" id="{4E435A58-5790-4D08-8485-A8AD36C5EC2B}"/>
                </a:ext>
              </a:extLst>
            </p:cNvPr>
            <p:cNvSpPr txBox="1"/>
            <p:nvPr/>
          </p:nvSpPr>
          <p:spPr>
            <a:xfrm>
              <a:off x="8775845" y="5498156"/>
              <a:ext cx="93868" cy="307777"/>
            </a:xfrm>
            <a:prstGeom prst="rect">
              <a:avLst/>
            </a:prstGeom>
            <a:noFill/>
          </p:spPr>
          <p:txBody>
            <a:bodyPr wrap="square" rtlCol="0">
              <a:spAutoFit/>
            </a:bodyPr>
            <a:lstStyle/>
            <a:p>
              <a:pPr algn="ctr"/>
              <a:r>
                <a:rPr lang="en-US" sz="1400" dirty="0"/>
                <a:t>x</a:t>
              </a:r>
            </a:p>
          </p:txBody>
        </p:sp>
        <p:sp>
          <p:nvSpPr>
            <p:cNvPr id="95" name="TextBox 94">
              <a:extLst>
                <a:ext uri="{FF2B5EF4-FFF2-40B4-BE49-F238E27FC236}">
                  <a16:creationId xmlns:a16="http://schemas.microsoft.com/office/drawing/2014/main" id="{28092A06-8A0C-4EE3-AD20-C1F2738CA638}"/>
                </a:ext>
              </a:extLst>
            </p:cNvPr>
            <p:cNvSpPr txBox="1"/>
            <p:nvPr/>
          </p:nvSpPr>
          <p:spPr>
            <a:xfrm>
              <a:off x="9523104" y="5496891"/>
              <a:ext cx="93868" cy="307777"/>
            </a:xfrm>
            <a:prstGeom prst="rect">
              <a:avLst/>
            </a:prstGeom>
            <a:noFill/>
          </p:spPr>
          <p:txBody>
            <a:bodyPr wrap="square" rtlCol="0">
              <a:spAutoFit/>
            </a:bodyPr>
            <a:lstStyle/>
            <a:p>
              <a:pPr algn="ctr"/>
              <a:r>
                <a:rPr lang="en-US" sz="1400" dirty="0"/>
                <a:t>x</a:t>
              </a:r>
            </a:p>
          </p:txBody>
        </p:sp>
        <p:sp>
          <p:nvSpPr>
            <p:cNvPr id="96" name="TextBox 95">
              <a:extLst>
                <a:ext uri="{FF2B5EF4-FFF2-40B4-BE49-F238E27FC236}">
                  <a16:creationId xmlns:a16="http://schemas.microsoft.com/office/drawing/2014/main" id="{445E1424-2691-4692-AC17-8C0F2196001E}"/>
                </a:ext>
              </a:extLst>
            </p:cNvPr>
            <p:cNvSpPr txBox="1"/>
            <p:nvPr/>
          </p:nvSpPr>
          <p:spPr>
            <a:xfrm>
              <a:off x="5347102" y="5498929"/>
              <a:ext cx="93868" cy="307777"/>
            </a:xfrm>
            <a:prstGeom prst="rect">
              <a:avLst/>
            </a:prstGeom>
            <a:noFill/>
          </p:spPr>
          <p:txBody>
            <a:bodyPr wrap="square" rtlCol="0">
              <a:spAutoFit/>
            </a:bodyPr>
            <a:lstStyle/>
            <a:p>
              <a:pPr algn="ctr"/>
              <a:r>
                <a:rPr lang="en-US" sz="1400" dirty="0"/>
                <a:t>x</a:t>
              </a:r>
            </a:p>
          </p:txBody>
        </p:sp>
        <p:sp>
          <p:nvSpPr>
            <p:cNvPr id="97" name="TextBox 96">
              <a:extLst>
                <a:ext uri="{FF2B5EF4-FFF2-40B4-BE49-F238E27FC236}">
                  <a16:creationId xmlns:a16="http://schemas.microsoft.com/office/drawing/2014/main" id="{FF5DEBCA-54A9-4615-80F6-EEC882FEF4E7}"/>
                </a:ext>
              </a:extLst>
            </p:cNvPr>
            <p:cNvSpPr txBox="1"/>
            <p:nvPr/>
          </p:nvSpPr>
          <p:spPr>
            <a:xfrm>
              <a:off x="4333633" y="5501654"/>
              <a:ext cx="93868" cy="307777"/>
            </a:xfrm>
            <a:prstGeom prst="rect">
              <a:avLst/>
            </a:prstGeom>
            <a:noFill/>
          </p:spPr>
          <p:txBody>
            <a:bodyPr wrap="square" rtlCol="0">
              <a:spAutoFit/>
            </a:bodyPr>
            <a:lstStyle/>
            <a:p>
              <a:pPr algn="ctr"/>
              <a:r>
                <a:rPr lang="en-US" sz="1400" dirty="0"/>
                <a:t>x</a:t>
              </a:r>
            </a:p>
          </p:txBody>
        </p:sp>
        <p:sp>
          <p:nvSpPr>
            <p:cNvPr id="98" name="TextBox 97">
              <a:extLst>
                <a:ext uri="{FF2B5EF4-FFF2-40B4-BE49-F238E27FC236}">
                  <a16:creationId xmlns:a16="http://schemas.microsoft.com/office/drawing/2014/main" id="{CDCA0545-DEC9-4111-A270-973B82C624E4}"/>
                </a:ext>
              </a:extLst>
            </p:cNvPr>
            <p:cNvSpPr txBox="1"/>
            <p:nvPr/>
          </p:nvSpPr>
          <p:spPr>
            <a:xfrm>
              <a:off x="3296273" y="5496693"/>
              <a:ext cx="93868" cy="307777"/>
            </a:xfrm>
            <a:prstGeom prst="rect">
              <a:avLst/>
            </a:prstGeom>
            <a:noFill/>
          </p:spPr>
          <p:txBody>
            <a:bodyPr wrap="square" rtlCol="0">
              <a:spAutoFit/>
            </a:bodyPr>
            <a:lstStyle/>
            <a:p>
              <a:pPr algn="ctr"/>
              <a:r>
                <a:rPr lang="en-US" sz="1400" dirty="0"/>
                <a:t>x</a:t>
              </a:r>
            </a:p>
          </p:txBody>
        </p:sp>
        <p:sp>
          <p:nvSpPr>
            <p:cNvPr id="99" name="TextBox 98">
              <a:extLst>
                <a:ext uri="{FF2B5EF4-FFF2-40B4-BE49-F238E27FC236}">
                  <a16:creationId xmlns:a16="http://schemas.microsoft.com/office/drawing/2014/main" id="{8AEE93F1-1C39-42A0-9F8D-E2A3E8630F7A}"/>
                </a:ext>
              </a:extLst>
            </p:cNvPr>
            <p:cNvSpPr txBox="1"/>
            <p:nvPr/>
          </p:nvSpPr>
          <p:spPr>
            <a:xfrm>
              <a:off x="4319125" y="3468134"/>
              <a:ext cx="93868" cy="307777"/>
            </a:xfrm>
            <a:prstGeom prst="rect">
              <a:avLst/>
            </a:prstGeom>
            <a:noFill/>
          </p:spPr>
          <p:txBody>
            <a:bodyPr wrap="square" rtlCol="0">
              <a:spAutoFit/>
            </a:bodyPr>
            <a:lstStyle/>
            <a:p>
              <a:pPr algn="ctr"/>
              <a:r>
                <a:rPr lang="en-US" sz="1400" dirty="0"/>
                <a:t>x</a:t>
              </a:r>
            </a:p>
          </p:txBody>
        </p:sp>
      </p:grpSp>
      <p:sp>
        <p:nvSpPr>
          <p:cNvPr id="2" name="Title 1"/>
          <p:cNvSpPr>
            <a:spLocks noGrp="1"/>
          </p:cNvSpPr>
          <p:nvPr>
            <p:ph type="title"/>
          </p:nvPr>
        </p:nvSpPr>
        <p:spPr>
          <a:xfrm>
            <a:off x="311001" y="990600"/>
            <a:ext cx="7416969" cy="561665"/>
          </a:xfrm>
        </p:spPr>
        <p:txBody>
          <a:bodyPr>
            <a:normAutofit/>
          </a:bodyPr>
          <a:lstStyle/>
          <a:p>
            <a:r>
              <a:rPr lang="en-US"/>
              <a:t>Braced Wall Spacing</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9322333" y="5950251"/>
            <a:ext cx="2507055" cy="549903"/>
            <a:chOff x="9322333" y="6091920"/>
            <a:chExt cx="2507055" cy="549903"/>
          </a:xfrm>
        </p:grpSpPr>
        <p:sp>
          <p:nvSpPr>
            <p:cNvPr id="102" name="Rectangle 101">
              <a:extLst>
                <a:ext uri="{FF2B5EF4-FFF2-40B4-BE49-F238E27FC236}">
                  <a16:creationId xmlns:a16="http://schemas.microsoft.com/office/drawing/2014/main" id="{B714FC29-D650-4297-AAC8-47577A025BCB}"/>
                </a:ext>
              </a:extLst>
            </p:cNvPr>
            <p:cNvSpPr/>
            <p:nvPr>
              <p:custDataLst>
                <p:tags r:id="rId2"/>
              </p:custDataLst>
            </p:nvPr>
          </p:nvSpPr>
          <p:spPr>
            <a:xfrm rot="16200000">
              <a:off x="9611506" y="6170558"/>
              <a:ext cx="104483" cy="174451"/>
            </a:xfrm>
            <a:prstGeom prst="rect">
              <a:avLst/>
            </a:prstGeom>
            <a:solidFill>
              <a:srgbClr val="A3620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a:extLst>
                <a:ext uri="{FF2B5EF4-FFF2-40B4-BE49-F238E27FC236}">
                  <a16:creationId xmlns:a16="http://schemas.microsoft.com/office/drawing/2014/main" id="{3A18A412-E909-487C-84B0-A99CB47616D1}"/>
                </a:ext>
              </a:extLst>
            </p:cNvPr>
            <p:cNvSpPr/>
            <p:nvPr/>
          </p:nvSpPr>
          <p:spPr>
            <a:xfrm>
              <a:off x="9776731" y="6091920"/>
              <a:ext cx="1755390" cy="307777"/>
            </a:xfrm>
            <a:prstGeom prst="rect">
              <a:avLst/>
            </a:prstGeom>
            <a:noFill/>
          </p:spPr>
          <p:txBody>
            <a:bodyPr wrap="square">
              <a:spAutoFit/>
            </a:bodyPr>
            <a:lstStyle/>
            <a:p>
              <a:r>
                <a:rPr lang="en-US" sz="1400">
                  <a:latin typeface="Arial" panose="020B0604020202020204" pitchFamily="34" charset="0"/>
                  <a:cs typeface="Arial" panose="020B0604020202020204" pitchFamily="34" charset="0"/>
                </a:rPr>
                <a:t>Braced wall line</a:t>
              </a:r>
              <a:endParaRPr lang="en-US" sz="1400" dirty="0">
                <a:latin typeface="Arial" panose="020B0604020202020204" pitchFamily="34" charset="0"/>
                <a:cs typeface="Arial" panose="020B0604020202020204" pitchFamily="34" charset="0"/>
              </a:endParaRPr>
            </a:p>
          </p:txBody>
        </p:sp>
        <p:sp>
          <p:nvSpPr>
            <p:cNvPr id="104" name="TextBox 103">
              <a:extLst>
                <a:ext uri="{FF2B5EF4-FFF2-40B4-BE49-F238E27FC236}">
                  <a16:creationId xmlns:a16="http://schemas.microsoft.com/office/drawing/2014/main" id="{390EE2F6-14A5-42A1-B261-EC71D3EF43B2}"/>
                </a:ext>
              </a:extLst>
            </p:cNvPr>
            <p:cNvSpPr txBox="1"/>
            <p:nvPr/>
          </p:nvSpPr>
          <p:spPr>
            <a:xfrm>
              <a:off x="9626765" y="6334046"/>
              <a:ext cx="93868" cy="307777"/>
            </a:xfrm>
            <a:prstGeom prst="rect">
              <a:avLst/>
            </a:prstGeom>
            <a:noFill/>
          </p:spPr>
          <p:txBody>
            <a:bodyPr wrap="square" rtlCol="0">
              <a:spAutoFit/>
            </a:bodyPr>
            <a:lstStyle/>
            <a:p>
              <a:pPr algn="ctr"/>
              <a:r>
                <a:rPr lang="en-US" sz="1400" dirty="0"/>
                <a:t>x</a:t>
              </a:r>
            </a:p>
          </p:txBody>
        </p:sp>
        <p:sp>
          <p:nvSpPr>
            <p:cNvPr id="105" name="Rectangle 104">
              <a:extLst>
                <a:ext uri="{FF2B5EF4-FFF2-40B4-BE49-F238E27FC236}">
                  <a16:creationId xmlns:a16="http://schemas.microsoft.com/office/drawing/2014/main" id="{3A18A412-E909-487C-84B0-A99CB47616D1}"/>
                </a:ext>
              </a:extLst>
            </p:cNvPr>
            <p:cNvSpPr/>
            <p:nvPr/>
          </p:nvSpPr>
          <p:spPr>
            <a:xfrm>
              <a:off x="9774583" y="6321594"/>
              <a:ext cx="2054805" cy="307777"/>
            </a:xfrm>
            <a:prstGeom prst="rect">
              <a:avLst/>
            </a:prstGeom>
            <a:noFill/>
          </p:spPr>
          <p:txBody>
            <a:bodyPr wrap="square">
              <a:spAutoFit/>
            </a:bodyPr>
            <a:lstStyle/>
            <a:p>
              <a:r>
                <a:rPr lang="en-US" sz="1400">
                  <a:latin typeface="Arial" panose="020B0604020202020204" pitchFamily="34" charset="0"/>
                  <a:cs typeface="Arial" panose="020B0604020202020204" pitchFamily="34" charset="0"/>
                </a:rPr>
                <a:t>Braced wall spacing</a:t>
              </a:r>
              <a:endParaRPr lang="en-US" sz="1400" dirty="0">
                <a:latin typeface="Arial" panose="020B0604020202020204" pitchFamily="34" charset="0"/>
                <a:cs typeface="Arial" panose="020B0604020202020204" pitchFamily="34" charset="0"/>
              </a:endParaRPr>
            </a:p>
          </p:txBody>
        </p:sp>
        <p:sp>
          <p:nvSpPr>
            <p:cNvPr id="6" name="Rectangle 5"/>
            <p:cNvSpPr/>
            <p:nvPr/>
          </p:nvSpPr>
          <p:spPr>
            <a:xfrm>
              <a:off x="9322333" y="6091920"/>
              <a:ext cx="2358805" cy="53745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721223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301" y="2641600"/>
            <a:ext cx="1953986" cy="3017311"/>
          </a:xfrm>
        </p:spPr>
        <p:txBody>
          <a:bodyPr/>
          <a:lstStyle/>
          <a:p>
            <a:pPr marL="0" indent="0">
              <a:buNone/>
            </a:pPr>
            <a:r>
              <a:rPr lang="en-US" sz="1400"/>
              <a:t>Code states that braced wall panels must not contain vertical or horizontal offsets. </a:t>
            </a:r>
            <a:endParaRPr lang="en-US" sz="1400" dirty="0"/>
          </a:p>
        </p:txBody>
      </p:sp>
      <p:sp>
        <p:nvSpPr>
          <p:cNvPr id="2" name="Title 1"/>
          <p:cNvSpPr>
            <a:spLocks noGrp="1"/>
          </p:cNvSpPr>
          <p:nvPr>
            <p:ph type="title"/>
          </p:nvPr>
        </p:nvSpPr>
        <p:spPr>
          <a:xfrm>
            <a:off x="342900" y="889002"/>
            <a:ext cx="2731198" cy="1592943"/>
          </a:xfrm>
        </p:spPr>
        <p:txBody>
          <a:bodyPr>
            <a:normAutofit/>
          </a:bodyPr>
          <a:lstStyle/>
          <a:p>
            <a:r>
              <a:rPr lang="en-US"/>
              <a:t>Braced</a:t>
            </a:r>
            <a:br>
              <a:rPr lang="en-US">
                <a:solidFill>
                  <a:srgbClr val="FF00FF"/>
                </a:solidFill>
              </a:rPr>
            </a:br>
            <a:r>
              <a:rPr lang="en-US"/>
              <a:t>Wall Line</a:t>
            </a:r>
            <a:br>
              <a:rPr lang="en-US">
                <a:solidFill>
                  <a:srgbClr val="FF00FF"/>
                </a:solidFill>
              </a:rPr>
            </a:br>
            <a:r>
              <a:rPr lang="en-US"/>
              <a:t>Offsets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3167296" y="995983"/>
            <a:ext cx="8546623" cy="4088852"/>
            <a:chOff x="3167296" y="995983"/>
            <a:chExt cx="8546623" cy="4088852"/>
          </a:xfrm>
        </p:grpSpPr>
        <p:cxnSp>
          <p:nvCxnSpPr>
            <p:cNvPr id="6" name="Straight Connector 5"/>
            <p:cNvCxnSpPr/>
            <p:nvPr/>
          </p:nvCxnSpPr>
          <p:spPr>
            <a:xfrm flipV="1">
              <a:off x="3167296" y="2871322"/>
              <a:ext cx="8546623" cy="1537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3167296" y="995984"/>
              <a:ext cx="8546622" cy="1537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V="1">
              <a:off x="3167296" y="1011355"/>
              <a:ext cx="0" cy="187533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11713919" y="995983"/>
              <a:ext cx="0" cy="187533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1544831" y="2871322"/>
              <a:ext cx="0" cy="2213511"/>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3336385" y="2871322"/>
              <a:ext cx="0" cy="2213511"/>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417549" y="4746658"/>
              <a:ext cx="4127282"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336385" y="5084834"/>
              <a:ext cx="8208446"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flipV="1">
              <a:off x="7417549" y="4746658"/>
              <a:ext cx="3" cy="338177"/>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336385" y="4977232"/>
              <a:ext cx="8208447"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3536215" y="3606909"/>
              <a:ext cx="1499489" cy="1414188"/>
            </a:xfrm>
            <a:prstGeom prst="rect">
              <a:avLst/>
            </a:prstGeom>
            <a:solidFill>
              <a:schemeClr val="bg1"/>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10499556" y="3332470"/>
              <a:ext cx="614865" cy="1414188"/>
            </a:xfrm>
            <a:prstGeom prst="rect">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7871020" y="3332470"/>
              <a:ext cx="983781" cy="768580"/>
            </a:xfrm>
            <a:prstGeom prst="rect">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19"/>
            <p:cNvSpPr/>
            <p:nvPr/>
          </p:nvSpPr>
          <p:spPr>
            <a:xfrm>
              <a:off x="3336385" y="1011356"/>
              <a:ext cx="4081164" cy="1859965"/>
            </a:xfrm>
            <a:prstGeom prst="triangle">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625861" y="3606610"/>
              <a:ext cx="1484996" cy="1414188"/>
            </a:xfrm>
            <a:prstGeom prst="rect">
              <a:avLst/>
            </a:prstGeom>
            <a:solidFill>
              <a:schemeClr val="bg1"/>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1"/>
            <p:cNvSpPr/>
            <p:nvPr/>
          </p:nvSpPr>
          <p:spPr>
            <a:xfrm>
              <a:off x="3305645" y="1902908"/>
              <a:ext cx="2198140" cy="968414"/>
            </a:xfrm>
            <a:prstGeom prst="triangle">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Connector 22"/>
            <p:cNvCxnSpPr/>
            <p:nvPr/>
          </p:nvCxnSpPr>
          <p:spPr>
            <a:xfrm flipV="1">
              <a:off x="5350068" y="2886695"/>
              <a:ext cx="0" cy="219813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3305645" y="5631898"/>
            <a:ext cx="8239187" cy="322806"/>
            <a:chOff x="3305645" y="5631898"/>
            <a:chExt cx="8239187" cy="322806"/>
          </a:xfrm>
        </p:grpSpPr>
        <p:cxnSp>
          <p:nvCxnSpPr>
            <p:cNvPr id="24" name="Straight Connector 23"/>
            <p:cNvCxnSpPr/>
            <p:nvPr/>
          </p:nvCxnSpPr>
          <p:spPr>
            <a:xfrm flipV="1">
              <a:off x="3305645" y="5866226"/>
              <a:ext cx="1967189" cy="5289"/>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305645" y="5954704"/>
              <a:ext cx="2029053"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260249" y="5631898"/>
              <a:ext cx="6284582"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699" y="5724128"/>
              <a:ext cx="6210133" cy="0"/>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5334699" y="5725931"/>
              <a:ext cx="0" cy="228773"/>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flipV="1">
              <a:off x="5260250" y="5631898"/>
              <a:ext cx="1" cy="23961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5625861" y="5642743"/>
              <a:ext cx="0" cy="831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7110858" y="5638842"/>
              <a:ext cx="0" cy="831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5018519" y="5866082"/>
              <a:ext cx="0" cy="831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1523682" y="5642743"/>
              <a:ext cx="0" cy="831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7429594" y="5642743"/>
              <a:ext cx="0" cy="83188"/>
            </a:xfrm>
            <a:prstGeom prst="lin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76" name="Rectangle 75">
            <a:extLst>
              <a:ext uri="{FF2B5EF4-FFF2-40B4-BE49-F238E27FC236}">
                <a16:creationId xmlns:a16="http://schemas.microsoft.com/office/drawing/2014/main" id="{3A18A412-E909-487C-84B0-A99CB47616D1}"/>
              </a:ext>
            </a:extLst>
          </p:cNvPr>
          <p:cNvSpPr/>
          <p:nvPr/>
        </p:nvSpPr>
        <p:spPr>
          <a:xfrm>
            <a:off x="6115630" y="5998190"/>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Horizontal Offset</a:t>
            </a:r>
            <a:endParaRPr lang="en-US" sz="1400" dirty="0">
              <a:solidFill>
                <a:schemeClr val="bg1">
                  <a:lumMod val="95000"/>
                </a:schemeClr>
              </a:solidFill>
              <a:latin typeface="Arial" panose="020B0604020202020204" pitchFamily="34" charset="0"/>
              <a:cs typeface="Arial" panose="020B0604020202020204" pitchFamily="34" charset="0"/>
            </a:endParaRPr>
          </a:p>
        </p:txBody>
      </p:sp>
      <p:sp>
        <p:nvSpPr>
          <p:cNvPr id="77" name="Rectangle 76">
            <a:extLst>
              <a:ext uri="{FF2B5EF4-FFF2-40B4-BE49-F238E27FC236}">
                <a16:creationId xmlns:a16="http://schemas.microsoft.com/office/drawing/2014/main" id="{3A18A412-E909-487C-84B0-A99CB47616D1}"/>
              </a:ext>
            </a:extLst>
          </p:cNvPr>
          <p:cNvSpPr/>
          <p:nvPr/>
        </p:nvSpPr>
        <p:spPr>
          <a:xfrm>
            <a:off x="7562070" y="4296685"/>
            <a:ext cx="1755390"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Vertical Offset</a:t>
            </a:r>
            <a:endParaRPr lang="en-US" sz="1400" dirty="0">
              <a:solidFill>
                <a:schemeClr val="bg1">
                  <a:lumMod val="95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31289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387857"/>
            <a:ext cx="4611413" cy="4862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42900" y="1742588"/>
            <a:ext cx="1833794" cy="4020611"/>
          </a:xfrm>
        </p:spPr>
        <p:txBody>
          <a:bodyPr/>
          <a:lstStyle/>
          <a:p>
            <a:pPr marL="0" indent="0">
              <a:buNone/>
            </a:pPr>
            <a:r>
              <a:rPr lang="en-US" sz="1400"/>
              <a:t>The code defines many different bracing methods in this table. </a:t>
            </a:r>
            <a:endParaRPr lang="en-US" sz="1400" dirty="0"/>
          </a:p>
        </p:txBody>
      </p:sp>
      <p:sp>
        <p:nvSpPr>
          <p:cNvPr id="2" name="Title 1"/>
          <p:cNvSpPr>
            <a:spLocks noGrp="1"/>
          </p:cNvSpPr>
          <p:nvPr>
            <p:ph type="title"/>
          </p:nvPr>
        </p:nvSpPr>
        <p:spPr>
          <a:xfrm>
            <a:off x="311001" y="990600"/>
            <a:ext cx="7416969" cy="561665"/>
          </a:xfrm>
        </p:spPr>
        <p:txBody>
          <a:bodyPr>
            <a:normAutofit/>
          </a:bodyPr>
          <a:lstStyle/>
          <a:p>
            <a:r>
              <a:rPr lang="en-US"/>
              <a:t>Bracing Methods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7520" y="1374867"/>
            <a:ext cx="4539680" cy="4262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6694" y="3401179"/>
            <a:ext cx="7545669" cy="2236558"/>
          </a:xfrm>
          <a:prstGeom prst="rect">
            <a:avLst/>
          </a:prstGeom>
          <a:noFill/>
          <a:ln w="28575">
            <a:solidFill>
              <a:srgbClr val="FF5308"/>
            </a:solidFill>
            <a:miter lim="800000"/>
            <a:headEnd/>
            <a:tailEnd/>
          </a:ln>
          <a:extLst>
            <a:ext uri="{909E8E84-426E-40DD-AFC4-6F175D3DCCD1}">
              <a14:hiddenFill xmlns:a14="http://schemas.microsoft.com/office/drawing/2010/main">
                <a:solidFill>
                  <a:schemeClr val="accent1"/>
                </a:solidFill>
              </a14:hiddenFill>
            </a:ext>
          </a:extLst>
        </p:spPr>
      </p:pic>
      <p:cxnSp>
        <p:nvCxnSpPr>
          <p:cNvPr id="19" name="Straight Arrow Connector 18"/>
          <p:cNvCxnSpPr>
            <a:stCxn id="18" idx="0"/>
          </p:cNvCxnSpPr>
          <p:nvPr/>
        </p:nvCxnSpPr>
        <p:spPr>
          <a:xfrm flipH="1" flipV="1">
            <a:off x="4956259" y="2384734"/>
            <a:ext cx="993270" cy="1016445"/>
          </a:xfrm>
          <a:prstGeom prst="straightConnector1">
            <a:avLst/>
          </a:prstGeom>
          <a:ln w="57150">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7851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2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7416969" cy="561665"/>
          </a:xfrm>
        </p:spPr>
        <p:txBody>
          <a:bodyPr>
            <a:normAutofit/>
          </a:bodyPr>
          <a:lstStyle/>
          <a:p>
            <a:r>
              <a:rPr lang="en-US"/>
              <a:t>Braced Wall Panel Length</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999"/>
          <a:stretch/>
        </p:blipFill>
        <p:spPr bwMode="auto">
          <a:xfrm>
            <a:off x="2983769" y="1465262"/>
            <a:ext cx="8865332" cy="4824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983769" y="2734293"/>
            <a:ext cx="8863621" cy="68580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66483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857250"/>
            <a:ext cx="4260999" cy="1398895"/>
          </a:xfrm>
        </p:spPr>
        <p:txBody>
          <a:bodyPr>
            <a:normAutofit/>
          </a:bodyPr>
          <a:lstStyle/>
          <a:p>
            <a:r>
              <a:rPr lang="en-US"/>
              <a:t>Locations for</a:t>
            </a:r>
            <a:br>
              <a:rPr lang="en-US">
                <a:solidFill>
                  <a:srgbClr val="FF00FF"/>
                </a:solidFill>
              </a:rPr>
            </a:br>
            <a:r>
              <a:rPr lang="en-US"/>
              <a:t>Braced Wall Panels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2201" y="990600"/>
            <a:ext cx="7166899" cy="52387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3" name="Content Placeholder 2"/>
          <p:cNvSpPr txBox="1">
            <a:spLocks/>
          </p:cNvSpPr>
          <p:nvPr/>
        </p:nvSpPr>
        <p:spPr>
          <a:xfrm>
            <a:off x="342900" y="2835728"/>
            <a:ext cx="4203700" cy="1930401"/>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R602.10.2.2 Locations of braced wall panels</a:t>
            </a:r>
          </a:p>
          <a:p>
            <a:r>
              <a:rPr lang="en-US" sz="1400" dirty="0"/>
              <a:t>Shall begin no more than 10’ from end of braced wall line.</a:t>
            </a:r>
          </a:p>
          <a:p>
            <a:r>
              <a:rPr lang="en-US" sz="1400" dirty="0"/>
              <a:t>Shall be no more than 20’ edge to edge. </a:t>
            </a:r>
          </a:p>
        </p:txBody>
      </p:sp>
      <p:pic>
        <p:nvPicPr>
          <p:cNvPr id="6"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86172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311001" y="2647388"/>
            <a:ext cx="3803301" cy="2066771"/>
          </a:xfrm>
          <a:prstGeom prst="rect">
            <a:avLst/>
          </a:prstGeom>
          <a:solidFill>
            <a:srgbClr val="F2F2F2">
              <a:alpha val="85098"/>
            </a:srgbClr>
          </a:solidFill>
        </p:spPr>
        <p:txBody>
          <a:bodyPr lIns="27432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R602.10.3  Required length of bracing</a:t>
            </a:r>
          </a:p>
          <a:p>
            <a:r>
              <a:rPr lang="en-US" sz="1400" dirty="0"/>
              <a:t>Along each braced wall line shall be per Table 602.10.3(1).</a:t>
            </a:r>
          </a:p>
          <a:p>
            <a:r>
              <a:rPr lang="en-US" sz="1400" dirty="0"/>
              <a:t>Adjustment factors Table 602.10.3(2).</a:t>
            </a:r>
          </a:p>
        </p:txBody>
      </p:sp>
      <p:sp>
        <p:nvSpPr>
          <p:cNvPr id="2" name="Title 1"/>
          <p:cNvSpPr>
            <a:spLocks noGrp="1"/>
          </p:cNvSpPr>
          <p:nvPr>
            <p:ph type="title"/>
          </p:nvPr>
        </p:nvSpPr>
        <p:spPr>
          <a:xfrm>
            <a:off x="311001" y="990600"/>
            <a:ext cx="7416969" cy="1113971"/>
          </a:xfrm>
        </p:spPr>
        <p:txBody>
          <a:bodyPr>
            <a:normAutofit/>
          </a:bodyPr>
          <a:lstStyle/>
          <a:p>
            <a:r>
              <a:rPr lang="en-US"/>
              <a:t>Required Length</a:t>
            </a:r>
            <a:br>
              <a:rPr lang="en-US">
                <a:solidFill>
                  <a:srgbClr val="FF00FF"/>
                </a:solidFill>
              </a:rPr>
            </a:br>
            <a:r>
              <a:rPr lang="en-US"/>
              <a:t>of Bracing</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739561" y="990106"/>
            <a:ext cx="3635295" cy="5546735"/>
            <a:chOff x="4739561" y="990106"/>
            <a:chExt cx="3635295" cy="5546735"/>
          </a:xfrm>
        </p:grpSpPr>
        <p:pic>
          <p:nvPicPr>
            <p:cNvPr id="614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b="14944"/>
            <a:stretch/>
          </p:blipFill>
          <p:spPr bwMode="auto">
            <a:xfrm>
              <a:off x="4739561" y="990106"/>
              <a:ext cx="3635295" cy="5381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Freeform 20"/>
            <p:cNvSpPr/>
            <p:nvPr/>
          </p:nvSpPr>
          <p:spPr>
            <a:xfrm>
              <a:off x="4865386" y="6195823"/>
              <a:ext cx="3383643" cy="341018"/>
            </a:xfrm>
            <a:custGeom>
              <a:avLst/>
              <a:gdLst>
                <a:gd name="connsiteX0" fmla="*/ 14602 w 3353645"/>
                <a:gd name="connsiteY0" fmla="*/ 348869 h 494012"/>
                <a:gd name="connsiteX1" fmla="*/ 145230 w 3353645"/>
                <a:gd name="connsiteY1" fmla="*/ 189212 h 494012"/>
                <a:gd name="connsiteX2" fmla="*/ 246830 w 3353645"/>
                <a:gd name="connsiteY2" fmla="*/ 58583 h 494012"/>
                <a:gd name="connsiteX3" fmla="*/ 290373 w 3353645"/>
                <a:gd name="connsiteY3" fmla="*/ 73097 h 494012"/>
                <a:gd name="connsiteX4" fmla="*/ 362944 w 3353645"/>
                <a:gd name="connsiteY4" fmla="*/ 160183 h 494012"/>
                <a:gd name="connsiteX5" fmla="*/ 377459 w 3353645"/>
                <a:gd name="connsiteY5" fmla="*/ 203726 h 494012"/>
                <a:gd name="connsiteX6" fmla="*/ 450030 w 3353645"/>
                <a:gd name="connsiteY6" fmla="*/ 58583 h 494012"/>
                <a:gd name="connsiteX7" fmla="*/ 493573 w 3353645"/>
                <a:gd name="connsiteY7" fmla="*/ 73097 h 494012"/>
                <a:gd name="connsiteX8" fmla="*/ 522602 w 3353645"/>
                <a:gd name="connsiteY8" fmla="*/ 116640 h 494012"/>
                <a:gd name="connsiteX9" fmla="*/ 566144 w 3353645"/>
                <a:gd name="connsiteY9" fmla="*/ 145669 h 494012"/>
                <a:gd name="connsiteX10" fmla="*/ 580659 w 3353645"/>
                <a:gd name="connsiteY10" fmla="*/ 189212 h 494012"/>
                <a:gd name="connsiteX11" fmla="*/ 624202 w 3353645"/>
                <a:gd name="connsiteY11" fmla="*/ 218240 h 494012"/>
                <a:gd name="connsiteX12" fmla="*/ 667744 w 3353645"/>
                <a:gd name="connsiteY12" fmla="*/ 261783 h 494012"/>
                <a:gd name="connsiteX13" fmla="*/ 740316 w 3353645"/>
                <a:gd name="connsiteY13" fmla="*/ 334355 h 494012"/>
                <a:gd name="connsiteX14" fmla="*/ 769344 w 3353645"/>
                <a:gd name="connsiteY14" fmla="*/ 290812 h 494012"/>
                <a:gd name="connsiteX15" fmla="*/ 798373 w 3353645"/>
                <a:gd name="connsiteY15" fmla="*/ 102126 h 494012"/>
                <a:gd name="connsiteX16" fmla="*/ 827402 w 3353645"/>
                <a:gd name="connsiteY16" fmla="*/ 526 h 494012"/>
                <a:gd name="connsiteX17" fmla="*/ 870944 w 3353645"/>
                <a:gd name="connsiteY17" fmla="*/ 131155 h 494012"/>
                <a:gd name="connsiteX18" fmla="*/ 885459 w 3353645"/>
                <a:gd name="connsiteY18" fmla="*/ 174697 h 494012"/>
                <a:gd name="connsiteX19" fmla="*/ 914487 w 3353645"/>
                <a:gd name="connsiteY19" fmla="*/ 131155 h 494012"/>
                <a:gd name="connsiteX20" fmla="*/ 958030 w 3353645"/>
                <a:gd name="connsiteY20" fmla="*/ 44069 h 494012"/>
                <a:gd name="connsiteX21" fmla="*/ 1045116 w 3353645"/>
                <a:gd name="connsiteY21" fmla="*/ 131155 h 494012"/>
                <a:gd name="connsiteX22" fmla="*/ 1088659 w 3353645"/>
                <a:gd name="connsiteY22" fmla="*/ 160183 h 494012"/>
                <a:gd name="connsiteX23" fmla="*/ 1190259 w 3353645"/>
                <a:gd name="connsiteY23" fmla="*/ 218240 h 494012"/>
                <a:gd name="connsiteX24" fmla="*/ 1219287 w 3353645"/>
                <a:gd name="connsiteY24" fmla="*/ 174697 h 494012"/>
                <a:gd name="connsiteX25" fmla="*/ 1262830 w 3353645"/>
                <a:gd name="connsiteY25" fmla="*/ 87612 h 494012"/>
                <a:gd name="connsiteX26" fmla="*/ 1306373 w 3353645"/>
                <a:gd name="connsiteY26" fmla="*/ 116640 h 494012"/>
                <a:gd name="connsiteX27" fmla="*/ 1335402 w 3353645"/>
                <a:gd name="connsiteY27" fmla="*/ 203726 h 494012"/>
                <a:gd name="connsiteX28" fmla="*/ 1378944 w 3353645"/>
                <a:gd name="connsiteY28" fmla="*/ 160183 h 494012"/>
                <a:gd name="connsiteX29" fmla="*/ 1393459 w 3353645"/>
                <a:gd name="connsiteY29" fmla="*/ 116640 h 494012"/>
                <a:gd name="connsiteX30" fmla="*/ 1437002 w 3353645"/>
                <a:gd name="connsiteY30" fmla="*/ 87612 h 494012"/>
                <a:gd name="connsiteX31" fmla="*/ 1509573 w 3353645"/>
                <a:gd name="connsiteY31" fmla="*/ 189212 h 494012"/>
                <a:gd name="connsiteX32" fmla="*/ 1553116 w 3353645"/>
                <a:gd name="connsiteY32" fmla="*/ 232755 h 494012"/>
                <a:gd name="connsiteX33" fmla="*/ 1596659 w 3353645"/>
                <a:gd name="connsiteY33" fmla="*/ 218240 h 494012"/>
                <a:gd name="connsiteX34" fmla="*/ 1625687 w 3353645"/>
                <a:gd name="connsiteY34" fmla="*/ 174697 h 494012"/>
                <a:gd name="connsiteX35" fmla="*/ 1669230 w 3353645"/>
                <a:gd name="connsiteY35" fmla="*/ 145669 h 494012"/>
                <a:gd name="connsiteX36" fmla="*/ 1683744 w 3353645"/>
                <a:gd name="connsiteY36" fmla="*/ 102126 h 494012"/>
                <a:gd name="connsiteX37" fmla="*/ 1727287 w 3353645"/>
                <a:gd name="connsiteY37" fmla="*/ 131155 h 494012"/>
                <a:gd name="connsiteX38" fmla="*/ 1785344 w 3353645"/>
                <a:gd name="connsiteY38" fmla="*/ 174697 h 494012"/>
                <a:gd name="connsiteX39" fmla="*/ 1828887 w 3353645"/>
                <a:gd name="connsiteY39" fmla="*/ 218240 h 494012"/>
                <a:gd name="connsiteX40" fmla="*/ 1872430 w 3353645"/>
                <a:gd name="connsiteY40" fmla="*/ 232755 h 494012"/>
                <a:gd name="connsiteX41" fmla="*/ 1915973 w 3353645"/>
                <a:gd name="connsiteY41" fmla="*/ 189212 h 494012"/>
                <a:gd name="connsiteX42" fmla="*/ 1974030 w 3353645"/>
                <a:gd name="connsiteY42" fmla="*/ 102126 h 494012"/>
                <a:gd name="connsiteX43" fmla="*/ 2017573 w 3353645"/>
                <a:gd name="connsiteY43" fmla="*/ 116640 h 494012"/>
                <a:gd name="connsiteX44" fmla="*/ 2104659 w 3353645"/>
                <a:gd name="connsiteY44" fmla="*/ 218240 h 494012"/>
                <a:gd name="connsiteX45" fmla="*/ 2148202 w 3353645"/>
                <a:gd name="connsiteY45" fmla="*/ 232755 h 494012"/>
                <a:gd name="connsiteX46" fmla="*/ 2249802 w 3353645"/>
                <a:gd name="connsiteY46" fmla="*/ 131155 h 494012"/>
                <a:gd name="connsiteX47" fmla="*/ 2307859 w 3353645"/>
                <a:gd name="connsiteY47" fmla="*/ 44069 h 494012"/>
                <a:gd name="connsiteX48" fmla="*/ 2322373 w 3353645"/>
                <a:gd name="connsiteY48" fmla="*/ 526 h 494012"/>
                <a:gd name="connsiteX49" fmla="*/ 2394944 w 3353645"/>
                <a:gd name="connsiteY49" fmla="*/ 73097 h 494012"/>
                <a:gd name="connsiteX50" fmla="*/ 2496544 w 3353645"/>
                <a:gd name="connsiteY50" fmla="*/ 189212 h 494012"/>
                <a:gd name="connsiteX51" fmla="*/ 2540087 w 3353645"/>
                <a:gd name="connsiteY51" fmla="*/ 218240 h 494012"/>
                <a:gd name="connsiteX52" fmla="*/ 2612659 w 3353645"/>
                <a:gd name="connsiteY52" fmla="*/ 276297 h 494012"/>
                <a:gd name="connsiteX53" fmla="*/ 2641687 w 3353645"/>
                <a:gd name="connsiteY53" fmla="*/ 319840 h 494012"/>
                <a:gd name="connsiteX54" fmla="*/ 2670716 w 3353645"/>
                <a:gd name="connsiteY54" fmla="*/ 218240 h 494012"/>
                <a:gd name="connsiteX55" fmla="*/ 2685230 w 3353645"/>
                <a:gd name="connsiteY55" fmla="*/ 174697 h 494012"/>
                <a:gd name="connsiteX56" fmla="*/ 2699744 w 3353645"/>
                <a:gd name="connsiteY56" fmla="*/ 87612 h 494012"/>
                <a:gd name="connsiteX57" fmla="*/ 2844887 w 3353645"/>
                <a:gd name="connsiteY57" fmla="*/ 218240 h 494012"/>
                <a:gd name="connsiteX58" fmla="*/ 2917459 w 3353645"/>
                <a:gd name="connsiteY58" fmla="*/ 247269 h 494012"/>
                <a:gd name="connsiteX59" fmla="*/ 2961002 w 3353645"/>
                <a:gd name="connsiteY59" fmla="*/ 232755 h 494012"/>
                <a:gd name="connsiteX60" fmla="*/ 2990030 w 3353645"/>
                <a:gd name="connsiteY60" fmla="*/ 145669 h 494012"/>
                <a:gd name="connsiteX61" fmla="*/ 3033573 w 3353645"/>
                <a:gd name="connsiteY61" fmla="*/ 160183 h 494012"/>
                <a:gd name="connsiteX62" fmla="*/ 3062602 w 3353645"/>
                <a:gd name="connsiteY62" fmla="*/ 203726 h 494012"/>
                <a:gd name="connsiteX63" fmla="*/ 3106144 w 3353645"/>
                <a:gd name="connsiteY63" fmla="*/ 247269 h 494012"/>
                <a:gd name="connsiteX64" fmla="*/ 3193230 w 3353645"/>
                <a:gd name="connsiteY64" fmla="*/ 218240 h 494012"/>
                <a:gd name="connsiteX65" fmla="*/ 3280316 w 3353645"/>
                <a:gd name="connsiteY65" fmla="*/ 131155 h 494012"/>
                <a:gd name="connsiteX66" fmla="*/ 3323859 w 3353645"/>
                <a:gd name="connsiteY66" fmla="*/ 102126 h 494012"/>
                <a:gd name="connsiteX67" fmla="*/ 3352887 w 3353645"/>
                <a:gd name="connsiteY67" fmla="*/ 145669 h 494012"/>
                <a:gd name="connsiteX68" fmla="*/ 3338373 w 3353645"/>
                <a:gd name="connsiteY68" fmla="*/ 290812 h 494012"/>
                <a:gd name="connsiteX69" fmla="*/ 3323859 w 3353645"/>
                <a:gd name="connsiteY69" fmla="*/ 334355 h 494012"/>
                <a:gd name="connsiteX70" fmla="*/ 3280316 w 3353645"/>
                <a:gd name="connsiteY70" fmla="*/ 363383 h 494012"/>
                <a:gd name="connsiteX71" fmla="*/ 3193230 w 3353645"/>
                <a:gd name="connsiteY71" fmla="*/ 377897 h 494012"/>
                <a:gd name="connsiteX72" fmla="*/ 3120659 w 3353645"/>
                <a:gd name="connsiteY72" fmla="*/ 392412 h 494012"/>
                <a:gd name="connsiteX73" fmla="*/ 2888430 w 3353645"/>
                <a:gd name="connsiteY73" fmla="*/ 435955 h 494012"/>
                <a:gd name="connsiteX74" fmla="*/ 2409459 w 3353645"/>
                <a:gd name="connsiteY74" fmla="*/ 464983 h 494012"/>
                <a:gd name="connsiteX75" fmla="*/ 2278830 w 3353645"/>
                <a:gd name="connsiteY75" fmla="*/ 479497 h 494012"/>
                <a:gd name="connsiteX76" fmla="*/ 2119173 w 3353645"/>
                <a:gd name="connsiteY76" fmla="*/ 494012 h 494012"/>
                <a:gd name="connsiteX77" fmla="*/ 1741802 w 3353645"/>
                <a:gd name="connsiteY77" fmla="*/ 464983 h 494012"/>
                <a:gd name="connsiteX78" fmla="*/ 1596659 w 3353645"/>
                <a:gd name="connsiteY78" fmla="*/ 435955 h 494012"/>
                <a:gd name="connsiteX79" fmla="*/ 1451516 w 3353645"/>
                <a:gd name="connsiteY79" fmla="*/ 406926 h 494012"/>
                <a:gd name="connsiteX80" fmla="*/ 1248316 w 3353645"/>
                <a:gd name="connsiteY80" fmla="*/ 377897 h 494012"/>
                <a:gd name="connsiteX81" fmla="*/ 479059 w 3353645"/>
                <a:gd name="connsiteY81" fmla="*/ 363383 h 494012"/>
                <a:gd name="connsiteX82" fmla="*/ 377459 w 3353645"/>
                <a:gd name="connsiteY82" fmla="*/ 348869 h 494012"/>
                <a:gd name="connsiteX83" fmla="*/ 333916 w 3353645"/>
                <a:gd name="connsiteY83" fmla="*/ 334355 h 494012"/>
                <a:gd name="connsiteX84" fmla="*/ 14602 w 3353645"/>
                <a:gd name="connsiteY84" fmla="*/ 348869 h 49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53645" h="494012">
                  <a:moveTo>
                    <a:pt x="14602" y="348869"/>
                  </a:moveTo>
                  <a:cubicBezTo>
                    <a:pt x="-16846" y="324679"/>
                    <a:pt x="-7673" y="372695"/>
                    <a:pt x="145230" y="189212"/>
                  </a:cubicBezTo>
                  <a:cubicBezTo>
                    <a:pt x="318844" y="-19124"/>
                    <a:pt x="117328" y="188085"/>
                    <a:pt x="246830" y="58583"/>
                  </a:cubicBezTo>
                  <a:cubicBezTo>
                    <a:pt x="261344" y="63421"/>
                    <a:pt x="277643" y="64610"/>
                    <a:pt x="290373" y="73097"/>
                  </a:cubicBezTo>
                  <a:cubicBezTo>
                    <a:pt x="314449" y="89148"/>
                    <a:pt x="349556" y="133407"/>
                    <a:pt x="362944" y="160183"/>
                  </a:cubicBezTo>
                  <a:cubicBezTo>
                    <a:pt x="369786" y="173867"/>
                    <a:pt x="372621" y="189212"/>
                    <a:pt x="377459" y="203726"/>
                  </a:cubicBezTo>
                  <a:cubicBezTo>
                    <a:pt x="446581" y="100042"/>
                    <a:pt x="427055" y="150486"/>
                    <a:pt x="450030" y="58583"/>
                  </a:cubicBezTo>
                  <a:cubicBezTo>
                    <a:pt x="464544" y="63421"/>
                    <a:pt x="481626" y="63540"/>
                    <a:pt x="493573" y="73097"/>
                  </a:cubicBezTo>
                  <a:cubicBezTo>
                    <a:pt x="507195" y="83994"/>
                    <a:pt x="510267" y="104305"/>
                    <a:pt x="522602" y="116640"/>
                  </a:cubicBezTo>
                  <a:cubicBezTo>
                    <a:pt x="534937" y="128975"/>
                    <a:pt x="551630" y="135993"/>
                    <a:pt x="566144" y="145669"/>
                  </a:cubicBezTo>
                  <a:cubicBezTo>
                    <a:pt x="570982" y="160183"/>
                    <a:pt x="571101" y="177265"/>
                    <a:pt x="580659" y="189212"/>
                  </a:cubicBezTo>
                  <a:cubicBezTo>
                    <a:pt x="591556" y="202833"/>
                    <a:pt x="610801" y="207073"/>
                    <a:pt x="624202" y="218240"/>
                  </a:cubicBezTo>
                  <a:cubicBezTo>
                    <a:pt x="639971" y="231381"/>
                    <a:pt x="654604" y="246014"/>
                    <a:pt x="667744" y="261783"/>
                  </a:cubicBezTo>
                  <a:cubicBezTo>
                    <a:pt x="728219" y="334354"/>
                    <a:pt x="660489" y="281136"/>
                    <a:pt x="740316" y="334355"/>
                  </a:cubicBezTo>
                  <a:cubicBezTo>
                    <a:pt x="749992" y="319841"/>
                    <a:pt x="761543" y="306414"/>
                    <a:pt x="769344" y="290812"/>
                  </a:cubicBezTo>
                  <a:cubicBezTo>
                    <a:pt x="796286" y="236929"/>
                    <a:pt x="791711" y="148762"/>
                    <a:pt x="798373" y="102126"/>
                  </a:cubicBezTo>
                  <a:cubicBezTo>
                    <a:pt x="802930" y="70228"/>
                    <a:pt x="817062" y="31546"/>
                    <a:pt x="827402" y="526"/>
                  </a:cubicBezTo>
                  <a:lnTo>
                    <a:pt x="870944" y="131155"/>
                  </a:lnTo>
                  <a:lnTo>
                    <a:pt x="885459" y="174697"/>
                  </a:lnTo>
                  <a:cubicBezTo>
                    <a:pt x="895135" y="160183"/>
                    <a:pt x="906686" y="146757"/>
                    <a:pt x="914487" y="131155"/>
                  </a:cubicBezTo>
                  <a:cubicBezTo>
                    <a:pt x="974581" y="10967"/>
                    <a:pt x="874837" y="168861"/>
                    <a:pt x="958030" y="44069"/>
                  </a:cubicBezTo>
                  <a:cubicBezTo>
                    <a:pt x="987059" y="73098"/>
                    <a:pt x="1010958" y="108383"/>
                    <a:pt x="1045116" y="131155"/>
                  </a:cubicBezTo>
                  <a:cubicBezTo>
                    <a:pt x="1059630" y="140831"/>
                    <a:pt x="1073513" y="151528"/>
                    <a:pt x="1088659" y="160183"/>
                  </a:cubicBezTo>
                  <a:cubicBezTo>
                    <a:pt x="1217563" y="233842"/>
                    <a:pt x="1084174" y="147518"/>
                    <a:pt x="1190259" y="218240"/>
                  </a:cubicBezTo>
                  <a:cubicBezTo>
                    <a:pt x="1199935" y="203726"/>
                    <a:pt x="1211486" y="190299"/>
                    <a:pt x="1219287" y="174697"/>
                  </a:cubicBezTo>
                  <a:cubicBezTo>
                    <a:pt x="1279379" y="54514"/>
                    <a:pt x="1179639" y="212401"/>
                    <a:pt x="1262830" y="87612"/>
                  </a:cubicBezTo>
                  <a:cubicBezTo>
                    <a:pt x="1277344" y="97288"/>
                    <a:pt x="1297128" y="101848"/>
                    <a:pt x="1306373" y="116640"/>
                  </a:cubicBezTo>
                  <a:cubicBezTo>
                    <a:pt x="1322591" y="142588"/>
                    <a:pt x="1335402" y="203726"/>
                    <a:pt x="1335402" y="203726"/>
                  </a:cubicBezTo>
                  <a:cubicBezTo>
                    <a:pt x="1349916" y="189212"/>
                    <a:pt x="1367558" y="177262"/>
                    <a:pt x="1378944" y="160183"/>
                  </a:cubicBezTo>
                  <a:cubicBezTo>
                    <a:pt x="1387431" y="147453"/>
                    <a:pt x="1383901" y="128587"/>
                    <a:pt x="1393459" y="116640"/>
                  </a:cubicBezTo>
                  <a:cubicBezTo>
                    <a:pt x="1404356" y="103019"/>
                    <a:pt x="1422488" y="97288"/>
                    <a:pt x="1437002" y="87612"/>
                  </a:cubicBezTo>
                  <a:cubicBezTo>
                    <a:pt x="1550217" y="200830"/>
                    <a:pt x="1414049" y="55479"/>
                    <a:pt x="1509573" y="189212"/>
                  </a:cubicBezTo>
                  <a:cubicBezTo>
                    <a:pt x="1521504" y="205915"/>
                    <a:pt x="1538602" y="218241"/>
                    <a:pt x="1553116" y="232755"/>
                  </a:cubicBezTo>
                  <a:cubicBezTo>
                    <a:pt x="1567630" y="227917"/>
                    <a:pt x="1584712" y="227798"/>
                    <a:pt x="1596659" y="218240"/>
                  </a:cubicBezTo>
                  <a:cubicBezTo>
                    <a:pt x="1610280" y="207343"/>
                    <a:pt x="1613352" y="187032"/>
                    <a:pt x="1625687" y="174697"/>
                  </a:cubicBezTo>
                  <a:cubicBezTo>
                    <a:pt x="1638022" y="162362"/>
                    <a:pt x="1654716" y="155345"/>
                    <a:pt x="1669230" y="145669"/>
                  </a:cubicBezTo>
                  <a:cubicBezTo>
                    <a:pt x="1674068" y="131155"/>
                    <a:pt x="1668901" y="105837"/>
                    <a:pt x="1683744" y="102126"/>
                  </a:cubicBezTo>
                  <a:cubicBezTo>
                    <a:pt x="1700667" y="97895"/>
                    <a:pt x="1713092" y="121016"/>
                    <a:pt x="1727287" y="131155"/>
                  </a:cubicBezTo>
                  <a:cubicBezTo>
                    <a:pt x="1746971" y="145215"/>
                    <a:pt x="1766977" y="158954"/>
                    <a:pt x="1785344" y="174697"/>
                  </a:cubicBezTo>
                  <a:cubicBezTo>
                    <a:pt x="1800929" y="188055"/>
                    <a:pt x="1811808" y="206854"/>
                    <a:pt x="1828887" y="218240"/>
                  </a:cubicBezTo>
                  <a:cubicBezTo>
                    <a:pt x="1841617" y="226727"/>
                    <a:pt x="1857916" y="227917"/>
                    <a:pt x="1872430" y="232755"/>
                  </a:cubicBezTo>
                  <a:cubicBezTo>
                    <a:pt x="1886944" y="218241"/>
                    <a:pt x="1903371" y="205415"/>
                    <a:pt x="1915973" y="189212"/>
                  </a:cubicBezTo>
                  <a:cubicBezTo>
                    <a:pt x="1937392" y="161673"/>
                    <a:pt x="1974030" y="102126"/>
                    <a:pt x="1974030" y="102126"/>
                  </a:cubicBezTo>
                  <a:cubicBezTo>
                    <a:pt x="1988544" y="106964"/>
                    <a:pt x="2005820" y="106846"/>
                    <a:pt x="2017573" y="116640"/>
                  </a:cubicBezTo>
                  <a:cubicBezTo>
                    <a:pt x="2098065" y="183716"/>
                    <a:pt x="2023109" y="163872"/>
                    <a:pt x="2104659" y="218240"/>
                  </a:cubicBezTo>
                  <a:cubicBezTo>
                    <a:pt x="2117389" y="226727"/>
                    <a:pt x="2133688" y="227917"/>
                    <a:pt x="2148202" y="232755"/>
                  </a:cubicBezTo>
                  <a:lnTo>
                    <a:pt x="2249802" y="131155"/>
                  </a:lnTo>
                  <a:cubicBezTo>
                    <a:pt x="2274472" y="106485"/>
                    <a:pt x="2307859" y="44069"/>
                    <a:pt x="2307859" y="44069"/>
                  </a:cubicBezTo>
                  <a:cubicBezTo>
                    <a:pt x="2312697" y="29555"/>
                    <a:pt x="2307530" y="4237"/>
                    <a:pt x="2322373" y="526"/>
                  </a:cubicBezTo>
                  <a:cubicBezTo>
                    <a:pt x="2350892" y="-6604"/>
                    <a:pt x="2385777" y="60874"/>
                    <a:pt x="2394944" y="73097"/>
                  </a:cubicBezTo>
                  <a:cubicBezTo>
                    <a:pt x="2421080" y="107945"/>
                    <a:pt x="2460743" y="159378"/>
                    <a:pt x="2496544" y="189212"/>
                  </a:cubicBezTo>
                  <a:cubicBezTo>
                    <a:pt x="2509945" y="200379"/>
                    <a:pt x="2525573" y="208564"/>
                    <a:pt x="2540087" y="218240"/>
                  </a:cubicBezTo>
                  <a:cubicBezTo>
                    <a:pt x="2623282" y="343031"/>
                    <a:pt x="2512504" y="196172"/>
                    <a:pt x="2612659" y="276297"/>
                  </a:cubicBezTo>
                  <a:cubicBezTo>
                    <a:pt x="2626280" y="287194"/>
                    <a:pt x="2632011" y="305326"/>
                    <a:pt x="2641687" y="319840"/>
                  </a:cubicBezTo>
                  <a:cubicBezTo>
                    <a:pt x="2676482" y="215459"/>
                    <a:pt x="2634274" y="345788"/>
                    <a:pt x="2670716" y="218240"/>
                  </a:cubicBezTo>
                  <a:cubicBezTo>
                    <a:pt x="2674919" y="203529"/>
                    <a:pt x="2681911" y="189632"/>
                    <a:pt x="2685230" y="174697"/>
                  </a:cubicBezTo>
                  <a:cubicBezTo>
                    <a:pt x="2691614" y="145969"/>
                    <a:pt x="2694906" y="116640"/>
                    <a:pt x="2699744" y="87612"/>
                  </a:cubicBezTo>
                  <a:cubicBezTo>
                    <a:pt x="2736444" y="124311"/>
                    <a:pt x="2793758" y="189835"/>
                    <a:pt x="2844887" y="218240"/>
                  </a:cubicBezTo>
                  <a:cubicBezTo>
                    <a:pt x="2867662" y="230893"/>
                    <a:pt x="2893268" y="237593"/>
                    <a:pt x="2917459" y="247269"/>
                  </a:cubicBezTo>
                  <a:cubicBezTo>
                    <a:pt x="2931973" y="242431"/>
                    <a:pt x="2952109" y="245205"/>
                    <a:pt x="2961002" y="232755"/>
                  </a:cubicBezTo>
                  <a:cubicBezTo>
                    <a:pt x="2978787" y="207856"/>
                    <a:pt x="2990030" y="145669"/>
                    <a:pt x="2990030" y="145669"/>
                  </a:cubicBezTo>
                  <a:cubicBezTo>
                    <a:pt x="3004544" y="150507"/>
                    <a:pt x="3021626" y="150626"/>
                    <a:pt x="3033573" y="160183"/>
                  </a:cubicBezTo>
                  <a:cubicBezTo>
                    <a:pt x="3047195" y="171080"/>
                    <a:pt x="3051435" y="190325"/>
                    <a:pt x="3062602" y="203726"/>
                  </a:cubicBezTo>
                  <a:cubicBezTo>
                    <a:pt x="3075742" y="219495"/>
                    <a:pt x="3091630" y="232755"/>
                    <a:pt x="3106144" y="247269"/>
                  </a:cubicBezTo>
                  <a:cubicBezTo>
                    <a:pt x="3135173" y="237593"/>
                    <a:pt x="3167770" y="235213"/>
                    <a:pt x="3193230" y="218240"/>
                  </a:cubicBezTo>
                  <a:cubicBezTo>
                    <a:pt x="3227388" y="195468"/>
                    <a:pt x="3246158" y="153927"/>
                    <a:pt x="3280316" y="131155"/>
                  </a:cubicBezTo>
                  <a:lnTo>
                    <a:pt x="3323859" y="102126"/>
                  </a:lnTo>
                  <a:cubicBezTo>
                    <a:pt x="3333535" y="116640"/>
                    <a:pt x="3351549" y="128276"/>
                    <a:pt x="3352887" y="145669"/>
                  </a:cubicBezTo>
                  <a:cubicBezTo>
                    <a:pt x="3356616" y="194148"/>
                    <a:pt x="3345766" y="242755"/>
                    <a:pt x="3338373" y="290812"/>
                  </a:cubicBezTo>
                  <a:cubicBezTo>
                    <a:pt x="3336047" y="305934"/>
                    <a:pt x="3333416" y="322408"/>
                    <a:pt x="3323859" y="334355"/>
                  </a:cubicBezTo>
                  <a:cubicBezTo>
                    <a:pt x="3312962" y="347976"/>
                    <a:pt x="3296865" y="357867"/>
                    <a:pt x="3280316" y="363383"/>
                  </a:cubicBezTo>
                  <a:cubicBezTo>
                    <a:pt x="3252397" y="372689"/>
                    <a:pt x="3222184" y="372632"/>
                    <a:pt x="3193230" y="377897"/>
                  </a:cubicBezTo>
                  <a:cubicBezTo>
                    <a:pt x="3168958" y="382310"/>
                    <a:pt x="3144459" y="385921"/>
                    <a:pt x="3120659" y="392412"/>
                  </a:cubicBezTo>
                  <a:cubicBezTo>
                    <a:pt x="2940710" y="441489"/>
                    <a:pt x="3138284" y="410968"/>
                    <a:pt x="2888430" y="435955"/>
                  </a:cubicBezTo>
                  <a:cubicBezTo>
                    <a:pt x="2688416" y="485958"/>
                    <a:pt x="2890847" y="439647"/>
                    <a:pt x="2409459" y="464983"/>
                  </a:cubicBezTo>
                  <a:cubicBezTo>
                    <a:pt x="2365709" y="467286"/>
                    <a:pt x="2322424" y="475138"/>
                    <a:pt x="2278830" y="479497"/>
                  </a:cubicBezTo>
                  <a:lnTo>
                    <a:pt x="2119173" y="494012"/>
                  </a:lnTo>
                  <a:cubicBezTo>
                    <a:pt x="1890600" y="482583"/>
                    <a:pt x="1896778" y="494041"/>
                    <a:pt x="1741802" y="464983"/>
                  </a:cubicBezTo>
                  <a:cubicBezTo>
                    <a:pt x="1693308" y="455891"/>
                    <a:pt x="1645040" y="445631"/>
                    <a:pt x="1596659" y="435955"/>
                  </a:cubicBezTo>
                  <a:lnTo>
                    <a:pt x="1451516" y="406926"/>
                  </a:lnTo>
                  <a:cubicBezTo>
                    <a:pt x="1377057" y="392035"/>
                    <a:pt x="1330522" y="380549"/>
                    <a:pt x="1248316" y="377897"/>
                  </a:cubicBezTo>
                  <a:cubicBezTo>
                    <a:pt x="991985" y="369628"/>
                    <a:pt x="735478" y="368221"/>
                    <a:pt x="479059" y="363383"/>
                  </a:cubicBezTo>
                  <a:cubicBezTo>
                    <a:pt x="445192" y="358545"/>
                    <a:pt x="411005" y="355578"/>
                    <a:pt x="377459" y="348869"/>
                  </a:cubicBezTo>
                  <a:cubicBezTo>
                    <a:pt x="362457" y="345869"/>
                    <a:pt x="349201" y="335020"/>
                    <a:pt x="333916" y="334355"/>
                  </a:cubicBezTo>
                  <a:cubicBezTo>
                    <a:pt x="237245" y="330152"/>
                    <a:pt x="46050" y="373059"/>
                    <a:pt x="14602" y="348869"/>
                  </a:cubicBezTo>
                  <a:close/>
                </a:path>
              </a:pathLst>
            </a:custGeom>
            <a:solidFill>
              <a:schemeClr val="bg1"/>
            </a:solidFill>
            <a:ln>
              <a:noFill/>
            </a:ln>
            <a:effectLst>
              <a:outerShdw blurRad="12700" dist="25400" dir="13500000" algn="b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8249031" y="887743"/>
            <a:ext cx="3717018" cy="5689970"/>
            <a:chOff x="8249031" y="887743"/>
            <a:chExt cx="3717018" cy="5689970"/>
          </a:xfrm>
        </p:grpSpPr>
        <p:pic>
          <p:nvPicPr>
            <p:cNvPr id="6151"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t="1" b="23841"/>
            <a:stretch/>
          </p:blipFill>
          <p:spPr bwMode="auto">
            <a:xfrm>
              <a:off x="8249031" y="887743"/>
              <a:ext cx="3717018" cy="54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Freeform 27"/>
            <p:cNvSpPr/>
            <p:nvPr/>
          </p:nvSpPr>
          <p:spPr>
            <a:xfrm>
              <a:off x="8451343" y="6083701"/>
              <a:ext cx="3383643" cy="494012"/>
            </a:xfrm>
            <a:custGeom>
              <a:avLst/>
              <a:gdLst>
                <a:gd name="connsiteX0" fmla="*/ 14602 w 3353645"/>
                <a:gd name="connsiteY0" fmla="*/ 348869 h 494012"/>
                <a:gd name="connsiteX1" fmla="*/ 145230 w 3353645"/>
                <a:gd name="connsiteY1" fmla="*/ 189212 h 494012"/>
                <a:gd name="connsiteX2" fmla="*/ 246830 w 3353645"/>
                <a:gd name="connsiteY2" fmla="*/ 58583 h 494012"/>
                <a:gd name="connsiteX3" fmla="*/ 290373 w 3353645"/>
                <a:gd name="connsiteY3" fmla="*/ 73097 h 494012"/>
                <a:gd name="connsiteX4" fmla="*/ 362944 w 3353645"/>
                <a:gd name="connsiteY4" fmla="*/ 160183 h 494012"/>
                <a:gd name="connsiteX5" fmla="*/ 377459 w 3353645"/>
                <a:gd name="connsiteY5" fmla="*/ 203726 h 494012"/>
                <a:gd name="connsiteX6" fmla="*/ 450030 w 3353645"/>
                <a:gd name="connsiteY6" fmla="*/ 58583 h 494012"/>
                <a:gd name="connsiteX7" fmla="*/ 493573 w 3353645"/>
                <a:gd name="connsiteY7" fmla="*/ 73097 h 494012"/>
                <a:gd name="connsiteX8" fmla="*/ 522602 w 3353645"/>
                <a:gd name="connsiteY8" fmla="*/ 116640 h 494012"/>
                <a:gd name="connsiteX9" fmla="*/ 566144 w 3353645"/>
                <a:gd name="connsiteY9" fmla="*/ 145669 h 494012"/>
                <a:gd name="connsiteX10" fmla="*/ 580659 w 3353645"/>
                <a:gd name="connsiteY10" fmla="*/ 189212 h 494012"/>
                <a:gd name="connsiteX11" fmla="*/ 624202 w 3353645"/>
                <a:gd name="connsiteY11" fmla="*/ 218240 h 494012"/>
                <a:gd name="connsiteX12" fmla="*/ 667744 w 3353645"/>
                <a:gd name="connsiteY12" fmla="*/ 261783 h 494012"/>
                <a:gd name="connsiteX13" fmla="*/ 740316 w 3353645"/>
                <a:gd name="connsiteY13" fmla="*/ 334355 h 494012"/>
                <a:gd name="connsiteX14" fmla="*/ 769344 w 3353645"/>
                <a:gd name="connsiteY14" fmla="*/ 290812 h 494012"/>
                <a:gd name="connsiteX15" fmla="*/ 798373 w 3353645"/>
                <a:gd name="connsiteY15" fmla="*/ 102126 h 494012"/>
                <a:gd name="connsiteX16" fmla="*/ 827402 w 3353645"/>
                <a:gd name="connsiteY16" fmla="*/ 526 h 494012"/>
                <a:gd name="connsiteX17" fmla="*/ 870944 w 3353645"/>
                <a:gd name="connsiteY17" fmla="*/ 131155 h 494012"/>
                <a:gd name="connsiteX18" fmla="*/ 885459 w 3353645"/>
                <a:gd name="connsiteY18" fmla="*/ 174697 h 494012"/>
                <a:gd name="connsiteX19" fmla="*/ 914487 w 3353645"/>
                <a:gd name="connsiteY19" fmla="*/ 131155 h 494012"/>
                <a:gd name="connsiteX20" fmla="*/ 958030 w 3353645"/>
                <a:gd name="connsiteY20" fmla="*/ 44069 h 494012"/>
                <a:gd name="connsiteX21" fmla="*/ 1045116 w 3353645"/>
                <a:gd name="connsiteY21" fmla="*/ 131155 h 494012"/>
                <a:gd name="connsiteX22" fmla="*/ 1088659 w 3353645"/>
                <a:gd name="connsiteY22" fmla="*/ 160183 h 494012"/>
                <a:gd name="connsiteX23" fmla="*/ 1190259 w 3353645"/>
                <a:gd name="connsiteY23" fmla="*/ 218240 h 494012"/>
                <a:gd name="connsiteX24" fmla="*/ 1219287 w 3353645"/>
                <a:gd name="connsiteY24" fmla="*/ 174697 h 494012"/>
                <a:gd name="connsiteX25" fmla="*/ 1262830 w 3353645"/>
                <a:gd name="connsiteY25" fmla="*/ 87612 h 494012"/>
                <a:gd name="connsiteX26" fmla="*/ 1306373 w 3353645"/>
                <a:gd name="connsiteY26" fmla="*/ 116640 h 494012"/>
                <a:gd name="connsiteX27" fmla="*/ 1335402 w 3353645"/>
                <a:gd name="connsiteY27" fmla="*/ 203726 h 494012"/>
                <a:gd name="connsiteX28" fmla="*/ 1378944 w 3353645"/>
                <a:gd name="connsiteY28" fmla="*/ 160183 h 494012"/>
                <a:gd name="connsiteX29" fmla="*/ 1393459 w 3353645"/>
                <a:gd name="connsiteY29" fmla="*/ 116640 h 494012"/>
                <a:gd name="connsiteX30" fmla="*/ 1437002 w 3353645"/>
                <a:gd name="connsiteY30" fmla="*/ 87612 h 494012"/>
                <a:gd name="connsiteX31" fmla="*/ 1509573 w 3353645"/>
                <a:gd name="connsiteY31" fmla="*/ 189212 h 494012"/>
                <a:gd name="connsiteX32" fmla="*/ 1553116 w 3353645"/>
                <a:gd name="connsiteY32" fmla="*/ 232755 h 494012"/>
                <a:gd name="connsiteX33" fmla="*/ 1596659 w 3353645"/>
                <a:gd name="connsiteY33" fmla="*/ 218240 h 494012"/>
                <a:gd name="connsiteX34" fmla="*/ 1625687 w 3353645"/>
                <a:gd name="connsiteY34" fmla="*/ 174697 h 494012"/>
                <a:gd name="connsiteX35" fmla="*/ 1669230 w 3353645"/>
                <a:gd name="connsiteY35" fmla="*/ 145669 h 494012"/>
                <a:gd name="connsiteX36" fmla="*/ 1683744 w 3353645"/>
                <a:gd name="connsiteY36" fmla="*/ 102126 h 494012"/>
                <a:gd name="connsiteX37" fmla="*/ 1727287 w 3353645"/>
                <a:gd name="connsiteY37" fmla="*/ 131155 h 494012"/>
                <a:gd name="connsiteX38" fmla="*/ 1785344 w 3353645"/>
                <a:gd name="connsiteY38" fmla="*/ 174697 h 494012"/>
                <a:gd name="connsiteX39" fmla="*/ 1828887 w 3353645"/>
                <a:gd name="connsiteY39" fmla="*/ 218240 h 494012"/>
                <a:gd name="connsiteX40" fmla="*/ 1872430 w 3353645"/>
                <a:gd name="connsiteY40" fmla="*/ 232755 h 494012"/>
                <a:gd name="connsiteX41" fmla="*/ 1915973 w 3353645"/>
                <a:gd name="connsiteY41" fmla="*/ 189212 h 494012"/>
                <a:gd name="connsiteX42" fmla="*/ 1974030 w 3353645"/>
                <a:gd name="connsiteY42" fmla="*/ 102126 h 494012"/>
                <a:gd name="connsiteX43" fmla="*/ 2017573 w 3353645"/>
                <a:gd name="connsiteY43" fmla="*/ 116640 h 494012"/>
                <a:gd name="connsiteX44" fmla="*/ 2104659 w 3353645"/>
                <a:gd name="connsiteY44" fmla="*/ 218240 h 494012"/>
                <a:gd name="connsiteX45" fmla="*/ 2148202 w 3353645"/>
                <a:gd name="connsiteY45" fmla="*/ 232755 h 494012"/>
                <a:gd name="connsiteX46" fmla="*/ 2249802 w 3353645"/>
                <a:gd name="connsiteY46" fmla="*/ 131155 h 494012"/>
                <a:gd name="connsiteX47" fmla="*/ 2307859 w 3353645"/>
                <a:gd name="connsiteY47" fmla="*/ 44069 h 494012"/>
                <a:gd name="connsiteX48" fmla="*/ 2322373 w 3353645"/>
                <a:gd name="connsiteY48" fmla="*/ 526 h 494012"/>
                <a:gd name="connsiteX49" fmla="*/ 2394944 w 3353645"/>
                <a:gd name="connsiteY49" fmla="*/ 73097 h 494012"/>
                <a:gd name="connsiteX50" fmla="*/ 2496544 w 3353645"/>
                <a:gd name="connsiteY50" fmla="*/ 189212 h 494012"/>
                <a:gd name="connsiteX51" fmla="*/ 2540087 w 3353645"/>
                <a:gd name="connsiteY51" fmla="*/ 218240 h 494012"/>
                <a:gd name="connsiteX52" fmla="*/ 2612659 w 3353645"/>
                <a:gd name="connsiteY52" fmla="*/ 276297 h 494012"/>
                <a:gd name="connsiteX53" fmla="*/ 2641687 w 3353645"/>
                <a:gd name="connsiteY53" fmla="*/ 319840 h 494012"/>
                <a:gd name="connsiteX54" fmla="*/ 2670716 w 3353645"/>
                <a:gd name="connsiteY54" fmla="*/ 218240 h 494012"/>
                <a:gd name="connsiteX55" fmla="*/ 2685230 w 3353645"/>
                <a:gd name="connsiteY55" fmla="*/ 174697 h 494012"/>
                <a:gd name="connsiteX56" fmla="*/ 2699744 w 3353645"/>
                <a:gd name="connsiteY56" fmla="*/ 87612 h 494012"/>
                <a:gd name="connsiteX57" fmla="*/ 2844887 w 3353645"/>
                <a:gd name="connsiteY57" fmla="*/ 218240 h 494012"/>
                <a:gd name="connsiteX58" fmla="*/ 2917459 w 3353645"/>
                <a:gd name="connsiteY58" fmla="*/ 247269 h 494012"/>
                <a:gd name="connsiteX59" fmla="*/ 2961002 w 3353645"/>
                <a:gd name="connsiteY59" fmla="*/ 232755 h 494012"/>
                <a:gd name="connsiteX60" fmla="*/ 2990030 w 3353645"/>
                <a:gd name="connsiteY60" fmla="*/ 145669 h 494012"/>
                <a:gd name="connsiteX61" fmla="*/ 3033573 w 3353645"/>
                <a:gd name="connsiteY61" fmla="*/ 160183 h 494012"/>
                <a:gd name="connsiteX62" fmla="*/ 3062602 w 3353645"/>
                <a:gd name="connsiteY62" fmla="*/ 203726 h 494012"/>
                <a:gd name="connsiteX63" fmla="*/ 3106144 w 3353645"/>
                <a:gd name="connsiteY63" fmla="*/ 247269 h 494012"/>
                <a:gd name="connsiteX64" fmla="*/ 3193230 w 3353645"/>
                <a:gd name="connsiteY64" fmla="*/ 218240 h 494012"/>
                <a:gd name="connsiteX65" fmla="*/ 3280316 w 3353645"/>
                <a:gd name="connsiteY65" fmla="*/ 131155 h 494012"/>
                <a:gd name="connsiteX66" fmla="*/ 3323859 w 3353645"/>
                <a:gd name="connsiteY66" fmla="*/ 102126 h 494012"/>
                <a:gd name="connsiteX67" fmla="*/ 3352887 w 3353645"/>
                <a:gd name="connsiteY67" fmla="*/ 145669 h 494012"/>
                <a:gd name="connsiteX68" fmla="*/ 3338373 w 3353645"/>
                <a:gd name="connsiteY68" fmla="*/ 290812 h 494012"/>
                <a:gd name="connsiteX69" fmla="*/ 3323859 w 3353645"/>
                <a:gd name="connsiteY69" fmla="*/ 334355 h 494012"/>
                <a:gd name="connsiteX70" fmla="*/ 3280316 w 3353645"/>
                <a:gd name="connsiteY70" fmla="*/ 363383 h 494012"/>
                <a:gd name="connsiteX71" fmla="*/ 3193230 w 3353645"/>
                <a:gd name="connsiteY71" fmla="*/ 377897 h 494012"/>
                <a:gd name="connsiteX72" fmla="*/ 3120659 w 3353645"/>
                <a:gd name="connsiteY72" fmla="*/ 392412 h 494012"/>
                <a:gd name="connsiteX73" fmla="*/ 2888430 w 3353645"/>
                <a:gd name="connsiteY73" fmla="*/ 435955 h 494012"/>
                <a:gd name="connsiteX74" fmla="*/ 2409459 w 3353645"/>
                <a:gd name="connsiteY74" fmla="*/ 464983 h 494012"/>
                <a:gd name="connsiteX75" fmla="*/ 2278830 w 3353645"/>
                <a:gd name="connsiteY75" fmla="*/ 479497 h 494012"/>
                <a:gd name="connsiteX76" fmla="*/ 2119173 w 3353645"/>
                <a:gd name="connsiteY76" fmla="*/ 494012 h 494012"/>
                <a:gd name="connsiteX77" fmla="*/ 1741802 w 3353645"/>
                <a:gd name="connsiteY77" fmla="*/ 464983 h 494012"/>
                <a:gd name="connsiteX78" fmla="*/ 1596659 w 3353645"/>
                <a:gd name="connsiteY78" fmla="*/ 435955 h 494012"/>
                <a:gd name="connsiteX79" fmla="*/ 1451516 w 3353645"/>
                <a:gd name="connsiteY79" fmla="*/ 406926 h 494012"/>
                <a:gd name="connsiteX80" fmla="*/ 1248316 w 3353645"/>
                <a:gd name="connsiteY80" fmla="*/ 377897 h 494012"/>
                <a:gd name="connsiteX81" fmla="*/ 479059 w 3353645"/>
                <a:gd name="connsiteY81" fmla="*/ 363383 h 494012"/>
                <a:gd name="connsiteX82" fmla="*/ 377459 w 3353645"/>
                <a:gd name="connsiteY82" fmla="*/ 348869 h 494012"/>
                <a:gd name="connsiteX83" fmla="*/ 333916 w 3353645"/>
                <a:gd name="connsiteY83" fmla="*/ 334355 h 494012"/>
                <a:gd name="connsiteX84" fmla="*/ 14602 w 3353645"/>
                <a:gd name="connsiteY84" fmla="*/ 348869 h 49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53645" h="494012">
                  <a:moveTo>
                    <a:pt x="14602" y="348869"/>
                  </a:moveTo>
                  <a:cubicBezTo>
                    <a:pt x="-16846" y="324679"/>
                    <a:pt x="-7673" y="372695"/>
                    <a:pt x="145230" y="189212"/>
                  </a:cubicBezTo>
                  <a:cubicBezTo>
                    <a:pt x="318844" y="-19124"/>
                    <a:pt x="117328" y="188085"/>
                    <a:pt x="246830" y="58583"/>
                  </a:cubicBezTo>
                  <a:cubicBezTo>
                    <a:pt x="261344" y="63421"/>
                    <a:pt x="277643" y="64610"/>
                    <a:pt x="290373" y="73097"/>
                  </a:cubicBezTo>
                  <a:cubicBezTo>
                    <a:pt x="314449" y="89148"/>
                    <a:pt x="349556" y="133407"/>
                    <a:pt x="362944" y="160183"/>
                  </a:cubicBezTo>
                  <a:cubicBezTo>
                    <a:pt x="369786" y="173867"/>
                    <a:pt x="372621" y="189212"/>
                    <a:pt x="377459" y="203726"/>
                  </a:cubicBezTo>
                  <a:cubicBezTo>
                    <a:pt x="446581" y="100042"/>
                    <a:pt x="427055" y="150486"/>
                    <a:pt x="450030" y="58583"/>
                  </a:cubicBezTo>
                  <a:cubicBezTo>
                    <a:pt x="464544" y="63421"/>
                    <a:pt x="481626" y="63540"/>
                    <a:pt x="493573" y="73097"/>
                  </a:cubicBezTo>
                  <a:cubicBezTo>
                    <a:pt x="507195" y="83994"/>
                    <a:pt x="510267" y="104305"/>
                    <a:pt x="522602" y="116640"/>
                  </a:cubicBezTo>
                  <a:cubicBezTo>
                    <a:pt x="534937" y="128975"/>
                    <a:pt x="551630" y="135993"/>
                    <a:pt x="566144" y="145669"/>
                  </a:cubicBezTo>
                  <a:cubicBezTo>
                    <a:pt x="570982" y="160183"/>
                    <a:pt x="571101" y="177265"/>
                    <a:pt x="580659" y="189212"/>
                  </a:cubicBezTo>
                  <a:cubicBezTo>
                    <a:pt x="591556" y="202833"/>
                    <a:pt x="610801" y="207073"/>
                    <a:pt x="624202" y="218240"/>
                  </a:cubicBezTo>
                  <a:cubicBezTo>
                    <a:pt x="639971" y="231381"/>
                    <a:pt x="654604" y="246014"/>
                    <a:pt x="667744" y="261783"/>
                  </a:cubicBezTo>
                  <a:cubicBezTo>
                    <a:pt x="728219" y="334354"/>
                    <a:pt x="660489" y="281136"/>
                    <a:pt x="740316" y="334355"/>
                  </a:cubicBezTo>
                  <a:cubicBezTo>
                    <a:pt x="749992" y="319841"/>
                    <a:pt x="761543" y="306414"/>
                    <a:pt x="769344" y="290812"/>
                  </a:cubicBezTo>
                  <a:cubicBezTo>
                    <a:pt x="796286" y="236929"/>
                    <a:pt x="791711" y="148762"/>
                    <a:pt x="798373" y="102126"/>
                  </a:cubicBezTo>
                  <a:cubicBezTo>
                    <a:pt x="802930" y="70228"/>
                    <a:pt x="817062" y="31546"/>
                    <a:pt x="827402" y="526"/>
                  </a:cubicBezTo>
                  <a:lnTo>
                    <a:pt x="870944" y="131155"/>
                  </a:lnTo>
                  <a:lnTo>
                    <a:pt x="885459" y="174697"/>
                  </a:lnTo>
                  <a:cubicBezTo>
                    <a:pt x="895135" y="160183"/>
                    <a:pt x="906686" y="146757"/>
                    <a:pt x="914487" y="131155"/>
                  </a:cubicBezTo>
                  <a:cubicBezTo>
                    <a:pt x="974581" y="10967"/>
                    <a:pt x="874837" y="168861"/>
                    <a:pt x="958030" y="44069"/>
                  </a:cubicBezTo>
                  <a:cubicBezTo>
                    <a:pt x="987059" y="73098"/>
                    <a:pt x="1010958" y="108383"/>
                    <a:pt x="1045116" y="131155"/>
                  </a:cubicBezTo>
                  <a:cubicBezTo>
                    <a:pt x="1059630" y="140831"/>
                    <a:pt x="1073513" y="151528"/>
                    <a:pt x="1088659" y="160183"/>
                  </a:cubicBezTo>
                  <a:cubicBezTo>
                    <a:pt x="1217563" y="233842"/>
                    <a:pt x="1084174" y="147518"/>
                    <a:pt x="1190259" y="218240"/>
                  </a:cubicBezTo>
                  <a:cubicBezTo>
                    <a:pt x="1199935" y="203726"/>
                    <a:pt x="1211486" y="190299"/>
                    <a:pt x="1219287" y="174697"/>
                  </a:cubicBezTo>
                  <a:cubicBezTo>
                    <a:pt x="1279379" y="54514"/>
                    <a:pt x="1179639" y="212401"/>
                    <a:pt x="1262830" y="87612"/>
                  </a:cubicBezTo>
                  <a:cubicBezTo>
                    <a:pt x="1277344" y="97288"/>
                    <a:pt x="1297128" y="101848"/>
                    <a:pt x="1306373" y="116640"/>
                  </a:cubicBezTo>
                  <a:cubicBezTo>
                    <a:pt x="1322591" y="142588"/>
                    <a:pt x="1335402" y="203726"/>
                    <a:pt x="1335402" y="203726"/>
                  </a:cubicBezTo>
                  <a:cubicBezTo>
                    <a:pt x="1349916" y="189212"/>
                    <a:pt x="1367558" y="177262"/>
                    <a:pt x="1378944" y="160183"/>
                  </a:cubicBezTo>
                  <a:cubicBezTo>
                    <a:pt x="1387431" y="147453"/>
                    <a:pt x="1383901" y="128587"/>
                    <a:pt x="1393459" y="116640"/>
                  </a:cubicBezTo>
                  <a:cubicBezTo>
                    <a:pt x="1404356" y="103019"/>
                    <a:pt x="1422488" y="97288"/>
                    <a:pt x="1437002" y="87612"/>
                  </a:cubicBezTo>
                  <a:cubicBezTo>
                    <a:pt x="1550217" y="200830"/>
                    <a:pt x="1414049" y="55479"/>
                    <a:pt x="1509573" y="189212"/>
                  </a:cubicBezTo>
                  <a:cubicBezTo>
                    <a:pt x="1521504" y="205915"/>
                    <a:pt x="1538602" y="218241"/>
                    <a:pt x="1553116" y="232755"/>
                  </a:cubicBezTo>
                  <a:cubicBezTo>
                    <a:pt x="1567630" y="227917"/>
                    <a:pt x="1584712" y="227798"/>
                    <a:pt x="1596659" y="218240"/>
                  </a:cubicBezTo>
                  <a:cubicBezTo>
                    <a:pt x="1610280" y="207343"/>
                    <a:pt x="1613352" y="187032"/>
                    <a:pt x="1625687" y="174697"/>
                  </a:cubicBezTo>
                  <a:cubicBezTo>
                    <a:pt x="1638022" y="162362"/>
                    <a:pt x="1654716" y="155345"/>
                    <a:pt x="1669230" y="145669"/>
                  </a:cubicBezTo>
                  <a:cubicBezTo>
                    <a:pt x="1674068" y="131155"/>
                    <a:pt x="1668901" y="105837"/>
                    <a:pt x="1683744" y="102126"/>
                  </a:cubicBezTo>
                  <a:cubicBezTo>
                    <a:pt x="1700667" y="97895"/>
                    <a:pt x="1713092" y="121016"/>
                    <a:pt x="1727287" y="131155"/>
                  </a:cubicBezTo>
                  <a:cubicBezTo>
                    <a:pt x="1746971" y="145215"/>
                    <a:pt x="1766977" y="158954"/>
                    <a:pt x="1785344" y="174697"/>
                  </a:cubicBezTo>
                  <a:cubicBezTo>
                    <a:pt x="1800929" y="188055"/>
                    <a:pt x="1811808" y="206854"/>
                    <a:pt x="1828887" y="218240"/>
                  </a:cubicBezTo>
                  <a:cubicBezTo>
                    <a:pt x="1841617" y="226727"/>
                    <a:pt x="1857916" y="227917"/>
                    <a:pt x="1872430" y="232755"/>
                  </a:cubicBezTo>
                  <a:cubicBezTo>
                    <a:pt x="1886944" y="218241"/>
                    <a:pt x="1903371" y="205415"/>
                    <a:pt x="1915973" y="189212"/>
                  </a:cubicBezTo>
                  <a:cubicBezTo>
                    <a:pt x="1937392" y="161673"/>
                    <a:pt x="1974030" y="102126"/>
                    <a:pt x="1974030" y="102126"/>
                  </a:cubicBezTo>
                  <a:cubicBezTo>
                    <a:pt x="1988544" y="106964"/>
                    <a:pt x="2005820" y="106846"/>
                    <a:pt x="2017573" y="116640"/>
                  </a:cubicBezTo>
                  <a:cubicBezTo>
                    <a:pt x="2098065" y="183716"/>
                    <a:pt x="2023109" y="163872"/>
                    <a:pt x="2104659" y="218240"/>
                  </a:cubicBezTo>
                  <a:cubicBezTo>
                    <a:pt x="2117389" y="226727"/>
                    <a:pt x="2133688" y="227917"/>
                    <a:pt x="2148202" y="232755"/>
                  </a:cubicBezTo>
                  <a:lnTo>
                    <a:pt x="2249802" y="131155"/>
                  </a:lnTo>
                  <a:cubicBezTo>
                    <a:pt x="2274472" y="106485"/>
                    <a:pt x="2307859" y="44069"/>
                    <a:pt x="2307859" y="44069"/>
                  </a:cubicBezTo>
                  <a:cubicBezTo>
                    <a:pt x="2312697" y="29555"/>
                    <a:pt x="2307530" y="4237"/>
                    <a:pt x="2322373" y="526"/>
                  </a:cubicBezTo>
                  <a:cubicBezTo>
                    <a:pt x="2350892" y="-6604"/>
                    <a:pt x="2385777" y="60874"/>
                    <a:pt x="2394944" y="73097"/>
                  </a:cubicBezTo>
                  <a:cubicBezTo>
                    <a:pt x="2421080" y="107945"/>
                    <a:pt x="2460743" y="159378"/>
                    <a:pt x="2496544" y="189212"/>
                  </a:cubicBezTo>
                  <a:cubicBezTo>
                    <a:pt x="2509945" y="200379"/>
                    <a:pt x="2525573" y="208564"/>
                    <a:pt x="2540087" y="218240"/>
                  </a:cubicBezTo>
                  <a:cubicBezTo>
                    <a:pt x="2623282" y="343031"/>
                    <a:pt x="2512504" y="196172"/>
                    <a:pt x="2612659" y="276297"/>
                  </a:cubicBezTo>
                  <a:cubicBezTo>
                    <a:pt x="2626280" y="287194"/>
                    <a:pt x="2632011" y="305326"/>
                    <a:pt x="2641687" y="319840"/>
                  </a:cubicBezTo>
                  <a:cubicBezTo>
                    <a:pt x="2676482" y="215459"/>
                    <a:pt x="2634274" y="345788"/>
                    <a:pt x="2670716" y="218240"/>
                  </a:cubicBezTo>
                  <a:cubicBezTo>
                    <a:pt x="2674919" y="203529"/>
                    <a:pt x="2681911" y="189632"/>
                    <a:pt x="2685230" y="174697"/>
                  </a:cubicBezTo>
                  <a:cubicBezTo>
                    <a:pt x="2691614" y="145969"/>
                    <a:pt x="2694906" y="116640"/>
                    <a:pt x="2699744" y="87612"/>
                  </a:cubicBezTo>
                  <a:cubicBezTo>
                    <a:pt x="2736444" y="124311"/>
                    <a:pt x="2793758" y="189835"/>
                    <a:pt x="2844887" y="218240"/>
                  </a:cubicBezTo>
                  <a:cubicBezTo>
                    <a:pt x="2867662" y="230893"/>
                    <a:pt x="2893268" y="237593"/>
                    <a:pt x="2917459" y="247269"/>
                  </a:cubicBezTo>
                  <a:cubicBezTo>
                    <a:pt x="2931973" y="242431"/>
                    <a:pt x="2952109" y="245205"/>
                    <a:pt x="2961002" y="232755"/>
                  </a:cubicBezTo>
                  <a:cubicBezTo>
                    <a:pt x="2978787" y="207856"/>
                    <a:pt x="2990030" y="145669"/>
                    <a:pt x="2990030" y="145669"/>
                  </a:cubicBezTo>
                  <a:cubicBezTo>
                    <a:pt x="3004544" y="150507"/>
                    <a:pt x="3021626" y="150626"/>
                    <a:pt x="3033573" y="160183"/>
                  </a:cubicBezTo>
                  <a:cubicBezTo>
                    <a:pt x="3047195" y="171080"/>
                    <a:pt x="3051435" y="190325"/>
                    <a:pt x="3062602" y="203726"/>
                  </a:cubicBezTo>
                  <a:cubicBezTo>
                    <a:pt x="3075742" y="219495"/>
                    <a:pt x="3091630" y="232755"/>
                    <a:pt x="3106144" y="247269"/>
                  </a:cubicBezTo>
                  <a:cubicBezTo>
                    <a:pt x="3135173" y="237593"/>
                    <a:pt x="3167770" y="235213"/>
                    <a:pt x="3193230" y="218240"/>
                  </a:cubicBezTo>
                  <a:cubicBezTo>
                    <a:pt x="3227388" y="195468"/>
                    <a:pt x="3246158" y="153927"/>
                    <a:pt x="3280316" y="131155"/>
                  </a:cubicBezTo>
                  <a:lnTo>
                    <a:pt x="3323859" y="102126"/>
                  </a:lnTo>
                  <a:cubicBezTo>
                    <a:pt x="3333535" y="116640"/>
                    <a:pt x="3351549" y="128276"/>
                    <a:pt x="3352887" y="145669"/>
                  </a:cubicBezTo>
                  <a:cubicBezTo>
                    <a:pt x="3356616" y="194148"/>
                    <a:pt x="3345766" y="242755"/>
                    <a:pt x="3338373" y="290812"/>
                  </a:cubicBezTo>
                  <a:cubicBezTo>
                    <a:pt x="3336047" y="305934"/>
                    <a:pt x="3333416" y="322408"/>
                    <a:pt x="3323859" y="334355"/>
                  </a:cubicBezTo>
                  <a:cubicBezTo>
                    <a:pt x="3312962" y="347976"/>
                    <a:pt x="3296865" y="357867"/>
                    <a:pt x="3280316" y="363383"/>
                  </a:cubicBezTo>
                  <a:cubicBezTo>
                    <a:pt x="3252397" y="372689"/>
                    <a:pt x="3222184" y="372632"/>
                    <a:pt x="3193230" y="377897"/>
                  </a:cubicBezTo>
                  <a:cubicBezTo>
                    <a:pt x="3168958" y="382310"/>
                    <a:pt x="3144459" y="385921"/>
                    <a:pt x="3120659" y="392412"/>
                  </a:cubicBezTo>
                  <a:cubicBezTo>
                    <a:pt x="2940710" y="441489"/>
                    <a:pt x="3138284" y="410968"/>
                    <a:pt x="2888430" y="435955"/>
                  </a:cubicBezTo>
                  <a:cubicBezTo>
                    <a:pt x="2688416" y="485958"/>
                    <a:pt x="2890847" y="439647"/>
                    <a:pt x="2409459" y="464983"/>
                  </a:cubicBezTo>
                  <a:cubicBezTo>
                    <a:pt x="2365709" y="467286"/>
                    <a:pt x="2322424" y="475138"/>
                    <a:pt x="2278830" y="479497"/>
                  </a:cubicBezTo>
                  <a:lnTo>
                    <a:pt x="2119173" y="494012"/>
                  </a:lnTo>
                  <a:cubicBezTo>
                    <a:pt x="1890600" y="482583"/>
                    <a:pt x="1896778" y="494041"/>
                    <a:pt x="1741802" y="464983"/>
                  </a:cubicBezTo>
                  <a:cubicBezTo>
                    <a:pt x="1693308" y="455891"/>
                    <a:pt x="1645040" y="445631"/>
                    <a:pt x="1596659" y="435955"/>
                  </a:cubicBezTo>
                  <a:lnTo>
                    <a:pt x="1451516" y="406926"/>
                  </a:lnTo>
                  <a:cubicBezTo>
                    <a:pt x="1377057" y="392035"/>
                    <a:pt x="1330522" y="380549"/>
                    <a:pt x="1248316" y="377897"/>
                  </a:cubicBezTo>
                  <a:cubicBezTo>
                    <a:pt x="991985" y="369628"/>
                    <a:pt x="735478" y="368221"/>
                    <a:pt x="479059" y="363383"/>
                  </a:cubicBezTo>
                  <a:cubicBezTo>
                    <a:pt x="445192" y="358545"/>
                    <a:pt x="411005" y="355578"/>
                    <a:pt x="377459" y="348869"/>
                  </a:cubicBezTo>
                  <a:cubicBezTo>
                    <a:pt x="362457" y="345869"/>
                    <a:pt x="349201" y="335020"/>
                    <a:pt x="333916" y="334355"/>
                  </a:cubicBezTo>
                  <a:cubicBezTo>
                    <a:pt x="237245" y="330152"/>
                    <a:pt x="46050" y="373059"/>
                    <a:pt x="14602" y="348869"/>
                  </a:cubicBezTo>
                  <a:close/>
                </a:path>
              </a:pathLst>
            </a:custGeom>
            <a:solidFill>
              <a:schemeClr val="bg1"/>
            </a:solidFill>
            <a:ln>
              <a:noFill/>
            </a:ln>
            <a:effectLst>
              <a:outerShdw blurRad="12700" dist="25400" dir="13500000" algn="b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568807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45814"/>
            <a:ext cx="11468099"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900" y="1320801"/>
            <a:ext cx="11480800" cy="495300"/>
          </a:xfrm>
        </p:spPr>
        <p:txBody>
          <a:bodyPr/>
          <a:lstStyle/>
          <a:p>
            <a:pPr algn="ctr">
              <a:lnSpc>
                <a:spcPct val="120000"/>
              </a:lnSpc>
              <a:spcAft>
                <a:spcPts val="600"/>
              </a:spcAft>
              <a:buNone/>
              <a:defRPr/>
            </a:pPr>
            <a:r>
              <a:rPr lang="en-US" altLang="en-US" sz="2000" b="1" dirty="0"/>
              <a:t>Pass the Course and Earn Professional Development Hours</a:t>
            </a:r>
            <a:endParaRPr lang="en-US" sz="2800" dirty="0"/>
          </a:p>
        </p:txBody>
      </p:sp>
      <p:sp>
        <p:nvSpPr>
          <p:cNvPr id="8" name="AutoShape 2" descr="Image result for free test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9" name="Group 8"/>
          <p:cNvGrpSpPr/>
          <p:nvPr/>
        </p:nvGrpSpPr>
        <p:grpSpPr>
          <a:xfrm>
            <a:off x="1409700" y="2324099"/>
            <a:ext cx="2781300" cy="3844471"/>
            <a:chOff x="1409700" y="2324099"/>
            <a:chExt cx="2781300" cy="3844471"/>
          </a:xfrm>
        </p:grpSpPr>
        <p:sp>
          <p:nvSpPr>
            <p:cNvPr id="7"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pic>
          <p:nvPicPr>
            <p:cNvPr id="1028"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p:cNvGrpSpPr/>
          <p:nvPr/>
        </p:nvGrpSpPr>
        <p:grpSpPr>
          <a:xfrm>
            <a:off x="7988300" y="2324099"/>
            <a:ext cx="2781300" cy="3844471"/>
            <a:chOff x="7988300" y="2324099"/>
            <a:chExt cx="2781300" cy="3844471"/>
          </a:xfrm>
        </p:grpSpPr>
        <p:sp>
          <p:nvSpPr>
            <p:cNvPr id="6"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pic>
          <p:nvPicPr>
            <p:cNvPr id="1030" name="Picture 6" descr="D:\03_Simpson Strong Tie\00_SST-198_Builder Training\Images\01_ICO_Test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p:cNvGrpSpPr/>
          <p:nvPr/>
        </p:nvGrpSpPr>
        <p:grpSpPr>
          <a:xfrm>
            <a:off x="4699000" y="2324099"/>
            <a:ext cx="2781300" cy="3844471"/>
            <a:chOff x="4699000" y="2324099"/>
            <a:chExt cx="2781300" cy="3844471"/>
          </a:xfrm>
        </p:grpSpPr>
        <p:sp>
          <p:nvSpPr>
            <p:cNvPr id="5"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pic>
          <p:nvPicPr>
            <p:cNvPr id="1029" name="Picture 5" descr="D:\03_Simpson Strong Tie\00_SST-198_Builder Training\Images\01_ICO_Lightbulb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p:cNvSpPr/>
          <p:nvPr/>
        </p:nvSpPr>
        <p:spPr>
          <a:xfrm>
            <a:off x="0" y="6812279"/>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14762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3346599" cy="1104900"/>
          </a:xfrm>
        </p:spPr>
        <p:txBody>
          <a:bodyPr>
            <a:normAutofit/>
          </a:bodyPr>
          <a:lstStyle/>
          <a:p>
            <a:r>
              <a:rPr lang="en-US"/>
              <a:t>Continuous</a:t>
            </a:r>
            <a:br>
              <a:rPr lang="en-US">
                <a:solidFill>
                  <a:srgbClr val="FF00FF"/>
                </a:solidFill>
              </a:rPr>
            </a:br>
            <a:r>
              <a:rPr lang="en-US"/>
              <a:t>Sheathing</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6712" y="2256085"/>
            <a:ext cx="9400887" cy="407941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5"/>
          <p:cNvSpPr/>
          <p:nvPr/>
        </p:nvSpPr>
        <p:spPr>
          <a:xfrm>
            <a:off x="4538749" y="3065706"/>
            <a:ext cx="2269864" cy="50560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40048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2646889"/>
            <a:ext cx="2705798" cy="1506011"/>
          </a:xfrm>
        </p:spPr>
        <p:txBody>
          <a:bodyPr/>
          <a:lstStyle/>
          <a:p>
            <a:pPr marL="0" indent="0">
              <a:buNone/>
            </a:pPr>
            <a:r>
              <a:rPr lang="en-US" sz="1400"/>
              <a:t>This table lists the minimum length of braced wall panels when used with continuous sheathing. </a:t>
            </a:r>
            <a:endParaRPr lang="en-US" sz="1400" dirty="0"/>
          </a:p>
        </p:txBody>
      </p:sp>
      <p:sp>
        <p:nvSpPr>
          <p:cNvPr id="2" name="Title 1"/>
          <p:cNvSpPr>
            <a:spLocks noGrp="1"/>
          </p:cNvSpPr>
          <p:nvPr>
            <p:ph type="title"/>
          </p:nvPr>
        </p:nvSpPr>
        <p:spPr>
          <a:xfrm>
            <a:off x="311001" y="571500"/>
            <a:ext cx="4565799" cy="2394770"/>
          </a:xfrm>
        </p:spPr>
        <p:txBody>
          <a:bodyPr>
            <a:normAutofit/>
          </a:bodyPr>
          <a:lstStyle/>
          <a:p>
            <a:r>
              <a:rPr lang="en-US"/>
              <a:t>Continuous</a:t>
            </a:r>
            <a:br>
              <a:rPr lang="en-US">
                <a:solidFill>
                  <a:srgbClr val="FF00FF"/>
                </a:solidFill>
              </a:rPr>
            </a:br>
            <a:r>
              <a:rPr lang="en-US"/>
              <a:t>Sheathing</a:t>
            </a:r>
            <a:br>
              <a:rPr lang="en-US">
                <a:solidFill>
                  <a:srgbClr val="FF00FF"/>
                </a:solidFill>
              </a:rPr>
            </a:br>
            <a:r>
              <a:rPr lang="en-US"/>
              <a:t>Table R602.10.5</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099717" y="919350"/>
            <a:ext cx="7565057" cy="5386444"/>
            <a:chOff x="4099717" y="919350"/>
            <a:chExt cx="7565057" cy="5386444"/>
          </a:xfrm>
        </p:grpSpPr>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9717" y="919350"/>
              <a:ext cx="7565057" cy="1150645"/>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4"/>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b="10151"/>
            <a:stretch/>
          </p:blipFill>
          <p:spPr bwMode="auto">
            <a:xfrm>
              <a:off x="4099717" y="2048951"/>
              <a:ext cx="7565057" cy="425684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grpSp>
      <p:sp>
        <p:nvSpPr>
          <p:cNvPr id="7" name="Rectangle 6"/>
          <p:cNvSpPr/>
          <p:nvPr/>
        </p:nvSpPr>
        <p:spPr>
          <a:xfrm>
            <a:off x="7291481" y="1773873"/>
            <a:ext cx="493159" cy="4060399"/>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482256" y="3289465"/>
            <a:ext cx="4799977" cy="429620"/>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13813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48415" y="1483098"/>
            <a:ext cx="4157608" cy="2483260"/>
            <a:chOff x="4048415" y="1483098"/>
            <a:chExt cx="4157608" cy="2483260"/>
          </a:xfrm>
        </p:grpSpPr>
        <p:pic>
          <p:nvPicPr>
            <p:cNvPr id="7" name="Picture 6"/>
            <p:cNvPicPr>
              <a:picLocks noChangeAspect="1" noChangeArrowheads="1"/>
            </p:cNvPicPr>
            <p:nvPr>
              <p:custDataLst>
                <p:tags r:id="rId6"/>
              </p:custDataLst>
            </p:nvPr>
          </p:nvPicPr>
          <p:blipFill rotWithShape="1">
            <a:blip r:embed="rId9">
              <a:extLst>
                <a:ext uri="{28A0092B-C50C-407E-A947-70E740481C1C}">
                  <a14:useLocalDpi xmlns:a14="http://schemas.microsoft.com/office/drawing/2010/main" val="0"/>
                </a:ext>
              </a:extLst>
            </a:blip>
            <a:srcRect l="12274" t="3899" r="8897" b="8646"/>
            <a:stretch/>
          </p:blipFill>
          <p:spPr bwMode="auto">
            <a:xfrm>
              <a:off x="4048415" y="1913704"/>
              <a:ext cx="2730611" cy="1808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Content Placeholder 2"/>
            <p:cNvSpPr txBox="1">
              <a:spLocks/>
            </p:cNvSpPr>
            <p:nvPr/>
          </p:nvSpPr>
          <p:spPr>
            <a:xfrm>
              <a:off x="6710719" y="1772799"/>
              <a:ext cx="1495304" cy="2193559"/>
            </a:xfrm>
            <a:prstGeom prst="rect">
              <a:avLst/>
            </a:prstGeom>
            <a:solidFill>
              <a:srgbClr val="F2F2F2">
                <a:alpha val="85098"/>
              </a:srgbClr>
            </a:solidFill>
          </p:spPr>
          <p:txBody>
            <a:bodyPr lIns="9144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a:t>If a braced wall panel is at the end of the braced wall line but there is no return panel on the adjacent wall, a holdown is required to keep the thin panel from over turning. </a:t>
              </a:r>
            </a:p>
          </p:txBody>
        </p:sp>
        <p:sp>
          <p:nvSpPr>
            <p:cNvPr id="22" name="Rectangle 21">
              <a:extLst>
                <a:ext uri="{FF2B5EF4-FFF2-40B4-BE49-F238E27FC236}">
                  <a16:creationId xmlns:a16="http://schemas.microsoft.com/office/drawing/2014/main" id="{3A18A412-E909-487C-84B0-A99CB47616D1}"/>
                </a:ext>
              </a:extLst>
            </p:cNvPr>
            <p:cNvSpPr/>
            <p:nvPr/>
          </p:nvSpPr>
          <p:spPr>
            <a:xfrm>
              <a:off x="4459503" y="1483098"/>
              <a:ext cx="3746519" cy="276999"/>
            </a:xfrm>
            <a:prstGeom prst="rect">
              <a:avLst/>
            </a:prstGeom>
            <a:solidFill>
              <a:srgbClr val="2B4C76"/>
            </a:solidFill>
          </p:spPr>
          <p:txBody>
            <a:bodyPr wrap="square">
              <a:spAutoFit/>
            </a:bodyPr>
            <a:lstStyle/>
            <a:p>
              <a:pPr algn="ctr"/>
              <a:r>
                <a:rPr lang="en-US" sz="1200" b="1" spc="300">
                  <a:solidFill>
                    <a:schemeClr val="bg1">
                      <a:lumMod val="95000"/>
                    </a:schemeClr>
                  </a:solidFill>
                  <a:latin typeface="Arial" panose="020B0604020202020204" pitchFamily="34" charset="0"/>
                  <a:cs typeface="Arial" panose="020B0604020202020204" pitchFamily="34" charset="0"/>
                </a:rPr>
                <a:t>END CONDITION 2</a:t>
              </a:r>
              <a:endParaRPr lang="en-US" sz="1200" b="1" spc="300" dirty="0">
                <a:solidFill>
                  <a:schemeClr val="bg1">
                    <a:lumMod val="95000"/>
                  </a:schemeClr>
                </a:solidFill>
                <a:latin typeface="Arial" panose="020B0604020202020204" pitchFamily="34" charset="0"/>
                <a:cs typeface="Arial" panose="020B0604020202020204" pitchFamily="34" charset="0"/>
              </a:endParaRPr>
            </a:p>
          </p:txBody>
        </p:sp>
      </p:grpSp>
      <p:sp>
        <p:nvSpPr>
          <p:cNvPr id="2" name="Title 1"/>
          <p:cNvSpPr>
            <a:spLocks noGrp="1"/>
          </p:cNvSpPr>
          <p:nvPr>
            <p:ph type="title"/>
          </p:nvPr>
        </p:nvSpPr>
        <p:spPr>
          <a:xfrm>
            <a:off x="311001" y="415651"/>
            <a:ext cx="11538099" cy="876300"/>
          </a:xfrm>
        </p:spPr>
        <p:txBody>
          <a:bodyPr>
            <a:normAutofit/>
          </a:bodyPr>
          <a:lstStyle/>
          <a:p>
            <a:r>
              <a:rPr lang="en-US"/>
              <a:t>Continuous Sheathing End Conditions: Adding holdowns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33126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132493" y="1483099"/>
            <a:ext cx="3927691" cy="2483259"/>
            <a:chOff x="195993" y="1483099"/>
            <a:chExt cx="3927691" cy="2483259"/>
          </a:xfrm>
        </p:grpSpPr>
        <p:pic>
          <p:nvPicPr>
            <p:cNvPr id="6" name="Picture 5"/>
            <p:cNvPicPr>
              <a:picLocks noChangeAspect="1" noChangeArrowheads="1"/>
            </p:cNvPicPr>
            <p:nvPr>
              <p:custDataLst>
                <p:tags r:id="rId5"/>
              </p:custDataLst>
            </p:nvPr>
          </p:nvPicPr>
          <p:blipFill rotWithShape="1">
            <a:blip r:embed="rId10">
              <a:extLst>
                <a:ext uri="{28A0092B-C50C-407E-A947-70E740481C1C}">
                  <a14:useLocalDpi xmlns:a14="http://schemas.microsoft.com/office/drawing/2010/main" val="0"/>
                </a:ext>
              </a:extLst>
            </a:blip>
            <a:srcRect l="13517" t="11704" r="14395" b="8650"/>
            <a:stretch/>
          </p:blipFill>
          <p:spPr bwMode="auto">
            <a:xfrm>
              <a:off x="195993" y="1925498"/>
              <a:ext cx="2688105" cy="1755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Content Placeholder 2"/>
            <p:cNvSpPr txBox="1">
              <a:spLocks/>
            </p:cNvSpPr>
            <p:nvPr/>
          </p:nvSpPr>
          <p:spPr>
            <a:xfrm>
              <a:off x="2884098" y="1760097"/>
              <a:ext cx="1239586" cy="2206261"/>
            </a:xfrm>
            <a:prstGeom prst="rect">
              <a:avLst/>
            </a:prstGeom>
            <a:solidFill>
              <a:srgbClr val="F2F2F2">
                <a:alpha val="85098"/>
              </a:srgbClr>
            </a:solidFill>
          </p:spPr>
          <p:txBody>
            <a:bodyPr lIns="9144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a:t>If a braced wall panel is at the end of the braced wall line and on the adjacent wall, no holdown is required.</a:t>
              </a:r>
            </a:p>
          </p:txBody>
        </p:sp>
        <p:sp>
          <p:nvSpPr>
            <p:cNvPr id="20" name="Rectangle 19">
              <a:extLst>
                <a:ext uri="{FF2B5EF4-FFF2-40B4-BE49-F238E27FC236}">
                  <a16:creationId xmlns:a16="http://schemas.microsoft.com/office/drawing/2014/main" id="{3A18A412-E909-487C-84B0-A99CB47616D1}"/>
                </a:ext>
              </a:extLst>
            </p:cNvPr>
            <p:cNvSpPr/>
            <p:nvPr/>
          </p:nvSpPr>
          <p:spPr>
            <a:xfrm>
              <a:off x="549758" y="1483099"/>
              <a:ext cx="3573926" cy="276999"/>
            </a:xfrm>
            <a:prstGeom prst="rect">
              <a:avLst/>
            </a:prstGeom>
            <a:solidFill>
              <a:srgbClr val="2B4C76"/>
            </a:solidFill>
          </p:spPr>
          <p:txBody>
            <a:bodyPr wrap="square">
              <a:spAutoFit/>
            </a:bodyPr>
            <a:lstStyle/>
            <a:p>
              <a:pPr algn="ctr"/>
              <a:r>
                <a:rPr lang="en-US" sz="1200" b="1" spc="300">
                  <a:solidFill>
                    <a:schemeClr val="bg1">
                      <a:lumMod val="95000"/>
                    </a:schemeClr>
                  </a:solidFill>
                  <a:latin typeface="Arial" panose="020B0604020202020204" pitchFamily="34" charset="0"/>
                  <a:cs typeface="Arial" panose="020B0604020202020204" pitchFamily="34" charset="0"/>
                </a:rPr>
                <a:t>END CONDITION 1</a:t>
              </a:r>
              <a:endParaRPr lang="en-US" sz="1200" b="1" spc="300" dirty="0">
                <a:solidFill>
                  <a:schemeClr val="bg1">
                    <a:lumMod val="95000"/>
                  </a:schemeClr>
                </a:solidFill>
                <a:latin typeface="Arial" panose="020B0604020202020204" pitchFamily="34" charset="0"/>
                <a:cs typeface="Arial" panose="020B0604020202020204" pitchFamily="34" charset="0"/>
              </a:endParaRPr>
            </a:p>
          </p:txBody>
        </p:sp>
      </p:grpSp>
      <p:grpSp>
        <p:nvGrpSpPr>
          <p:cNvPr id="5" name="Group 4"/>
          <p:cNvGrpSpPr/>
          <p:nvPr/>
        </p:nvGrpSpPr>
        <p:grpSpPr>
          <a:xfrm>
            <a:off x="8206023" y="1495800"/>
            <a:ext cx="3732944" cy="2470558"/>
            <a:chOff x="8142523" y="1495800"/>
            <a:chExt cx="3732944" cy="2470558"/>
          </a:xfrm>
        </p:grpSpPr>
        <p:pic>
          <p:nvPicPr>
            <p:cNvPr id="8" name="Picture 7"/>
            <p:cNvPicPr>
              <a:picLocks noChangeAspect="1" noChangeArrowheads="1"/>
            </p:cNvPicPr>
            <p:nvPr>
              <p:custDataLst>
                <p:tags r:id="rId4"/>
              </p:custDataLst>
            </p:nvPr>
          </p:nvPicPr>
          <p:blipFill rotWithShape="1">
            <a:blip r:embed="rId11">
              <a:extLst>
                <a:ext uri="{28A0092B-C50C-407E-A947-70E740481C1C}">
                  <a14:useLocalDpi xmlns:a14="http://schemas.microsoft.com/office/drawing/2010/main" val="0"/>
                </a:ext>
              </a:extLst>
            </a:blip>
            <a:srcRect l="17518" t="3684" r="15889" b="11969"/>
            <a:stretch/>
          </p:blipFill>
          <p:spPr bwMode="auto">
            <a:xfrm>
              <a:off x="8142523" y="1883526"/>
              <a:ext cx="2569020" cy="1914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2"/>
            <p:cNvSpPr txBox="1">
              <a:spLocks/>
            </p:cNvSpPr>
            <p:nvPr/>
          </p:nvSpPr>
          <p:spPr>
            <a:xfrm>
              <a:off x="10711543" y="1760097"/>
              <a:ext cx="1163924" cy="2206261"/>
            </a:xfrm>
            <a:prstGeom prst="rect">
              <a:avLst/>
            </a:prstGeom>
            <a:solidFill>
              <a:srgbClr val="F2F2F2">
                <a:alpha val="85098"/>
              </a:srgbClr>
            </a:solidFill>
          </p:spPr>
          <p:txBody>
            <a:bodyPr lIns="9144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a:t>If a minimum of 48 inch braced wall panel is at the end of the braced wall line, no holdown is required.</a:t>
              </a:r>
            </a:p>
          </p:txBody>
        </p:sp>
        <p:sp>
          <p:nvSpPr>
            <p:cNvPr id="23" name="Rectangle 22">
              <a:extLst>
                <a:ext uri="{FF2B5EF4-FFF2-40B4-BE49-F238E27FC236}">
                  <a16:creationId xmlns:a16="http://schemas.microsoft.com/office/drawing/2014/main" id="{3A18A412-E909-487C-84B0-A99CB47616D1}"/>
                </a:ext>
              </a:extLst>
            </p:cNvPr>
            <p:cNvSpPr/>
            <p:nvPr/>
          </p:nvSpPr>
          <p:spPr>
            <a:xfrm>
              <a:off x="8301541" y="1495800"/>
              <a:ext cx="3573926" cy="276999"/>
            </a:xfrm>
            <a:prstGeom prst="rect">
              <a:avLst/>
            </a:prstGeom>
            <a:solidFill>
              <a:srgbClr val="2B4C76"/>
            </a:solidFill>
          </p:spPr>
          <p:txBody>
            <a:bodyPr wrap="square">
              <a:spAutoFit/>
            </a:bodyPr>
            <a:lstStyle/>
            <a:p>
              <a:pPr algn="ctr"/>
              <a:r>
                <a:rPr lang="en-US" sz="1200" b="1" spc="300">
                  <a:solidFill>
                    <a:schemeClr val="bg1">
                      <a:lumMod val="95000"/>
                    </a:schemeClr>
                  </a:solidFill>
                  <a:latin typeface="Arial" panose="020B0604020202020204" pitchFamily="34" charset="0"/>
                  <a:cs typeface="Arial" panose="020B0604020202020204" pitchFamily="34" charset="0"/>
                </a:rPr>
                <a:t>END CONDITION 3</a:t>
              </a:r>
              <a:endParaRPr lang="en-US" sz="1200" b="1" spc="300" dirty="0">
                <a:solidFill>
                  <a:schemeClr val="bg1">
                    <a:lumMod val="95000"/>
                  </a:schemeClr>
                </a:solidFill>
                <a:latin typeface="Arial" panose="020B0604020202020204" pitchFamily="34" charset="0"/>
                <a:cs typeface="Arial" panose="020B0604020202020204" pitchFamily="34" charset="0"/>
              </a:endParaRPr>
            </a:p>
          </p:txBody>
        </p:sp>
      </p:grpSp>
      <p:grpSp>
        <p:nvGrpSpPr>
          <p:cNvPr id="12" name="Group 11"/>
          <p:cNvGrpSpPr/>
          <p:nvPr/>
        </p:nvGrpSpPr>
        <p:grpSpPr>
          <a:xfrm>
            <a:off x="73153" y="4069780"/>
            <a:ext cx="3999731" cy="2651654"/>
            <a:chOff x="123953" y="4069780"/>
            <a:chExt cx="3999731" cy="2651654"/>
          </a:xfrm>
        </p:grpSpPr>
        <p:pic>
          <p:nvPicPr>
            <p:cNvPr id="9" name="Picture 8"/>
            <p:cNvPicPr>
              <a:picLocks noChangeAspect="1" noChangeArrowheads="1"/>
            </p:cNvPicPr>
            <p:nvPr>
              <p:custDataLst>
                <p:tags r:id="rId3"/>
              </p:custDataLst>
            </p:nvPr>
          </p:nvPicPr>
          <p:blipFill rotWithShape="1">
            <a:blip r:embed="rId12">
              <a:extLst>
                <a:ext uri="{28A0092B-C50C-407E-A947-70E740481C1C}">
                  <a14:useLocalDpi xmlns:a14="http://schemas.microsoft.com/office/drawing/2010/main" val="0"/>
                </a:ext>
              </a:extLst>
            </a:blip>
            <a:srcRect l="10899" t="6199" r="13205" b="8294"/>
            <a:stretch/>
          </p:blipFill>
          <p:spPr bwMode="auto">
            <a:xfrm>
              <a:off x="123953" y="4515367"/>
              <a:ext cx="2612447" cy="1772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Content Placeholder 2"/>
            <p:cNvSpPr txBox="1">
              <a:spLocks/>
            </p:cNvSpPr>
            <p:nvPr/>
          </p:nvSpPr>
          <p:spPr>
            <a:xfrm>
              <a:off x="2765348" y="4305300"/>
              <a:ext cx="1322711" cy="2416134"/>
            </a:xfrm>
            <a:prstGeom prst="rect">
              <a:avLst/>
            </a:prstGeom>
            <a:solidFill>
              <a:srgbClr val="F2F2F2">
                <a:alpha val="85098"/>
              </a:srgbClr>
            </a:solidFill>
          </p:spPr>
          <p:txBody>
            <a:bodyPr lIns="9144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a:t>If there is a return panel in the corner of at least 2 feet, no holdown is required. </a:t>
              </a:r>
            </a:p>
          </p:txBody>
        </p:sp>
        <p:sp>
          <p:nvSpPr>
            <p:cNvPr id="27" name="Rectangle 26">
              <a:extLst>
                <a:ext uri="{FF2B5EF4-FFF2-40B4-BE49-F238E27FC236}">
                  <a16:creationId xmlns:a16="http://schemas.microsoft.com/office/drawing/2014/main" id="{3A18A412-E909-487C-84B0-A99CB47616D1}"/>
                </a:ext>
              </a:extLst>
            </p:cNvPr>
            <p:cNvSpPr/>
            <p:nvPr/>
          </p:nvSpPr>
          <p:spPr>
            <a:xfrm>
              <a:off x="549758" y="4069780"/>
              <a:ext cx="3573926" cy="276999"/>
            </a:xfrm>
            <a:prstGeom prst="rect">
              <a:avLst/>
            </a:prstGeom>
            <a:solidFill>
              <a:srgbClr val="2B4C76"/>
            </a:solidFill>
          </p:spPr>
          <p:txBody>
            <a:bodyPr wrap="square">
              <a:spAutoFit/>
            </a:bodyPr>
            <a:lstStyle/>
            <a:p>
              <a:pPr algn="ctr"/>
              <a:r>
                <a:rPr lang="en-US" sz="1200" b="1" spc="300">
                  <a:solidFill>
                    <a:schemeClr val="bg1">
                      <a:lumMod val="95000"/>
                    </a:schemeClr>
                  </a:solidFill>
                  <a:latin typeface="Arial" panose="020B0604020202020204" pitchFamily="34" charset="0"/>
                  <a:cs typeface="Arial" panose="020B0604020202020204" pitchFamily="34" charset="0"/>
                </a:rPr>
                <a:t>END CONDITION 4</a:t>
              </a:r>
              <a:endParaRPr lang="en-US" sz="1200" b="1" spc="300" dirty="0">
                <a:solidFill>
                  <a:schemeClr val="bg1">
                    <a:lumMod val="95000"/>
                  </a:schemeClr>
                </a:solidFill>
                <a:latin typeface="Arial" panose="020B0604020202020204" pitchFamily="34" charset="0"/>
                <a:cs typeface="Arial" panose="020B0604020202020204" pitchFamily="34" charset="0"/>
              </a:endParaRPr>
            </a:p>
          </p:txBody>
        </p:sp>
      </p:grpSp>
      <p:grpSp>
        <p:nvGrpSpPr>
          <p:cNvPr id="13" name="Group 12"/>
          <p:cNvGrpSpPr/>
          <p:nvPr/>
        </p:nvGrpSpPr>
        <p:grpSpPr>
          <a:xfrm>
            <a:off x="4274496" y="4069779"/>
            <a:ext cx="4168860" cy="2651655"/>
            <a:chOff x="4274496" y="4069779"/>
            <a:chExt cx="4168860" cy="2651655"/>
          </a:xfrm>
        </p:grpSpPr>
        <p:pic>
          <p:nvPicPr>
            <p:cNvPr id="10" name="Picture 9"/>
            <p:cNvPicPr>
              <a:picLocks noChangeAspect="1" noChangeArrowheads="1"/>
            </p:cNvPicPr>
            <p:nvPr>
              <p:custDataLst>
                <p:tags r:id="rId2"/>
              </p:custDataLst>
            </p:nvPr>
          </p:nvPicPr>
          <p:blipFill rotWithShape="1">
            <a:blip r:embed="rId13">
              <a:extLst>
                <a:ext uri="{28A0092B-C50C-407E-A947-70E740481C1C}">
                  <a14:useLocalDpi xmlns:a14="http://schemas.microsoft.com/office/drawing/2010/main" val="0"/>
                </a:ext>
              </a:extLst>
            </a:blip>
            <a:srcRect l="18323" t="1679" r="18323" b="12563"/>
            <a:stretch/>
          </p:blipFill>
          <p:spPr bwMode="auto">
            <a:xfrm>
              <a:off x="4274496" y="4506365"/>
              <a:ext cx="2278447" cy="1790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Content Placeholder 2"/>
            <p:cNvSpPr txBox="1">
              <a:spLocks/>
            </p:cNvSpPr>
            <p:nvPr/>
          </p:nvSpPr>
          <p:spPr>
            <a:xfrm>
              <a:off x="6552942" y="4305300"/>
              <a:ext cx="1890413" cy="2416134"/>
            </a:xfrm>
            <a:prstGeom prst="rect">
              <a:avLst/>
            </a:prstGeom>
            <a:solidFill>
              <a:srgbClr val="F2F2F2">
                <a:alpha val="85098"/>
              </a:srgbClr>
            </a:solidFill>
          </p:spPr>
          <p:txBody>
            <a:bodyPr lIns="91440" tIns="9144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a:t>If there is a window in the corner of the braced wall line, the first braced wall panel needs to be less than 10 feet from the end. However, if there is no return panel in the corner, a holdown device is required on the leading edge of the first braced wall panel. </a:t>
              </a:r>
            </a:p>
          </p:txBody>
        </p:sp>
        <p:sp>
          <p:nvSpPr>
            <p:cNvPr id="28" name="Rectangle 27">
              <a:extLst>
                <a:ext uri="{FF2B5EF4-FFF2-40B4-BE49-F238E27FC236}">
                  <a16:creationId xmlns:a16="http://schemas.microsoft.com/office/drawing/2014/main" id="{3A18A412-E909-487C-84B0-A99CB47616D1}"/>
                </a:ext>
              </a:extLst>
            </p:cNvPr>
            <p:cNvSpPr/>
            <p:nvPr/>
          </p:nvSpPr>
          <p:spPr>
            <a:xfrm>
              <a:off x="4459504" y="4069779"/>
              <a:ext cx="3983852" cy="276999"/>
            </a:xfrm>
            <a:prstGeom prst="rect">
              <a:avLst/>
            </a:prstGeom>
            <a:solidFill>
              <a:srgbClr val="2B4C76"/>
            </a:solidFill>
          </p:spPr>
          <p:txBody>
            <a:bodyPr wrap="square">
              <a:spAutoFit/>
            </a:bodyPr>
            <a:lstStyle/>
            <a:p>
              <a:pPr algn="ctr"/>
              <a:r>
                <a:rPr lang="en-US" sz="1200" b="1" spc="300">
                  <a:solidFill>
                    <a:schemeClr val="bg1">
                      <a:lumMod val="95000"/>
                    </a:schemeClr>
                  </a:solidFill>
                  <a:latin typeface="Arial" panose="020B0604020202020204" pitchFamily="34" charset="0"/>
                  <a:cs typeface="Arial" panose="020B0604020202020204" pitchFamily="34" charset="0"/>
                </a:rPr>
                <a:t>END CONDITION 5</a:t>
              </a:r>
              <a:endParaRPr lang="en-US" sz="1200" b="1" spc="300" dirty="0">
                <a:solidFill>
                  <a:schemeClr val="bg1">
                    <a:lumMod val="95000"/>
                  </a:schemeClr>
                </a:solidFill>
                <a:latin typeface="Arial" panose="020B0604020202020204" pitchFamily="34" charset="0"/>
                <a:cs typeface="Arial" panose="020B0604020202020204" pitchFamily="34" charset="0"/>
              </a:endParaRPr>
            </a:p>
          </p:txBody>
        </p:sp>
      </p:grpSp>
      <p:pic>
        <p:nvPicPr>
          <p:cNvPr id="30"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92880" y="4346779"/>
            <a:ext cx="3182587" cy="2244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Content Placeholder 2"/>
          <p:cNvSpPr>
            <a:spLocks noGrp="1"/>
          </p:cNvSpPr>
          <p:nvPr>
            <p:ph idx="1"/>
          </p:nvPr>
        </p:nvSpPr>
        <p:spPr>
          <a:xfrm>
            <a:off x="368300" y="1011771"/>
            <a:ext cx="9618848" cy="365280"/>
          </a:xfrm>
        </p:spPr>
        <p:txBody>
          <a:bodyPr/>
          <a:lstStyle/>
          <a:p>
            <a:pPr marL="0" indent="0">
              <a:buNone/>
            </a:pPr>
            <a:r>
              <a:rPr lang="en-US" sz="1400" dirty="0"/>
              <a:t>These five end conditions indicate where to install a </a:t>
            </a:r>
            <a:r>
              <a:rPr lang="en-US" sz="1400" dirty="0" err="1"/>
              <a:t>holdown</a:t>
            </a:r>
            <a:r>
              <a:rPr lang="en-US" sz="1400" dirty="0"/>
              <a:t> device.</a:t>
            </a:r>
          </a:p>
        </p:txBody>
      </p:sp>
    </p:spTree>
    <p:custDataLst>
      <p:tags r:id="rId1"/>
    </p:custDataLst>
    <p:extLst>
      <p:ext uri="{BB962C8B-B14F-4D97-AF65-F5344CB8AC3E}">
        <p14:creationId xmlns:p14="http://schemas.microsoft.com/office/powerpoint/2010/main" val="156917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6"/>
            <a:ext cx="6470072" cy="1828761"/>
          </a:xfrm>
        </p:spPr>
        <p:txBody>
          <a:bodyPr lIns="0" tIns="0" rIns="0" bIns="0">
            <a:noAutofit/>
          </a:bodyPr>
          <a:lstStyle/>
          <a:p>
            <a:pPr marL="0" indent="0" algn="ctr">
              <a:buNone/>
            </a:pPr>
            <a:r>
              <a:rPr lang="en-US" altLang="en-US" sz="1800" b="1">
                <a:solidFill>
                  <a:schemeClr val="bg1"/>
                </a:solidFill>
              </a:rPr>
              <a:t>Brace wall panels include</a:t>
            </a:r>
          </a:p>
          <a:p>
            <a:pPr marL="0" indent="0" algn="ctr">
              <a:buNone/>
            </a:pPr>
            <a:r>
              <a:rPr lang="en-US" altLang="en-US" sz="1800" b="1">
                <a:solidFill>
                  <a:schemeClr val="bg1"/>
                </a:solidFill>
              </a:rPr>
              <a:t>Which of the following?</a:t>
            </a:r>
          </a:p>
          <a:p>
            <a:pPr marL="0" indent="0" algn="ctr">
              <a:buNone/>
            </a:pPr>
            <a:r>
              <a:rPr lang="en-US" altLang="en-US">
                <a:solidFill>
                  <a:schemeClr val="bg1"/>
                </a:solidFill>
              </a:rPr>
              <a:t>Select all that apply</a:t>
            </a:r>
            <a:endParaRPr lang="en-US" altLang="en-US" sz="1200" dirty="0">
              <a:solidFill>
                <a:schemeClr val="bg1"/>
              </a:solidFill>
            </a:endParaRPr>
          </a:p>
        </p:txBody>
      </p:sp>
      <p:sp>
        <p:nvSpPr>
          <p:cNvPr id="13" name="Content Placeholder 2"/>
          <p:cNvSpPr txBox="1">
            <a:spLocks/>
          </p:cNvSpPr>
          <p:nvPr/>
        </p:nvSpPr>
        <p:spPr>
          <a:xfrm>
            <a:off x="2860965" y="3850073"/>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Roof Rafters</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Sheathing</a:t>
            </a:r>
          </a:p>
          <a:p>
            <a:pPr marL="342900" indent="-342900">
              <a:buFont typeface="Arial" panose="020B0604020202020204" pitchFamily="34" charset="0"/>
              <a:buAutoNum type="alphaUcParenR"/>
            </a:pPr>
            <a:r>
              <a:rPr lang="en-US" altLang="en-US">
                <a:solidFill>
                  <a:schemeClr val="bg1"/>
                </a:solidFill>
              </a:rPr>
              <a:t>Foundation</a:t>
            </a:r>
          </a:p>
          <a:p>
            <a:pPr marL="342900" indent="-342900">
              <a:buFont typeface="Arial" panose="020B0604020202020204" pitchFamily="34" charset="0"/>
              <a:buAutoNum type="alphaUcParenR"/>
            </a:pPr>
            <a:r>
              <a:rPr lang="en-US" altLang="en-US">
                <a:solidFill>
                  <a:schemeClr val="bg1"/>
                </a:solidFill>
              </a:rPr>
              <a:t>Fasteners</a:t>
            </a:r>
          </a:p>
          <a:p>
            <a:pPr marL="342900" indent="-342900">
              <a:buFont typeface="Arial" panose="020B0604020202020204" pitchFamily="34" charset="0"/>
              <a:buAutoNum type="alphaUcParenR"/>
            </a:pPr>
            <a:r>
              <a:rPr lang="en-US" altLang="en-US">
                <a:solidFill>
                  <a:schemeClr val="bg1"/>
                </a:solidFill>
              </a:rPr>
              <a:t>Framing</a:t>
            </a:r>
          </a:p>
          <a:p>
            <a:pPr marL="342900" indent="-342900">
              <a:buFont typeface="Arial" panose="020B0604020202020204" pitchFamily="34" charset="0"/>
              <a:buAutoNum type="alphaUcParenR"/>
            </a:pPr>
            <a:endParaRPr lang="en-US" altLang="en-US" dirty="0">
              <a:solidFill>
                <a:schemeClr val="bg1"/>
              </a:solidFill>
            </a:endParaRPr>
          </a:p>
        </p:txBody>
      </p:sp>
      <p:sp>
        <p:nvSpPr>
          <p:cNvPr id="3" name="Isosceles Triangle 2"/>
          <p:cNvSpPr/>
          <p:nvPr/>
        </p:nvSpPr>
        <p:spPr>
          <a:xfrm rot="5400000">
            <a:off x="2094968" y="5249460"/>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965" y="365879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094968" y="4235272"/>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094968" y="5680212"/>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27492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728846" y="968813"/>
            <a:ext cx="8369630" cy="5610120"/>
            <a:chOff x="3728846" y="968813"/>
            <a:chExt cx="8369630" cy="5610120"/>
          </a:xfrm>
        </p:grpSpPr>
        <p:pic>
          <p:nvPicPr>
            <p:cNvPr id="5"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1507" r="2716"/>
            <a:stretch/>
          </p:blipFill>
          <p:spPr bwMode="auto">
            <a:xfrm>
              <a:off x="3728846" y="968813"/>
              <a:ext cx="8369630" cy="561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728847" y="968813"/>
              <a:ext cx="8120254" cy="561012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368300" y="2137558"/>
            <a:ext cx="2897414" cy="4218128"/>
          </a:xfrm>
        </p:spPr>
        <p:txBody>
          <a:bodyPr/>
          <a:lstStyle/>
          <a:p>
            <a:pPr marL="0" indent="0">
              <a:buNone/>
            </a:pPr>
            <a:r>
              <a:rPr lang="en-US" sz="1400"/>
              <a:t>A portal frame is a type of braced wall panel used when there is a large opening, usually a garage door. This section is taken directly from the code and specifies the requirements for construction of a portal frame with holdowns. </a:t>
            </a:r>
          </a:p>
          <a:p>
            <a:pPr marL="0" indent="0">
              <a:buNone/>
            </a:pPr>
            <a:r>
              <a:rPr lang="en-US" sz="1400"/>
              <a:t>It is important for builders to follow the code precisely as it is drawn and specified. Making substitutions and changes drastically reduce the portal frame capacity. </a:t>
            </a:r>
          </a:p>
        </p:txBody>
      </p:sp>
      <p:sp>
        <p:nvSpPr>
          <p:cNvPr id="2" name="Title 1"/>
          <p:cNvSpPr>
            <a:spLocks noGrp="1"/>
          </p:cNvSpPr>
          <p:nvPr>
            <p:ph type="title"/>
          </p:nvPr>
        </p:nvSpPr>
        <p:spPr>
          <a:xfrm>
            <a:off x="311001" y="990600"/>
            <a:ext cx="3690983" cy="1026411"/>
          </a:xfrm>
        </p:spPr>
        <p:txBody>
          <a:bodyPr>
            <a:normAutofit/>
          </a:bodyPr>
          <a:lstStyle/>
          <a:p>
            <a:r>
              <a:rPr lang="en-US"/>
              <a:t>Portal Frame Panel</a:t>
            </a:r>
            <a:br>
              <a:rPr lang="en-US">
                <a:solidFill>
                  <a:srgbClr val="FF00FF"/>
                </a:solidFill>
              </a:rPr>
            </a:br>
            <a:r>
              <a:rPr lang="en-US"/>
              <a:t>with Holdowns</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5227156" y="4532397"/>
            <a:ext cx="2561093" cy="40342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440867" y="4989981"/>
            <a:ext cx="646680" cy="20171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440867" y="1056597"/>
            <a:ext cx="5812754" cy="46132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405422" y="1616908"/>
            <a:ext cx="2035434" cy="293228"/>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103437" y="1910135"/>
            <a:ext cx="1320922" cy="481868"/>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8199259" y="2604390"/>
            <a:ext cx="1225100" cy="1169483"/>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00940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235169" y="130628"/>
            <a:ext cx="7425249" cy="6717701"/>
            <a:chOff x="4235169" y="130628"/>
            <a:chExt cx="7425249" cy="6717701"/>
          </a:xfrm>
        </p:grpSpPr>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5169" y="253481"/>
              <a:ext cx="7425249" cy="429762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9" name="Picture 3"/>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b="18124"/>
            <a:stretch/>
          </p:blipFill>
          <p:spPr bwMode="auto">
            <a:xfrm>
              <a:off x="4873078" y="4551102"/>
              <a:ext cx="5950343" cy="229722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5" name="Rectangle 14"/>
            <p:cNvSpPr/>
            <p:nvPr/>
          </p:nvSpPr>
          <p:spPr>
            <a:xfrm>
              <a:off x="4235169" y="130628"/>
              <a:ext cx="7425249" cy="6669477"/>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368300" y="2096350"/>
            <a:ext cx="3146796" cy="1522736"/>
          </a:xfrm>
        </p:spPr>
        <p:txBody>
          <a:bodyPr/>
          <a:lstStyle/>
          <a:p>
            <a:pPr marL="0" indent="0">
              <a:buNone/>
            </a:pPr>
            <a:r>
              <a:rPr lang="en-US" sz="1400" dirty="0"/>
              <a:t>This code section specifies the requirements for construction of a portal frame for use with continuous sheathing applications. </a:t>
            </a:r>
          </a:p>
        </p:txBody>
      </p:sp>
      <p:sp>
        <p:nvSpPr>
          <p:cNvPr id="2" name="Title 1"/>
          <p:cNvSpPr>
            <a:spLocks noGrp="1"/>
          </p:cNvSpPr>
          <p:nvPr>
            <p:ph type="title"/>
          </p:nvPr>
        </p:nvSpPr>
        <p:spPr>
          <a:xfrm>
            <a:off x="342900" y="883725"/>
            <a:ext cx="4514108" cy="1334784"/>
          </a:xfrm>
        </p:spPr>
        <p:txBody>
          <a:bodyPr>
            <a:normAutofit/>
          </a:bodyPr>
          <a:lstStyle/>
          <a:p>
            <a:r>
              <a:rPr lang="en-US"/>
              <a:t>Continuous Sheathed</a:t>
            </a:r>
            <a:br>
              <a:rPr lang="en-US">
                <a:solidFill>
                  <a:srgbClr val="FF00FF"/>
                </a:solidFill>
              </a:rPr>
            </a:br>
            <a:r>
              <a:rPr lang="en-US"/>
              <a:t>Portal Frame Panel</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5574316" y="3241993"/>
            <a:ext cx="1699890" cy="377093"/>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873078" y="308663"/>
            <a:ext cx="5312435" cy="471420"/>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8448888" y="953689"/>
            <a:ext cx="1138628" cy="415368"/>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803295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660" t="21021" r="48318" b="45087"/>
          <a:stretch/>
        </p:blipFill>
        <p:spPr bwMode="auto">
          <a:xfrm>
            <a:off x="309795" y="3921157"/>
            <a:ext cx="3318329" cy="1718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68300" y="1638300"/>
            <a:ext cx="2999363" cy="4020611"/>
          </a:xfrm>
        </p:spPr>
        <p:txBody>
          <a:bodyPr/>
          <a:lstStyle/>
          <a:p>
            <a:pPr marL="0" indent="0">
              <a:buNone/>
            </a:pPr>
            <a:r>
              <a:rPr lang="en-US" sz="1400"/>
              <a:t>Both of the previous portal frame designs specified a header to jack-stud strap on both sides of the opening on the opposite side of the sheathing. This table specifies the tension strap capacity. </a:t>
            </a:r>
            <a:endParaRPr lang="en-US" sz="1400" dirty="0"/>
          </a:p>
        </p:txBody>
      </p:sp>
      <p:sp>
        <p:nvSpPr>
          <p:cNvPr id="2" name="Title 1"/>
          <p:cNvSpPr>
            <a:spLocks noGrp="1"/>
          </p:cNvSpPr>
          <p:nvPr>
            <p:ph type="title"/>
          </p:nvPr>
        </p:nvSpPr>
        <p:spPr>
          <a:xfrm>
            <a:off x="311001" y="990600"/>
            <a:ext cx="7416969" cy="561665"/>
          </a:xfrm>
        </p:spPr>
        <p:txBody>
          <a:bodyPr>
            <a:normAutofit/>
          </a:bodyPr>
          <a:lstStyle/>
          <a:p>
            <a:r>
              <a:rPr lang="en-US"/>
              <a:t>Header Strap Table</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6795" y="990600"/>
            <a:ext cx="8052306" cy="5437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796795" y="3294742"/>
            <a:ext cx="8052305" cy="713499"/>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9541758" y="2029379"/>
            <a:ext cx="606175" cy="4456771"/>
          </a:xfrm>
          <a:prstGeom prst="rect">
            <a:avLst/>
          </a:prstGeom>
          <a:noFill/>
          <a:ln w="38100">
            <a:solidFill>
              <a:srgbClr val="FF530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flipV="1">
            <a:off x="579110" y="5037405"/>
            <a:ext cx="525439" cy="443552"/>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850007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2900" y="3194736"/>
            <a:ext cx="2453993" cy="2007267"/>
            <a:chOff x="342900" y="4495216"/>
            <a:chExt cx="2453993" cy="2007267"/>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495216"/>
              <a:ext cx="2133599" cy="2007267"/>
            </a:xfrm>
            <a:prstGeom prst="rect">
              <a:avLst/>
            </a:prstGeom>
          </p:spPr>
        </p:pic>
        <p:sp>
          <p:nvSpPr>
            <p:cNvPr id="6" name="Rectangle 5"/>
            <p:cNvSpPr/>
            <p:nvPr/>
          </p:nvSpPr>
          <p:spPr>
            <a:xfrm>
              <a:off x="342900" y="4495216"/>
              <a:ext cx="2453993" cy="200726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a:extLst>
              <a:ext uri="{FF2B5EF4-FFF2-40B4-BE49-F238E27FC236}">
                <a16:creationId xmlns:a16="http://schemas.microsoft.com/office/drawing/2014/main" id="{F396B623-8CA6-43A3-88D5-91C7C93DE4E7}"/>
              </a:ext>
            </a:extLst>
          </p:cNvPr>
          <p:cNvSpPr/>
          <p:nvPr/>
        </p:nvSpPr>
        <p:spPr>
          <a:xfrm>
            <a:off x="7424864" y="0"/>
            <a:ext cx="3705225"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11001" y="990600"/>
            <a:ext cx="7416969" cy="561665"/>
          </a:xfrm>
        </p:spPr>
        <p:txBody>
          <a:bodyPr>
            <a:normAutofit/>
          </a:bodyPr>
          <a:lstStyle/>
          <a:p>
            <a:r>
              <a:rPr lang="en-US"/>
              <a:t>Installation Fail</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r="10872" b="-618"/>
          <a:stretch/>
        </p:blipFill>
        <p:spPr>
          <a:xfrm>
            <a:off x="5954199" y="990599"/>
            <a:ext cx="5894901" cy="4991101"/>
          </a:xfrm>
          <a:prstGeom prst="rect">
            <a:avLst/>
          </a:prstGeom>
          <a:effectLst>
            <a:outerShdw blurRad="152400" dist="76200" dir="2700000" algn="tl" rotWithShape="0">
              <a:prstClr val="black">
                <a:alpha val="40000"/>
              </a:prstClr>
            </a:outerShdw>
          </a:effectLst>
        </p:spPr>
      </p:pic>
      <p:sp>
        <p:nvSpPr>
          <p:cNvPr id="13" name="Oval 12"/>
          <p:cNvSpPr/>
          <p:nvPr/>
        </p:nvSpPr>
        <p:spPr>
          <a:xfrm>
            <a:off x="10061415" y="3405097"/>
            <a:ext cx="1444326" cy="1243455"/>
          </a:xfrm>
          <a:prstGeom prst="ellipse">
            <a:avLst/>
          </a:prstGeom>
          <a:noFill/>
          <a:ln w="57150">
            <a:solidFill>
              <a:srgbClr val="FFC000"/>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dirty="0"/>
          </a:p>
        </p:txBody>
      </p:sp>
      <p:sp>
        <p:nvSpPr>
          <p:cNvPr id="14" name="Oval 13"/>
          <p:cNvSpPr/>
          <p:nvPr/>
        </p:nvSpPr>
        <p:spPr>
          <a:xfrm>
            <a:off x="7239552" y="3226945"/>
            <a:ext cx="1444326" cy="1243455"/>
          </a:xfrm>
          <a:prstGeom prst="ellipse">
            <a:avLst/>
          </a:prstGeom>
          <a:noFill/>
          <a:ln w="57150">
            <a:solidFill>
              <a:srgbClr val="FFC000"/>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dirty="0"/>
          </a:p>
        </p:txBody>
      </p:sp>
      <p:cxnSp>
        <p:nvCxnSpPr>
          <p:cNvPr id="10" name="Straight Connector 9"/>
          <p:cNvCxnSpPr>
            <a:stCxn id="14" idx="2"/>
            <a:endCxn id="8" idx="3"/>
          </p:cNvCxnSpPr>
          <p:nvPr/>
        </p:nvCxnSpPr>
        <p:spPr>
          <a:xfrm flipH="1" flipV="1">
            <a:off x="5456275" y="3242385"/>
            <a:ext cx="1783277" cy="606288"/>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2"/>
            <a:endCxn id="7" idx="3"/>
          </p:cNvCxnSpPr>
          <p:nvPr/>
        </p:nvCxnSpPr>
        <p:spPr>
          <a:xfrm flipH="1">
            <a:off x="5468316" y="4026825"/>
            <a:ext cx="4593099" cy="1404848"/>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b="11590"/>
          <a:stretch/>
        </p:blipFill>
        <p:spPr>
          <a:xfrm>
            <a:off x="3869270" y="4489200"/>
            <a:ext cx="1599046" cy="1884945"/>
          </a:xfrm>
          <a:prstGeom prst="rect">
            <a:avLst/>
          </a:prstGeom>
          <a:effectLst>
            <a:outerShdw blurRad="152400" dist="76200" dir="2700000" algn="tl" rotWithShape="0">
              <a:prstClr val="black">
                <a:alpha val="40000"/>
              </a:prstClr>
            </a:outerShdw>
          </a:effectLst>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b="11590"/>
          <a:stretch/>
        </p:blipFill>
        <p:spPr>
          <a:xfrm>
            <a:off x="3857230" y="2299913"/>
            <a:ext cx="1599045" cy="1884944"/>
          </a:xfrm>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69418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1000"/>
                                        <p:tgtEl>
                                          <p:spTgt spid="14"/>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1" y="2651910"/>
            <a:ext cx="2791585" cy="2273046"/>
          </a:xfrm>
          <a:prstGeom prst="rect">
            <a:avLst/>
          </a:prstGeom>
          <a:ln w="12700">
            <a:solidFill>
              <a:schemeClr val="bg1">
                <a:lumMod val="65000"/>
              </a:schemeClr>
            </a:solidFill>
          </a:ln>
        </p:spPr>
      </p:pic>
      <p:sp>
        <p:nvSpPr>
          <p:cNvPr id="12" name="Rectangle 11">
            <a:extLst>
              <a:ext uri="{FF2B5EF4-FFF2-40B4-BE49-F238E27FC236}">
                <a16:creationId xmlns:a16="http://schemas.microsoft.com/office/drawing/2014/main" id="{F396B623-8CA6-43A3-88D5-91C7C93DE4E7}"/>
              </a:ext>
            </a:extLst>
          </p:cNvPr>
          <p:cNvSpPr/>
          <p:nvPr/>
        </p:nvSpPr>
        <p:spPr>
          <a:xfrm>
            <a:off x="7424864" y="0"/>
            <a:ext cx="3705225"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r="5524" b="8747"/>
          <a:stretch/>
        </p:blipFill>
        <p:spPr>
          <a:xfrm>
            <a:off x="4247243" y="990599"/>
            <a:ext cx="7601857" cy="5300907"/>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311001" y="990600"/>
            <a:ext cx="7416969" cy="561665"/>
          </a:xfrm>
        </p:spPr>
        <p:txBody>
          <a:bodyPr>
            <a:normAutofit/>
          </a:bodyPr>
          <a:lstStyle/>
          <a:p>
            <a:r>
              <a:rPr lang="en-US"/>
              <a:t>Installation Fail</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5168900" y="2413000"/>
            <a:ext cx="4203699" cy="2946400"/>
          </a:xfrm>
          <a:prstGeom prst="ellipse">
            <a:avLst/>
          </a:prstGeom>
          <a:noFill/>
          <a:ln w="57150">
            <a:solidFill>
              <a:srgbClr val="FFC000"/>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dirty="0"/>
          </a:p>
        </p:txBody>
      </p:sp>
    </p:spTree>
    <p:custDataLst>
      <p:tags r:id="rId1"/>
    </p:custDataLst>
    <p:extLst>
      <p:ext uri="{BB962C8B-B14F-4D97-AF65-F5344CB8AC3E}">
        <p14:creationId xmlns:p14="http://schemas.microsoft.com/office/powerpoint/2010/main" val="220940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948501" y="990026"/>
            <a:ext cx="7462181" cy="3861799"/>
            <a:chOff x="3948501" y="990026"/>
            <a:chExt cx="7462181" cy="3861799"/>
          </a:xfrm>
        </p:grpSpPr>
        <p:sp>
          <p:nvSpPr>
            <p:cNvPr id="15" name="Rectangle 14"/>
            <p:cNvSpPr/>
            <p:nvPr/>
          </p:nvSpPr>
          <p:spPr>
            <a:xfrm>
              <a:off x="4395244" y="1003573"/>
              <a:ext cx="6712474" cy="38482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A2B9B100-6A98-45B9-B999-F863C9041AA7}"/>
                </a:ext>
              </a:extLst>
            </p:cNvPr>
            <p:cNvSpPr/>
            <p:nvPr/>
          </p:nvSpPr>
          <p:spPr>
            <a:xfrm rot="5400000">
              <a:off x="4873907" y="78172"/>
              <a:ext cx="1870259" cy="3721070"/>
            </a:xfrm>
            <a:prstGeom prst="triangle">
              <a:avLst>
                <a:gd name="adj" fmla="val 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50">
              <a:extLst>
                <a:ext uri="{FF2B5EF4-FFF2-40B4-BE49-F238E27FC236}">
                  <a16:creationId xmlns:a16="http://schemas.microsoft.com/office/drawing/2014/main" id="{2F07CC6C-9275-47A1-9BD1-66C78EECEACF}"/>
                </a:ext>
              </a:extLst>
            </p:cNvPr>
            <p:cNvSpPr/>
            <p:nvPr/>
          </p:nvSpPr>
          <p:spPr>
            <a:xfrm rot="16200000">
              <a:off x="8598047" y="115064"/>
              <a:ext cx="1937672" cy="3687595"/>
            </a:xfrm>
            <a:custGeom>
              <a:avLst/>
              <a:gdLst>
                <a:gd name="connsiteX0" fmla="*/ 0 w 1423128"/>
                <a:gd name="connsiteY0" fmla="*/ 2871143 h 2871143"/>
                <a:gd name="connsiteX1" fmla="*/ 1423128 w 1423128"/>
                <a:gd name="connsiteY1" fmla="*/ 0 h 2871143"/>
                <a:gd name="connsiteX2" fmla="*/ 1423128 w 1423128"/>
                <a:gd name="connsiteY2" fmla="*/ 2871143 h 2871143"/>
                <a:gd name="connsiteX3" fmla="*/ 0 w 1423128"/>
                <a:gd name="connsiteY3" fmla="*/ 2871143 h 2871143"/>
                <a:gd name="connsiteX0" fmla="*/ 0 w 1423128"/>
                <a:gd name="connsiteY0" fmla="*/ 2871143 h 2871143"/>
                <a:gd name="connsiteX1" fmla="*/ 1423128 w 1423128"/>
                <a:gd name="connsiteY1" fmla="*/ 0 h 2871143"/>
                <a:gd name="connsiteX2" fmla="*/ 1413603 w 1423128"/>
                <a:gd name="connsiteY2" fmla="*/ 2404421 h 2871143"/>
                <a:gd name="connsiteX3" fmla="*/ 0 w 1423128"/>
                <a:gd name="connsiteY3" fmla="*/ 2871143 h 2871143"/>
                <a:gd name="connsiteX0" fmla="*/ 0 w 1175481"/>
                <a:gd name="connsiteY0" fmla="*/ 2423471 h 2423471"/>
                <a:gd name="connsiteX1" fmla="*/ 1175481 w 1175481"/>
                <a:gd name="connsiteY1" fmla="*/ 0 h 2423471"/>
                <a:gd name="connsiteX2" fmla="*/ 1165956 w 1175481"/>
                <a:gd name="connsiteY2" fmla="*/ 2404421 h 2423471"/>
                <a:gd name="connsiteX3" fmla="*/ 0 w 1175481"/>
                <a:gd name="connsiteY3" fmla="*/ 2423471 h 2423471"/>
                <a:gd name="connsiteX0" fmla="*/ 0 w 1185006"/>
                <a:gd name="connsiteY0" fmla="*/ 2423471 h 2423471"/>
                <a:gd name="connsiteX1" fmla="*/ 1175481 w 1185006"/>
                <a:gd name="connsiteY1" fmla="*/ 0 h 2423471"/>
                <a:gd name="connsiteX2" fmla="*/ 1185006 w 1185006"/>
                <a:gd name="connsiteY2" fmla="*/ 2356796 h 2423471"/>
                <a:gd name="connsiteX3" fmla="*/ 0 w 1185006"/>
                <a:gd name="connsiteY3" fmla="*/ 2423471 h 2423471"/>
                <a:gd name="connsiteX0" fmla="*/ 0 w 1175481"/>
                <a:gd name="connsiteY0" fmla="*/ 2423471 h 2423471"/>
                <a:gd name="connsiteX1" fmla="*/ 1175481 w 1175481"/>
                <a:gd name="connsiteY1" fmla="*/ 0 h 2423471"/>
                <a:gd name="connsiteX2" fmla="*/ 1175481 w 1175481"/>
                <a:gd name="connsiteY2" fmla="*/ 2404424 h 2423471"/>
                <a:gd name="connsiteX3" fmla="*/ 0 w 1175481"/>
                <a:gd name="connsiteY3" fmla="*/ 2423471 h 2423471"/>
              </a:gdLst>
              <a:ahLst/>
              <a:cxnLst>
                <a:cxn ang="0">
                  <a:pos x="connsiteX0" y="connsiteY0"/>
                </a:cxn>
                <a:cxn ang="0">
                  <a:pos x="connsiteX1" y="connsiteY1"/>
                </a:cxn>
                <a:cxn ang="0">
                  <a:pos x="connsiteX2" y="connsiteY2"/>
                </a:cxn>
                <a:cxn ang="0">
                  <a:pos x="connsiteX3" y="connsiteY3"/>
                </a:cxn>
              </a:cxnLst>
              <a:rect l="l" t="t" r="r" b="b"/>
              <a:pathLst>
                <a:path w="1175481" h="2423471">
                  <a:moveTo>
                    <a:pt x="0" y="2423471"/>
                  </a:moveTo>
                  <a:lnTo>
                    <a:pt x="1175481" y="0"/>
                  </a:lnTo>
                  <a:lnTo>
                    <a:pt x="1175481" y="2404424"/>
                  </a:lnTo>
                  <a:lnTo>
                    <a:pt x="0" y="2423471"/>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023C1-D3C8-47CB-9FF4-0121D601251A}"/>
                </a:ext>
              </a:extLst>
            </p:cNvPr>
            <p:cNvSpPr/>
            <p:nvPr/>
          </p:nvSpPr>
          <p:spPr>
            <a:xfrm>
              <a:off x="7965726" y="3342344"/>
              <a:ext cx="2496424" cy="1509481"/>
            </a:xfrm>
            <a:prstGeom prst="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5EC1621-46F7-43EA-80A4-D19BC64ADB76}"/>
                </a:ext>
              </a:extLst>
            </p:cNvPr>
            <p:cNvSpPr/>
            <p:nvPr/>
          </p:nvSpPr>
          <p:spPr>
            <a:xfrm>
              <a:off x="5020700" y="3333354"/>
              <a:ext cx="2496424" cy="1509481"/>
            </a:xfrm>
            <a:prstGeom prst="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7C183BC-2317-404D-9F8A-643DA04746EB}"/>
                </a:ext>
              </a:extLst>
            </p:cNvPr>
            <p:cNvSpPr/>
            <p:nvPr/>
          </p:nvSpPr>
          <p:spPr>
            <a:xfrm>
              <a:off x="7339717" y="1931429"/>
              <a:ext cx="863600" cy="861260"/>
            </a:xfrm>
            <a:prstGeom prst="rect">
              <a:avLst/>
            </a:prstGeom>
            <a:solidFill>
              <a:schemeClr val="bg1">
                <a:lumMod val="75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44400558-76E8-4079-8836-924FFFA8545A}"/>
                </a:ext>
              </a:extLst>
            </p:cNvPr>
            <p:cNvCxnSpPr>
              <a:stCxn id="16" idx="4"/>
            </p:cNvCxnSpPr>
            <p:nvPr/>
          </p:nvCxnSpPr>
          <p:spPr>
            <a:xfrm flipV="1">
              <a:off x="3948501" y="991608"/>
              <a:ext cx="3779839" cy="1882229"/>
            </a:xfrm>
            <a:prstGeom prst="line">
              <a:avLst/>
            </a:prstGeom>
            <a:ln w="19050">
              <a:solidFill>
                <a:srgbClr val="1F728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97F296B-776C-4ACD-BBE1-C8CFD332506C}"/>
                </a:ext>
              </a:extLst>
            </p:cNvPr>
            <p:cNvCxnSpPr>
              <a:cxnSpLocks/>
            </p:cNvCxnSpPr>
            <p:nvPr/>
          </p:nvCxnSpPr>
          <p:spPr>
            <a:xfrm flipV="1">
              <a:off x="4395244" y="1134432"/>
              <a:ext cx="3350570" cy="1713492"/>
            </a:xfrm>
            <a:prstGeom prst="line">
              <a:avLst/>
            </a:prstGeom>
            <a:ln w="19050">
              <a:solidFill>
                <a:srgbClr val="1F728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D90300C-5A7E-4F27-9AA9-F6E61259084B}"/>
                </a:ext>
              </a:extLst>
            </p:cNvPr>
            <p:cNvCxnSpPr>
              <a:cxnSpLocks/>
            </p:cNvCxnSpPr>
            <p:nvPr/>
          </p:nvCxnSpPr>
          <p:spPr>
            <a:xfrm>
              <a:off x="7712384" y="1161732"/>
              <a:ext cx="3379378" cy="1718102"/>
            </a:xfrm>
            <a:prstGeom prst="line">
              <a:avLst/>
            </a:prstGeom>
            <a:ln w="19050">
              <a:solidFill>
                <a:srgbClr val="1F728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4B5ECE3-1F16-47D0-B6C2-E352E020E67F}"/>
                </a:ext>
              </a:extLst>
            </p:cNvPr>
            <p:cNvCxnSpPr>
              <a:cxnSpLocks/>
              <a:endCxn id="17" idx="0"/>
            </p:cNvCxnSpPr>
            <p:nvPr/>
          </p:nvCxnSpPr>
          <p:spPr>
            <a:xfrm>
              <a:off x="7713907" y="990027"/>
              <a:ext cx="3696775" cy="1937672"/>
            </a:xfrm>
            <a:prstGeom prst="line">
              <a:avLst/>
            </a:prstGeom>
            <a:ln w="19050">
              <a:solidFill>
                <a:srgbClr val="1F7282"/>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63CD35B6-8B7D-4BBE-889D-E9B0009EDBA9}"/>
                </a:ext>
              </a:extLst>
            </p:cNvPr>
            <p:cNvSpPr/>
            <p:nvPr/>
          </p:nvSpPr>
          <p:spPr>
            <a:xfrm>
              <a:off x="5101005"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0AF2BC6-C008-49EF-93B6-E494C6E2F6D2}"/>
                </a:ext>
              </a:extLst>
            </p:cNvPr>
            <p:cNvSpPr/>
            <p:nvPr/>
          </p:nvSpPr>
          <p:spPr>
            <a:xfrm>
              <a:off x="5711994"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550BC8A-967D-49FA-AE03-0A539C30398F}"/>
                </a:ext>
              </a:extLst>
            </p:cNvPr>
            <p:cNvSpPr/>
            <p:nvPr/>
          </p:nvSpPr>
          <p:spPr>
            <a:xfrm>
              <a:off x="6322983"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E0D077DF-D588-466A-A122-0ACEB1985D6C}"/>
                </a:ext>
              </a:extLst>
            </p:cNvPr>
            <p:cNvSpPr/>
            <p:nvPr/>
          </p:nvSpPr>
          <p:spPr>
            <a:xfrm>
              <a:off x="6933972"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0F1ED2-F37A-40BD-9CC1-7F32EF45B323}"/>
                </a:ext>
              </a:extLst>
            </p:cNvPr>
            <p:cNvSpPr/>
            <p:nvPr/>
          </p:nvSpPr>
          <p:spPr>
            <a:xfrm>
              <a:off x="8066316"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B343A1D-9FC0-4F58-9C7C-979B26D1B986}"/>
                </a:ext>
              </a:extLst>
            </p:cNvPr>
            <p:cNvSpPr/>
            <p:nvPr/>
          </p:nvSpPr>
          <p:spPr>
            <a:xfrm>
              <a:off x="8686890"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1922C47-DBD8-4AB2-A172-7AEB5D831C07}"/>
                </a:ext>
              </a:extLst>
            </p:cNvPr>
            <p:cNvSpPr/>
            <p:nvPr/>
          </p:nvSpPr>
          <p:spPr>
            <a:xfrm>
              <a:off x="9307464"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8324F15-BC10-426E-BFAE-3B5FC19C1ECB}"/>
                </a:ext>
              </a:extLst>
            </p:cNvPr>
            <p:cNvSpPr/>
            <p:nvPr/>
          </p:nvSpPr>
          <p:spPr>
            <a:xfrm>
              <a:off x="9928037" y="3427694"/>
              <a:ext cx="474916" cy="29055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7BDE881-7CF0-4C8D-8DE3-C5348A1216F9}"/>
                </a:ext>
              </a:extLst>
            </p:cNvPr>
            <p:cNvSpPr/>
            <p:nvPr/>
          </p:nvSpPr>
          <p:spPr>
            <a:xfrm>
              <a:off x="7405365" y="1535465"/>
              <a:ext cx="762781" cy="740695"/>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93CB13D-92B9-4191-B62D-1873D0385B0C}"/>
                </a:ext>
              </a:extLst>
            </p:cNvPr>
            <p:cNvSpPr/>
            <p:nvPr/>
          </p:nvSpPr>
          <p:spPr>
            <a:xfrm>
              <a:off x="7408886" y="1928126"/>
              <a:ext cx="362629" cy="79243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137910A-F04E-4CB4-B4B4-2F764EE250B0}"/>
                </a:ext>
              </a:extLst>
            </p:cNvPr>
            <p:cNvSpPr/>
            <p:nvPr/>
          </p:nvSpPr>
          <p:spPr>
            <a:xfrm>
              <a:off x="7795450" y="1928126"/>
              <a:ext cx="374028" cy="79243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365242" y="2235028"/>
            <a:ext cx="3162623" cy="1483220"/>
          </a:xfrm>
        </p:spPr>
        <p:txBody>
          <a:bodyPr/>
          <a:lstStyle/>
          <a:p>
            <a:r>
              <a:rPr lang="en-US" sz="2000" dirty="0"/>
              <a:t>Header Misconception</a:t>
            </a:r>
          </a:p>
          <a:p>
            <a:r>
              <a:rPr lang="en-US" sz="2000" dirty="0"/>
              <a:t>Portal Frame</a:t>
            </a:r>
          </a:p>
          <a:p>
            <a:endParaRPr lang="en-US" sz="2000" dirty="0"/>
          </a:p>
          <a:p>
            <a:pPr marL="0" indent="0">
              <a:buNone/>
            </a:pPr>
            <a:endParaRPr lang="en-US" sz="1400" dirty="0"/>
          </a:p>
          <a:p>
            <a:pPr marL="0" indent="0">
              <a:buNone/>
            </a:pPr>
            <a:endParaRPr lang="en-US" sz="1400" dirty="0"/>
          </a:p>
          <a:p>
            <a:pPr marL="0" indent="0">
              <a:buNone/>
            </a:pPr>
            <a:r>
              <a:rPr lang="en-US" sz="1400" dirty="0"/>
              <a:t> </a:t>
            </a:r>
          </a:p>
        </p:txBody>
      </p:sp>
      <p:sp>
        <p:nvSpPr>
          <p:cNvPr id="2" name="Title 1"/>
          <p:cNvSpPr>
            <a:spLocks noGrp="1"/>
          </p:cNvSpPr>
          <p:nvPr>
            <p:ph type="title"/>
          </p:nvPr>
        </p:nvSpPr>
        <p:spPr>
          <a:xfrm>
            <a:off x="311001" y="990600"/>
            <a:ext cx="2763097" cy="1101577"/>
          </a:xfrm>
        </p:spPr>
        <p:txBody>
          <a:bodyPr>
            <a:normAutofit/>
          </a:bodyPr>
          <a:lstStyle/>
          <a:p>
            <a:r>
              <a:rPr lang="en-US"/>
              <a:t>Proper Header</a:t>
            </a:r>
            <a:br>
              <a:rPr lang="en-US">
                <a:solidFill>
                  <a:srgbClr val="FF00FF"/>
                </a:solidFill>
              </a:rPr>
            </a:br>
            <a:r>
              <a:rPr lang="en-US"/>
              <a:t>Installation</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ontent Placeholder 2"/>
          <p:cNvSpPr txBox="1">
            <a:spLocks/>
          </p:cNvSpPr>
          <p:nvPr/>
        </p:nvSpPr>
        <p:spPr>
          <a:xfrm>
            <a:off x="4862771" y="5161546"/>
            <a:ext cx="6149008" cy="125671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100" i="1"/>
              <a:t>“In a house design where some main walls may have many openings, portal frames can be the key to providing code-compliant wall bracing. The example above illustrates a portal frame solution with two reinforced corners flanking a double garage door. The two garage door assembly could also have a portal frame in the center, but either way, the header should not be continuous.”</a:t>
            </a:r>
            <a:endParaRPr lang="en-US" sz="1100" i="1" dirty="0"/>
          </a:p>
        </p:txBody>
      </p:sp>
      <p:cxnSp>
        <p:nvCxnSpPr>
          <p:cNvPr id="10" name="Straight Connector 9"/>
          <p:cNvCxnSpPr/>
          <p:nvPr/>
        </p:nvCxnSpPr>
        <p:spPr>
          <a:xfrm>
            <a:off x="6923892" y="6266980"/>
            <a:ext cx="3253839" cy="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4408490" y="2946749"/>
            <a:ext cx="6702420" cy="1876795"/>
            <a:chOff x="4408490" y="2946749"/>
            <a:chExt cx="6702420" cy="1876795"/>
          </a:xfrm>
        </p:grpSpPr>
        <p:sp>
          <p:nvSpPr>
            <p:cNvPr id="26" name="Rectangle 25">
              <a:extLst>
                <a:ext uri="{FF2B5EF4-FFF2-40B4-BE49-F238E27FC236}">
                  <a16:creationId xmlns:a16="http://schemas.microsoft.com/office/drawing/2014/main" id="{906FD463-1E1A-45CF-B93C-C2DCC3410373}"/>
                </a:ext>
              </a:extLst>
            </p:cNvPr>
            <p:cNvSpPr/>
            <p:nvPr/>
          </p:nvSpPr>
          <p:spPr>
            <a:xfrm>
              <a:off x="7937275" y="3111545"/>
              <a:ext cx="3173635" cy="191567"/>
            </a:xfrm>
            <a:prstGeom prst="rect">
              <a:avLst/>
            </a:prstGeom>
            <a:solidFill>
              <a:srgbClr val="A362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6" name="Group 75"/>
            <p:cNvGrpSpPr/>
            <p:nvPr/>
          </p:nvGrpSpPr>
          <p:grpSpPr>
            <a:xfrm>
              <a:off x="4408490" y="2946749"/>
              <a:ext cx="6670013" cy="1876795"/>
              <a:chOff x="4408490" y="2946749"/>
              <a:chExt cx="6670013" cy="1876795"/>
            </a:xfrm>
          </p:grpSpPr>
          <p:sp>
            <p:nvSpPr>
              <p:cNvPr id="25" name="Rectangle 24">
                <a:extLst>
                  <a:ext uri="{FF2B5EF4-FFF2-40B4-BE49-F238E27FC236}">
                    <a16:creationId xmlns:a16="http://schemas.microsoft.com/office/drawing/2014/main" id="{967DEB27-41F2-473A-A82F-83EA760DC9BC}"/>
                  </a:ext>
                </a:extLst>
              </p:cNvPr>
              <p:cNvSpPr/>
              <p:nvPr/>
            </p:nvSpPr>
            <p:spPr>
              <a:xfrm>
                <a:off x="4408490" y="3111545"/>
                <a:ext cx="3159436" cy="191567"/>
              </a:xfrm>
              <a:prstGeom prst="rect">
                <a:avLst/>
              </a:prstGeom>
              <a:solidFill>
                <a:srgbClr val="A362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0324F41-1B2A-40D1-83A9-9D11B62C264D}"/>
                  </a:ext>
                </a:extLst>
              </p:cNvPr>
              <p:cNvSpPr/>
              <p:nvPr/>
            </p:nvSpPr>
            <p:spPr>
              <a:xfrm>
                <a:off x="4428970" y="4717209"/>
                <a:ext cx="579796" cy="10633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64480D0-9546-4E6B-95A0-8139584A5AC7}"/>
                  </a:ext>
                </a:extLst>
              </p:cNvPr>
              <p:cNvSpPr/>
              <p:nvPr/>
            </p:nvSpPr>
            <p:spPr>
              <a:xfrm>
                <a:off x="10523249" y="4695037"/>
                <a:ext cx="555254" cy="1285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4440045" y="2946749"/>
                <a:ext cx="543319" cy="1748287"/>
              </a:xfrm>
              <a:prstGeom prst="rect">
                <a:avLst/>
              </a:prstGeom>
              <a:solidFill>
                <a:srgbClr val="EFEAD9">
                  <a:alpha val="8902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41" name="Rectangle 40"/>
              <p:cNvSpPr/>
              <p:nvPr/>
            </p:nvSpPr>
            <p:spPr>
              <a:xfrm>
                <a:off x="10529474" y="2946749"/>
                <a:ext cx="543319" cy="1732898"/>
              </a:xfrm>
              <a:prstGeom prst="rect">
                <a:avLst/>
              </a:prstGeom>
              <a:solidFill>
                <a:srgbClr val="EFEAD9">
                  <a:alpha val="8902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grpSp>
      <p:grpSp>
        <p:nvGrpSpPr>
          <p:cNvPr id="51" name="Group 50"/>
          <p:cNvGrpSpPr/>
          <p:nvPr/>
        </p:nvGrpSpPr>
        <p:grpSpPr>
          <a:xfrm>
            <a:off x="4711704" y="3845123"/>
            <a:ext cx="6089429" cy="307777"/>
            <a:chOff x="4711704" y="3845123"/>
            <a:chExt cx="6089429" cy="307777"/>
          </a:xfrm>
        </p:grpSpPr>
        <p:cxnSp>
          <p:nvCxnSpPr>
            <p:cNvPr id="12" name="Straight Arrow Connector 11"/>
            <p:cNvCxnSpPr>
              <a:stCxn id="45" idx="3"/>
            </p:cNvCxnSpPr>
            <p:nvPr/>
          </p:nvCxnSpPr>
          <p:spPr>
            <a:xfrm>
              <a:off x="8473518" y="3999012"/>
              <a:ext cx="2327615" cy="0"/>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3A18A412-E909-487C-84B0-A99CB47616D1}"/>
                </a:ext>
              </a:extLst>
            </p:cNvPr>
            <p:cNvSpPr/>
            <p:nvPr/>
          </p:nvSpPr>
          <p:spPr>
            <a:xfrm>
              <a:off x="6954296" y="3845123"/>
              <a:ext cx="1519222"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Portal Frame</a:t>
              </a:r>
              <a:endParaRPr lang="en-US" sz="1400" dirty="0">
                <a:solidFill>
                  <a:schemeClr val="bg1">
                    <a:lumMod val="95000"/>
                  </a:schemeClr>
                </a:solidFill>
                <a:latin typeface="Arial" panose="020B0604020202020204" pitchFamily="34" charset="0"/>
                <a:cs typeface="Arial" panose="020B0604020202020204" pitchFamily="34" charset="0"/>
              </a:endParaRPr>
            </a:p>
          </p:txBody>
        </p:sp>
        <p:cxnSp>
          <p:nvCxnSpPr>
            <p:cNvPr id="47" name="Straight Arrow Connector 46"/>
            <p:cNvCxnSpPr>
              <a:stCxn id="45" idx="1"/>
            </p:cNvCxnSpPr>
            <p:nvPr/>
          </p:nvCxnSpPr>
          <p:spPr>
            <a:xfrm flipH="1">
              <a:off x="4711704" y="3999012"/>
              <a:ext cx="2242592" cy="0"/>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5101005" y="4589737"/>
            <a:ext cx="5301948" cy="307777"/>
            <a:chOff x="5101005" y="4409431"/>
            <a:chExt cx="5301948" cy="307777"/>
          </a:xfrm>
        </p:grpSpPr>
        <p:sp>
          <p:nvSpPr>
            <p:cNvPr id="42" name="Rectangle 41">
              <a:extLst>
                <a:ext uri="{FF2B5EF4-FFF2-40B4-BE49-F238E27FC236}">
                  <a16:creationId xmlns:a16="http://schemas.microsoft.com/office/drawing/2014/main" id="{3A18A412-E909-487C-84B0-A99CB47616D1}"/>
                </a:ext>
              </a:extLst>
            </p:cNvPr>
            <p:cNvSpPr/>
            <p:nvPr/>
          </p:nvSpPr>
          <p:spPr>
            <a:xfrm>
              <a:off x="6986203" y="4409431"/>
              <a:ext cx="1519222"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Foundation</a:t>
              </a:r>
              <a:endParaRPr lang="en-US" sz="1400" dirty="0">
                <a:solidFill>
                  <a:schemeClr val="bg1">
                    <a:lumMod val="95000"/>
                  </a:schemeClr>
                </a:solidFill>
                <a:latin typeface="Arial" panose="020B0604020202020204" pitchFamily="34" charset="0"/>
                <a:cs typeface="Arial" panose="020B0604020202020204" pitchFamily="34" charset="0"/>
              </a:endParaRPr>
            </a:p>
          </p:txBody>
        </p:sp>
        <p:cxnSp>
          <p:nvCxnSpPr>
            <p:cNvPr id="54" name="Straight Arrow Connector 53"/>
            <p:cNvCxnSpPr/>
            <p:nvPr/>
          </p:nvCxnSpPr>
          <p:spPr>
            <a:xfrm>
              <a:off x="8505425" y="4563319"/>
              <a:ext cx="1897528" cy="26751"/>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5101005" y="4567734"/>
              <a:ext cx="1885198" cy="0"/>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6560441" y="2572057"/>
            <a:ext cx="2480259" cy="539488"/>
            <a:chOff x="6560441" y="2572057"/>
            <a:chExt cx="2480259" cy="539488"/>
          </a:xfrm>
        </p:grpSpPr>
        <p:sp>
          <p:nvSpPr>
            <p:cNvPr id="44" name="Rectangle 43">
              <a:extLst>
                <a:ext uri="{FF2B5EF4-FFF2-40B4-BE49-F238E27FC236}">
                  <a16:creationId xmlns:a16="http://schemas.microsoft.com/office/drawing/2014/main" id="{3A18A412-E909-487C-84B0-A99CB47616D1}"/>
                </a:ext>
              </a:extLst>
            </p:cNvPr>
            <p:cNvSpPr/>
            <p:nvPr/>
          </p:nvSpPr>
          <p:spPr>
            <a:xfrm>
              <a:off x="7093970" y="2572057"/>
              <a:ext cx="1519222"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Header</a:t>
              </a:r>
              <a:endParaRPr lang="en-US" sz="1400" dirty="0">
                <a:solidFill>
                  <a:schemeClr val="bg1">
                    <a:lumMod val="95000"/>
                  </a:schemeClr>
                </a:solidFill>
                <a:latin typeface="Arial" panose="020B0604020202020204" pitchFamily="34" charset="0"/>
                <a:cs typeface="Arial" panose="020B0604020202020204" pitchFamily="34" charset="0"/>
              </a:endParaRPr>
            </a:p>
          </p:txBody>
        </p:sp>
        <p:cxnSp>
          <p:nvCxnSpPr>
            <p:cNvPr id="66" name="Straight Arrow Connector 65"/>
            <p:cNvCxnSpPr>
              <a:stCxn id="44" idx="1"/>
            </p:cNvCxnSpPr>
            <p:nvPr/>
          </p:nvCxnSpPr>
          <p:spPr>
            <a:xfrm flipH="1">
              <a:off x="6560441" y="2725946"/>
              <a:ext cx="533529" cy="385599"/>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8613192" y="2753949"/>
              <a:ext cx="427508" cy="357596"/>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49"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076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2000"/>
                                        <p:tgtEl>
                                          <p:spTgt spid="61"/>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2000"/>
                                        <p:tgtEl>
                                          <p:spTgt spid="51"/>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593" y="417343"/>
            <a:ext cx="4420176"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792684" y="1348433"/>
            <a:ext cx="5128986" cy="5141267"/>
          </a:xfrm>
        </p:spPr>
        <p:txBody>
          <a:bodyPr/>
          <a:lstStyle/>
          <a:p>
            <a:pPr marL="0" lvl="0" indent="0">
              <a:buNone/>
            </a:pPr>
            <a:r>
              <a:rPr lang="en-US" altLang="en-US" b="1" dirty="0">
                <a:latin typeface="Arial"/>
                <a:ea typeface="Calibri" pitchFamily="34" charset="0"/>
              </a:rPr>
              <a:t>Course Description </a:t>
            </a:r>
          </a:p>
          <a:p>
            <a:pPr marL="0" indent="0">
              <a:buNone/>
            </a:pPr>
            <a:r>
              <a:rPr lang="en-US" sz="1400" dirty="0"/>
              <a:t>The Continuous Load path course contains two parts. Part 1 focused on methods to resist uplift forces, while Part 2 focuses on resisting horizontal or lateral forces. This course introduces installers and supervisors to the concepts and methods for lateral restraint systems including braced walls and portal frames. </a:t>
            </a:r>
          </a:p>
          <a:p>
            <a:pPr marL="0" indent="0">
              <a:buNone/>
            </a:pPr>
            <a:r>
              <a:rPr lang="en-US" b="1" dirty="0"/>
              <a:t>Course Learning Objectives</a:t>
            </a:r>
          </a:p>
          <a:p>
            <a:pPr marL="0" indent="0">
              <a:buNone/>
            </a:pPr>
            <a:r>
              <a:rPr lang="en-US" sz="1400" dirty="0"/>
              <a:t>When you have completed this course, you should be able to:</a:t>
            </a:r>
          </a:p>
          <a:p>
            <a:pPr marL="463550" lvl="1" indent="-231775"/>
            <a:r>
              <a:rPr lang="en-US" dirty="0"/>
              <a:t>Define Brace Wall Line, Brace Wall panel, and Bracing Methods</a:t>
            </a:r>
          </a:p>
          <a:p>
            <a:pPr marL="463550" lvl="1" indent="-231775"/>
            <a:r>
              <a:rPr lang="en-US" dirty="0"/>
              <a:t>Explain the basic rules for wall bracing including braced wall line spacing and off-sets as well as bracing methods, brace wall panel locations and maximum spacing</a:t>
            </a:r>
          </a:p>
          <a:p>
            <a:pPr marL="463550" lvl="1" indent="-231775"/>
            <a:r>
              <a:rPr lang="en-US" dirty="0"/>
              <a:t>Recall basic requirements for Portal Frames</a:t>
            </a:r>
          </a:p>
          <a:p>
            <a:pPr marL="0" indent="0">
              <a:buNone/>
            </a:pPr>
            <a:endParaRPr lang="en-US" dirty="0"/>
          </a:p>
          <a:p>
            <a:pPr marL="0" indent="0">
              <a:buNone/>
            </a:pPr>
            <a:endParaRPr lang="en-US" dirty="0"/>
          </a:p>
        </p:txBody>
      </p:sp>
      <p:pic>
        <p:nvPicPr>
          <p:cNvPr id="4098" name="Picture 2" descr="D:\30_00_SST-198-03-P02_SST Builder Training - Course 3 CLP Lateral 101\01_Images\03-PHO_Construction05_CUTOUT_v001.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42443" r="-1"/>
          <a:stretch/>
        </p:blipFill>
        <p:spPr bwMode="auto">
          <a:xfrm>
            <a:off x="0" y="1"/>
            <a:ext cx="7166763" cy="6858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77356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7416969" cy="561665"/>
          </a:xfrm>
        </p:spPr>
        <p:txBody>
          <a:bodyPr>
            <a:normAutofit/>
          </a:bodyPr>
          <a:lstStyle/>
          <a:p>
            <a:r>
              <a:rPr lang="en-US"/>
              <a:t>Double and Single Portal Frame</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0" name="Group 119"/>
          <p:cNvGrpSpPr/>
          <p:nvPr/>
        </p:nvGrpSpPr>
        <p:grpSpPr>
          <a:xfrm>
            <a:off x="1101725" y="2742085"/>
            <a:ext cx="10144125" cy="3468215"/>
            <a:chOff x="2293500" y="3972437"/>
            <a:chExt cx="8354954" cy="2736853"/>
          </a:xfrm>
        </p:grpSpPr>
        <p:sp>
          <p:nvSpPr>
            <p:cNvPr id="54" name="Rectangle 53">
              <a:extLst>
                <a:ext uri="{FF2B5EF4-FFF2-40B4-BE49-F238E27FC236}">
                  <a16:creationId xmlns:a16="http://schemas.microsoft.com/office/drawing/2014/main" id="{906FD463-1E1A-45CF-B93C-C2DCC3410373}"/>
                </a:ext>
              </a:extLst>
            </p:cNvPr>
            <p:cNvSpPr/>
            <p:nvPr/>
          </p:nvSpPr>
          <p:spPr>
            <a:xfrm>
              <a:off x="6470977" y="4510015"/>
              <a:ext cx="4148432" cy="2379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967DEB27-41F2-473A-A82F-83EA760DC9BC}"/>
                </a:ext>
              </a:extLst>
            </p:cNvPr>
            <p:cNvSpPr/>
            <p:nvPr/>
          </p:nvSpPr>
          <p:spPr>
            <a:xfrm>
              <a:off x="2293500" y="4510015"/>
              <a:ext cx="4119903" cy="2379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2999678" y="4141194"/>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4" name="Rectangle 63"/>
            <p:cNvSpPr/>
            <p:nvPr/>
          </p:nvSpPr>
          <p:spPr>
            <a:xfrm>
              <a:off x="3680490" y="4141194"/>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5" name="Rectangle 64"/>
            <p:cNvSpPr/>
            <p:nvPr/>
          </p:nvSpPr>
          <p:spPr>
            <a:xfrm>
              <a:off x="4361302" y="4141194"/>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6" name="Rectangle 65"/>
            <p:cNvSpPr/>
            <p:nvPr/>
          </p:nvSpPr>
          <p:spPr>
            <a:xfrm>
              <a:off x="5042114" y="4141194"/>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68" name="Rectangle 67"/>
            <p:cNvSpPr/>
            <p:nvPr/>
          </p:nvSpPr>
          <p:spPr>
            <a:xfrm>
              <a:off x="5722925" y="4141194"/>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1" name="Rectangle 70"/>
            <p:cNvSpPr/>
            <p:nvPr/>
          </p:nvSpPr>
          <p:spPr>
            <a:xfrm>
              <a:off x="7803260" y="4140412"/>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2" name="Rectangle 71"/>
            <p:cNvSpPr/>
            <p:nvPr/>
          </p:nvSpPr>
          <p:spPr>
            <a:xfrm rot="16200000" flipH="1">
              <a:off x="6430685" y="14108"/>
              <a:ext cx="83291" cy="8199456"/>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8" name="Rectangle 77"/>
            <p:cNvSpPr/>
            <p:nvPr/>
          </p:nvSpPr>
          <p:spPr>
            <a:xfrm>
              <a:off x="7105179" y="4149730"/>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0" name="Rectangle 79"/>
            <p:cNvSpPr/>
            <p:nvPr/>
          </p:nvSpPr>
          <p:spPr>
            <a:xfrm>
              <a:off x="8501341" y="4149730"/>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1" name="Rectangle 80"/>
            <p:cNvSpPr/>
            <p:nvPr/>
          </p:nvSpPr>
          <p:spPr>
            <a:xfrm>
              <a:off x="9199422" y="4149730"/>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2" name="Rectangle 81"/>
            <p:cNvSpPr/>
            <p:nvPr/>
          </p:nvSpPr>
          <p:spPr>
            <a:xfrm>
              <a:off x="9897505" y="4149730"/>
              <a:ext cx="77380" cy="373101"/>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3" name="Rectangle 82"/>
            <p:cNvSpPr/>
            <p:nvPr/>
          </p:nvSpPr>
          <p:spPr>
            <a:xfrm>
              <a:off x="10556964" y="3972437"/>
              <a:ext cx="83147" cy="2504628"/>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0" name="Rectangle 89"/>
            <p:cNvSpPr/>
            <p:nvPr/>
          </p:nvSpPr>
          <p:spPr>
            <a:xfrm rot="16200000" flipH="1">
              <a:off x="6429332" y="-76491"/>
              <a:ext cx="83291" cy="8199456"/>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1" name="Rectangle 90"/>
            <p:cNvSpPr/>
            <p:nvPr/>
          </p:nvSpPr>
          <p:spPr>
            <a:xfrm>
              <a:off x="6407098" y="4155406"/>
              <a:ext cx="63879" cy="2318350"/>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73" name="Rectangle 72"/>
            <p:cNvSpPr/>
            <p:nvPr/>
          </p:nvSpPr>
          <p:spPr>
            <a:xfrm>
              <a:off x="2994620" y="4747983"/>
              <a:ext cx="77380" cy="1757525"/>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4" name="Rectangle 83"/>
            <p:cNvSpPr/>
            <p:nvPr/>
          </p:nvSpPr>
          <p:spPr>
            <a:xfrm>
              <a:off x="2293869" y="3972437"/>
              <a:ext cx="77380" cy="2505533"/>
            </a:xfrm>
            <a:prstGeom prst="rect">
              <a:avLst/>
            </a:prstGeom>
            <a:solidFill>
              <a:srgbClr val="A3620A"/>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5" name="Rectangle 84"/>
            <p:cNvSpPr/>
            <p:nvPr/>
          </p:nvSpPr>
          <p:spPr>
            <a:xfrm rot="16200000">
              <a:off x="2646775" y="4472808"/>
              <a:ext cx="77380" cy="628426"/>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6" name="Rectangle 85"/>
            <p:cNvSpPr/>
            <p:nvPr/>
          </p:nvSpPr>
          <p:spPr>
            <a:xfrm>
              <a:off x="2922298" y="4823330"/>
              <a:ext cx="77380" cy="1682178"/>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3" name="Rectangle 92"/>
            <p:cNvSpPr/>
            <p:nvPr/>
          </p:nvSpPr>
          <p:spPr>
            <a:xfrm>
              <a:off x="10476898" y="4810630"/>
              <a:ext cx="77380" cy="1682178"/>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88" name="Rectangle 87"/>
            <p:cNvSpPr/>
            <p:nvPr/>
          </p:nvSpPr>
          <p:spPr>
            <a:xfrm>
              <a:off x="9975644" y="4747983"/>
              <a:ext cx="77380" cy="1757525"/>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8" name="Rectangle 57">
              <a:extLst>
                <a:ext uri="{FF2B5EF4-FFF2-40B4-BE49-F238E27FC236}">
                  <a16:creationId xmlns:a16="http://schemas.microsoft.com/office/drawing/2014/main" id="{A64480D0-9546-4E6B-95A0-8139584A5AC7}"/>
                </a:ext>
              </a:extLst>
            </p:cNvPr>
            <p:cNvSpPr/>
            <p:nvPr/>
          </p:nvSpPr>
          <p:spPr>
            <a:xfrm>
              <a:off x="2293500" y="6590981"/>
              <a:ext cx="8354954" cy="11830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5774647" y="4741735"/>
              <a:ext cx="77380" cy="1732021"/>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6" name="Rectangle 95"/>
            <p:cNvSpPr/>
            <p:nvPr/>
          </p:nvSpPr>
          <p:spPr>
            <a:xfrm>
              <a:off x="5694692" y="4739230"/>
              <a:ext cx="77380" cy="1757525"/>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7" name="Rectangle 96"/>
            <p:cNvSpPr/>
            <p:nvPr/>
          </p:nvSpPr>
          <p:spPr>
            <a:xfrm rot="16200000">
              <a:off x="6052670" y="4461555"/>
              <a:ext cx="77380" cy="633425"/>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8" name="Rectangle 97"/>
            <p:cNvSpPr/>
            <p:nvPr/>
          </p:nvSpPr>
          <p:spPr>
            <a:xfrm>
              <a:off x="6330692" y="4814577"/>
              <a:ext cx="77380" cy="1682178"/>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9" name="Rectangle 98"/>
            <p:cNvSpPr/>
            <p:nvPr/>
          </p:nvSpPr>
          <p:spPr>
            <a:xfrm>
              <a:off x="6554820" y="4745949"/>
              <a:ext cx="77380" cy="1724092"/>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100" name="Rectangle 99"/>
            <p:cNvSpPr/>
            <p:nvPr/>
          </p:nvSpPr>
          <p:spPr>
            <a:xfrm>
              <a:off x="6474865" y="4745949"/>
              <a:ext cx="77380" cy="1744834"/>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4" name="Rectangle 93">
              <a:extLst>
                <a:ext uri="{FF2B5EF4-FFF2-40B4-BE49-F238E27FC236}">
                  <a16:creationId xmlns:a16="http://schemas.microsoft.com/office/drawing/2014/main" id="{E0324F41-1B2A-40D1-83A9-9D11B62C264D}"/>
                </a:ext>
              </a:extLst>
            </p:cNvPr>
            <p:cNvSpPr/>
            <p:nvPr/>
          </p:nvSpPr>
          <p:spPr>
            <a:xfrm>
              <a:off x="5694692" y="6472860"/>
              <a:ext cx="951299" cy="11812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9893231" y="4747983"/>
              <a:ext cx="77380" cy="1732021"/>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92" name="Rectangle 91"/>
            <p:cNvSpPr/>
            <p:nvPr/>
          </p:nvSpPr>
          <p:spPr>
            <a:xfrm rot="16200000">
              <a:off x="10231990" y="4491983"/>
              <a:ext cx="68627" cy="581320"/>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103" name="Rectangle 102">
              <a:extLst>
                <a:ext uri="{FF2B5EF4-FFF2-40B4-BE49-F238E27FC236}">
                  <a16:creationId xmlns:a16="http://schemas.microsoft.com/office/drawing/2014/main" id="{E0324F41-1B2A-40D1-83A9-9D11B62C264D}"/>
                </a:ext>
              </a:extLst>
            </p:cNvPr>
            <p:cNvSpPr/>
            <p:nvPr/>
          </p:nvSpPr>
          <p:spPr>
            <a:xfrm>
              <a:off x="9827198" y="6480004"/>
              <a:ext cx="821256" cy="13359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2372603" y="4825710"/>
              <a:ext cx="71031" cy="1654293"/>
            </a:xfrm>
            <a:prstGeom prst="rect">
              <a:avLst/>
            </a:prstGeom>
            <a:solidFill>
              <a:srgbClr val="A3620A"/>
            </a:solidFill>
            <a:ln w="3175" cap="flat" cmpd="sng" algn="ctr">
              <a:solidFill>
                <a:schemeClr val="tx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solidFill>
                  <a:srgbClr val="ABABAB"/>
                </a:solidFill>
                <a:effectLst/>
                <a:uLnTx/>
                <a:uFillTx/>
                <a:latin typeface="Calibri"/>
                <a:ea typeface="+mn-ea"/>
                <a:cs typeface="+mn-cs"/>
              </a:endParaRPr>
            </a:p>
          </p:txBody>
        </p:sp>
        <p:sp>
          <p:nvSpPr>
            <p:cNvPr id="57" name="Rectangle 56">
              <a:extLst>
                <a:ext uri="{FF2B5EF4-FFF2-40B4-BE49-F238E27FC236}">
                  <a16:creationId xmlns:a16="http://schemas.microsoft.com/office/drawing/2014/main" id="{E0324F41-1B2A-40D1-83A9-9D11B62C264D}"/>
                </a:ext>
              </a:extLst>
            </p:cNvPr>
            <p:cNvSpPr/>
            <p:nvPr/>
          </p:nvSpPr>
          <p:spPr>
            <a:xfrm>
              <a:off x="2293869" y="6472859"/>
              <a:ext cx="783189" cy="12017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4236463" y="2052638"/>
            <a:ext cx="4068657" cy="1264360"/>
            <a:chOff x="5191516" y="5359872"/>
            <a:chExt cx="3351047" cy="997737"/>
          </a:xfrm>
        </p:grpSpPr>
        <p:cxnSp>
          <p:nvCxnSpPr>
            <p:cNvPr id="51" name="Straight Arrow Connector 50"/>
            <p:cNvCxnSpPr/>
            <p:nvPr/>
          </p:nvCxnSpPr>
          <p:spPr>
            <a:xfrm flipH="1">
              <a:off x="5191516" y="5513761"/>
              <a:ext cx="886266" cy="843848"/>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7421347" y="5513761"/>
              <a:ext cx="1121216" cy="843848"/>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3A18A412-E909-487C-84B0-A99CB47616D1}"/>
                </a:ext>
              </a:extLst>
            </p:cNvPr>
            <p:cNvSpPr/>
            <p:nvPr/>
          </p:nvSpPr>
          <p:spPr>
            <a:xfrm>
              <a:off x="6010860" y="5359872"/>
              <a:ext cx="1519222"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Header</a:t>
              </a:r>
              <a:endParaRPr lang="en-US" sz="1400" dirty="0">
                <a:solidFill>
                  <a:schemeClr val="bg1">
                    <a:lumMod val="95000"/>
                  </a:schemeClr>
                </a:solidFill>
                <a:latin typeface="Arial" panose="020B0604020202020204" pitchFamily="34" charset="0"/>
                <a:cs typeface="Arial" panose="020B0604020202020204" pitchFamily="34" charset="0"/>
              </a:endParaRPr>
            </a:p>
          </p:txBody>
        </p:sp>
      </p:grpSp>
      <p:grpSp>
        <p:nvGrpSpPr>
          <p:cNvPr id="45" name="Group 44"/>
          <p:cNvGrpSpPr/>
          <p:nvPr/>
        </p:nvGrpSpPr>
        <p:grpSpPr>
          <a:xfrm>
            <a:off x="2575504" y="3203156"/>
            <a:ext cx="3474500" cy="1250266"/>
            <a:chOff x="7038503" y="3730593"/>
            <a:chExt cx="2861685" cy="986615"/>
          </a:xfrm>
        </p:grpSpPr>
        <p:cxnSp>
          <p:nvCxnSpPr>
            <p:cNvPr id="47" name="Straight Arrow Connector 46"/>
            <p:cNvCxnSpPr/>
            <p:nvPr/>
          </p:nvCxnSpPr>
          <p:spPr>
            <a:xfrm flipV="1">
              <a:off x="8505425" y="3730593"/>
              <a:ext cx="1394763" cy="832726"/>
            </a:xfrm>
            <a:prstGeom prst="straightConnector1">
              <a:avLst/>
            </a:prstGeom>
            <a:ln w="5715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3A18A412-E909-487C-84B0-A99CB47616D1}"/>
                </a:ext>
              </a:extLst>
            </p:cNvPr>
            <p:cNvSpPr/>
            <p:nvPr/>
          </p:nvSpPr>
          <p:spPr>
            <a:xfrm>
              <a:off x="7038503" y="4409431"/>
              <a:ext cx="1519222" cy="307777"/>
            </a:xfrm>
            <a:prstGeom prst="rect">
              <a:avLst/>
            </a:prstGeom>
            <a:solidFill>
              <a:srgbClr val="2B4C76"/>
            </a:solidFill>
          </p:spPr>
          <p:txBody>
            <a:bodyPr wrap="square">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King Stud</a:t>
              </a:r>
              <a:endParaRPr lang="en-US" sz="1400" dirty="0">
                <a:solidFill>
                  <a:schemeClr val="bg1">
                    <a:lumMod val="95000"/>
                  </a:schemeClr>
                </a:solidFill>
                <a:latin typeface="Arial" panose="020B0604020202020204" pitchFamily="34" charset="0"/>
                <a:cs typeface="Arial" panose="020B0604020202020204" pitchFamily="34" charset="0"/>
              </a:endParaRPr>
            </a:p>
          </p:txBody>
        </p:sp>
      </p:grpSp>
      <p:grpSp>
        <p:nvGrpSpPr>
          <p:cNvPr id="166" name="Group 165"/>
          <p:cNvGrpSpPr/>
          <p:nvPr/>
        </p:nvGrpSpPr>
        <p:grpSpPr>
          <a:xfrm>
            <a:off x="6130341" y="5126585"/>
            <a:ext cx="5054903" cy="523220"/>
            <a:chOff x="6371641" y="5317085"/>
            <a:chExt cx="5054903" cy="523220"/>
          </a:xfrm>
        </p:grpSpPr>
        <p:cxnSp>
          <p:nvCxnSpPr>
            <p:cNvPr id="163" name="Straight Connector 162"/>
            <p:cNvCxnSpPr/>
            <p:nvPr/>
          </p:nvCxnSpPr>
          <p:spPr>
            <a:xfrm>
              <a:off x="6371641" y="5572206"/>
              <a:ext cx="5054903" cy="12977"/>
            </a:xfrm>
            <a:prstGeom prst="line">
              <a:avLst/>
            </a:prstGeom>
            <a:ln w="57150">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3A18A412-E909-487C-84B0-A99CB47616D1}"/>
                </a:ext>
              </a:extLst>
            </p:cNvPr>
            <p:cNvSpPr/>
            <p:nvPr/>
          </p:nvSpPr>
          <p:spPr>
            <a:xfrm>
              <a:off x="7872026" y="5317085"/>
              <a:ext cx="2214179" cy="523220"/>
            </a:xfrm>
            <a:prstGeom prst="rect">
              <a:avLst/>
            </a:prstGeom>
            <a:solidFill>
              <a:srgbClr val="2B4C76"/>
            </a:solidFill>
          </p:spPr>
          <p:txBody>
            <a:bodyPr wrap="square" anchor="ctr">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Extent of </a:t>
              </a:r>
            </a:p>
            <a:p>
              <a:pPr algn="ctr"/>
              <a:r>
                <a:rPr lang="en-US" sz="1400">
                  <a:solidFill>
                    <a:schemeClr val="bg1">
                      <a:lumMod val="95000"/>
                    </a:schemeClr>
                  </a:solidFill>
                  <a:latin typeface="Arial" panose="020B0604020202020204" pitchFamily="34" charset="0"/>
                  <a:cs typeface="Arial" panose="020B0604020202020204" pitchFamily="34" charset="0"/>
                </a:rPr>
                <a:t>Single Portal Frame</a:t>
              </a:r>
              <a:endParaRPr lang="en-US" sz="1400" dirty="0">
                <a:solidFill>
                  <a:schemeClr val="bg1">
                    <a:lumMod val="95000"/>
                  </a:schemeClr>
                </a:solidFill>
                <a:latin typeface="Arial" panose="020B0604020202020204" pitchFamily="34" charset="0"/>
                <a:cs typeface="Arial" panose="020B0604020202020204" pitchFamily="34" charset="0"/>
              </a:endParaRPr>
            </a:p>
          </p:txBody>
        </p:sp>
      </p:grpSp>
      <p:grpSp>
        <p:nvGrpSpPr>
          <p:cNvPr id="167" name="Group 166"/>
          <p:cNvGrpSpPr/>
          <p:nvPr/>
        </p:nvGrpSpPr>
        <p:grpSpPr>
          <a:xfrm>
            <a:off x="1149148" y="5126585"/>
            <a:ext cx="4947081" cy="523220"/>
            <a:chOff x="1390448" y="5317085"/>
            <a:chExt cx="4947081" cy="523220"/>
          </a:xfrm>
        </p:grpSpPr>
        <p:cxnSp>
          <p:nvCxnSpPr>
            <p:cNvPr id="160" name="Straight Connector 159"/>
            <p:cNvCxnSpPr/>
            <p:nvPr/>
          </p:nvCxnSpPr>
          <p:spPr>
            <a:xfrm>
              <a:off x="1390448" y="5559506"/>
              <a:ext cx="4947081" cy="12700"/>
            </a:xfrm>
            <a:prstGeom prst="line">
              <a:avLst/>
            </a:prstGeom>
            <a:ln w="57150">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6" name="Rectangle 105">
              <a:extLst>
                <a:ext uri="{FF2B5EF4-FFF2-40B4-BE49-F238E27FC236}">
                  <a16:creationId xmlns:a16="http://schemas.microsoft.com/office/drawing/2014/main" id="{3A18A412-E909-487C-84B0-A99CB47616D1}"/>
                </a:ext>
              </a:extLst>
            </p:cNvPr>
            <p:cNvSpPr/>
            <p:nvPr/>
          </p:nvSpPr>
          <p:spPr>
            <a:xfrm>
              <a:off x="2759821" y="5317085"/>
              <a:ext cx="2214179" cy="523220"/>
            </a:xfrm>
            <a:prstGeom prst="rect">
              <a:avLst/>
            </a:prstGeom>
            <a:solidFill>
              <a:srgbClr val="2B4C76"/>
            </a:solidFill>
          </p:spPr>
          <p:txBody>
            <a:bodyPr wrap="square" anchor="ctr">
              <a:spAutoFit/>
            </a:bodyPr>
            <a:lstStyle/>
            <a:p>
              <a:pPr algn="ctr"/>
              <a:r>
                <a:rPr lang="en-US" sz="1400">
                  <a:solidFill>
                    <a:schemeClr val="bg1">
                      <a:lumMod val="95000"/>
                    </a:schemeClr>
                  </a:solidFill>
                  <a:latin typeface="Arial" panose="020B0604020202020204" pitchFamily="34" charset="0"/>
                  <a:cs typeface="Arial" panose="020B0604020202020204" pitchFamily="34" charset="0"/>
                </a:rPr>
                <a:t>Extent of </a:t>
              </a:r>
            </a:p>
            <a:p>
              <a:pPr algn="ctr"/>
              <a:r>
                <a:rPr lang="en-US" sz="1400">
                  <a:solidFill>
                    <a:schemeClr val="bg1">
                      <a:lumMod val="95000"/>
                    </a:schemeClr>
                  </a:solidFill>
                  <a:latin typeface="Arial" panose="020B0604020202020204" pitchFamily="34" charset="0"/>
                  <a:cs typeface="Arial" panose="020B0604020202020204" pitchFamily="34" charset="0"/>
                </a:rPr>
                <a:t>Double Portal Frame</a:t>
              </a:r>
              <a:endParaRPr lang="en-US" sz="1400" dirty="0">
                <a:solidFill>
                  <a:schemeClr val="bg1">
                    <a:lumMod val="95000"/>
                  </a:schemeClr>
                </a:solidFill>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63196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6"/>
                                        </p:tgtEl>
                                        <p:attrNameLst>
                                          <p:attrName>style.visibility</p:attrName>
                                        </p:attrNameLst>
                                      </p:cBhvr>
                                      <p:to>
                                        <p:strVal val="visible"/>
                                      </p:to>
                                    </p:set>
                                    <p:animEffect transition="in" filter="fade">
                                      <p:cBhvr>
                                        <p:cTn id="11" dur="1000"/>
                                        <p:tgtEl>
                                          <p:spTgt spid="16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300" y="1638300"/>
            <a:ext cx="3251200" cy="4020611"/>
          </a:xfrm>
        </p:spPr>
        <p:txBody>
          <a:bodyPr/>
          <a:lstStyle/>
          <a:p>
            <a:r>
              <a:rPr lang="en-US" sz="2000" dirty="0"/>
              <a:t>Mixing different bracing methods.</a:t>
            </a:r>
          </a:p>
          <a:p>
            <a:r>
              <a:rPr lang="en-US" sz="2000" dirty="0"/>
              <a:t>Mixing Gypsum Board on the interior of a braced wall line.</a:t>
            </a:r>
          </a:p>
          <a:p>
            <a:r>
              <a:rPr lang="en-US" sz="2000" dirty="0"/>
              <a:t> Continuous sheathing on the exterior portion.</a:t>
            </a:r>
          </a:p>
        </p:txBody>
      </p:sp>
      <p:sp>
        <p:nvSpPr>
          <p:cNvPr id="2" name="Title 1"/>
          <p:cNvSpPr>
            <a:spLocks noGrp="1"/>
          </p:cNvSpPr>
          <p:nvPr>
            <p:ph type="title"/>
          </p:nvPr>
        </p:nvSpPr>
        <p:spPr>
          <a:xfrm>
            <a:off x="311001" y="990600"/>
            <a:ext cx="7416969" cy="561665"/>
          </a:xfrm>
        </p:spPr>
        <p:txBody>
          <a:bodyPr>
            <a:normAutofit/>
          </a:bodyPr>
          <a:lstStyle/>
          <a:p>
            <a:r>
              <a:rPr lang="en-US"/>
              <a:t>Mixing Methods</a:t>
            </a:r>
            <a:endParaRPr lang="en-US" dirty="0"/>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p:cNvSpPr txBox="1">
            <a:spLocks/>
          </p:cNvSpPr>
          <p:nvPr/>
        </p:nvSpPr>
        <p:spPr>
          <a:xfrm>
            <a:off x="5032499" y="1647208"/>
            <a:ext cx="5948218" cy="2505692"/>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a:t>R602.10.4.1  Mixing methods</a:t>
            </a:r>
          </a:p>
          <a:p>
            <a:r>
              <a:rPr lang="en-US" sz="1400"/>
              <a:t>Mixing CS-WSP with PF-H shall be permitted.</a:t>
            </a:r>
          </a:p>
          <a:p>
            <a:r>
              <a:rPr lang="en-US" sz="1400"/>
              <a:t>Mixing intermittent methods (GB) on the interior section of a BWL with CS-WSP on the exterior portions shall be permitted.</a:t>
            </a:r>
          </a:p>
          <a:p>
            <a:r>
              <a:rPr lang="en-US" sz="1400"/>
              <a:t>The length of bracing required shall be of the weakest method.</a:t>
            </a:r>
          </a:p>
        </p:txBody>
      </p:sp>
    </p:spTree>
    <p:custDataLst>
      <p:tags r:id="rId1"/>
    </p:custDataLst>
    <p:extLst>
      <p:ext uri="{BB962C8B-B14F-4D97-AF65-F5344CB8AC3E}">
        <p14:creationId xmlns:p14="http://schemas.microsoft.com/office/powerpoint/2010/main" val="1446367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300" y="1638301"/>
            <a:ext cx="3289299" cy="2273300"/>
          </a:xfrm>
        </p:spPr>
        <p:txBody>
          <a:bodyPr/>
          <a:lstStyle/>
          <a:p>
            <a:pPr marL="0" indent="0">
              <a:buNone/>
            </a:pPr>
            <a:r>
              <a:rPr lang="en-US" sz="1400" dirty="0"/>
              <a:t>The code now allows Gypsum wall board to be omitted, provided the bracing length is multiplied by the adjustment factor in the factor table shown here. </a:t>
            </a:r>
          </a:p>
        </p:txBody>
      </p:sp>
      <p:sp>
        <p:nvSpPr>
          <p:cNvPr id="2" name="Title 1"/>
          <p:cNvSpPr>
            <a:spLocks noGrp="1"/>
          </p:cNvSpPr>
          <p:nvPr>
            <p:ph type="title"/>
          </p:nvPr>
        </p:nvSpPr>
        <p:spPr>
          <a:xfrm>
            <a:off x="334751" y="990600"/>
            <a:ext cx="7416969" cy="561665"/>
          </a:xfrm>
        </p:spPr>
        <p:txBody>
          <a:bodyPr>
            <a:normAutofit/>
          </a:bodyPr>
          <a:lstStyle/>
          <a:p>
            <a:r>
              <a:rPr lang="en-US" dirty="0"/>
              <a:t>Interior Finishes</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p:cNvSpPr txBox="1">
            <a:spLocks/>
          </p:cNvSpPr>
          <p:nvPr/>
        </p:nvSpPr>
        <p:spPr>
          <a:xfrm>
            <a:off x="5029200" y="1638300"/>
            <a:ext cx="6160655" cy="3103704"/>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R602.10.4.3  Interior finishes</a:t>
            </a:r>
          </a:p>
          <a:p>
            <a:r>
              <a:rPr lang="en-US" sz="1400" dirty="0"/>
              <a:t>Gypsum wall board is permitted to be omitted provided the </a:t>
            </a:r>
            <a:br>
              <a:rPr lang="en-US" sz="1400" dirty="0">
                <a:solidFill>
                  <a:srgbClr val="FF00FF"/>
                </a:solidFill>
              </a:rPr>
            </a:br>
            <a:r>
              <a:rPr lang="en-US" sz="1400" dirty="0"/>
              <a:t>bracing length is multiplied by the adjustment factor in </a:t>
            </a:r>
            <a:br>
              <a:rPr lang="en-US" sz="1400" dirty="0">
                <a:solidFill>
                  <a:srgbClr val="FF00FF"/>
                </a:solidFill>
              </a:rPr>
            </a:br>
            <a:r>
              <a:rPr lang="en-US" sz="1400" b="1" dirty="0"/>
              <a:t>Table R602.10.3(3)/(4)</a:t>
            </a:r>
          </a:p>
          <a:p>
            <a:pPr lvl="1"/>
            <a:r>
              <a:rPr lang="en-US" dirty="0"/>
              <a:t>Factor 1.4</a:t>
            </a:r>
          </a:p>
        </p:txBody>
      </p:sp>
    </p:spTree>
    <p:custDataLst>
      <p:tags r:id="rId1"/>
    </p:custDataLst>
    <p:extLst>
      <p:ext uri="{BB962C8B-B14F-4D97-AF65-F5344CB8AC3E}">
        <p14:creationId xmlns:p14="http://schemas.microsoft.com/office/powerpoint/2010/main" val="14649950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7416969" cy="561665"/>
          </a:xfrm>
        </p:spPr>
        <p:txBody>
          <a:bodyPr>
            <a:normAutofit/>
          </a:bodyPr>
          <a:lstStyle/>
          <a:p>
            <a:r>
              <a:rPr lang="en-US" dirty="0"/>
              <a:t>Braced Wall Panel Connections</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3217"/>
          <a:stretch/>
        </p:blipFill>
        <p:spPr bwMode="auto">
          <a:xfrm>
            <a:off x="4306373" y="1806983"/>
            <a:ext cx="3828540" cy="316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5450" y="2236765"/>
            <a:ext cx="5182768" cy="3968599"/>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281" y="2236765"/>
            <a:ext cx="5616719" cy="3968599"/>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cxnSp>
        <p:nvCxnSpPr>
          <p:cNvPr id="16" name="Straight Connector 15"/>
          <p:cNvCxnSpPr/>
          <p:nvPr/>
        </p:nvCxnSpPr>
        <p:spPr>
          <a:xfrm>
            <a:off x="2776346" y="6138689"/>
            <a:ext cx="2778818" cy="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576700" y="6138689"/>
            <a:ext cx="2641315" cy="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639970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251" y="1038100"/>
            <a:ext cx="7416969" cy="561665"/>
          </a:xfrm>
        </p:spPr>
        <p:txBody>
          <a:bodyPr>
            <a:normAutofit/>
          </a:bodyPr>
          <a:lstStyle/>
          <a:p>
            <a:r>
              <a:rPr lang="en-US" dirty="0"/>
              <a:t>Connections to Roof Framing</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6508"/>
          <a:stretch/>
        </p:blipFill>
        <p:spPr bwMode="auto">
          <a:xfrm>
            <a:off x="4017379" y="2128520"/>
            <a:ext cx="4298100" cy="296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 y="2682861"/>
            <a:ext cx="3667913" cy="3144963"/>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7031" y="2682861"/>
            <a:ext cx="2909210" cy="3137039"/>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1737" y="2682861"/>
            <a:ext cx="4677827" cy="3153723"/>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9364008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300" y="1638300"/>
            <a:ext cx="2873663" cy="4020611"/>
          </a:xfrm>
        </p:spPr>
        <p:txBody>
          <a:bodyPr/>
          <a:lstStyle/>
          <a:p>
            <a:pPr marL="0" indent="0">
              <a:buNone/>
            </a:pPr>
            <a:r>
              <a:rPr lang="en-US" sz="1400" dirty="0"/>
              <a:t>All horizontal joints are to be blocked in order to secure the panel. There are several exceptions:</a:t>
            </a:r>
          </a:p>
        </p:txBody>
      </p:sp>
      <p:sp>
        <p:nvSpPr>
          <p:cNvPr id="2" name="Title 1"/>
          <p:cNvSpPr>
            <a:spLocks noGrp="1"/>
          </p:cNvSpPr>
          <p:nvPr>
            <p:ph type="title"/>
          </p:nvPr>
        </p:nvSpPr>
        <p:spPr>
          <a:xfrm>
            <a:off x="368300" y="1038100"/>
            <a:ext cx="7359670" cy="561665"/>
          </a:xfrm>
        </p:spPr>
        <p:txBody>
          <a:bodyPr>
            <a:normAutofit/>
          </a:bodyPr>
          <a:lstStyle/>
          <a:p>
            <a:r>
              <a:rPr lang="en-US" dirty="0"/>
              <a:t>Panel Joints</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p:cNvSpPr txBox="1">
            <a:spLocks/>
          </p:cNvSpPr>
          <p:nvPr/>
        </p:nvSpPr>
        <p:spPr>
          <a:xfrm>
            <a:off x="4194629" y="1465263"/>
            <a:ext cx="7001328" cy="4429991"/>
          </a:xfrm>
          <a:prstGeom prst="rect">
            <a:avLst/>
          </a:prstGeom>
          <a:solidFill>
            <a:srgbClr val="F2F2F2">
              <a:alpha val="85098"/>
            </a:srgbClr>
          </a:solidFill>
        </p:spPr>
        <p:txBody>
          <a:bodyPr lIns="27432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R602.10.10 Panel joints</a:t>
            </a:r>
          </a:p>
          <a:p>
            <a:pPr marL="0" indent="0">
              <a:buNone/>
            </a:pPr>
            <a:r>
              <a:rPr lang="en-US" sz="1400" dirty="0"/>
              <a:t>Vertical joints of panel sheathing shall occur over, and be fastened to, common studs. Horizontal joints in braced wall panels shall occur over, and be fastened to, common blocking of a minimum 1½″ (38 mm) thickness.</a:t>
            </a:r>
          </a:p>
          <a:p>
            <a:pPr marL="0" indent="0">
              <a:buNone/>
            </a:pPr>
            <a:r>
              <a:rPr lang="en-US" sz="1400" b="1" dirty="0"/>
              <a:t>Exceptions:</a:t>
            </a:r>
          </a:p>
          <a:p>
            <a:pPr marL="0" indent="0">
              <a:buNone/>
            </a:pPr>
            <a:r>
              <a:rPr lang="en-US" sz="1400" dirty="0"/>
              <a:t>  -  Not required in wall segments that are not counted as brace wall panels.</a:t>
            </a:r>
          </a:p>
          <a:p>
            <a:pPr marL="292100" indent="-292100">
              <a:buNone/>
            </a:pPr>
            <a:r>
              <a:rPr lang="en-US" sz="1400" dirty="0"/>
              <a:t>  -  Not required where twice the required length is provided.  </a:t>
            </a:r>
            <a:br>
              <a:rPr lang="en-US" sz="1400" dirty="0">
                <a:solidFill>
                  <a:srgbClr val="FF00FF"/>
                </a:solidFill>
              </a:rPr>
            </a:br>
            <a:r>
              <a:rPr lang="en-US" sz="1400" dirty="0"/>
              <a:t>with Method WSP or CS-WSP.</a:t>
            </a:r>
          </a:p>
          <a:p>
            <a:pPr marL="0" indent="0">
              <a:buNone/>
            </a:pPr>
            <a:r>
              <a:rPr lang="en-US" sz="1400" dirty="0"/>
              <a:t>  -  Not required with method GB*.</a:t>
            </a:r>
          </a:p>
          <a:p>
            <a:pPr marL="0" indent="0">
              <a:buNone/>
            </a:pPr>
            <a:r>
              <a:rPr lang="en-US" sz="1400" dirty="0"/>
              <a:t>  -  Unless 4” O/C nailing is used.</a:t>
            </a:r>
          </a:p>
        </p:txBody>
      </p:sp>
    </p:spTree>
    <p:custDataLst>
      <p:tags r:id="rId1"/>
    </p:custDataLst>
    <p:extLst>
      <p:ext uri="{BB962C8B-B14F-4D97-AF65-F5344CB8AC3E}">
        <p14:creationId xmlns:p14="http://schemas.microsoft.com/office/powerpoint/2010/main" val="25087850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001" y="990600"/>
            <a:ext cx="7416969" cy="561665"/>
          </a:xfrm>
        </p:spPr>
        <p:txBody>
          <a:bodyPr>
            <a:normAutofit/>
          </a:bodyPr>
          <a:lstStyle/>
          <a:p>
            <a:r>
              <a:rPr lang="en-US" dirty="0"/>
              <a:t>Cripple Wall Bracing</a:t>
            </a:r>
          </a:p>
        </p:txBody>
      </p:sp>
      <p:sp>
        <p:nvSpPr>
          <p:cNvPr id="11" name="Rectangle 10">
            <a:extLst>
              <a:ext uri="{FF2B5EF4-FFF2-40B4-BE49-F238E27FC236}">
                <a16:creationId xmlns:a16="http://schemas.microsoft.com/office/drawing/2014/main" id="{ADFDB9FF-B3F7-4729-8617-029911E03405}"/>
              </a:ext>
            </a:extLst>
          </p:cNvPr>
          <p:cNvSpPr/>
          <p:nvPr/>
        </p:nvSpPr>
        <p:spPr>
          <a:xfrm>
            <a:off x="342900"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9715" y="1041917"/>
            <a:ext cx="3741085" cy="319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4051" y="1465263"/>
            <a:ext cx="6425049" cy="4142885"/>
          </a:xfrm>
          <a:prstGeom prst="rect">
            <a:avLst/>
          </a:prstGeom>
          <a:solidFill>
            <a:schemeClr val="bg1">
              <a:lumMod val="65000"/>
            </a:schemeClr>
          </a:solidFill>
          <a:ln w="19050">
            <a:solidFill>
              <a:schemeClr val="tx1"/>
            </a:solidFill>
            <a:miter lim="800000"/>
            <a:headEnd/>
            <a:tailEnd/>
          </a:ln>
        </p:spPr>
      </p:pic>
      <p:sp>
        <p:nvSpPr>
          <p:cNvPr id="15" name="Content Placeholder 2"/>
          <p:cNvSpPr txBox="1">
            <a:spLocks/>
          </p:cNvSpPr>
          <p:nvPr/>
        </p:nvSpPr>
        <p:spPr>
          <a:xfrm>
            <a:off x="342899" y="1793240"/>
            <a:ext cx="4846617" cy="3807031"/>
          </a:xfrm>
          <a:prstGeom prst="rect">
            <a:avLst/>
          </a:prstGeom>
          <a:solidFill>
            <a:srgbClr val="F2F2F2">
              <a:alpha val="85098"/>
            </a:srgbClr>
          </a:solidFill>
        </p:spPr>
        <p:txBody>
          <a:bodyPr lIns="182880" tIns="18288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R602.10.11 Cripple wall bracing</a:t>
            </a:r>
          </a:p>
          <a:p>
            <a:pPr marL="285750" indent="-285750"/>
            <a:r>
              <a:rPr lang="en-US" sz="1400" dirty="0"/>
              <a:t>Cripple walls shall be braced with the length and method of the wall above.</a:t>
            </a:r>
          </a:p>
          <a:p>
            <a:pPr marL="285750" indent="-285750"/>
            <a:r>
              <a:rPr lang="en-US" sz="1400" dirty="0"/>
              <a:t>Multiply length be a factor of 1.15.</a:t>
            </a:r>
          </a:p>
          <a:p>
            <a:pPr marL="285750" indent="-285750"/>
            <a:r>
              <a:rPr lang="en-US" sz="1400" dirty="0"/>
              <a:t>Where gypsum is not used multiply by a factor of 1.4 (cumulative).</a:t>
            </a:r>
          </a:p>
          <a:p>
            <a:pPr marL="285750" indent="-285750"/>
            <a:r>
              <a:rPr lang="en-US" sz="1400" dirty="0"/>
              <a:t>Where any cripple wall segment in a braced wall line exceeds 48” in height, the entire cripple wall shall be counted as an additional story.</a:t>
            </a:r>
          </a:p>
        </p:txBody>
      </p:sp>
    </p:spTree>
    <p:custDataLst>
      <p:tags r:id="rId1"/>
    </p:custDataLst>
    <p:extLst>
      <p:ext uri="{BB962C8B-B14F-4D97-AF65-F5344CB8AC3E}">
        <p14:creationId xmlns:p14="http://schemas.microsoft.com/office/powerpoint/2010/main" val="21431885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p:cNvCxnSpPr/>
          <p:nvPr/>
        </p:nvCxnSpPr>
        <p:spPr>
          <a:xfrm>
            <a:off x="768351"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80" y="449945"/>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5" y="1641476"/>
            <a:ext cx="6470072" cy="1263957"/>
          </a:xfrm>
        </p:spPr>
        <p:txBody>
          <a:bodyPr lIns="0" tIns="0" rIns="0" bIns="0">
            <a:noAutofit/>
          </a:bodyPr>
          <a:lstStyle/>
          <a:p>
            <a:pPr marL="0" indent="0" algn="ctr">
              <a:buNone/>
            </a:pPr>
            <a:r>
              <a:rPr lang="en-US" altLang="en-US" sz="1800" b="1" dirty="0">
                <a:solidFill>
                  <a:schemeClr val="bg1"/>
                </a:solidFill>
              </a:rPr>
              <a:t>When designing for wind, </a:t>
            </a:r>
            <a:br>
              <a:rPr lang="en-US" altLang="en-US" sz="1800" b="1" dirty="0">
                <a:solidFill>
                  <a:schemeClr val="bg1"/>
                </a:solidFill>
              </a:rPr>
            </a:br>
            <a:r>
              <a:rPr lang="en-US" altLang="en-US" sz="1800" b="1" dirty="0">
                <a:solidFill>
                  <a:schemeClr val="bg1"/>
                </a:solidFill>
              </a:rPr>
              <a:t>braced wall lines shall be spaced</a:t>
            </a:r>
          </a:p>
          <a:p>
            <a:pPr marL="0" indent="0" algn="ctr">
              <a:buNone/>
            </a:pPr>
            <a:r>
              <a:rPr lang="en-US" altLang="en-US" sz="1800" b="1" dirty="0">
                <a:solidFill>
                  <a:schemeClr val="bg1"/>
                </a:solidFill>
              </a:rPr>
              <a:t>No more than ___________.</a:t>
            </a:r>
            <a:endParaRPr lang="en-US" altLang="en-US" sz="1400" dirty="0">
              <a:solidFill>
                <a:schemeClr val="bg1"/>
              </a:solidFill>
            </a:endParaRPr>
          </a:p>
        </p:txBody>
      </p:sp>
      <p:sp>
        <p:nvSpPr>
          <p:cNvPr id="13" name="Content Placeholder 2"/>
          <p:cNvSpPr txBox="1">
            <a:spLocks/>
          </p:cNvSpPr>
          <p:nvPr/>
        </p:nvSpPr>
        <p:spPr>
          <a:xfrm>
            <a:off x="2860965" y="383600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dirty="0">
                <a:solidFill>
                  <a:schemeClr val="bg1"/>
                </a:solidFill>
              </a:rPr>
              <a:t>4 feet</a:t>
            </a:r>
          </a:p>
          <a:p>
            <a:pPr marL="342900" indent="-342900">
              <a:buFont typeface="Arial" panose="020B0604020202020204" pitchFamily="34" charset="0"/>
              <a:buAutoNum type="alphaUcParenR"/>
            </a:pPr>
            <a:r>
              <a:rPr lang="en-US" altLang="en-US" dirty="0">
                <a:solidFill>
                  <a:schemeClr val="bg1"/>
                </a:solidFill>
              </a:rPr>
              <a:t>35 feet</a:t>
            </a:r>
          </a:p>
          <a:p>
            <a:pPr marL="342900" indent="-342900">
              <a:buFont typeface="Arial" panose="020B0604020202020204" pitchFamily="34" charset="0"/>
              <a:buAutoNum type="alphaUcParenR"/>
            </a:pPr>
            <a:r>
              <a:rPr lang="en-US" altLang="en-US" dirty="0">
                <a:solidFill>
                  <a:schemeClr val="bg1"/>
                </a:solidFill>
              </a:rPr>
              <a:t>60 feet</a:t>
            </a:r>
          </a:p>
          <a:p>
            <a:pPr marL="342900" indent="-342900">
              <a:buFont typeface="Arial" panose="020B0604020202020204" pitchFamily="34" charset="0"/>
              <a:buAutoNum type="alphaUcParenR"/>
            </a:pPr>
            <a:r>
              <a:rPr lang="en-US" altLang="en-US" dirty="0">
                <a:solidFill>
                  <a:schemeClr val="bg1"/>
                </a:solidFill>
              </a:rPr>
              <a:t>80 feet</a:t>
            </a:r>
          </a:p>
        </p:txBody>
      </p:sp>
      <p:sp>
        <p:nvSpPr>
          <p:cNvPr id="3" name="Isosceles Triangle 2"/>
          <p:cNvSpPr/>
          <p:nvPr/>
        </p:nvSpPr>
        <p:spPr>
          <a:xfrm rot="5400000">
            <a:off x="2094968" y="4728298"/>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2860965" y="3391503"/>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27492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8" y="2175642"/>
            <a:ext cx="4844162" cy="2948808"/>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342901" y="1015387"/>
            <a:ext cx="4508499" cy="474228"/>
          </a:xfrm>
        </p:spPr>
        <p:txBody>
          <a:bodyPr anchor="b">
            <a:normAutofit/>
          </a:bodyPr>
          <a:lstStyle/>
          <a:p>
            <a:r>
              <a:rPr lang="en-US" dirty="0">
                <a:solidFill>
                  <a:srgbClr val="FF5308"/>
                </a:solidFill>
              </a:rPr>
              <a:t>Summary</a:t>
            </a:r>
          </a:p>
        </p:txBody>
      </p:sp>
      <p:sp>
        <p:nvSpPr>
          <p:cNvPr id="6" name="Content Placeholder 2"/>
          <p:cNvSpPr txBox="1">
            <a:spLocks/>
          </p:cNvSpPr>
          <p:nvPr/>
        </p:nvSpPr>
        <p:spPr>
          <a:xfrm>
            <a:off x="5646057" y="1408496"/>
            <a:ext cx="6203043" cy="518534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Continuous load paths for lateral resistance. </a:t>
            </a:r>
          </a:p>
          <a:p>
            <a:pPr marL="0" indent="0">
              <a:buNone/>
            </a:pPr>
            <a:r>
              <a:rPr lang="en-US" sz="1400" b="1" dirty="0"/>
              <a:t>Lesson 1</a:t>
            </a:r>
            <a:br>
              <a:rPr lang="en-US" sz="1400" b="1" dirty="0"/>
            </a:br>
            <a:r>
              <a:rPr lang="en-US" sz="1400" dirty="0"/>
              <a:t>Structural basics for residential wood frame construction. </a:t>
            </a:r>
            <a:br>
              <a:rPr lang="en-US" sz="1400" dirty="0"/>
            </a:br>
            <a:r>
              <a:rPr lang="en-US" sz="1400" dirty="0"/>
              <a:t>The effects of lateral wind and seismic forces on a building.</a:t>
            </a:r>
            <a:br>
              <a:rPr lang="en-US" sz="1400" dirty="0"/>
            </a:br>
            <a:r>
              <a:rPr lang="en-US" sz="1400" dirty="0"/>
              <a:t>The importance of establishing a continuous load path. </a:t>
            </a:r>
          </a:p>
          <a:p>
            <a:pPr marL="0" indent="0">
              <a:buNone/>
            </a:pPr>
            <a:r>
              <a:rPr lang="en-US" sz="1400" b="1" dirty="0"/>
              <a:t>Lesson 2</a:t>
            </a:r>
            <a:br>
              <a:rPr lang="en-US" sz="1400" b="1" dirty="0"/>
            </a:br>
            <a:r>
              <a:rPr lang="en-US" sz="1400" dirty="0"/>
              <a:t>Wall construction and wall reinforcement for a lateral continuous load path. </a:t>
            </a:r>
            <a:br>
              <a:rPr lang="en-US" sz="1400" dirty="0"/>
            </a:br>
            <a:r>
              <a:rPr lang="en-US" sz="1400" dirty="0"/>
              <a:t>Fastening schedules; the importance of using the correct code-listed fastener. </a:t>
            </a:r>
            <a:br>
              <a:rPr lang="en-US" sz="1400" dirty="0"/>
            </a:br>
            <a:r>
              <a:rPr lang="en-US" sz="1400" dirty="0"/>
              <a:t>Braced wall panels and braced wall lines, and code requirements for spacing, lengths, and methods of bracing. </a:t>
            </a:r>
            <a:br>
              <a:rPr lang="en-US" sz="1400" dirty="0"/>
            </a:br>
            <a:r>
              <a:rPr lang="en-US" sz="1400" dirty="0"/>
              <a:t>Portal frame panels used with garage door openings. </a:t>
            </a:r>
          </a:p>
        </p:txBody>
      </p:sp>
      <p:sp>
        <p:nvSpPr>
          <p:cNvPr id="7" name="Rectangle 6">
            <a:extLst>
              <a:ext uri="{FF2B5EF4-FFF2-40B4-BE49-F238E27FC236}">
                <a16:creationId xmlns:a16="http://schemas.microsoft.com/office/drawing/2014/main" id="{BCD92FC1-7038-48FE-89FF-D8135F2A4AF4}"/>
              </a:ext>
            </a:extLst>
          </p:cNvPr>
          <p:cNvSpPr/>
          <p:nvPr/>
        </p:nvSpPr>
        <p:spPr>
          <a:xfrm>
            <a:off x="368300" y="827289"/>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5789711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Continuous Load Path Systems for Lateral Resistance</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ASSESSMENT</a:t>
            </a:r>
          </a:p>
        </p:txBody>
      </p:sp>
      <p:sp>
        <p:nvSpPr>
          <p:cNvPr id="8" name="Transparent Black Rectangle"/>
          <p:cNvSpPr/>
          <p:nvPr/>
        </p:nvSpPr>
        <p:spPr>
          <a:xfrm>
            <a:off x="0" y="1827715"/>
            <a:ext cx="12192000" cy="1154636"/>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must pass with a score of at least 70%.</a:t>
            </a:r>
          </a:p>
        </p:txBody>
      </p:sp>
    </p:spTree>
    <p:custDataLst>
      <p:tags r:id="rId1"/>
    </p:custDataLst>
    <p:extLst>
      <p:ext uri="{BB962C8B-B14F-4D97-AF65-F5344CB8AC3E}">
        <p14:creationId xmlns:p14="http://schemas.microsoft.com/office/powerpoint/2010/main" val="1882564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749799"/>
          </a:xfrm>
        </p:spPr>
        <p:txBody>
          <a:bodyPr lIns="0" tIns="0" rIns="0" bIns="0">
            <a:normAutofit/>
          </a:bodyPr>
          <a:lstStyle/>
          <a:p>
            <a:pPr marL="0" indent="0">
              <a:lnSpc>
                <a:spcPct val="100000"/>
              </a:lnSpc>
              <a:buNone/>
            </a:pPr>
            <a:endParaRPr lang="en-US" altLang="en-US" sz="1400" b="1" dirty="0">
              <a:solidFill>
                <a:srgbClr val="FF5308"/>
              </a:solidFill>
            </a:endParaRPr>
          </a:p>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sz="2000" dirty="0"/>
              <a:t>Structural Basics</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400" b="1" dirty="0">
                <a:solidFill>
                  <a:srgbClr val="FF5308"/>
                </a:solidFill>
              </a:rPr>
              <a:t>LESSON 2</a:t>
            </a:r>
            <a:br>
              <a:rPr lang="en-US" altLang="en-US" sz="2000" dirty="0">
                <a:solidFill>
                  <a:srgbClr val="FF00FF"/>
                </a:solidFill>
              </a:rPr>
            </a:br>
            <a:r>
              <a:rPr lang="en-US" sz="2000" dirty="0"/>
              <a:t>Braced Wall Construction</a:t>
            </a:r>
            <a:endParaRPr lang="en-US" altLang="en-US" sz="2000" dirty="0"/>
          </a:p>
          <a:p>
            <a:pPr marL="0" indent="0">
              <a:lnSpc>
                <a:spcPct val="100000"/>
              </a:lnSpc>
              <a:buNone/>
            </a:pPr>
            <a:endParaRPr lang="en-US" altLang="en-US" sz="2000" dirty="0"/>
          </a:p>
        </p:txBody>
      </p:sp>
      <p:pic>
        <p:nvPicPr>
          <p:cNvPr id="3077" name="Picture 5"/>
          <p:cNvPicPr>
            <a:picLocks noGrp="1" noChangeAspect="1" noChangeArrowheads="1"/>
          </p:cNvPicPr>
          <p:nvPr>
            <p:ph type="pic" sz="quarter" idx="10"/>
          </p:nvPr>
        </p:nvPicPr>
        <p:blipFill>
          <a:blip r:embed="rId4">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 </a:t>
            </a:r>
            <a:br>
              <a:rPr lang="en-US" dirty="0">
                <a:solidFill>
                  <a:srgbClr val="FF00FF"/>
                </a:solidFill>
              </a:rPr>
            </a:br>
            <a:r>
              <a:rPr lang="en-US" dirty="0">
                <a:solidFill>
                  <a:schemeClr val="bg1"/>
                </a:solidFill>
              </a:rPr>
              <a:t>Use the Exit button to close the training.</a:t>
            </a: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a:solidFill>
                  <a:srgbClr val="969696"/>
                </a:solidFill>
                <a:cs typeface="Verdana"/>
              </a:rPr>
              <a:t>SST-198-03-P02_Continuous Load Path for Lateral Resistance_v001           </a:t>
            </a:r>
            <a:r>
              <a:rPr lang="en-US" dirty="0">
                <a:solidFill>
                  <a:srgbClr val="969696"/>
                </a:solidFill>
                <a:cs typeface="Verdana"/>
              </a:rPr>
              <a:t>Copyright © 2020 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Continuous Load Path Systems for Lateral Resistance</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5"/>
            <a:ext cx="12192000" cy="811407"/>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Structural Basics</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040229"/>
            <a:ext cx="8971220" cy="474228"/>
          </a:xfrm>
        </p:spPr>
        <p:txBody>
          <a:bodyPr/>
          <a:lstStyle/>
          <a:p>
            <a:r>
              <a:rPr lang="en-US" dirty="0"/>
              <a:t>Wind Loads on a Structure</a:t>
            </a:r>
          </a:p>
        </p:txBody>
      </p:sp>
      <p:sp>
        <p:nvSpPr>
          <p:cNvPr id="3" name="Content Placeholder 2"/>
          <p:cNvSpPr>
            <a:spLocks noGrp="1"/>
          </p:cNvSpPr>
          <p:nvPr>
            <p:ph idx="1"/>
          </p:nvPr>
        </p:nvSpPr>
        <p:spPr>
          <a:xfrm>
            <a:off x="342900" y="1859135"/>
            <a:ext cx="4389915" cy="2568396"/>
          </a:xfrm>
        </p:spPr>
        <p:txBody>
          <a:bodyPr/>
          <a:lstStyle/>
          <a:p>
            <a:r>
              <a:rPr lang="en-US" sz="2000" dirty="0"/>
              <a:t>Wind pressures challenges.</a:t>
            </a:r>
          </a:p>
          <a:p>
            <a:r>
              <a:rPr lang="en-US" sz="2000" dirty="0"/>
              <a:t>Load transfer connections (CLP).</a:t>
            </a:r>
          </a:p>
        </p:txBody>
      </p:sp>
      <p:grpSp>
        <p:nvGrpSpPr>
          <p:cNvPr id="51" name="Group 50">
            <a:extLst>
              <a:ext uri="{FF2B5EF4-FFF2-40B4-BE49-F238E27FC236}">
                <a16:creationId xmlns:a16="http://schemas.microsoft.com/office/drawing/2014/main" id="{200DC392-2B4E-42FE-88B3-E2657A5BCBC6}"/>
              </a:ext>
            </a:extLst>
          </p:cNvPr>
          <p:cNvGrpSpPr/>
          <p:nvPr/>
        </p:nvGrpSpPr>
        <p:grpSpPr>
          <a:xfrm>
            <a:off x="4915928" y="3470095"/>
            <a:ext cx="2914651" cy="2781301"/>
            <a:chOff x="4915928" y="3470095"/>
            <a:chExt cx="2914651" cy="2781301"/>
          </a:xfrm>
        </p:grpSpPr>
        <p:sp>
          <p:nvSpPr>
            <p:cNvPr id="4" name="Rectangle 3"/>
            <p:cNvSpPr/>
            <p:nvPr/>
          </p:nvSpPr>
          <p:spPr>
            <a:xfrm>
              <a:off x="5111992" y="4460696"/>
              <a:ext cx="2543175" cy="1790700"/>
            </a:xfrm>
            <a:prstGeom prst="rect">
              <a:avLst/>
            </a:prstGeom>
            <a:solidFill>
              <a:srgbClr val="ABABAB">
                <a:lumMod val="20000"/>
                <a:lumOff val="80000"/>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5" name="Isosceles Triangle 4"/>
            <p:cNvSpPr/>
            <p:nvPr/>
          </p:nvSpPr>
          <p:spPr>
            <a:xfrm>
              <a:off x="4915928" y="3470095"/>
              <a:ext cx="2914651" cy="990600"/>
            </a:xfrm>
            <a:prstGeom prst="triangle">
              <a:avLst/>
            </a:prstGeom>
            <a:solidFill>
              <a:srgbClr val="ABABAB">
                <a:lumMod val="40000"/>
                <a:lumOff val="60000"/>
              </a:srgbClr>
            </a:solidFill>
            <a:ln w="25400" cap="flat" cmpd="sng" algn="ctr">
              <a:solidFill>
                <a:srgbClr val="ABABAB"/>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grpSp>
        <p:nvGrpSpPr>
          <p:cNvPr id="9" name="Group 8"/>
          <p:cNvGrpSpPr/>
          <p:nvPr/>
        </p:nvGrpSpPr>
        <p:grpSpPr>
          <a:xfrm>
            <a:off x="4589795" y="4642624"/>
            <a:ext cx="281133" cy="1465896"/>
            <a:chOff x="2779011" y="3610929"/>
            <a:chExt cx="281133" cy="1465896"/>
          </a:xfrm>
        </p:grpSpPr>
        <p:sp>
          <p:nvSpPr>
            <p:cNvPr id="10" name="Right Arrow 9"/>
            <p:cNvSpPr/>
            <p:nvPr/>
          </p:nvSpPr>
          <p:spPr>
            <a:xfrm>
              <a:off x="2783772" y="3610929"/>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1" name="Right Arrow 10"/>
            <p:cNvSpPr/>
            <p:nvPr/>
          </p:nvSpPr>
          <p:spPr>
            <a:xfrm>
              <a:off x="2783919"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2" name="Right Arrow 11"/>
            <p:cNvSpPr/>
            <p:nvPr/>
          </p:nvSpPr>
          <p:spPr>
            <a:xfrm>
              <a:off x="2780647"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3" name="Right Arrow 12"/>
            <p:cNvSpPr/>
            <p:nvPr/>
          </p:nvSpPr>
          <p:spPr>
            <a:xfrm>
              <a:off x="2782985"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4" name="Right Arrow 13"/>
            <p:cNvSpPr/>
            <p:nvPr/>
          </p:nvSpPr>
          <p:spPr>
            <a:xfrm>
              <a:off x="2779011"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15" name="Group 14"/>
          <p:cNvGrpSpPr/>
          <p:nvPr/>
        </p:nvGrpSpPr>
        <p:grpSpPr>
          <a:xfrm>
            <a:off x="7894593" y="4642624"/>
            <a:ext cx="281133" cy="1465896"/>
            <a:chOff x="6083809" y="3610929"/>
            <a:chExt cx="281133" cy="1465896"/>
          </a:xfrm>
        </p:grpSpPr>
        <p:sp>
          <p:nvSpPr>
            <p:cNvPr id="16" name="Right Arrow 15"/>
            <p:cNvSpPr/>
            <p:nvPr/>
          </p:nvSpPr>
          <p:spPr>
            <a:xfrm>
              <a:off x="6088570" y="3610929"/>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7" name="Right Arrow 16"/>
            <p:cNvSpPr/>
            <p:nvPr/>
          </p:nvSpPr>
          <p:spPr>
            <a:xfrm>
              <a:off x="6088717" y="3931683"/>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8" name="Right Arrow 17"/>
            <p:cNvSpPr/>
            <p:nvPr/>
          </p:nvSpPr>
          <p:spPr>
            <a:xfrm>
              <a:off x="6085445" y="4252437"/>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9" name="Right Arrow 18"/>
            <p:cNvSpPr/>
            <p:nvPr/>
          </p:nvSpPr>
          <p:spPr>
            <a:xfrm>
              <a:off x="6087783" y="4573191"/>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0" name="Right Arrow 19"/>
            <p:cNvSpPr/>
            <p:nvPr/>
          </p:nvSpPr>
          <p:spPr>
            <a:xfrm>
              <a:off x="6083809" y="4893945"/>
              <a:ext cx="276225" cy="182880"/>
            </a:xfrm>
            <a:prstGeom prst="rightArrow">
              <a:avLst/>
            </a:prstGeom>
            <a:solidFill>
              <a:srgbClr val="ABABAB">
                <a:lumMod val="20000"/>
                <a:lumOff val="80000"/>
              </a:srgbClr>
            </a:solidFill>
            <a:ln w="1905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21" name="Group 20"/>
          <p:cNvGrpSpPr/>
          <p:nvPr/>
        </p:nvGrpSpPr>
        <p:grpSpPr>
          <a:xfrm rot="3352675" flipH="1">
            <a:off x="5248588" y="3062280"/>
            <a:ext cx="353620" cy="1465896"/>
            <a:chOff x="6236209" y="3763329"/>
            <a:chExt cx="281133" cy="1465896"/>
          </a:xfrm>
        </p:grpSpPr>
        <p:sp>
          <p:nvSpPr>
            <p:cNvPr id="22" name="Right Arrow 40"/>
            <p:cNvSpPr/>
            <p:nvPr/>
          </p:nvSpPr>
          <p:spPr>
            <a:xfrm>
              <a:off x="6240970" y="3763329"/>
              <a:ext cx="276225" cy="182880"/>
            </a:xfrm>
            <a:prstGeom prst="lef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3" name="Right Arrow 41"/>
            <p:cNvSpPr/>
            <p:nvPr/>
          </p:nvSpPr>
          <p:spPr>
            <a:xfrm>
              <a:off x="6241117" y="4084083"/>
              <a:ext cx="276225" cy="182880"/>
            </a:xfrm>
            <a:prstGeom prst="lef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4" name="Right Arrow 42"/>
            <p:cNvSpPr/>
            <p:nvPr/>
          </p:nvSpPr>
          <p:spPr>
            <a:xfrm>
              <a:off x="6237845" y="4404837"/>
              <a:ext cx="276225" cy="182880"/>
            </a:xfrm>
            <a:prstGeom prst="lef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5" name="Right Arrow 43"/>
            <p:cNvSpPr/>
            <p:nvPr/>
          </p:nvSpPr>
          <p:spPr>
            <a:xfrm>
              <a:off x="6240183" y="4725591"/>
              <a:ext cx="276225" cy="182880"/>
            </a:xfrm>
            <a:prstGeom prst="lef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6" name="Right Arrow 44"/>
            <p:cNvSpPr/>
            <p:nvPr/>
          </p:nvSpPr>
          <p:spPr>
            <a:xfrm>
              <a:off x="6236209" y="5046345"/>
              <a:ext cx="276225" cy="182880"/>
            </a:xfrm>
            <a:prstGeom prst="lef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27" name="Group 26"/>
          <p:cNvGrpSpPr/>
          <p:nvPr/>
        </p:nvGrpSpPr>
        <p:grpSpPr>
          <a:xfrm rot="18247325">
            <a:off x="7170693" y="3099574"/>
            <a:ext cx="281133" cy="1465896"/>
            <a:chOff x="6236209" y="3763329"/>
            <a:chExt cx="281133" cy="1465896"/>
          </a:xfrm>
        </p:grpSpPr>
        <p:sp>
          <p:nvSpPr>
            <p:cNvPr id="28" name="Right Arrow 27"/>
            <p:cNvSpPr/>
            <p:nvPr/>
          </p:nvSpPr>
          <p:spPr>
            <a:xfrm>
              <a:off x="6240970" y="3763329"/>
              <a:ext cx="276225" cy="182880"/>
            </a:xfrm>
            <a:prstGeom prs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9" name="Right Arrow 28"/>
            <p:cNvSpPr/>
            <p:nvPr/>
          </p:nvSpPr>
          <p:spPr>
            <a:xfrm>
              <a:off x="6241117" y="4084083"/>
              <a:ext cx="276225" cy="182880"/>
            </a:xfrm>
            <a:prstGeom prs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30" name="Right Arrow 29"/>
            <p:cNvSpPr/>
            <p:nvPr/>
          </p:nvSpPr>
          <p:spPr>
            <a:xfrm>
              <a:off x="6237845" y="4404837"/>
              <a:ext cx="276225" cy="182880"/>
            </a:xfrm>
            <a:prstGeom prs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31" name="Right Arrow 30"/>
            <p:cNvSpPr/>
            <p:nvPr/>
          </p:nvSpPr>
          <p:spPr>
            <a:xfrm>
              <a:off x="6240183" y="4725591"/>
              <a:ext cx="276225" cy="182880"/>
            </a:xfrm>
            <a:prstGeom prs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32" name="Right Arrow 31"/>
            <p:cNvSpPr/>
            <p:nvPr/>
          </p:nvSpPr>
          <p:spPr>
            <a:xfrm>
              <a:off x="6236209" y="5046345"/>
              <a:ext cx="276225" cy="182880"/>
            </a:xfrm>
            <a:prstGeom prst="rightArrow">
              <a:avLst/>
            </a:prstGeom>
            <a:solidFill>
              <a:srgbClr val="ABABAB">
                <a:lumMod val="20000"/>
                <a:lumOff val="80000"/>
              </a:srgbClr>
            </a:solidFill>
            <a:ln w="19050" cap="flat" cmpd="sng" algn="ctr">
              <a:solidFill>
                <a:srgbClr val="FF773D"/>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33" name="Rectangle 32"/>
          <p:cNvSpPr/>
          <p:nvPr/>
        </p:nvSpPr>
        <p:spPr>
          <a:xfrm>
            <a:off x="2269573" y="4460695"/>
            <a:ext cx="1027111" cy="1066800"/>
          </a:xfrm>
          <a:prstGeom prst="rect">
            <a:avLst/>
          </a:prstGeom>
          <a:solidFill>
            <a:srgbClr val="FFFFFF"/>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nvGrpSpPr>
          <p:cNvPr id="52" name="Group 51">
            <a:extLst>
              <a:ext uri="{FF2B5EF4-FFF2-40B4-BE49-F238E27FC236}">
                <a16:creationId xmlns:a16="http://schemas.microsoft.com/office/drawing/2014/main" id="{37667AEA-B344-4E2F-904D-3DD2CCF1A321}"/>
              </a:ext>
            </a:extLst>
          </p:cNvPr>
          <p:cNvGrpSpPr/>
          <p:nvPr/>
        </p:nvGrpSpPr>
        <p:grpSpPr>
          <a:xfrm>
            <a:off x="2269568" y="2870020"/>
            <a:ext cx="8071236" cy="2447936"/>
            <a:chOff x="2269568" y="2870020"/>
            <a:chExt cx="8071236" cy="2447936"/>
          </a:xfrm>
        </p:grpSpPr>
        <p:grpSp>
          <p:nvGrpSpPr>
            <p:cNvPr id="6" name="Group 5"/>
            <p:cNvGrpSpPr/>
            <p:nvPr/>
          </p:nvGrpSpPr>
          <p:grpSpPr>
            <a:xfrm>
              <a:off x="2591829" y="2870020"/>
              <a:ext cx="7748975" cy="2433639"/>
              <a:chOff x="781050" y="1838324"/>
              <a:chExt cx="7748974" cy="2433638"/>
            </a:xfrm>
          </p:grpSpPr>
          <p:sp>
            <p:nvSpPr>
              <p:cNvPr id="7" name="Freeform 6"/>
              <p:cNvSpPr/>
              <p:nvPr>
                <p:custDataLst>
                  <p:tags r:id="rId2"/>
                </p:custDataLst>
              </p:nvPr>
            </p:nvSpPr>
            <p:spPr>
              <a:xfrm>
                <a:off x="781050" y="1838324"/>
                <a:ext cx="7581900" cy="2343151"/>
              </a:xfrm>
              <a:custGeom>
                <a:avLst/>
                <a:gdLst>
                  <a:gd name="connsiteX0" fmla="*/ 0 w 8229600"/>
                  <a:gd name="connsiteY0" fmla="*/ 2867025 h 2876550"/>
                  <a:gd name="connsiteX1" fmla="*/ 1323975 w 8229600"/>
                  <a:gd name="connsiteY1" fmla="*/ 2371725 h 2876550"/>
                  <a:gd name="connsiteX2" fmla="*/ 2857500 w 8229600"/>
                  <a:gd name="connsiteY2" fmla="*/ 523875 h 2876550"/>
                  <a:gd name="connsiteX3" fmla="*/ 4114800 w 8229600"/>
                  <a:gd name="connsiteY3" fmla="*/ 0 h 2876550"/>
                  <a:gd name="connsiteX4" fmla="*/ 5391150 w 8229600"/>
                  <a:gd name="connsiteY4" fmla="*/ 523875 h 2876550"/>
                  <a:gd name="connsiteX5" fmla="*/ 6896100 w 8229600"/>
                  <a:gd name="connsiteY5" fmla="*/ 2371725 h 2876550"/>
                  <a:gd name="connsiteX6" fmla="*/ 8229600 w 8229600"/>
                  <a:gd name="connsiteY6" fmla="*/ 287655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2876550">
                    <a:moveTo>
                      <a:pt x="0" y="2867025"/>
                    </a:moveTo>
                    <a:cubicBezTo>
                      <a:pt x="423862" y="2814637"/>
                      <a:pt x="847725" y="2762250"/>
                      <a:pt x="1323975" y="2371725"/>
                    </a:cubicBezTo>
                    <a:cubicBezTo>
                      <a:pt x="1800225" y="1981200"/>
                      <a:pt x="2392362" y="919163"/>
                      <a:pt x="2857500" y="523875"/>
                    </a:cubicBezTo>
                    <a:cubicBezTo>
                      <a:pt x="3322638" y="128587"/>
                      <a:pt x="3692525" y="0"/>
                      <a:pt x="4114800" y="0"/>
                    </a:cubicBezTo>
                    <a:cubicBezTo>
                      <a:pt x="4537075" y="0"/>
                      <a:pt x="4927600" y="128588"/>
                      <a:pt x="5391150" y="523875"/>
                    </a:cubicBezTo>
                    <a:cubicBezTo>
                      <a:pt x="5854700" y="919162"/>
                      <a:pt x="6423025" y="1979612"/>
                      <a:pt x="6896100" y="2371725"/>
                    </a:cubicBezTo>
                    <a:cubicBezTo>
                      <a:pt x="7369175" y="2763838"/>
                      <a:pt x="7799387" y="2820194"/>
                      <a:pt x="8229600" y="2876550"/>
                    </a:cubicBezTo>
                  </a:path>
                </a:pathLst>
              </a:custGeom>
              <a:noFill/>
              <a:ln w="25400" cap="flat" cmpd="sng" algn="ctr">
                <a:solidFill>
                  <a:srgbClr val="FF9467"/>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sp>
            <p:nvSpPr>
              <p:cNvPr id="8" name="Isosceles Triangle 7"/>
              <p:cNvSpPr/>
              <p:nvPr>
                <p:custDataLst>
                  <p:tags r:id="rId3"/>
                </p:custDataLst>
              </p:nvPr>
            </p:nvSpPr>
            <p:spPr>
              <a:xfrm rot="5400000">
                <a:off x="8346474" y="4088413"/>
                <a:ext cx="200025" cy="167074"/>
              </a:xfrm>
              <a:prstGeom prst="triangle">
                <a:avLst/>
              </a:prstGeom>
              <a:solidFill>
                <a:srgbClr val="FF9467"/>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grpSp>
          <p:nvGrpSpPr>
            <p:cNvPr id="34" name="Group 33"/>
            <p:cNvGrpSpPr/>
            <p:nvPr/>
          </p:nvGrpSpPr>
          <p:grpSpPr>
            <a:xfrm>
              <a:off x="2269568" y="4518019"/>
              <a:ext cx="846387" cy="799937"/>
              <a:chOff x="674153" y="4114965"/>
              <a:chExt cx="846386" cy="799935"/>
            </a:xfrm>
          </p:grpSpPr>
          <p:sp>
            <p:nvSpPr>
              <p:cNvPr id="35" name="TextBox 34"/>
              <p:cNvSpPr txBox="1"/>
              <p:nvPr/>
            </p:nvSpPr>
            <p:spPr bwMode="auto">
              <a:xfrm>
                <a:off x="674153" y="4114965"/>
                <a:ext cx="846385"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1" lang="en-US" sz="1800" b="0" i="0" u="none" strike="noStrike" kern="0" cap="none" spc="300" normalizeH="0" baseline="0" noProof="0" dirty="0">
                    <a:ln>
                      <a:noFill/>
                    </a:ln>
                    <a:solidFill>
                      <a:srgbClr val="FF773D"/>
                    </a:solidFill>
                    <a:effectLst/>
                    <a:uLnTx/>
                    <a:uFillTx/>
                    <a:latin typeface="Arial Black" panose="020B0A04020102020204" pitchFamily="34" charset="0"/>
                  </a:rPr>
                  <a:t>WIND</a:t>
                </a:r>
              </a:p>
            </p:txBody>
          </p:sp>
          <p:sp>
            <p:nvSpPr>
              <p:cNvPr id="36" name="Right Arrow 35"/>
              <p:cNvSpPr/>
              <p:nvPr/>
            </p:nvSpPr>
            <p:spPr>
              <a:xfrm>
                <a:off x="674153" y="4533900"/>
                <a:ext cx="846386" cy="381000"/>
              </a:xfrm>
              <a:prstGeom prst="rightArrow">
                <a:avLst>
                  <a:gd name="adj1" fmla="val 54167"/>
                  <a:gd name="adj2" fmla="val 68750"/>
                </a:avLst>
              </a:prstGeom>
              <a:solidFill>
                <a:srgbClr val="FF9467"/>
              </a:solidFill>
              <a:ln w="25400" cap="flat" cmpd="sng" algn="ctr">
                <a:solidFill>
                  <a:srgbClr val="FF9467">
                    <a:shade val="50000"/>
                  </a:srgb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ABABAB"/>
                  </a:solidFill>
                  <a:effectLst/>
                  <a:uLnTx/>
                  <a:uFillTx/>
                  <a:latin typeface="Calibri"/>
                  <a:ea typeface="+mn-ea"/>
                  <a:cs typeface="+mn-cs"/>
                </a:endParaRPr>
              </a:p>
            </p:txBody>
          </p:sp>
        </p:grpSp>
      </p:grpSp>
      <p:grpSp>
        <p:nvGrpSpPr>
          <p:cNvPr id="37" name="Group 36"/>
          <p:cNvGrpSpPr/>
          <p:nvPr/>
        </p:nvGrpSpPr>
        <p:grpSpPr>
          <a:xfrm>
            <a:off x="5260659" y="4554775"/>
            <a:ext cx="2242721" cy="189637"/>
            <a:chOff x="3449874" y="3523075"/>
            <a:chExt cx="2242721" cy="189637"/>
          </a:xfrm>
        </p:grpSpPr>
        <p:sp>
          <p:nvSpPr>
            <p:cNvPr id="38" name="Right Arrow 37"/>
            <p:cNvSpPr/>
            <p:nvPr/>
          </p:nvSpPr>
          <p:spPr>
            <a:xfrm>
              <a:off x="3449874" y="3529038"/>
              <a:ext cx="276225" cy="182880"/>
            </a:xfrm>
            <a:prstGeom prst="rightArrow">
              <a:avLst/>
            </a:prstGeom>
            <a:solidFill>
              <a:srgbClr val="ABABAB"/>
            </a:solidFill>
            <a:ln w="19050" cap="flat" cmpd="sng" algn="ctr">
              <a:solidFill>
                <a:srgbClr val="2B578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39" name="Right Arrow 38"/>
            <p:cNvSpPr/>
            <p:nvPr/>
          </p:nvSpPr>
          <p:spPr>
            <a:xfrm>
              <a:off x="3941498" y="3529832"/>
              <a:ext cx="276225" cy="182880"/>
            </a:xfrm>
            <a:prstGeom prst="rightArrow">
              <a:avLst/>
            </a:prstGeom>
            <a:solidFill>
              <a:srgbClr val="ABABAB"/>
            </a:solidFill>
            <a:ln w="19050" cap="flat" cmpd="sng" algn="ctr">
              <a:solidFill>
                <a:srgbClr val="2B578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0" name="Right Arrow 39"/>
            <p:cNvSpPr/>
            <p:nvPr/>
          </p:nvSpPr>
          <p:spPr>
            <a:xfrm>
              <a:off x="4433122" y="3524653"/>
              <a:ext cx="276225" cy="182880"/>
            </a:xfrm>
            <a:prstGeom prst="rightArrow">
              <a:avLst/>
            </a:prstGeom>
            <a:solidFill>
              <a:srgbClr val="ABABAB"/>
            </a:solidFill>
            <a:ln w="19050" cap="flat" cmpd="sng" algn="ctr">
              <a:solidFill>
                <a:srgbClr val="2B578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1" name="Right Arrow 40"/>
            <p:cNvSpPr/>
            <p:nvPr/>
          </p:nvSpPr>
          <p:spPr>
            <a:xfrm>
              <a:off x="4924746" y="3523075"/>
              <a:ext cx="276225" cy="182880"/>
            </a:xfrm>
            <a:prstGeom prst="rightArrow">
              <a:avLst/>
            </a:prstGeom>
            <a:solidFill>
              <a:srgbClr val="ABABAB"/>
            </a:solidFill>
            <a:ln w="19050" cap="flat" cmpd="sng" algn="ctr">
              <a:solidFill>
                <a:srgbClr val="2B578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2" name="Right Arrow 41"/>
            <p:cNvSpPr/>
            <p:nvPr/>
          </p:nvSpPr>
          <p:spPr>
            <a:xfrm>
              <a:off x="5416370" y="3523193"/>
              <a:ext cx="276225" cy="182880"/>
            </a:xfrm>
            <a:prstGeom prst="rightArrow">
              <a:avLst/>
            </a:prstGeom>
            <a:solidFill>
              <a:srgbClr val="ABABAB"/>
            </a:solidFill>
            <a:ln w="19050" cap="flat" cmpd="sng" algn="ctr">
              <a:solidFill>
                <a:srgbClr val="2B5781"/>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43" name="Group 42"/>
          <p:cNvGrpSpPr/>
          <p:nvPr/>
        </p:nvGrpSpPr>
        <p:grpSpPr>
          <a:xfrm flipH="1">
            <a:off x="5261424" y="5950974"/>
            <a:ext cx="2242721" cy="189637"/>
            <a:chOff x="3449874" y="3523075"/>
            <a:chExt cx="2242721" cy="189637"/>
          </a:xfrm>
        </p:grpSpPr>
        <p:sp>
          <p:nvSpPr>
            <p:cNvPr id="44" name="Right Arrow 43"/>
            <p:cNvSpPr/>
            <p:nvPr/>
          </p:nvSpPr>
          <p:spPr>
            <a:xfrm>
              <a:off x="3449874" y="3529038"/>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5" name="Right Arrow 44"/>
            <p:cNvSpPr/>
            <p:nvPr/>
          </p:nvSpPr>
          <p:spPr>
            <a:xfrm>
              <a:off x="3941498" y="3529832"/>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6" name="Right Arrow 45"/>
            <p:cNvSpPr/>
            <p:nvPr/>
          </p:nvSpPr>
          <p:spPr>
            <a:xfrm>
              <a:off x="4433122" y="3524653"/>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7" name="Right Arrow 46"/>
            <p:cNvSpPr/>
            <p:nvPr/>
          </p:nvSpPr>
          <p:spPr>
            <a:xfrm>
              <a:off x="4924746" y="3523075"/>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48" name="Right Arrow 47"/>
            <p:cNvSpPr/>
            <p:nvPr/>
          </p:nvSpPr>
          <p:spPr>
            <a:xfrm>
              <a:off x="5416370" y="3523193"/>
              <a:ext cx="276225" cy="182880"/>
            </a:xfrm>
            <a:prstGeom prst="rightArrow">
              <a:avLst/>
            </a:prstGeom>
            <a:solidFill>
              <a:srgbClr val="ABABAB"/>
            </a:solidFill>
            <a:ln w="19050" cap="flat" cmpd="sng" algn="ctr">
              <a:solidFill>
                <a:srgbClr val="008000"/>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49" name="Rectangle 48"/>
          <p:cNvSpPr/>
          <p:nvPr/>
        </p:nvSpPr>
        <p:spPr>
          <a:xfrm>
            <a:off x="368300" y="731589"/>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32002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2000"/>
                                        <p:tgtEl>
                                          <p:spTgt spid="52"/>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40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childTnLst>
                                </p:cTn>
                              </p:par>
                            </p:childTnLst>
                          </p:cTn>
                        </p:par>
                        <p:par>
                          <p:cTn id="20" fill="hold">
                            <p:stCondLst>
                              <p:cond delay="5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childTnLst>
                          </p:cTn>
                        </p:par>
                        <p:par>
                          <p:cTn id="24" fill="hold">
                            <p:stCondLst>
                              <p:cond delay="60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childTnLst>
                          </p:cTn>
                        </p:par>
                        <p:par>
                          <p:cTn id="28" fill="hold">
                            <p:stCondLst>
                              <p:cond delay="7000"/>
                            </p:stCondLst>
                            <p:childTnLst>
                              <p:par>
                                <p:cTn id="29" presetID="22" presetClass="entr" presetSubtype="8"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7500"/>
                            </p:stCondLst>
                            <p:childTnLst>
                              <p:par>
                                <p:cTn id="33" presetID="22" presetClass="entr" presetSubtype="2"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right)">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046289"/>
            <a:ext cx="8971220" cy="474228"/>
          </a:xfrm>
        </p:spPr>
        <p:txBody>
          <a:bodyPr>
            <a:normAutofit/>
          </a:bodyPr>
          <a:lstStyle/>
          <a:p>
            <a:r>
              <a:rPr lang="en-US" dirty="0"/>
              <a:t>Wind Forces</a:t>
            </a:r>
          </a:p>
        </p:txBody>
      </p:sp>
      <p:sp>
        <p:nvSpPr>
          <p:cNvPr id="4" name="Rectangle 3"/>
          <p:cNvSpPr/>
          <p:nvPr/>
        </p:nvSpPr>
        <p:spPr>
          <a:xfrm>
            <a:off x="656398" y="1653143"/>
            <a:ext cx="2159000" cy="369332"/>
          </a:xfrm>
          <a:prstGeom prst="rect">
            <a:avLst/>
          </a:prstGeom>
          <a:solidFill>
            <a:schemeClr val="accent1"/>
          </a:solidFill>
        </p:spPr>
        <p:txBody>
          <a:bodyPr wrap="square">
            <a:spAutoFit/>
          </a:bodyPr>
          <a:lstStyle/>
          <a:p>
            <a:pPr algn="ctr"/>
            <a:r>
              <a:rPr lang="en-US" dirty="0">
                <a:solidFill>
                  <a:schemeClr val="bg1"/>
                </a:solidFill>
              </a:rPr>
              <a:t>Vertical Forces</a:t>
            </a:r>
          </a:p>
        </p:txBody>
      </p:sp>
      <p:sp>
        <p:nvSpPr>
          <p:cNvPr id="5" name="Rectangle 4"/>
          <p:cNvSpPr/>
          <p:nvPr/>
        </p:nvSpPr>
        <p:spPr>
          <a:xfrm>
            <a:off x="6340954" y="1639980"/>
            <a:ext cx="2159000" cy="369332"/>
          </a:xfrm>
          <a:prstGeom prst="rect">
            <a:avLst/>
          </a:prstGeom>
          <a:solidFill>
            <a:schemeClr val="accent1"/>
          </a:solidFill>
        </p:spPr>
        <p:txBody>
          <a:bodyPr wrap="square">
            <a:spAutoFit/>
          </a:bodyPr>
          <a:lstStyle/>
          <a:p>
            <a:pPr algn="ctr"/>
            <a:r>
              <a:rPr lang="en-US" dirty="0">
                <a:solidFill>
                  <a:schemeClr val="bg1"/>
                </a:solidFill>
              </a:rPr>
              <a:t>Horizontal  Forces</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 y="4578167"/>
            <a:ext cx="1908710" cy="1808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2842" y="4580081"/>
            <a:ext cx="2131751" cy="1821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4002" y="4578167"/>
            <a:ext cx="2317161" cy="1808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48565" y="4578167"/>
            <a:ext cx="2450942" cy="180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56398" y="2010645"/>
            <a:ext cx="2159000" cy="1767087"/>
          </a:xfrm>
          <a:prstGeom prst="rect">
            <a:avLst/>
          </a:prstGeom>
          <a:solidFill>
            <a:schemeClr val="bg1">
              <a:lumMod val="95000"/>
            </a:schemeClr>
          </a:solidFill>
        </p:spPr>
        <p:txBody>
          <a:bodyPr wrap="square" rtlCol="0">
            <a:spAutoFit/>
          </a:bodyPr>
          <a:lstStyle/>
          <a:p>
            <a:pPr>
              <a:lnSpc>
                <a:spcPct val="150000"/>
              </a:lnSpc>
            </a:pPr>
            <a:r>
              <a:rPr lang="en-US" sz="1200" dirty="0">
                <a:latin typeface="Arial" panose="020B0604020202020204" pitchFamily="34" charset="0"/>
                <a:cs typeface="Arial" panose="020B0604020202020204" pitchFamily="34" charset="0"/>
              </a:rPr>
              <a:t>Vertical wind pressure can create uplift forces strong enough to lift the roof off the structure or lift the entire structure from its foundation. </a:t>
            </a:r>
          </a:p>
          <a:p>
            <a:pPr>
              <a:lnSpc>
                <a:spcPct val="150000"/>
              </a:lnSpc>
            </a:pPr>
            <a:endParaRPr lang="en-US" sz="1400" dirty="0"/>
          </a:p>
        </p:txBody>
      </p:sp>
      <p:cxnSp>
        <p:nvCxnSpPr>
          <p:cNvPr id="10" name="Straight Arrow Connector 9"/>
          <p:cNvCxnSpPr/>
          <p:nvPr/>
        </p:nvCxnSpPr>
        <p:spPr>
          <a:xfrm>
            <a:off x="1164398" y="3804804"/>
            <a:ext cx="0" cy="63936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104198" y="3804804"/>
            <a:ext cx="0" cy="63936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08998" y="3502186"/>
            <a:ext cx="0" cy="66238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70698" y="3502186"/>
            <a:ext cx="0" cy="66238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7820" t="18763"/>
          <a:stretch/>
        </p:blipFill>
        <p:spPr bwMode="auto">
          <a:xfrm>
            <a:off x="2928625" y="1653144"/>
            <a:ext cx="2870925" cy="2065661"/>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15549" t="8751" b="689"/>
          <a:stretch/>
        </p:blipFill>
        <p:spPr bwMode="auto">
          <a:xfrm>
            <a:off x="8615873" y="1628467"/>
            <a:ext cx="2607448" cy="2181413"/>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6340954" y="1993999"/>
            <a:ext cx="2159000" cy="1166153"/>
          </a:xfrm>
          <a:prstGeom prst="rect">
            <a:avLst/>
          </a:prstGeom>
          <a:solidFill>
            <a:schemeClr val="bg1">
              <a:lumMod val="95000"/>
            </a:schemeClr>
          </a:solidFill>
        </p:spPr>
        <p:txBody>
          <a:bodyPr wrap="square" rtlCol="0">
            <a:spAutoFit/>
          </a:bodyPr>
          <a:lstStyle/>
          <a:p>
            <a:pPr>
              <a:lnSpc>
                <a:spcPct val="150000"/>
              </a:lnSpc>
            </a:pPr>
            <a:r>
              <a:rPr lang="en-US" sz="1200" dirty="0">
                <a:latin typeface="Arial" panose="020B0604020202020204" pitchFamily="34" charset="0"/>
                <a:cs typeface="Arial" panose="020B0604020202020204" pitchFamily="34" charset="0"/>
              </a:rPr>
              <a:t>Horizontal wind pressure can cause lateral overturning, racking, and sliding failures. </a:t>
            </a:r>
          </a:p>
          <a:p>
            <a:pPr>
              <a:lnSpc>
                <a:spcPct val="150000"/>
              </a:lnSpc>
            </a:pPr>
            <a:endParaRPr lang="en-US" sz="1200" dirty="0">
              <a:latin typeface="Arial" panose="020B0604020202020204" pitchFamily="34" charset="0"/>
              <a:cs typeface="Arial" panose="020B0604020202020204" pitchFamily="34" charset="0"/>
            </a:endParaRPr>
          </a:p>
        </p:txBody>
      </p:sp>
      <p:cxnSp>
        <p:nvCxnSpPr>
          <p:cNvPr id="23" name="Straight Arrow Connector 22"/>
          <p:cNvCxnSpPr/>
          <p:nvPr/>
        </p:nvCxnSpPr>
        <p:spPr>
          <a:xfrm>
            <a:off x="6238359" y="3718805"/>
            <a:ext cx="2070100" cy="0"/>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545773" y="3998604"/>
            <a:ext cx="2070100" cy="0"/>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52055" y="83001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 descr="Image result for student handout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70387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5" y="0"/>
            <a:ext cx="46577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9"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1282" t="2348" r="1336" b="6874"/>
          <a:stretch/>
        </p:blipFill>
        <p:spPr bwMode="auto">
          <a:xfrm>
            <a:off x="4283901" y="1658977"/>
            <a:ext cx="7335817" cy="4561883"/>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30722" y="915389"/>
            <a:ext cx="5580062" cy="722029"/>
          </a:xfrm>
        </p:spPr>
        <p:txBody>
          <a:bodyPr>
            <a:normAutofit/>
          </a:bodyPr>
          <a:lstStyle/>
          <a:p>
            <a:r>
              <a:rPr lang="en-US" dirty="0"/>
              <a:t>Effects of Lateral Forces</a:t>
            </a:r>
          </a:p>
        </p:txBody>
      </p:sp>
      <p:sp>
        <p:nvSpPr>
          <p:cNvPr id="3" name="Content Placeholder 2"/>
          <p:cNvSpPr>
            <a:spLocks noGrp="1"/>
          </p:cNvSpPr>
          <p:nvPr>
            <p:ph idx="1"/>
          </p:nvPr>
        </p:nvSpPr>
        <p:spPr>
          <a:xfrm>
            <a:off x="330721" y="1637419"/>
            <a:ext cx="3571577" cy="2284342"/>
          </a:xfrm>
          <a:noFill/>
        </p:spPr>
        <p:txBody>
          <a:bodyPr lIns="0" tIns="0" rIns="274320"/>
          <a:lstStyle/>
          <a:p>
            <a:r>
              <a:rPr lang="en-US" altLang="en-US" sz="2000" dirty="0"/>
              <a:t>Types of events.</a:t>
            </a:r>
          </a:p>
          <a:p>
            <a:r>
              <a:rPr lang="en-US" altLang="en-US" sz="2000" dirty="0"/>
              <a:t>Resisting these elements.</a:t>
            </a:r>
          </a:p>
        </p:txBody>
      </p:sp>
      <p:sp>
        <p:nvSpPr>
          <p:cNvPr id="9" name="Rectangle 8"/>
          <p:cNvSpPr/>
          <p:nvPr/>
        </p:nvSpPr>
        <p:spPr>
          <a:xfrm>
            <a:off x="368300" y="81665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utoShape 2" descr="HIS HOUSE FELL FROM ITS FOUNDATION IN THE 1989 SAN FRANCISCO EARTHQUAKE WITHE CATASTROPHIC CATASTROPHIC CONSEQUENC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4" descr="HIS HOUSE FELL FROM ITS FOUNDATION IN THE 1989 SAN FRANCISCO EARTHQUAKE WITHE CATASTROPHIC CATASTROPHIC CONSEQUENC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foundation damage to home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custDataLst>
      <p:tags r:id="rId1"/>
    </p:custDataLst>
    <p:extLst>
      <p:ext uri="{BB962C8B-B14F-4D97-AF65-F5344CB8AC3E}">
        <p14:creationId xmlns:p14="http://schemas.microsoft.com/office/powerpoint/2010/main" val="29157592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8656e522-670e-48d3-ad8c-61e346b8d16c"/>
  <p:tag name="ARTICULATE_PACKAGE_VERSION" val="1.0"/>
  <p:tag name="ARTICULATE_PACKAGE_AUTHOR" val="Anita Scott"/>
  <p:tag name="ARTICULATE_PACKAGE_TITLE" val="00_SST-198-03-P01_CLP Uplift_eL_v014"/>
  <p:tag name="ARTICULATE_PACKAGE_NAME" val="D:\30_00_SST-198-03-P01_SST Builder Training - Course 3 CLP Uplift 101\SST-198-03-P01-B CLP eLearning\00_SST-198-03-P01_CLP Uplift_eL_v014_package.zip"/>
  <p:tag name="ENGAGE_INTERACTION_TITLE_1" val="Continuous Load Path Systems for Lateral Resistance - Final Assessment"/>
  <p:tag name="ENGAGE_INTERACTION_FILENAME_1" val="C:\Users\Anita Scott\AppData\Roaming\Articulate\Presenter\Project\FE1E520A-AE2B-4B04-9A6A-05A05A03E014\embedded content\913\CLP Uplift - Final Assessment.quiz"/>
  <p:tag name="ENGAGE_INTERACTION_PAUSE_1" val="1"/>
  <p:tag name="ENGAGE_INTERACTION_ID_1" val="ad7ec"/>
  <p:tag name="ENGAGE_INTERACTION_TABNAME_1" val="Continuous Load Path Systems for Lateral Resistance - Final Assessment"/>
  <p:tag name="ENGAGE_LAST_MODIFY_DATE_1" val="43927.9219675926"/>
  <p:tag name="EMBEDDEDCONTENT_LASTWRITETIMEUTC_&amp; CSTR(INDEX)" val="2020-04-07 05:07:38Z"/>
  <p:tag name="AQP_PASS_ACTION_1" val="0"/>
  <p:tag name="AQP_FAIL_ACTION_1" val="0"/>
  <p:tag name="AQP_PASS_SCORE_1" val="70"/>
  <p:tag name="ARTICULATE_REFERENCE_TYPE_1" val="1"/>
  <p:tag name="ARTICULATE_REFERENCE_1" val="D:\30_00_SST-198-03-P02_SST Builder Training - Course 3 CLP Lateral 101\SST-198-03-P02-B CLP eLearning\Resources\SST-198-03-P02_Continuous Load Path Systems for Lateral Resistance.pdf"/>
  <p:tag name="ARTICULATE_REFERENCE_TITLE_1" val="Builder Training - CLP for Lateral Resistance"/>
  <p:tag name="ARTICULATE_REFERENCE_ID_1" val="102424c1-adb6-4e8f-8883-c776902b7335"/>
  <p:tag name="ARTICULATE_REFERENCE_COUNT" val="1"/>
  <p:tag name="ARTICULATE_PLAYER_GLOSSARY_XML" val="&lt;?xml version=&quot;1.0&quot; encoding=&quot;utf-16&quot;?&gt;&lt;glossary xmlns:xsi=&quot;http://www.w3.org/2001/XMLSchema-instance&quot; xmlns:xsd=&quot;http://www.w3.org/2001/XMLSchema&quot;&gt;&lt;terms /&gt;&lt;/glossary&gt;"/>
  <p:tag name="ARTICULATE_META_COURSE_ID" val="SST-198-03-P02"/>
  <p:tag name="ARTICULATE_META_NAME" val="Anita Scott"/>
  <p:tag name="ARTICULATE_META_NAME_SET" val="True"/>
  <p:tag name="TAG_BACKING_FORM_KEY" val="2427444-d:\30_00_sst-198-03-p02_sst builder training - course 3 clp lateral 101\sst-198-03-p02-b clp elearning\00_sst-198-03-p02_clp lateral_el_v007.pptx"/>
  <p:tag name="ARTICULATE_PRESENTER_VERSION" val="7"/>
  <p:tag name="ARTICULATE_USED_PAGE_ORIENTATION" val="1"/>
  <p:tag name="ARTICULATE_USED_PAGE_SIZE" val="7"/>
  <p:tag name="ARTICULATE_PROJECT_OPEN" val="0"/>
  <p:tag name="ARTICULATE_SLIDE_COUNT" val="5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UDIO_ID" val="504"/>
  <p:tag name="ORIGINAL_AUDIO_FILEPATH" val="D:\30_00_SST-198-03-P02_SST Builder Training - Course 3 CLP Lateral 101\SST-198-03-P02-B CLP eLearning\02_Audio\SST-198-03-P02_Slide01.wav"/>
  <p:tag name="ELAPSEDTIME" val="9.962"/>
  <p:tag name="ARTICULATE_NAV_LEVEL" val="1"/>
  <p:tag name="ARTICULATE_SLIDE_PRESENTER_GUID" val="02c32d0b-1dec-4d3e-a8b3-da5dc79db503"/>
  <p:tag name="ARTICULATE_SLIDE_PAUSE" val="1"/>
  <p:tag name="ARTICULATE_LOCK_SLIDE" val="0"/>
  <p:tag name="ARTICULATE_HIDE_SLIDE" val="0"/>
  <p:tag name="ARTICULATE_PLAYER_CONTROL_PREVIOUS" val="False"/>
  <p:tag name="ARTICULATE_PLAYER_CONTROL_NEXT" val="True"/>
  <p:tag name="TIMELINE" val="2.24"/>
  <p:tag name="ARTICULATE_USED_LAYOUT" val="2"/>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UDIO_ID" val="694"/>
  <p:tag name="ORIGINAL_AUDIO_FILEPATH" val="D:\30_00_SST-198-03-P02_SST Builder Training - Course 3 CLP Lateral 101\SST-198-03-P02-B CLP eLearning\02_Audio\SST-198-03-P02_Slide03.wav"/>
  <p:tag name="ELAPSEDTIME" val="12.84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ARTICULATE_USED_LAYOUT" val="5"/>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D" val="692"/>
  <p:tag name="ORIGINAL_AUDIO_FILEPATH" val="D:\30_00_SST-198-03-P02_SST Builder Training - Course 3 CLP Lateral 101\SST-198-03-P02-B CLP eLearning\02_Audio\SST-198-03-P02_Slide04.wav"/>
  <p:tag name="ELAPSEDTIME" val="14.55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4.43/7.63/10.02"/>
  <p:tag name="ARTICULATE_USED_LAYOUT" val="1"/>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698"/>
  <p:tag name="ORIGINAL_AUDIO_FILEPATH" val="D:\30_00_SST-198-03-P02_SST Builder Training - Course 3 CLP Lateral 101\SST-198-03-P02-B CLP eLearning\02_Audio\SST-198-03-P02_Slide05.wav"/>
  <p:tag name="ELAPSEDTIME" val="52.53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9/26.08/31.37/36.72/48.60"/>
  <p:tag name="ARTICULATE_USED_LAYOUT" val="6"/>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D" val="707"/>
  <p:tag name="ORIGINAL_AUDIO_FILEPATH" val="D:\30_00_SST-198-03-P02_SST Builder Training - Course 3 CLP Lateral 101\SST-198-03-P02-B CLP eLearning\02_Audio\SST-198-03-P02_Slide06.wav"/>
  <p:tag name="ELAPSEDTIME" val="12.18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4.61/8.08"/>
  <p:tag name="ARTICULATE_USED_LAYOUT" val="4"/>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756"/>
  <p:tag name="ARTICULATE_TITLE_TAG" val="Lesson 1: Structural Basics"/>
  <p:tag name="ORIGINAL_AUDIO_FILEPATH" val="D:\30_00_SST-198-03-P02_SST Builder Training - Course 3 CLP Lateral 101\SST-198-03-P02-B CLP eLearning\02_Audio\SST-198-03-P02_Slide07.wav"/>
  <p:tag name="ELAPSEDTIME" val="20.08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4/4.37"/>
  <p:tag name="ARTICULATE_USED_LAYOUT" val="12"/>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UDIO_ID" val="840"/>
  <p:tag name="ORIGINAL_AUDIO_FILEPATH" val="D:\30_00_SST-198-03-P02_SST Builder Training - Course 3 CLP Lateral 101\SST-198-03-P02-B CLP eLearning\02_Audio\SST-198-03-P02_Slide08.wav"/>
  <p:tag name="ELAPSEDTIME" val="21.35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4.27/9.93/15.88"/>
  <p:tag name="ARTICULATE_USED_LAYOUT" val="2"/>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DUPLICATEID" val="9dc42d3ef138467b95fbe38a86aceca2"/>
</p:tagLst>
</file>

<file path=ppt/tags/tag39.xml><?xml version="1.0" encoding="utf-8"?>
<p:tagLst xmlns:a="http://schemas.openxmlformats.org/drawingml/2006/main" xmlns:r="http://schemas.openxmlformats.org/officeDocument/2006/relationships" xmlns:p="http://schemas.openxmlformats.org/presentationml/2006/main">
  <p:tag name="DUPLICATEID" val="c984925fe91144efbfa13e2a3d6e9d5c"/>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UDIO_ID" val="838"/>
  <p:tag name="ORIGINAL_AUDIO_FILEPATH" val="D:\30_00_SST-198-03-P02_SST Builder Training - Course 3 CLP Lateral 101\SST-198-03-P02-B CLP eLearning\02_Audio\SST-198-03-P02_Slide09.wav"/>
  <p:tag name="ELAPSEDTIME" val="47.33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2.10/6.26/9.71/12.86/16.71/29.82/32.72/37.20/38.27/39.00"/>
  <p:tag name="ARTICULATE_USED_LAYOUT" val="2"/>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D" val="803"/>
  <p:tag name="ORIGINAL_AUDIO_FILEPATH" val="D:\30_00_SST-198-03-P02_SST Builder Training - Course 3 CLP Lateral 101\SST-198-03-P02-B CLP eLearning\02_Audio\SST-198-03-P02_Slide10.wav"/>
  <p:tag name="ELAPSEDTIME" val="24.13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02/12.90"/>
  <p:tag name="ARTICULATE_USED_LAYOUT" val="3"/>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D" val="836"/>
  <p:tag name="ORIGINAL_AUDIO_FILEPATH" val="D:\30_00_SST-198-03-P02_SST Builder Training - Course 3 CLP Lateral 101\SST-198-03-P02-B CLP eLearning\02_Audio\SST-198-03-P02_Slide11.wav"/>
  <p:tag name="ELAPSEDTIME" val="27.9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8/18.58"/>
  <p:tag name="ARTICULATE_USED_LAYOUT" val="2"/>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UDIO_ID" val="923"/>
  <p:tag name="ORIGINAL_AUDIO_FILEPATH" val="D:\30_00_SST-198-03-P02_SST Builder Training - Course 3 CLP Lateral 101\SST-198-03-P02-B CLP eLearning\02_Audio\SST-198-03-P02_Slide12_v002.wav"/>
  <p:tag name="ELAPSEDTIME" val="30.21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0/6.20/10.29/14.61/18.59"/>
  <p:tag name="ARTICULATE_USED_LAYOUT" val="2"/>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DUPLICATEID" val="6431efc961d94f38b0e865870fc2cbf5"/>
</p:tagLst>
</file>

<file path=ppt/tags/tag45.xml><?xml version="1.0" encoding="utf-8"?>
<p:tagLst xmlns:a="http://schemas.openxmlformats.org/drawingml/2006/main" xmlns:r="http://schemas.openxmlformats.org/officeDocument/2006/relationships" xmlns:p="http://schemas.openxmlformats.org/presentationml/2006/main">
  <p:tag name="DUPLICATEID" val="94c27bb48ced48f192adae26233cedc0"/>
</p:tagLst>
</file>

<file path=ppt/tags/tag46.xml><?xml version="1.0" encoding="utf-8"?>
<p:tagLst xmlns:a="http://schemas.openxmlformats.org/drawingml/2006/main" xmlns:r="http://schemas.openxmlformats.org/officeDocument/2006/relationships" xmlns:p="http://schemas.openxmlformats.org/presentationml/2006/main">
  <p:tag name="AUDIO_ID" val="924"/>
  <p:tag name="ORIGINAL_AUDIO_FILEPATH" val="D:\30_00_SST-198-03-P02_SST Builder Training - Course 3 CLP Lateral 101\SST-198-03-P02-B CLP eLearning\02_Audio\SST-198-03-P02_Slide13_v002.wav"/>
  <p:tag name="ELAPSEDTIME" val="27.75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1/2.19/2.84/14.21/18.43"/>
  <p:tag name="ARTICULATE_USED_LAYOUT" val="2"/>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DUPLICATEID" val="2b8aa908a548475eb7743e183aee0868"/>
</p:tagLst>
</file>

<file path=ppt/tags/tag48.xml><?xml version="1.0" encoding="utf-8"?>
<p:tagLst xmlns:a="http://schemas.openxmlformats.org/drawingml/2006/main" xmlns:r="http://schemas.openxmlformats.org/officeDocument/2006/relationships" xmlns:p="http://schemas.openxmlformats.org/presentationml/2006/main">
  <p:tag name="DUPLICATEID" val="4ce5336516ae4b46ba92ec9d396469e7"/>
</p:tagLst>
</file>

<file path=ppt/tags/tag49.xml><?xml version="1.0" encoding="utf-8"?>
<p:tagLst xmlns:a="http://schemas.openxmlformats.org/drawingml/2006/main" xmlns:r="http://schemas.openxmlformats.org/officeDocument/2006/relationships" xmlns:p="http://schemas.openxmlformats.org/presentationml/2006/main">
  <p:tag name="DUPLICATEID" val="545e7f521f704bb9974aef9d698774a3"/>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926"/>
  <p:tag name="ORIGINAL_AUDIO_FILEPATH" val="D:\30_00_SST-198-03-P02_SST Builder Training - Course 3 CLP Lateral 101\SST-198-03-P02-B CLP eLearning\02_Audio\SST-198-03-P02_Slide14.wav"/>
  <p:tag name="ELAPSEDTIME" val="29.232"/>
  <p:tag name="ARTICULATE_TITLE_TAG" val="Wind Forces Acting on a Building"/>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4/5.12/7.85/11.40/16.44/24.06"/>
  <p:tag name="ARTICULATE_USED_LAYOUT" val="2"/>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DUPLICATEID" val="94c27bb48ced48f192adae26233cedc0"/>
</p:tagLst>
</file>

<file path=ppt/tags/tag52.xml><?xml version="1.0" encoding="utf-8"?>
<p:tagLst xmlns:a="http://schemas.openxmlformats.org/drawingml/2006/main" xmlns:r="http://schemas.openxmlformats.org/officeDocument/2006/relationships" xmlns:p="http://schemas.openxmlformats.org/presentationml/2006/main">
  <p:tag name="AUDIO_ID" val="930"/>
  <p:tag name="ORIGINAL_AUDIO_FILEPATH" val="D:\30_00_SST-198-03-P02_SST Builder Training - Course 3 CLP Lateral 101\SST-198-03-P02-B CLP eLearning\02_Audio\SST-198-03-P02_Slide15.wav"/>
  <p:tag name="ELAPSEDTIME" val="31.742"/>
  <p:tag name="ARTICULATE_TITLE_TAG" val="Seismic Forces Acting on a Building"/>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2/6.41/8.81/11.45/15.09/23.55"/>
  <p:tag name="ARTICULATE_USED_LAYOUT" val="2"/>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845"/>
  <p:tag name="ORIGINAL_AUDIO_FILEPATH" val="D:\30_00_SST-198-03-P02_SST Builder Training - Course 3 CLP Lateral 101\SST-198-03-P02-B CLP eLearning\02_Audio\SST-198-03-P02_Slide16.wav"/>
  <p:tag name="ELAPSEDTIME" val="36.422"/>
  <p:tag name="ARTICULATE_TITLE_TAG" val="Lateral Load Path Requirements"/>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55/10.27/11.33/12.17/25.70"/>
  <p:tag name="ARTICULATE_USED_LAYOUT" val="2"/>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844"/>
  <p:tag name="ARTICULATE_NAV_LEVEL" val="2"/>
  <p:tag name="ARTICULATE_SLIDE_PRESENTER_GUID" val="1908dc89-1310-42bd-85f1-fa846621873a"/>
  <p:tag name="ARTICULATE_SLIDE_PAUSE" val="1"/>
  <p:tag name="ARTICULATE_LOCK_SLIDE" val="0"/>
  <p:tag name="ARTICULATE_HIDE_SLIDE" val="0"/>
  <p:tag name="ARTICULATE_PLAYER_CONTROL_PREVIOUS" val="True"/>
  <p:tag name="ARTICULATE_PLAYER_CONTROL_NEXT" val="True"/>
  <p:tag name="TIMELINE" val="5.00"/>
  <p:tag name="ARTICULATE_USED_LAYOUT" val="15"/>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UDIO_ID" val="807"/>
  <p:tag name="ARTICULATE_TITLE_TAG" val="Lesson 2: Braced Wall Construction"/>
  <p:tag name="ORIGINAL_AUDIO_FILEPATH" val="D:\30_00_SST-198-03-P02_SST Builder Training - Course 3 CLP Lateral 101\SST-198-03-P02-B CLP eLearning\02_Audio\SST-198-03-P02_Slide18_v002.wav"/>
  <p:tag name="ELAPSEDTIME" val="14.98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6/5.07"/>
  <p:tag name="ARTICULATE_USED_LAYOUT" val="13"/>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916"/>
  <p:tag name="ORIGINAL_AUDIO_FILEPATH" val="D:\30_00_SST-198-03-P02_SST Builder Training - Course 3 CLP Lateral 101\SST-198-03-P02-B CLP eLearning\02_Audio\SST-198-03-P02_Slide19_v002.wav"/>
  <p:tag name="ELAPSEDTIME" val="19.4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3/7.32/9.09/10.93/13.79/18.24"/>
  <p:tag name="ARTICULATE_USED_LAYOUT" val="3"/>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962"/>
  <p:tag name="ORIGINAL_AUDIO_FILEPATH" val="D:\30_00_SST-198-03-P02_SST Builder Training - Course 3 CLP Lateral 101\SST-198-03-P02-B CLP eLearning\02_Audio\SST-198-03-P02_Slide20.wav"/>
  <p:tag name="ELAPSEDTIME" val="42.5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6/15.11/32.35"/>
  <p:tag name="ARTICULATE_USED_LAYOUT" val="3"/>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UDIO_ID" val="919"/>
  <p:tag name="ORIGINAL_AUDIO_FILEPATH" val="D:\30_00_SST-198-03-P02_SST Builder Training - Course 3 CLP Lateral 101\SST-198-03-P02-B CLP eLearning\02_Audio\SST-198-03-P02_Slide21_v002.wav"/>
  <p:tag name="ELAPSEDTIME" val="41.10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54/14.35/19.33/31.40/35.07"/>
  <p:tag name="ARTICULATE_USED_LAYOUT" val="3"/>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DUPLICATEID" val="b9e10a274c7a422c882f416d290cda77"/>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DUPLICATEID" val="bf208aee1e3441fdb0947c2b4bc13a26"/>
</p:tagLst>
</file>

<file path=ppt/tags/tag61.xml><?xml version="1.0" encoding="utf-8"?>
<p:tagLst xmlns:a="http://schemas.openxmlformats.org/drawingml/2006/main" xmlns:r="http://schemas.openxmlformats.org/officeDocument/2006/relationships" xmlns:p="http://schemas.openxmlformats.org/presentationml/2006/main">
  <p:tag name="AUDIO_ID" val="920"/>
  <p:tag name="ORIGINAL_AUDIO_FILEPATH" val="D:\30_00_SST-198-03-P02_SST Builder Training - Course 3 CLP Lateral 101\SST-198-03-P02-B CLP eLearning\02_Audio\SST-198-03-P02_Slide22_v002.wav"/>
  <p:tag name="ELAPSEDTIME" val="46.18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9/4.46/8.32/13.21/14.67/21.11/28.28/34.66/39.22"/>
  <p:tag name="ARTICULATE_USED_LAYOUT" val="3"/>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925"/>
  <p:tag name="ORIGINAL_AUDIO_FILEPATH" val="D:\30_00_SST-198-03-P02_SST Builder Training - Course 3 CLP Lateral 101\SST-198-03-P02-B CLP eLearning\02_Audio\SST-198-03-P02_Slide23_002.wav"/>
  <p:tag name="ELAPSEDTIME" val="60.16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0/23.03/27.76/35.15/47.91"/>
  <p:tag name="ARTICULATE_USED_LAYOUT" val="2"/>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957"/>
  <p:tag name="ORIGINAL_AUDIO_FILEPATH" val="D:\30_00_SST-198-03-P02_SST Builder Training - Course 3 CLP Lateral 101\SST-198-03-P02-B CLP eLearning\02_Audio\SST-198-03-P02_Slide24_v002.wav"/>
  <p:tag name="ELAPSEDTIME" val="38.6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51/8.38/11.26/17.78/21.75/26.83/30.99"/>
  <p:tag name="ARTICULATE_USED_LAYOUT" val="2"/>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929"/>
  <p:tag name="ORIGINAL_AUDIO_FILEPATH" val="D:\30_00_SST-198-03-P02_SST Builder Training - Course 3 CLP Lateral 101\SST-198-03-P02-B CLP eLearning\02_Audio\SST-198-03-P02_Slide25_v002.wav"/>
  <p:tag name="ELAPSEDTIME" val="36.66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1/6.37/11.43/18.11/22.39"/>
  <p:tag name="ARTICULATE_USED_LAYOUT" val="2"/>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DUPLICATEID" val="3bd1cc901dbe4e54b8a58ef48632abf8"/>
</p:tagLst>
</file>

<file path=ppt/tags/tag66.xml><?xml version="1.0" encoding="utf-8"?>
<p:tagLst xmlns:a="http://schemas.openxmlformats.org/drawingml/2006/main" xmlns:r="http://schemas.openxmlformats.org/officeDocument/2006/relationships" xmlns:p="http://schemas.openxmlformats.org/presentationml/2006/main">
  <p:tag name="AUDIO_ID" val="928"/>
  <p:tag name="ORIGINAL_AUDIO_FILEPATH" val="D:\30_00_SST-198-03-P02_SST Builder Training - Course 3 CLP Lateral 101\SST-198-03-P02-B CLP eLearning\02_Audio\SST-198-03-P02_Slide26.wav"/>
  <p:tag name="ELAPSEDTIME" val="37.972"/>
  <p:tag name="ARTICULATE_TITLE_TAG" val="Braced Wall Line  Offsets"/>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8/8.94/12.06/24.01/26.06"/>
  <p:tag name="ARTICULATE_USED_LAYOUT" val="2"/>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963"/>
  <p:tag name="ORIGINAL_AUDIO_FILEPATH" val="D:\30_00_SST-198-03-P02_SST Builder Training - Course 3 CLP Lateral 101\SST-198-03-P02-B CLP eLearning\02_Audio\SST-198-03-P02_Slide27_v002.wav"/>
  <p:tag name="ELAPSEDTIME" val="19.71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1/4.71/5.64/8.31/10.11"/>
  <p:tag name="ARTICULATE_USED_LAYOUT" val="2"/>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932"/>
  <p:tag name="ORIGINAL_AUDIO_FILEPATH" val="D:\30_00_SST-198-03-P02_SST Builder Training - Course 3 CLP Lateral 101\SST-198-03-P02-B CLP eLearning\02_Audio\SST-198-03-P02_Slide28.wav"/>
  <p:tag name="ELAPSEDTIME" val="16.3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7.07/8.88"/>
  <p:tag name="ARTICULATE_USED_LAYOUT" val="2"/>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941"/>
  <p:tag name="ORIGINAL_AUDIO_FILEPATH" val="D:\30_00_SST-198-03-P02_SST Builder Training - Course 3 CLP Lateral 101\SST-198-03-P02-B CLP eLearning\02_Audio\SST-198-03-P02_Slide29.wav"/>
  <p:tag name="ELAPSEDTIME" val="15.492"/>
  <p:tag name="ARTICULATE_TITLE_TAG" val="Locations for Braced Wall Panels"/>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2.17/13.38"/>
  <p:tag name="ARTICULATE_USED_LAYOUT" val="2"/>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942"/>
  <p:tag name="ARTICULATE_TITLE_TAG" val="Required Length of Bracing"/>
  <p:tag name="ORIGINAL_AUDIO_FILEPATH" val="D:\30_00_SST-198-03-P02_SST Builder Training - Course 3 CLP Lateral 101\SST-198-03-P02-B CLP eLearning\02_Audio\SST-198-03-P02_Slide30_v002.wav"/>
  <p:tag name="ELAPSEDTIME" val="13.5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04/6.45/9.56"/>
  <p:tag name="ARTICULATE_USED_LAYOUT" val="2"/>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931"/>
  <p:tag name="ORIGINAL_AUDIO_FILEPATH" val="D:\30_00_SST-198-03-P02_SST Builder Training - Course 3 CLP Lateral 101\SST-198-03-P02-B CLP eLearning\02_Audio\SST-198-03-P02_Slide31.wav"/>
  <p:tag name="ELAPSEDTIME" val="16.40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6.94"/>
  <p:tag name="ARTICULATE_USED_LAYOUT" val="2"/>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934"/>
  <p:tag name="ORIGINAL_AUDIO_FILEPATH" val="D:\30_00_SST-198-03-P02_SST Builder Training - Course 3 CLP Lateral 101\SST-198-03-P02-B CLP eLearning\02_Audio\SST-198-03-P02_Slide32.wav"/>
  <p:tag name="ELAPSEDTIME" val="17.40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2/7.20/9.50"/>
  <p:tag name="ARTICULATE_USED_LAYOUT" val="2"/>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DUPLICATEID" val="893f069432d34c9dbbe21bef4a0f8916"/>
</p:tagLst>
</file>

<file path=ppt/tags/tag74.xml><?xml version="1.0" encoding="utf-8"?>
<p:tagLst xmlns:a="http://schemas.openxmlformats.org/drawingml/2006/main" xmlns:r="http://schemas.openxmlformats.org/officeDocument/2006/relationships" xmlns:p="http://schemas.openxmlformats.org/presentationml/2006/main">
  <p:tag name="AUDIO_ID" val="959"/>
  <p:tag name="ORIGINAL_AUDIO_FILEPATH" val="D:\30_00_SST-198-03-P02_SST Builder Training - Course 3 CLP Lateral 101\SST-198-03-P02-B CLP eLearning\02_Audio\SST-198-03-P02_Slide33_v002.wav"/>
  <p:tag name="ELAPSEDTIME" val="77.7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0.69/20.74/34.48/44.44/52.89/71.72"/>
  <p:tag name="ARTICULATE_USED_LAYOUT" val="2"/>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DUPLICATEID" val="48ded487a1384ec8818bb48ee8bc38c4"/>
</p:tagLst>
</file>

<file path=ppt/tags/tag76.xml><?xml version="1.0" encoding="utf-8"?>
<p:tagLst xmlns:a="http://schemas.openxmlformats.org/drawingml/2006/main" xmlns:r="http://schemas.openxmlformats.org/officeDocument/2006/relationships" xmlns:p="http://schemas.openxmlformats.org/presentationml/2006/main">
  <p:tag name="DUPLICATEID" val="32ce8eb7e948499ab9ad55528e0d247d"/>
</p:tagLst>
</file>

<file path=ppt/tags/tag77.xml><?xml version="1.0" encoding="utf-8"?>
<p:tagLst xmlns:a="http://schemas.openxmlformats.org/drawingml/2006/main" xmlns:r="http://schemas.openxmlformats.org/officeDocument/2006/relationships" xmlns:p="http://schemas.openxmlformats.org/presentationml/2006/main">
  <p:tag name="DUPLICATEID" val="138494abce864036b14c2d7e9a620572"/>
</p:tagLst>
</file>

<file path=ppt/tags/tag78.xml><?xml version="1.0" encoding="utf-8"?>
<p:tagLst xmlns:a="http://schemas.openxmlformats.org/drawingml/2006/main" xmlns:r="http://schemas.openxmlformats.org/officeDocument/2006/relationships" xmlns:p="http://schemas.openxmlformats.org/presentationml/2006/main">
  <p:tag name="DUPLICATEID" val="52cd295d82d34611aea4237516f2a87d"/>
</p:tagLst>
</file>

<file path=ppt/tags/tag79.xml><?xml version="1.0" encoding="utf-8"?>
<p:tagLst xmlns:a="http://schemas.openxmlformats.org/drawingml/2006/main" xmlns:r="http://schemas.openxmlformats.org/officeDocument/2006/relationships" xmlns:p="http://schemas.openxmlformats.org/presentationml/2006/main">
  <p:tag name="DUPLICATEID" val="de1c0e758a9d4cdfb1169ef23e6dbb85"/>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UDIO_ID" val="844"/>
  <p:tag name="ARTICULATE_NAV_LEVEL" val="2"/>
  <p:tag name="ARTICULATE_SLIDE_PRESENTER_GUID" val="1908dc89-1310-42bd-85f1-fa846621873a"/>
  <p:tag name="ARTICULATE_SLIDE_PAUSE" val="1"/>
  <p:tag name="ARTICULATE_LOCK_SLIDE" val="0"/>
  <p:tag name="ARTICULATE_HIDE_SLIDE" val="0"/>
  <p:tag name="ARTICULATE_PLAYER_CONTROL_PREVIOUS" val="True"/>
  <p:tag name="ARTICULATE_PLAYER_CONTROL_NEXT" val="True"/>
  <p:tag name="TIMELINE" val="5.00"/>
  <p:tag name="ARTICULATE_USED_LAYOUT" val="15"/>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UDIO_ID" val="927"/>
  <p:tag name="ARTICULATE_TITLE_TAG" val="Portal Frame Panel with Holddowns"/>
  <p:tag name="ORIGINAL_AUDIO_FILEPATH" val="D:\30_00_SST-198-03-P02_SST Builder Training - Course 3 CLP Lateral 101\SST-198-03-P02-B CLP eLearning\02_Audio\SST-198-03-P02_Slide35_v002.wav"/>
  <p:tag name="ELAPSEDTIME" val="28.5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5/16.25"/>
  <p:tag name="ARTICULATE_USED_LAYOUT" val="2"/>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DUPLICATEID" val="f5b5b2d46f7f4224a5f244b4f1a5c801"/>
</p:tagLst>
</file>

<file path=ppt/tags/tag83.xml><?xml version="1.0" encoding="utf-8"?>
<p:tagLst xmlns:a="http://schemas.openxmlformats.org/drawingml/2006/main" xmlns:r="http://schemas.openxmlformats.org/officeDocument/2006/relationships" xmlns:p="http://schemas.openxmlformats.org/presentationml/2006/main">
  <p:tag name="AUDIO_ID" val="961"/>
  <p:tag name="ORIGINAL_AUDIO_FILEPATH" val="D:\30_00_SST-198-03-P02_SST Builder Training - Course 3 CLP Lateral 101\SST-198-03-P02-B CLP eLearning\02_Audio\SST-198-03-P02_Slide36_v002.wav"/>
  <p:tag name="ELAPSEDTIME" val="22.59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67/8.95/18.42"/>
  <p:tag name="ARTICULATE_USED_LAYOUT" val="2"/>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DUPLICATEID" val="d2a0a03298674d758872391f700819e3"/>
</p:tagLst>
</file>

<file path=ppt/tags/tag85.xml><?xml version="1.0" encoding="utf-8"?>
<p:tagLst xmlns:a="http://schemas.openxmlformats.org/drawingml/2006/main" xmlns:r="http://schemas.openxmlformats.org/officeDocument/2006/relationships" xmlns:p="http://schemas.openxmlformats.org/presentationml/2006/main">
  <p:tag name="AUDIO_ID" val="938"/>
  <p:tag name="ORIGINAL_AUDIO_FILEPATH" val="D:\30_00_SST-198-03-P02_SST Builder Training - Course 3 CLP Lateral 101\SST-198-03-P02-B CLP eLearning\02_Audio\SST-198-03-P02_Slide36.wav"/>
  <p:tag name="ELAPSEDTIME" val="30.53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2/3.73/14.34/16.02/17.61/19.52/22.32/25.73"/>
  <p:tag name="ARTICULATE_USED_LAYOUT" val="2"/>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UDIO_ID" val="960"/>
  <p:tag name="ORIGINAL_AUDIO_FILEPATH" val="D:\30_00_SST-198-03-P02_SST Builder Training - Course 3 CLP Lateral 101\SST-198-03-P02-B CLP eLearning\02_Audio\SST-198-03-P02_Slide37.wav"/>
  <p:tag name="ELAPSEDTIME" val="20.2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7/3.11/6.31/12.01/13.50"/>
  <p:tag name="ARTICULATE_USED_LAYOUT" val="2"/>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UDIO_ID" val="936"/>
  <p:tag name="ORIGINAL_AUDIO_FILEPATH" val="D:\30_00_SST-198-03-P02_SST Builder Training - Course 3 CLP Lateral 101\SST-198-03-P02-B CLP eLearning\02_Audio\SST-198-03-P02_Slide38.wav"/>
  <p:tag name="ELAPSEDTIME" val="10.36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2.97/6.71"/>
  <p:tag name="ARTICULATE_USED_LAYOUT" val="2"/>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UDIO_ID" val="939"/>
  <p:tag name="ORIGINAL_AUDIO_FILEPATH" val="D:\30_00_SST-198-03-P02_SST Builder Training - Course 3 CLP Lateral 101\SST-198-03-P02-B CLP eLearning\02_Audio\SST-198-03-P02_Slide39.wav"/>
  <p:tag name="ELAPSEDTIME" val="16.66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9/3.84/8.41/13.41"/>
  <p:tag name="ARTICULATE_USED_LAYOUT" val="2"/>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ORIGINAL_AUDIO_FILEPATH" val="D:\30_00_SST-198-03-P02_SST Builder Training - Course 3 CLP Lateral 101\SST-198-03-P02-B CLP eLearning\02_Audio\SST-198-03-P02_Slide40.wav"/>
  <p:tag name="ELAPSEDTIME" val="17.352"/>
  <p:tag name="AUDIO_ID" val="969"/>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2/7.56/9.98"/>
  <p:tag name="ARTICULATE_USED_LAYOUT" val="2"/>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UDIO_ID" val="943"/>
  <p:tag name="ORIGINAL_AUDIO_FILEPATH" val="D:\30_00_SST-198-03-P02_SST Builder Training - Course 3 CLP Lateral 101\SST-198-03-P02-B CLP eLearning\02_Audio\SST-198-03-P02_Slide41.wav"/>
  <p:tag name="ELAPSEDTIME" val="20.7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94/4.89/11.48"/>
  <p:tag name="ARTICULATE_USED_LAYOUT" val="2"/>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UDIO_ID" val="944"/>
  <p:tag name="ORIGINAL_AUDIO_FILEPATH" val="D:\30_00_SST-198-03-P02_SST Builder Training - Course 3 CLP Lateral 101\SST-198-03-P02-B CLP eLearning\02_Audio\SST-198-03-P02_Slide42.wav"/>
  <p:tag name="ELAPSEDTIME" val="11.03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09"/>
  <p:tag name="ARTICULATE_USED_LAYOUT" val="2"/>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UDIO_ID" val="950"/>
  <p:tag name="ORIGINAL_AUDIO_FILEPATH" val="D:\30_00_SST-198-03-P02_SST Builder Training - Course 3 CLP Lateral 101\SST-198-03-P02-B CLP eLearning\02_Audio\SST-198-03-P02_Slide44_v003.wav"/>
  <p:tag name="ELAPSEDTIME" val="21.1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96/13.28/16.32/18.78"/>
  <p:tag name="ARTICULATE_USED_LAYOUT" val="2"/>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UDIO_ID" val="951"/>
  <p:tag name="ORIGINAL_AUDIO_FILEPATH" val="D:\30_00_SST-198-03-P02_SST Builder Training - Course 3 CLP Lateral 101\SST-198-03-P02-B CLP eLearning\02_Audio\SST-198-03-P02_Slide44.wav"/>
  <p:tag name="ELAPSEDTIME" val="31.42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79/12.55/18.38/25.75"/>
  <p:tag name="ARTICULATE_USED_LAYOUT" val="2"/>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UDIO_ID" val="952"/>
  <p:tag name="ORIGINAL_AUDIO_FILEPATH" val="D:\30_00_SST-198-03-P02_SST Builder Training - Course 3 CLP Lateral 101\SST-198-03-P02-B CLP eLearning\02_Audio\SST-198-03-P02_Slide46_v002.wav"/>
  <p:tag name="ELAPSEDTIME" val="27.07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0.81/5.82/8.19/13.07/21.03/23.40"/>
  <p:tag name="ARTICULATE_USED_LAYOUT" val="2"/>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UDIO_ID" val="946"/>
  <p:tag name="ORIGINAL_AUDIO_FILEPATH" val="D:\30_00_SST-198-03-P02_SST Builder Training - Course 3 CLP Lateral 101\SST-198-03-P02-B CLP eLearning\02_Audio\SST-198-03-P02_Slide46.wav"/>
  <p:tag name="ELAPSEDTIME" val="11.242"/>
  <p:tag name="ARTICULATE_NAV_LEVEL" val="2"/>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01"/>
  <p:tag name="ARTICULATE_USED_LAYOUT" val="2"/>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UDIO_ID" val="844"/>
  <p:tag name="ARTICULATE_NAV_LEVEL" val="2"/>
  <p:tag name="ARTICULATE_SLIDE_PRESENTER_GUID" val="1908dc89-1310-42bd-85f1-fa846621873a"/>
  <p:tag name="ARTICULATE_SLIDE_PAUSE" val="1"/>
  <p:tag name="ARTICULATE_LOCK_SLIDE" val="0"/>
  <p:tag name="ARTICULATE_HIDE_SLIDE" val="0"/>
  <p:tag name="ARTICULATE_PLAYER_CONTROL_PREVIOUS" val="True"/>
  <p:tag name="ARTICULATE_PLAYER_CONTROL_NEXT" val="True"/>
  <p:tag name="TIMELINE" val="5.00"/>
  <p:tag name="ARTICULATE_USED_LAYOUT" val="15"/>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UDIO_ID" val="820"/>
  <p:tag name="ORIGINAL_AUDIO_FILEPATH" val="D:\30_00_SST-198-03-P02_SST Builder Training - Course 3 CLP Lateral 101\SST-198-03-P02-B CLP eLearning\02_Audio\SST-198-03-P02_Slide48.wav"/>
  <p:tag name="ELAPSEDTIME" val="52.30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6.76/22.84"/>
  <p:tag name="ARTICULATE_USED_LAYOUT" val="2"/>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UDIO_ID" val="821"/>
  <p:tag name="ARTICULATE_TITLE_TAG" val="Final Assessment"/>
  <p:tag name="ORIGINAL_AUDIO_FILEPATH" val="D:\30_00_SST-198-03-P02_SST Builder Training - Course 3 CLP Lateral 101\SST-198-03-P02-B CLP eLearning\02_Audio\SST-198-03-P02_Slide49.wav"/>
  <p:tag name="ELAPSEDTIME" val="11.772"/>
  <p:tag name="ARTICULATE_NAV_LEVEL" val="1"/>
  <p:tag name="ARTICULATE_SLIDE_PRESENTER_GUID" val="02c32d0b-1dec-4d3e-a8b3-da5dc79db503"/>
  <p:tag name="ARTICULATE_SLIDE_PAUSE" val="1"/>
  <p:tag name="ARTICULATE_LOCK_SLIDE" val="0"/>
  <p:tag name="ARTICULATE_HIDE_SLIDE" val="0"/>
  <p:tag name="ARTICULATE_PLAYER_CONTROL_PREVIOUS" val="True"/>
  <p:tag name="ARTICULATE_PLAYER_CONTROL_NEXT" val="True"/>
  <p:tag name="TIMELINE" val="1.16/1.50"/>
  <p:tag name="ARTICULATE_USED_LAYOUT" val="13"/>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UDIO_ID" val="823"/>
  <p:tag name="ORIGINAL_AUDIO_FILEPATH" val="D:\30_00_SST-198-03-P02_SST Builder Training - Course 3 CLP Lateral 101\SST-198-03-P02-B CLP eLearning\02_Audio\SST-198-03-P02_Slide51.wav"/>
  <p:tag name="ELAPSEDTIME" val="9.782"/>
  <p:tag name="ARTICULATE_NAV_LEVEL" val="2"/>
  <p:tag name="ARTICULATE_SLIDE_PRESENTER_GUID" val="02c32d0b-1dec-4d3e-a8b3-da5dc79db503"/>
  <p:tag name="ARTICULATE_SLIDE_PAUSE" val="1"/>
  <p:tag name="ARTICULATE_LOCK_SLIDE" val="0"/>
  <p:tag name="ARTICULATE_HIDE_SLIDE" val="1"/>
  <p:tag name="ARTICULATE_PLAYER_CONTROL_PREVIOUS" val="True"/>
  <p:tag name="ARTICULATE_PLAYER_CONTROL_NEXT" val="False"/>
  <p:tag name="TIMELINE" val="1.22/2.97"/>
  <p:tag name="ARTICULATE_USED_LAYOUT" val="3"/>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80642</TotalTime>
  <Words>5603</Words>
  <Application>Microsoft Office PowerPoint</Application>
  <PresentationFormat>Widescreen</PresentationFormat>
  <Paragraphs>593</Paragraphs>
  <Slides>50</Slides>
  <Notes>50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50</vt:i4>
      </vt:variant>
    </vt:vector>
  </HeadingPairs>
  <TitlesOfParts>
    <vt:vector size="56" baseType="lpstr">
      <vt:lpstr>Arial</vt:lpstr>
      <vt:lpstr>Arial Black</vt:lpstr>
      <vt:lpstr>Calibri</vt:lpstr>
      <vt:lpstr>Verdana</vt:lpstr>
      <vt:lpstr>Content</vt:lpstr>
      <vt:lpstr>Title Slide 1</vt:lpstr>
      <vt:lpstr>BUILDER TRAINING SERIES</vt:lpstr>
      <vt:lpstr>Credit Information</vt:lpstr>
      <vt:lpstr>Course Requirements</vt:lpstr>
      <vt:lpstr>About this Course</vt:lpstr>
      <vt:lpstr>Course Agenda</vt:lpstr>
      <vt:lpstr>PowerPoint Presentation</vt:lpstr>
      <vt:lpstr>Wind Loads on a Structure</vt:lpstr>
      <vt:lpstr>Wind Forces</vt:lpstr>
      <vt:lpstr>Effects of Lateral Forces</vt:lpstr>
      <vt:lpstr>Continuous Load Path in the Code</vt:lpstr>
      <vt:lpstr>Wall Framing</vt:lpstr>
      <vt:lpstr>Shear Walls</vt:lpstr>
      <vt:lpstr>Wind Forces Acting on a Building</vt:lpstr>
      <vt:lpstr>Seismic Forces Acting on a Building</vt:lpstr>
      <vt:lpstr>Lateral Load Path Requirements</vt:lpstr>
      <vt:lpstr>Check Your Knowledge</vt:lpstr>
      <vt:lpstr>PowerPoint Presentation</vt:lpstr>
      <vt:lpstr>Wall Bracing Building Plan</vt:lpstr>
      <vt:lpstr>Nails</vt:lpstr>
      <vt:lpstr>Fastening Schedule</vt:lpstr>
      <vt:lpstr>Fastening Schedule</vt:lpstr>
      <vt:lpstr>Braced Wall Plan</vt:lpstr>
      <vt:lpstr>Braced Wall Panels</vt:lpstr>
      <vt:lpstr>Braced Wall Spacing</vt:lpstr>
      <vt:lpstr>Braced Wall Line Offsets</vt:lpstr>
      <vt:lpstr>Bracing Methods</vt:lpstr>
      <vt:lpstr>Braced Wall Panel Length</vt:lpstr>
      <vt:lpstr>Locations for Braced Wall Panels</vt:lpstr>
      <vt:lpstr>Required Length of Bracing</vt:lpstr>
      <vt:lpstr>Continuous Sheathing</vt:lpstr>
      <vt:lpstr>Continuous Sheathing Table R602.10.5</vt:lpstr>
      <vt:lpstr>Continuous Sheathing End Conditions: Adding holdowns</vt:lpstr>
      <vt:lpstr>Check Your Knowledge</vt:lpstr>
      <vt:lpstr>Portal Frame Panel with Holdowns</vt:lpstr>
      <vt:lpstr>Continuous Sheathed Portal Frame Panel</vt:lpstr>
      <vt:lpstr>Header Strap Table</vt:lpstr>
      <vt:lpstr>Installation Fail</vt:lpstr>
      <vt:lpstr>Installation Fail</vt:lpstr>
      <vt:lpstr>Proper Header Installation</vt:lpstr>
      <vt:lpstr>Double and Single Portal Frame</vt:lpstr>
      <vt:lpstr>Mixing Methods</vt:lpstr>
      <vt:lpstr>Interior Finishes</vt:lpstr>
      <vt:lpstr>Braced Wall Panel Connections</vt:lpstr>
      <vt:lpstr>Connections to Roof Framing</vt:lpstr>
      <vt:lpstr>Panel Joints</vt:lpstr>
      <vt:lpstr>Cripple Wall Bracing</vt:lpstr>
      <vt:lpstr>Check Your Knowledge</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BUILDER TRAINING SERIES</dc:title>
  <dc:creator>Anita Scott</dc:creator>
  <cp:lastModifiedBy>Jennifer Price</cp:lastModifiedBy>
  <cp:revision>2700</cp:revision>
  <cp:lastPrinted>2017-02-28T17:48:01Z</cp:lastPrinted>
  <dcterms:created xsi:type="dcterms:W3CDTF">2016-07-14T17:05:07Z</dcterms:created>
  <dcterms:modified xsi:type="dcterms:W3CDTF">2023-02-28T23:02:38Z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_NewReviewCycle">
    <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GUID">
    <vt:lpwstr>FE1E520A-AE2B-4B04-9A6A-05A05A03E014</vt:lpwstr>
  </property>
  <property fmtid="{D5CDD505-2E9C-101B-9397-08002B2CF9AE}" pid="7" name="ArticulateProjectFull">
    <vt:lpwstr>D:\30_00_SST-198-03-P02_SST Builder Training - Course 3 CLP Lateral 101\SST-198-03-P02-B CLP eLearning\00_SST-198-03-P02_CLP Lateral_eL_v007.ppta</vt:lpwstr>
  </property>
</Properties>
</file>