
<file path=[Content_Types].xml><?xml version="1.0" encoding="utf-8"?>
<Types xmlns="http://schemas.openxmlformats.org/package/2006/content-types">
  <Default Extension="png" ContentType="image/png"/>
  <Default Extension="emf" ContentType="image/x-emf"/>
  <Default Extension="wmf" ContentType="image/x-wmf"/>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heme/theme2.xml" ContentType="application/vnd.openxmlformats-officedocument.theme+xml"/>
  <Override PartName="/ppt/tags/tag13.xml" ContentType="application/vnd.openxmlformats-officedocument.presentationml.tags+xml"/>
  <Override PartName="/ppt/tags/tag14.xml" ContentType="application/vnd.openxmlformats-officedocument.presentationml.tags+xml"/>
  <Override PartName="/ppt/notesSlides/notesSlide1.xml" ContentType="application/vnd.openxmlformats-officedocument.presentationml.notesSlide+xml"/>
  <Override PartName="/ppt/tags/tag15.xml" ContentType="application/vnd.openxmlformats-officedocument.presentationml.tags+xml"/>
  <Override PartName="/ppt/notesSlides/notesSlide2.xml" ContentType="application/vnd.openxmlformats-officedocument.presentationml.notesSlide+xml"/>
  <Override PartName="/ppt/tags/tag16.xml" ContentType="application/vnd.openxmlformats-officedocument.presentationml.tags+xml"/>
  <Override PartName="/ppt/notesSlides/notesSlide3.xml" ContentType="application/vnd.openxmlformats-officedocument.presentationml.notesSlide+xml"/>
  <Override PartName="/ppt/tags/tag17.xml" ContentType="application/vnd.openxmlformats-officedocument.presentationml.tags+xml"/>
  <Override PartName="/ppt/tags/tag18.xml" ContentType="application/vnd.openxmlformats-officedocument.presentationml.tags+xml"/>
  <Override PartName="/ppt/notesSlides/notesSlide4.xml" ContentType="application/vnd.openxmlformats-officedocument.presentationml.notesSlide+xml"/>
  <Override PartName="/ppt/tags/tag19.xml" ContentType="application/vnd.openxmlformats-officedocument.presentationml.tags+xml"/>
  <Override PartName="/ppt/tags/tag20.xml" ContentType="application/vnd.openxmlformats-officedocument.presentationml.tags+xml"/>
  <Override PartName="/ppt/notesSlides/notesSlide5.xml" ContentType="application/vnd.openxmlformats-officedocument.presentationml.notesSlide+xml"/>
  <Override PartName="/ppt/tags/tag21.xml" ContentType="application/vnd.openxmlformats-officedocument.presentationml.tags+xml"/>
  <Override PartName="/ppt/notesSlides/notesSlide6.xml" ContentType="application/vnd.openxmlformats-officedocument.presentationml.notesSlide+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notesSlides/notesSlide7.xml" ContentType="application/vnd.openxmlformats-officedocument.presentationml.notesSlide+xml"/>
  <Override PartName="/ppt/tags/tag26.xml" ContentType="application/vnd.openxmlformats-officedocument.presentationml.tags+xml"/>
  <Override PartName="/ppt/notesSlides/notesSlide8.xml" ContentType="application/vnd.openxmlformats-officedocument.presentationml.notesSlide+xml"/>
  <Override PartName="/ppt/tags/tag27.xml" ContentType="application/vnd.openxmlformats-officedocument.presentationml.tags+xml"/>
  <Override PartName="/ppt/notesSlides/notesSlide9.xml" ContentType="application/vnd.openxmlformats-officedocument.presentationml.notesSlide+xml"/>
  <Override PartName="/ppt/tags/tag28.xml" ContentType="application/vnd.openxmlformats-officedocument.presentationml.tags+xml"/>
  <Override PartName="/ppt/notesSlides/notesSlide10.xml" ContentType="application/vnd.openxmlformats-officedocument.presentationml.notesSlide+xml"/>
  <Override PartName="/ppt/tags/tag29.xml" ContentType="application/vnd.openxmlformats-officedocument.presentationml.tags+xml"/>
  <Override PartName="/ppt/notesSlides/notesSlide11.xml" ContentType="application/vnd.openxmlformats-officedocument.presentationml.notesSlide+xml"/>
  <Override PartName="/ppt/tags/tag30.xml" ContentType="application/vnd.openxmlformats-officedocument.presentationml.tags+xml"/>
  <Override PartName="/ppt/notesSlides/notesSlide12.xml" ContentType="application/vnd.openxmlformats-officedocument.presentationml.notesSlide+xml"/>
  <Override PartName="/ppt/tags/tag31.xml" ContentType="application/vnd.openxmlformats-officedocument.presentationml.tags+xml"/>
  <Override PartName="/ppt/notesSlides/notesSlide13.xml" ContentType="application/vnd.openxmlformats-officedocument.presentationml.notesSlide+xml"/>
  <Override PartName="/ppt/tags/tag32.xml" ContentType="application/vnd.openxmlformats-officedocument.presentationml.tags+xml"/>
  <Override PartName="/ppt/notesSlides/notesSlide14.xml" ContentType="application/vnd.openxmlformats-officedocument.presentationml.notesSlide+xml"/>
  <Override PartName="/ppt/tags/tag33.xml" ContentType="application/vnd.openxmlformats-officedocument.presentationml.tags+xml"/>
  <Override PartName="/ppt/notesSlides/notesSlide15.xml" ContentType="application/vnd.openxmlformats-officedocument.presentationml.notesSlide+xml"/>
  <Override PartName="/ppt/tags/tag34.xml" ContentType="application/vnd.openxmlformats-officedocument.presentationml.tags+xml"/>
  <Override PartName="/ppt/notesSlides/notesSlide16.xml" ContentType="application/vnd.openxmlformats-officedocument.presentationml.notesSlide+xml"/>
  <Override PartName="/ppt/tags/tag35.xml" ContentType="application/vnd.openxmlformats-officedocument.presentationml.tags+xml"/>
  <Override PartName="/ppt/notesSlides/notesSlide17.xml" ContentType="application/vnd.openxmlformats-officedocument.presentationml.notesSlide+xml"/>
  <Override PartName="/ppt/tags/tag36.xml" ContentType="application/vnd.openxmlformats-officedocument.presentationml.tags+xml"/>
  <Override PartName="/ppt/notesSlides/notesSlide18.xml" ContentType="application/vnd.openxmlformats-officedocument.presentationml.notesSlide+xml"/>
  <Override PartName="/ppt/tags/tag37.xml" ContentType="application/vnd.openxmlformats-officedocument.presentationml.tags+xml"/>
  <Override PartName="/ppt/notesSlides/notesSlide19.xml" ContentType="application/vnd.openxmlformats-officedocument.presentationml.notesSlide+xml"/>
  <Override PartName="/ppt/tags/tag38.xml" ContentType="application/vnd.openxmlformats-officedocument.presentationml.tags+xml"/>
  <Override PartName="/ppt/notesSlides/notesSlide20.xml" ContentType="application/vnd.openxmlformats-officedocument.presentationml.notesSlide+xml"/>
  <Override PartName="/ppt/tags/tag39.xml" ContentType="application/vnd.openxmlformats-officedocument.presentationml.tags+xml"/>
  <Override PartName="/ppt/notesSlides/notesSlide21.xml" ContentType="application/vnd.openxmlformats-officedocument.presentationml.notesSlide+xml"/>
  <Override PartName="/ppt/tags/tag40.xml" ContentType="application/vnd.openxmlformats-officedocument.presentationml.tags+xml"/>
  <Override PartName="/ppt/notesSlides/notesSlide22.xml" ContentType="application/vnd.openxmlformats-officedocument.presentationml.notesSlide+xml"/>
  <Override PartName="/ppt/tags/tag41.xml" ContentType="application/vnd.openxmlformats-officedocument.presentationml.tags+xml"/>
  <Override PartName="/ppt/notesSlides/notesSlide23.xml" ContentType="application/vnd.openxmlformats-officedocument.presentationml.notesSlide+xml"/>
  <Override PartName="/ppt/tags/tag42.xml" ContentType="application/vnd.openxmlformats-officedocument.presentationml.tags+xml"/>
  <Override PartName="/ppt/notesSlides/notesSlide24.xml" ContentType="application/vnd.openxmlformats-officedocument.presentationml.notesSlide+xml"/>
  <Override PartName="/ppt/tags/tag43.xml" ContentType="application/vnd.openxmlformats-officedocument.presentationml.tags+xml"/>
  <Override PartName="/ppt/notesSlides/notesSlide25.xml" ContentType="application/vnd.openxmlformats-officedocument.presentationml.notesSlide+xml"/>
  <Override PartName="/ppt/tags/tag44.xml" ContentType="application/vnd.openxmlformats-officedocument.presentationml.tags+xml"/>
  <Override PartName="/ppt/notesSlides/notesSlide26.xml" ContentType="application/vnd.openxmlformats-officedocument.presentationml.notesSlide+xml"/>
  <Override PartName="/ppt/tags/tag45.xml" ContentType="application/vnd.openxmlformats-officedocument.presentationml.tags+xml"/>
  <Override PartName="/ppt/notesSlides/notesSlide27.xml" ContentType="application/vnd.openxmlformats-officedocument.presentationml.notesSlide+xml"/>
  <Override PartName="/ppt/tags/tag46.xml" ContentType="application/vnd.openxmlformats-officedocument.presentationml.tags+xml"/>
  <Override PartName="/ppt/notesSlides/notesSlide28.xml" ContentType="application/vnd.openxmlformats-officedocument.presentationml.notesSlide+xml"/>
  <Override PartName="/ppt/tags/tag47.xml" ContentType="application/vnd.openxmlformats-officedocument.presentationml.tags+xml"/>
  <Override PartName="/ppt/notesSlides/notesSlide29.xml" ContentType="application/vnd.openxmlformats-officedocument.presentationml.notesSlide+xml"/>
  <Override PartName="/ppt/tags/tag48.xml" ContentType="application/vnd.openxmlformats-officedocument.presentationml.tags+xml"/>
  <Override PartName="/ppt/notesSlides/notesSlide30.xml" ContentType="application/vnd.openxmlformats-officedocument.presentationml.notesSlide+xml"/>
  <Override PartName="/ppt/tags/tag49.xml" ContentType="application/vnd.openxmlformats-officedocument.presentationml.tags+xml"/>
  <Override PartName="/ppt/notesSlides/notesSlide31.xml" ContentType="application/vnd.openxmlformats-officedocument.presentationml.notesSlide+xml"/>
  <Override PartName="/ppt/tags/tag50.xml" ContentType="application/vnd.openxmlformats-officedocument.presentationml.tags+xml"/>
  <Override PartName="/ppt/notesSlides/notesSlide32.xml" ContentType="application/vnd.openxmlformats-officedocument.presentationml.notesSlide+xml"/>
  <Override PartName="/ppt/tags/tag51.xml" ContentType="application/vnd.openxmlformats-officedocument.presentationml.tags+xml"/>
  <Override PartName="/ppt/notesSlides/notesSlide33.xml" ContentType="application/vnd.openxmlformats-officedocument.presentationml.notesSlide+xml"/>
  <Override PartName="/ppt/tags/tag52.xml" ContentType="application/vnd.openxmlformats-officedocument.presentationml.tags+xml"/>
  <Override PartName="/ppt/notesSlides/notesSlide34.xml" ContentType="application/vnd.openxmlformats-officedocument.presentationml.notesSlide+xml"/>
  <Override PartName="/ppt/tags/tag53.xml" ContentType="application/vnd.openxmlformats-officedocument.presentationml.tags+xml"/>
  <Override PartName="/ppt/notesSlides/notesSlide35.xml" ContentType="application/vnd.openxmlformats-officedocument.presentationml.notesSlide+xml"/>
  <Override PartName="/ppt/tags/tag54.xml" ContentType="application/vnd.openxmlformats-officedocument.presentationml.tags+xml"/>
  <Override PartName="/ppt/notesSlides/notesSlide36.xml" ContentType="application/vnd.openxmlformats-officedocument.presentationml.notesSlide+xml"/>
  <Override PartName="/ppt/tags/tag55.xml" ContentType="application/vnd.openxmlformats-officedocument.presentationml.tags+xml"/>
  <Override PartName="/ppt/notesSlides/notesSlide37.xml" ContentType="application/vnd.openxmlformats-officedocument.presentationml.notesSlide+xml"/>
  <Override PartName="/ppt/tags/tag56.xml" ContentType="application/vnd.openxmlformats-officedocument.presentationml.tags+xml"/>
  <Override PartName="/ppt/notesSlides/notesSlide38.xml" ContentType="application/vnd.openxmlformats-officedocument.presentationml.notesSlide+xml"/>
  <Override PartName="/ppt/tags/tag57.xml" ContentType="application/vnd.openxmlformats-officedocument.presentationml.tags+xml"/>
  <Override PartName="/ppt/notesSlides/notesSlide39.xml" ContentType="application/vnd.openxmlformats-officedocument.presentationml.notesSlide+xml"/>
  <Override PartName="/ppt/tags/tag58.xml" ContentType="application/vnd.openxmlformats-officedocument.presentationml.tags+xml"/>
  <Override PartName="/ppt/notesSlides/notesSlide40.xml" ContentType="application/vnd.openxmlformats-officedocument.presentationml.notesSlide+xml"/>
  <Override PartName="/ppt/tags/tag59.xml" ContentType="application/vnd.openxmlformats-officedocument.presentationml.tags+xml"/>
  <Override PartName="/ppt/notesSlides/notesSlide41.xml" ContentType="application/vnd.openxmlformats-officedocument.presentationml.notesSlide+xml"/>
  <Override PartName="/ppt/tags/tag60.xml" ContentType="application/vnd.openxmlformats-officedocument.presentationml.tags+xml"/>
  <Override PartName="/ppt/notesSlides/notesSlide42.xml" ContentType="application/vnd.openxmlformats-officedocument.presentationml.notesSlide+xml"/>
  <Override PartName="/ppt/tags/tag61.xml" ContentType="application/vnd.openxmlformats-officedocument.presentationml.tags+xml"/>
  <Override PartName="/ppt/notesSlides/notesSlide43.xml" ContentType="application/vnd.openxmlformats-officedocument.presentationml.notesSlide+xml"/>
  <Override PartName="/ppt/tags/tag62.xml" ContentType="application/vnd.openxmlformats-officedocument.presentationml.tags+xml"/>
  <Override PartName="/ppt/notesSlides/notesSlide44.xml" ContentType="application/vnd.openxmlformats-officedocument.presentationml.notesSlide+xml"/>
  <Override PartName="/ppt/tags/tag63.xml" ContentType="application/vnd.openxmlformats-officedocument.presentationml.tags+xml"/>
  <Override PartName="/ppt/notesSlides/notesSlide45.xml" ContentType="application/vnd.openxmlformats-officedocument.presentationml.notesSlide+xml"/>
  <Override PartName="/ppt/tags/tag64.xml" ContentType="application/vnd.openxmlformats-officedocument.presentationml.tags+xml"/>
  <Override PartName="/ppt/notesSlides/notesSlide46.xml" ContentType="application/vnd.openxmlformats-officedocument.presentationml.notesSlide+xml"/>
  <Override PartName="/ppt/tags/tag65.xml" ContentType="application/vnd.openxmlformats-officedocument.presentationml.tags+xml"/>
  <Override PartName="/ppt/notesSlides/notesSlide47.xml" ContentType="application/vnd.openxmlformats-officedocument.presentationml.notesSlide+xml"/>
  <Override PartName="/ppt/tags/tag66.xml" ContentType="application/vnd.openxmlformats-officedocument.presentationml.tags+xml"/>
  <Override PartName="/ppt/notesSlides/notesSlide48.xml" ContentType="application/vnd.openxmlformats-officedocument.presentationml.notesSlide+xml"/>
  <Override PartName="/ppt/tags/tag67.xml" ContentType="application/vnd.openxmlformats-officedocument.presentationml.tags+xml"/>
  <Override PartName="/ppt/notesSlides/notesSlide49.xml" ContentType="application/vnd.openxmlformats-officedocument.presentationml.notesSlide+xml"/>
  <Override PartName="/ppt/tags/tag68.xml" ContentType="application/vnd.openxmlformats-officedocument.presentationml.tags+xml"/>
  <Override PartName="/ppt/notesSlides/notesSlide50.xml" ContentType="application/vnd.openxmlformats-officedocument.presentationml.notesSlide+xml"/>
  <Override PartName="/ppt/tags/tag69.xml" ContentType="application/vnd.openxmlformats-officedocument.presentationml.tags+xml"/>
  <Override PartName="/ppt/notesSlides/notesSlide51.xml" ContentType="application/vnd.openxmlformats-officedocument.presentationml.notesSlide+xml"/>
  <Override PartName="/ppt/tags/tag70.xml" ContentType="application/vnd.openxmlformats-officedocument.presentationml.tags+xml"/>
  <Override PartName="/ppt/notesSlides/notesSlide52.xml" ContentType="application/vnd.openxmlformats-officedocument.presentationml.notesSlide+xml"/>
  <Override PartName="/ppt/tags/tag71.xml" ContentType="application/vnd.openxmlformats-officedocument.presentationml.tags+xml"/>
  <Override PartName="/ppt/notesSlides/notesSlide53.xml" ContentType="application/vnd.openxmlformats-officedocument.presentationml.notesSlide+xml"/>
  <Override PartName="/ppt/tags/tag72.xml" ContentType="application/vnd.openxmlformats-officedocument.presentationml.tags+xml"/>
  <Override PartName="/ppt/notesSlides/notesSlide54.xml" ContentType="application/vnd.openxmlformats-officedocument.presentationml.notesSlide+xml"/>
  <Override PartName="/ppt/tags/tag73.xml" ContentType="application/vnd.openxmlformats-officedocument.presentationml.tags+xml"/>
  <Override PartName="/ppt/notesSlides/notesSlide55.xml" ContentType="application/vnd.openxmlformats-officedocument.presentationml.notesSlide+xml"/>
  <Override PartName="/ppt/tags/tag74.xml" ContentType="application/vnd.openxmlformats-officedocument.presentationml.tags+xml"/>
  <Override PartName="/ppt/notesSlides/notesSlide56.xml" ContentType="application/vnd.openxmlformats-officedocument.presentationml.notesSlide+xml"/>
  <Override PartName="/ppt/tags/tag75.xml" ContentType="application/vnd.openxmlformats-officedocument.presentationml.tags+xml"/>
  <Override PartName="/ppt/notesSlides/notesSlide57.xml" ContentType="application/vnd.openxmlformats-officedocument.presentationml.notesSlide+xml"/>
  <Override PartName="/ppt/tags/tag76.xml" ContentType="application/vnd.openxmlformats-officedocument.presentationml.tags+xml"/>
  <Override PartName="/ppt/notesSlides/notesSlide58.xml" ContentType="application/vnd.openxmlformats-officedocument.presentationml.notesSlide+xml"/>
  <Override PartName="/ppt/tags/tag77.xml" ContentType="application/vnd.openxmlformats-officedocument.presentationml.tags+xml"/>
  <Override PartName="/ppt/notesSlides/notesSlide59.xml" ContentType="application/vnd.openxmlformats-officedocument.presentationml.notesSlide+xml"/>
  <Override PartName="/ppt/tags/tag78.xml" ContentType="application/vnd.openxmlformats-officedocument.presentationml.tags+xml"/>
  <Override PartName="/ppt/notesSlides/notesSlide60.xml" ContentType="application/vnd.openxmlformats-officedocument.presentationml.notesSlide+xml"/>
  <Override PartName="/ppt/tags/tag79.xml" ContentType="application/vnd.openxmlformats-officedocument.presentationml.tags+xml"/>
  <Override PartName="/ppt/notesSlides/notesSlide61.xml" ContentType="application/vnd.openxmlformats-officedocument.presentationml.notesSlide+xml"/>
  <Override PartName="/ppt/tags/tag80.xml" ContentType="application/vnd.openxmlformats-officedocument.presentationml.tags+xml"/>
  <Override PartName="/ppt/notesSlides/notesSlide62.xml" ContentType="application/vnd.openxmlformats-officedocument.presentationml.notesSlide+xml"/>
  <Override PartName="/ppt/tags/tag81.xml" ContentType="application/vnd.openxmlformats-officedocument.presentationml.tags+xml"/>
  <Override PartName="/ppt/notesSlides/notesSlide63.xml" ContentType="application/vnd.openxmlformats-officedocument.presentationml.notesSlide+xml"/>
  <Override PartName="/ppt/tags/tag82.xml" ContentType="application/vnd.openxmlformats-officedocument.presentationml.tags+xml"/>
  <Override PartName="/ppt/notesSlides/notesSlide64.xml" ContentType="application/vnd.openxmlformats-officedocument.presentationml.notesSlide+xml"/>
  <Override PartName="/ppt/tags/tag83.xml" ContentType="application/vnd.openxmlformats-officedocument.presentationml.tags+xml"/>
  <Override PartName="/ppt/notesSlides/notesSlide65.xml" ContentType="application/vnd.openxmlformats-officedocument.presentationml.notesSlide+xml"/>
  <Override PartName="/ppt/tags/tag84.xml" ContentType="application/vnd.openxmlformats-officedocument.presentationml.tags+xml"/>
  <Override PartName="/ppt/notesSlides/notesSlide66.xml" ContentType="application/vnd.openxmlformats-officedocument.presentationml.notesSlide+xml"/>
  <Override PartName="/ppt/tags/tag85.xml" ContentType="application/vnd.openxmlformats-officedocument.presentationml.tags+xml"/>
  <Override PartName="/ppt/notesSlides/notesSlide67.xml" ContentType="application/vnd.openxmlformats-officedocument.presentationml.notesSlide+xml"/>
  <Override PartName="/ppt/tags/tag86.xml" ContentType="application/vnd.openxmlformats-officedocument.presentationml.tags+xml"/>
  <Override PartName="/ppt/notesSlides/notesSlide68.xml" ContentType="application/vnd.openxmlformats-officedocument.presentationml.notesSlide+xml"/>
  <Override PartName="/ppt/tags/tag87.xml" ContentType="application/vnd.openxmlformats-officedocument.presentationml.tags+xml"/>
  <Override PartName="/ppt/notesSlides/notesSlide69.xml" ContentType="application/vnd.openxmlformats-officedocument.presentationml.notesSlide+xml"/>
  <Override PartName="/ppt/tags/tag88.xml" ContentType="application/vnd.openxmlformats-officedocument.presentationml.tags+xml"/>
  <Override PartName="/ppt/notesSlides/notesSlide70.xml" ContentType="application/vnd.openxmlformats-officedocument.presentationml.notesSlide+xml"/>
  <Override PartName="/ppt/tags/tag89.xml" ContentType="application/vnd.openxmlformats-officedocument.presentationml.tags+xml"/>
  <Override PartName="/ppt/notesSlides/notesSlide71.xml" ContentType="application/vnd.openxmlformats-officedocument.presentationml.notesSlide+xml"/>
  <Override PartName="/ppt/tags/tag90.xml" ContentType="application/vnd.openxmlformats-officedocument.presentationml.tags+xml"/>
  <Override PartName="/ppt/notesSlides/notesSlide72.xml" ContentType="application/vnd.openxmlformats-officedocument.presentationml.notesSlide+xml"/>
  <Override PartName="/ppt/tags/tag91.xml" ContentType="application/vnd.openxmlformats-officedocument.presentationml.tags+xml"/>
  <Override PartName="/ppt/notesSlides/notesSlide73.xml" ContentType="application/vnd.openxmlformats-officedocument.presentationml.notesSlide+xml"/>
  <Override PartName="/ppt/tags/tag92.xml" ContentType="application/vnd.openxmlformats-officedocument.presentationml.tags+xml"/>
  <Override PartName="/ppt/notesSlides/notesSlide74.xml" ContentType="application/vnd.openxmlformats-officedocument.presentationml.notesSlide+xml"/>
  <Override PartName="/ppt/tags/tag93.xml" ContentType="application/vnd.openxmlformats-officedocument.presentationml.tags+xml"/>
  <Override PartName="/ppt/notesSlides/notesSlide75.xml" ContentType="application/vnd.openxmlformats-officedocument.presentationml.notesSlide+xml"/>
  <Override PartName="/ppt/tags/tag94.xml" ContentType="application/vnd.openxmlformats-officedocument.presentationml.tags+xml"/>
  <Override PartName="/ppt/notesSlides/notesSlide76.xml" ContentType="application/vnd.openxmlformats-officedocument.presentationml.notesSlide+xml"/>
  <Override PartName="/ppt/tags/tag95.xml" ContentType="application/vnd.openxmlformats-officedocument.presentationml.tags+xml"/>
  <Override PartName="/ppt/notesSlides/notesSlide77.xml" ContentType="application/vnd.openxmlformats-officedocument.presentationml.notesSlide+xml"/>
  <Override PartName="/ppt/tags/tag96.xml" ContentType="application/vnd.openxmlformats-officedocument.presentationml.tags+xml"/>
  <Override PartName="/ppt/notesSlides/notesSlide78.xml" ContentType="application/vnd.openxmlformats-officedocument.presentationml.notesSlide+xml"/>
  <Override PartName="/ppt/tags/tag97.xml" ContentType="application/vnd.openxmlformats-officedocument.presentationml.tags+xml"/>
  <Override PartName="/ppt/notesSlides/notesSlide79.xml" ContentType="application/vnd.openxmlformats-officedocument.presentationml.notesSlide+xml"/>
  <Override PartName="/ppt/tags/tag98.xml" ContentType="application/vnd.openxmlformats-officedocument.presentationml.tags+xml"/>
  <Override PartName="/ppt/notesSlides/notesSlide80.xml" ContentType="application/vnd.openxmlformats-officedocument.presentationml.notesSlide+xml"/>
  <Override PartName="/ppt/tags/tag99.xml" ContentType="application/vnd.openxmlformats-officedocument.presentationml.tags+xml"/>
  <Override PartName="/ppt/notesSlides/notesSlide81.xml" ContentType="application/vnd.openxmlformats-officedocument.presentationml.notesSlide+xml"/>
  <Override PartName="/ppt/tags/tag100.xml" ContentType="application/vnd.openxmlformats-officedocument.presentationml.tags+xml"/>
  <Override PartName="/ppt/notesSlides/notesSlide82.xml" ContentType="application/vnd.openxmlformats-officedocument.presentationml.notesSlide+xml"/>
  <Override PartName="/ppt/tags/tag101.xml" ContentType="application/vnd.openxmlformats-officedocument.presentationml.tags+xml"/>
  <Override PartName="/ppt/notesSlides/notesSlide83.xml" ContentType="application/vnd.openxmlformats-officedocument.presentationml.notesSlide+xml"/>
  <Override PartName="/ppt/tags/tag102.xml" ContentType="application/vnd.openxmlformats-officedocument.presentationml.tags+xml"/>
  <Override PartName="/ppt/notesSlides/notesSlide84.xml" ContentType="application/vnd.openxmlformats-officedocument.presentationml.notesSlide+xml"/>
  <Override PartName="/ppt/tags/tag103.xml" ContentType="application/vnd.openxmlformats-officedocument.presentationml.tags+xml"/>
  <Override PartName="/ppt/notesSlides/notesSlide85.xml" ContentType="application/vnd.openxmlformats-officedocument.presentationml.notesSlide+xml"/>
  <Override PartName="/ppt/tags/tag104.xml" ContentType="application/vnd.openxmlformats-officedocument.presentationml.tags+xml"/>
  <Override PartName="/ppt/notesSlides/notesSlide86.xml" ContentType="application/vnd.openxmlformats-officedocument.presentationml.notesSlide+xml"/>
  <Override PartName="/ppt/tags/tag105.xml" ContentType="application/vnd.openxmlformats-officedocument.presentationml.tags+xml"/>
  <Override PartName="/ppt/notesSlides/notesSlide87.xml" ContentType="application/vnd.openxmlformats-officedocument.presentationml.notesSlide+xml"/>
  <Override PartName="/ppt/tags/tag106.xml" ContentType="application/vnd.openxmlformats-officedocument.presentationml.tags+xml"/>
  <Override PartName="/ppt/notesSlides/notesSlide88.xml" ContentType="application/vnd.openxmlformats-officedocument.presentationml.notesSlide+xml"/>
  <Override PartName="/ppt/tags/tag107.xml" ContentType="application/vnd.openxmlformats-officedocument.presentationml.tags+xml"/>
  <Override PartName="/ppt/notesSlides/notesSlide89.xml" ContentType="application/vnd.openxmlformats-officedocument.presentationml.notesSlide+xml"/>
  <Override PartName="/ppt/tags/tag108.xml" ContentType="application/vnd.openxmlformats-officedocument.presentationml.tags+xml"/>
  <Override PartName="/ppt/notesSlides/notesSlide90.xml" ContentType="application/vnd.openxmlformats-officedocument.presentationml.notesSlide+xml"/>
  <Override PartName="/ppt/tags/tag109.xml" ContentType="application/vnd.openxmlformats-officedocument.presentationml.tags+xml"/>
  <Override PartName="/ppt/notesSlides/notesSlide91.xml" ContentType="application/vnd.openxmlformats-officedocument.presentationml.notesSlide+xml"/>
  <Override PartName="/ppt/tags/tag110.xml" ContentType="application/vnd.openxmlformats-officedocument.presentationml.tags+xml"/>
  <Override PartName="/ppt/notesSlides/notesSlide92.xml" ContentType="application/vnd.openxmlformats-officedocument.presentationml.notesSlide+xml"/>
  <Override PartName="/ppt/tags/tag111.xml" ContentType="application/vnd.openxmlformats-officedocument.presentationml.tags+xml"/>
  <Override PartName="/ppt/notesSlides/notesSlide93.xml" ContentType="application/vnd.openxmlformats-officedocument.presentationml.notesSlide+xml"/>
  <Override PartName="/ppt/tags/tag112.xml" ContentType="application/vnd.openxmlformats-officedocument.presentationml.tags+xml"/>
  <Override PartName="/ppt/notesSlides/notesSlide94.xml" ContentType="application/vnd.openxmlformats-officedocument.presentationml.notesSlide+xml"/>
  <Override PartName="/ppt/tags/tag113.xml" ContentType="application/vnd.openxmlformats-officedocument.presentationml.tags+xml"/>
  <Override PartName="/ppt/notesSlides/notesSlide95.xml" ContentType="application/vnd.openxmlformats-officedocument.presentationml.notesSlide+xml"/>
  <Override PartName="/ppt/tags/tag114.xml" ContentType="application/vnd.openxmlformats-officedocument.presentationml.tags+xml"/>
  <Override PartName="/ppt/notesSlides/notesSlide96.xml" ContentType="application/vnd.openxmlformats-officedocument.presentationml.notesSlide+xml"/>
  <Override PartName="/ppt/tags/tag115.xml" ContentType="application/vnd.openxmlformats-officedocument.presentationml.tags+xml"/>
  <Override PartName="/ppt/notesSlides/notesSlide97.xml" ContentType="application/vnd.openxmlformats-officedocument.presentationml.notesSlide+xml"/>
  <Override PartName="/ppt/tags/tag116.xml" ContentType="application/vnd.openxmlformats-officedocument.presentationml.tags+xml"/>
  <Override PartName="/ppt/notesSlides/notesSlide98.xml" ContentType="application/vnd.openxmlformats-officedocument.presentationml.notesSlide+xml"/>
  <Override PartName="/ppt/tags/tag117.xml" ContentType="application/vnd.openxmlformats-officedocument.presentationml.tags+xml"/>
  <Override PartName="/ppt/notesSlides/notesSlide99.xml" ContentType="application/vnd.openxmlformats-officedocument.presentationml.notesSlide+xml"/>
  <Override PartName="/ppt/tags/tag118.xml" ContentType="application/vnd.openxmlformats-officedocument.presentationml.tags+xml"/>
  <Override PartName="/ppt/notesSlides/notesSlide100.xml" ContentType="application/vnd.openxmlformats-officedocument.presentationml.notesSlide+xml"/>
  <Override PartName="/ppt/tags/tag119.xml" ContentType="application/vnd.openxmlformats-officedocument.presentationml.tags+xml"/>
  <Override PartName="/ppt/notesSlides/notesSlide101.xml" ContentType="application/vnd.openxmlformats-officedocument.presentationml.notesSlide+xml"/>
  <Override PartName="/ppt/tags/tag120.xml" ContentType="application/vnd.openxmlformats-officedocument.presentationml.tags+xml"/>
  <Override PartName="/ppt/notesSlides/notesSlide102.xml" ContentType="application/vnd.openxmlformats-officedocument.presentationml.notesSlide+xml"/>
  <Override PartName="/ppt/tags/tag121.xml" ContentType="application/vnd.openxmlformats-officedocument.presentationml.tags+xml"/>
  <Override PartName="/ppt/notesSlides/notesSlide103.xml" ContentType="application/vnd.openxmlformats-officedocument.presentationml.notesSlide+xml"/>
  <Override PartName="/ppt/tags/tag122.xml" ContentType="application/vnd.openxmlformats-officedocument.presentationml.tags+xml"/>
  <Override PartName="/ppt/notesSlides/notesSlide104.xml" ContentType="application/vnd.openxmlformats-officedocument.presentationml.notesSlide+xml"/>
  <Override PartName="/ppt/tags/tag123.xml" ContentType="application/vnd.openxmlformats-officedocument.presentationml.tags+xml"/>
  <Override PartName="/ppt/notesSlides/notesSlide105.xml" ContentType="application/vnd.openxmlformats-officedocument.presentationml.notesSlide+xml"/>
  <Override PartName="/ppt/tags/tag124.xml" ContentType="application/vnd.openxmlformats-officedocument.presentationml.tags+xml"/>
  <Override PartName="/ppt/notesSlides/notesSlide106.xml" ContentType="application/vnd.openxmlformats-officedocument.presentationml.notesSlide+xml"/>
  <Override PartName="/ppt/tags/tag125.xml" ContentType="application/vnd.openxmlformats-officedocument.presentationml.tags+xml"/>
  <Override PartName="/ppt/notesSlides/notesSlide107.xml" ContentType="application/vnd.openxmlformats-officedocument.presentationml.notesSlide+xml"/>
  <Override PartName="/ppt/tags/tag126.xml" ContentType="application/vnd.openxmlformats-officedocument.presentationml.tags+xml"/>
  <Override PartName="/ppt/notesSlides/notesSlide108.xml" ContentType="application/vnd.openxmlformats-officedocument.presentationml.notesSlide+xml"/>
  <Override PartName="/ppt/tags/tag127.xml" ContentType="application/vnd.openxmlformats-officedocument.presentationml.tags+xml"/>
  <Override PartName="/ppt/notesSlides/notesSlide109.xml" ContentType="application/vnd.openxmlformats-officedocument.presentationml.notesSlide+xml"/>
  <Override PartName="/ppt/tags/tag128.xml" ContentType="application/vnd.openxmlformats-officedocument.presentationml.tags+xml"/>
  <Override PartName="/ppt/notesSlides/notesSlide110.xml" ContentType="application/vnd.openxmlformats-officedocument.presentationml.notesSlide+xml"/>
  <Override PartName="/ppt/tags/tag129.xml" ContentType="application/vnd.openxmlformats-officedocument.presentationml.tags+xml"/>
  <Override PartName="/ppt/notesSlides/notesSlide111.xml" ContentType="application/vnd.openxmlformats-officedocument.presentationml.notesSlide+xml"/>
  <Override PartName="/ppt/tags/tag130.xml" ContentType="application/vnd.openxmlformats-officedocument.presentationml.tags+xml"/>
  <Override PartName="/ppt/notesSlides/notesSlide112.xml" ContentType="application/vnd.openxmlformats-officedocument.presentationml.notesSlide+xml"/>
  <Override PartName="/ppt/tags/tag131.xml" ContentType="application/vnd.openxmlformats-officedocument.presentationml.tags+xml"/>
  <Override PartName="/ppt/notesSlides/notesSlide113.xml" ContentType="application/vnd.openxmlformats-officedocument.presentationml.notesSlide+xml"/>
  <Override PartName="/ppt/tags/tag132.xml" ContentType="application/vnd.openxmlformats-officedocument.presentationml.tags+xml"/>
  <Override PartName="/ppt/notesSlides/notesSlide114.xml" ContentType="application/vnd.openxmlformats-officedocument.presentationml.notesSlide+xml"/>
  <Override PartName="/ppt/tags/tag133.xml" ContentType="application/vnd.openxmlformats-officedocument.presentationml.tags+xml"/>
  <Override PartName="/ppt/notesSlides/notesSlide115.xml" ContentType="application/vnd.openxmlformats-officedocument.presentationml.notesSlide+xml"/>
  <Override PartName="/ppt/tags/tag134.xml" ContentType="application/vnd.openxmlformats-officedocument.presentationml.tags+xml"/>
  <Override PartName="/ppt/notesSlides/notesSlide116.xml" ContentType="application/vnd.openxmlformats-officedocument.presentationml.notesSlide+xml"/>
  <Override PartName="/ppt/tags/tag135.xml" ContentType="application/vnd.openxmlformats-officedocument.presentationml.tags+xml"/>
  <Override PartName="/ppt/notesSlides/notesSlide117.xml" ContentType="application/vnd.openxmlformats-officedocument.presentationml.notesSlide+xml"/>
  <Override PartName="/ppt/tags/tag136.xml" ContentType="application/vnd.openxmlformats-officedocument.presentationml.tags+xml"/>
  <Override PartName="/ppt/notesSlides/notesSlide118.xml" ContentType="application/vnd.openxmlformats-officedocument.presentationml.notesSlide+xml"/>
  <Override PartName="/ppt/tags/tag137.xml" ContentType="application/vnd.openxmlformats-officedocument.presentationml.tags+xml"/>
  <Override PartName="/ppt/notesSlides/notesSlide119.xml" ContentType="application/vnd.openxmlformats-officedocument.presentationml.notesSlide+xml"/>
  <Override PartName="/ppt/tags/tag138.xml" ContentType="application/vnd.openxmlformats-officedocument.presentationml.tags+xml"/>
  <Override PartName="/ppt/notesSlides/notesSlide120.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tags/tag139.xml" ContentType="application/vnd.openxmlformats-officedocument.presentationml.tags+xml"/>
  <Override PartName="/ppt/notesSlides/notesSlide121.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tags/tag140.xml" ContentType="application/vnd.openxmlformats-officedocument.presentationml.tags+xml"/>
  <Override PartName="/ppt/notesSlides/notesSlide122.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tags/tag141.xml" ContentType="application/vnd.openxmlformats-officedocument.presentationml.tags+xml"/>
  <Override PartName="/ppt/notesSlides/notesSlide123.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tags/tag142.xml" ContentType="application/vnd.openxmlformats-officedocument.presentationml.tags+xml"/>
  <Override PartName="/ppt/notesSlides/notesSlide124.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tags/tag143.xml" ContentType="application/vnd.openxmlformats-officedocument.presentationml.tags+xml"/>
  <Override PartName="/ppt/tags/tag144.xml" ContentType="application/vnd.openxmlformats-officedocument.presentationml.tags+xml"/>
  <Override PartName="/ppt/notesSlides/notesSlide125.xml" ContentType="application/vnd.openxmlformats-officedocument.presentationml.notesSlide+xml"/>
  <Override PartName="/ppt/tags/tag145.xml" ContentType="application/vnd.openxmlformats-officedocument.presentationml.tags+xml"/>
  <Override PartName="/ppt/notesSlides/notesSlide126.xml" ContentType="application/vnd.openxmlformats-officedocument.presentationml.notesSlide+xml"/>
  <Override PartName="/ppt/tags/tag146.xml" ContentType="application/vnd.openxmlformats-officedocument.presentationml.tags+xml"/>
  <Override PartName="/ppt/notesSlides/notesSlide12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34"/>
  </p:notesMasterIdLst>
  <p:sldIdLst>
    <p:sldId id="397" r:id="rId2"/>
    <p:sldId id="269" r:id="rId3"/>
    <p:sldId id="257" r:id="rId4"/>
    <p:sldId id="398" r:id="rId5"/>
    <p:sldId id="399" r:id="rId6"/>
    <p:sldId id="400" r:id="rId7"/>
    <p:sldId id="401" r:id="rId8"/>
    <p:sldId id="273" r:id="rId9"/>
    <p:sldId id="274" r:id="rId10"/>
    <p:sldId id="387" r:id="rId11"/>
    <p:sldId id="262" r:id="rId12"/>
    <p:sldId id="275" r:id="rId13"/>
    <p:sldId id="276" r:id="rId14"/>
    <p:sldId id="277" r:id="rId15"/>
    <p:sldId id="278" r:id="rId16"/>
    <p:sldId id="279" r:id="rId17"/>
    <p:sldId id="280" r:id="rId18"/>
    <p:sldId id="281" r:id="rId19"/>
    <p:sldId id="282" r:id="rId20"/>
    <p:sldId id="283" r:id="rId21"/>
    <p:sldId id="284" r:id="rId22"/>
    <p:sldId id="285" r:id="rId23"/>
    <p:sldId id="286" r:id="rId24"/>
    <p:sldId id="287" r:id="rId25"/>
    <p:sldId id="288" r:id="rId26"/>
    <p:sldId id="289" r:id="rId27"/>
    <p:sldId id="290" r:id="rId28"/>
    <p:sldId id="291" r:id="rId29"/>
    <p:sldId id="292" r:id="rId30"/>
    <p:sldId id="293" r:id="rId31"/>
    <p:sldId id="294" r:id="rId32"/>
    <p:sldId id="295" r:id="rId33"/>
    <p:sldId id="296" r:id="rId34"/>
    <p:sldId id="297" r:id="rId35"/>
    <p:sldId id="298" r:id="rId36"/>
    <p:sldId id="299" r:id="rId37"/>
    <p:sldId id="300" r:id="rId38"/>
    <p:sldId id="301" r:id="rId39"/>
    <p:sldId id="302" r:id="rId40"/>
    <p:sldId id="303" r:id="rId41"/>
    <p:sldId id="304" r:id="rId42"/>
    <p:sldId id="305" r:id="rId43"/>
    <p:sldId id="306" r:id="rId44"/>
    <p:sldId id="307" r:id="rId45"/>
    <p:sldId id="308" r:id="rId46"/>
    <p:sldId id="309" r:id="rId47"/>
    <p:sldId id="310" r:id="rId48"/>
    <p:sldId id="311" r:id="rId49"/>
    <p:sldId id="312" r:id="rId50"/>
    <p:sldId id="313" r:id="rId51"/>
    <p:sldId id="314" r:id="rId52"/>
    <p:sldId id="315" r:id="rId53"/>
    <p:sldId id="316" r:id="rId54"/>
    <p:sldId id="317" r:id="rId55"/>
    <p:sldId id="318" r:id="rId56"/>
    <p:sldId id="319" r:id="rId57"/>
    <p:sldId id="396" r:id="rId58"/>
    <p:sldId id="321" r:id="rId59"/>
    <p:sldId id="322" r:id="rId60"/>
    <p:sldId id="323" r:id="rId61"/>
    <p:sldId id="324" r:id="rId62"/>
    <p:sldId id="325" r:id="rId63"/>
    <p:sldId id="326" r:id="rId64"/>
    <p:sldId id="327" r:id="rId65"/>
    <p:sldId id="328" r:id="rId66"/>
    <p:sldId id="329" r:id="rId67"/>
    <p:sldId id="330" r:id="rId68"/>
    <p:sldId id="331" r:id="rId69"/>
    <p:sldId id="332" r:id="rId70"/>
    <p:sldId id="333" r:id="rId71"/>
    <p:sldId id="334" r:id="rId72"/>
    <p:sldId id="335" r:id="rId73"/>
    <p:sldId id="336" r:id="rId74"/>
    <p:sldId id="337" r:id="rId75"/>
    <p:sldId id="338" r:id="rId76"/>
    <p:sldId id="339" r:id="rId77"/>
    <p:sldId id="340" r:id="rId78"/>
    <p:sldId id="341" r:id="rId79"/>
    <p:sldId id="342" r:id="rId80"/>
    <p:sldId id="343" r:id="rId81"/>
    <p:sldId id="344" r:id="rId82"/>
    <p:sldId id="345" r:id="rId83"/>
    <p:sldId id="346" r:id="rId84"/>
    <p:sldId id="347" r:id="rId85"/>
    <p:sldId id="348" r:id="rId86"/>
    <p:sldId id="349" r:id="rId87"/>
    <p:sldId id="350" r:id="rId88"/>
    <p:sldId id="351" r:id="rId89"/>
    <p:sldId id="352" r:id="rId90"/>
    <p:sldId id="353" r:id="rId91"/>
    <p:sldId id="354" r:id="rId92"/>
    <p:sldId id="355" r:id="rId93"/>
    <p:sldId id="356" r:id="rId94"/>
    <p:sldId id="357" r:id="rId95"/>
    <p:sldId id="358" r:id="rId96"/>
    <p:sldId id="359" r:id="rId97"/>
    <p:sldId id="360" r:id="rId98"/>
    <p:sldId id="361" r:id="rId99"/>
    <p:sldId id="362" r:id="rId100"/>
    <p:sldId id="363" r:id="rId101"/>
    <p:sldId id="364" r:id="rId102"/>
    <p:sldId id="365" r:id="rId103"/>
    <p:sldId id="366" r:id="rId104"/>
    <p:sldId id="367" r:id="rId105"/>
    <p:sldId id="368" r:id="rId106"/>
    <p:sldId id="378" r:id="rId107"/>
    <p:sldId id="379" r:id="rId108"/>
    <p:sldId id="380" r:id="rId109"/>
    <p:sldId id="381" r:id="rId110"/>
    <p:sldId id="382" r:id="rId111"/>
    <p:sldId id="383" r:id="rId112"/>
    <p:sldId id="377" r:id="rId113"/>
    <p:sldId id="369" r:id="rId114"/>
    <p:sldId id="370" r:id="rId115"/>
    <p:sldId id="371" r:id="rId116"/>
    <p:sldId id="372" r:id="rId117"/>
    <p:sldId id="373" r:id="rId118"/>
    <p:sldId id="374" r:id="rId119"/>
    <p:sldId id="375" r:id="rId120"/>
    <p:sldId id="376" r:id="rId121"/>
    <p:sldId id="384" r:id="rId122"/>
    <p:sldId id="386" r:id="rId123"/>
    <p:sldId id="385" r:id="rId124"/>
    <p:sldId id="388" r:id="rId125"/>
    <p:sldId id="392" r:id="rId126"/>
    <p:sldId id="393" r:id="rId127"/>
    <p:sldId id="394" r:id="rId128"/>
    <p:sldId id="395" r:id="rId129"/>
    <p:sldId id="389" r:id="rId130"/>
    <p:sldId id="402" r:id="rId131"/>
    <p:sldId id="403" r:id="rId132"/>
    <p:sldId id="404" r:id="rId133"/>
  </p:sldIdLst>
  <p:sldSz cx="12192000" cy="6858000"/>
  <p:notesSz cx="6858000" cy="9144000"/>
  <p:custDataLst>
    <p:tags r:id="rId135"/>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Welcome" id="{94DDFB4C-9B70-496F-8D33-C65A112475AD}">
          <p14:sldIdLst>
            <p14:sldId id="397"/>
            <p14:sldId id="269"/>
          </p14:sldIdLst>
        </p14:section>
        <p14:section name="Title" id="{495DBDEB-44F8-4986-ABCC-2F3AFDF2EE1C}">
          <p14:sldIdLst>
            <p14:sldId id="257"/>
          </p14:sldIdLst>
        </p14:section>
        <p14:section name="Introduction" id="{C517CC1A-4EF7-42EE-8524-0BD1B6FAA324}">
          <p14:sldIdLst>
            <p14:sldId id="398"/>
            <p14:sldId id="399"/>
            <p14:sldId id="400"/>
            <p14:sldId id="401"/>
            <p14:sldId id="273"/>
            <p14:sldId id="274"/>
            <p14:sldId id="387"/>
          </p14:sldIdLst>
        </p14:section>
        <p14:section name="Lesson 1: Moment Frame Design Background" id="{6CF59E07-AD95-4768-94E0-C8A6858D93F6}">
          <p14:sldIdLst>
            <p14:sldId id="262"/>
            <p14:sldId id="275"/>
            <p14:sldId id="276"/>
            <p14:sldId id="277"/>
            <p14:sldId id="278"/>
            <p14:sldId id="279"/>
            <p14:sldId id="280"/>
            <p14:sldId id="281"/>
            <p14:sldId id="282"/>
            <p14:sldId id="283"/>
            <p14:sldId id="284"/>
            <p14:sldId id="285"/>
            <p14:sldId id="286"/>
            <p14:sldId id="287"/>
            <p14:sldId id="288"/>
            <p14:sldId id="289"/>
            <p14:sldId id="290"/>
            <p14:sldId id="291"/>
            <p14:sldId id="292"/>
            <p14:sldId id="293"/>
            <p14:sldId id="294"/>
            <p14:sldId id="295"/>
            <p14:sldId id="296"/>
            <p14:sldId id="297"/>
            <p14:sldId id="298"/>
            <p14:sldId id="299"/>
            <p14:sldId id="300"/>
            <p14:sldId id="301"/>
            <p14:sldId id="302"/>
            <p14:sldId id="303"/>
            <p14:sldId id="304"/>
            <p14:sldId id="305"/>
            <p14:sldId id="306"/>
            <p14:sldId id="307"/>
            <p14:sldId id="308"/>
            <p14:sldId id="309"/>
          </p14:sldIdLst>
        </p14:section>
        <p14:section name="Lesson 2: Code Limitations and Requirements" id="{DC811B6E-1E8C-4ED9-BA73-2E2809600E06}">
          <p14:sldIdLst>
            <p14:sldId id="310"/>
            <p14:sldId id="311"/>
            <p14:sldId id="312"/>
            <p14:sldId id="313"/>
            <p14:sldId id="314"/>
            <p14:sldId id="315"/>
            <p14:sldId id="316"/>
            <p14:sldId id="317"/>
            <p14:sldId id="318"/>
            <p14:sldId id="319"/>
            <p14:sldId id="396"/>
            <p14:sldId id="321"/>
            <p14:sldId id="322"/>
            <p14:sldId id="323"/>
            <p14:sldId id="324"/>
          </p14:sldIdLst>
        </p14:section>
        <p14:section name="Lesson 3: Moment Frame Applications" id="{A1961B6E-59E2-488D-9D3E-AEE4B25AFB03}">
          <p14:sldIdLst>
            <p14:sldId id="325"/>
            <p14:sldId id="326"/>
            <p14:sldId id="327"/>
            <p14:sldId id="328"/>
            <p14:sldId id="329"/>
            <p14:sldId id="330"/>
            <p14:sldId id="331"/>
            <p14:sldId id="332"/>
            <p14:sldId id="333"/>
            <p14:sldId id="334"/>
            <p14:sldId id="335"/>
            <p14:sldId id="336"/>
            <p14:sldId id="337"/>
            <p14:sldId id="338"/>
            <p14:sldId id="339"/>
            <p14:sldId id="340"/>
            <p14:sldId id="341"/>
          </p14:sldIdLst>
        </p14:section>
        <p14:section name="Lesson 4: Moment Frame Design Solutions" id="{7278F1C7-606B-47F7-BC4D-542351D2C70F}">
          <p14:sldIdLst>
            <p14:sldId id="342"/>
            <p14:sldId id="343"/>
            <p14:sldId id="344"/>
            <p14:sldId id="345"/>
            <p14:sldId id="346"/>
            <p14:sldId id="347"/>
            <p14:sldId id="348"/>
            <p14:sldId id="349"/>
            <p14:sldId id="350"/>
            <p14:sldId id="351"/>
          </p14:sldIdLst>
        </p14:section>
        <p14:section name="Lesson 5: Design Example" id="{C38EEEFF-F90A-45D7-8834-D8C17CF2F312}">
          <p14:sldIdLst>
            <p14:sldId id="352"/>
            <p14:sldId id="353"/>
            <p14:sldId id="354"/>
            <p14:sldId id="355"/>
            <p14:sldId id="356"/>
            <p14:sldId id="357"/>
            <p14:sldId id="358"/>
            <p14:sldId id="359"/>
            <p14:sldId id="360"/>
            <p14:sldId id="361"/>
            <p14:sldId id="362"/>
            <p14:sldId id="363"/>
            <p14:sldId id="364"/>
            <p14:sldId id="365"/>
            <p14:sldId id="366"/>
            <p14:sldId id="367"/>
            <p14:sldId id="368"/>
            <p14:sldId id="378"/>
            <p14:sldId id="379"/>
            <p14:sldId id="380"/>
            <p14:sldId id="381"/>
            <p14:sldId id="382"/>
            <p14:sldId id="383"/>
            <p14:sldId id="377"/>
            <p14:sldId id="369"/>
            <p14:sldId id="370"/>
            <p14:sldId id="371"/>
            <p14:sldId id="372"/>
            <p14:sldId id="373"/>
            <p14:sldId id="374"/>
            <p14:sldId id="375"/>
            <p14:sldId id="376"/>
            <p14:sldId id="384"/>
            <p14:sldId id="386"/>
            <p14:sldId id="385"/>
          </p14:sldIdLst>
        </p14:section>
        <p14:section name="Conclusion" id="{D2B4BC25-2095-4B1D-97D0-63CF0DD45273}">
          <p14:sldIdLst>
            <p14:sldId id="388"/>
            <p14:sldId id="392"/>
            <p14:sldId id="393"/>
            <p14:sldId id="394"/>
            <p14:sldId id="395"/>
            <p14:sldId id="389"/>
            <p14:sldId id="402"/>
            <p14:sldId id="403"/>
            <p14:sldId id="404"/>
          </p14:sldIdLst>
        </p14:section>
      </p14:sectionLst>
    </p:ex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71717"/>
    <a:srgbClr val="666666"/>
    <a:srgbClr val="FF773D"/>
    <a:srgbClr val="EA9251"/>
    <a:srgbClr val="D0CECE"/>
    <a:srgbClr val="F8F8F8"/>
    <a:srgbClr val="D30101"/>
    <a:srgbClr val="E60801"/>
    <a:srgbClr val="FF5001"/>
    <a:srgbClr val="FFB80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8EC20E35-A176-4012-BC5E-935CFFF8708E}" styleName="Medium Style 3">
    <a:wholeTbl>
      <a:tcTxStyle>
        <a:fontRef idx="minor"/>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dk1"/>
          </a:solidFill>
        </a:fill>
      </a:tcStyle>
    </a:lastCol>
    <a:firstCol>
      <a:tcTxStyle b="on">
        <a:fontRef idx="minor">
          <a:scrgbClr r="0" g="0" b="0"/>
        </a:fontRef>
        <a:schemeClr val="lt1"/>
      </a:tcTxStyle>
      <a:tcStyle>
        <a:tcBdr/>
        <a:fill>
          <a:solidFill>
            <a:schemeClr val="dk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8968" autoAdjust="0"/>
    <p:restoredTop sz="68167" autoAdjust="0"/>
  </p:normalViewPr>
  <p:slideViewPr>
    <p:cSldViewPr snapToGrid="0" showGuides="1">
      <p:cViewPr varScale="1">
        <p:scale>
          <a:sx n="93" d="100"/>
          <a:sy n="93" d="100"/>
        </p:scale>
        <p:origin x="1044" y="84"/>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63" Type="http://schemas.openxmlformats.org/officeDocument/2006/relationships/slide" Target="slides/slide62.xml"/><Relationship Id="rId84" Type="http://schemas.openxmlformats.org/officeDocument/2006/relationships/slide" Target="slides/slide83.xml"/><Relationship Id="rId138" Type="http://schemas.openxmlformats.org/officeDocument/2006/relationships/theme" Target="theme/theme1.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28" Type="http://schemas.openxmlformats.org/officeDocument/2006/relationships/slide" Target="slides/slide127.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slide" Target="slides/slide112.xml"/><Relationship Id="rId118" Type="http://schemas.openxmlformats.org/officeDocument/2006/relationships/slide" Target="slides/slide117.xml"/><Relationship Id="rId134" Type="http://schemas.openxmlformats.org/officeDocument/2006/relationships/notesMaster" Target="notesMasters/notesMaster1.xml"/><Relationship Id="rId139" Type="http://schemas.openxmlformats.org/officeDocument/2006/relationships/tableStyles" Target="tableStyles.xml"/><Relationship Id="rId80" Type="http://schemas.openxmlformats.org/officeDocument/2006/relationships/slide" Target="slides/slide79.xml"/><Relationship Id="rId85" Type="http://schemas.openxmlformats.org/officeDocument/2006/relationships/slide" Target="slides/slide84.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08" Type="http://schemas.openxmlformats.org/officeDocument/2006/relationships/slide" Target="slides/slide107.xml"/><Relationship Id="rId124" Type="http://schemas.openxmlformats.org/officeDocument/2006/relationships/slide" Target="slides/slide123.xml"/><Relationship Id="rId129" Type="http://schemas.openxmlformats.org/officeDocument/2006/relationships/slide" Target="slides/slide128.xml"/><Relationship Id="rId54" Type="http://schemas.openxmlformats.org/officeDocument/2006/relationships/slide" Target="slides/slide53.xml"/><Relationship Id="rId70" Type="http://schemas.openxmlformats.org/officeDocument/2006/relationships/slide" Target="slides/slide69.xml"/><Relationship Id="rId75" Type="http://schemas.openxmlformats.org/officeDocument/2006/relationships/slide" Target="slides/slide74.xml"/><Relationship Id="rId91" Type="http://schemas.openxmlformats.org/officeDocument/2006/relationships/slide" Target="slides/slide90.xml"/><Relationship Id="rId96" Type="http://schemas.openxmlformats.org/officeDocument/2006/relationships/slide" Target="slides/slide95.xml"/><Relationship Id="rId1" Type="http://schemas.openxmlformats.org/officeDocument/2006/relationships/slideMaster" Target="slideMasters/slideMaster1.xml"/><Relationship Id="rId6" Type="http://schemas.openxmlformats.org/officeDocument/2006/relationships/slide" Target="slides/slide5.xml"/><Relationship Id="rId23" Type="http://schemas.openxmlformats.org/officeDocument/2006/relationships/slide" Target="slides/slide22.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119" Type="http://schemas.openxmlformats.org/officeDocument/2006/relationships/slide" Target="slides/slide118.xml"/><Relationship Id="rId44" Type="http://schemas.openxmlformats.org/officeDocument/2006/relationships/slide" Target="slides/slide43.xml"/><Relationship Id="rId60" Type="http://schemas.openxmlformats.org/officeDocument/2006/relationships/slide" Target="slides/slide59.xml"/><Relationship Id="rId65" Type="http://schemas.openxmlformats.org/officeDocument/2006/relationships/slide" Target="slides/slide64.xml"/><Relationship Id="rId81" Type="http://schemas.openxmlformats.org/officeDocument/2006/relationships/slide" Target="slides/slide80.xml"/><Relationship Id="rId86" Type="http://schemas.openxmlformats.org/officeDocument/2006/relationships/slide" Target="slides/slide85.xml"/><Relationship Id="rId130" Type="http://schemas.openxmlformats.org/officeDocument/2006/relationships/slide" Target="slides/slide129.xml"/><Relationship Id="rId135" Type="http://schemas.openxmlformats.org/officeDocument/2006/relationships/tags" Target="tags/tag1.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presProps" Target="presProps.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137" Type="http://schemas.openxmlformats.org/officeDocument/2006/relationships/viewProps" Target="viewProps.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slide" Target="slides/slide131.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106" Type="http://schemas.openxmlformats.org/officeDocument/2006/relationships/slide" Target="slides/slide105.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78" Type="http://schemas.openxmlformats.org/officeDocument/2006/relationships/slide" Target="slides/slide77.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4" Type="http://schemas.openxmlformats.org/officeDocument/2006/relationships/slide" Target="slides/slide3.xml"/><Relationship Id="rId9" Type="http://schemas.openxmlformats.org/officeDocument/2006/relationships/slide" Target="slides/slide8.xml"/><Relationship Id="rId26" Type="http://schemas.openxmlformats.org/officeDocument/2006/relationships/slide" Target="slides/slide25.xml"/><Relationship Id="rId47" Type="http://schemas.openxmlformats.org/officeDocument/2006/relationships/slide" Target="slides/slide46.xml"/><Relationship Id="rId68" Type="http://schemas.openxmlformats.org/officeDocument/2006/relationships/slide" Target="slides/slide67.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s>
</file>

<file path=ppt/diagrams/colors1.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9D085FB0-C8F3-4360-AF2E-449469EE6D3F}" type="doc">
      <dgm:prSet loTypeId="urn:microsoft.com/office/officeart/2008/layout/LinedList" loCatId="list" qsTypeId="urn:microsoft.com/office/officeart/2005/8/quickstyle/simple1" qsCatId="simple" csTypeId="urn:microsoft.com/office/officeart/2005/8/colors/colorful4" csCatId="colorful" phldr="1"/>
      <dgm:spPr/>
      <dgm:t>
        <a:bodyPr/>
        <a:lstStyle/>
        <a:p>
          <a:endParaRPr lang="en-US"/>
        </a:p>
      </dgm:t>
    </dgm:pt>
    <dgm:pt modelId="{BD9EF28A-FAB5-45A8-8349-7334C9B2E2C0}">
      <dgm:prSet phldrT="[Text]" custT="1"/>
      <dgm:spPr>
        <a:xfrm>
          <a:off x="0" y="0"/>
          <a:ext cx="1645602" cy="4833938"/>
        </a:xfrm>
        <a:prstGeom prst="rect">
          <a:avLst/>
        </a:prstGeom>
        <a:noFill/>
        <a:ln>
          <a:noFill/>
        </a:ln>
        <a:effectLst/>
      </dgm:spPr>
      <dgm:t>
        <a:bodyPr/>
        <a:lstStyle/>
        <a:p>
          <a:pPr>
            <a:lnSpc>
              <a:spcPct val="120000"/>
            </a:lnSpc>
            <a:spcBef>
              <a:spcPts val="3600"/>
            </a:spcBef>
          </a:pPr>
          <a:endParaRPr lang="en-US" sz="6600" dirty="0" smtClean="0">
            <a:solidFill>
              <a:srgbClr val="666666"/>
            </a:solidFill>
            <a:latin typeface="Arial" panose="020B0604020202020204" pitchFamily="34" charset="0"/>
            <a:ea typeface="+mn-ea"/>
            <a:cs typeface="Arial" panose="020B0604020202020204" pitchFamily="34" charset="0"/>
          </a:endParaRPr>
        </a:p>
      </dgm:t>
    </dgm:pt>
    <dgm:pt modelId="{26BD845B-F67F-4A7A-8E7B-C418CEC67741}" type="parTrans" cxnId="{BB95D789-4C33-4624-800B-4CB634F81BA1}">
      <dgm:prSet/>
      <dgm:spPr/>
      <dgm:t>
        <a:bodyPr/>
        <a:lstStyle/>
        <a:p>
          <a:pPr>
            <a:lnSpc>
              <a:spcPct val="120000"/>
            </a:lnSpc>
          </a:pPr>
          <a:endParaRPr lang="en-US" sz="2000">
            <a:solidFill>
              <a:schemeClr val="bg2"/>
            </a:solidFill>
            <a:latin typeface="Arial" panose="020B0604020202020204" pitchFamily="34" charset="0"/>
            <a:cs typeface="Arial" panose="020B0604020202020204" pitchFamily="34" charset="0"/>
          </a:endParaRPr>
        </a:p>
      </dgm:t>
    </dgm:pt>
    <dgm:pt modelId="{BAFB06E0-BD5F-4AA7-B01A-CD15777ABBB3}" type="sibTrans" cxnId="{BB95D789-4C33-4624-800B-4CB634F81BA1}">
      <dgm:prSet/>
      <dgm:spPr/>
      <dgm:t>
        <a:bodyPr/>
        <a:lstStyle/>
        <a:p>
          <a:pPr>
            <a:lnSpc>
              <a:spcPct val="120000"/>
            </a:lnSpc>
          </a:pPr>
          <a:endParaRPr lang="en-US" sz="2000">
            <a:solidFill>
              <a:schemeClr val="bg2"/>
            </a:solidFill>
            <a:latin typeface="Arial" panose="020B0604020202020204" pitchFamily="34" charset="0"/>
            <a:cs typeface="Arial" panose="020B0604020202020204" pitchFamily="34" charset="0"/>
          </a:endParaRPr>
        </a:p>
      </dgm:t>
    </dgm:pt>
    <dgm:pt modelId="{B4B4E545-2A14-4F60-8B29-2291E7146D1C}">
      <dgm:prSet phldrT="[Text]" custT="1"/>
      <dgm:spPr>
        <a:xfrm>
          <a:off x="1769022" y="75530"/>
          <a:ext cx="6458989" cy="1510605"/>
        </a:xfrm>
        <a:prstGeom prst="rect">
          <a:avLst/>
        </a:prstGeom>
        <a:noFill/>
        <a:ln>
          <a:noFill/>
        </a:ln>
        <a:effectLst/>
      </dgm:spPr>
      <dgm:t>
        <a:bodyPr/>
        <a:lstStyle/>
        <a:p>
          <a:pPr>
            <a:lnSpc>
              <a:spcPct val="120000"/>
            </a:lnSpc>
          </a:pPr>
          <a:r>
            <a:rPr lang="en-US" sz="1800" dirty="0" smtClean="0">
              <a:solidFill>
                <a:srgbClr val="666666"/>
              </a:solidFill>
              <a:latin typeface="Arial" panose="020B0604020202020204" pitchFamily="34" charset="0"/>
              <a:ea typeface="+mn-ea"/>
              <a:cs typeface="Arial" panose="020B0604020202020204" pitchFamily="34" charset="0"/>
            </a:rPr>
            <a:t>Moment frames allow larger openings and smaller wall sections while still providing the loads structural designers need. Moment frames are commonly used in applications such as garage fronts, large entry ways, walls with large, numerous windows, tuck-under parking and great-rooms.</a:t>
          </a:r>
          <a:endParaRPr lang="en-US" sz="1800" dirty="0">
            <a:solidFill>
              <a:srgbClr val="666666"/>
            </a:solidFill>
            <a:latin typeface="Arial" panose="020B0604020202020204" pitchFamily="34" charset="0"/>
            <a:ea typeface="+mn-ea"/>
            <a:cs typeface="Arial" panose="020B0604020202020204" pitchFamily="34" charset="0"/>
          </a:endParaRPr>
        </a:p>
      </dgm:t>
    </dgm:pt>
    <dgm:pt modelId="{E6BD90FC-2754-4486-89CF-A89D6473A2F2}" type="parTrans" cxnId="{6DD5F5AA-692E-44EF-8C7E-0479D4F7E489}">
      <dgm:prSet/>
      <dgm:spPr/>
      <dgm:t>
        <a:bodyPr/>
        <a:lstStyle/>
        <a:p>
          <a:pPr>
            <a:lnSpc>
              <a:spcPct val="120000"/>
            </a:lnSpc>
          </a:pPr>
          <a:endParaRPr lang="en-US" sz="2000">
            <a:solidFill>
              <a:schemeClr val="bg2"/>
            </a:solidFill>
            <a:latin typeface="Arial" panose="020B0604020202020204" pitchFamily="34" charset="0"/>
            <a:cs typeface="Arial" panose="020B0604020202020204" pitchFamily="34" charset="0"/>
          </a:endParaRPr>
        </a:p>
      </dgm:t>
    </dgm:pt>
    <dgm:pt modelId="{B815C456-FC90-4DAB-ACA7-74B9200BACE0}" type="sibTrans" cxnId="{6DD5F5AA-692E-44EF-8C7E-0479D4F7E489}">
      <dgm:prSet/>
      <dgm:spPr/>
      <dgm:t>
        <a:bodyPr/>
        <a:lstStyle/>
        <a:p>
          <a:pPr>
            <a:lnSpc>
              <a:spcPct val="120000"/>
            </a:lnSpc>
          </a:pPr>
          <a:endParaRPr lang="en-US" sz="2000">
            <a:solidFill>
              <a:schemeClr val="bg2"/>
            </a:solidFill>
            <a:latin typeface="Arial" panose="020B0604020202020204" pitchFamily="34" charset="0"/>
            <a:cs typeface="Arial" panose="020B0604020202020204" pitchFamily="34" charset="0"/>
          </a:endParaRPr>
        </a:p>
      </dgm:t>
    </dgm:pt>
    <dgm:pt modelId="{3A92CDE5-BE49-4E64-B141-7852F720389A}">
      <dgm:prSet phldrT="[Text]" custT="1"/>
      <dgm:spPr>
        <a:xfrm>
          <a:off x="1769022" y="1661666"/>
          <a:ext cx="6458989" cy="1510605"/>
        </a:xfrm>
        <a:prstGeom prst="rect">
          <a:avLst/>
        </a:prstGeom>
        <a:noFill/>
        <a:ln>
          <a:noFill/>
        </a:ln>
        <a:effectLst/>
      </dgm:spPr>
      <dgm:t>
        <a:bodyPr/>
        <a:lstStyle/>
        <a:p>
          <a:pPr>
            <a:lnSpc>
              <a:spcPct val="120000"/>
            </a:lnSpc>
          </a:pPr>
          <a:r>
            <a:rPr lang="en-US" sz="1800" dirty="0" smtClean="0">
              <a:solidFill>
                <a:srgbClr val="666666"/>
              </a:solidFill>
              <a:latin typeface="Arial" panose="020B0604020202020204" pitchFamily="34" charset="0"/>
              <a:ea typeface="+mn-ea"/>
              <a:cs typeface="Arial" panose="020B0604020202020204" pitchFamily="34" charset="0"/>
            </a:rPr>
            <a:t>OMFs and IMFs are expected to withstand limited inelastic deformations, while SMFs are expected to withstand significant inelastic deformations. OMF are typically used in non/low-seismic regions; IMF in low/mid-seismic regions; and SMF in mid/high-seismic regions. </a:t>
          </a:r>
          <a:endParaRPr lang="en-US" sz="1800" dirty="0">
            <a:solidFill>
              <a:srgbClr val="666666"/>
            </a:solidFill>
            <a:latin typeface="Arial" panose="020B0604020202020204" pitchFamily="34" charset="0"/>
            <a:ea typeface="+mn-ea"/>
            <a:cs typeface="Arial" panose="020B0604020202020204" pitchFamily="34" charset="0"/>
          </a:endParaRPr>
        </a:p>
      </dgm:t>
    </dgm:pt>
    <dgm:pt modelId="{5815734C-D2D1-4DEB-86A5-710FBB243CDB}" type="parTrans" cxnId="{F64B0311-B8EC-46DC-9ACE-2C5EAD707366}">
      <dgm:prSet/>
      <dgm:spPr/>
      <dgm:t>
        <a:bodyPr/>
        <a:lstStyle/>
        <a:p>
          <a:pPr>
            <a:lnSpc>
              <a:spcPct val="120000"/>
            </a:lnSpc>
          </a:pPr>
          <a:endParaRPr lang="en-US" sz="2000">
            <a:solidFill>
              <a:schemeClr val="bg2"/>
            </a:solidFill>
            <a:latin typeface="Arial" panose="020B0604020202020204" pitchFamily="34" charset="0"/>
            <a:cs typeface="Arial" panose="020B0604020202020204" pitchFamily="34" charset="0"/>
          </a:endParaRPr>
        </a:p>
      </dgm:t>
    </dgm:pt>
    <dgm:pt modelId="{A106AB9F-8AEE-4471-B224-847910F7B328}" type="sibTrans" cxnId="{F64B0311-B8EC-46DC-9ACE-2C5EAD707366}">
      <dgm:prSet/>
      <dgm:spPr/>
      <dgm:t>
        <a:bodyPr/>
        <a:lstStyle/>
        <a:p>
          <a:pPr>
            <a:lnSpc>
              <a:spcPct val="120000"/>
            </a:lnSpc>
          </a:pPr>
          <a:endParaRPr lang="en-US" sz="2000">
            <a:solidFill>
              <a:schemeClr val="bg2"/>
            </a:solidFill>
            <a:latin typeface="Arial" panose="020B0604020202020204" pitchFamily="34" charset="0"/>
            <a:cs typeface="Arial" panose="020B0604020202020204" pitchFamily="34" charset="0"/>
          </a:endParaRPr>
        </a:p>
      </dgm:t>
    </dgm:pt>
    <dgm:pt modelId="{C9A45544-E471-4AE7-B2A7-FCA554A55420}">
      <dgm:prSet phldrT="[Text]" custT="1"/>
      <dgm:spPr>
        <a:xfrm>
          <a:off x="1769022" y="3247802"/>
          <a:ext cx="6458989" cy="1510605"/>
        </a:xfrm>
        <a:prstGeom prst="rect">
          <a:avLst/>
        </a:prstGeom>
        <a:noFill/>
        <a:ln>
          <a:noFill/>
        </a:ln>
        <a:effectLst/>
      </dgm:spPr>
      <dgm:t>
        <a:bodyPr/>
        <a:lstStyle/>
        <a:p>
          <a:pPr>
            <a:lnSpc>
              <a:spcPct val="120000"/>
            </a:lnSpc>
          </a:pPr>
          <a:r>
            <a:rPr lang="en-US" sz="1800" dirty="0" smtClean="0">
              <a:solidFill>
                <a:srgbClr val="666666"/>
              </a:solidFill>
              <a:latin typeface="Arial" panose="020B0604020202020204" pitchFamily="34" charset="0"/>
              <a:ea typeface="+mn-ea"/>
              <a:cs typeface="Arial" panose="020B0604020202020204" pitchFamily="34" charset="0"/>
            </a:rPr>
            <a:t>The higher the R value, the more ductile a system is, and as such, the lower the force. The lower the R value, the more brittle the system is.</a:t>
          </a:r>
        </a:p>
        <a:p>
          <a:pPr>
            <a:lnSpc>
              <a:spcPct val="120000"/>
            </a:lnSpc>
          </a:pPr>
          <a:r>
            <a:rPr lang="pt-BR" sz="1800" dirty="0" smtClean="0">
              <a:solidFill>
                <a:srgbClr val="666666"/>
              </a:solidFill>
              <a:latin typeface="Arial" panose="020B0604020202020204" pitchFamily="34" charset="0"/>
              <a:ea typeface="+mn-ea"/>
              <a:cs typeface="Arial" panose="020B0604020202020204" pitchFamily="34" charset="0"/>
            </a:rPr>
            <a:t>OMF: R = 3.5. IMF: R = 4.5. SMF: R = 8.0.</a:t>
          </a:r>
          <a:endParaRPr lang="en-US" sz="1800" dirty="0">
            <a:solidFill>
              <a:srgbClr val="666666"/>
            </a:solidFill>
            <a:latin typeface="Arial" panose="020B0604020202020204" pitchFamily="34" charset="0"/>
            <a:ea typeface="+mn-ea"/>
            <a:cs typeface="Arial" panose="020B0604020202020204" pitchFamily="34" charset="0"/>
          </a:endParaRPr>
        </a:p>
      </dgm:t>
    </dgm:pt>
    <dgm:pt modelId="{E809C887-356A-4B6D-B409-75B28E21CCFE}" type="parTrans" cxnId="{1D6E13C8-3C4C-495B-9D3E-0F6B5E421C80}">
      <dgm:prSet/>
      <dgm:spPr/>
      <dgm:t>
        <a:bodyPr/>
        <a:lstStyle/>
        <a:p>
          <a:pPr>
            <a:lnSpc>
              <a:spcPct val="120000"/>
            </a:lnSpc>
          </a:pPr>
          <a:endParaRPr lang="en-US" sz="2000">
            <a:solidFill>
              <a:schemeClr val="bg2"/>
            </a:solidFill>
            <a:latin typeface="Arial" panose="020B0604020202020204" pitchFamily="34" charset="0"/>
            <a:cs typeface="Arial" panose="020B0604020202020204" pitchFamily="34" charset="0"/>
          </a:endParaRPr>
        </a:p>
      </dgm:t>
    </dgm:pt>
    <dgm:pt modelId="{859ED16F-E5A0-4ED0-A974-710155084A85}" type="sibTrans" cxnId="{1D6E13C8-3C4C-495B-9D3E-0F6B5E421C80}">
      <dgm:prSet/>
      <dgm:spPr/>
      <dgm:t>
        <a:bodyPr/>
        <a:lstStyle/>
        <a:p>
          <a:pPr>
            <a:lnSpc>
              <a:spcPct val="120000"/>
            </a:lnSpc>
          </a:pPr>
          <a:endParaRPr lang="en-US" sz="2000">
            <a:solidFill>
              <a:schemeClr val="bg2"/>
            </a:solidFill>
            <a:latin typeface="Arial" panose="020B0604020202020204" pitchFamily="34" charset="0"/>
            <a:cs typeface="Arial" panose="020B0604020202020204" pitchFamily="34" charset="0"/>
          </a:endParaRPr>
        </a:p>
      </dgm:t>
    </dgm:pt>
    <dgm:pt modelId="{467A7CF2-1C79-4A79-888A-ED3D75379913}" type="pres">
      <dgm:prSet presAssocID="{9D085FB0-C8F3-4360-AF2E-449469EE6D3F}" presName="vert0" presStyleCnt="0">
        <dgm:presLayoutVars>
          <dgm:dir/>
          <dgm:animOne val="branch"/>
          <dgm:animLvl val="lvl"/>
        </dgm:presLayoutVars>
      </dgm:prSet>
      <dgm:spPr/>
      <dgm:t>
        <a:bodyPr/>
        <a:lstStyle/>
        <a:p>
          <a:endParaRPr lang="en-US"/>
        </a:p>
      </dgm:t>
    </dgm:pt>
    <dgm:pt modelId="{DA603D79-CDB7-49C8-827A-EC7623DEA507}" type="pres">
      <dgm:prSet presAssocID="{BD9EF28A-FAB5-45A8-8349-7334C9B2E2C0}" presName="thickLine" presStyleLbl="alignNode1" presStyleIdx="0" presStyleCnt="1"/>
      <dgm:spPr>
        <a:xfrm>
          <a:off x="0" y="0"/>
          <a:ext cx="8228012" cy="0"/>
        </a:xfrm>
        <a:prstGeom prst="line">
          <a:avLst/>
        </a:prstGeom>
        <a:solidFill>
          <a:srgbClr val="FF9467">
            <a:hueOff val="0"/>
            <a:satOff val="0"/>
            <a:lumOff val="0"/>
            <a:alphaOff val="0"/>
          </a:srgbClr>
        </a:solidFill>
        <a:ln w="25400" cap="flat" cmpd="sng" algn="ctr">
          <a:solidFill>
            <a:srgbClr val="FF9467">
              <a:hueOff val="0"/>
              <a:satOff val="0"/>
              <a:lumOff val="0"/>
              <a:alphaOff val="0"/>
            </a:srgbClr>
          </a:solidFill>
          <a:prstDash val="solid"/>
        </a:ln>
        <a:effectLst/>
      </dgm:spPr>
      <dgm:t>
        <a:bodyPr/>
        <a:lstStyle/>
        <a:p>
          <a:endParaRPr lang="en-US"/>
        </a:p>
      </dgm:t>
    </dgm:pt>
    <dgm:pt modelId="{1762C31A-C812-4D43-90EB-4BDC09463EEC}" type="pres">
      <dgm:prSet presAssocID="{BD9EF28A-FAB5-45A8-8349-7334C9B2E2C0}" presName="horz1" presStyleCnt="0"/>
      <dgm:spPr/>
    </dgm:pt>
    <dgm:pt modelId="{D7A847E3-C326-442B-8C80-FD3184CDB6B1}" type="pres">
      <dgm:prSet presAssocID="{BD9EF28A-FAB5-45A8-8349-7334C9B2E2C0}" presName="tx1" presStyleLbl="revTx" presStyleIdx="0" presStyleCnt="4"/>
      <dgm:spPr/>
      <dgm:t>
        <a:bodyPr/>
        <a:lstStyle/>
        <a:p>
          <a:endParaRPr lang="en-US"/>
        </a:p>
      </dgm:t>
    </dgm:pt>
    <dgm:pt modelId="{F8ECA988-15F0-460B-83D7-90AF6B6A5ECA}" type="pres">
      <dgm:prSet presAssocID="{BD9EF28A-FAB5-45A8-8349-7334C9B2E2C0}" presName="vert1" presStyleCnt="0"/>
      <dgm:spPr/>
    </dgm:pt>
    <dgm:pt modelId="{35D7D461-5786-4AA1-80AE-57337F0D9B92}" type="pres">
      <dgm:prSet presAssocID="{B4B4E545-2A14-4F60-8B29-2291E7146D1C}" presName="vertSpace2a" presStyleCnt="0"/>
      <dgm:spPr/>
    </dgm:pt>
    <dgm:pt modelId="{B1F47221-D321-498A-ADF4-E61051E6B8A2}" type="pres">
      <dgm:prSet presAssocID="{B4B4E545-2A14-4F60-8B29-2291E7146D1C}" presName="horz2" presStyleCnt="0"/>
      <dgm:spPr/>
    </dgm:pt>
    <dgm:pt modelId="{95F378C2-AE71-4E16-A55C-33493E24FD72}" type="pres">
      <dgm:prSet presAssocID="{B4B4E545-2A14-4F60-8B29-2291E7146D1C}" presName="horzSpace2" presStyleCnt="0"/>
      <dgm:spPr/>
    </dgm:pt>
    <dgm:pt modelId="{C35C843B-E72F-47C9-9BCE-F349F07AF25A}" type="pres">
      <dgm:prSet presAssocID="{B4B4E545-2A14-4F60-8B29-2291E7146D1C}" presName="tx2" presStyleLbl="revTx" presStyleIdx="1" presStyleCnt="4"/>
      <dgm:spPr/>
      <dgm:t>
        <a:bodyPr/>
        <a:lstStyle/>
        <a:p>
          <a:endParaRPr lang="en-US"/>
        </a:p>
      </dgm:t>
    </dgm:pt>
    <dgm:pt modelId="{C494B0B5-6F69-4771-AB75-942EC17E1358}" type="pres">
      <dgm:prSet presAssocID="{B4B4E545-2A14-4F60-8B29-2291E7146D1C}" presName="vert2" presStyleCnt="0"/>
      <dgm:spPr/>
    </dgm:pt>
    <dgm:pt modelId="{A00A7888-2D1A-4717-98E2-CC7784818370}" type="pres">
      <dgm:prSet presAssocID="{B4B4E545-2A14-4F60-8B29-2291E7146D1C}" presName="thinLine2b" presStyleLbl="callout" presStyleIdx="0" presStyleCnt="3"/>
      <dgm:spPr>
        <a:xfrm>
          <a:off x="1645602" y="1586135"/>
          <a:ext cx="6582409" cy="0"/>
        </a:xfrm>
        <a:prstGeom prst="line">
          <a:avLst/>
        </a:prstGeom>
        <a:solidFill>
          <a:srgbClr val="FF9467">
            <a:hueOff val="0"/>
            <a:satOff val="0"/>
            <a:lumOff val="0"/>
            <a:alphaOff val="0"/>
          </a:srgbClr>
        </a:solidFill>
        <a:ln w="25400" cap="flat" cmpd="sng" algn="ctr">
          <a:solidFill>
            <a:srgbClr val="FF9467">
              <a:tint val="50000"/>
              <a:hueOff val="0"/>
              <a:satOff val="0"/>
              <a:lumOff val="0"/>
              <a:alphaOff val="0"/>
            </a:srgbClr>
          </a:solidFill>
          <a:prstDash val="solid"/>
        </a:ln>
        <a:effectLst/>
      </dgm:spPr>
      <dgm:t>
        <a:bodyPr/>
        <a:lstStyle/>
        <a:p>
          <a:endParaRPr lang="en-US"/>
        </a:p>
      </dgm:t>
    </dgm:pt>
    <dgm:pt modelId="{0B5838C6-71FB-4A0D-BB01-1D0FFCB15DBC}" type="pres">
      <dgm:prSet presAssocID="{B4B4E545-2A14-4F60-8B29-2291E7146D1C}" presName="vertSpace2b" presStyleCnt="0"/>
      <dgm:spPr/>
    </dgm:pt>
    <dgm:pt modelId="{6FAF9CE7-2B52-4D60-9BA6-154C90336BD6}" type="pres">
      <dgm:prSet presAssocID="{3A92CDE5-BE49-4E64-B141-7852F720389A}" presName="horz2" presStyleCnt="0"/>
      <dgm:spPr/>
    </dgm:pt>
    <dgm:pt modelId="{64A2DB67-6FB1-4780-ADAC-6BFEE77277F6}" type="pres">
      <dgm:prSet presAssocID="{3A92CDE5-BE49-4E64-B141-7852F720389A}" presName="horzSpace2" presStyleCnt="0"/>
      <dgm:spPr/>
    </dgm:pt>
    <dgm:pt modelId="{DA09D398-B8C1-4247-BA18-2B0B69009080}" type="pres">
      <dgm:prSet presAssocID="{3A92CDE5-BE49-4E64-B141-7852F720389A}" presName="tx2" presStyleLbl="revTx" presStyleIdx="2" presStyleCnt="4"/>
      <dgm:spPr/>
      <dgm:t>
        <a:bodyPr/>
        <a:lstStyle/>
        <a:p>
          <a:endParaRPr lang="en-US"/>
        </a:p>
      </dgm:t>
    </dgm:pt>
    <dgm:pt modelId="{C86CF7BF-D83D-4ED0-9453-705ECDC437B3}" type="pres">
      <dgm:prSet presAssocID="{3A92CDE5-BE49-4E64-B141-7852F720389A}" presName="vert2" presStyleCnt="0"/>
      <dgm:spPr/>
    </dgm:pt>
    <dgm:pt modelId="{677CB70E-F932-4846-9590-43A0ED8F10E9}" type="pres">
      <dgm:prSet presAssocID="{3A92CDE5-BE49-4E64-B141-7852F720389A}" presName="thinLine2b" presStyleLbl="callout" presStyleIdx="1" presStyleCnt="3"/>
      <dgm:spPr>
        <a:xfrm>
          <a:off x="1645602" y="3172271"/>
          <a:ext cx="6582409" cy="0"/>
        </a:xfrm>
        <a:prstGeom prst="line">
          <a:avLst/>
        </a:prstGeom>
        <a:solidFill>
          <a:srgbClr val="FF9467">
            <a:hueOff val="0"/>
            <a:satOff val="0"/>
            <a:lumOff val="0"/>
            <a:alphaOff val="0"/>
          </a:srgbClr>
        </a:solidFill>
        <a:ln w="25400" cap="flat" cmpd="sng" algn="ctr">
          <a:solidFill>
            <a:srgbClr val="FF9467">
              <a:tint val="50000"/>
              <a:hueOff val="0"/>
              <a:satOff val="0"/>
              <a:lumOff val="0"/>
              <a:alphaOff val="0"/>
            </a:srgbClr>
          </a:solidFill>
          <a:prstDash val="solid"/>
        </a:ln>
        <a:effectLst/>
      </dgm:spPr>
      <dgm:t>
        <a:bodyPr/>
        <a:lstStyle/>
        <a:p>
          <a:endParaRPr lang="en-US"/>
        </a:p>
      </dgm:t>
    </dgm:pt>
    <dgm:pt modelId="{3539C391-1B41-4939-A7AA-29768AA4917C}" type="pres">
      <dgm:prSet presAssocID="{3A92CDE5-BE49-4E64-B141-7852F720389A}" presName="vertSpace2b" presStyleCnt="0"/>
      <dgm:spPr/>
    </dgm:pt>
    <dgm:pt modelId="{D8D3771E-5A14-474F-A034-37E947712098}" type="pres">
      <dgm:prSet presAssocID="{C9A45544-E471-4AE7-B2A7-FCA554A55420}" presName="horz2" presStyleCnt="0"/>
      <dgm:spPr/>
    </dgm:pt>
    <dgm:pt modelId="{459FAB5C-B09A-4FF5-8297-F105F9BAB6E7}" type="pres">
      <dgm:prSet presAssocID="{C9A45544-E471-4AE7-B2A7-FCA554A55420}" presName="horzSpace2" presStyleCnt="0"/>
      <dgm:spPr/>
    </dgm:pt>
    <dgm:pt modelId="{D24FEBCF-3FCF-4D54-AE90-E717DD253ED9}" type="pres">
      <dgm:prSet presAssocID="{C9A45544-E471-4AE7-B2A7-FCA554A55420}" presName="tx2" presStyleLbl="revTx" presStyleIdx="3" presStyleCnt="4"/>
      <dgm:spPr/>
      <dgm:t>
        <a:bodyPr/>
        <a:lstStyle/>
        <a:p>
          <a:endParaRPr lang="en-US"/>
        </a:p>
      </dgm:t>
    </dgm:pt>
    <dgm:pt modelId="{29DB896A-DB09-46F7-B107-1A2BF886274F}" type="pres">
      <dgm:prSet presAssocID="{C9A45544-E471-4AE7-B2A7-FCA554A55420}" presName="vert2" presStyleCnt="0"/>
      <dgm:spPr/>
    </dgm:pt>
    <dgm:pt modelId="{95E6CF9D-4538-4B95-8337-A2AFDA67DB60}" type="pres">
      <dgm:prSet presAssocID="{C9A45544-E471-4AE7-B2A7-FCA554A55420}" presName="thinLine2b" presStyleLbl="callout" presStyleIdx="2" presStyleCnt="3"/>
      <dgm:spPr>
        <a:xfrm>
          <a:off x="1645602" y="4758407"/>
          <a:ext cx="6582409" cy="0"/>
        </a:xfrm>
        <a:prstGeom prst="line">
          <a:avLst/>
        </a:prstGeom>
        <a:solidFill>
          <a:srgbClr val="FF9467">
            <a:hueOff val="0"/>
            <a:satOff val="0"/>
            <a:lumOff val="0"/>
            <a:alphaOff val="0"/>
          </a:srgbClr>
        </a:solidFill>
        <a:ln w="25400" cap="flat" cmpd="sng" algn="ctr">
          <a:solidFill>
            <a:srgbClr val="FF9467">
              <a:tint val="50000"/>
              <a:hueOff val="0"/>
              <a:satOff val="0"/>
              <a:lumOff val="0"/>
              <a:alphaOff val="0"/>
            </a:srgbClr>
          </a:solidFill>
          <a:prstDash val="solid"/>
        </a:ln>
        <a:effectLst/>
      </dgm:spPr>
      <dgm:t>
        <a:bodyPr/>
        <a:lstStyle/>
        <a:p>
          <a:endParaRPr lang="en-US"/>
        </a:p>
      </dgm:t>
    </dgm:pt>
    <dgm:pt modelId="{BF3BA795-A740-4FD6-9D11-6F0B296C38E1}" type="pres">
      <dgm:prSet presAssocID="{C9A45544-E471-4AE7-B2A7-FCA554A55420}" presName="vertSpace2b" presStyleCnt="0"/>
      <dgm:spPr/>
    </dgm:pt>
  </dgm:ptLst>
  <dgm:cxnLst>
    <dgm:cxn modelId="{0CFEE4E2-7050-4555-98D4-DD4B1783BA12}" type="presOf" srcId="{9D085FB0-C8F3-4360-AF2E-449469EE6D3F}" destId="{467A7CF2-1C79-4A79-888A-ED3D75379913}" srcOrd="0" destOrd="0" presId="urn:microsoft.com/office/officeart/2008/layout/LinedList"/>
    <dgm:cxn modelId="{6DD5F5AA-692E-44EF-8C7E-0479D4F7E489}" srcId="{BD9EF28A-FAB5-45A8-8349-7334C9B2E2C0}" destId="{B4B4E545-2A14-4F60-8B29-2291E7146D1C}" srcOrd="0" destOrd="0" parTransId="{E6BD90FC-2754-4486-89CF-A89D6473A2F2}" sibTransId="{B815C456-FC90-4DAB-ACA7-74B9200BACE0}"/>
    <dgm:cxn modelId="{33F47036-A921-45B0-BCEF-4C91417EB41D}" type="presOf" srcId="{C9A45544-E471-4AE7-B2A7-FCA554A55420}" destId="{D24FEBCF-3FCF-4D54-AE90-E717DD253ED9}" srcOrd="0" destOrd="0" presId="urn:microsoft.com/office/officeart/2008/layout/LinedList"/>
    <dgm:cxn modelId="{BB95D789-4C33-4624-800B-4CB634F81BA1}" srcId="{9D085FB0-C8F3-4360-AF2E-449469EE6D3F}" destId="{BD9EF28A-FAB5-45A8-8349-7334C9B2E2C0}" srcOrd="0" destOrd="0" parTransId="{26BD845B-F67F-4A7A-8E7B-C418CEC67741}" sibTransId="{BAFB06E0-BD5F-4AA7-B01A-CD15777ABBB3}"/>
    <dgm:cxn modelId="{C8936F03-DFA7-4CED-B45B-4342A19E2556}" type="presOf" srcId="{BD9EF28A-FAB5-45A8-8349-7334C9B2E2C0}" destId="{D7A847E3-C326-442B-8C80-FD3184CDB6B1}" srcOrd="0" destOrd="0" presId="urn:microsoft.com/office/officeart/2008/layout/LinedList"/>
    <dgm:cxn modelId="{F64B0311-B8EC-46DC-9ACE-2C5EAD707366}" srcId="{BD9EF28A-FAB5-45A8-8349-7334C9B2E2C0}" destId="{3A92CDE5-BE49-4E64-B141-7852F720389A}" srcOrd="1" destOrd="0" parTransId="{5815734C-D2D1-4DEB-86A5-710FBB243CDB}" sibTransId="{A106AB9F-8AEE-4471-B224-847910F7B328}"/>
    <dgm:cxn modelId="{1D6E13C8-3C4C-495B-9D3E-0F6B5E421C80}" srcId="{BD9EF28A-FAB5-45A8-8349-7334C9B2E2C0}" destId="{C9A45544-E471-4AE7-B2A7-FCA554A55420}" srcOrd="2" destOrd="0" parTransId="{E809C887-356A-4B6D-B409-75B28E21CCFE}" sibTransId="{859ED16F-E5A0-4ED0-A974-710155084A85}"/>
    <dgm:cxn modelId="{8888FD2F-5118-4030-A200-07AA82B5B480}" type="presOf" srcId="{B4B4E545-2A14-4F60-8B29-2291E7146D1C}" destId="{C35C843B-E72F-47C9-9BCE-F349F07AF25A}" srcOrd="0" destOrd="0" presId="urn:microsoft.com/office/officeart/2008/layout/LinedList"/>
    <dgm:cxn modelId="{4E2AA632-1046-4D21-B742-C8670A1F466A}" type="presOf" srcId="{3A92CDE5-BE49-4E64-B141-7852F720389A}" destId="{DA09D398-B8C1-4247-BA18-2B0B69009080}" srcOrd="0" destOrd="0" presId="urn:microsoft.com/office/officeart/2008/layout/LinedList"/>
    <dgm:cxn modelId="{AE772FC7-0C3D-4F10-A725-978BA3AB027F}" type="presParOf" srcId="{467A7CF2-1C79-4A79-888A-ED3D75379913}" destId="{DA603D79-CDB7-49C8-827A-EC7623DEA507}" srcOrd="0" destOrd="0" presId="urn:microsoft.com/office/officeart/2008/layout/LinedList"/>
    <dgm:cxn modelId="{04244A14-5915-433B-B262-D1E1B908D36E}" type="presParOf" srcId="{467A7CF2-1C79-4A79-888A-ED3D75379913}" destId="{1762C31A-C812-4D43-90EB-4BDC09463EEC}" srcOrd="1" destOrd="0" presId="urn:microsoft.com/office/officeart/2008/layout/LinedList"/>
    <dgm:cxn modelId="{820C12E5-5CF2-45D9-85FC-0362D0CAD849}" type="presParOf" srcId="{1762C31A-C812-4D43-90EB-4BDC09463EEC}" destId="{D7A847E3-C326-442B-8C80-FD3184CDB6B1}" srcOrd="0" destOrd="0" presId="urn:microsoft.com/office/officeart/2008/layout/LinedList"/>
    <dgm:cxn modelId="{DCC2446C-F01F-4849-87AF-04F4C25AFD4D}" type="presParOf" srcId="{1762C31A-C812-4D43-90EB-4BDC09463EEC}" destId="{F8ECA988-15F0-460B-83D7-90AF6B6A5ECA}" srcOrd="1" destOrd="0" presId="urn:microsoft.com/office/officeart/2008/layout/LinedList"/>
    <dgm:cxn modelId="{D7902C02-C0C4-408E-8E8F-59855A25C387}" type="presParOf" srcId="{F8ECA988-15F0-460B-83D7-90AF6B6A5ECA}" destId="{35D7D461-5786-4AA1-80AE-57337F0D9B92}" srcOrd="0" destOrd="0" presId="urn:microsoft.com/office/officeart/2008/layout/LinedList"/>
    <dgm:cxn modelId="{6C5F71E3-F9FB-4F1C-AF1E-AE343A4E339B}" type="presParOf" srcId="{F8ECA988-15F0-460B-83D7-90AF6B6A5ECA}" destId="{B1F47221-D321-498A-ADF4-E61051E6B8A2}" srcOrd="1" destOrd="0" presId="urn:microsoft.com/office/officeart/2008/layout/LinedList"/>
    <dgm:cxn modelId="{A67D34CC-FB07-4A60-952E-D974ABB4139B}" type="presParOf" srcId="{B1F47221-D321-498A-ADF4-E61051E6B8A2}" destId="{95F378C2-AE71-4E16-A55C-33493E24FD72}" srcOrd="0" destOrd="0" presId="urn:microsoft.com/office/officeart/2008/layout/LinedList"/>
    <dgm:cxn modelId="{38095864-1276-4EFD-8D3D-4CCF61AC4C8C}" type="presParOf" srcId="{B1F47221-D321-498A-ADF4-E61051E6B8A2}" destId="{C35C843B-E72F-47C9-9BCE-F349F07AF25A}" srcOrd="1" destOrd="0" presId="urn:microsoft.com/office/officeart/2008/layout/LinedList"/>
    <dgm:cxn modelId="{D1B0C5B9-3B49-4759-8FD8-220FE773F62C}" type="presParOf" srcId="{B1F47221-D321-498A-ADF4-E61051E6B8A2}" destId="{C494B0B5-6F69-4771-AB75-942EC17E1358}" srcOrd="2" destOrd="0" presId="urn:microsoft.com/office/officeart/2008/layout/LinedList"/>
    <dgm:cxn modelId="{6B8E9F00-29B1-4052-BB8E-CAA40C587F27}" type="presParOf" srcId="{F8ECA988-15F0-460B-83D7-90AF6B6A5ECA}" destId="{A00A7888-2D1A-4717-98E2-CC7784818370}" srcOrd="2" destOrd="0" presId="urn:microsoft.com/office/officeart/2008/layout/LinedList"/>
    <dgm:cxn modelId="{76502A92-51CF-4DF0-9727-BE21686F1B9B}" type="presParOf" srcId="{F8ECA988-15F0-460B-83D7-90AF6B6A5ECA}" destId="{0B5838C6-71FB-4A0D-BB01-1D0FFCB15DBC}" srcOrd="3" destOrd="0" presId="urn:microsoft.com/office/officeart/2008/layout/LinedList"/>
    <dgm:cxn modelId="{9A60E30B-BB5F-42FE-B7D4-CCC5010B70A2}" type="presParOf" srcId="{F8ECA988-15F0-460B-83D7-90AF6B6A5ECA}" destId="{6FAF9CE7-2B52-4D60-9BA6-154C90336BD6}" srcOrd="4" destOrd="0" presId="urn:microsoft.com/office/officeart/2008/layout/LinedList"/>
    <dgm:cxn modelId="{A21BE0B9-450C-48E0-A9CD-6AC560A1EDC5}" type="presParOf" srcId="{6FAF9CE7-2B52-4D60-9BA6-154C90336BD6}" destId="{64A2DB67-6FB1-4780-ADAC-6BFEE77277F6}" srcOrd="0" destOrd="0" presId="urn:microsoft.com/office/officeart/2008/layout/LinedList"/>
    <dgm:cxn modelId="{CF9D941F-C242-4F7C-ABB3-7E275AAB3F49}" type="presParOf" srcId="{6FAF9CE7-2B52-4D60-9BA6-154C90336BD6}" destId="{DA09D398-B8C1-4247-BA18-2B0B69009080}" srcOrd="1" destOrd="0" presId="urn:microsoft.com/office/officeart/2008/layout/LinedList"/>
    <dgm:cxn modelId="{0A5F30A7-953E-4EB4-B066-9F703DB431ED}" type="presParOf" srcId="{6FAF9CE7-2B52-4D60-9BA6-154C90336BD6}" destId="{C86CF7BF-D83D-4ED0-9453-705ECDC437B3}" srcOrd="2" destOrd="0" presId="urn:microsoft.com/office/officeart/2008/layout/LinedList"/>
    <dgm:cxn modelId="{FD561DEB-52F3-4930-9FE9-2722FF74E2F2}" type="presParOf" srcId="{F8ECA988-15F0-460B-83D7-90AF6B6A5ECA}" destId="{677CB70E-F932-4846-9590-43A0ED8F10E9}" srcOrd="5" destOrd="0" presId="urn:microsoft.com/office/officeart/2008/layout/LinedList"/>
    <dgm:cxn modelId="{2F71C7BD-369A-453D-BB9A-F641E1C8CD89}" type="presParOf" srcId="{F8ECA988-15F0-460B-83D7-90AF6B6A5ECA}" destId="{3539C391-1B41-4939-A7AA-29768AA4917C}" srcOrd="6" destOrd="0" presId="urn:microsoft.com/office/officeart/2008/layout/LinedList"/>
    <dgm:cxn modelId="{893BCC0A-951B-4DC5-AE0E-0F85510DF21A}" type="presParOf" srcId="{F8ECA988-15F0-460B-83D7-90AF6B6A5ECA}" destId="{D8D3771E-5A14-474F-A034-37E947712098}" srcOrd="7" destOrd="0" presId="urn:microsoft.com/office/officeart/2008/layout/LinedList"/>
    <dgm:cxn modelId="{9E9D6C82-AA1B-442E-A0AF-0539A449BCBE}" type="presParOf" srcId="{D8D3771E-5A14-474F-A034-37E947712098}" destId="{459FAB5C-B09A-4FF5-8297-F105F9BAB6E7}" srcOrd="0" destOrd="0" presId="urn:microsoft.com/office/officeart/2008/layout/LinedList"/>
    <dgm:cxn modelId="{03FE3132-975E-416E-B561-7988874F69CB}" type="presParOf" srcId="{D8D3771E-5A14-474F-A034-37E947712098}" destId="{D24FEBCF-3FCF-4D54-AE90-E717DD253ED9}" srcOrd="1" destOrd="0" presId="urn:microsoft.com/office/officeart/2008/layout/LinedList"/>
    <dgm:cxn modelId="{B8D867E9-B6C8-4C75-AC12-60E149488780}" type="presParOf" srcId="{D8D3771E-5A14-474F-A034-37E947712098}" destId="{29DB896A-DB09-46F7-B107-1A2BF886274F}" srcOrd="2" destOrd="0" presId="urn:microsoft.com/office/officeart/2008/layout/LinedList"/>
    <dgm:cxn modelId="{6785937D-F3F4-452C-A40D-03125B184A52}" type="presParOf" srcId="{F8ECA988-15F0-460B-83D7-90AF6B6A5ECA}" destId="{95E6CF9D-4538-4B95-8337-A2AFDA67DB60}" srcOrd="8" destOrd="0" presId="urn:microsoft.com/office/officeart/2008/layout/LinedList"/>
    <dgm:cxn modelId="{6E449552-A172-46FE-A770-2FA2983A865D}" type="presParOf" srcId="{F8ECA988-15F0-460B-83D7-90AF6B6A5ECA}" destId="{BF3BA795-A740-4FD6-9D11-6F0B296C38E1}" srcOrd="9" destOrd="0" presId="urn:microsoft.com/office/officeart/2008/layout/LinedList"/>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9D085FB0-C8F3-4360-AF2E-449469EE6D3F}" type="doc">
      <dgm:prSet loTypeId="urn:microsoft.com/office/officeart/2008/layout/LinedList" loCatId="list" qsTypeId="urn:microsoft.com/office/officeart/2005/8/quickstyle/simple1" qsCatId="simple" csTypeId="urn:microsoft.com/office/officeart/2005/8/colors/colorful4" csCatId="colorful" phldr="1"/>
      <dgm:spPr/>
      <dgm:t>
        <a:bodyPr/>
        <a:lstStyle/>
        <a:p>
          <a:endParaRPr lang="en-US"/>
        </a:p>
      </dgm:t>
    </dgm:pt>
    <dgm:pt modelId="{BD9EF28A-FAB5-45A8-8349-7334C9B2E2C0}">
      <dgm:prSet phldrT="[Text]" custT="1"/>
      <dgm:spPr>
        <a:xfrm>
          <a:off x="0" y="0"/>
          <a:ext cx="1645602" cy="4833938"/>
        </a:xfrm>
        <a:noFill/>
        <a:ln>
          <a:noFill/>
        </a:ln>
        <a:effectLst/>
      </dgm:spPr>
      <dgm:t>
        <a:bodyPr/>
        <a:lstStyle/>
        <a:p>
          <a:pPr>
            <a:lnSpc>
              <a:spcPct val="120000"/>
            </a:lnSpc>
            <a:spcBef>
              <a:spcPts val="3600"/>
            </a:spcBef>
          </a:pPr>
          <a:endParaRPr lang="en-US" sz="6600" dirty="0" smtClean="0">
            <a:solidFill>
              <a:srgbClr val="666666"/>
            </a:solidFill>
            <a:latin typeface="Arial" panose="020B0604020202020204" pitchFamily="34" charset="0"/>
            <a:ea typeface="+mn-ea"/>
            <a:cs typeface="Arial" panose="020B0604020202020204" pitchFamily="34" charset="0"/>
          </a:endParaRPr>
        </a:p>
      </dgm:t>
    </dgm:pt>
    <dgm:pt modelId="{26BD845B-F67F-4A7A-8E7B-C418CEC67741}" type="parTrans" cxnId="{BB95D789-4C33-4624-800B-4CB634F81BA1}">
      <dgm:prSet/>
      <dgm:spPr/>
      <dgm:t>
        <a:bodyPr/>
        <a:lstStyle/>
        <a:p>
          <a:pPr>
            <a:lnSpc>
              <a:spcPct val="120000"/>
            </a:lnSpc>
          </a:pPr>
          <a:endParaRPr lang="en-US" sz="2000">
            <a:solidFill>
              <a:schemeClr val="bg2"/>
            </a:solidFill>
            <a:latin typeface="Arial" panose="020B0604020202020204" pitchFamily="34" charset="0"/>
            <a:cs typeface="Arial" panose="020B0604020202020204" pitchFamily="34" charset="0"/>
          </a:endParaRPr>
        </a:p>
      </dgm:t>
    </dgm:pt>
    <dgm:pt modelId="{BAFB06E0-BD5F-4AA7-B01A-CD15777ABBB3}" type="sibTrans" cxnId="{BB95D789-4C33-4624-800B-4CB634F81BA1}">
      <dgm:prSet/>
      <dgm:spPr/>
      <dgm:t>
        <a:bodyPr/>
        <a:lstStyle/>
        <a:p>
          <a:pPr>
            <a:lnSpc>
              <a:spcPct val="120000"/>
            </a:lnSpc>
          </a:pPr>
          <a:endParaRPr lang="en-US" sz="2000">
            <a:solidFill>
              <a:schemeClr val="bg2"/>
            </a:solidFill>
            <a:latin typeface="Arial" panose="020B0604020202020204" pitchFamily="34" charset="0"/>
            <a:cs typeface="Arial" panose="020B0604020202020204" pitchFamily="34" charset="0"/>
          </a:endParaRPr>
        </a:p>
      </dgm:t>
    </dgm:pt>
    <dgm:pt modelId="{B4B4E545-2A14-4F60-8B29-2291E7146D1C}">
      <dgm:prSet phldrT="[Text]" custT="1"/>
      <dgm:spPr>
        <a:xfrm>
          <a:off x="1769022" y="75530"/>
          <a:ext cx="6458989" cy="1510605"/>
        </a:xfrm>
        <a:noFill/>
        <a:ln>
          <a:noFill/>
        </a:ln>
        <a:effectLst/>
      </dgm:spPr>
      <dgm:t>
        <a:bodyPr/>
        <a:lstStyle/>
        <a:p>
          <a:pPr>
            <a:lnSpc>
              <a:spcPct val="120000"/>
            </a:lnSpc>
          </a:pPr>
          <a:r>
            <a:rPr lang="en-US" sz="1800" dirty="0" smtClean="0">
              <a:solidFill>
                <a:srgbClr val="666666"/>
              </a:solidFill>
              <a:latin typeface="Arial" panose="020B0604020202020204" pitchFamily="34" charset="0"/>
              <a:ea typeface="+mn-ea"/>
              <a:cs typeface="Arial" panose="020B0604020202020204" pitchFamily="34" charset="0"/>
            </a:rPr>
            <a:t>Frames are covered under the following:
2012 IBC, 2015 IBC, ASCE/SEI 7-10, AISC Steel Construction Manual 14th Edition (AISC 360-10), AISC Seismic Provisions for Steel Buildings (AISC 341-10)</a:t>
          </a:r>
          <a:endParaRPr lang="en-US" sz="1800" dirty="0">
            <a:solidFill>
              <a:srgbClr val="666666"/>
            </a:solidFill>
            <a:latin typeface="Arial" panose="020B0604020202020204" pitchFamily="34" charset="0"/>
            <a:ea typeface="+mn-ea"/>
            <a:cs typeface="Arial" panose="020B0604020202020204" pitchFamily="34" charset="0"/>
          </a:endParaRPr>
        </a:p>
      </dgm:t>
    </dgm:pt>
    <dgm:pt modelId="{E6BD90FC-2754-4486-89CF-A89D6473A2F2}" type="parTrans" cxnId="{6DD5F5AA-692E-44EF-8C7E-0479D4F7E489}">
      <dgm:prSet/>
      <dgm:spPr/>
      <dgm:t>
        <a:bodyPr/>
        <a:lstStyle/>
        <a:p>
          <a:pPr>
            <a:lnSpc>
              <a:spcPct val="120000"/>
            </a:lnSpc>
          </a:pPr>
          <a:endParaRPr lang="en-US" sz="2000">
            <a:solidFill>
              <a:schemeClr val="bg2"/>
            </a:solidFill>
            <a:latin typeface="Arial" panose="020B0604020202020204" pitchFamily="34" charset="0"/>
            <a:cs typeface="Arial" panose="020B0604020202020204" pitchFamily="34" charset="0"/>
          </a:endParaRPr>
        </a:p>
      </dgm:t>
    </dgm:pt>
    <dgm:pt modelId="{B815C456-FC90-4DAB-ACA7-74B9200BACE0}" type="sibTrans" cxnId="{6DD5F5AA-692E-44EF-8C7E-0479D4F7E489}">
      <dgm:prSet/>
      <dgm:spPr/>
      <dgm:t>
        <a:bodyPr/>
        <a:lstStyle/>
        <a:p>
          <a:pPr>
            <a:lnSpc>
              <a:spcPct val="120000"/>
            </a:lnSpc>
          </a:pPr>
          <a:endParaRPr lang="en-US" sz="2000">
            <a:solidFill>
              <a:schemeClr val="bg2"/>
            </a:solidFill>
            <a:latin typeface="Arial" panose="020B0604020202020204" pitchFamily="34" charset="0"/>
            <a:cs typeface="Arial" panose="020B0604020202020204" pitchFamily="34" charset="0"/>
          </a:endParaRPr>
        </a:p>
      </dgm:t>
    </dgm:pt>
    <dgm:pt modelId="{3A92CDE5-BE49-4E64-B141-7852F720389A}">
      <dgm:prSet phldrT="[Text]" custT="1"/>
      <dgm:spPr>
        <a:xfrm>
          <a:off x="1769022" y="1661666"/>
          <a:ext cx="6458989" cy="1510605"/>
        </a:xfrm>
        <a:noFill/>
        <a:ln>
          <a:noFill/>
        </a:ln>
        <a:effectLst/>
      </dgm:spPr>
      <dgm:t>
        <a:bodyPr/>
        <a:lstStyle/>
        <a:p>
          <a:pPr>
            <a:lnSpc>
              <a:spcPct val="120000"/>
            </a:lnSpc>
          </a:pPr>
          <a:r>
            <a:rPr lang="en-US" sz="1800" dirty="0" smtClean="0">
              <a:solidFill>
                <a:srgbClr val="666666"/>
              </a:solidFill>
              <a:latin typeface="Arial" panose="020B0604020202020204" pitchFamily="34" charset="0"/>
              <a:ea typeface="+mn-ea"/>
              <a:cs typeface="Arial" panose="020B0604020202020204" pitchFamily="34" charset="0"/>
            </a:rPr>
            <a:t>Codes have the following moment frame limitations:
</a:t>
          </a:r>
          <a:r>
            <a:rPr lang="en-US" sz="1800" b="1" dirty="0" smtClean="0">
              <a:solidFill>
                <a:srgbClr val="666666"/>
              </a:solidFill>
              <a:latin typeface="Arial" panose="020B0604020202020204" pitchFamily="34" charset="0"/>
              <a:ea typeface="+mn-ea"/>
              <a:cs typeface="Arial" panose="020B0604020202020204" pitchFamily="34" charset="0"/>
            </a:rPr>
            <a:t>(1)</a:t>
          </a:r>
          <a:r>
            <a:rPr lang="en-US" sz="1800" dirty="0" smtClean="0">
              <a:solidFill>
                <a:srgbClr val="666666"/>
              </a:solidFill>
              <a:latin typeface="Arial" panose="020B0604020202020204" pitchFamily="34" charset="0"/>
              <a:ea typeface="+mn-ea"/>
              <a:cs typeface="Arial" panose="020B0604020202020204" pitchFamily="34" charset="0"/>
            </a:rPr>
            <a:t> Weight and height limitations based on the moment frame type and seismic design category </a:t>
          </a:r>
          <a:r>
            <a:rPr lang="en-US" sz="1800" b="1" dirty="0" smtClean="0">
              <a:solidFill>
                <a:srgbClr val="666666"/>
              </a:solidFill>
              <a:latin typeface="Arial" panose="020B0604020202020204" pitchFamily="34" charset="0"/>
              <a:ea typeface="+mn-ea"/>
              <a:cs typeface="Arial" panose="020B0604020202020204" pitchFamily="34" charset="0"/>
            </a:rPr>
            <a:t>(2)</a:t>
          </a:r>
          <a:r>
            <a:rPr lang="en-US" sz="1800" dirty="0" smtClean="0">
              <a:solidFill>
                <a:srgbClr val="666666"/>
              </a:solidFill>
              <a:latin typeface="Arial" panose="020B0604020202020204" pitchFamily="34" charset="0"/>
              <a:ea typeface="+mn-ea"/>
              <a:cs typeface="Arial" panose="020B0604020202020204" pitchFamily="34" charset="0"/>
            </a:rPr>
            <a:t> Use of OMFs in combination with other lateral systems (in different directions; in the same direction)</a:t>
          </a:r>
          <a:endParaRPr lang="en-US" sz="1800" dirty="0">
            <a:solidFill>
              <a:srgbClr val="666666"/>
            </a:solidFill>
            <a:latin typeface="Arial" panose="020B0604020202020204" pitchFamily="34" charset="0"/>
            <a:ea typeface="+mn-ea"/>
            <a:cs typeface="Arial" panose="020B0604020202020204" pitchFamily="34" charset="0"/>
          </a:endParaRPr>
        </a:p>
      </dgm:t>
    </dgm:pt>
    <dgm:pt modelId="{5815734C-D2D1-4DEB-86A5-710FBB243CDB}" type="parTrans" cxnId="{F64B0311-B8EC-46DC-9ACE-2C5EAD707366}">
      <dgm:prSet/>
      <dgm:spPr/>
      <dgm:t>
        <a:bodyPr/>
        <a:lstStyle/>
        <a:p>
          <a:pPr>
            <a:lnSpc>
              <a:spcPct val="120000"/>
            </a:lnSpc>
          </a:pPr>
          <a:endParaRPr lang="en-US" sz="2000">
            <a:solidFill>
              <a:schemeClr val="bg2"/>
            </a:solidFill>
            <a:latin typeface="Arial" panose="020B0604020202020204" pitchFamily="34" charset="0"/>
            <a:cs typeface="Arial" panose="020B0604020202020204" pitchFamily="34" charset="0"/>
          </a:endParaRPr>
        </a:p>
      </dgm:t>
    </dgm:pt>
    <dgm:pt modelId="{A106AB9F-8AEE-4471-B224-847910F7B328}" type="sibTrans" cxnId="{F64B0311-B8EC-46DC-9ACE-2C5EAD707366}">
      <dgm:prSet/>
      <dgm:spPr/>
      <dgm:t>
        <a:bodyPr/>
        <a:lstStyle/>
        <a:p>
          <a:pPr>
            <a:lnSpc>
              <a:spcPct val="120000"/>
            </a:lnSpc>
          </a:pPr>
          <a:endParaRPr lang="en-US" sz="2000">
            <a:solidFill>
              <a:schemeClr val="bg2"/>
            </a:solidFill>
            <a:latin typeface="Arial" panose="020B0604020202020204" pitchFamily="34" charset="0"/>
            <a:cs typeface="Arial" panose="020B0604020202020204" pitchFamily="34" charset="0"/>
          </a:endParaRPr>
        </a:p>
      </dgm:t>
    </dgm:pt>
    <dgm:pt modelId="{C9A45544-E471-4AE7-B2A7-FCA554A55420}">
      <dgm:prSet phldrT="[Text]" custT="1"/>
      <dgm:spPr>
        <a:xfrm>
          <a:off x="1769022" y="3247802"/>
          <a:ext cx="6458989" cy="1510605"/>
        </a:xfrm>
        <a:noFill/>
        <a:ln>
          <a:noFill/>
        </a:ln>
        <a:effectLst/>
      </dgm:spPr>
      <dgm:t>
        <a:bodyPr/>
        <a:lstStyle/>
        <a:p>
          <a:pPr>
            <a:lnSpc>
              <a:spcPct val="120000"/>
            </a:lnSpc>
          </a:pPr>
          <a:r>
            <a:rPr lang="en-US" sz="1800" dirty="0" smtClean="0">
              <a:solidFill>
                <a:srgbClr val="666666"/>
              </a:solidFill>
              <a:latin typeface="Arial" panose="020B0604020202020204" pitchFamily="34" charset="0"/>
              <a:ea typeface="+mn-ea"/>
              <a:cs typeface="Arial" panose="020B0604020202020204" pitchFamily="34" charset="0"/>
            </a:rPr>
            <a:t>Are ordinary moment frames allowed in high seismic areas (SDC D, E and F)? ASCE 7-10: Minimum Loads for Building and Other Structures Table 12.2-1 says NP for Not Permitted. However, there are notable exceptions in footnotes h and </a:t>
          </a:r>
          <a:r>
            <a:rPr lang="en-US" sz="1800" dirty="0" err="1" smtClean="0">
              <a:solidFill>
                <a:srgbClr val="666666"/>
              </a:solidFill>
              <a:latin typeface="Arial" panose="020B0604020202020204" pitchFamily="34" charset="0"/>
              <a:ea typeface="+mn-ea"/>
              <a:cs typeface="Arial" panose="020B0604020202020204" pitchFamily="34" charset="0"/>
            </a:rPr>
            <a:t>i</a:t>
          </a:r>
          <a:r>
            <a:rPr lang="en-US" sz="1800" dirty="0" smtClean="0">
              <a:solidFill>
                <a:srgbClr val="666666"/>
              </a:solidFill>
              <a:latin typeface="Arial" panose="020B0604020202020204" pitchFamily="34" charset="0"/>
              <a:ea typeface="+mn-ea"/>
              <a:cs typeface="Arial" panose="020B0604020202020204" pitchFamily="34" charset="0"/>
            </a:rPr>
            <a:t>.</a:t>
          </a:r>
          <a:endParaRPr lang="en-US" sz="1800" dirty="0">
            <a:solidFill>
              <a:srgbClr val="666666"/>
            </a:solidFill>
            <a:latin typeface="Arial" panose="020B0604020202020204" pitchFamily="34" charset="0"/>
            <a:ea typeface="+mn-ea"/>
            <a:cs typeface="Arial" panose="020B0604020202020204" pitchFamily="34" charset="0"/>
          </a:endParaRPr>
        </a:p>
      </dgm:t>
    </dgm:pt>
    <dgm:pt modelId="{E809C887-356A-4B6D-B409-75B28E21CCFE}" type="parTrans" cxnId="{1D6E13C8-3C4C-495B-9D3E-0F6B5E421C80}">
      <dgm:prSet/>
      <dgm:spPr/>
      <dgm:t>
        <a:bodyPr/>
        <a:lstStyle/>
        <a:p>
          <a:pPr>
            <a:lnSpc>
              <a:spcPct val="120000"/>
            </a:lnSpc>
          </a:pPr>
          <a:endParaRPr lang="en-US" sz="2000">
            <a:solidFill>
              <a:schemeClr val="bg2"/>
            </a:solidFill>
            <a:latin typeface="Arial" panose="020B0604020202020204" pitchFamily="34" charset="0"/>
            <a:cs typeface="Arial" panose="020B0604020202020204" pitchFamily="34" charset="0"/>
          </a:endParaRPr>
        </a:p>
      </dgm:t>
    </dgm:pt>
    <dgm:pt modelId="{859ED16F-E5A0-4ED0-A974-710155084A85}" type="sibTrans" cxnId="{1D6E13C8-3C4C-495B-9D3E-0F6B5E421C80}">
      <dgm:prSet/>
      <dgm:spPr/>
      <dgm:t>
        <a:bodyPr/>
        <a:lstStyle/>
        <a:p>
          <a:pPr>
            <a:lnSpc>
              <a:spcPct val="120000"/>
            </a:lnSpc>
          </a:pPr>
          <a:endParaRPr lang="en-US" sz="2000">
            <a:solidFill>
              <a:schemeClr val="bg2"/>
            </a:solidFill>
            <a:latin typeface="Arial" panose="020B0604020202020204" pitchFamily="34" charset="0"/>
            <a:cs typeface="Arial" panose="020B0604020202020204" pitchFamily="34" charset="0"/>
          </a:endParaRPr>
        </a:p>
      </dgm:t>
    </dgm:pt>
    <dgm:pt modelId="{467A7CF2-1C79-4A79-888A-ED3D75379913}" type="pres">
      <dgm:prSet presAssocID="{9D085FB0-C8F3-4360-AF2E-449469EE6D3F}" presName="vert0" presStyleCnt="0">
        <dgm:presLayoutVars>
          <dgm:dir/>
          <dgm:animOne val="branch"/>
          <dgm:animLvl val="lvl"/>
        </dgm:presLayoutVars>
      </dgm:prSet>
      <dgm:spPr/>
      <dgm:t>
        <a:bodyPr/>
        <a:lstStyle/>
        <a:p>
          <a:endParaRPr lang="en-US"/>
        </a:p>
      </dgm:t>
    </dgm:pt>
    <dgm:pt modelId="{DA603D79-CDB7-49C8-827A-EC7623DEA507}" type="pres">
      <dgm:prSet presAssocID="{BD9EF28A-FAB5-45A8-8349-7334C9B2E2C0}" presName="thickLine" presStyleLbl="alignNode1" presStyleIdx="0" presStyleCnt="1"/>
      <dgm:spPr>
        <a:xfrm>
          <a:off x="0" y="0"/>
          <a:ext cx="8228012" cy="0"/>
        </a:xfrm>
        <a:prstGeom prst="line">
          <a:avLst/>
        </a:prstGeom>
        <a:solidFill>
          <a:srgbClr val="FF9467">
            <a:hueOff val="0"/>
            <a:satOff val="0"/>
            <a:lumOff val="0"/>
            <a:alphaOff val="0"/>
          </a:srgbClr>
        </a:solidFill>
        <a:ln w="25400" cap="flat" cmpd="sng" algn="ctr">
          <a:solidFill>
            <a:srgbClr val="FF9467">
              <a:hueOff val="0"/>
              <a:satOff val="0"/>
              <a:lumOff val="0"/>
              <a:alphaOff val="0"/>
            </a:srgbClr>
          </a:solidFill>
          <a:prstDash val="solid"/>
        </a:ln>
        <a:effectLst/>
      </dgm:spPr>
      <dgm:t>
        <a:bodyPr/>
        <a:lstStyle/>
        <a:p>
          <a:endParaRPr lang="en-US"/>
        </a:p>
      </dgm:t>
    </dgm:pt>
    <dgm:pt modelId="{1762C31A-C812-4D43-90EB-4BDC09463EEC}" type="pres">
      <dgm:prSet presAssocID="{BD9EF28A-FAB5-45A8-8349-7334C9B2E2C0}" presName="horz1" presStyleCnt="0"/>
      <dgm:spPr/>
    </dgm:pt>
    <dgm:pt modelId="{D7A847E3-C326-442B-8C80-FD3184CDB6B1}" type="pres">
      <dgm:prSet presAssocID="{BD9EF28A-FAB5-45A8-8349-7334C9B2E2C0}" presName="tx1" presStyleLbl="revTx" presStyleIdx="0" presStyleCnt="4"/>
      <dgm:spPr>
        <a:prstGeom prst="rect">
          <a:avLst/>
        </a:prstGeom>
      </dgm:spPr>
      <dgm:t>
        <a:bodyPr/>
        <a:lstStyle/>
        <a:p>
          <a:endParaRPr lang="en-US"/>
        </a:p>
      </dgm:t>
    </dgm:pt>
    <dgm:pt modelId="{F8ECA988-15F0-460B-83D7-90AF6B6A5ECA}" type="pres">
      <dgm:prSet presAssocID="{BD9EF28A-FAB5-45A8-8349-7334C9B2E2C0}" presName="vert1" presStyleCnt="0"/>
      <dgm:spPr/>
    </dgm:pt>
    <dgm:pt modelId="{35D7D461-5786-4AA1-80AE-57337F0D9B92}" type="pres">
      <dgm:prSet presAssocID="{B4B4E545-2A14-4F60-8B29-2291E7146D1C}" presName="vertSpace2a" presStyleCnt="0"/>
      <dgm:spPr/>
    </dgm:pt>
    <dgm:pt modelId="{B1F47221-D321-498A-ADF4-E61051E6B8A2}" type="pres">
      <dgm:prSet presAssocID="{B4B4E545-2A14-4F60-8B29-2291E7146D1C}" presName="horz2" presStyleCnt="0"/>
      <dgm:spPr/>
    </dgm:pt>
    <dgm:pt modelId="{95F378C2-AE71-4E16-A55C-33493E24FD72}" type="pres">
      <dgm:prSet presAssocID="{B4B4E545-2A14-4F60-8B29-2291E7146D1C}" presName="horzSpace2" presStyleCnt="0"/>
      <dgm:spPr/>
    </dgm:pt>
    <dgm:pt modelId="{C35C843B-E72F-47C9-9BCE-F349F07AF25A}" type="pres">
      <dgm:prSet presAssocID="{B4B4E545-2A14-4F60-8B29-2291E7146D1C}" presName="tx2" presStyleLbl="revTx" presStyleIdx="1" presStyleCnt="4"/>
      <dgm:spPr>
        <a:prstGeom prst="rect">
          <a:avLst/>
        </a:prstGeom>
      </dgm:spPr>
      <dgm:t>
        <a:bodyPr/>
        <a:lstStyle/>
        <a:p>
          <a:endParaRPr lang="en-US"/>
        </a:p>
      </dgm:t>
    </dgm:pt>
    <dgm:pt modelId="{C494B0B5-6F69-4771-AB75-942EC17E1358}" type="pres">
      <dgm:prSet presAssocID="{B4B4E545-2A14-4F60-8B29-2291E7146D1C}" presName="vert2" presStyleCnt="0"/>
      <dgm:spPr/>
    </dgm:pt>
    <dgm:pt modelId="{A00A7888-2D1A-4717-98E2-CC7784818370}" type="pres">
      <dgm:prSet presAssocID="{B4B4E545-2A14-4F60-8B29-2291E7146D1C}" presName="thinLine2b" presStyleLbl="callout" presStyleIdx="0" presStyleCnt="3"/>
      <dgm:spPr>
        <a:xfrm>
          <a:off x="1645602" y="1586135"/>
          <a:ext cx="6582409" cy="0"/>
        </a:xfrm>
        <a:prstGeom prst="line">
          <a:avLst/>
        </a:prstGeom>
        <a:solidFill>
          <a:srgbClr val="FF9467">
            <a:hueOff val="0"/>
            <a:satOff val="0"/>
            <a:lumOff val="0"/>
            <a:alphaOff val="0"/>
          </a:srgbClr>
        </a:solidFill>
        <a:ln w="25400" cap="flat" cmpd="sng" algn="ctr">
          <a:solidFill>
            <a:srgbClr val="FF9467">
              <a:tint val="50000"/>
              <a:hueOff val="0"/>
              <a:satOff val="0"/>
              <a:lumOff val="0"/>
              <a:alphaOff val="0"/>
            </a:srgbClr>
          </a:solidFill>
          <a:prstDash val="solid"/>
        </a:ln>
        <a:effectLst/>
      </dgm:spPr>
      <dgm:t>
        <a:bodyPr/>
        <a:lstStyle/>
        <a:p>
          <a:endParaRPr lang="en-US"/>
        </a:p>
      </dgm:t>
    </dgm:pt>
    <dgm:pt modelId="{0B5838C6-71FB-4A0D-BB01-1D0FFCB15DBC}" type="pres">
      <dgm:prSet presAssocID="{B4B4E545-2A14-4F60-8B29-2291E7146D1C}" presName="vertSpace2b" presStyleCnt="0"/>
      <dgm:spPr/>
    </dgm:pt>
    <dgm:pt modelId="{6FAF9CE7-2B52-4D60-9BA6-154C90336BD6}" type="pres">
      <dgm:prSet presAssocID="{3A92CDE5-BE49-4E64-B141-7852F720389A}" presName="horz2" presStyleCnt="0"/>
      <dgm:spPr/>
    </dgm:pt>
    <dgm:pt modelId="{64A2DB67-6FB1-4780-ADAC-6BFEE77277F6}" type="pres">
      <dgm:prSet presAssocID="{3A92CDE5-BE49-4E64-B141-7852F720389A}" presName="horzSpace2" presStyleCnt="0"/>
      <dgm:spPr/>
    </dgm:pt>
    <dgm:pt modelId="{DA09D398-B8C1-4247-BA18-2B0B69009080}" type="pres">
      <dgm:prSet presAssocID="{3A92CDE5-BE49-4E64-B141-7852F720389A}" presName="tx2" presStyleLbl="revTx" presStyleIdx="2" presStyleCnt="4"/>
      <dgm:spPr>
        <a:prstGeom prst="rect">
          <a:avLst/>
        </a:prstGeom>
      </dgm:spPr>
      <dgm:t>
        <a:bodyPr/>
        <a:lstStyle/>
        <a:p>
          <a:endParaRPr lang="en-US"/>
        </a:p>
      </dgm:t>
    </dgm:pt>
    <dgm:pt modelId="{C86CF7BF-D83D-4ED0-9453-705ECDC437B3}" type="pres">
      <dgm:prSet presAssocID="{3A92CDE5-BE49-4E64-B141-7852F720389A}" presName="vert2" presStyleCnt="0"/>
      <dgm:spPr/>
    </dgm:pt>
    <dgm:pt modelId="{677CB70E-F932-4846-9590-43A0ED8F10E9}" type="pres">
      <dgm:prSet presAssocID="{3A92CDE5-BE49-4E64-B141-7852F720389A}" presName="thinLine2b" presStyleLbl="callout" presStyleIdx="1" presStyleCnt="3"/>
      <dgm:spPr>
        <a:xfrm>
          <a:off x="1645602" y="3172271"/>
          <a:ext cx="6582409" cy="0"/>
        </a:xfrm>
        <a:prstGeom prst="line">
          <a:avLst/>
        </a:prstGeom>
        <a:solidFill>
          <a:srgbClr val="FF9467">
            <a:hueOff val="0"/>
            <a:satOff val="0"/>
            <a:lumOff val="0"/>
            <a:alphaOff val="0"/>
          </a:srgbClr>
        </a:solidFill>
        <a:ln w="25400" cap="flat" cmpd="sng" algn="ctr">
          <a:solidFill>
            <a:srgbClr val="FF9467">
              <a:tint val="50000"/>
              <a:hueOff val="0"/>
              <a:satOff val="0"/>
              <a:lumOff val="0"/>
              <a:alphaOff val="0"/>
            </a:srgbClr>
          </a:solidFill>
          <a:prstDash val="solid"/>
        </a:ln>
        <a:effectLst/>
      </dgm:spPr>
      <dgm:t>
        <a:bodyPr/>
        <a:lstStyle/>
        <a:p>
          <a:endParaRPr lang="en-US"/>
        </a:p>
      </dgm:t>
    </dgm:pt>
    <dgm:pt modelId="{3539C391-1B41-4939-A7AA-29768AA4917C}" type="pres">
      <dgm:prSet presAssocID="{3A92CDE5-BE49-4E64-B141-7852F720389A}" presName="vertSpace2b" presStyleCnt="0"/>
      <dgm:spPr/>
    </dgm:pt>
    <dgm:pt modelId="{D8D3771E-5A14-474F-A034-37E947712098}" type="pres">
      <dgm:prSet presAssocID="{C9A45544-E471-4AE7-B2A7-FCA554A55420}" presName="horz2" presStyleCnt="0"/>
      <dgm:spPr/>
    </dgm:pt>
    <dgm:pt modelId="{459FAB5C-B09A-4FF5-8297-F105F9BAB6E7}" type="pres">
      <dgm:prSet presAssocID="{C9A45544-E471-4AE7-B2A7-FCA554A55420}" presName="horzSpace2" presStyleCnt="0"/>
      <dgm:spPr/>
    </dgm:pt>
    <dgm:pt modelId="{D24FEBCF-3FCF-4D54-AE90-E717DD253ED9}" type="pres">
      <dgm:prSet presAssocID="{C9A45544-E471-4AE7-B2A7-FCA554A55420}" presName="tx2" presStyleLbl="revTx" presStyleIdx="3" presStyleCnt="4"/>
      <dgm:spPr>
        <a:prstGeom prst="rect">
          <a:avLst/>
        </a:prstGeom>
      </dgm:spPr>
      <dgm:t>
        <a:bodyPr/>
        <a:lstStyle/>
        <a:p>
          <a:endParaRPr lang="en-US"/>
        </a:p>
      </dgm:t>
    </dgm:pt>
    <dgm:pt modelId="{29DB896A-DB09-46F7-B107-1A2BF886274F}" type="pres">
      <dgm:prSet presAssocID="{C9A45544-E471-4AE7-B2A7-FCA554A55420}" presName="vert2" presStyleCnt="0"/>
      <dgm:spPr/>
    </dgm:pt>
    <dgm:pt modelId="{95E6CF9D-4538-4B95-8337-A2AFDA67DB60}" type="pres">
      <dgm:prSet presAssocID="{C9A45544-E471-4AE7-B2A7-FCA554A55420}" presName="thinLine2b" presStyleLbl="callout" presStyleIdx="2" presStyleCnt="3"/>
      <dgm:spPr>
        <a:xfrm>
          <a:off x="1645602" y="4758407"/>
          <a:ext cx="6582409" cy="0"/>
        </a:xfrm>
        <a:prstGeom prst="line">
          <a:avLst/>
        </a:prstGeom>
        <a:solidFill>
          <a:srgbClr val="FF9467">
            <a:hueOff val="0"/>
            <a:satOff val="0"/>
            <a:lumOff val="0"/>
            <a:alphaOff val="0"/>
          </a:srgbClr>
        </a:solidFill>
        <a:ln w="25400" cap="flat" cmpd="sng" algn="ctr">
          <a:solidFill>
            <a:srgbClr val="FF9467">
              <a:tint val="50000"/>
              <a:hueOff val="0"/>
              <a:satOff val="0"/>
              <a:lumOff val="0"/>
              <a:alphaOff val="0"/>
            </a:srgbClr>
          </a:solidFill>
          <a:prstDash val="solid"/>
        </a:ln>
        <a:effectLst/>
      </dgm:spPr>
      <dgm:t>
        <a:bodyPr/>
        <a:lstStyle/>
        <a:p>
          <a:endParaRPr lang="en-US"/>
        </a:p>
      </dgm:t>
    </dgm:pt>
    <dgm:pt modelId="{BF3BA795-A740-4FD6-9D11-6F0B296C38E1}" type="pres">
      <dgm:prSet presAssocID="{C9A45544-E471-4AE7-B2A7-FCA554A55420}" presName="vertSpace2b" presStyleCnt="0"/>
      <dgm:spPr/>
    </dgm:pt>
  </dgm:ptLst>
  <dgm:cxnLst>
    <dgm:cxn modelId="{E6DBD131-B74F-450B-A2E7-F761F27513BC}" type="presOf" srcId="{9D085FB0-C8F3-4360-AF2E-449469EE6D3F}" destId="{467A7CF2-1C79-4A79-888A-ED3D75379913}" srcOrd="0" destOrd="0" presId="urn:microsoft.com/office/officeart/2008/layout/LinedList"/>
    <dgm:cxn modelId="{6DD5F5AA-692E-44EF-8C7E-0479D4F7E489}" srcId="{BD9EF28A-FAB5-45A8-8349-7334C9B2E2C0}" destId="{B4B4E545-2A14-4F60-8B29-2291E7146D1C}" srcOrd="0" destOrd="0" parTransId="{E6BD90FC-2754-4486-89CF-A89D6473A2F2}" sibTransId="{B815C456-FC90-4DAB-ACA7-74B9200BACE0}"/>
    <dgm:cxn modelId="{BB95D789-4C33-4624-800B-4CB634F81BA1}" srcId="{9D085FB0-C8F3-4360-AF2E-449469EE6D3F}" destId="{BD9EF28A-FAB5-45A8-8349-7334C9B2E2C0}" srcOrd="0" destOrd="0" parTransId="{26BD845B-F67F-4A7A-8E7B-C418CEC67741}" sibTransId="{BAFB06E0-BD5F-4AA7-B01A-CD15777ABBB3}"/>
    <dgm:cxn modelId="{41F702C3-0288-4855-8873-4F40C2D397EE}" type="presOf" srcId="{C9A45544-E471-4AE7-B2A7-FCA554A55420}" destId="{D24FEBCF-3FCF-4D54-AE90-E717DD253ED9}" srcOrd="0" destOrd="0" presId="urn:microsoft.com/office/officeart/2008/layout/LinedList"/>
    <dgm:cxn modelId="{A155BE0E-0B79-438F-A379-CEB5169201F3}" type="presOf" srcId="{B4B4E545-2A14-4F60-8B29-2291E7146D1C}" destId="{C35C843B-E72F-47C9-9BCE-F349F07AF25A}" srcOrd="0" destOrd="0" presId="urn:microsoft.com/office/officeart/2008/layout/LinedList"/>
    <dgm:cxn modelId="{F64B0311-B8EC-46DC-9ACE-2C5EAD707366}" srcId="{BD9EF28A-FAB5-45A8-8349-7334C9B2E2C0}" destId="{3A92CDE5-BE49-4E64-B141-7852F720389A}" srcOrd="1" destOrd="0" parTransId="{5815734C-D2D1-4DEB-86A5-710FBB243CDB}" sibTransId="{A106AB9F-8AEE-4471-B224-847910F7B328}"/>
    <dgm:cxn modelId="{523A846A-B10D-4E10-BFE6-A0E062D2D759}" type="presOf" srcId="{3A92CDE5-BE49-4E64-B141-7852F720389A}" destId="{DA09D398-B8C1-4247-BA18-2B0B69009080}" srcOrd="0" destOrd="0" presId="urn:microsoft.com/office/officeart/2008/layout/LinedList"/>
    <dgm:cxn modelId="{7D8A6472-18FB-4F52-B605-36A2049131CF}" type="presOf" srcId="{BD9EF28A-FAB5-45A8-8349-7334C9B2E2C0}" destId="{D7A847E3-C326-442B-8C80-FD3184CDB6B1}" srcOrd="0" destOrd="0" presId="urn:microsoft.com/office/officeart/2008/layout/LinedList"/>
    <dgm:cxn modelId="{1D6E13C8-3C4C-495B-9D3E-0F6B5E421C80}" srcId="{BD9EF28A-FAB5-45A8-8349-7334C9B2E2C0}" destId="{C9A45544-E471-4AE7-B2A7-FCA554A55420}" srcOrd="2" destOrd="0" parTransId="{E809C887-356A-4B6D-B409-75B28E21CCFE}" sibTransId="{859ED16F-E5A0-4ED0-A974-710155084A85}"/>
    <dgm:cxn modelId="{80B30D12-6A8A-4FA1-86CD-C67F677F50DD}" type="presParOf" srcId="{467A7CF2-1C79-4A79-888A-ED3D75379913}" destId="{DA603D79-CDB7-49C8-827A-EC7623DEA507}" srcOrd="0" destOrd="0" presId="urn:microsoft.com/office/officeart/2008/layout/LinedList"/>
    <dgm:cxn modelId="{E82990FD-5781-4D6E-8A0B-CE5393ABDFAD}" type="presParOf" srcId="{467A7CF2-1C79-4A79-888A-ED3D75379913}" destId="{1762C31A-C812-4D43-90EB-4BDC09463EEC}" srcOrd="1" destOrd="0" presId="urn:microsoft.com/office/officeart/2008/layout/LinedList"/>
    <dgm:cxn modelId="{94F71958-FAAD-4DF8-8739-6F2624B58CEE}" type="presParOf" srcId="{1762C31A-C812-4D43-90EB-4BDC09463EEC}" destId="{D7A847E3-C326-442B-8C80-FD3184CDB6B1}" srcOrd="0" destOrd="0" presId="urn:microsoft.com/office/officeart/2008/layout/LinedList"/>
    <dgm:cxn modelId="{9994162A-2EB0-4E21-B160-F9F6349458AA}" type="presParOf" srcId="{1762C31A-C812-4D43-90EB-4BDC09463EEC}" destId="{F8ECA988-15F0-460B-83D7-90AF6B6A5ECA}" srcOrd="1" destOrd="0" presId="urn:microsoft.com/office/officeart/2008/layout/LinedList"/>
    <dgm:cxn modelId="{B583F5D7-A1BF-41E8-AE0C-7BA869F637A0}" type="presParOf" srcId="{F8ECA988-15F0-460B-83D7-90AF6B6A5ECA}" destId="{35D7D461-5786-4AA1-80AE-57337F0D9B92}" srcOrd="0" destOrd="0" presId="urn:microsoft.com/office/officeart/2008/layout/LinedList"/>
    <dgm:cxn modelId="{085E55BF-121D-4234-8270-5DC8A7304BAF}" type="presParOf" srcId="{F8ECA988-15F0-460B-83D7-90AF6B6A5ECA}" destId="{B1F47221-D321-498A-ADF4-E61051E6B8A2}" srcOrd="1" destOrd="0" presId="urn:microsoft.com/office/officeart/2008/layout/LinedList"/>
    <dgm:cxn modelId="{E062A237-A67B-45F7-91FB-88D6F2629E31}" type="presParOf" srcId="{B1F47221-D321-498A-ADF4-E61051E6B8A2}" destId="{95F378C2-AE71-4E16-A55C-33493E24FD72}" srcOrd="0" destOrd="0" presId="urn:microsoft.com/office/officeart/2008/layout/LinedList"/>
    <dgm:cxn modelId="{347EC03A-5266-4DB9-AE2A-9A5DD88B5BCB}" type="presParOf" srcId="{B1F47221-D321-498A-ADF4-E61051E6B8A2}" destId="{C35C843B-E72F-47C9-9BCE-F349F07AF25A}" srcOrd="1" destOrd="0" presId="urn:microsoft.com/office/officeart/2008/layout/LinedList"/>
    <dgm:cxn modelId="{60ECDF15-904C-47AA-A24F-60B46B270713}" type="presParOf" srcId="{B1F47221-D321-498A-ADF4-E61051E6B8A2}" destId="{C494B0B5-6F69-4771-AB75-942EC17E1358}" srcOrd="2" destOrd="0" presId="urn:microsoft.com/office/officeart/2008/layout/LinedList"/>
    <dgm:cxn modelId="{C3D69585-6142-4E4B-93BC-9396188D8661}" type="presParOf" srcId="{F8ECA988-15F0-460B-83D7-90AF6B6A5ECA}" destId="{A00A7888-2D1A-4717-98E2-CC7784818370}" srcOrd="2" destOrd="0" presId="urn:microsoft.com/office/officeart/2008/layout/LinedList"/>
    <dgm:cxn modelId="{B32F35D1-EBE8-47DA-89DB-140D3A73410A}" type="presParOf" srcId="{F8ECA988-15F0-460B-83D7-90AF6B6A5ECA}" destId="{0B5838C6-71FB-4A0D-BB01-1D0FFCB15DBC}" srcOrd="3" destOrd="0" presId="urn:microsoft.com/office/officeart/2008/layout/LinedList"/>
    <dgm:cxn modelId="{C8897DEF-4776-4550-97D4-F173136F4012}" type="presParOf" srcId="{F8ECA988-15F0-460B-83D7-90AF6B6A5ECA}" destId="{6FAF9CE7-2B52-4D60-9BA6-154C90336BD6}" srcOrd="4" destOrd="0" presId="urn:microsoft.com/office/officeart/2008/layout/LinedList"/>
    <dgm:cxn modelId="{2F55BB69-5F23-403A-8198-C086270A2699}" type="presParOf" srcId="{6FAF9CE7-2B52-4D60-9BA6-154C90336BD6}" destId="{64A2DB67-6FB1-4780-ADAC-6BFEE77277F6}" srcOrd="0" destOrd="0" presId="urn:microsoft.com/office/officeart/2008/layout/LinedList"/>
    <dgm:cxn modelId="{0C5691D5-8209-4122-9650-6A5C92C807F7}" type="presParOf" srcId="{6FAF9CE7-2B52-4D60-9BA6-154C90336BD6}" destId="{DA09D398-B8C1-4247-BA18-2B0B69009080}" srcOrd="1" destOrd="0" presId="urn:microsoft.com/office/officeart/2008/layout/LinedList"/>
    <dgm:cxn modelId="{DCCA39A5-385D-44DB-9A23-4F4EFF214442}" type="presParOf" srcId="{6FAF9CE7-2B52-4D60-9BA6-154C90336BD6}" destId="{C86CF7BF-D83D-4ED0-9453-705ECDC437B3}" srcOrd="2" destOrd="0" presId="urn:microsoft.com/office/officeart/2008/layout/LinedList"/>
    <dgm:cxn modelId="{C2669E3B-0C06-48C3-99BF-66D132BF8B3E}" type="presParOf" srcId="{F8ECA988-15F0-460B-83D7-90AF6B6A5ECA}" destId="{677CB70E-F932-4846-9590-43A0ED8F10E9}" srcOrd="5" destOrd="0" presId="urn:microsoft.com/office/officeart/2008/layout/LinedList"/>
    <dgm:cxn modelId="{AA39ABEA-7882-490F-9DA2-214BB5A12C89}" type="presParOf" srcId="{F8ECA988-15F0-460B-83D7-90AF6B6A5ECA}" destId="{3539C391-1B41-4939-A7AA-29768AA4917C}" srcOrd="6" destOrd="0" presId="urn:microsoft.com/office/officeart/2008/layout/LinedList"/>
    <dgm:cxn modelId="{092A411D-02C6-47BB-9FF7-CF0E68CB924F}" type="presParOf" srcId="{F8ECA988-15F0-460B-83D7-90AF6B6A5ECA}" destId="{D8D3771E-5A14-474F-A034-37E947712098}" srcOrd="7" destOrd="0" presId="urn:microsoft.com/office/officeart/2008/layout/LinedList"/>
    <dgm:cxn modelId="{8AD62293-2EB4-46A5-AFD7-248CC0EDA112}" type="presParOf" srcId="{D8D3771E-5A14-474F-A034-37E947712098}" destId="{459FAB5C-B09A-4FF5-8297-F105F9BAB6E7}" srcOrd="0" destOrd="0" presId="urn:microsoft.com/office/officeart/2008/layout/LinedList"/>
    <dgm:cxn modelId="{7FC5E5BB-3551-4314-B0CC-4493016E177E}" type="presParOf" srcId="{D8D3771E-5A14-474F-A034-37E947712098}" destId="{D24FEBCF-3FCF-4D54-AE90-E717DD253ED9}" srcOrd="1" destOrd="0" presId="urn:microsoft.com/office/officeart/2008/layout/LinedList"/>
    <dgm:cxn modelId="{63747199-F5B0-4B0D-9112-7A0743965F15}" type="presParOf" srcId="{D8D3771E-5A14-474F-A034-37E947712098}" destId="{29DB896A-DB09-46F7-B107-1A2BF886274F}" srcOrd="2" destOrd="0" presId="urn:microsoft.com/office/officeart/2008/layout/LinedList"/>
    <dgm:cxn modelId="{1FEDA3E1-F493-452B-8BBD-CD2A0557CC5B}" type="presParOf" srcId="{F8ECA988-15F0-460B-83D7-90AF6B6A5ECA}" destId="{95E6CF9D-4538-4B95-8337-A2AFDA67DB60}" srcOrd="8" destOrd="0" presId="urn:microsoft.com/office/officeart/2008/layout/LinedList"/>
    <dgm:cxn modelId="{FCBEB288-2BB0-48D7-B925-CE737A07A5A0}" type="presParOf" srcId="{F8ECA988-15F0-460B-83D7-90AF6B6A5ECA}" destId="{BF3BA795-A740-4FD6-9D11-6F0B296C38E1}" srcOrd="9" destOrd="0" presId="urn:microsoft.com/office/officeart/2008/layout/LinedList"/>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9D085FB0-C8F3-4360-AF2E-449469EE6D3F}" type="doc">
      <dgm:prSet loTypeId="urn:microsoft.com/office/officeart/2008/layout/LinedList" loCatId="list" qsTypeId="urn:microsoft.com/office/officeart/2005/8/quickstyle/simple1" qsCatId="simple" csTypeId="urn:microsoft.com/office/officeart/2005/8/colors/colorful4" csCatId="colorful" phldr="1"/>
      <dgm:spPr/>
      <dgm:t>
        <a:bodyPr/>
        <a:lstStyle/>
        <a:p>
          <a:endParaRPr lang="en-US"/>
        </a:p>
      </dgm:t>
    </dgm:pt>
    <dgm:pt modelId="{BD9EF28A-FAB5-45A8-8349-7334C9B2E2C0}">
      <dgm:prSet phldrT="[Text]" custT="1"/>
      <dgm:spPr>
        <a:xfrm>
          <a:off x="0" y="0"/>
          <a:ext cx="1645602" cy="4833938"/>
        </a:xfrm>
        <a:noFill/>
        <a:ln>
          <a:noFill/>
        </a:ln>
        <a:effectLst/>
      </dgm:spPr>
      <dgm:t>
        <a:bodyPr/>
        <a:lstStyle/>
        <a:p>
          <a:pPr>
            <a:lnSpc>
              <a:spcPct val="120000"/>
            </a:lnSpc>
            <a:spcBef>
              <a:spcPts val="3600"/>
            </a:spcBef>
          </a:pPr>
          <a:endParaRPr lang="en-US" sz="6600" dirty="0" smtClean="0">
            <a:solidFill>
              <a:srgbClr val="666666"/>
            </a:solidFill>
            <a:latin typeface="Arial" panose="020B0604020202020204" pitchFamily="34" charset="0"/>
            <a:ea typeface="+mn-ea"/>
            <a:cs typeface="Arial" panose="020B0604020202020204" pitchFamily="34" charset="0"/>
          </a:endParaRPr>
        </a:p>
      </dgm:t>
    </dgm:pt>
    <dgm:pt modelId="{26BD845B-F67F-4A7A-8E7B-C418CEC67741}" type="parTrans" cxnId="{BB95D789-4C33-4624-800B-4CB634F81BA1}">
      <dgm:prSet/>
      <dgm:spPr/>
      <dgm:t>
        <a:bodyPr/>
        <a:lstStyle/>
        <a:p>
          <a:pPr>
            <a:lnSpc>
              <a:spcPct val="120000"/>
            </a:lnSpc>
          </a:pPr>
          <a:endParaRPr lang="en-US" sz="2000">
            <a:solidFill>
              <a:schemeClr val="bg2"/>
            </a:solidFill>
            <a:latin typeface="Arial" panose="020B0604020202020204" pitchFamily="34" charset="0"/>
            <a:cs typeface="Arial" panose="020B0604020202020204" pitchFamily="34" charset="0"/>
          </a:endParaRPr>
        </a:p>
      </dgm:t>
    </dgm:pt>
    <dgm:pt modelId="{BAFB06E0-BD5F-4AA7-B01A-CD15777ABBB3}" type="sibTrans" cxnId="{BB95D789-4C33-4624-800B-4CB634F81BA1}">
      <dgm:prSet/>
      <dgm:spPr/>
      <dgm:t>
        <a:bodyPr/>
        <a:lstStyle/>
        <a:p>
          <a:pPr>
            <a:lnSpc>
              <a:spcPct val="120000"/>
            </a:lnSpc>
          </a:pPr>
          <a:endParaRPr lang="en-US" sz="2000">
            <a:solidFill>
              <a:schemeClr val="bg2"/>
            </a:solidFill>
            <a:latin typeface="Arial" panose="020B0604020202020204" pitchFamily="34" charset="0"/>
            <a:cs typeface="Arial" panose="020B0604020202020204" pitchFamily="34" charset="0"/>
          </a:endParaRPr>
        </a:p>
      </dgm:t>
    </dgm:pt>
    <dgm:pt modelId="{B4B4E545-2A14-4F60-8B29-2291E7146D1C}">
      <dgm:prSet phldrT="[Text]" custT="1"/>
      <dgm:spPr>
        <a:xfrm>
          <a:off x="1769022" y="75530"/>
          <a:ext cx="6458989" cy="1510605"/>
        </a:xfrm>
        <a:noFill/>
        <a:ln>
          <a:noFill/>
        </a:ln>
        <a:effectLst/>
      </dgm:spPr>
      <dgm:t>
        <a:bodyPr/>
        <a:lstStyle/>
        <a:p>
          <a:pPr>
            <a:lnSpc>
              <a:spcPct val="120000"/>
            </a:lnSpc>
          </a:pPr>
          <a:r>
            <a:rPr lang="en-US" sz="1800" dirty="0" smtClean="0">
              <a:solidFill>
                <a:srgbClr val="666666"/>
              </a:solidFill>
              <a:latin typeface="Arial" panose="020B0604020202020204" pitchFamily="34" charset="0"/>
              <a:ea typeface="+mn-ea"/>
              <a:cs typeface="Arial" panose="020B0604020202020204" pitchFamily="34" charset="0"/>
            </a:rPr>
            <a:t>Moment frames address challenges faced with modern designs:
</a:t>
          </a:r>
          <a:r>
            <a:rPr lang="en-US" sz="1800" b="1" dirty="0" smtClean="0">
              <a:solidFill>
                <a:srgbClr val="666666"/>
              </a:solidFill>
              <a:latin typeface="Arial" panose="020B0604020202020204" pitchFamily="34" charset="0"/>
              <a:ea typeface="+mn-ea"/>
              <a:cs typeface="Arial" panose="020B0604020202020204" pitchFamily="34" charset="0"/>
            </a:rPr>
            <a:t>(1) </a:t>
          </a:r>
          <a:r>
            <a:rPr lang="en-US" sz="1800" dirty="0" smtClean="0">
              <a:solidFill>
                <a:srgbClr val="666666"/>
              </a:solidFill>
              <a:latin typeface="Arial" panose="020B0604020202020204" pitchFamily="34" charset="0"/>
              <a:ea typeface="+mn-ea"/>
              <a:cs typeface="Arial" panose="020B0604020202020204" pitchFamily="34" charset="0"/>
            </a:rPr>
            <a:t>Generally much larger structures, </a:t>
          </a:r>
          <a:r>
            <a:rPr lang="en-US" sz="1800" b="1" dirty="0" smtClean="0">
              <a:solidFill>
                <a:srgbClr val="666666"/>
              </a:solidFill>
              <a:latin typeface="Arial" panose="020B0604020202020204" pitchFamily="34" charset="0"/>
              <a:ea typeface="+mn-ea"/>
              <a:cs typeface="Arial" panose="020B0604020202020204" pitchFamily="34" charset="0"/>
            </a:rPr>
            <a:t>(2) </a:t>
          </a:r>
          <a:r>
            <a:rPr lang="en-US" sz="1800" dirty="0" smtClean="0">
              <a:solidFill>
                <a:srgbClr val="666666"/>
              </a:solidFill>
              <a:latin typeface="Arial" panose="020B0604020202020204" pitchFamily="34" charset="0"/>
              <a:ea typeface="+mn-ea"/>
              <a:cs typeface="Arial" panose="020B0604020202020204" pitchFamily="34" charset="0"/>
            </a:rPr>
            <a:t>Many windows leave little opportunity for conventional bracing, </a:t>
          </a:r>
          <a:r>
            <a:rPr lang="en-US" sz="1800" b="1" dirty="0" smtClean="0">
              <a:solidFill>
                <a:srgbClr val="666666"/>
              </a:solidFill>
              <a:latin typeface="Arial" panose="020B0604020202020204" pitchFamily="34" charset="0"/>
              <a:ea typeface="+mn-ea"/>
              <a:cs typeface="Arial" panose="020B0604020202020204" pitchFamily="34" charset="0"/>
            </a:rPr>
            <a:t>(3) </a:t>
          </a:r>
          <a:r>
            <a:rPr lang="en-US" sz="1800" dirty="0" smtClean="0">
              <a:solidFill>
                <a:srgbClr val="666666"/>
              </a:solidFill>
              <a:latin typeface="Arial" panose="020B0604020202020204" pitchFamily="34" charset="0"/>
              <a:ea typeface="+mn-ea"/>
              <a:cs typeface="Arial" panose="020B0604020202020204" pitchFamily="34" charset="0"/>
            </a:rPr>
            <a:t>Heavy finishes combined with open floor plans (large spans) result in higher design loads on lateral elements</a:t>
          </a:r>
          <a:endParaRPr lang="en-US" sz="1800" dirty="0">
            <a:solidFill>
              <a:srgbClr val="666666"/>
            </a:solidFill>
            <a:latin typeface="Arial" panose="020B0604020202020204" pitchFamily="34" charset="0"/>
            <a:ea typeface="+mn-ea"/>
            <a:cs typeface="Arial" panose="020B0604020202020204" pitchFamily="34" charset="0"/>
          </a:endParaRPr>
        </a:p>
      </dgm:t>
    </dgm:pt>
    <dgm:pt modelId="{E6BD90FC-2754-4486-89CF-A89D6473A2F2}" type="parTrans" cxnId="{6DD5F5AA-692E-44EF-8C7E-0479D4F7E489}">
      <dgm:prSet/>
      <dgm:spPr/>
      <dgm:t>
        <a:bodyPr/>
        <a:lstStyle/>
        <a:p>
          <a:pPr>
            <a:lnSpc>
              <a:spcPct val="120000"/>
            </a:lnSpc>
          </a:pPr>
          <a:endParaRPr lang="en-US" sz="2000">
            <a:solidFill>
              <a:schemeClr val="bg2"/>
            </a:solidFill>
            <a:latin typeface="Arial" panose="020B0604020202020204" pitchFamily="34" charset="0"/>
            <a:cs typeface="Arial" panose="020B0604020202020204" pitchFamily="34" charset="0"/>
          </a:endParaRPr>
        </a:p>
      </dgm:t>
    </dgm:pt>
    <dgm:pt modelId="{B815C456-FC90-4DAB-ACA7-74B9200BACE0}" type="sibTrans" cxnId="{6DD5F5AA-692E-44EF-8C7E-0479D4F7E489}">
      <dgm:prSet/>
      <dgm:spPr/>
      <dgm:t>
        <a:bodyPr/>
        <a:lstStyle/>
        <a:p>
          <a:pPr>
            <a:lnSpc>
              <a:spcPct val="120000"/>
            </a:lnSpc>
          </a:pPr>
          <a:endParaRPr lang="en-US" sz="2000">
            <a:solidFill>
              <a:schemeClr val="bg2"/>
            </a:solidFill>
            <a:latin typeface="Arial" panose="020B0604020202020204" pitchFamily="34" charset="0"/>
            <a:cs typeface="Arial" panose="020B0604020202020204" pitchFamily="34" charset="0"/>
          </a:endParaRPr>
        </a:p>
      </dgm:t>
    </dgm:pt>
    <dgm:pt modelId="{3A92CDE5-BE49-4E64-B141-7852F720389A}">
      <dgm:prSet phldrT="[Text]" custT="1"/>
      <dgm:spPr>
        <a:xfrm>
          <a:off x="1769022" y="1661666"/>
          <a:ext cx="6458989" cy="1510605"/>
        </a:xfrm>
        <a:noFill/>
        <a:ln>
          <a:noFill/>
        </a:ln>
        <a:effectLst/>
      </dgm:spPr>
      <dgm:t>
        <a:bodyPr/>
        <a:lstStyle/>
        <a:p>
          <a:pPr>
            <a:lnSpc>
              <a:spcPct val="120000"/>
            </a:lnSpc>
          </a:pPr>
          <a:r>
            <a:rPr lang="en-US" sz="1800" dirty="0" smtClean="0">
              <a:solidFill>
                <a:srgbClr val="666666"/>
              </a:solidFill>
              <a:latin typeface="Arial" panose="020B0604020202020204" pitchFamily="34" charset="0"/>
              <a:ea typeface="+mn-ea"/>
              <a:cs typeface="Arial" panose="020B0604020202020204" pitchFamily="34" charset="0"/>
            </a:rPr>
            <a:t>Soft Story Retrofit Applications: Apartments and condominiums with parking or commercial space on the first floor are prone to collapse if ground floor walls and columns are not strong enough to hold up the building during earthquakes.</a:t>
          </a:r>
          <a:endParaRPr lang="en-US" sz="1800" dirty="0">
            <a:solidFill>
              <a:srgbClr val="666666"/>
            </a:solidFill>
            <a:latin typeface="Arial" panose="020B0604020202020204" pitchFamily="34" charset="0"/>
            <a:ea typeface="+mn-ea"/>
            <a:cs typeface="Arial" panose="020B0604020202020204" pitchFamily="34" charset="0"/>
          </a:endParaRPr>
        </a:p>
      </dgm:t>
    </dgm:pt>
    <dgm:pt modelId="{5815734C-D2D1-4DEB-86A5-710FBB243CDB}" type="parTrans" cxnId="{F64B0311-B8EC-46DC-9ACE-2C5EAD707366}">
      <dgm:prSet/>
      <dgm:spPr/>
      <dgm:t>
        <a:bodyPr/>
        <a:lstStyle/>
        <a:p>
          <a:pPr>
            <a:lnSpc>
              <a:spcPct val="120000"/>
            </a:lnSpc>
          </a:pPr>
          <a:endParaRPr lang="en-US" sz="2000">
            <a:solidFill>
              <a:schemeClr val="bg2"/>
            </a:solidFill>
            <a:latin typeface="Arial" panose="020B0604020202020204" pitchFamily="34" charset="0"/>
            <a:cs typeface="Arial" panose="020B0604020202020204" pitchFamily="34" charset="0"/>
          </a:endParaRPr>
        </a:p>
      </dgm:t>
    </dgm:pt>
    <dgm:pt modelId="{A106AB9F-8AEE-4471-B224-847910F7B328}" type="sibTrans" cxnId="{F64B0311-B8EC-46DC-9ACE-2C5EAD707366}">
      <dgm:prSet/>
      <dgm:spPr/>
      <dgm:t>
        <a:bodyPr/>
        <a:lstStyle/>
        <a:p>
          <a:pPr>
            <a:lnSpc>
              <a:spcPct val="120000"/>
            </a:lnSpc>
          </a:pPr>
          <a:endParaRPr lang="en-US" sz="2000">
            <a:solidFill>
              <a:schemeClr val="bg2"/>
            </a:solidFill>
            <a:latin typeface="Arial" panose="020B0604020202020204" pitchFamily="34" charset="0"/>
            <a:cs typeface="Arial" panose="020B0604020202020204" pitchFamily="34" charset="0"/>
          </a:endParaRPr>
        </a:p>
      </dgm:t>
    </dgm:pt>
    <dgm:pt modelId="{C9A45544-E471-4AE7-B2A7-FCA554A55420}">
      <dgm:prSet phldrT="[Text]" custT="1"/>
      <dgm:spPr>
        <a:xfrm>
          <a:off x="1769022" y="3247802"/>
          <a:ext cx="6458989" cy="1510605"/>
        </a:xfrm>
        <a:noFill/>
        <a:ln>
          <a:noFill/>
        </a:ln>
        <a:effectLst/>
      </dgm:spPr>
      <dgm:t>
        <a:bodyPr/>
        <a:lstStyle/>
        <a:p>
          <a:pPr>
            <a:lnSpc>
              <a:spcPct val="120000"/>
            </a:lnSpc>
          </a:pPr>
          <a:r>
            <a:rPr lang="en-US" sz="1800" dirty="0" smtClean="0">
              <a:solidFill>
                <a:srgbClr val="666666"/>
              </a:solidFill>
              <a:latin typeface="Arial" panose="020B0604020202020204" pitchFamily="34" charset="0"/>
              <a:ea typeface="+mn-ea"/>
              <a:cs typeface="Arial" panose="020B0604020202020204" pitchFamily="34" charset="0"/>
            </a:rPr>
            <a:t>The introduction of moment frames to resist higher loads in light-framed structures is the logical progression for pre-manufactured products. This is a tremendous benefit for engineers who do not have the time or budget to design a custom frame.</a:t>
          </a:r>
          <a:endParaRPr lang="en-US" sz="1800" dirty="0">
            <a:solidFill>
              <a:srgbClr val="666666"/>
            </a:solidFill>
            <a:latin typeface="Arial" panose="020B0604020202020204" pitchFamily="34" charset="0"/>
            <a:ea typeface="+mn-ea"/>
            <a:cs typeface="Arial" panose="020B0604020202020204" pitchFamily="34" charset="0"/>
          </a:endParaRPr>
        </a:p>
      </dgm:t>
    </dgm:pt>
    <dgm:pt modelId="{E809C887-356A-4B6D-B409-75B28E21CCFE}" type="parTrans" cxnId="{1D6E13C8-3C4C-495B-9D3E-0F6B5E421C80}">
      <dgm:prSet/>
      <dgm:spPr/>
      <dgm:t>
        <a:bodyPr/>
        <a:lstStyle/>
        <a:p>
          <a:pPr>
            <a:lnSpc>
              <a:spcPct val="120000"/>
            </a:lnSpc>
          </a:pPr>
          <a:endParaRPr lang="en-US" sz="2000">
            <a:solidFill>
              <a:schemeClr val="bg2"/>
            </a:solidFill>
            <a:latin typeface="Arial" panose="020B0604020202020204" pitchFamily="34" charset="0"/>
            <a:cs typeface="Arial" panose="020B0604020202020204" pitchFamily="34" charset="0"/>
          </a:endParaRPr>
        </a:p>
      </dgm:t>
    </dgm:pt>
    <dgm:pt modelId="{859ED16F-E5A0-4ED0-A974-710155084A85}" type="sibTrans" cxnId="{1D6E13C8-3C4C-495B-9D3E-0F6B5E421C80}">
      <dgm:prSet/>
      <dgm:spPr/>
      <dgm:t>
        <a:bodyPr/>
        <a:lstStyle/>
        <a:p>
          <a:pPr>
            <a:lnSpc>
              <a:spcPct val="120000"/>
            </a:lnSpc>
          </a:pPr>
          <a:endParaRPr lang="en-US" sz="2000">
            <a:solidFill>
              <a:schemeClr val="bg2"/>
            </a:solidFill>
            <a:latin typeface="Arial" panose="020B0604020202020204" pitchFamily="34" charset="0"/>
            <a:cs typeface="Arial" panose="020B0604020202020204" pitchFamily="34" charset="0"/>
          </a:endParaRPr>
        </a:p>
      </dgm:t>
    </dgm:pt>
    <dgm:pt modelId="{467A7CF2-1C79-4A79-888A-ED3D75379913}" type="pres">
      <dgm:prSet presAssocID="{9D085FB0-C8F3-4360-AF2E-449469EE6D3F}" presName="vert0" presStyleCnt="0">
        <dgm:presLayoutVars>
          <dgm:dir/>
          <dgm:animOne val="branch"/>
          <dgm:animLvl val="lvl"/>
        </dgm:presLayoutVars>
      </dgm:prSet>
      <dgm:spPr/>
      <dgm:t>
        <a:bodyPr/>
        <a:lstStyle/>
        <a:p>
          <a:endParaRPr lang="en-US"/>
        </a:p>
      </dgm:t>
    </dgm:pt>
    <dgm:pt modelId="{DA603D79-CDB7-49C8-827A-EC7623DEA507}" type="pres">
      <dgm:prSet presAssocID="{BD9EF28A-FAB5-45A8-8349-7334C9B2E2C0}" presName="thickLine" presStyleLbl="alignNode1" presStyleIdx="0" presStyleCnt="1"/>
      <dgm:spPr>
        <a:xfrm>
          <a:off x="0" y="0"/>
          <a:ext cx="8228012" cy="0"/>
        </a:xfrm>
        <a:prstGeom prst="line">
          <a:avLst/>
        </a:prstGeom>
        <a:solidFill>
          <a:srgbClr val="FF9467">
            <a:hueOff val="0"/>
            <a:satOff val="0"/>
            <a:lumOff val="0"/>
            <a:alphaOff val="0"/>
          </a:srgbClr>
        </a:solidFill>
        <a:ln w="25400" cap="flat" cmpd="sng" algn="ctr">
          <a:solidFill>
            <a:srgbClr val="FF9467">
              <a:hueOff val="0"/>
              <a:satOff val="0"/>
              <a:lumOff val="0"/>
              <a:alphaOff val="0"/>
            </a:srgbClr>
          </a:solidFill>
          <a:prstDash val="solid"/>
        </a:ln>
        <a:effectLst/>
      </dgm:spPr>
      <dgm:t>
        <a:bodyPr/>
        <a:lstStyle/>
        <a:p>
          <a:endParaRPr lang="en-US"/>
        </a:p>
      </dgm:t>
    </dgm:pt>
    <dgm:pt modelId="{1762C31A-C812-4D43-90EB-4BDC09463EEC}" type="pres">
      <dgm:prSet presAssocID="{BD9EF28A-FAB5-45A8-8349-7334C9B2E2C0}" presName="horz1" presStyleCnt="0"/>
      <dgm:spPr/>
    </dgm:pt>
    <dgm:pt modelId="{D7A847E3-C326-442B-8C80-FD3184CDB6B1}" type="pres">
      <dgm:prSet presAssocID="{BD9EF28A-FAB5-45A8-8349-7334C9B2E2C0}" presName="tx1" presStyleLbl="revTx" presStyleIdx="0" presStyleCnt="4"/>
      <dgm:spPr>
        <a:prstGeom prst="rect">
          <a:avLst/>
        </a:prstGeom>
      </dgm:spPr>
      <dgm:t>
        <a:bodyPr/>
        <a:lstStyle/>
        <a:p>
          <a:endParaRPr lang="en-US"/>
        </a:p>
      </dgm:t>
    </dgm:pt>
    <dgm:pt modelId="{F8ECA988-15F0-460B-83D7-90AF6B6A5ECA}" type="pres">
      <dgm:prSet presAssocID="{BD9EF28A-FAB5-45A8-8349-7334C9B2E2C0}" presName="vert1" presStyleCnt="0"/>
      <dgm:spPr/>
    </dgm:pt>
    <dgm:pt modelId="{35D7D461-5786-4AA1-80AE-57337F0D9B92}" type="pres">
      <dgm:prSet presAssocID="{B4B4E545-2A14-4F60-8B29-2291E7146D1C}" presName="vertSpace2a" presStyleCnt="0"/>
      <dgm:spPr/>
    </dgm:pt>
    <dgm:pt modelId="{B1F47221-D321-498A-ADF4-E61051E6B8A2}" type="pres">
      <dgm:prSet presAssocID="{B4B4E545-2A14-4F60-8B29-2291E7146D1C}" presName="horz2" presStyleCnt="0"/>
      <dgm:spPr/>
    </dgm:pt>
    <dgm:pt modelId="{95F378C2-AE71-4E16-A55C-33493E24FD72}" type="pres">
      <dgm:prSet presAssocID="{B4B4E545-2A14-4F60-8B29-2291E7146D1C}" presName="horzSpace2" presStyleCnt="0"/>
      <dgm:spPr/>
    </dgm:pt>
    <dgm:pt modelId="{C35C843B-E72F-47C9-9BCE-F349F07AF25A}" type="pres">
      <dgm:prSet presAssocID="{B4B4E545-2A14-4F60-8B29-2291E7146D1C}" presName="tx2" presStyleLbl="revTx" presStyleIdx="1" presStyleCnt="4"/>
      <dgm:spPr>
        <a:prstGeom prst="rect">
          <a:avLst/>
        </a:prstGeom>
      </dgm:spPr>
      <dgm:t>
        <a:bodyPr/>
        <a:lstStyle/>
        <a:p>
          <a:endParaRPr lang="en-US"/>
        </a:p>
      </dgm:t>
    </dgm:pt>
    <dgm:pt modelId="{C494B0B5-6F69-4771-AB75-942EC17E1358}" type="pres">
      <dgm:prSet presAssocID="{B4B4E545-2A14-4F60-8B29-2291E7146D1C}" presName="vert2" presStyleCnt="0"/>
      <dgm:spPr/>
    </dgm:pt>
    <dgm:pt modelId="{A00A7888-2D1A-4717-98E2-CC7784818370}" type="pres">
      <dgm:prSet presAssocID="{B4B4E545-2A14-4F60-8B29-2291E7146D1C}" presName="thinLine2b" presStyleLbl="callout" presStyleIdx="0" presStyleCnt="3"/>
      <dgm:spPr>
        <a:xfrm>
          <a:off x="1645602" y="1586135"/>
          <a:ext cx="6582409" cy="0"/>
        </a:xfrm>
        <a:prstGeom prst="line">
          <a:avLst/>
        </a:prstGeom>
        <a:solidFill>
          <a:srgbClr val="FF9467">
            <a:hueOff val="0"/>
            <a:satOff val="0"/>
            <a:lumOff val="0"/>
            <a:alphaOff val="0"/>
          </a:srgbClr>
        </a:solidFill>
        <a:ln w="25400" cap="flat" cmpd="sng" algn="ctr">
          <a:solidFill>
            <a:srgbClr val="FF9467">
              <a:tint val="50000"/>
              <a:hueOff val="0"/>
              <a:satOff val="0"/>
              <a:lumOff val="0"/>
              <a:alphaOff val="0"/>
            </a:srgbClr>
          </a:solidFill>
          <a:prstDash val="solid"/>
        </a:ln>
        <a:effectLst/>
      </dgm:spPr>
      <dgm:t>
        <a:bodyPr/>
        <a:lstStyle/>
        <a:p>
          <a:endParaRPr lang="en-US"/>
        </a:p>
      </dgm:t>
    </dgm:pt>
    <dgm:pt modelId="{0B5838C6-71FB-4A0D-BB01-1D0FFCB15DBC}" type="pres">
      <dgm:prSet presAssocID="{B4B4E545-2A14-4F60-8B29-2291E7146D1C}" presName="vertSpace2b" presStyleCnt="0"/>
      <dgm:spPr/>
    </dgm:pt>
    <dgm:pt modelId="{6FAF9CE7-2B52-4D60-9BA6-154C90336BD6}" type="pres">
      <dgm:prSet presAssocID="{3A92CDE5-BE49-4E64-B141-7852F720389A}" presName="horz2" presStyleCnt="0"/>
      <dgm:spPr/>
    </dgm:pt>
    <dgm:pt modelId="{64A2DB67-6FB1-4780-ADAC-6BFEE77277F6}" type="pres">
      <dgm:prSet presAssocID="{3A92CDE5-BE49-4E64-B141-7852F720389A}" presName="horzSpace2" presStyleCnt="0"/>
      <dgm:spPr/>
    </dgm:pt>
    <dgm:pt modelId="{DA09D398-B8C1-4247-BA18-2B0B69009080}" type="pres">
      <dgm:prSet presAssocID="{3A92CDE5-BE49-4E64-B141-7852F720389A}" presName="tx2" presStyleLbl="revTx" presStyleIdx="2" presStyleCnt="4"/>
      <dgm:spPr>
        <a:prstGeom prst="rect">
          <a:avLst/>
        </a:prstGeom>
      </dgm:spPr>
      <dgm:t>
        <a:bodyPr/>
        <a:lstStyle/>
        <a:p>
          <a:endParaRPr lang="en-US"/>
        </a:p>
      </dgm:t>
    </dgm:pt>
    <dgm:pt modelId="{C86CF7BF-D83D-4ED0-9453-705ECDC437B3}" type="pres">
      <dgm:prSet presAssocID="{3A92CDE5-BE49-4E64-B141-7852F720389A}" presName="vert2" presStyleCnt="0"/>
      <dgm:spPr/>
    </dgm:pt>
    <dgm:pt modelId="{677CB70E-F932-4846-9590-43A0ED8F10E9}" type="pres">
      <dgm:prSet presAssocID="{3A92CDE5-BE49-4E64-B141-7852F720389A}" presName="thinLine2b" presStyleLbl="callout" presStyleIdx="1" presStyleCnt="3"/>
      <dgm:spPr>
        <a:xfrm>
          <a:off x="1645602" y="3172271"/>
          <a:ext cx="6582409" cy="0"/>
        </a:xfrm>
        <a:prstGeom prst="line">
          <a:avLst/>
        </a:prstGeom>
        <a:solidFill>
          <a:srgbClr val="FF9467">
            <a:hueOff val="0"/>
            <a:satOff val="0"/>
            <a:lumOff val="0"/>
            <a:alphaOff val="0"/>
          </a:srgbClr>
        </a:solidFill>
        <a:ln w="25400" cap="flat" cmpd="sng" algn="ctr">
          <a:solidFill>
            <a:srgbClr val="FF9467">
              <a:tint val="50000"/>
              <a:hueOff val="0"/>
              <a:satOff val="0"/>
              <a:lumOff val="0"/>
              <a:alphaOff val="0"/>
            </a:srgbClr>
          </a:solidFill>
          <a:prstDash val="solid"/>
        </a:ln>
        <a:effectLst/>
      </dgm:spPr>
      <dgm:t>
        <a:bodyPr/>
        <a:lstStyle/>
        <a:p>
          <a:endParaRPr lang="en-US"/>
        </a:p>
      </dgm:t>
    </dgm:pt>
    <dgm:pt modelId="{3539C391-1B41-4939-A7AA-29768AA4917C}" type="pres">
      <dgm:prSet presAssocID="{3A92CDE5-BE49-4E64-B141-7852F720389A}" presName="vertSpace2b" presStyleCnt="0"/>
      <dgm:spPr/>
    </dgm:pt>
    <dgm:pt modelId="{D8D3771E-5A14-474F-A034-37E947712098}" type="pres">
      <dgm:prSet presAssocID="{C9A45544-E471-4AE7-B2A7-FCA554A55420}" presName="horz2" presStyleCnt="0"/>
      <dgm:spPr/>
    </dgm:pt>
    <dgm:pt modelId="{459FAB5C-B09A-4FF5-8297-F105F9BAB6E7}" type="pres">
      <dgm:prSet presAssocID="{C9A45544-E471-4AE7-B2A7-FCA554A55420}" presName="horzSpace2" presStyleCnt="0"/>
      <dgm:spPr/>
    </dgm:pt>
    <dgm:pt modelId="{D24FEBCF-3FCF-4D54-AE90-E717DD253ED9}" type="pres">
      <dgm:prSet presAssocID="{C9A45544-E471-4AE7-B2A7-FCA554A55420}" presName="tx2" presStyleLbl="revTx" presStyleIdx="3" presStyleCnt="4"/>
      <dgm:spPr>
        <a:prstGeom prst="rect">
          <a:avLst/>
        </a:prstGeom>
      </dgm:spPr>
      <dgm:t>
        <a:bodyPr/>
        <a:lstStyle/>
        <a:p>
          <a:endParaRPr lang="en-US"/>
        </a:p>
      </dgm:t>
    </dgm:pt>
    <dgm:pt modelId="{29DB896A-DB09-46F7-B107-1A2BF886274F}" type="pres">
      <dgm:prSet presAssocID="{C9A45544-E471-4AE7-B2A7-FCA554A55420}" presName="vert2" presStyleCnt="0"/>
      <dgm:spPr/>
    </dgm:pt>
    <dgm:pt modelId="{95E6CF9D-4538-4B95-8337-A2AFDA67DB60}" type="pres">
      <dgm:prSet presAssocID="{C9A45544-E471-4AE7-B2A7-FCA554A55420}" presName="thinLine2b" presStyleLbl="callout" presStyleIdx="2" presStyleCnt="3"/>
      <dgm:spPr>
        <a:xfrm>
          <a:off x="1645602" y="4758407"/>
          <a:ext cx="6582409" cy="0"/>
        </a:xfrm>
        <a:prstGeom prst="line">
          <a:avLst/>
        </a:prstGeom>
        <a:solidFill>
          <a:srgbClr val="FF9467">
            <a:hueOff val="0"/>
            <a:satOff val="0"/>
            <a:lumOff val="0"/>
            <a:alphaOff val="0"/>
          </a:srgbClr>
        </a:solidFill>
        <a:ln w="25400" cap="flat" cmpd="sng" algn="ctr">
          <a:solidFill>
            <a:srgbClr val="FF9467">
              <a:tint val="50000"/>
              <a:hueOff val="0"/>
              <a:satOff val="0"/>
              <a:lumOff val="0"/>
              <a:alphaOff val="0"/>
            </a:srgbClr>
          </a:solidFill>
          <a:prstDash val="solid"/>
        </a:ln>
        <a:effectLst/>
      </dgm:spPr>
      <dgm:t>
        <a:bodyPr/>
        <a:lstStyle/>
        <a:p>
          <a:endParaRPr lang="en-US"/>
        </a:p>
      </dgm:t>
    </dgm:pt>
    <dgm:pt modelId="{BF3BA795-A740-4FD6-9D11-6F0B296C38E1}" type="pres">
      <dgm:prSet presAssocID="{C9A45544-E471-4AE7-B2A7-FCA554A55420}" presName="vertSpace2b" presStyleCnt="0"/>
      <dgm:spPr/>
    </dgm:pt>
  </dgm:ptLst>
  <dgm:cxnLst>
    <dgm:cxn modelId="{68EED5B3-73A1-4140-B375-C8AF47EDE34E}" type="presOf" srcId="{BD9EF28A-FAB5-45A8-8349-7334C9B2E2C0}" destId="{D7A847E3-C326-442B-8C80-FD3184CDB6B1}" srcOrd="0" destOrd="0" presId="urn:microsoft.com/office/officeart/2008/layout/LinedList"/>
    <dgm:cxn modelId="{6DD5F5AA-692E-44EF-8C7E-0479D4F7E489}" srcId="{BD9EF28A-FAB5-45A8-8349-7334C9B2E2C0}" destId="{B4B4E545-2A14-4F60-8B29-2291E7146D1C}" srcOrd="0" destOrd="0" parTransId="{E6BD90FC-2754-4486-89CF-A89D6473A2F2}" sibTransId="{B815C456-FC90-4DAB-ACA7-74B9200BACE0}"/>
    <dgm:cxn modelId="{948D0ADC-2211-4D8A-800F-197C5B0DDF3A}" type="presOf" srcId="{9D085FB0-C8F3-4360-AF2E-449469EE6D3F}" destId="{467A7CF2-1C79-4A79-888A-ED3D75379913}" srcOrd="0" destOrd="0" presId="urn:microsoft.com/office/officeart/2008/layout/LinedList"/>
    <dgm:cxn modelId="{BB95D789-4C33-4624-800B-4CB634F81BA1}" srcId="{9D085FB0-C8F3-4360-AF2E-449469EE6D3F}" destId="{BD9EF28A-FAB5-45A8-8349-7334C9B2E2C0}" srcOrd="0" destOrd="0" parTransId="{26BD845B-F67F-4A7A-8E7B-C418CEC67741}" sibTransId="{BAFB06E0-BD5F-4AA7-B01A-CD15777ABBB3}"/>
    <dgm:cxn modelId="{50FEA942-3D67-43BC-9152-F1B0C0A8B465}" type="presOf" srcId="{B4B4E545-2A14-4F60-8B29-2291E7146D1C}" destId="{C35C843B-E72F-47C9-9BCE-F349F07AF25A}" srcOrd="0" destOrd="0" presId="urn:microsoft.com/office/officeart/2008/layout/LinedList"/>
    <dgm:cxn modelId="{F64B0311-B8EC-46DC-9ACE-2C5EAD707366}" srcId="{BD9EF28A-FAB5-45A8-8349-7334C9B2E2C0}" destId="{3A92CDE5-BE49-4E64-B141-7852F720389A}" srcOrd="1" destOrd="0" parTransId="{5815734C-D2D1-4DEB-86A5-710FBB243CDB}" sibTransId="{A106AB9F-8AEE-4471-B224-847910F7B328}"/>
    <dgm:cxn modelId="{C1D8E6B0-3BB9-4325-A0FF-526B469ED2E4}" type="presOf" srcId="{3A92CDE5-BE49-4E64-B141-7852F720389A}" destId="{DA09D398-B8C1-4247-BA18-2B0B69009080}" srcOrd="0" destOrd="0" presId="urn:microsoft.com/office/officeart/2008/layout/LinedList"/>
    <dgm:cxn modelId="{1D6E13C8-3C4C-495B-9D3E-0F6B5E421C80}" srcId="{BD9EF28A-FAB5-45A8-8349-7334C9B2E2C0}" destId="{C9A45544-E471-4AE7-B2A7-FCA554A55420}" srcOrd="2" destOrd="0" parTransId="{E809C887-356A-4B6D-B409-75B28E21CCFE}" sibTransId="{859ED16F-E5A0-4ED0-A974-710155084A85}"/>
    <dgm:cxn modelId="{6521E6E2-07CC-46ED-A702-2BA88F1C4643}" type="presOf" srcId="{C9A45544-E471-4AE7-B2A7-FCA554A55420}" destId="{D24FEBCF-3FCF-4D54-AE90-E717DD253ED9}" srcOrd="0" destOrd="0" presId="urn:microsoft.com/office/officeart/2008/layout/LinedList"/>
    <dgm:cxn modelId="{4F7C09EA-2D26-474B-BB01-E6A3FA579C30}" type="presParOf" srcId="{467A7CF2-1C79-4A79-888A-ED3D75379913}" destId="{DA603D79-CDB7-49C8-827A-EC7623DEA507}" srcOrd="0" destOrd="0" presId="urn:microsoft.com/office/officeart/2008/layout/LinedList"/>
    <dgm:cxn modelId="{7D8C3FFB-56FE-481B-A2FC-893C038649A5}" type="presParOf" srcId="{467A7CF2-1C79-4A79-888A-ED3D75379913}" destId="{1762C31A-C812-4D43-90EB-4BDC09463EEC}" srcOrd="1" destOrd="0" presId="urn:microsoft.com/office/officeart/2008/layout/LinedList"/>
    <dgm:cxn modelId="{8228B084-690A-4C1E-8374-FA217F91910E}" type="presParOf" srcId="{1762C31A-C812-4D43-90EB-4BDC09463EEC}" destId="{D7A847E3-C326-442B-8C80-FD3184CDB6B1}" srcOrd="0" destOrd="0" presId="urn:microsoft.com/office/officeart/2008/layout/LinedList"/>
    <dgm:cxn modelId="{3DF3C626-83B4-4AEB-A483-60FAF8576A9A}" type="presParOf" srcId="{1762C31A-C812-4D43-90EB-4BDC09463EEC}" destId="{F8ECA988-15F0-460B-83D7-90AF6B6A5ECA}" srcOrd="1" destOrd="0" presId="urn:microsoft.com/office/officeart/2008/layout/LinedList"/>
    <dgm:cxn modelId="{0303F5D4-983B-437A-9625-E93858C55075}" type="presParOf" srcId="{F8ECA988-15F0-460B-83D7-90AF6B6A5ECA}" destId="{35D7D461-5786-4AA1-80AE-57337F0D9B92}" srcOrd="0" destOrd="0" presId="urn:microsoft.com/office/officeart/2008/layout/LinedList"/>
    <dgm:cxn modelId="{02D52725-6E25-452A-9E40-90042BBFB4B0}" type="presParOf" srcId="{F8ECA988-15F0-460B-83D7-90AF6B6A5ECA}" destId="{B1F47221-D321-498A-ADF4-E61051E6B8A2}" srcOrd="1" destOrd="0" presId="urn:microsoft.com/office/officeart/2008/layout/LinedList"/>
    <dgm:cxn modelId="{3786132C-2350-4BAB-B728-AF79F76FC020}" type="presParOf" srcId="{B1F47221-D321-498A-ADF4-E61051E6B8A2}" destId="{95F378C2-AE71-4E16-A55C-33493E24FD72}" srcOrd="0" destOrd="0" presId="urn:microsoft.com/office/officeart/2008/layout/LinedList"/>
    <dgm:cxn modelId="{93A3DB0F-4822-4900-B507-9DBDE2A8B3D9}" type="presParOf" srcId="{B1F47221-D321-498A-ADF4-E61051E6B8A2}" destId="{C35C843B-E72F-47C9-9BCE-F349F07AF25A}" srcOrd="1" destOrd="0" presId="urn:microsoft.com/office/officeart/2008/layout/LinedList"/>
    <dgm:cxn modelId="{6E82A4EC-3AAB-4446-95A4-44E53C070BAF}" type="presParOf" srcId="{B1F47221-D321-498A-ADF4-E61051E6B8A2}" destId="{C494B0B5-6F69-4771-AB75-942EC17E1358}" srcOrd="2" destOrd="0" presId="urn:microsoft.com/office/officeart/2008/layout/LinedList"/>
    <dgm:cxn modelId="{1086888C-23EA-4C3D-9F62-5F9D557B856A}" type="presParOf" srcId="{F8ECA988-15F0-460B-83D7-90AF6B6A5ECA}" destId="{A00A7888-2D1A-4717-98E2-CC7784818370}" srcOrd="2" destOrd="0" presId="urn:microsoft.com/office/officeart/2008/layout/LinedList"/>
    <dgm:cxn modelId="{BF912949-94D5-410B-961A-8C7AB92D9B7E}" type="presParOf" srcId="{F8ECA988-15F0-460B-83D7-90AF6B6A5ECA}" destId="{0B5838C6-71FB-4A0D-BB01-1D0FFCB15DBC}" srcOrd="3" destOrd="0" presId="urn:microsoft.com/office/officeart/2008/layout/LinedList"/>
    <dgm:cxn modelId="{51BA2A21-ECC2-495D-AABF-B68B4657C91E}" type="presParOf" srcId="{F8ECA988-15F0-460B-83D7-90AF6B6A5ECA}" destId="{6FAF9CE7-2B52-4D60-9BA6-154C90336BD6}" srcOrd="4" destOrd="0" presId="urn:microsoft.com/office/officeart/2008/layout/LinedList"/>
    <dgm:cxn modelId="{D7EDC670-09BA-4B38-AEF3-4C807A0EEB3F}" type="presParOf" srcId="{6FAF9CE7-2B52-4D60-9BA6-154C90336BD6}" destId="{64A2DB67-6FB1-4780-ADAC-6BFEE77277F6}" srcOrd="0" destOrd="0" presId="urn:microsoft.com/office/officeart/2008/layout/LinedList"/>
    <dgm:cxn modelId="{5174F1E5-A311-4308-80C1-813EB11CD326}" type="presParOf" srcId="{6FAF9CE7-2B52-4D60-9BA6-154C90336BD6}" destId="{DA09D398-B8C1-4247-BA18-2B0B69009080}" srcOrd="1" destOrd="0" presId="urn:microsoft.com/office/officeart/2008/layout/LinedList"/>
    <dgm:cxn modelId="{3EA0A403-4435-4EB0-B80D-2B9E0E95980B}" type="presParOf" srcId="{6FAF9CE7-2B52-4D60-9BA6-154C90336BD6}" destId="{C86CF7BF-D83D-4ED0-9453-705ECDC437B3}" srcOrd="2" destOrd="0" presId="urn:microsoft.com/office/officeart/2008/layout/LinedList"/>
    <dgm:cxn modelId="{C0EDFE30-CCB0-4849-9100-E3E41573C886}" type="presParOf" srcId="{F8ECA988-15F0-460B-83D7-90AF6B6A5ECA}" destId="{677CB70E-F932-4846-9590-43A0ED8F10E9}" srcOrd="5" destOrd="0" presId="urn:microsoft.com/office/officeart/2008/layout/LinedList"/>
    <dgm:cxn modelId="{D64A95A6-BEDA-41D4-AE06-AE845F102AA6}" type="presParOf" srcId="{F8ECA988-15F0-460B-83D7-90AF6B6A5ECA}" destId="{3539C391-1B41-4939-A7AA-29768AA4917C}" srcOrd="6" destOrd="0" presId="urn:microsoft.com/office/officeart/2008/layout/LinedList"/>
    <dgm:cxn modelId="{816A37CD-CE0B-481F-AB8F-5BFF2FB2DCA8}" type="presParOf" srcId="{F8ECA988-15F0-460B-83D7-90AF6B6A5ECA}" destId="{D8D3771E-5A14-474F-A034-37E947712098}" srcOrd="7" destOrd="0" presId="urn:microsoft.com/office/officeart/2008/layout/LinedList"/>
    <dgm:cxn modelId="{EF82DE8E-F258-4A2F-8978-21F30CBA5A03}" type="presParOf" srcId="{D8D3771E-5A14-474F-A034-37E947712098}" destId="{459FAB5C-B09A-4FF5-8297-F105F9BAB6E7}" srcOrd="0" destOrd="0" presId="urn:microsoft.com/office/officeart/2008/layout/LinedList"/>
    <dgm:cxn modelId="{55BFD490-898A-4479-BA17-583F7E65E2B5}" type="presParOf" srcId="{D8D3771E-5A14-474F-A034-37E947712098}" destId="{D24FEBCF-3FCF-4D54-AE90-E717DD253ED9}" srcOrd="1" destOrd="0" presId="urn:microsoft.com/office/officeart/2008/layout/LinedList"/>
    <dgm:cxn modelId="{6A768538-17F6-4223-B8E8-0E9456323D5C}" type="presParOf" srcId="{D8D3771E-5A14-474F-A034-37E947712098}" destId="{29DB896A-DB09-46F7-B107-1A2BF886274F}" srcOrd="2" destOrd="0" presId="urn:microsoft.com/office/officeart/2008/layout/LinedList"/>
    <dgm:cxn modelId="{0110B20E-3D71-4F31-BD9B-7C35A1F4C1C0}" type="presParOf" srcId="{F8ECA988-15F0-460B-83D7-90AF6B6A5ECA}" destId="{95E6CF9D-4538-4B95-8337-A2AFDA67DB60}" srcOrd="8" destOrd="0" presId="urn:microsoft.com/office/officeart/2008/layout/LinedList"/>
    <dgm:cxn modelId="{582D117B-FF32-4271-893B-1FDDC241BD60}" type="presParOf" srcId="{F8ECA988-15F0-460B-83D7-90AF6B6A5ECA}" destId="{BF3BA795-A740-4FD6-9D11-6F0B296C38E1}" srcOrd="9" destOrd="0" presId="urn:microsoft.com/office/officeart/2008/layout/LinedList"/>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9D085FB0-C8F3-4360-AF2E-449469EE6D3F}" type="doc">
      <dgm:prSet loTypeId="urn:microsoft.com/office/officeart/2008/layout/LinedList" loCatId="list" qsTypeId="urn:microsoft.com/office/officeart/2005/8/quickstyle/simple1" qsCatId="simple" csTypeId="urn:microsoft.com/office/officeart/2005/8/colors/colorful4" csCatId="colorful" phldr="1"/>
      <dgm:spPr/>
      <dgm:t>
        <a:bodyPr/>
        <a:lstStyle/>
        <a:p>
          <a:endParaRPr lang="en-US"/>
        </a:p>
      </dgm:t>
    </dgm:pt>
    <dgm:pt modelId="{BD9EF28A-FAB5-45A8-8349-7334C9B2E2C0}">
      <dgm:prSet phldrT="[Text]" custT="1"/>
      <dgm:spPr>
        <a:xfrm>
          <a:off x="0" y="0"/>
          <a:ext cx="1645602" cy="4833938"/>
        </a:xfrm>
        <a:noFill/>
        <a:ln>
          <a:noFill/>
        </a:ln>
        <a:effectLst/>
      </dgm:spPr>
      <dgm:t>
        <a:bodyPr/>
        <a:lstStyle/>
        <a:p>
          <a:pPr>
            <a:lnSpc>
              <a:spcPct val="120000"/>
            </a:lnSpc>
            <a:spcBef>
              <a:spcPts val="3600"/>
            </a:spcBef>
          </a:pPr>
          <a:endParaRPr lang="en-US" sz="6600" dirty="0" smtClean="0">
            <a:solidFill>
              <a:srgbClr val="666666"/>
            </a:solidFill>
            <a:latin typeface="Arial" panose="020B0604020202020204" pitchFamily="34" charset="0"/>
            <a:ea typeface="+mn-ea"/>
            <a:cs typeface="Arial" panose="020B0604020202020204" pitchFamily="34" charset="0"/>
          </a:endParaRPr>
        </a:p>
      </dgm:t>
    </dgm:pt>
    <dgm:pt modelId="{26BD845B-F67F-4A7A-8E7B-C418CEC67741}" type="parTrans" cxnId="{BB95D789-4C33-4624-800B-4CB634F81BA1}">
      <dgm:prSet/>
      <dgm:spPr/>
      <dgm:t>
        <a:bodyPr/>
        <a:lstStyle/>
        <a:p>
          <a:pPr>
            <a:lnSpc>
              <a:spcPct val="120000"/>
            </a:lnSpc>
          </a:pPr>
          <a:endParaRPr lang="en-US" sz="2000">
            <a:solidFill>
              <a:schemeClr val="bg2"/>
            </a:solidFill>
            <a:latin typeface="Arial" panose="020B0604020202020204" pitchFamily="34" charset="0"/>
            <a:cs typeface="Arial" panose="020B0604020202020204" pitchFamily="34" charset="0"/>
          </a:endParaRPr>
        </a:p>
      </dgm:t>
    </dgm:pt>
    <dgm:pt modelId="{BAFB06E0-BD5F-4AA7-B01A-CD15777ABBB3}" type="sibTrans" cxnId="{BB95D789-4C33-4624-800B-4CB634F81BA1}">
      <dgm:prSet/>
      <dgm:spPr/>
      <dgm:t>
        <a:bodyPr/>
        <a:lstStyle/>
        <a:p>
          <a:pPr>
            <a:lnSpc>
              <a:spcPct val="120000"/>
            </a:lnSpc>
          </a:pPr>
          <a:endParaRPr lang="en-US" sz="2000">
            <a:solidFill>
              <a:schemeClr val="bg2"/>
            </a:solidFill>
            <a:latin typeface="Arial" panose="020B0604020202020204" pitchFamily="34" charset="0"/>
            <a:cs typeface="Arial" panose="020B0604020202020204" pitchFamily="34" charset="0"/>
          </a:endParaRPr>
        </a:p>
      </dgm:t>
    </dgm:pt>
    <dgm:pt modelId="{B4B4E545-2A14-4F60-8B29-2291E7146D1C}">
      <dgm:prSet phldrT="[Text]" custT="1"/>
      <dgm:spPr>
        <a:xfrm>
          <a:off x="1769022" y="75530"/>
          <a:ext cx="6458989" cy="1510605"/>
        </a:xfrm>
        <a:noFill/>
        <a:ln>
          <a:noFill/>
        </a:ln>
        <a:effectLst/>
      </dgm:spPr>
      <dgm:t>
        <a:bodyPr/>
        <a:lstStyle/>
        <a:p>
          <a:pPr>
            <a:lnSpc>
              <a:spcPct val="120000"/>
            </a:lnSpc>
          </a:pPr>
          <a:r>
            <a:rPr lang="en-US" sz="1800" dirty="0" smtClean="0">
              <a:solidFill>
                <a:srgbClr val="666666"/>
              </a:solidFill>
              <a:latin typeface="Arial" panose="020B0604020202020204" pitchFamily="34" charset="0"/>
              <a:ea typeface="+mn-ea"/>
              <a:cs typeface="Arial" panose="020B0604020202020204" pitchFamily="34" charset="0"/>
            </a:rPr>
            <a:t>Traditional Moment Frame </a:t>
          </a:r>
          <a:r>
            <a:rPr lang="en-US" sz="1800" b="1" dirty="0" smtClean="0">
              <a:solidFill>
                <a:srgbClr val="666666"/>
              </a:solidFill>
              <a:latin typeface="Arial" panose="020B0604020202020204" pitchFamily="34" charset="0"/>
              <a:ea typeface="+mn-ea"/>
              <a:cs typeface="Arial" panose="020B0604020202020204" pitchFamily="34" charset="0"/>
            </a:rPr>
            <a:t>Pros: (1) </a:t>
          </a:r>
          <a:r>
            <a:rPr lang="en-US" sz="1800" dirty="0" smtClean="0">
              <a:solidFill>
                <a:srgbClr val="666666"/>
              </a:solidFill>
              <a:latin typeface="Arial" panose="020B0604020202020204" pitchFamily="34" charset="0"/>
              <a:ea typeface="+mn-ea"/>
              <a:cs typeface="Arial" panose="020B0604020202020204" pitchFamily="34" charset="0"/>
            </a:rPr>
            <a:t>Most flexible in detailing and shape </a:t>
          </a:r>
          <a:r>
            <a:rPr lang="en-US" sz="1800" b="1" dirty="0" smtClean="0">
              <a:solidFill>
                <a:srgbClr val="666666"/>
              </a:solidFill>
              <a:latin typeface="Arial" panose="020B0604020202020204" pitchFamily="34" charset="0"/>
              <a:ea typeface="+mn-ea"/>
              <a:cs typeface="Arial" panose="020B0604020202020204" pitchFamily="34" charset="0"/>
            </a:rPr>
            <a:t>(2) </a:t>
          </a:r>
          <a:r>
            <a:rPr lang="en-US" sz="1800" dirty="0" smtClean="0">
              <a:solidFill>
                <a:srgbClr val="666666"/>
              </a:solidFill>
              <a:latin typeface="Arial" panose="020B0604020202020204" pitchFamily="34" charset="0"/>
              <a:ea typeface="+mn-ea"/>
              <a:cs typeface="Arial" panose="020B0604020202020204" pitchFamily="34" charset="0"/>
            </a:rPr>
            <a:t>Can maximize load capacity with AISC shapes </a:t>
          </a:r>
          <a:r>
            <a:rPr lang="en-US" sz="1800" b="1" dirty="0" smtClean="0">
              <a:solidFill>
                <a:srgbClr val="666666"/>
              </a:solidFill>
              <a:latin typeface="Arial" panose="020B0604020202020204" pitchFamily="34" charset="0"/>
              <a:ea typeface="+mn-ea"/>
              <a:cs typeface="Arial" panose="020B0604020202020204" pitchFamily="34" charset="0"/>
            </a:rPr>
            <a:t>(3)</a:t>
          </a:r>
          <a:r>
            <a:rPr lang="en-US" sz="1800" dirty="0" smtClean="0">
              <a:solidFill>
                <a:srgbClr val="666666"/>
              </a:solidFill>
              <a:latin typeface="Arial" panose="020B0604020202020204" pitchFamily="34" charset="0"/>
              <a:ea typeface="+mn-ea"/>
              <a:cs typeface="Arial" panose="020B0604020202020204" pitchFamily="34" charset="0"/>
            </a:rPr>
            <a:t> Open bidding to multiple shops. </a:t>
          </a:r>
          <a:r>
            <a:rPr lang="en-US" sz="1800" b="1" dirty="0" smtClean="0">
              <a:solidFill>
                <a:srgbClr val="666666"/>
              </a:solidFill>
              <a:latin typeface="Arial" panose="020B0604020202020204" pitchFamily="34" charset="0"/>
              <a:ea typeface="+mn-ea"/>
              <a:cs typeface="Arial" panose="020B0604020202020204" pitchFamily="34" charset="0"/>
            </a:rPr>
            <a:t>Cons: (1) </a:t>
          </a:r>
          <a:r>
            <a:rPr lang="en-US" sz="1800" b="0" dirty="0" smtClean="0">
              <a:solidFill>
                <a:srgbClr val="666666"/>
              </a:solidFill>
              <a:latin typeface="Arial" panose="020B0604020202020204" pitchFamily="34" charset="0"/>
              <a:ea typeface="+mn-ea"/>
              <a:cs typeface="Arial" panose="020B0604020202020204" pitchFamily="34" charset="0"/>
            </a:rPr>
            <a:t>D</a:t>
          </a:r>
          <a:r>
            <a:rPr lang="en-US" sz="1800" dirty="0" smtClean="0">
              <a:solidFill>
                <a:srgbClr val="666666"/>
              </a:solidFill>
              <a:latin typeface="Arial" panose="020B0604020202020204" pitchFamily="34" charset="0"/>
              <a:ea typeface="+mn-ea"/>
              <a:cs typeface="Arial" panose="020B0604020202020204" pitchFamily="34" charset="0"/>
            </a:rPr>
            <a:t>esign is labor and time intensive </a:t>
          </a:r>
          <a:r>
            <a:rPr lang="en-US" sz="1800" b="1" dirty="0" smtClean="0">
              <a:solidFill>
                <a:srgbClr val="666666"/>
              </a:solidFill>
              <a:latin typeface="Arial" panose="020B0604020202020204" pitchFamily="34" charset="0"/>
              <a:ea typeface="+mn-ea"/>
              <a:cs typeface="Arial" panose="020B0604020202020204" pitchFamily="34" charset="0"/>
            </a:rPr>
            <a:t>(2)</a:t>
          </a:r>
          <a:r>
            <a:rPr lang="en-US" sz="1800" dirty="0" smtClean="0">
              <a:solidFill>
                <a:srgbClr val="666666"/>
              </a:solidFill>
              <a:latin typeface="Arial" panose="020B0604020202020204" pitchFamily="34" charset="0"/>
              <a:ea typeface="+mn-ea"/>
              <a:cs typeface="Arial" panose="020B0604020202020204" pitchFamily="34" charset="0"/>
            </a:rPr>
            <a:t> Additional </a:t>
          </a:r>
          <a:r>
            <a:rPr lang="en-US" sz="1800" dirty="0" err="1" smtClean="0">
              <a:solidFill>
                <a:srgbClr val="666666"/>
              </a:solidFill>
              <a:latin typeface="Arial" panose="020B0604020202020204" pitchFamily="34" charset="0"/>
              <a:ea typeface="+mn-ea"/>
              <a:cs typeface="Arial" panose="020B0604020202020204" pitchFamily="34" charset="0"/>
            </a:rPr>
            <a:t>subtrade</a:t>
          </a:r>
          <a:r>
            <a:rPr lang="en-US" sz="1800" dirty="0" smtClean="0">
              <a:solidFill>
                <a:srgbClr val="666666"/>
              </a:solidFill>
              <a:latin typeface="Arial" panose="020B0604020202020204" pitchFamily="34" charset="0"/>
              <a:ea typeface="+mn-ea"/>
              <a:cs typeface="Arial" panose="020B0604020202020204" pitchFamily="34" charset="0"/>
            </a:rPr>
            <a:t> involved </a:t>
          </a:r>
          <a:br>
            <a:rPr lang="en-US" sz="1800" dirty="0" smtClean="0">
              <a:solidFill>
                <a:srgbClr val="666666"/>
              </a:solidFill>
              <a:latin typeface="Arial" panose="020B0604020202020204" pitchFamily="34" charset="0"/>
              <a:ea typeface="+mn-ea"/>
              <a:cs typeface="Arial" panose="020B0604020202020204" pitchFamily="34" charset="0"/>
            </a:rPr>
          </a:br>
          <a:r>
            <a:rPr lang="en-US" sz="1800" b="1" dirty="0" smtClean="0">
              <a:solidFill>
                <a:srgbClr val="666666"/>
              </a:solidFill>
              <a:latin typeface="Arial" panose="020B0604020202020204" pitchFamily="34" charset="0"/>
              <a:ea typeface="+mn-ea"/>
              <a:cs typeface="Arial" panose="020B0604020202020204" pitchFamily="34" charset="0"/>
            </a:rPr>
            <a:t>(3)</a:t>
          </a:r>
          <a:r>
            <a:rPr lang="en-US" sz="1800" dirty="0" smtClean="0">
              <a:solidFill>
                <a:srgbClr val="666666"/>
              </a:solidFill>
              <a:latin typeface="Arial" panose="020B0604020202020204" pitchFamily="34" charset="0"/>
              <a:ea typeface="+mn-ea"/>
              <a:cs typeface="Arial" panose="020B0604020202020204" pitchFamily="34" charset="0"/>
            </a:rPr>
            <a:t> Inconsistent quality </a:t>
          </a:r>
          <a:r>
            <a:rPr lang="en-US" sz="1800" b="1" dirty="0" smtClean="0">
              <a:solidFill>
                <a:srgbClr val="666666"/>
              </a:solidFill>
              <a:latin typeface="Arial" panose="020B0604020202020204" pitchFamily="34" charset="0"/>
              <a:ea typeface="+mn-ea"/>
              <a:cs typeface="Arial" panose="020B0604020202020204" pitchFamily="34" charset="0"/>
            </a:rPr>
            <a:t>(4)</a:t>
          </a:r>
          <a:r>
            <a:rPr lang="en-US" sz="1800" dirty="0" smtClean="0">
              <a:solidFill>
                <a:srgbClr val="666666"/>
              </a:solidFill>
              <a:latin typeface="Arial" panose="020B0604020202020204" pitchFamily="34" charset="0"/>
              <a:ea typeface="+mn-ea"/>
              <a:cs typeface="Arial" panose="020B0604020202020204" pitchFamily="34" charset="0"/>
            </a:rPr>
            <a:t> Additional inspection costs </a:t>
          </a:r>
          <a:r>
            <a:rPr lang="en-US" sz="1800" b="1" dirty="0" smtClean="0">
              <a:solidFill>
                <a:srgbClr val="666666"/>
              </a:solidFill>
              <a:latin typeface="Arial" panose="020B0604020202020204" pitchFamily="34" charset="0"/>
              <a:ea typeface="+mn-ea"/>
              <a:cs typeface="Arial" panose="020B0604020202020204" pitchFamily="34" charset="0"/>
            </a:rPr>
            <a:t>(5)</a:t>
          </a:r>
          <a:r>
            <a:rPr lang="en-US" sz="1800" dirty="0" smtClean="0">
              <a:solidFill>
                <a:srgbClr val="666666"/>
              </a:solidFill>
              <a:latin typeface="Arial" panose="020B0604020202020204" pitchFamily="34" charset="0"/>
              <a:ea typeface="+mn-ea"/>
              <a:cs typeface="Arial" panose="020B0604020202020204" pitchFamily="34" charset="0"/>
            </a:rPr>
            <a:t> Labor intensive to install </a:t>
          </a:r>
          <a:endParaRPr lang="en-US" sz="1800" dirty="0">
            <a:solidFill>
              <a:srgbClr val="666666"/>
            </a:solidFill>
            <a:latin typeface="Arial" panose="020B0604020202020204" pitchFamily="34" charset="0"/>
            <a:ea typeface="+mn-ea"/>
            <a:cs typeface="Arial" panose="020B0604020202020204" pitchFamily="34" charset="0"/>
          </a:endParaRPr>
        </a:p>
      </dgm:t>
    </dgm:pt>
    <dgm:pt modelId="{E6BD90FC-2754-4486-89CF-A89D6473A2F2}" type="parTrans" cxnId="{6DD5F5AA-692E-44EF-8C7E-0479D4F7E489}">
      <dgm:prSet/>
      <dgm:spPr/>
      <dgm:t>
        <a:bodyPr/>
        <a:lstStyle/>
        <a:p>
          <a:pPr>
            <a:lnSpc>
              <a:spcPct val="120000"/>
            </a:lnSpc>
          </a:pPr>
          <a:endParaRPr lang="en-US" sz="2000">
            <a:solidFill>
              <a:schemeClr val="bg2"/>
            </a:solidFill>
            <a:latin typeface="Arial" panose="020B0604020202020204" pitchFamily="34" charset="0"/>
            <a:cs typeface="Arial" panose="020B0604020202020204" pitchFamily="34" charset="0"/>
          </a:endParaRPr>
        </a:p>
      </dgm:t>
    </dgm:pt>
    <dgm:pt modelId="{B815C456-FC90-4DAB-ACA7-74B9200BACE0}" type="sibTrans" cxnId="{6DD5F5AA-692E-44EF-8C7E-0479D4F7E489}">
      <dgm:prSet/>
      <dgm:spPr/>
      <dgm:t>
        <a:bodyPr/>
        <a:lstStyle/>
        <a:p>
          <a:pPr>
            <a:lnSpc>
              <a:spcPct val="120000"/>
            </a:lnSpc>
          </a:pPr>
          <a:endParaRPr lang="en-US" sz="2000">
            <a:solidFill>
              <a:schemeClr val="bg2"/>
            </a:solidFill>
            <a:latin typeface="Arial" panose="020B0604020202020204" pitchFamily="34" charset="0"/>
            <a:cs typeface="Arial" panose="020B0604020202020204" pitchFamily="34" charset="0"/>
          </a:endParaRPr>
        </a:p>
      </dgm:t>
    </dgm:pt>
    <dgm:pt modelId="{3A92CDE5-BE49-4E64-B141-7852F720389A}">
      <dgm:prSet phldrT="[Text]" custT="1"/>
      <dgm:spPr>
        <a:xfrm>
          <a:off x="1769022" y="1661666"/>
          <a:ext cx="6458989" cy="1510605"/>
        </a:xfrm>
        <a:noFill/>
        <a:ln>
          <a:noFill/>
        </a:ln>
        <a:effectLst/>
      </dgm:spPr>
      <dgm:t>
        <a:bodyPr/>
        <a:lstStyle/>
        <a:p>
          <a:pPr>
            <a:lnSpc>
              <a:spcPct val="120000"/>
            </a:lnSpc>
          </a:pPr>
          <a:r>
            <a:rPr lang="en-US" sz="1800" dirty="0" smtClean="0">
              <a:solidFill>
                <a:srgbClr val="666666"/>
              </a:solidFill>
              <a:latin typeface="Arial" panose="020B0604020202020204" pitchFamily="34" charset="0"/>
              <a:ea typeface="+mn-ea"/>
              <a:cs typeface="Arial" panose="020B0604020202020204" pitchFamily="34" charset="0"/>
            </a:rPr>
            <a:t>Predesigned and manufactured moment frames are a cost-effective alternative. Multiple story and multi-bay frames are an ideal solution for projects featuring tall ceilings and expansive windows with space constraints or load requirements that exceed other lateral-force-resisting options for traditional light-frame construction.</a:t>
          </a:r>
          <a:endParaRPr lang="en-US" sz="1800" dirty="0">
            <a:solidFill>
              <a:srgbClr val="666666"/>
            </a:solidFill>
            <a:latin typeface="Arial" panose="020B0604020202020204" pitchFamily="34" charset="0"/>
            <a:ea typeface="+mn-ea"/>
            <a:cs typeface="Arial" panose="020B0604020202020204" pitchFamily="34" charset="0"/>
          </a:endParaRPr>
        </a:p>
      </dgm:t>
    </dgm:pt>
    <dgm:pt modelId="{5815734C-D2D1-4DEB-86A5-710FBB243CDB}" type="parTrans" cxnId="{F64B0311-B8EC-46DC-9ACE-2C5EAD707366}">
      <dgm:prSet/>
      <dgm:spPr/>
      <dgm:t>
        <a:bodyPr/>
        <a:lstStyle/>
        <a:p>
          <a:pPr>
            <a:lnSpc>
              <a:spcPct val="120000"/>
            </a:lnSpc>
          </a:pPr>
          <a:endParaRPr lang="en-US" sz="2000">
            <a:solidFill>
              <a:schemeClr val="bg2"/>
            </a:solidFill>
            <a:latin typeface="Arial" panose="020B0604020202020204" pitchFamily="34" charset="0"/>
            <a:cs typeface="Arial" panose="020B0604020202020204" pitchFamily="34" charset="0"/>
          </a:endParaRPr>
        </a:p>
      </dgm:t>
    </dgm:pt>
    <dgm:pt modelId="{A106AB9F-8AEE-4471-B224-847910F7B328}" type="sibTrans" cxnId="{F64B0311-B8EC-46DC-9ACE-2C5EAD707366}">
      <dgm:prSet/>
      <dgm:spPr/>
      <dgm:t>
        <a:bodyPr/>
        <a:lstStyle/>
        <a:p>
          <a:pPr>
            <a:lnSpc>
              <a:spcPct val="120000"/>
            </a:lnSpc>
          </a:pPr>
          <a:endParaRPr lang="en-US" sz="2000">
            <a:solidFill>
              <a:schemeClr val="bg2"/>
            </a:solidFill>
            <a:latin typeface="Arial" panose="020B0604020202020204" pitchFamily="34" charset="0"/>
            <a:cs typeface="Arial" panose="020B0604020202020204" pitchFamily="34" charset="0"/>
          </a:endParaRPr>
        </a:p>
      </dgm:t>
    </dgm:pt>
    <dgm:pt modelId="{C9A45544-E471-4AE7-B2A7-FCA554A55420}">
      <dgm:prSet phldrT="[Text]" custT="1"/>
      <dgm:spPr>
        <a:xfrm>
          <a:off x="1769022" y="3247802"/>
          <a:ext cx="6458989" cy="1510605"/>
        </a:xfrm>
        <a:noFill/>
        <a:ln>
          <a:noFill/>
        </a:ln>
        <a:effectLst/>
      </dgm:spPr>
      <dgm:t>
        <a:bodyPr/>
        <a:lstStyle/>
        <a:p>
          <a:pPr>
            <a:lnSpc>
              <a:spcPct val="120000"/>
            </a:lnSpc>
          </a:pPr>
          <a:r>
            <a:rPr lang="en-US" sz="1800" dirty="0" smtClean="0">
              <a:solidFill>
                <a:srgbClr val="666666"/>
              </a:solidFill>
              <a:latin typeface="Arial" panose="020B0604020202020204" pitchFamily="34" charset="0"/>
              <a:ea typeface="+mn-ea"/>
              <a:cs typeface="Arial" panose="020B0604020202020204" pitchFamily="34" charset="0"/>
            </a:rPr>
            <a:t>Advantages of Predesigned Moment Frames: </a:t>
          </a:r>
          <a:r>
            <a:rPr lang="en-US" sz="1800" b="1" dirty="0" smtClean="0">
              <a:solidFill>
                <a:srgbClr val="666666"/>
              </a:solidFill>
              <a:latin typeface="Arial" panose="020B0604020202020204" pitchFamily="34" charset="0"/>
              <a:ea typeface="+mn-ea"/>
              <a:cs typeface="Arial" panose="020B0604020202020204" pitchFamily="34" charset="0"/>
            </a:rPr>
            <a:t>(1)</a:t>
          </a:r>
          <a:r>
            <a:rPr lang="en-US" sz="1800" dirty="0" smtClean="0">
              <a:solidFill>
                <a:srgbClr val="666666"/>
              </a:solidFill>
              <a:latin typeface="Arial" panose="020B0604020202020204" pitchFamily="34" charset="0"/>
              <a:ea typeface="+mn-ea"/>
              <a:cs typeface="Arial" panose="020B0604020202020204" pitchFamily="34" charset="0"/>
            </a:rPr>
            <a:t> Architectural and functional versatility </a:t>
          </a:r>
          <a:r>
            <a:rPr lang="en-US" sz="1800" b="1" dirty="0" smtClean="0">
              <a:solidFill>
                <a:srgbClr val="666666"/>
              </a:solidFill>
              <a:latin typeface="Arial" panose="020B0604020202020204" pitchFamily="34" charset="0"/>
              <a:ea typeface="+mn-ea"/>
              <a:cs typeface="Arial" panose="020B0604020202020204" pitchFamily="34" charset="0"/>
            </a:rPr>
            <a:t>(2)</a:t>
          </a:r>
          <a:r>
            <a:rPr lang="en-US" sz="1800" dirty="0" smtClean="0">
              <a:solidFill>
                <a:srgbClr val="666666"/>
              </a:solidFill>
              <a:latin typeface="Arial" panose="020B0604020202020204" pitchFamily="34" charset="0"/>
              <a:ea typeface="+mn-ea"/>
              <a:cs typeface="Arial" panose="020B0604020202020204" pitchFamily="34" charset="0"/>
            </a:rPr>
            <a:t> Widely used </a:t>
          </a:r>
          <a:r>
            <a:rPr lang="en-US" sz="1800" b="1" dirty="0" smtClean="0">
              <a:solidFill>
                <a:srgbClr val="666666"/>
              </a:solidFill>
              <a:latin typeface="Arial" panose="020B0604020202020204" pitchFamily="34" charset="0"/>
              <a:ea typeface="+mn-ea"/>
              <a:cs typeface="Arial" panose="020B0604020202020204" pitchFamily="34" charset="0"/>
            </a:rPr>
            <a:t>(3)</a:t>
          </a:r>
          <a:r>
            <a:rPr lang="en-US" sz="1800" dirty="0" smtClean="0">
              <a:solidFill>
                <a:srgbClr val="666666"/>
              </a:solidFill>
              <a:latin typeface="Arial" panose="020B0604020202020204" pitchFamily="34" charset="0"/>
              <a:ea typeface="+mn-ea"/>
              <a:cs typeface="Arial" panose="020B0604020202020204" pitchFamily="34" charset="0"/>
            </a:rPr>
            <a:t> Ease of construction </a:t>
          </a:r>
          <a:r>
            <a:rPr lang="en-US" sz="1800" b="1" dirty="0" smtClean="0">
              <a:solidFill>
                <a:srgbClr val="666666"/>
              </a:solidFill>
              <a:latin typeface="Arial" panose="020B0604020202020204" pitchFamily="34" charset="0"/>
              <a:ea typeface="+mn-ea"/>
              <a:cs typeface="Arial" panose="020B0604020202020204" pitchFamily="34" charset="0"/>
            </a:rPr>
            <a:t>(4)</a:t>
          </a:r>
          <a:r>
            <a:rPr lang="en-US" sz="1800" dirty="0" smtClean="0">
              <a:solidFill>
                <a:srgbClr val="666666"/>
              </a:solidFill>
              <a:latin typeface="Arial" panose="020B0604020202020204" pitchFamily="34" charset="0"/>
              <a:ea typeface="+mn-ea"/>
              <a:cs typeface="Arial" panose="020B0604020202020204" pitchFamily="34" charset="0"/>
            </a:rPr>
            <a:t> Time saver in design</a:t>
          </a:r>
          <a:endParaRPr lang="en-US" sz="1800" dirty="0">
            <a:solidFill>
              <a:srgbClr val="666666"/>
            </a:solidFill>
            <a:latin typeface="Arial" panose="020B0604020202020204" pitchFamily="34" charset="0"/>
            <a:ea typeface="+mn-ea"/>
            <a:cs typeface="Arial" panose="020B0604020202020204" pitchFamily="34" charset="0"/>
          </a:endParaRPr>
        </a:p>
      </dgm:t>
    </dgm:pt>
    <dgm:pt modelId="{E809C887-356A-4B6D-B409-75B28E21CCFE}" type="parTrans" cxnId="{1D6E13C8-3C4C-495B-9D3E-0F6B5E421C80}">
      <dgm:prSet/>
      <dgm:spPr/>
      <dgm:t>
        <a:bodyPr/>
        <a:lstStyle/>
        <a:p>
          <a:pPr>
            <a:lnSpc>
              <a:spcPct val="120000"/>
            </a:lnSpc>
          </a:pPr>
          <a:endParaRPr lang="en-US" sz="2000">
            <a:solidFill>
              <a:schemeClr val="bg2"/>
            </a:solidFill>
            <a:latin typeface="Arial" panose="020B0604020202020204" pitchFamily="34" charset="0"/>
            <a:cs typeface="Arial" panose="020B0604020202020204" pitchFamily="34" charset="0"/>
          </a:endParaRPr>
        </a:p>
      </dgm:t>
    </dgm:pt>
    <dgm:pt modelId="{859ED16F-E5A0-4ED0-A974-710155084A85}" type="sibTrans" cxnId="{1D6E13C8-3C4C-495B-9D3E-0F6B5E421C80}">
      <dgm:prSet/>
      <dgm:spPr/>
      <dgm:t>
        <a:bodyPr/>
        <a:lstStyle/>
        <a:p>
          <a:pPr>
            <a:lnSpc>
              <a:spcPct val="120000"/>
            </a:lnSpc>
          </a:pPr>
          <a:endParaRPr lang="en-US" sz="2000">
            <a:solidFill>
              <a:schemeClr val="bg2"/>
            </a:solidFill>
            <a:latin typeface="Arial" panose="020B0604020202020204" pitchFamily="34" charset="0"/>
            <a:cs typeface="Arial" panose="020B0604020202020204" pitchFamily="34" charset="0"/>
          </a:endParaRPr>
        </a:p>
      </dgm:t>
    </dgm:pt>
    <dgm:pt modelId="{467A7CF2-1C79-4A79-888A-ED3D75379913}" type="pres">
      <dgm:prSet presAssocID="{9D085FB0-C8F3-4360-AF2E-449469EE6D3F}" presName="vert0" presStyleCnt="0">
        <dgm:presLayoutVars>
          <dgm:dir/>
          <dgm:animOne val="branch"/>
          <dgm:animLvl val="lvl"/>
        </dgm:presLayoutVars>
      </dgm:prSet>
      <dgm:spPr/>
      <dgm:t>
        <a:bodyPr/>
        <a:lstStyle/>
        <a:p>
          <a:endParaRPr lang="en-US"/>
        </a:p>
      </dgm:t>
    </dgm:pt>
    <dgm:pt modelId="{DA603D79-CDB7-49C8-827A-EC7623DEA507}" type="pres">
      <dgm:prSet presAssocID="{BD9EF28A-FAB5-45A8-8349-7334C9B2E2C0}" presName="thickLine" presStyleLbl="alignNode1" presStyleIdx="0" presStyleCnt="1"/>
      <dgm:spPr>
        <a:xfrm>
          <a:off x="0" y="0"/>
          <a:ext cx="8228012" cy="0"/>
        </a:xfrm>
        <a:prstGeom prst="line">
          <a:avLst/>
        </a:prstGeom>
        <a:solidFill>
          <a:srgbClr val="FF9467">
            <a:hueOff val="0"/>
            <a:satOff val="0"/>
            <a:lumOff val="0"/>
            <a:alphaOff val="0"/>
          </a:srgbClr>
        </a:solidFill>
        <a:ln w="25400" cap="flat" cmpd="sng" algn="ctr">
          <a:solidFill>
            <a:srgbClr val="FF9467">
              <a:hueOff val="0"/>
              <a:satOff val="0"/>
              <a:lumOff val="0"/>
              <a:alphaOff val="0"/>
            </a:srgbClr>
          </a:solidFill>
          <a:prstDash val="solid"/>
        </a:ln>
        <a:effectLst/>
      </dgm:spPr>
      <dgm:t>
        <a:bodyPr/>
        <a:lstStyle/>
        <a:p>
          <a:endParaRPr lang="en-US"/>
        </a:p>
      </dgm:t>
    </dgm:pt>
    <dgm:pt modelId="{1762C31A-C812-4D43-90EB-4BDC09463EEC}" type="pres">
      <dgm:prSet presAssocID="{BD9EF28A-FAB5-45A8-8349-7334C9B2E2C0}" presName="horz1" presStyleCnt="0"/>
      <dgm:spPr/>
    </dgm:pt>
    <dgm:pt modelId="{D7A847E3-C326-442B-8C80-FD3184CDB6B1}" type="pres">
      <dgm:prSet presAssocID="{BD9EF28A-FAB5-45A8-8349-7334C9B2E2C0}" presName="tx1" presStyleLbl="revTx" presStyleIdx="0" presStyleCnt="4"/>
      <dgm:spPr>
        <a:prstGeom prst="rect">
          <a:avLst/>
        </a:prstGeom>
      </dgm:spPr>
      <dgm:t>
        <a:bodyPr/>
        <a:lstStyle/>
        <a:p>
          <a:endParaRPr lang="en-US"/>
        </a:p>
      </dgm:t>
    </dgm:pt>
    <dgm:pt modelId="{F8ECA988-15F0-460B-83D7-90AF6B6A5ECA}" type="pres">
      <dgm:prSet presAssocID="{BD9EF28A-FAB5-45A8-8349-7334C9B2E2C0}" presName="vert1" presStyleCnt="0"/>
      <dgm:spPr/>
    </dgm:pt>
    <dgm:pt modelId="{35D7D461-5786-4AA1-80AE-57337F0D9B92}" type="pres">
      <dgm:prSet presAssocID="{B4B4E545-2A14-4F60-8B29-2291E7146D1C}" presName="vertSpace2a" presStyleCnt="0"/>
      <dgm:spPr/>
    </dgm:pt>
    <dgm:pt modelId="{B1F47221-D321-498A-ADF4-E61051E6B8A2}" type="pres">
      <dgm:prSet presAssocID="{B4B4E545-2A14-4F60-8B29-2291E7146D1C}" presName="horz2" presStyleCnt="0"/>
      <dgm:spPr/>
    </dgm:pt>
    <dgm:pt modelId="{95F378C2-AE71-4E16-A55C-33493E24FD72}" type="pres">
      <dgm:prSet presAssocID="{B4B4E545-2A14-4F60-8B29-2291E7146D1C}" presName="horzSpace2" presStyleCnt="0"/>
      <dgm:spPr/>
    </dgm:pt>
    <dgm:pt modelId="{C35C843B-E72F-47C9-9BCE-F349F07AF25A}" type="pres">
      <dgm:prSet presAssocID="{B4B4E545-2A14-4F60-8B29-2291E7146D1C}" presName="tx2" presStyleLbl="revTx" presStyleIdx="1" presStyleCnt="4"/>
      <dgm:spPr>
        <a:prstGeom prst="rect">
          <a:avLst/>
        </a:prstGeom>
      </dgm:spPr>
      <dgm:t>
        <a:bodyPr/>
        <a:lstStyle/>
        <a:p>
          <a:endParaRPr lang="en-US"/>
        </a:p>
      </dgm:t>
    </dgm:pt>
    <dgm:pt modelId="{C494B0B5-6F69-4771-AB75-942EC17E1358}" type="pres">
      <dgm:prSet presAssocID="{B4B4E545-2A14-4F60-8B29-2291E7146D1C}" presName="vert2" presStyleCnt="0"/>
      <dgm:spPr/>
    </dgm:pt>
    <dgm:pt modelId="{A00A7888-2D1A-4717-98E2-CC7784818370}" type="pres">
      <dgm:prSet presAssocID="{B4B4E545-2A14-4F60-8B29-2291E7146D1C}" presName="thinLine2b" presStyleLbl="callout" presStyleIdx="0" presStyleCnt="3"/>
      <dgm:spPr>
        <a:xfrm>
          <a:off x="1645602" y="1586135"/>
          <a:ext cx="6582409" cy="0"/>
        </a:xfrm>
        <a:prstGeom prst="line">
          <a:avLst/>
        </a:prstGeom>
        <a:solidFill>
          <a:srgbClr val="FF9467">
            <a:hueOff val="0"/>
            <a:satOff val="0"/>
            <a:lumOff val="0"/>
            <a:alphaOff val="0"/>
          </a:srgbClr>
        </a:solidFill>
        <a:ln w="25400" cap="flat" cmpd="sng" algn="ctr">
          <a:solidFill>
            <a:srgbClr val="FF9467">
              <a:tint val="50000"/>
              <a:hueOff val="0"/>
              <a:satOff val="0"/>
              <a:lumOff val="0"/>
              <a:alphaOff val="0"/>
            </a:srgbClr>
          </a:solidFill>
          <a:prstDash val="solid"/>
        </a:ln>
        <a:effectLst/>
      </dgm:spPr>
      <dgm:t>
        <a:bodyPr/>
        <a:lstStyle/>
        <a:p>
          <a:endParaRPr lang="en-US"/>
        </a:p>
      </dgm:t>
    </dgm:pt>
    <dgm:pt modelId="{0B5838C6-71FB-4A0D-BB01-1D0FFCB15DBC}" type="pres">
      <dgm:prSet presAssocID="{B4B4E545-2A14-4F60-8B29-2291E7146D1C}" presName="vertSpace2b" presStyleCnt="0"/>
      <dgm:spPr/>
    </dgm:pt>
    <dgm:pt modelId="{6FAF9CE7-2B52-4D60-9BA6-154C90336BD6}" type="pres">
      <dgm:prSet presAssocID="{3A92CDE5-BE49-4E64-B141-7852F720389A}" presName="horz2" presStyleCnt="0"/>
      <dgm:spPr/>
    </dgm:pt>
    <dgm:pt modelId="{64A2DB67-6FB1-4780-ADAC-6BFEE77277F6}" type="pres">
      <dgm:prSet presAssocID="{3A92CDE5-BE49-4E64-B141-7852F720389A}" presName="horzSpace2" presStyleCnt="0"/>
      <dgm:spPr/>
    </dgm:pt>
    <dgm:pt modelId="{DA09D398-B8C1-4247-BA18-2B0B69009080}" type="pres">
      <dgm:prSet presAssocID="{3A92CDE5-BE49-4E64-B141-7852F720389A}" presName="tx2" presStyleLbl="revTx" presStyleIdx="2" presStyleCnt="4"/>
      <dgm:spPr>
        <a:prstGeom prst="rect">
          <a:avLst/>
        </a:prstGeom>
      </dgm:spPr>
      <dgm:t>
        <a:bodyPr/>
        <a:lstStyle/>
        <a:p>
          <a:endParaRPr lang="en-US"/>
        </a:p>
      </dgm:t>
    </dgm:pt>
    <dgm:pt modelId="{C86CF7BF-D83D-4ED0-9453-705ECDC437B3}" type="pres">
      <dgm:prSet presAssocID="{3A92CDE5-BE49-4E64-B141-7852F720389A}" presName="vert2" presStyleCnt="0"/>
      <dgm:spPr/>
    </dgm:pt>
    <dgm:pt modelId="{677CB70E-F932-4846-9590-43A0ED8F10E9}" type="pres">
      <dgm:prSet presAssocID="{3A92CDE5-BE49-4E64-B141-7852F720389A}" presName="thinLine2b" presStyleLbl="callout" presStyleIdx="1" presStyleCnt="3"/>
      <dgm:spPr>
        <a:xfrm>
          <a:off x="1645602" y="3172271"/>
          <a:ext cx="6582409" cy="0"/>
        </a:xfrm>
        <a:prstGeom prst="line">
          <a:avLst/>
        </a:prstGeom>
        <a:solidFill>
          <a:srgbClr val="FF9467">
            <a:hueOff val="0"/>
            <a:satOff val="0"/>
            <a:lumOff val="0"/>
            <a:alphaOff val="0"/>
          </a:srgbClr>
        </a:solidFill>
        <a:ln w="25400" cap="flat" cmpd="sng" algn="ctr">
          <a:solidFill>
            <a:srgbClr val="FF9467">
              <a:tint val="50000"/>
              <a:hueOff val="0"/>
              <a:satOff val="0"/>
              <a:lumOff val="0"/>
              <a:alphaOff val="0"/>
            </a:srgbClr>
          </a:solidFill>
          <a:prstDash val="solid"/>
        </a:ln>
        <a:effectLst/>
      </dgm:spPr>
      <dgm:t>
        <a:bodyPr/>
        <a:lstStyle/>
        <a:p>
          <a:endParaRPr lang="en-US"/>
        </a:p>
      </dgm:t>
    </dgm:pt>
    <dgm:pt modelId="{3539C391-1B41-4939-A7AA-29768AA4917C}" type="pres">
      <dgm:prSet presAssocID="{3A92CDE5-BE49-4E64-B141-7852F720389A}" presName="vertSpace2b" presStyleCnt="0"/>
      <dgm:spPr/>
    </dgm:pt>
    <dgm:pt modelId="{D8D3771E-5A14-474F-A034-37E947712098}" type="pres">
      <dgm:prSet presAssocID="{C9A45544-E471-4AE7-B2A7-FCA554A55420}" presName="horz2" presStyleCnt="0"/>
      <dgm:spPr/>
    </dgm:pt>
    <dgm:pt modelId="{459FAB5C-B09A-4FF5-8297-F105F9BAB6E7}" type="pres">
      <dgm:prSet presAssocID="{C9A45544-E471-4AE7-B2A7-FCA554A55420}" presName="horzSpace2" presStyleCnt="0"/>
      <dgm:spPr/>
    </dgm:pt>
    <dgm:pt modelId="{D24FEBCF-3FCF-4D54-AE90-E717DD253ED9}" type="pres">
      <dgm:prSet presAssocID="{C9A45544-E471-4AE7-B2A7-FCA554A55420}" presName="tx2" presStyleLbl="revTx" presStyleIdx="3" presStyleCnt="4"/>
      <dgm:spPr>
        <a:prstGeom prst="rect">
          <a:avLst/>
        </a:prstGeom>
      </dgm:spPr>
      <dgm:t>
        <a:bodyPr/>
        <a:lstStyle/>
        <a:p>
          <a:endParaRPr lang="en-US"/>
        </a:p>
      </dgm:t>
    </dgm:pt>
    <dgm:pt modelId="{29DB896A-DB09-46F7-B107-1A2BF886274F}" type="pres">
      <dgm:prSet presAssocID="{C9A45544-E471-4AE7-B2A7-FCA554A55420}" presName="vert2" presStyleCnt="0"/>
      <dgm:spPr/>
    </dgm:pt>
    <dgm:pt modelId="{95E6CF9D-4538-4B95-8337-A2AFDA67DB60}" type="pres">
      <dgm:prSet presAssocID="{C9A45544-E471-4AE7-B2A7-FCA554A55420}" presName="thinLine2b" presStyleLbl="callout" presStyleIdx="2" presStyleCnt="3"/>
      <dgm:spPr>
        <a:xfrm>
          <a:off x="1645602" y="4758407"/>
          <a:ext cx="6582409" cy="0"/>
        </a:xfrm>
        <a:prstGeom prst="line">
          <a:avLst/>
        </a:prstGeom>
        <a:solidFill>
          <a:srgbClr val="FF9467">
            <a:hueOff val="0"/>
            <a:satOff val="0"/>
            <a:lumOff val="0"/>
            <a:alphaOff val="0"/>
          </a:srgbClr>
        </a:solidFill>
        <a:ln w="25400" cap="flat" cmpd="sng" algn="ctr">
          <a:solidFill>
            <a:srgbClr val="FF9467">
              <a:tint val="50000"/>
              <a:hueOff val="0"/>
              <a:satOff val="0"/>
              <a:lumOff val="0"/>
              <a:alphaOff val="0"/>
            </a:srgbClr>
          </a:solidFill>
          <a:prstDash val="solid"/>
        </a:ln>
        <a:effectLst/>
      </dgm:spPr>
      <dgm:t>
        <a:bodyPr/>
        <a:lstStyle/>
        <a:p>
          <a:endParaRPr lang="en-US"/>
        </a:p>
      </dgm:t>
    </dgm:pt>
    <dgm:pt modelId="{BF3BA795-A740-4FD6-9D11-6F0B296C38E1}" type="pres">
      <dgm:prSet presAssocID="{C9A45544-E471-4AE7-B2A7-FCA554A55420}" presName="vertSpace2b" presStyleCnt="0"/>
      <dgm:spPr/>
    </dgm:pt>
  </dgm:ptLst>
  <dgm:cxnLst>
    <dgm:cxn modelId="{FF5B9553-777A-4026-99FA-6BAB8CD7038B}" type="presOf" srcId="{C9A45544-E471-4AE7-B2A7-FCA554A55420}" destId="{D24FEBCF-3FCF-4D54-AE90-E717DD253ED9}" srcOrd="0" destOrd="0" presId="urn:microsoft.com/office/officeart/2008/layout/LinedList"/>
    <dgm:cxn modelId="{B7560943-5F48-4AED-8BD3-8B06928C641E}" type="presOf" srcId="{B4B4E545-2A14-4F60-8B29-2291E7146D1C}" destId="{C35C843B-E72F-47C9-9BCE-F349F07AF25A}" srcOrd="0" destOrd="0" presId="urn:microsoft.com/office/officeart/2008/layout/LinedList"/>
    <dgm:cxn modelId="{6DD5F5AA-692E-44EF-8C7E-0479D4F7E489}" srcId="{BD9EF28A-FAB5-45A8-8349-7334C9B2E2C0}" destId="{B4B4E545-2A14-4F60-8B29-2291E7146D1C}" srcOrd="0" destOrd="0" parTransId="{E6BD90FC-2754-4486-89CF-A89D6473A2F2}" sibTransId="{B815C456-FC90-4DAB-ACA7-74B9200BACE0}"/>
    <dgm:cxn modelId="{692BCCB2-5FEC-477A-8B94-25BF059700CA}" type="presOf" srcId="{3A92CDE5-BE49-4E64-B141-7852F720389A}" destId="{DA09D398-B8C1-4247-BA18-2B0B69009080}" srcOrd="0" destOrd="0" presId="urn:microsoft.com/office/officeart/2008/layout/LinedList"/>
    <dgm:cxn modelId="{BB95D789-4C33-4624-800B-4CB634F81BA1}" srcId="{9D085FB0-C8F3-4360-AF2E-449469EE6D3F}" destId="{BD9EF28A-FAB5-45A8-8349-7334C9B2E2C0}" srcOrd="0" destOrd="0" parTransId="{26BD845B-F67F-4A7A-8E7B-C418CEC67741}" sibTransId="{BAFB06E0-BD5F-4AA7-B01A-CD15777ABBB3}"/>
    <dgm:cxn modelId="{F64B0311-B8EC-46DC-9ACE-2C5EAD707366}" srcId="{BD9EF28A-FAB5-45A8-8349-7334C9B2E2C0}" destId="{3A92CDE5-BE49-4E64-B141-7852F720389A}" srcOrd="1" destOrd="0" parTransId="{5815734C-D2D1-4DEB-86A5-710FBB243CDB}" sibTransId="{A106AB9F-8AEE-4471-B224-847910F7B328}"/>
    <dgm:cxn modelId="{3C6395E7-269B-4F57-A0A0-316B7C78F4FB}" type="presOf" srcId="{BD9EF28A-FAB5-45A8-8349-7334C9B2E2C0}" destId="{D7A847E3-C326-442B-8C80-FD3184CDB6B1}" srcOrd="0" destOrd="0" presId="urn:microsoft.com/office/officeart/2008/layout/LinedList"/>
    <dgm:cxn modelId="{1D6E13C8-3C4C-495B-9D3E-0F6B5E421C80}" srcId="{BD9EF28A-FAB5-45A8-8349-7334C9B2E2C0}" destId="{C9A45544-E471-4AE7-B2A7-FCA554A55420}" srcOrd="2" destOrd="0" parTransId="{E809C887-356A-4B6D-B409-75B28E21CCFE}" sibTransId="{859ED16F-E5A0-4ED0-A974-710155084A85}"/>
    <dgm:cxn modelId="{C16340F0-C70B-401B-A778-59FDE2C47AE8}" type="presOf" srcId="{9D085FB0-C8F3-4360-AF2E-449469EE6D3F}" destId="{467A7CF2-1C79-4A79-888A-ED3D75379913}" srcOrd="0" destOrd="0" presId="urn:microsoft.com/office/officeart/2008/layout/LinedList"/>
    <dgm:cxn modelId="{F3A1F9F0-89F5-4E66-BE65-57EEEC66472F}" type="presParOf" srcId="{467A7CF2-1C79-4A79-888A-ED3D75379913}" destId="{DA603D79-CDB7-49C8-827A-EC7623DEA507}" srcOrd="0" destOrd="0" presId="urn:microsoft.com/office/officeart/2008/layout/LinedList"/>
    <dgm:cxn modelId="{5AB356B6-DF68-42E3-957C-F40D60D1D1F2}" type="presParOf" srcId="{467A7CF2-1C79-4A79-888A-ED3D75379913}" destId="{1762C31A-C812-4D43-90EB-4BDC09463EEC}" srcOrd="1" destOrd="0" presId="urn:microsoft.com/office/officeart/2008/layout/LinedList"/>
    <dgm:cxn modelId="{34BDD2BB-D34A-4525-BF45-AEBF28E789E3}" type="presParOf" srcId="{1762C31A-C812-4D43-90EB-4BDC09463EEC}" destId="{D7A847E3-C326-442B-8C80-FD3184CDB6B1}" srcOrd="0" destOrd="0" presId="urn:microsoft.com/office/officeart/2008/layout/LinedList"/>
    <dgm:cxn modelId="{250107B5-2503-425B-9031-1D64E88676AE}" type="presParOf" srcId="{1762C31A-C812-4D43-90EB-4BDC09463EEC}" destId="{F8ECA988-15F0-460B-83D7-90AF6B6A5ECA}" srcOrd="1" destOrd="0" presId="urn:microsoft.com/office/officeart/2008/layout/LinedList"/>
    <dgm:cxn modelId="{668637C3-C724-4CCD-9EF4-E3957EBA7936}" type="presParOf" srcId="{F8ECA988-15F0-460B-83D7-90AF6B6A5ECA}" destId="{35D7D461-5786-4AA1-80AE-57337F0D9B92}" srcOrd="0" destOrd="0" presId="urn:microsoft.com/office/officeart/2008/layout/LinedList"/>
    <dgm:cxn modelId="{AD9734CA-BB3B-45FC-946B-F25D5682F5F9}" type="presParOf" srcId="{F8ECA988-15F0-460B-83D7-90AF6B6A5ECA}" destId="{B1F47221-D321-498A-ADF4-E61051E6B8A2}" srcOrd="1" destOrd="0" presId="urn:microsoft.com/office/officeart/2008/layout/LinedList"/>
    <dgm:cxn modelId="{90A829CE-26BF-4084-BDB1-FBF9A17D2E60}" type="presParOf" srcId="{B1F47221-D321-498A-ADF4-E61051E6B8A2}" destId="{95F378C2-AE71-4E16-A55C-33493E24FD72}" srcOrd="0" destOrd="0" presId="urn:microsoft.com/office/officeart/2008/layout/LinedList"/>
    <dgm:cxn modelId="{1527F565-EDC3-46B9-93D5-5C7B02ACC2E8}" type="presParOf" srcId="{B1F47221-D321-498A-ADF4-E61051E6B8A2}" destId="{C35C843B-E72F-47C9-9BCE-F349F07AF25A}" srcOrd="1" destOrd="0" presId="urn:microsoft.com/office/officeart/2008/layout/LinedList"/>
    <dgm:cxn modelId="{E7F5CF0D-1CDD-473A-9EBB-93A180054C43}" type="presParOf" srcId="{B1F47221-D321-498A-ADF4-E61051E6B8A2}" destId="{C494B0B5-6F69-4771-AB75-942EC17E1358}" srcOrd="2" destOrd="0" presId="urn:microsoft.com/office/officeart/2008/layout/LinedList"/>
    <dgm:cxn modelId="{30630865-F0D3-477B-9AE2-D778BEFB8276}" type="presParOf" srcId="{F8ECA988-15F0-460B-83D7-90AF6B6A5ECA}" destId="{A00A7888-2D1A-4717-98E2-CC7784818370}" srcOrd="2" destOrd="0" presId="urn:microsoft.com/office/officeart/2008/layout/LinedList"/>
    <dgm:cxn modelId="{4D3FDBC7-96A0-41D0-8A67-1FB4A9FA5AE6}" type="presParOf" srcId="{F8ECA988-15F0-460B-83D7-90AF6B6A5ECA}" destId="{0B5838C6-71FB-4A0D-BB01-1D0FFCB15DBC}" srcOrd="3" destOrd="0" presId="urn:microsoft.com/office/officeart/2008/layout/LinedList"/>
    <dgm:cxn modelId="{DDB502E4-566C-411B-9DFA-E6655B0D98EB}" type="presParOf" srcId="{F8ECA988-15F0-460B-83D7-90AF6B6A5ECA}" destId="{6FAF9CE7-2B52-4D60-9BA6-154C90336BD6}" srcOrd="4" destOrd="0" presId="urn:microsoft.com/office/officeart/2008/layout/LinedList"/>
    <dgm:cxn modelId="{14DA0EF1-E3E2-4EA6-A71C-6E4CEBB0F8E4}" type="presParOf" srcId="{6FAF9CE7-2B52-4D60-9BA6-154C90336BD6}" destId="{64A2DB67-6FB1-4780-ADAC-6BFEE77277F6}" srcOrd="0" destOrd="0" presId="urn:microsoft.com/office/officeart/2008/layout/LinedList"/>
    <dgm:cxn modelId="{DA559BE6-9721-414D-9D72-3A5992EF390C}" type="presParOf" srcId="{6FAF9CE7-2B52-4D60-9BA6-154C90336BD6}" destId="{DA09D398-B8C1-4247-BA18-2B0B69009080}" srcOrd="1" destOrd="0" presId="urn:microsoft.com/office/officeart/2008/layout/LinedList"/>
    <dgm:cxn modelId="{423F3777-88F5-4D7B-AEAA-E2A470A7D4E0}" type="presParOf" srcId="{6FAF9CE7-2B52-4D60-9BA6-154C90336BD6}" destId="{C86CF7BF-D83D-4ED0-9453-705ECDC437B3}" srcOrd="2" destOrd="0" presId="urn:microsoft.com/office/officeart/2008/layout/LinedList"/>
    <dgm:cxn modelId="{8AC4F140-5607-46F4-9E19-9936BD078B74}" type="presParOf" srcId="{F8ECA988-15F0-460B-83D7-90AF6B6A5ECA}" destId="{677CB70E-F932-4846-9590-43A0ED8F10E9}" srcOrd="5" destOrd="0" presId="urn:microsoft.com/office/officeart/2008/layout/LinedList"/>
    <dgm:cxn modelId="{F9493A66-3F4F-428A-B991-928AF964DAAB}" type="presParOf" srcId="{F8ECA988-15F0-460B-83D7-90AF6B6A5ECA}" destId="{3539C391-1B41-4939-A7AA-29768AA4917C}" srcOrd="6" destOrd="0" presId="urn:microsoft.com/office/officeart/2008/layout/LinedList"/>
    <dgm:cxn modelId="{BA6D1BF8-FB0A-4CF3-A926-6A0C8D3B852C}" type="presParOf" srcId="{F8ECA988-15F0-460B-83D7-90AF6B6A5ECA}" destId="{D8D3771E-5A14-474F-A034-37E947712098}" srcOrd="7" destOrd="0" presId="urn:microsoft.com/office/officeart/2008/layout/LinedList"/>
    <dgm:cxn modelId="{A66D4253-47FB-4B9B-8A04-F19A3FF20E50}" type="presParOf" srcId="{D8D3771E-5A14-474F-A034-37E947712098}" destId="{459FAB5C-B09A-4FF5-8297-F105F9BAB6E7}" srcOrd="0" destOrd="0" presId="urn:microsoft.com/office/officeart/2008/layout/LinedList"/>
    <dgm:cxn modelId="{D6A36C90-20B9-4797-84A6-4881C00CEF9D}" type="presParOf" srcId="{D8D3771E-5A14-474F-A034-37E947712098}" destId="{D24FEBCF-3FCF-4D54-AE90-E717DD253ED9}" srcOrd="1" destOrd="0" presId="urn:microsoft.com/office/officeart/2008/layout/LinedList"/>
    <dgm:cxn modelId="{6E299AFA-464F-4C5D-9D77-A12EF5F37DC2}" type="presParOf" srcId="{D8D3771E-5A14-474F-A034-37E947712098}" destId="{29DB896A-DB09-46F7-B107-1A2BF886274F}" srcOrd="2" destOrd="0" presId="urn:microsoft.com/office/officeart/2008/layout/LinedList"/>
    <dgm:cxn modelId="{61896052-8E62-4C46-B88B-AF03E4D67D0F}" type="presParOf" srcId="{F8ECA988-15F0-460B-83D7-90AF6B6A5ECA}" destId="{95E6CF9D-4538-4B95-8337-A2AFDA67DB60}" srcOrd="8" destOrd="0" presId="urn:microsoft.com/office/officeart/2008/layout/LinedList"/>
    <dgm:cxn modelId="{BAF57D15-70C0-4A13-9BCF-6F5CDB3A8BA6}" type="presParOf" srcId="{F8ECA988-15F0-460B-83D7-90AF6B6A5ECA}" destId="{BF3BA795-A740-4FD6-9D11-6F0B296C38E1}" srcOrd="9" destOrd="0" presId="urn:microsoft.com/office/officeart/2008/layout/LinedList"/>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9D085FB0-C8F3-4360-AF2E-449469EE6D3F}" type="doc">
      <dgm:prSet loTypeId="urn:microsoft.com/office/officeart/2008/layout/LinedList" loCatId="list" qsTypeId="urn:microsoft.com/office/officeart/2005/8/quickstyle/simple1" qsCatId="simple" csTypeId="urn:microsoft.com/office/officeart/2005/8/colors/colorful4" csCatId="colorful" phldr="1"/>
      <dgm:spPr/>
      <dgm:t>
        <a:bodyPr/>
        <a:lstStyle/>
        <a:p>
          <a:endParaRPr lang="en-US"/>
        </a:p>
      </dgm:t>
    </dgm:pt>
    <dgm:pt modelId="{BD9EF28A-FAB5-45A8-8349-7334C9B2E2C0}">
      <dgm:prSet phldrT="[Text]" custT="1"/>
      <dgm:spPr>
        <a:xfrm>
          <a:off x="0" y="0"/>
          <a:ext cx="1645602" cy="4833938"/>
        </a:xfrm>
        <a:noFill/>
        <a:ln>
          <a:noFill/>
        </a:ln>
        <a:effectLst/>
      </dgm:spPr>
      <dgm:t>
        <a:bodyPr/>
        <a:lstStyle/>
        <a:p>
          <a:pPr>
            <a:lnSpc>
              <a:spcPct val="120000"/>
            </a:lnSpc>
            <a:spcBef>
              <a:spcPts val="3600"/>
            </a:spcBef>
          </a:pPr>
          <a:endParaRPr lang="en-US" sz="6600" dirty="0" smtClean="0">
            <a:solidFill>
              <a:srgbClr val="666666"/>
            </a:solidFill>
            <a:latin typeface="Arial" panose="020B0604020202020204" pitchFamily="34" charset="0"/>
            <a:ea typeface="+mn-ea"/>
            <a:cs typeface="Arial" panose="020B0604020202020204" pitchFamily="34" charset="0"/>
          </a:endParaRPr>
        </a:p>
      </dgm:t>
    </dgm:pt>
    <dgm:pt modelId="{26BD845B-F67F-4A7A-8E7B-C418CEC67741}" type="parTrans" cxnId="{BB95D789-4C33-4624-800B-4CB634F81BA1}">
      <dgm:prSet/>
      <dgm:spPr/>
      <dgm:t>
        <a:bodyPr/>
        <a:lstStyle/>
        <a:p>
          <a:pPr>
            <a:lnSpc>
              <a:spcPct val="120000"/>
            </a:lnSpc>
          </a:pPr>
          <a:endParaRPr lang="en-US" sz="2000">
            <a:solidFill>
              <a:schemeClr val="bg2"/>
            </a:solidFill>
            <a:latin typeface="Arial" panose="020B0604020202020204" pitchFamily="34" charset="0"/>
            <a:cs typeface="Arial" panose="020B0604020202020204" pitchFamily="34" charset="0"/>
          </a:endParaRPr>
        </a:p>
      </dgm:t>
    </dgm:pt>
    <dgm:pt modelId="{BAFB06E0-BD5F-4AA7-B01A-CD15777ABBB3}" type="sibTrans" cxnId="{BB95D789-4C33-4624-800B-4CB634F81BA1}">
      <dgm:prSet/>
      <dgm:spPr/>
      <dgm:t>
        <a:bodyPr/>
        <a:lstStyle/>
        <a:p>
          <a:pPr>
            <a:lnSpc>
              <a:spcPct val="120000"/>
            </a:lnSpc>
          </a:pPr>
          <a:endParaRPr lang="en-US" sz="2000">
            <a:solidFill>
              <a:schemeClr val="bg2"/>
            </a:solidFill>
            <a:latin typeface="Arial" panose="020B0604020202020204" pitchFamily="34" charset="0"/>
            <a:cs typeface="Arial" panose="020B0604020202020204" pitchFamily="34" charset="0"/>
          </a:endParaRPr>
        </a:p>
      </dgm:t>
    </dgm:pt>
    <dgm:pt modelId="{B4B4E545-2A14-4F60-8B29-2291E7146D1C}">
      <dgm:prSet phldrT="[Text]" custT="1"/>
      <dgm:spPr>
        <a:xfrm>
          <a:off x="1769022" y="75530"/>
          <a:ext cx="6458989" cy="1510605"/>
        </a:xfrm>
        <a:noFill/>
        <a:ln>
          <a:noFill/>
        </a:ln>
        <a:effectLst/>
      </dgm:spPr>
      <dgm:t>
        <a:bodyPr/>
        <a:lstStyle/>
        <a:p>
          <a:pPr>
            <a:lnSpc>
              <a:spcPct val="120000"/>
            </a:lnSpc>
          </a:pPr>
          <a:r>
            <a:rPr lang="en-US" sz="1800" dirty="0" smtClean="0">
              <a:solidFill>
                <a:srgbClr val="666666"/>
              </a:solidFill>
              <a:latin typeface="Arial" panose="020B0604020202020204" pitchFamily="34" charset="0"/>
              <a:ea typeface="+mn-ea"/>
              <a:cs typeface="Arial" panose="020B0604020202020204" pitchFamily="34" charset="0"/>
            </a:rPr>
            <a:t>Some manufacturers provide moment frame design software to help Designers select an appropriate frame for a project's given geometry and loading. The advantage of using a manufacturer’s software is that only minimum input geometries are required for the software to select an appropriate frame for the available space.</a:t>
          </a:r>
          <a:endParaRPr lang="en-US" sz="1800" dirty="0">
            <a:solidFill>
              <a:srgbClr val="666666"/>
            </a:solidFill>
            <a:latin typeface="Arial" panose="020B0604020202020204" pitchFamily="34" charset="0"/>
            <a:ea typeface="+mn-ea"/>
            <a:cs typeface="Arial" panose="020B0604020202020204" pitchFamily="34" charset="0"/>
          </a:endParaRPr>
        </a:p>
      </dgm:t>
    </dgm:pt>
    <dgm:pt modelId="{E6BD90FC-2754-4486-89CF-A89D6473A2F2}" type="parTrans" cxnId="{6DD5F5AA-692E-44EF-8C7E-0479D4F7E489}">
      <dgm:prSet/>
      <dgm:spPr/>
      <dgm:t>
        <a:bodyPr/>
        <a:lstStyle/>
        <a:p>
          <a:pPr>
            <a:lnSpc>
              <a:spcPct val="120000"/>
            </a:lnSpc>
          </a:pPr>
          <a:endParaRPr lang="en-US" sz="2000">
            <a:solidFill>
              <a:schemeClr val="bg2"/>
            </a:solidFill>
            <a:latin typeface="Arial" panose="020B0604020202020204" pitchFamily="34" charset="0"/>
            <a:cs typeface="Arial" panose="020B0604020202020204" pitchFamily="34" charset="0"/>
          </a:endParaRPr>
        </a:p>
      </dgm:t>
    </dgm:pt>
    <dgm:pt modelId="{B815C456-FC90-4DAB-ACA7-74B9200BACE0}" type="sibTrans" cxnId="{6DD5F5AA-692E-44EF-8C7E-0479D4F7E489}">
      <dgm:prSet/>
      <dgm:spPr/>
      <dgm:t>
        <a:bodyPr/>
        <a:lstStyle/>
        <a:p>
          <a:pPr>
            <a:lnSpc>
              <a:spcPct val="120000"/>
            </a:lnSpc>
          </a:pPr>
          <a:endParaRPr lang="en-US" sz="2000">
            <a:solidFill>
              <a:schemeClr val="bg2"/>
            </a:solidFill>
            <a:latin typeface="Arial" panose="020B0604020202020204" pitchFamily="34" charset="0"/>
            <a:cs typeface="Arial" panose="020B0604020202020204" pitchFamily="34" charset="0"/>
          </a:endParaRPr>
        </a:p>
      </dgm:t>
    </dgm:pt>
    <dgm:pt modelId="{3A92CDE5-BE49-4E64-B141-7852F720389A}">
      <dgm:prSet phldrT="[Text]" custT="1"/>
      <dgm:spPr>
        <a:xfrm>
          <a:off x="1769022" y="1661666"/>
          <a:ext cx="6458989" cy="1510605"/>
        </a:xfrm>
        <a:noFill/>
        <a:ln>
          <a:noFill/>
        </a:ln>
        <a:effectLst/>
      </dgm:spPr>
      <dgm:t>
        <a:bodyPr/>
        <a:lstStyle/>
        <a:p>
          <a:pPr>
            <a:lnSpc>
              <a:spcPct val="120000"/>
            </a:lnSpc>
          </a:pPr>
          <a:r>
            <a:rPr lang="en-US" sz="1800" dirty="0" smtClean="0">
              <a:solidFill>
                <a:srgbClr val="666666"/>
              </a:solidFill>
              <a:latin typeface="Arial" panose="020B0604020202020204" pitchFamily="34" charset="0"/>
              <a:ea typeface="+mn-ea"/>
              <a:cs typeface="Arial" panose="020B0604020202020204" pitchFamily="34" charset="0"/>
            </a:rPr>
            <a:t>A design example for a garage-front low-seismic application is available in Strong-Tie Catalog C-SF13. This process gives a detailed overview of frame selection, tension anchorage design, and shear anchorage design.</a:t>
          </a:r>
          <a:endParaRPr lang="en-US" sz="1800" dirty="0">
            <a:solidFill>
              <a:srgbClr val="666666"/>
            </a:solidFill>
            <a:latin typeface="Arial" panose="020B0604020202020204" pitchFamily="34" charset="0"/>
            <a:ea typeface="+mn-ea"/>
            <a:cs typeface="Arial" panose="020B0604020202020204" pitchFamily="34" charset="0"/>
          </a:endParaRPr>
        </a:p>
      </dgm:t>
    </dgm:pt>
    <dgm:pt modelId="{5815734C-D2D1-4DEB-86A5-710FBB243CDB}" type="parTrans" cxnId="{F64B0311-B8EC-46DC-9ACE-2C5EAD707366}">
      <dgm:prSet/>
      <dgm:spPr/>
      <dgm:t>
        <a:bodyPr/>
        <a:lstStyle/>
        <a:p>
          <a:pPr>
            <a:lnSpc>
              <a:spcPct val="120000"/>
            </a:lnSpc>
          </a:pPr>
          <a:endParaRPr lang="en-US" sz="2000">
            <a:solidFill>
              <a:schemeClr val="bg2"/>
            </a:solidFill>
            <a:latin typeface="Arial" panose="020B0604020202020204" pitchFamily="34" charset="0"/>
            <a:cs typeface="Arial" panose="020B0604020202020204" pitchFamily="34" charset="0"/>
          </a:endParaRPr>
        </a:p>
      </dgm:t>
    </dgm:pt>
    <dgm:pt modelId="{A106AB9F-8AEE-4471-B224-847910F7B328}" type="sibTrans" cxnId="{F64B0311-B8EC-46DC-9ACE-2C5EAD707366}">
      <dgm:prSet/>
      <dgm:spPr/>
      <dgm:t>
        <a:bodyPr/>
        <a:lstStyle/>
        <a:p>
          <a:pPr>
            <a:lnSpc>
              <a:spcPct val="120000"/>
            </a:lnSpc>
          </a:pPr>
          <a:endParaRPr lang="en-US" sz="2000">
            <a:solidFill>
              <a:schemeClr val="bg2"/>
            </a:solidFill>
            <a:latin typeface="Arial" panose="020B0604020202020204" pitchFamily="34" charset="0"/>
            <a:cs typeface="Arial" panose="020B0604020202020204" pitchFamily="34" charset="0"/>
          </a:endParaRPr>
        </a:p>
      </dgm:t>
    </dgm:pt>
    <dgm:pt modelId="{467A7CF2-1C79-4A79-888A-ED3D75379913}" type="pres">
      <dgm:prSet presAssocID="{9D085FB0-C8F3-4360-AF2E-449469EE6D3F}" presName="vert0" presStyleCnt="0">
        <dgm:presLayoutVars>
          <dgm:dir/>
          <dgm:animOne val="branch"/>
          <dgm:animLvl val="lvl"/>
        </dgm:presLayoutVars>
      </dgm:prSet>
      <dgm:spPr/>
      <dgm:t>
        <a:bodyPr/>
        <a:lstStyle/>
        <a:p>
          <a:endParaRPr lang="en-US"/>
        </a:p>
      </dgm:t>
    </dgm:pt>
    <dgm:pt modelId="{DA603D79-CDB7-49C8-827A-EC7623DEA507}" type="pres">
      <dgm:prSet presAssocID="{BD9EF28A-FAB5-45A8-8349-7334C9B2E2C0}" presName="thickLine" presStyleLbl="alignNode1" presStyleIdx="0" presStyleCnt="1"/>
      <dgm:spPr>
        <a:xfrm>
          <a:off x="0" y="0"/>
          <a:ext cx="8228012" cy="0"/>
        </a:xfrm>
        <a:prstGeom prst="line">
          <a:avLst/>
        </a:prstGeom>
        <a:solidFill>
          <a:srgbClr val="FF9467">
            <a:hueOff val="0"/>
            <a:satOff val="0"/>
            <a:lumOff val="0"/>
            <a:alphaOff val="0"/>
          </a:srgbClr>
        </a:solidFill>
        <a:ln w="25400" cap="flat" cmpd="sng" algn="ctr">
          <a:solidFill>
            <a:srgbClr val="FF9467">
              <a:hueOff val="0"/>
              <a:satOff val="0"/>
              <a:lumOff val="0"/>
              <a:alphaOff val="0"/>
            </a:srgbClr>
          </a:solidFill>
          <a:prstDash val="solid"/>
        </a:ln>
        <a:effectLst/>
      </dgm:spPr>
      <dgm:t>
        <a:bodyPr/>
        <a:lstStyle/>
        <a:p>
          <a:endParaRPr lang="en-US"/>
        </a:p>
      </dgm:t>
    </dgm:pt>
    <dgm:pt modelId="{1762C31A-C812-4D43-90EB-4BDC09463EEC}" type="pres">
      <dgm:prSet presAssocID="{BD9EF28A-FAB5-45A8-8349-7334C9B2E2C0}" presName="horz1" presStyleCnt="0"/>
      <dgm:spPr/>
    </dgm:pt>
    <dgm:pt modelId="{D7A847E3-C326-442B-8C80-FD3184CDB6B1}" type="pres">
      <dgm:prSet presAssocID="{BD9EF28A-FAB5-45A8-8349-7334C9B2E2C0}" presName="tx1" presStyleLbl="revTx" presStyleIdx="0" presStyleCnt="3"/>
      <dgm:spPr>
        <a:prstGeom prst="rect">
          <a:avLst/>
        </a:prstGeom>
      </dgm:spPr>
      <dgm:t>
        <a:bodyPr/>
        <a:lstStyle/>
        <a:p>
          <a:endParaRPr lang="en-US"/>
        </a:p>
      </dgm:t>
    </dgm:pt>
    <dgm:pt modelId="{F8ECA988-15F0-460B-83D7-90AF6B6A5ECA}" type="pres">
      <dgm:prSet presAssocID="{BD9EF28A-FAB5-45A8-8349-7334C9B2E2C0}" presName="vert1" presStyleCnt="0"/>
      <dgm:spPr/>
    </dgm:pt>
    <dgm:pt modelId="{35D7D461-5786-4AA1-80AE-57337F0D9B92}" type="pres">
      <dgm:prSet presAssocID="{B4B4E545-2A14-4F60-8B29-2291E7146D1C}" presName="vertSpace2a" presStyleCnt="0"/>
      <dgm:spPr/>
    </dgm:pt>
    <dgm:pt modelId="{B1F47221-D321-498A-ADF4-E61051E6B8A2}" type="pres">
      <dgm:prSet presAssocID="{B4B4E545-2A14-4F60-8B29-2291E7146D1C}" presName="horz2" presStyleCnt="0"/>
      <dgm:spPr/>
    </dgm:pt>
    <dgm:pt modelId="{95F378C2-AE71-4E16-A55C-33493E24FD72}" type="pres">
      <dgm:prSet presAssocID="{B4B4E545-2A14-4F60-8B29-2291E7146D1C}" presName="horzSpace2" presStyleCnt="0"/>
      <dgm:spPr/>
    </dgm:pt>
    <dgm:pt modelId="{C35C843B-E72F-47C9-9BCE-F349F07AF25A}" type="pres">
      <dgm:prSet presAssocID="{B4B4E545-2A14-4F60-8B29-2291E7146D1C}" presName="tx2" presStyleLbl="revTx" presStyleIdx="1" presStyleCnt="3"/>
      <dgm:spPr>
        <a:prstGeom prst="rect">
          <a:avLst/>
        </a:prstGeom>
      </dgm:spPr>
      <dgm:t>
        <a:bodyPr/>
        <a:lstStyle/>
        <a:p>
          <a:endParaRPr lang="en-US"/>
        </a:p>
      </dgm:t>
    </dgm:pt>
    <dgm:pt modelId="{C494B0B5-6F69-4771-AB75-942EC17E1358}" type="pres">
      <dgm:prSet presAssocID="{B4B4E545-2A14-4F60-8B29-2291E7146D1C}" presName="vert2" presStyleCnt="0"/>
      <dgm:spPr/>
    </dgm:pt>
    <dgm:pt modelId="{A00A7888-2D1A-4717-98E2-CC7784818370}" type="pres">
      <dgm:prSet presAssocID="{B4B4E545-2A14-4F60-8B29-2291E7146D1C}" presName="thinLine2b" presStyleLbl="callout" presStyleIdx="0" presStyleCnt="2"/>
      <dgm:spPr>
        <a:xfrm>
          <a:off x="1645602" y="1586135"/>
          <a:ext cx="6582409" cy="0"/>
        </a:xfrm>
        <a:prstGeom prst="line">
          <a:avLst/>
        </a:prstGeom>
        <a:solidFill>
          <a:srgbClr val="FF9467">
            <a:hueOff val="0"/>
            <a:satOff val="0"/>
            <a:lumOff val="0"/>
            <a:alphaOff val="0"/>
          </a:srgbClr>
        </a:solidFill>
        <a:ln w="25400" cap="flat" cmpd="sng" algn="ctr">
          <a:solidFill>
            <a:srgbClr val="FF9467">
              <a:tint val="50000"/>
              <a:hueOff val="0"/>
              <a:satOff val="0"/>
              <a:lumOff val="0"/>
              <a:alphaOff val="0"/>
            </a:srgbClr>
          </a:solidFill>
          <a:prstDash val="solid"/>
        </a:ln>
        <a:effectLst/>
      </dgm:spPr>
      <dgm:t>
        <a:bodyPr/>
        <a:lstStyle/>
        <a:p>
          <a:endParaRPr lang="en-US"/>
        </a:p>
      </dgm:t>
    </dgm:pt>
    <dgm:pt modelId="{0B5838C6-71FB-4A0D-BB01-1D0FFCB15DBC}" type="pres">
      <dgm:prSet presAssocID="{B4B4E545-2A14-4F60-8B29-2291E7146D1C}" presName="vertSpace2b" presStyleCnt="0"/>
      <dgm:spPr/>
    </dgm:pt>
    <dgm:pt modelId="{6FAF9CE7-2B52-4D60-9BA6-154C90336BD6}" type="pres">
      <dgm:prSet presAssocID="{3A92CDE5-BE49-4E64-B141-7852F720389A}" presName="horz2" presStyleCnt="0"/>
      <dgm:spPr/>
    </dgm:pt>
    <dgm:pt modelId="{64A2DB67-6FB1-4780-ADAC-6BFEE77277F6}" type="pres">
      <dgm:prSet presAssocID="{3A92CDE5-BE49-4E64-B141-7852F720389A}" presName="horzSpace2" presStyleCnt="0"/>
      <dgm:spPr/>
    </dgm:pt>
    <dgm:pt modelId="{DA09D398-B8C1-4247-BA18-2B0B69009080}" type="pres">
      <dgm:prSet presAssocID="{3A92CDE5-BE49-4E64-B141-7852F720389A}" presName="tx2" presStyleLbl="revTx" presStyleIdx="2" presStyleCnt="3"/>
      <dgm:spPr>
        <a:prstGeom prst="rect">
          <a:avLst/>
        </a:prstGeom>
      </dgm:spPr>
      <dgm:t>
        <a:bodyPr/>
        <a:lstStyle/>
        <a:p>
          <a:endParaRPr lang="en-US"/>
        </a:p>
      </dgm:t>
    </dgm:pt>
    <dgm:pt modelId="{C86CF7BF-D83D-4ED0-9453-705ECDC437B3}" type="pres">
      <dgm:prSet presAssocID="{3A92CDE5-BE49-4E64-B141-7852F720389A}" presName="vert2" presStyleCnt="0"/>
      <dgm:spPr/>
    </dgm:pt>
    <dgm:pt modelId="{677CB70E-F932-4846-9590-43A0ED8F10E9}" type="pres">
      <dgm:prSet presAssocID="{3A92CDE5-BE49-4E64-B141-7852F720389A}" presName="thinLine2b" presStyleLbl="callout" presStyleIdx="1" presStyleCnt="2"/>
      <dgm:spPr>
        <a:xfrm>
          <a:off x="1645602" y="3172271"/>
          <a:ext cx="6582409" cy="0"/>
        </a:xfrm>
        <a:prstGeom prst="line">
          <a:avLst/>
        </a:prstGeom>
        <a:solidFill>
          <a:srgbClr val="FF9467">
            <a:hueOff val="0"/>
            <a:satOff val="0"/>
            <a:lumOff val="0"/>
            <a:alphaOff val="0"/>
          </a:srgbClr>
        </a:solidFill>
        <a:ln w="25400" cap="flat" cmpd="sng" algn="ctr">
          <a:solidFill>
            <a:srgbClr val="FF9467">
              <a:tint val="50000"/>
              <a:hueOff val="0"/>
              <a:satOff val="0"/>
              <a:lumOff val="0"/>
              <a:alphaOff val="0"/>
            </a:srgbClr>
          </a:solidFill>
          <a:prstDash val="solid"/>
        </a:ln>
        <a:effectLst/>
      </dgm:spPr>
      <dgm:t>
        <a:bodyPr/>
        <a:lstStyle/>
        <a:p>
          <a:endParaRPr lang="en-US"/>
        </a:p>
      </dgm:t>
    </dgm:pt>
    <dgm:pt modelId="{3539C391-1B41-4939-A7AA-29768AA4917C}" type="pres">
      <dgm:prSet presAssocID="{3A92CDE5-BE49-4E64-B141-7852F720389A}" presName="vertSpace2b" presStyleCnt="0"/>
      <dgm:spPr/>
    </dgm:pt>
  </dgm:ptLst>
  <dgm:cxnLst>
    <dgm:cxn modelId="{6DD5F5AA-692E-44EF-8C7E-0479D4F7E489}" srcId="{BD9EF28A-FAB5-45A8-8349-7334C9B2E2C0}" destId="{B4B4E545-2A14-4F60-8B29-2291E7146D1C}" srcOrd="0" destOrd="0" parTransId="{E6BD90FC-2754-4486-89CF-A89D6473A2F2}" sibTransId="{B815C456-FC90-4DAB-ACA7-74B9200BACE0}"/>
    <dgm:cxn modelId="{CA1F495F-21BC-4862-A3A5-055C7A0BA929}" type="presOf" srcId="{BD9EF28A-FAB5-45A8-8349-7334C9B2E2C0}" destId="{D7A847E3-C326-442B-8C80-FD3184CDB6B1}" srcOrd="0" destOrd="0" presId="urn:microsoft.com/office/officeart/2008/layout/LinedList"/>
    <dgm:cxn modelId="{BB95D789-4C33-4624-800B-4CB634F81BA1}" srcId="{9D085FB0-C8F3-4360-AF2E-449469EE6D3F}" destId="{BD9EF28A-FAB5-45A8-8349-7334C9B2E2C0}" srcOrd="0" destOrd="0" parTransId="{26BD845B-F67F-4A7A-8E7B-C418CEC67741}" sibTransId="{BAFB06E0-BD5F-4AA7-B01A-CD15777ABBB3}"/>
    <dgm:cxn modelId="{84EA9E3F-238E-41D0-B169-3627C8D24FB6}" type="presOf" srcId="{B4B4E545-2A14-4F60-8B29-2291E7146D1C}" destId="{C35C843B-E72F-47C9-9BCE-F349F07AF25A}" srcOrd="0" destOrd="0" presId="urn:microsoft.com/office/officeart/2008/layout/LinedList"/>
    <dgm:cxn modelId="{8E574176-6051-432A-8094-259B06978B6F}" type="presOf" srcId="{3A92CDE5-BE49-4E64-B141-7852F720389A}" destId="{DA09D398-B8C1-4247-BA18-2B0B69009080}" srcOrd="0" destOrd="0" presId="urn:microsoft.com/office/officeart/2008/layout/LinedList"/>
    <dgm:cxn modelId="{F64B0311-B8EC-46DC-9ACE-2C5EAD707366}" srcId="{BD9EF28A-FAB5-45A8-8349-7334C9B2E2C0}" destId="{3A92CDE5-BE49-4E64-B141-7852F720389A}" srcOrd="1" destOrd="0" parTransId="{5815734C-D2D1-4DEB-86A5-710FBB243CDB}" sibTransId="{A106AB9F-8AEE-4471-B224-847910F7B328}"/>
    <dgm:cxn modelId="{FCBA4F77-2D73-43E6-A183-F05CC902E9CF}" type="presOf" srcId="{9D085FB0-C8F3-4360-AF2E-449469EE6D3F}" destId="{467A7CF2-1C79-4A79-888A-ED3D75379913}" srcOrd="0" destOrd="0" presId="urn:microsoft.com/office/officeart/2008/layout/LinedList"/>
    <dgm:cxn modelId="{47E5149E-9594-41CF-AEA3-5827891C40E0}" type="presParOf" srcId="{467A7CF2-1C79-4A79-888A-ED3D75379913}" destId="{DA603D79-CDB7-49C8-827A-EC7623DEA507}" srcOrd="0" destOrd="0" presId="urn:microsoft.com/office/officeart/2008/layout/LinedList"/>
    <dgm:cxn modelId="{95088D41-348B-47C2-B3A0-AB315322640A}" type="presParOf" srcId="{467A7CF2-1C79-4A79-888A-ED3D75379913}" destId="{1762C31A-C812-4D43-90EB-4BDC09463EEC}" srcOrd="1" destOrd="0" presId="urn:microsoft.com/office/officeart/2008/layout/LinedList"/>
    <dgm:cxn modelId="{3C38ACD3-BCA4-4751-A283-8847A0ABB8B8}" type="presParOf" srcId="{1762C31A-C812-4D43-90EB-4BDC09463EEC}" destId="{D7A847E3-C326-442B-8C80-FD3184CDB6B1}" srcOrd="0" destOrd="0" presId="urn:microsoft.com/office/officeart/2008/layout/LinedList"/>
    <dgm:cxn modelId="{9CA1B819-23A6-4256-AE49-313D43F2B4A0}" type="presParOf" srcId="{1762C31A-C812-4D43-90EB-4BDC09463EEC}" destId="{F8ECA988-15F0-460B-83D7-90AF6B6A5ECA}" srcOrd="1" destOrd="0" presId="urn:microsoft.com/office/officeart/2008/layout/LinedList"/>
    <dgm:cxn modelId="{8AF82E0E-D35C-4E76-B244-D0244BE494D0}" type="presParOf" srcId="{F8ECA988-15F0-460B-83D7-90AF6B6A5ECA}" destId="{35D7D461-5786-4AA1-80AE-57337F0D9B92}" srcOrd="0" destOrd="0" presId="urn:microsoft.com/office/officeart/2008/layout/LinedList"/>
    <dgm:cxn modelId="{BCEB808B-3339-48B9-8152-D0FB7D333C17}" type="presParOf" srcId="{F8ECA988-15F0-460B-83D7-90AF6B6A5ECA}" destId="{B1F47221-D321-498A-ADF4-E61051E6B8A2}" srcOrd="1" destOrd="0" presId="urn:microsoft.com/office/officeart/2008/layout/LinedList"/>
    <dgm:cxn modelId="{E56E9FCB-6046-4391-9DA2-55DA0A019E81}" type="presParOf" srcId="{B1F47221-D321-498A-ADF4-E61051E6B8A2}" destId="{95F378C2-AE71-4E16-A55C-33493E24FD72}" srcOrd="0" destOrd="0" presId="urn:microsoft.com/office/officeart/2008/layout/LinedList"/>
    <dgm:cxn modelId="{343F8716-47E1-4229-B0D3-2CEBA3942B38}" type="presParOf" srcId="{B1F47221-D321-498A-ADF4-E61051E6B8A2}" destId="{C35C843B-E72F-47C9-9BCE-F349F07AF25A}" srcOrd="1" destOrd="0" presId="urn:microsoft.com/office/officeart/2008/layout/LinedList"/>
    <dgm:cxn modelId="{0518B59D-54E1-4AB9-B7BB-ACF166099E10}" type="presParOf" srcId="{B1F47221-D321-498A-ADF4-E61051E6B8A2}" destId="{C494B0B5-6F69-4771-AB75-942EC17E1358}" srcOrd="2" destOrd="0" presId="urn:microsoft.com/office/officeart/2008/layout/LinedList"/>
    <dgm:cxn modelId="{3E53DB6E-B596-42DF-895E-80E39115D8DE}" type="presParOf" srcId="{F8ECA988-15F0-460B-83D7-90AF6B6A5ECA}" destId="{A00A7888-2D1A-4717-98E2-CC7784818370}" srcOrd="2" destOrd="0" presId="urn:microsoft.com/office/officeart/2008/layout/LinedList"/>
    <dgm:cxn modelId="{8058103A-75A4-4EED-8E73-11FC99DDDAD5}" type="presParOf" srcId="{F8ECA988-15F0-460B-83D7-90AF6B6A5ECA}" destId="{0B5838C6-71FB-4A0D-BB01-1D0FFCB15DBC}" srcOrd="3" destOrd="0" presId="urn:microsoft.com/office/officeart/2008/layout/LinedList"/>
    <dgm:cxn modelId="{E18DA5DB-43C0-4B90-B6ED-12038E3F8EE1}" type="presParOf" srcId="{F8ECA988-15F0-460B-83D7-90AF6B6A5ECA}" destId="{6FAF9CE7-2B52-4D60-9BA6-154C90336BD6}" srcOrd="4" destOrd="0" presId="urn:microsoft.com/office/officeart/2008/layout/LinedList"/>
    <dgm:cxn modelId="{2407FE80-A7FC-450D-B183-35C0C15C9BD7}" type="presParOf" srcId="{6FAF9CE7-2B52-4D60-9BA6-154C90336BD6}" destId="{64A2DB67-6FB1-4780-ADAC-6BFEE77277F6}" srcOrd="0" destOrd="0" presId="urn:microsoft.com/office/officeart/2008/layout/LinedList"/>
    <dgm:cxn modelId="{82C42471-B228-4F37-99F5-A686A89DAB31}" type="presParOf" srcId="{6FAF9CE7-2B52-4D60-9BA6-154C90336BD6}" destId="{DA09D398-B8C1-4247-BA18-2B0B69009080}" srcOrd="1" destOrd="0" presId="urn:microsoft.com/office/officeart/2008/layout/LinedList"/>
    <dgm:cxn modelId="{8E5E83B9-7B0D-4001-8F53-644303C70BD7}" type="presParOf" srcId="{6FAF9CE7-2B52-4D60-9BA6-154C90336BD6}" destId="{C86CF7BF-D83D-4ED0-9453-705ECDC437B3}" srcOrd="2" destOrd="0" presId="urn:microsoft.com/office/officeart/2008/layout/LinedList"/>
    <dgm:cxn modelId="{BCD67279-226D-4CD6-B5BB-59E9F2F6AAD4}" type="presParOf" srcId="{F8ECA988-15F0-460B-83D7-90AF6B6A5ECA}" destId="{677CB70E-F932-4846-9590-43A0ED8F10E9}" srcOrd="5" destOrd="0" presId="urn:microsoft.com/office/officeart/2008/layout/LinedList"/>
    <dgm:cxn modelId="{D9632081-9FF9-4EB4-8D6C-B1A7BA8CF28F}" type="presParOf" srcId="{F8ECA988-15F0-460B-83D7-90AF6B6A5ECA}" destId="{3539C391-1B41-4939-A7AA-29768AA4917C}" srcOrd="6" destOrd="0" presId="urn:microsoft.com/office/officeart/2008/layout/LinedList"/>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A603D79-CDB7-49C8-827A-EC7623DEA507}">
      <dsp:nvSpPr>
        <dsp:cNvPr id="0" name=""/>
        <dsp:cNvSpPr/>
      </dsp:nvSpPr>
      <dsp:spPr>
        <a:xfrm>
          <a:off x="0" y="0"/>
          <a:ext cx="10744200" cy="0"/>
        </a:xfrm>
        <a:prstGeom prst="line">
          <a:avLst/>
        </a:prstGeom>
        <a:solidFill>
          <a:srgbClr val="FF9467">
            <a:hueOff val="0"/>
            <a:satOff val="0"/>
            <a:lumOff val="0"/>
            <a:alphaOff val="0"/>
          </a:srgbClr>
        </a:solidFill>
        <a:ln w="25400" cap="flat" cmpd="sng" algn="ctr">
          <a:solidFill>
            <a:srgbClr val="FF9467">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D7A847E3-C326-442B-8C80-FD3184CDB6B1}">
      <dsp:nvSpPr>
        <dsp:cNvPr id="0" name=""/>
        <dsp:cNvSpPr/>
      </dsp:nvSpPr>
      <dsp:spPr>
        <a:xfrm>
          <a:off x="0" y="0"/>
          <a:ext cx="2148840" cy="482732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51460" tIns="251460" rIns="251460" bIns="251460" numCol="1" spcCol="1270" anchor="t" anchorCtr="0">
          <a:noAutofit/>
        </a:bodyPr>
        <a:lstStyle/>
        <a:p>
          <a:pPr lvl="0" algn="l" defTabSz="2933700">
            <a:lnSpc>
              <a:spcPct val="120000"/>
            </a:lnSpc>
            <a:spcBef>
              <a:spcPct val="0"/>
            </a:spcBef>
            <a:spcAft>
              <a:spcPct val="35000"/>
            </a:spcAft>
          </a:pPr>
          <a:endParaRPr lang="en-US" sz="6600" kern="1200" dirty="0" smtClean="0">
            <a:solidFill>
              <a:srgbClr val="666666"/>
            </a:solidFill>
            <a:latin typeface="Arial" panose="020B0604020202020204" pitchFamily="34" charset="0"/>
            <a:ea typeface="+mn-ea"/>
            <a:cs typeface="Arial" panose="020B0604020202020204" pitchFamily="34" charset="0"/>
          </a:endParaRPr>
        </a:p>
      </dsp:txBody>
      <dsp:txXfrm>
        <a:off x="0" y="0"/>
        <a:ext cx="2148840" cy="4827327"/>
      </dsp:txXfrm>
    </dsp:sp>
    <dsp:sp modelId="{C35C843B-E72F-47C9-9BCE-F349F07AF25A}">
      <dsp:nvSpPr>
        <dsp:cNvPr id="0" name=""/>
        <dsp:cNvSpPr/>
      </dsp:nvSpPr>
      <dsp:spPr>
        <a:xfrm>
          <a:off x="2310002" y="75426"/>
          <a:ext cx="8434197" cy="150853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8580" tIns="68580" rIns="68580" bIns="68580" numCol="1" spcCol="1270" anchor="t" anchorCtr="0">
          <a:noAutofit/>
        </a:bodyPr>
        <a:lstStyle/>
        <a:p>
          <a:pPr lvl="0" algn="l" defTabSz="800100">
            <a:lnSpc>
              <a:spcPct val="120000"/>
            </a:lnSpc>
            <a:spcBef>
              <a:spcPct val="0"/>
            </a:spcBef>
            <a:spcAft>
              <a:spcPct val="35000"/>
            </a:spcAft>
          </a:pPr>
          <a:r>
            <a:rPr lang="en-US" sz="1800" kern="1200" dirty="0" smtClean="0">
              <a:solidFill>
                <a:srgbClr val="666666"/>
              </a:solidFill>
              <a:latin typeface="Arial" panose="020B0604020202020204" pitchFamily="34" charset="0"/>
              <a:ea typeface="+mn-ea"/>
              <a:cs typeface="Arial" panose="020B0604020202020204" pitchFamily="34" charset="0"/>
            </a:rPr>
            <a:t>Moment frames allow larger openings and smaller wall sections while still providing the loads structural designers need. Moment frames are commonly used in applications such as garage fronts, large entry ways, walls with large, numerous windows, tuck-under parking and great-rooms.</a:t>
          </a:r>
          <a:endParaRPr lang="en-US" sz="1800" kern="1200" dirty="0">
            <a:solidFill>
              <a:srgbClr val="666666"/>
            </a:solidFill>
            <a:latin typeface="Arial" panose="020B0604020202020204" pitchFamily="34" charset="0"/>
            <a:ea typeface="+mn-ea"/>
            <a:cs typeface="Arial" panose="020B0604020202020204" pitchFamily="34" charset="0"/>
          </a:endParaRPr>
        </a:p>
      </dsp:txBody>
      <dsp:txXfrm>
        <a:off x="2310002" y="75426"/>
        <a:ext cx="8434197" cy="1508539"/>
      </dsp:txXfrm>
    </dsp:sp>
    <dsp:sp modelId="{A00A7888-2D1A-4717-98E2-CC7784818370}">
      <dsp:nvSpPr>
        <dsp:cNvPr id="0" name=""/>
        <dsp:cNvSpPr/>
      </dsp:nvSpPr>
      <dsp:spPr>
        <a:xfrm>
          <a:off x="2148839" y="1583966"/>
          <a:ext cx="8595360" cy="0"/>
        </a:xfrm>
        <a:prstGeom prst="line">
          <a:avLst/>
        </a:prstGeom>
        <a:solidFill>
          <a:srgbClr val="FF9467">
            <a:hueOff val="0"/>
            <a:satOff val="0"/>
            <a:lumOff val="0"/>
            <a:alphaOff val="0"/>
          </a:srgbClr>
        </a:solidFill>
        <a:ln w="25400" cap="flat" cmpd="sng" algn="ctr">
          <a:solidFill>
            <a:srgbClr val="FF9467">
              <a:tint val="50000"/>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dsp:style>
    </dsp:sp>
    <dsp:sp modelId="{DA09D398-B8C1-4247-BA18-2B0B69009080}">
      <dsp:nvSpPr>
        <dsp:cNvPr id="0" name=""/>
        <dsp:cNvSpPr/>
      </dsp:nvSpPr>
      <dsp:spPr>
        <a:xfrm>
          <a:off x="2310002" y="1659393"/>
          <a:ext cx="8434197" cy="150853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8580" tIns="68580" rIns="68580" bIns="68580" numCol="1" spcCol="1270" anchor="t" anchorCtr="0">
          <a:noAutofit/>
        </a:bodyPr>
        <a:lstStyle/>
        <a:p>
          <a:pPr lvl="0" algn="l" defTabSz="800100">
            <a:lnSpc>
              <a:spcPct val="120000"/>
            </a:lnSpc>
            <a:spcBef>
              <a:spcPct val="0"/>
            </a:spcBef>
            <a:spcAft>
              <a:spcPct val="35000"/>
            </a:spcAft>
          </a:pPr>
          <a:r>
            <a:rPr lang="en-US" sz="1800" kern="1200" dirty="0" smtClean="0">
              <a:solidFill>
                <a:srgbClr val="666666"/>
              </a:solidFill>
              <a:latin typeface="Arial" panose="020B0604020202020204" pitchFamily="34" charset="0"/>
              <a:ea typeface="+mn-ea"/>
              <a:cs typeface="Arial" panose="020B0604020202020204" pitchFamily="34" charset="0"/>
            </a:rPr>
            <a:t>OMFs and IMFs are expected to withstand limited inelastic deformations, while SMFs are expected to withstand significant inelastic deformations. OMF are typically used in non/low-seismic regions; IMF in low/mid-seismic regions; and SMF in mid/high-seismic regions. </a:t>
          </a:r>
          <a:endParaRPr lang="en-US" sz="1800" kern="1200" dirty="0">
            <a:solidFill>
              <a:srgbClr val="666666"/>
            </a:solidFill>
            <a:latin typeface="Arial" panose="020B0604020202020204" pitchFamily="34" charset="0"/>
            <a:ea typeface="+mn-ea"/>
            <a:cs typeface="Arial" panose="020B0604020202020204" pitchFamily="34" charset="0"/>
          </a:endParaRPr>
        </a:p>
      </dsp:txBody>
      <dsp:txXfrm>
        <a:off x="2310002" y="1659393"/>
        <a:ext cx="8434197" cy="1508539"/>
      </dsp:txXfrm>
    </dsp:sp>
    <dsp:sp modelId="{677CB70E-F932-4846-9590-43A0ED8F10E9}">
      <dsp:nvSpPr>
        <dsp:cNvPr id="0" name=""/>
        <dsp:cNvSpPr/>
      </dsp:nvSpPr>
      <dsp:spPr>
        <a:xfrm>
          <a:off x="2148839" y="3167933"/>
          <a:ext cx="8595360" cy="0"/>
        </a:xfrm>
        <a:prstGeom prst="line">
          <a:avLst/>
        </a:prstGeom>
        <a:solidFill>
          <a:srgbClr val="FF9467">
            <a:hueOff val="0"/>
            <a:satOff val="0"/>
            <a:lumOff val="0"/>
            <a:alphaOff val="0"/>
          </a:srgbClr>
        </a:solidFill>
        <a:ln w="25400" cap="flat" cmpd="sng" algn="ctr">
          <a:solidFill>
            <a:srgbClr val="FF9467">
              <a:tint val="50000"/>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dsp:style>
    </dsp:sp>
    <dsp:sp modelId="{D24FEBCF-3FCF-4D54-AE90-E717DD253ED9}">
      <dsp:nvSpPr>
        <dsp:cNvPr id="0" name=""/>
        <dsp:cNvSpPr/>
      </dsp:nvSpPr>
      <dsp:spPr>
        <a:xfrm>
          <a:off x="2310002" y="3243360"/>
          <a:ext cx="8434197" cy="150853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8580" tIns="68580" rIns="68580" bIns="68580" numCol="1" spcCol="1270" anchor="t" anchorCtr="0">
          <a:noAutofit/>
        </a:bodyPr>
        <a:lstStyle/>
        <a:p>
          <a:pPr lvl="0" algn="l" defTabSz="800100">
            <a:lnSpc>
              <a:spcPct val="120000"/>
            </a:lnSpc>
            <a:spcBef>
              <a:spcPct val="0"/>
            </a:spcBef>
            <a:spcAft>
              <a:spcPct val="35000"/>
            </a:spcAft>
          </a:pPr>
          <a:r>
            <a:rPr lang="en-US" sz="1800" kern="1200" dirty="0" smtClean="0">
              <a:solidFill>
                <a:srgbClr val="666666"/>
              </a:solidFill>
              <a:latin typeface="Arial" panose="020B0604020202020204" pitchFamily="34" charset="0"/>
              <a:ea typeface="+mn-ea"/>
              <a:cs typeface="Arial" panose="020B0604020202020204" pitchFamily="34" charset="0"/>
            </a:rPr>
            <a:t>The higher the R value, the more ductile a system is, and as such, the lower the force. The lower the R value, the more brittle the system is.</a:t>
          </a:r>
        </a:p>
        <a:p>
          <a:pPr lvl="0" algn="l" defTabSz="800100">
            <a:lnSpc>
              <a:spcPct val="120000"/>
            </a:lnSpc>
            <a:spcBef>
              <a:spcPct val="0"/>
            </a:spcBef>
            <a:spcAft>
              <a:spcPct val="35000"/>
            </a:spcAft>
          </a:pPr>
          <a:r>
            <a:rPr lang="pt-BR" sz="1800" kern="1200" dirty="0" smtClean="0">
              <a:solidFill>
                <a:srgbClr val="666666"/>
              </a:solidFill>
              <a:latin typeface="Arial" panose="020B0604020202020204" pitchFamily="34" charset="0"/>
              <a:ea typeface="+mn-ea"/>
              <a:cs typeface="Arial" panose="020B0604020202020204" pitchFamily="34" charset="0"/>
            </a:rPr>
            <a:t>OMF: R = 3.5. IMF: R = 4.5. SMF: R = 8.0.</a:t>
          </a:r>
          <a:endParaRPr lang="en-US" sz="1800" kern="1200" dirty="0">
            <a:solidFill>
              <a:srgbClr val="666666"/>
            </a:solidFill>
            <a:latin typeface="Arial" panose="020B0604020202020204" pitchFamily="34" charset="0"/>
            <a:ea typeface="+mn-ea"/>
            <a:cs typeface="Arial" panose="020B0604020202020204" pitchFamily="34" charset="0"/>
          </a:endParaRPr>
        </a:p>
      </dsp:txBody>
      <dsp:txXfrm>
        <a:off x="2310002" y="3243360"/>
        <a:ext cx="8434197" cy="1508539"/>
      </dsp:txXfrm>
    </dsp:sp>
    <dsp:sp modelId="{95E6CF9D-4538-4B95-8337-A2AFDA67DB60}">
      <dsp:nvSpPr>
        <dsp:cNvPr id="0" name=""/>
        <dsp:cNvSpPr/>
      </dsp:nvSpPr>
      <dsp:spPr>
        <a:xfrm>
          <a:off x="2148839" y="4751900"/>
          <a:ext cx="8595360" cy="0"/>
        </a:xfrm>
        <a:prstGeom prst="line">
          <a:avLst/>
        </a:prstGeom>
        <a:solidFill>
          <a:srgbClr val="FF9467">
            <a:hueOff val="0"/>
            <a:satOff val="0"/>
            <a:lumOff val="0"/>
            <a:alphaOff val="0"/>
          </a:srgbClr>
        </a:solidFill>
        <a:ln w="25400" cap="flat" cmpd="sng" algn="ctr">
          <a:solidFill>
            <a:srgbClr val="FF9467">
              <a:tint val="50000"/>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A603D79-CDB7-49C8-827A-EC7623DEA507}">
      <dsp:nvSpPr>
        <dsp:cNvPr id="0" name=""/>
        <dsp:cNvSpPr/>
      </dsp:nvSpPr>
      <dsp:spPr>
        <a:xfrm>
          <a:off x="0" y="0"/>
          <a:ext cx="10744200" cy="0"/>
        </a:xfrm>
        <a:prstGeom prst="line">
          <a:avLst/>
        </a:prstGeom>
        <a:solidFill>
          <a:srgbClr val="FF9467">
            <a:hueOff val="0"/>
            <a:satOff val="0"/>
            <a:lumOff val="0"/>
            <a:alphaOff val="0"/>
          </a:srgbClr>
        </a:solidFill>
        <a:ln w="25400" cap="flat" cmpd="sng" algn="ctr">
          <a:solidFill>
            <a:srgbClr val="FF9467">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D7A847E3-C326-442B-8C80-FD3184CDB6B1}">
      <dsp:nvSpPr>
        <dsp:cNvPr id="0" name=""/>
        <dsp:cNvSpPr/>
      </dsp:nvSpPr>
      <dsp:spPr>
        <a:xfrm>
          <a:off x="0" y="0"/>
          <a:ext cx="2148840" cy="482732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51460" tIns="251460" rIns="251460" bIns="251460" numCol="1" spcCol="1270" anchor="t" anchorCtr="0">
          <a:noAutofit/>
        </a:bodyPr>
        <a:lstStyle/>
        <a:p>
          <a:pPr lvl="0" algn="l" defTabSz="2933700">
            <a:lnSpc>
              <a:spcPct val="120000"/>
            </a:lnSpc>
            <a:spcBef>
              <a:spcPct val="0"/>
            </a:spcBef>
            <a:spcAft>
              <a:spcPct val="35000"/>
            </a:spcAft>
          </a:pPr>
          <a:endParaRPr lang="en-US" sz="6600" kern="1200" dirty="0" smtClean="0">
            <a:solidFill>
              <a:srgbClr val="666666"/>
            </a:solidFill>
            <a:latin typeface="Arial" panose="020B0604020202020204" pitchFamily="34" charset="0"/>
            <a:ea typeface="+mn-ea"/>
            <a:cs typeface="Arial" panose="020B0604020202020204" pitchFamily="34" charset="0"/>
          </a:endParaRPr>
        </a:p>
      </dsp:txBody>
      <dsp:txXfrm>
        <a:off x="0" y="0"/>
        <a:ext cx="2148840" cy="4827327"/>
      </dsp:txXfrm>
    </dsp:sp>
    <dsp:sp modelId="{C35C843B-E72F-47C9-9BCE-F349F07AF25A}">
      <dsp:nvSpPr>
        <dsp:cNvPr id="0" name=""/>
        <dsp:cNvSpPr/>
      </dsp:nvSpPr>
      <dsp:spPr>
        <a:xfrm>
          <a:off x="2310002" y="75426"/>
          <a:ext cx="8434197" cy="150853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8580" tIns="68580" rIns="68580" bIns="68580" numCol="1" spcCol="1270" anchor="t" anchorCtr="0">
          <a:noAutofit/>
        </a:bodyPr>
        <a:lstStyle/>
        <a:p>
          <a:pPr lvl="0" algn="l" defTabSz="800100">
            <a:lnSpc>
              <a:spcPct val="120000"/>
            </a:lnSpc>
            <a:spcBef>
              <a:spcPct val="0"/>
            </a:spcBef>
            <a:spcAft>
              <a:spcPct val="35000"/>
            </a:spcAft>
          </a:pPr>
          <a:r>
            <a:rPr lang="en-US" sz="1800" kern="1200" dirty="0" smtClean="0">
              <a:solidFill>
                <a:srgbClr val="666666"/>
              </a:solidFill>
              <a:latin typeface="Arial" panose="020B0604020202020204" pitchFamily="34" charset="0"/>
              <a:ea typeface="+mn-ea"/>
              <a:cs typeface="Arial" panose="020B0604020202020204" pitchFamily="34" charset="0"/>
            </a:rPr>
            <a:t>Frames are covered under the following:
2012 IBC, 2015 IBC, ASCE/SEI 7-10, AISC Steel Construction Manual 14th Edition (AISC 360-10), AISC Seismic Provisions for Steel Buildings (AISC 341-10)</a:t>
          </a:r>
          <a:endParaRPr lang="en-US" sz="1800" kern="1200" dirty="0">
            <a:solidFill>
              <a:srgbClr val="666666"/>
            </a:solidFill>
            <a:latin typeface="Arial" panose="020B0604020202020204" pitchFamily="34" charset="0"/>
            <a:ea typeface="+mn-ea"/>
            <a:cs typeface="Arial" panose="020B0604020202020204" pitchFamily="34" charset="0"/>
          </a:endParaRPr>
        </a:p>
      </dsp:txBody>
      <dsp:txXfrm>
        <a:off x="2310002" y="75426"/>
        <a:ext cx="8434197" cy="1508539"/>
      </dsp:txXfrm>
    </dsp:sp>
    <dsp:sp modelId="{A00A7888-2D1A-4717-98E2-CC7784818370}">
      <dsp:nvSpPr>
        <dsp:cNvPr id="0" name=""/>
        <dsp:cNvSpPr/>
      </dsp:nvSpPr>
      <dsp:spPr>
        <a:xfrm>
          <a:off x="2148839" y="1583966"/>
          <a:ext cx="8595360" cy="0"/>
        </a:xfrm>
        <a:prstGeom prst="line">
          <a:avLst/>
        </a:prstGeom>
        <a:solidFill>
          <a:srgbClr val="FF9467">
            <a:hueOff val="0"/>
            <a:satOff val="0"/>
            <a:lumOff val="0"/>
            <a:alphaOff val="0"/>
          </a:srgbClr>
        </a:solidFill>
        <a:ln w="25400" cap="flat" cmpd="sng" algn="ctr">
          <a:solidFill>
            <a:srgbClr val="FF9467">
              <a:tint val="50000"/>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dsp:style>
    </dsp:sp>
    <dsp:sp modelId="{DA09D398-B8C1-4247-BA18-2B0B69009080}">
      <dsp:nvSpPr>
        <dsp:cNvPr id="0" name=""/>
        <dsp:cNvSpPr/>
      </dsp:nvSpPr>
      <dsp:spPr>
        <a:xfrm>
          <a:off x="2310002" y="1659393"/>
          <a:ext cx="8434197" cy="150853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8580" tIns="68580" rIns="68580" bIns="68580" numCol="1" spcCol="1270" anchor="t" anchorCtr="0">
          <a:noAutofit/>
        </a:bodyPr>
        <a:lstStyle/>
        <a:p>
          <a:pPr lvl="0" algn="l" defTabSz="800100">
            <a:lnSpc>
              <a:spcPct val="120000"/>
            </a:lnSpc>
            <a:spcBef>
              <a:spcPct val="0"/>
            </a:spcBef>
            <a:spcAft>
              <a:spcPct val="35000"/>
            </a:spcAft>
          </a:pPr>
          <a:r>
            <a:rPr lang="en-US" sz="1800" kern="1200" dirty="0" smtClean="0">
              <a:solidFill>
                <a:srgbClr val="666666"/>
              </a:solidFill>
              <a:latin typeface="Arial" panose="020B0604020202020204" pitchFamily="34" charset="0"/>
              <a:ea typeface="+mn-ea"/>
              <a:cs typeface="Arial" panose="020B0604020202020204" pitchFamily="34" charset="0"/>
            </a:rPr>
            <a:t>Codes have the following moment frame limitations:
</a:t>
          </a:r>
          <a:r>
            <a:rPr lang="en-US" sz="1800" b="1" kern="1200" dirty="0" smtClean="0">
              <a:solidFill>
                <a:srgbClr val="666666"/>
              </a:solidFill>
              <a:latin typeface="Arial" panose="020B0604020202020204" pitchFamily="34" charset="0"/>
              <a:ea typeface="+mn-ea"/>
              <a:cs typeface="Arial" panose="020B0604020202020204" pitchFamily="34" charset="0"/>
            </a:rPr>
            <a:t>(1)</a:t>
          </a:r>
          <a:r>
            <a:rPr lang="en-US" sz="1800" kern="1200" dirty="0" smtClean="0">
              <a:solidFill>
                <a:srgbClr val="666666"/>
              </a:solidFill>
              <a:latin typeface="Arial" panose="020B0604020202020204" pitchFamily="34" charset="0"/>
              <a:ea typeface="+mn-ea"/>
              <a:cs typeface="Arial" panose="020B0604020202020204" pitchFamily="34" charset="0"/>
            </a:rPr>
            <a:t> Weight and height limitations based on the moment frame type and seismic design category </a:t>
          </a:r>
          <a:r>
            <a:rPr lang="en-US" sz="1800" b="1" kern="1200" dirty="0" smtClean="0">
              <a:solidFill>
                <a:srgbClr val="666666"/>
              </a:solidFill>
              <a:latin typeface="Arial" panose="020B0604020202020204" pitchFamily="34" charset="0"/>
              <a:ea typeface="+mn-ea"/>
              <a:cs typeface="Arial" panose="020B0604020202020204" pitchFamily="34" charset="0"/>
            </a:rPr>
            <a:t>(2)</a:t>
          </a:r>
          <a:r>
            <a:rPr lang="en-US" sz="1800" kern="1200" dirty="0" smtClean="0">
              <a:solidFill>
                <a:srgbClr val="666666"/>
              </a:solidFill>
              <a:latin typeface="Arial" panose="020B0604020202020204" pitchFamily="34" charset="0"/>
              <a:ea typeface="+mn-ea"/>
              <a:cs typeface="Arial" panose="020B0604020202020204" pitchFamily="34" charset="0"/>
            </a:rPr>
            <a:t> Use of OMFs in combination with other lateral systems (in different directions; in the same direction)</a:t>
          </a:r>
          <a:endParaRPr lang="en-US" sz="1800" kern="1200" dirty="0">
            <a:solidFill>
              <a:srgbClr val="666666"/>
            </a:solidFill>
            <a:latin typeface="Arial" panose="020B0604020202020204" pitchFamily="34" charset="0"/>
            <a:ea typeface="+mn-ea"/>
            <a:cs typeface="Arial" panose="020B0604020202020204" pitchFamily="34" charset="0"/>
          </a:endParaRPr>
        </a:p>
      </dsp:txBody>
      <dsp:txXfrm>
        <a:off x="2310002" y="1659393"/>
        <a:ext cx="8434197" cy="1508539"/>
      </dsp:txXfrm>
    </dsp:sp>
    <dsp:sp modelId="{677CB70E-F932-4846-9590-43A0ED8F10E9}">
      <dsp:nvSpPr>
        <dsp:cNvPr id="0" name=""/>
        <dsp:cNvSpPr/>
      </dsp:nvSpPr>
      <dsp:spPr>
        <a:xfrm>
          <a:off x="2148839" y="3167933"/>
          <a:ext cx="8595360" cy="0"/>
        </a:xfrm>
        <a:prstGeom prst="line">
          <a:avLst/>
        </a:prstGeom>
        <a:solidFill>
          <a:srgbClr val="FF9467">
            <a:hueOff val="0"/>
            <a:satOff val="0"/>
            <a:lumOff val="0"/>
            <a:alphaOff val="0"/>
          </a:srgbClr>
        </a:solidFill>
        <a:ln w="25400" cap="flat" cmpd="sng" algn="ctr">
          <a:solidFill>
            <a:srgbClr val="FF9467">
              <a:tint val="50000"/>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dsp:style>
    </dsp:sp>
    <dsp:sp modelId="{D24FEBCF-3FCF-4D54-AE90-E717DD253ED9}">
      <dsp:nvSpPr>
        <dsp:cNvPr id="0" name=""/>
        <dsp:cNvSpPr/>
      </dsp:nvSpPr>
      <dsp:spPr>
        <a:xfrm>
          <a:off x="2310002" y="3243360"/>
          <a:ext cx="8434197" cy="150853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8580" tIns="68580" rIns="68580" bIns="68580" numCol="1" spcCol="1270" anchor="t" anchorCtr="0">
          <a:noAutofit/>
        </a:bodyPr>
        <a:lstStyle/>
        <a:p>
          <a:pPr lvl="0" algn="l" defTabSz="800100">
            <a:lnSpc>
              <a:spcPct val="120000"/>
            </a:lnSpc>
            <a:spcBef>
              <a:spcPct val="0"/>
            </a:spcBef>
            <a:spcAft>
              <a:spcPct val="35000"/>
            </a:spcAft>
          </a:pPr>
          <a:r>
            <a:rPr lang="en-US" sz="1800" kern="1200" dirty="0" smtClean="0">
              <a:solidFill>
                <a:srgbClr val="666666"/>
              </a:solidFill>
              <a:latin typeface="Arial" panose="020B0604020202020204" pitchFamily="34" charset="0"/>
              <a:ea typeface="+mn-ea"/>
              <a:cs typeface="Arial" panose="020B0604020202020204" pitchFamily="34" charset="0"/>
            </a:rPr>
            <a:t>Are ordinary moment frames allowed in high seismic areas (SDC D, E and F)? ASCE 7-10: Minimum Loads for Building and Other Structures Table 12.2-1 says NP for Not Permitted. However, there are notable exceptions in footnotes h and </a:t>
          </a:r>
          <a:r>
            <a:rPr lang="en-US" sz="1800" kern="1200" dirty="0" err="1" smtClean="0">
              <a:solidFill>
                <a:srgbClr val="666666"/>
              </a:solidFill>
              <a:latin typeface="Arial" panose="020B0604020202020204" pitchFamily="34" charset="0"/>
              <a:ea typeface="+mn-ea"/>
              <a:cs typeface="Arial" panose="020B0604020202020204" pitchFamily="34" charset="0"/>
            </a:rPr>
            <a:t>i</a:t>
          </a:r>
          <a:r>
            <a:rPr lang="en-US" sz="1800" kern="1200" dirty="0" smtClean="0">
              <a:solidFill>
                <a:srgbClr val="666666"/>
              </a:solidFill>
              <a:latin typeface="Arial" panose="020B0604020202020204" pitchFamily="34" charset="0"/>
              <a:ea typeface="+mn-ea"/>
              <a:cs typeface="Arial" panose="020B0604020202020204" pitchFamily="34" charset="0"/>
            </a:rPr>
            <a:t>.</a:t>
          </a:r>
          <a:endParaRPr lang="en-US" sz="1800" kern="1200" dirty="0">
            <a:solidFill>
              <a:srgbClr val="666666"/>
            </a:solidFill>
            <a:latin typeface="Arial" panose="020B0604020202020204" pitchFamily="34" charset="0"/>
            <a:ea typeface="+mn-ea"/>
            <a:cs typeface="Arial" panose="020B0604020202020204" pitchFamily="34" charset="0"/>
          </a:endParaRPr>
        </a:p>
      </dsp:txBody>
      <dsp:txXfrm>
        <a:off x="2310002" y="3243360"/>
        <a:ext cx="8434197" cy="1508539"/>
      </dsp:txXfrm>
    </dsp:sp>
    <dsp:sp modelId="{95E6CF9D-4538-4B95-8337-A2AFDA67DB60}">
      <dsp:nvSpPr>
        <dsp:cNvPr id="0" name=""/>
        <dsp:cNvSpPr/>
      </dsp:nvSpPr>
      <dsp:spPr>
        <a:xfrm>
          <a:off x="2148839" y="4751900"/>
          <a:ext cx="8595360" cy="0"/>
        </a:xfrm>
        <a:prstGeom prst="line">
          <a:avLst/>
        </a:prstGeom>
        <a:solidFill>
          <a:srgbClr val="FF9467">
            <a:hueOff val="0"/>
            <a:satOff val="0"/>
            <a:lumOff val="0"/>
            <a:alphaOff val="0"/>
          </a:srgbClr>
        </a:solidFill>
        <a:ln w="25400" cap="flat" cmpd="sng" algn="ctr">
          <a:solidFill>
            <a:srgbClr val="FF9467">
              <a:tint val="50000"/>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A603D79-CDB7-49C8-827A-EC7623DEA507}">
      <dsp:nvSpPr>
        <dsp:cNvPr id="0" name=""/>
        <dsp:cNvSpPr/>
      </dsp:nvSpPr>
      <dsp:spPr>
        <a:xfrm>
          <a:off x="0" y="0"/>
          <a:ext cx="10744200" cy="0"/>
        </a:xfrm>
        <a:prstGeom prst="line">
          <a:avLst/>
        </a:prstGeom>
        <a:solidFill>
          <a:srgbClr val="FF9467">
            <a:hueOff val="0"/>
            <a:satOff val="0"/>
            <a:lumOff val="0"/>
            <a:alphaOff val="0"/>
          </a:srgbClr>
        </a:solidFill>
        <a:ln w="25400" cap="flat" cmpd="sng" algn="ctr">
          <a:solidFill>
            <a:srgbClr val="FF9467">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D7A847E3-C326-442B-8C80-FD3184CDB6B1}">
      <dsp:nvSpPr>
        <dsp:cNvPr id="0" name=""/>
        <dsp:cNvSpPr/>
      </dsp:nvSpPr>
      <dsp:spPr>
        <a:xfrm>
          <a:off x="0" y="0"/>
          <a:ext cx="2148840" cy="482732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51460" tIns="251460" rIns="251460" bIns="251460" numCol="1" spcCol="1270" anchor="t" anchorCtr="0">
          <a:noAutofit/>
        </a:bodyPr>
        <a:lstStyle/>
        <a:p>
          <a:pPr lvl="0" algn="l" defTabSz="2933700">
            <a:lnSpc>
              <a:spcPct val="120000"/>
            </a:lnSpc>
            <a:spcBef>
              <a:spcPct val="0"/>
            </a:spcBef>
            <a:spcAft>
              <a:spcPct val="35000"/>
            </a:spcAft>
          </a:pPr>
          <a:endParaRPr lang="en-US" sz="6600" kern="1200" dirty="0" smtClean="0">
            <a:solidFill>
              <a:srgbClr val="666666"/>
            </a:solidFill>
            <a:latin typeface="Arial" panose="020B0604020202020204" pitchFamily="34" charset="0"/>
            <a:ea typeface="+mn-ea"/>
            <a:cs typeface="Arial" panose="020B0604020202020204" pitchFamily="34" charset="0"/>
          </a:endParaRPr>
        </a:p>
      </dsp:txBody>
      <dsp:txXfrm>
        <a:off x="0" y="0"/>
        <a:ext cx="2148840" cy="4827327"/>
      </dsp:txXfrm>
    </dsp:sp>
    <dsp:sp modelId="{C35C843B-E72F-47C9-9BCE-F349F07AF25A}">
      <dsp:nvSpPr>
        <dsp:cNvPr id="0" name=""/>
        <dsp:cNvSpPr/>
      </dsp:nvSpPr>
      <dsp:spPr>
        <a:xfrm>
          <a:off x="2310002" y="75426"/>
          <a:ext cx="8434197" cy="150853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8580" tIns="68580" rIns="68580" bIns="68580" numCol="1" spcCol="1270" anchor="t" anchorCtr="0">
          <a:noAutofit/>
        </a:bodyPr>
        <a:lstStyle/>
        <a:p>
          <a:pPr lvl="0" algn="l" defTabSz="800100">
            <a:lnSpc>
              <a:spcPct val="120000"/>
            </a:lnSpc>
            <a:spcBef>
              <a:spcPct val="0"/>
            </a:spcBef>
            <a:spcAft>
              <a:spcPct val="35000"/>
            </a:spcAft>
          </a:pPr>
          <a:r>
            <a:rPr lang="en-US" sz="1800" kern="1200" dirty="0" smtClean="0">
              <a:solidFill>
                <a:srgbClr val="666666"/>
              </a:solidFill>
              <a:latin typeface="Arial" panose="020B0604020202020204" pitchFamily="34" charset="0"/>
              <a:ea typeface="+mn-ea"/>
              <a:cs typeface="Arial" panose="020B0604020202020204" pitchFamily="34" charset="0"/>
            </a:rPr>
            <a:t>Moment frames address challenges faced with modern designs:
</a:t>
          </a:r>
          <a:r>
            <a:rPr lang="en-US" sz="1800" b="1" kern="1200" dirty="0" smtClean="0">
              <a:solidFill>
                <a:srgbClr val="666666"/>
              </a:solidFill>
              <a:latin typeface="Arial" panose="020B0604020202020204" pitchFamily="34" charset="0"/>
              <a:ea typeface="+mn-ea"/>
              <a:cs typeface="Arial" panose="020B0604020202020204" pitchFamily="34" charset="0"/>
            </a:rPr>
            <a:t>(1) </a:t>
          </a:r>
          <a:r>
            <a:rPr lang="en-US" sz="1800" kern="1200" dirty="0" smtClean="0">
              <a:solidFill>
                <a:srgbClr val="666666"/>
              </a:solidFill>
              <a:latin typeface="Arial" panose="020B0604020202020204" pitchFamily="34" charset="0"/>
              <a:ea typeface="+mn-ea"/>
              <a:cs typeface="Arial" panose="020B0604020202020204" pitchFamily="34" charset="0"/>
            </a:rPr>
            <a:t>Generally much larger structures, </a:t>
          </a:r>
          <a:r>
            <a:rPr lang="en-US" sz="1800" b="1" kern="1200" dirty="0" smtClean="0">
              <a:solidFill>
                <a:srgbClr val="666666"/>
              </a:solidFill>
              <a:latin typeface="Arial" panose="020B0604020202020204" pitchFamily="34" charset="0"/>
              <a:ea typeface="+mn-ea"/>
              <a:cs typeface="Arial" panose="020B0604020202020204" pitchFamily="34" charset="0"/>
            </a:rPr>
            <a:t>(2) </a:t>
          </a:r>
          <a:r>
            <a:rPr lang="en-US" sz="1800" kern="1200" dirty="0" smtClean="0">
              <a:solidFill>
                <a:srgbClr val="666666"/>
              </a:solidFill>
              <a:latin typeface="Arial" panose="020B0604020202020204" pitchFamily="34" charset="0"/>
              <a:ea typeface="+mn-ea"/>
              <a:cs typeface="Arial" panose="020B0604020202020204" pitchFamily="34" charset="0"/>
            </a:rPr>
            <a:t>Many windows leave little opportunity for conventional bracing, </a:t>
          </a:r>
          <a:r>
            <a:rPr lang="en-US" sz="1800" b="1" kern="1200" dirty="0" smtClean="0">
              <a:solidFill>
                <a:srgbClr val="666666"/>
              </a:solidFill>
              <a:latin typeface="Arial" panose="020B0604020202020204" pitchFamily="34" charset="0"/>
              <a:ea typeface="+mn-ea"/>
              <a:cs typeface="Arial" panose="020B0604020202020204" pitchFamily="34" charset="0"/>
            </a:rPr>
            <a:t>(3) </a:t>
          </a:r>
          <a:r>
            <a:rPr lang="en-US" sz="1800" kern="1200" dirty="0" smtClean="0">
              <a:solidFill>
                <a:srgbClr val="666666"/>
              </a:solidFill>
              <a:latin typeface="Arial" panose="020B0604020202020204" pitchFamily="34" charset="0"/>
              <a:ea typeface="+mn-ea"/>
              <a:cs typeface="Arial" panose="020B0604020202020204" pitchFamily="34" charset="0"/>
            </a:rPr>
            <a:t>Heavy finishes combined with open floor plans (large spans) result in higher design loads on lateral elements</a:t>
          </a:r>
          <a:endParaRPr lang="en-US" sz="1800" kern="1200" dirty="0">
            <a:solidFill>
              <a:srgbClr val="666666"/>
            </a:solidFill>
            <a:latin typeface="Arial" panose="020B0604020202020204" pitchFamily="34" charset="0"/>
            <a:ea typeface="+mn-ea"/>
            <a:cs typeface="Arial" panose="020B0604020202020204" pitchFamily="34" charset="0"/>
          </a:endParaRPr>
        </a:p>
      </dsp:txBody>
      <dsp:txXfrm>
        <a:off x="2310002" y="75426"/>
        <a:ext cx="8434197" cy="1508539"/>
      </dsp:txXfrm>
    </dsp:sp>
    <dsp:sp modelId="{A00A7888-2D1A-4717-98E2-CC7784818370}">
      <dsp:nvSpPr>
        <dsp:cNvPr id="0" name=""/>
        <dsp:cNvSpPr/>
      </dsp:nvSpPr>
      <dsp:spPr>
        <a:xfrm>
          <a:off x="2148839" y="1583966"/>
          <a:ext cx="8595360" cy="0"/>
        </a:xfrm>
        <a:prstGeom prst="line">
          <a:avLst/>
        </a:prstGeom>
        <a:solidFill>
          <a:srgbClr val="FF9467">
            <a:hueOff val="0"/>
            <a:satOff val="0"/>
            <a:lumOff val="0"/>
            <a:alphaOff val="0"/>
          </a:srgbClr>
        </a:solidFill>
        <a:ln w="25400" cap="flat" cmpd="sng" algn="ctr">
          <a:solidFill>
            <a:srgbClr val="FF9467">
              <a:tint val="50000"/>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dsp:style>
    </dsp:sp>
    <dsp:sp modelId="{DA09D398-B8C1-4247-BA18-2B0B69009080}">
      <dsp:nvSpPr>
        <dsp:cNvPr id="0" name=""/>
        <dsp:cNvSpPr/>
      </dsp:nvSpPr>
      <dsp:spPr>
        <a:xfrm>
          <a:off x="2310002" y="1659393"/>
          <a:ext cx="8434197" cy="150853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8580" tIns="68580" rIns="68580" bIns="68580" numCol="1" spcCol="1270" anchor="t" anchorCtr="0">
          <a:noAutofit/>
        </a:bodyPr>
        <a:lstStyle/>
        <a:p>
          <a:pPr lvl="0" algn="l" defTabSz="800100">
            <a:lnSpc>
              <a:spcPct val="120000"/>
            </a:lnSpc>
            <a:spcBef>
              <a:spcPct val="0"/>
            </a:spcBef>
            <a:spcAft>
              <a:spcPct val="35000"/>
            </a:spcAft>
          </a:pPr>
          <a:r>
            <a:rPr lang="en-US" sz="1800" kern="1200" dirty="0" smtClean="0">
              <a:solidFill>
                <a:srgbClr val="666666"/>
              </a:solidFill>
              <a:latin typeface="Arial" panose="020B0604020202020204" pitchFamily="34" charset="0"/>
              <a:ea typeface="+mn-ea"/>
              <a:cs typeface="Arial" panose="020B0604020202020204" pitchFamily="34" charset="0"/>
            </a:rPr>
            <a:t>Soft Story Retrofit Applications: Apartments and condominiums with parking or commercial space on the first floor are prone to collapse if ground floor walls and columns are not strong enough to hold up the building during earthquakes.</a:t>
          </a:r>
          <a:endParaRPr lang="en-US" sz="1800" kern="1200" dirty="0">
            <a:solidFill>
              <a:srgbClr val="666666"/>
            </a:solidFill>
            <a:latin typeface="Arial" panose="020B0604020202020204" pitchFamily="34" charset="0"/>
            <a:ea typeface="+mn-ea"/>
            <a:cs typeface="Arial" panose="020B0604020202020204" pitchFamily="34" charset="0"/>
          </a:endParaRPr>
        </a:p>
      </dsp:txBody>
      <dsp:txXfrm>
        <a:off x="2310002" y="1659393"/>
        <a:ext cx="8434197" cy="1508539"/>
      </dsp:txXfrm>
    </dsp:sp>
    <dsp:sp modelId="{677CB70E-F932-4846-9590-43A0ED8F10E9}">
      <dsp:nvSpPr>
        <dsp:cNvPr id="0" name=""/>
        <dsp:cNvSpPr/>
      </dsp:nvSpPr>
      <dsp:spPr>
        <a:xfrm>
          <a:off x="2148839" y="3167933"/>
          <a:ext cx="8595360" cy="0"/>
        </a:xfrm>
        <a:prstGeom prst="line">
          <a:avLst/>
        </a:prstGeom>
        <a:solidFill>
          <a:srgbClr val="FF9467">
            <a:hueOff val="0"/>
            <a:satOff val="0"/>
            <a:lumOff val="0"/>
            <a:alphaOff val="0"/>
          </a:srgbClr>
        </a:solidFill>
        <a:ln w="25400" cap="flat" cmpd="sng" algn="ctr">
          <a:solidFill>
            <a:srgbClr val="FF9467">
              <a:tint val="50000"/>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dsp:style>
    </dsp:sp>
    <dsp:sp modelId="{D24FEBCF-3FCF-4D54-AE90-E717DD253ED9}">
      <dsp:nvSpPr>
        <dsp:cNvPr id="0" name=""/>
        <dsp:cNvSpPr/>
      </dsp:nvSpPr>
      <dsp:spPr>
        <a:xfrm>
          <a:off x="2310002" y="3243360"/>
          <a:ext cx="8434197" cy="150853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8580" tIns="68580" rIns="68580" bIns="68580" numCol="1" spcCol="1270" anchor="t" anchorCtr="0">
          <a:noAutofit/>
        </a:bodyPr>
        <a:lstStyle/>
        <a:p>
          <a:pPr lvl="0" algn="l" defTabSz="800100">
            <a:lnSpc>
              <a:spcPct val="120000"/>
            </a:lnSpc>
            <a:spcBef>
              <a:spcPct val="0"/>
            </a:spcBef>
            <a:spcAft>
              <a:spcPct val="35000"/>
            </a:spcAft>
          </a:pPr>
          <a:r>
            <a:rPr lang="en-US" sz="1800" kern="1200" dirty="0" smtClean="0">
              <a:solidFill>
                <a:srgbClr val="666666"/>
              </a:solidFill>
              <a:latin typeface="Arial" panose="020B0604020202020204" pitchFamily="34" charset="0"/>
              <a:ea typeface="+mn-ea"/>
              <a:cs typeface="Arial" panose="020B0604020202020204" pitchFamily="34" charset="0"/>
            </a:rPr>
            <a:t>The introduction of moment frames to resist higher loads in light-framed structures is the logical progression for pre-manufactured products. This is a tremendous benefit for engineers who do not have the time or budget to design a custom frame.</a:t>
          </a:r>
          <a:endParaRPr lang="en-US" sz="1800" kern="1200" dirty="0">
            <a:solidFill>
              <a:srgbClr val="666666"/>
            </a:solidFill>
            <a:latin typeface="Arial" panose="020B0604020202020204" pitchFamily="34" charset="0"/>
            <a:ea typeface="+mn-ea"/>
            <a:cs typeface="Arial" panose="020B0604020202020204" pitchFamily="34" charset="0"/>
          </a:endParaRPr>
        </a:p>
      </dsp:txBody>
      <dsp:txXfrm>
        <a:off x="2310002" y="3243360"/>
        <a:ext cx="8434197" cy="1508539"/>
      </dsp:txXfrm>
    </dsp:sp>
    <dsp:sp modelId="{95E6CF9D-4538-4B95-8337-A2AFDA67DB60}">
      <dsp:nvSpPr>
        <dsp:cNvPr id="0" name=""/>
        <dsp:cNvSpPr/>
      </dsp:nvSpPr>
      <dsp:spPr>
        <a:xfrm>
          <a:off x="2148839" y="4751900"/>
          <a:ext cx="8595360" cy="0"/>
        </a:xfrm>
        <a:prstGeom prst="line">
          <a:avLst/>
        </a:prstGeom>
        <a:solidFill>
          <a:srgbClr val="FF9467">
            <a:hueOff val="0"/>
            <a:satOff val="0"/>
            <a:lumOff val="0"/>
            <a:alphaOff val="0"/>
          </a:srgbClr>
        </a:solidFill>
        <a:ln w="25400" cap="flat" cmpd="sng" algn="ctr">
          <a:solidFill>
            <a:srgbClr val="FF9467">
              <a:tint val="50000"/>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A603D79-CDB7-49C8-827A-EC7623DEA507}">
      <dsp:nvSpPr>
        <dsp:cNvPr id="0" name=""/>
        <dsp:cNvSpPr/>
      </dsp:nvSpPr>
      <dsp:spPr>
        <a:xfrm>
          <a:off x="0" y="0"/>
          <a:ext cx="10744200" cy="0"/>
        </a:xfrm>
        <a:prstGeom prst="line">
          <a:avLst/>
        </a:prstGeom>
        <a:solidFill>
          <a:srgbClr val="FF9467">
            <a:hueOff val="0"/>
            <a:satOff val="0"/>
            <a:lumOff val="0"/>
            <a:alphaOff val="0"/>
          </a:srgbClr>
        </a:solidFill>
        <a:ln w="25400" cap="flat" cmpd="sng" algn="ctr">
          <a:solidFill>
            <a:srgbClr val="FF9467">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D7A847E3-C326-442B-8C80-FD3184CDB6B1}">
      <dsp:nvSpPr>
        <dsp:cNvPr id="0" name=""/>
        <dsp:cNvSpPr/>
      </dsp:nvSpPr>
      <dsp:spPr>
        <a:xfrm>
          <a:off x="0" y="0"/>
          <a:ext cx="2148840" cy="482732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51460" tIns="251460" rIns="251460" bIns="251460" numCol="1" spcCol="1270" anchor="t" anchorCtr="0">
          <a:noAutofit/>
        </a:bodyPr>
        <a:lstStyle/>
        <a:p>
          <a:pPr lvl="0" algn="l" defTabSz="2933700">
            <a:lnSpc>
              <a:spcPct val="120000"/>
            </a:lnSpc>
            <a:spcBef>
              <a:spcPct val="0"/>
            </a:spcBef>
            <a:spcAft>
              <a:spcPct val="35000"/>
            </a:spcAft>
          </a:pPr>
          <a:endParaRPr lang="en-US" sz="6600" kern="1200" dirty="0" smtClean="0">
            <a:solidFill>
              <a:srgbClr val="666666"/>
            </a:solidFill>
            <a:latin typeface="Arial" panose="020B0604020202020204" pitchFamily="34" charset="0"/>
            <a:ea typeface="+mn-ea"/>
            <a:cs typeface="Arial" panose="020B0604020202020204" pitchFamily="34" charset="0"/>
          </a:endParaRPr>
        </a:p>
      </dsp:txBody>
      <dsp:txXfrm>
        <a:off x="0" y="0"/>
        <a:ext cx="2148840" cy="4827327"/>
      </dsp:txXfrm>
    </dsp:sp>
    <dsp:sp modelId="{C35C843B-E72F-47C9-9BCE-F349F07AF25A}">
      <dsp:nvSpPr>
        <dsp:cNvPr id="0" name=""/>
        <dsp:cNvSpPr/>
      </dsp:nvSpPr>
      <dsp:spPr>
        <a:xfrm>
          <a:off x="2310002" y="75426"/>
          <a:ext cx="8434197" cy="150853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8580" tIns="68580" rIns="68580" bIns="68580" numCol="1" spcCol="1270" anchor="t" anchorCtr="0">
          <a:noAutofit/>
        </a:bodyPr>
        <a:lstStyle/>
        <a:p>
          <a:pPr lvl="0" algn="l" defTabSz="800100">
            <a:lnSpc>
              <a:spcPct val="120000"/>
            </a:lnSpc>
            <a:spcBef>
              <a:spcPct val="0"/>
            </a:spcBef>
            <a:spcAft>
              <a:spcPct val="35000"/>
            </a:spcAft>
          </a:pPr>
          <a:r>
            <a:rPr lang="en-US" sz="1800" kern="1200" dirty="0" smtClean="0">
              <a:solidFill>
                <a:srgbClr val="666666"/>
              </a:solidFill>
              <a:latin typeface="Arial" panose="020B0604020202020204" pitchFamily="34" charset="0"/>
              <a:ea typeface="+mn-ea"/>
              <a:cs typeface="Arial" panose="020B0604020202020204" pitchFamily="34" charset="0"/>
            </a:rPr>
            <a:t>Traditional Moment Frame </a:t>
          </a:r>
          <a:r>
            <a:rPr lang="en-US" sz="1800" b="1" kern="1200" dirty="0" smtClean="0">
              <a:solidFill>
                <a:srgbClr val="666666"/>
              </a:solidFill>
              <a:latin typeface="Arial" panose="020B0604020202020204" pitchFamily="34" charset="0"/>
              <a:ea typeface="+mn-ea"/>
              <a:cs typeface="Arial" panose="020B0604020202020204" pitchFamily="34" charset="0"/>
            </a:rPr>
            <a:t>Pros: (1) </a:t>
          </a:r>
          <a:r>
            <a:rPr lang="en-US" sz="1800" kern="1200" dirty="0" smtClean="0">
              <a:solidFill>
                <a:srgbClr val="666666"/>
              </a:solidFill>
              <a:latin typeface="Arial" panose="020B0604020202020204" pitchFamily="34" charset="0"/>
              <a:ea typeface="+mn-ea"/>
              <a:cs typeface="Arial" panose="020B0604020202020204" pitchFamily="34" charset="0"/>
            </a:rPr>
            <a:t>Most flexible in detailing and shape </a:t>
          </a:r>
          <a:r>
            <a:rPr lang="en-US" sz="1800" b="1" kern="1200" dirty="0" smtClean="0">
              <a:solidFill>
                <a:srgbClr val="666666"/>
              </a:solidFill>
              <a:latin typeface="Arial" panose="020B0604020202020204" pitchFamily="34" charset="0"/>
              <a:ea typeface="+mn-ea"/>
              <a:cs typeface="Arial" panose="020B0604020202020204" pitchFamily="34" charset="0"/>
            </a:rPr>
            <a:t>(2) </a:t>
          </a:r>
          <a:r>
            <a:rPr lang="en-US" sz="1800" kern="1200" dirty="0" smtClean="0">
              <a:solidFill>
                <a:srgbClr val="666666"/>
              </a:solidFill>
              <a:latin typeface="Arial" panose="020B0604020202020204" pitchFamily="34" charset="0"/>
              <a:ea typeface="+mn-ea"/>
              <a:cs typeface="Arial" panose="020B0604020202020204" pitchFamily="34" charset="0"/>
            </a:rPr>
            <a:t>Can maximize load capacity with AISC shapes </a:t>
          </a:r>
          <a:r>
            <a:rPr lang="en-US" sz="1800" b="1" kern="1200" dirty="0" smtClean="0">
              <a:solidFill>
                <a:srgbClr val="666666"/>
              </a:solidFill>
              <a:latin typeface="Arial" panose="020B0604020202020204" pitchFamily="34" charset="0"/>
              <a:ea typeface="+mn-ea"/>
              <a:cs typeface="Arial" panose="020B0604020202020204" pitchFamily="34" charset="0"/>
            </a:rPr>
            <a:t>(3)</a:t>
          </a:r>
          <a:r>
            <a:rPr lang="en-US" sz="1800" kern="1200" dirty="0" smtClean="0">
              <a:solidFill>
                <a:srgbClr val="666666"/>
              </a:solidFill>
              <a:latin typeface="Arial" panose="020B0604020202020204" pitchFamily="34" charset="0"/>
              <a:ea typeface="+mn-ea"/>
              <a:cs typeface="Arial" panose="020B0604020202020204" pitchFamily="34" charset="0"/>
            </a:rPr>
            <a:t> Open bidding to multiple shops. </a:t>
          </a:r>
          <a:r>
            <a:rPr lang="en-US" sz="1800" b="1" kern="1200" dirty="0" smtClean="0">
              <a:solidFill>
                <a:srgbClr val="666666"/>
              </a:solidFill>
              <a:latin typeface="Arial" panose="020B0604020202020204" pitchFamily="34" charset="0"/>
              <a:ea typeface="+mn-ea"/>
              <a:cs typeface="Arial" panose="020B0604020202020204" pitchFamily="34" charset="0"/>
            </a:rPr>
            <a:t>Cons: (1) </a:t>
          </a:r>
          <a:r>
            <a:rPr lang="en-US" sz="1800" b="0" kern="1200" dirty="0" smtClean="0">
              <a:solidFill>
                <a:srgbClr val="666666"/>
              </a:solidFill>
              <a:latin typeface="Arial" panose="020B0604020202020204" pitchFamily="34" charset="0"/>
              <a:ea typeface="+mn-ea"/>
              <a:cs typeface="Arial" panose="020B0604020202020204" pitchFamily="34" charset="0"/>
            </a:rPr>
            <a:t>D</a:t>
          </a:r>
          <a:r>
            <a:rPr lang="en-US" sz="1800" kern="1200" dirty="0" smtClean="0">
              <a:solidFill>
                <a:srgbClr val="666666"/>
              </a:solidFill>
              <a:latin typeface="Arial" panose="020B0604020202020204" pitchFamily="34" charset="0"/>
              <a:ea typeface="+mn-ea"/>
              <a:cs typeface="Arial" panose="020B0604020202020204" pitchFamily="34" charset="0"/>
            </a:rPr>
            <a:t>esign is labor and time intensive </a:t>
          </a:r>
          <a:r>
            <a:rPr lang="en-US" sz="1800" b="1" kern="1200" dirty="0" smtClean="0">
              <a:solidFill>
                <a:srgbClr val="666666"/>
              </a:solidFill>
              <a:latin typeface="Arial" panose="020B0604020202020204" pitchFamily="34" charset="0"/>
              <a:ea typeface="+mn-ea"/>
              <a:cs typeface="Arial" panose="020B0604020202020204" pitchFamily="34" charset="0"/>
            </a:rPr>
            <a:t>(2)</a:t>
          </a:r>
          <a:r>
            <a:rPr lang="en-US" sz="1800" kern="1200" dirty="0" smtClean="0">
              <a:solidFill>
                <a:srgbClr val="666666"/>
              </a:solidFill>
              <a:latin typeface="Arial" panose="020B0604020202020204" pitchFamily="34" charset="0"/>
              <a:ea typeface="+mn-ea"/>
              <a:cs typeface="Arial" panose="020B0604020202020204" pitchFamily="34" charset="0"/>
            </a:rPr>
            <a:t> Additional </a:t>
          </a:r>
          <a:r>
            <a:rPr lang="en-US" sz="1800" kern="1200" dirty="0" err="1" smtClean="0">
              <a:solidFill>
                <a:srgbClr val="666666"/>
              </a:solidFill>
              <a:latin typeface="Arial" panose="020B0604020202020204" pitchFamily="34" charset="0"/>
              <a:ea typeface="+mn-ea"/>
              <a:cs typeface="Arial" panose="020B0604020202020204" pitchFamily="34" charset="0"/>
            </a:rPr>
            <a:t>subtrade</a:t>
          </a:r>
          <a:r>
            <a:rPr lang="en-US" sz="1800" kern="1200" dirty="0" smtClean="0">
              <a:solidFill>
                <a:srgbClr val="666666"/>
              </a:solidFill>
              <a:latin typeface="Arial" panose="020B0604020202020204" pitchFamily="34" charset="0"/>
              <a:ea typeface="+mn-ea"/>
              <a:cs typeface="Arial" panose="020B0604020202020204" pitchFamily="34" charset="0"/>
            </a:rPr>
            <a:t> involved </a:t>
          </a:r>
          <a:br>
            <a:rPr lang="en-US" sz="1800" kern="1200" dirty="0" smtClean="0">
              <a:solidFill>
                <a:srgbClr val="666666"/>
              </a:solidFill>
              <a:latin typeface="Arial" panose="020B0604020202020204" pitchFamily="34" charset="0"/>
              <a:ea typeface="+mn-ea"/>
              <a:cs typeface="Arial" panose="020B0604020202020204" pitchFamily="34" charset="0"/>
            </a:rPr>
          </a:br>
          <a:r>
            <a:rPr lang="en-US" sz="1800" b="1" kern="1200" dirty="0" smtClean="0">
              <a:solidFill>
                <a:srgbClr val="666666"/>
              </a:solidFill>
              <a:latin typeface="Arial" panose="020B0604020202020204" pitchFamily="34" charset="0"/>
              <a:ea typeface="+mn-ea"/>
              <a:cs typeface="Arial" panose="020B0604020202020204" pitchFamily="34" charset="0"/>
            </a:rPr>
            <a:t>(3)</a:t>
          </a:r>
          <a:r>
            <a:rPr lang="en-US" sz="1800" kern="1200" dirty="0" smtClean="0">
              <a:solidFill>
                <a:srgbClr val="666666"/>
              </a:solidFill>
              <a:latin typeface="Arial" panose="020B0604020202020204" pitchFamily="34" charset="0"/>
              <a:ea typeface="+mn-ea"/>
              <a:cs typeface="Arial" panose="020B0604020202020204" pitchFamily="34" charset="0"/>
            </a:rPr>
            <a:t> Inconsistent quality </a:t>
          </a:r>
          <a:r>
            <a:rPr lang="en-US" sz="1800" b="1" kern="1200" dirty="0" smtClean="0">
              <a:solidFill>
                <a:srgbClr val="666666"/>
              </a:solidFill>
              <a:latin typeface="Arial" panose="020B0604020202020204" pitchFamily="34" charset="0"/>
              <a:ea typeface="+mn-ea"/>
              <a:cs typeface="Arial" panose="020B0604020202020204" pitchFamily="34" charset="0"/>
            </a:rPr>
            <a:t>(4)</a:t>
          </a:r>
          <a:r>
            <a:rPr lang="en-US" sz="1800" kern="1200" dirty="0" smtClean="0">
              <a:solidFill>
                <a:srgbClr val="666666"/>
              </a:solidFill>
              <a:latin typeface="Arial" panose="020B0604020202020204" pitchFamily="34" charset="0"/>
              <a:ea typeface="+mn-ea"/>
              <a:cs typeface="Arial" panose="020B0604020202020204" pitchFamily="34" charset="0"/>
            </a:rPr>
            <a:t> Additional inspection costs </a:t>
          </a:r>
          <a:r>
            <a:rPr lang="en-US" sz="1800" b="1" kern="1200" dirty="0" smtClean="0">
              <a:solidFill>
                <a:srgbClr val="666666"/>
              </a:solidFill>
              <a:latin typeface="Arial" panose="020B0604020202020204" pitchFamily="34" charset="0"/>
              <a:ea typeface="+mn-ea"/>
              <a:cs typeface="Arial" panose="020B0604020202020204" pitchFamily="34" charset="0"/>
            </a:rPr>
            <a:t>(5)</a:t>
          </a:r>
          <a:r>
            <a:rPr lang="en-US" sz="1800" kern="1200" dirty="0" smtClean="0">
              <a:solidFill>
                <a:srgbClr val="666666"/>
              </a:solidFill>
              <a:latin typeface="Arial" panose="020B0604020202020204" pitchFamily="34" charset="0"/>
              <a:ea typeface="+mn-ea"/>
              <a:cs typeface="Arial" panose="020B0604020202020204" pitchFamily="34" charset="0"/>
            </a:rPr>
            <a:t> Labor intensive to install </a:t>
          </a:r>
          <a:endParaRPr lang="en-US" sz="1800" kern="1200" dirty="0">
            <a:solidFill>
              <a:srgbClr val="666666"/>
            </a:solidFill>
            <a:latin typeface="Arial" panose="020B0604020202020204" pitchFamily="34" charset="0"/>
            <a:ea typeface="+mn-ea"/>
            <a:cs typeface="Arial" panose="020B0604020202020204" pitchFamily="34" charset="0"/>
          </a:endParaRPr>
        </a:p>
      </dsp:txBody>
      <dsp:txXfrm>
        <a:off x="2310002" y="75426"/>
        <a:ext cx="8434197" cy="1508539"/>
      </dsp:txXfrm>
    </dsp:sp>
    <dsp:sp modelId="{A00A7888-2D1A-4717-98E2-CC7784818370}">
      <dsp:nvSpPr>
        <dsp:cNvPr id="0" name=""/>
        <dsp:cNvSpPr/>
      </dsp:nvSpPr>
      <dsp:spPr>
        <a:xfrm>
          <a:off x="2148839" y="1583966"/>
          <a:ext cx="8595360" cy="0"/>
        </a:xfrm>
        <a:prstGeom prst="line">
          <a:avLst/>
        </a:prstGeom>
        <a:solidFill>
          <a:srgbClr val="FF9467">
            <a:hueOff val="0"/>
            <a:satOff val="0"/>
            <a:lumOff val="0"/>
            <a:alphaOff val="0"/>
          </a:srgbClr>
        </a:solidFill>
        <a:ln w="25400" cap="flat" cmpd="sng" algn="ctr">
          <a:solidFill>
            <a:srgbClr val="FF9467">
              <a:tint val="50000"/>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dsp:style>
    </dsp:sp>
    <dsp:sp modelId="{DA09D398-B8C1-4247-BA18-2B0B69009080}">
      <dsp:nvSpPr>
        <dsp:cNvPr id="0" name=""/>
        <dsp:cNvSpPr/>
      </dsp:nvSpPr>
      <dsp:spPr>
        <a:xfrm>
          <a:off x="2310002" y="1659393"/>
          <a:ext cx="8434197" cy="150853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8580" tIns="68580" rIns="68580" bIns="68580" numCol="1" spcCol="1270" anchor="t" anchorCtr="0">
          <a:noAutofit/>
        </a:bodyPr>
        <a:lstStyle/>
        <a:p>
          <a:pPr lvl="0" algn="l" defTabSz="800100">
            <a:lnSpc>
              <a:spcPct val="120000"/>
            </a:lnSpc>
            <a:spcBef>
              <a:spcPct val="0"/>
            </a:spcBef>
            <a:spcAft>
              <a:spcPct val="35000"/>
            </a:spcAft>
          </a:pPr>
          <a:r>
            <a:rPr lang="en-US" sz="1800" kern="1200" dirty="0" smtClean="0">
              <a:solidFill>
                <a:srgbClr val="666666"/>
              </a:solidFill>
              <a:latin typeface="Arial" panose="020B0604020202020204" pitchFamily="34" charset="0"/>
              <a:ea typeface="+mn-ea"/>
              <a:cs typeface="Arial" panose="020B0604020202020204" pitchFamily="34" charset="0"/>
            </a:rPr>
            <a:t>Predesigned and manufactured moment frames are a cost-effective alternative. Multiple story and multi-bay frames are an ideal solution for projects featuring tall ceilings and expansive windows with space constraints or load requirements that exceed other lateral-force-resisting options for traditional light-frame construction.</a:t>
          </a:r>
          <a:endParaRPr lang="en-US" sz="1800" kern="1200" dirty="0">
            <a:solidFill>
              <a:srgbClr val="666666"/>
            </a:solidFill>
            <a:latin typeface="Arial" panose="020B0604020202020204" pitchFamily="34" charset="0"/>
            <a:ea typeface="+mn-ea"/>
            <a:cs typeface="Arial" panose="020B0604020202020204" pitchFamily="34" charset="0"/>
          </a:endParaRPr>
        </a:p>
      </dsp:txBody>
      <dsp:txXfrm>
        <a:off x="2310002" y="1659393"/>
        <a:ext cx="8434197" cy="1508539"/>
      </dsp:txXfrm>
    </dsp:sp>
    <dsp:sp modelId="{677CB70E-F932-4846-9590-43A0ED8F10E9}">
      <dsp:nvSpPr>
        <dsp:cNvPr id="0" name=""/>
        <dsp:cNvSpPr/>
      </dsp:nvSpPr>
      <dsp:spPr>
        <a:xfrm>
          <a:off x="2148839" y="3167933"/>
          <a:ext cx="8595360" cy="0"/>
        </a:xfrm>
        <a:prstGeom prst="line">
          <a:avLst/>
        </a:prstGeom>
        <a:solidFill>
          <a:srgbClr val="FF9467">
            <a:hueOff val="0"/>
            <a:satOff val="0"/>
            <a:lumOff val="0"/>
            <a:alphaOff val="0"/>
          </a:srgbClr>
        </a:solidFill>
        <a:ln w="25400" cap="flat" cmpd="sng" algn="ctr">
          <a:solidFill>
            <a:srgbClr val="FF9467">
              <a:tint val="50000"/>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dsp:style>
    </dsp:sp>
    <dsp:sp modelId="{D24FEBCF-3FCF-4D54-AE90-E717DD253ED9}">
      <dsp:nvSpPr>
        <dsp:cNvPr id="0" name=""/>
        <dsp:cNvSpPr/>
      </dsp:nvSpPr>
      <dsp:spPr>
        <a:xfrm>
          <a:off x="2310002" y="3243360"/>
          <a:ext cx="8434197" cy="150853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8580" tIns="68580" rIns="68580" bIns="68580" numCol="1" spcCol="1270" anchor="t" anchorCtr="0">
          <a:noAutofit/>
        </a:bodyPr>
        <a:lstStyle/>
        <a:p>
          <a:pPr lvl="0" algn="l" defTabSz="800100">
            <a:lnSpc>
              <a:spcPct val="120000"/>
            </a:lnSpc>
            <a:spcBef>
              <a:spcPct val="0"/>
            </a:spcBef>
            <a:spcAft>
              <a:spcPct val="35000"/>
            </a:spcAft>
          </a:pPr>
          <a:r>
            <a:rPr lang="en-US" sz="1800" kern="1200" dirty="0" smtClean="0">
              <a:solidFill>
                <a:srgbClr val="666666"/>
              </a:solidFill>
              <a:latin typeface="Arial" panose="020B0604020202020204" pitchFamily="34" charset="0"/>
              <a:ea typeface="+mn-ea"/>
              <a:cs typeface="Arial" panose="020B0604020202020204" pitchFamily="34" charset="0"/>
            </a:rPr>
            <a:t>Advantages of Predesigned Moment Frames: </a:t>
          </a:r>
          <a:r>
            <a:rPr lang="en-US" sz="1800" b="1" kern="1200" dirty="0" smtClean="0">
              <a:solidFill>
                <a:srgbClr val="666666"/>
              </a:solidFill>
              <a:latin typeface="Arial" panose="020B0604020202020204" pitchFamily="34" charset="0"/>
              <a:ea typeface="+mn-ea"/>
              <a:cs typeface="Arial" panose="020B0604020202020204" pitchFamily="34" charset="0"/>
            </a:rPr>
            <a:t>(1)</a:t>
          </a:r>
          <a:r>
            <a:rPr lang="en-US" sz="1800" kern="1200" dirty="0" smtClean="0">
              <a:solidFill>
                <a:srgbClr val="666666"/>
              </a:solidFill>
              <a:latin typeface="Arial" panose="020B0604020202020204" pitchFamily="34" charset="0"/>
              <a:ea typeface="+mn-ea"/>
              <a:cs typeface="Arial" panose="020B0604020202020204" pitchFamily="34" charset="0"/>
            </a:rPr>
            <a:t> Architectural and functional versatility </a:t>
          </a:r>
          <a:r>
            <a:rPr lang="en-US" sz="1800" b="1" kern="1200" dirty="0" smtClean="0">
              <a:solidFill>
                <a:srgbClr val="666666"/>
              </a:solidFill>
              <a:latin typeface="Arial" panose="020B0604020202020204" pitchFamily="34" charset="0"/>
              <a:ea typeface="+mn-ea"/>
              <a:cs typeface="Arial" panose="020B0604020202020204" pitchFamily="34" charset="0"/>
            </a:rPr>
            <a:t>(2)</a:t>
          </a:r>
          <a:r>
            <a:rPr lang="en-US" sz="1800" kern="1200" dirty="0" smtClean="0">
              <a:solidFill>
                <a:srgbClr val="666666"/>
              </a:solidFill>
              <a:latin typeface="Arial" panose="020B0604020202020204" pitchFamily="34" charset="0"/>
              <a:ea typeface="+mn-ea"/>
              <a:cs typeface="Arial" panose="020B0604020202020204" pitchFamily="34" charset="0"/>
            </a:rPr>
            <a:t> Widely used </a:t>
          </a:r>
          <a:r>
            <a:rPr lang="en-US" sz="1800" b="1" kern="1200" dirty="0" smtClean="0">
              <a:solidFill>
                <a:srgbClr val="666666"/>
              </a:solidFill>
              <a:latin typeface="Arial" panose="020B0604020202020204" pitchFamily="34" charset="0"/>
              <a:ea typeface="+mn-ea"/>
              <a:cs typeface="Arial" panose="020B0604020202020204" pitchFamily="34" charset="0"/>
            </a:rPr>
            <a:t>(3)</a:t>
          </a:r>
          <a:r>
            <a:rPr lang="en-US" sz="1800" kern="1200" dirty="0" smtClean="0">
              <a:solidFill>
                <a:srgbClr val="666666"/>
              </a:solidFill>
              <a:latin typeface="Arial" panose="020B0604020202020204" pitchFamily="34" charset="0"/>
              <a:ea typeface="+mn-ea"/>
              <a:cs typeface="Arial" panose="020B0604020202020204" pitchFamily="34" charset="0"/>
            </a:rPr>
            <a:t> Ease of construction </a:t>
          </a:r>
          <a:r>
            <a:rPr lang="en-US" sz="1800" b="1" kern="1200" dirty="0" smtClean="0">
              <a:solidFill>
                <a:srgbClr val="666666"/>
              </a:solidFill>
              <a:latin typeface="Arial" panose="020B0604020202020204" pitchFamily="34" charset="0"/>
              <a:ea typeface="+mn-ea"/>
              <a:cs typeface="Arial" panose="020B0604020202020204" pitchFamily="34" charset="0"/>
            </a:rPr>
            <a:t>(4)</a:t>
          </a:r>
          <a:r>
            <a:rPr lang="en-US" sz="1800" kern="1200" dirty="0" smtClean="0">
              <a:solidFill>
                <a:srgbClr val="666666"/>
              </a:solidFill>
              <a:latin typeface="Arial" panose="020B0604020202020204" pitchFamily="34" charset="0"/>
              <a:ea typeface="+mn-ea"/>
              <a:cs typeface="Arial" panose="020B0604020202020204" pitchFamily="34" charset="0"/>
            </a:rPr>
            <a:t> Time saver in design</a:t>
          </a:r>
          <a:endParaRPr lang="en-US" sz="1800" kern="1200" dirty="0">
            <a:solidFill>
              <a:srgbClr val="666666"/>
            </a:solidFill>
            <a:latin typeface="Arial" panose="020B0604020202020204" pitchFamily="34" charset="0"/>
            <a:ea typeface="+mn-ea"/>
            <a:cs typeface="Arial" panose="020B0604020202020204" pitchFamily="34" charset="0"/>
          </a:endParaRPr>
        </a:p>
      </dsp:txBody>
      <dsp:txXfrm>
        <a:off x="2310002" y="3243360"/>
        <a:ext cx="8434197" cy="1508539"/>
      </dsp:txXfrm>
    </dsp:sp>
    <dsp:sp modelId="{95E6CF9D-4538-4B95-8337-A2AFDA67DB60}">
      <dsp:nvSpPr>
        <dsp:cNvPr id="0" name=""/>
        <dsp:cNvSpPr/>
      </dsp:nvSpPr>
      <dsp:spPr>
        <a:xfrm>
          <a:off x="2148839" y="4751900"/>
          <a:ext cx="8595360" cy="0"/>
        </a:xfrm>
        <a:prstGeom prst="line">
          <a:avLst/>
        </a:prstGeom>
        <a:solidFill>
          <a:srgbClr val="FF9467">
            <a:hueOff val="0"/>
            <a:satOff val="0"/>
            <a:lumOff val="0"/>
            <a:alphaOff val="0"/>
          </a:srgbClr>
        </a:solidFill>
        <a:ln w="25400" cap="flat" cmpd="sng" algn="ctr">
          <a:solidFill>
            <a:srgbClr val="FF9467">
              <a:tint val="50000"/>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A603D79-CDB7-49C8-827A-EC7623DEA507}">
      <dsp:nvSpPr>
        <dsp:cNvPr id="0" name=""/>
        <dsp:cNvSpPr/>
      </dsp:nvSpPr>
      <dsp:spPr>
        <a:xfrm>
          <a:off x="0" y="0"/>
          <a:ext cx="10744200" cy="0"/>
        </a:xfrm>
        <a:prstGeom prst="line">
          <a:avLst/>
        </a:prstGeom>
        <a:solidFill>
          <a:srgbClr val="FF9467">
            <a:hueOff val="0"/>
            <a:satOff val="0"/>
            <a:lumOff val="0"/>
            <a:alphaOff val="0"/>
          </a:srgbClr>
        </a:solidFill>
        <a:ln w="25400" cap="flat" cmpd="sng" algn="ctr">
          <a:solidFill>
            <a:srgbClr val="FF9467">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D7A847E3-C326-442B-8C80-FD3184CDB6B1}">
      <dsp:nvSpPr>
        <dsp:cNvPr id="0" name=""/>
        <dsp:cNvSpPr/>
      </dsp:nvSpPr>
      <dsp:spPr>
        <a:xfrm>
          <a:off x="0" y="0"/>
          <a:ext cx="2148840" cy="482732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51460" tIns="251460" rIns="251460" bIns="251460" numCol="1" spcCol="1270" anchor="t" anchorCtr="0">
          <a:noAutofit/>
        </a:bodyPr>
        <a:lstStyle/>
        <a:p>
          <a:pPr lvl="0" algn="l" defTabSz="2933700">
            <a:lnSpc>
              <a:spcPct val="120000"/>
            </a:lnSpc>
            <a:spcBef>
              <a:spcPct val="0"/>
            </a:spcBef>
            <a:spcAft>
              <a:spcPct val="35000"/>
            </a:spcAft>
          </a:pPr>
          <a:endParaRPr lang="en-US" sz="6600" kern="1200" dirty="0" smtClean="0">
            <a:solidFill>
              <a:srgbClr val="666666"/>
            </a:solidFill>
            <a:latin typeface="Arial" panose="020B0604020202020204" pitchFamily="34" charset="0"/>
            <a:ea typeface="+mn-ea"/>
            <a:cs typeface="Arial" panose="020B0604020202020204" pitchFamily="34" charset="0"/>
          </a:endParaRPr>
        </a:p>
      </dsp:txBody>
      <dsp:txXfrm>
        <a:off x="0" y="0"/>
        <a:ext cx="2148840" cy="4827327"/>
      </dsp:txXfrm>
    </dsp:sp>
    <dsp:sp modelId="{C35C843B-E72F-47C9-9BCE-F349F07AF25A}">
      <dsp:nvSpPr>
        <dsp:cNvPr id="0" name=""/>
        <dsp:cNvSpPr/>
      </dsp:nvSpPr>
      <dsp:spPr>
        <a:xfrm>
          <a:off x="2310002" y="112197"/>
          <a:ext cx="8434197" cy="224395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8580" tIns="68580" rIns="68580" bIns="68580" numCol="1" spcCol="1270" anchor="t" anchorCtr="0">
          <a:noAutofit/>
        </a:bodyPr>
        <a:lstStyle/>
        <a:p>
          <a:pPr lvl="0" algn="l" defTabSz="800100">
            <a:lnSpc>
              <a:spcPct val="120000"/>
            </a:lnSpc>
            <a:spcBef>
              <a:spcPct val="0"/>
            </a:spcBef>
            <a:spcAft>
              <a:spcPct val="35000"/>
            </a:spcAft>
          </a:pPr>
          <a:r>
            <a:rPr lang="en-US" sz="1800" kern="1200" dirty="0" smtClean="0">
              <a:solidFill>
                <a:srgbClr val="666666"/>
              </a:solidFill>
              <a:latin typeface="Arial" panose="020B0604020202020204" pitchFamily="34" charset="0"/>
              <a:ea typeface="+mn-ea"/>
              <a:cs typeface="Arial" panose="020B0604020202020204" pitchFamily="34" charset="0"/>
            </a:rPr>
            <a:t>Some manufacturers provide moment frame design software to help Designers select an appropriate frame for a project's given geometry and loading. The advantage of using a manufacturer’s software is that only minimum input geometries are required for the software to select an appropriate frame for the available space.</a:t>
          </a:r>
          <a:endParaRPr lang="en-US" sz="1800" kern="1200" dirty="0">
            <a:solidFill>
              <a:srgbClr val="666666"/>
            </a:solidFill>
            <a:latin typeface="Arial" panose="020B0604020202020204" pitchFamily="34" charset="0"/>
            <a:ea typeface="+mn-ea"/>
            <a:cs typeface="Arial" panose="020B0604020202020204" pitchFamily="34" charset="0"/>
          </a:endParaRPr>
        </a:p>
      </dsp:txBody>
      <dsp:txXfrm>
        <a:off x="2310002" y="112197"/>
        <a:ext cx="8434197" cy="2243952"/>
      </dsp:txXfrm>
    </dsp:sp>
    <dsp:sp modelId="{A00A7888-2D1A-4717-98E2-CC7784818370}">
      <dsp:nvSpPr>
        <dsp:cNvPr id="0" name=""/>
        <dsp:cNvSpPr/>
      </dsp:nvSpPr>
      <dsp:spPr>
        <a:xfrm>
          <a:off x="2148839" y="2356150"/>
          <a:ext cx="8595360" cy="0"/>
        </a:xfrm>
        <a:prstGeom prst="line">
          <a:avLst/>
        </a:prstGeom>
        <a:solidFill>
          <a:srgbClr val="FF9467">
            <a:hueOff val="0"/>
            <a:satOff val="0"/>
            <a:lumOff val="0"/>
            <a:alphaOff val="0"/>
          </a:srgbClr>
        </a:solidFill>
        <a:ln w="25400" cap="flat" cmpd="sng" algn="ctr">
          <a:solidFill>
            <a:srgbClr val="FF9467">
              <a:tint val="50000"/>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dsp:style>
    </dsp:sp>
    <dsp:sp modelId="{DA09D398-B8C1-4247-BA18-2B0B69009080}">
      <dsp:nvSpPr>
        <dsp:cNvPr id="0" name=""/>
        <dsp:cNvSpPr/>
      </dsp:nvSpPr>
      <dsp:spPr>
        <a:xfrm>
          <a:off x="2310002" y="2468348"/>
          <a:ext cx="8434197" cy="224395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8580" tIns="68580" rIns="68580" bIns="68580" numCol="1" spcCol="1270" anchor="t" anchorCtr="0">
          <a:noAutofit/>
        </a:bodyPr>
        <a:lstStyle/>
        <a:p>
          <a:pPr lvl="0" algn="l" defTabSz="800100">
            <a:lnSpc>
              <a:spcPct val="120000"/>
            </a:lnSpc>
            <a:spcBef>
              <a:spcPct val="0"/>
            </a:spcBef>
            <a:spcAft>
              <a:spcPct val="35000"/>
            </a:spcAft>
          </a:pPr>
          <a:r>
            <a:rPr lang="en-US" sz="1800" kern="1200" dirty="0" smtClean="0">
              <a:solidFill>
                <a:srgbClr val="666666"/>
              </a:solidFill>
              <a:latin typeface="Arial" panose="020B0604020202020204" pitchFamily="34" charset="0"/>
              <a:ea typeface="+mn-ea"/>
              <a:cs typeface="Arial" panose="020B0604020202020204" pitchFamily="34" charset="0"/>
            </a:rPr>
            <a:t>A design example for a garage-front low-seismic application is available in Strong-Tie Catalog C-SF13. This process gives a detailed overview of frame selection, tension anchorage design, and shear anchorage design.</a:t>
          </a:r>
          <a:endParaRPr lang="en-US" sz="1800" kern="1200" dirty="0">
            <a:solidFill>
              <a:srgbClr val="666666"/>
            </a:solidFill>
            <a:latin typeface="Arial" panose="020B0604020202020204" pitchFamily="34" charset="0"/>
            <a:ea typeface="+mn-ea"/>
            <a:cs typeface="Arial" panose="020B0604020202020204" pitchFamily="34" charset="0"/>
          </a:endParaRPr>
        </a:p>
      </dsp:txBody>
      <dsp:txXfrm>
        <a:off x="2310002" y="2468348"/>
        <a:ext cx="8434197" cy="2243952"/>
      </dsp:txXfrm>
    </dsp:sp>
    <dsp:sp modelId="{677CB70E-F932-4846-9590-43A0ED8F10E9}">
      <dsp:nvSpPr>
        <dsp:cNvPr id="0" name=""/>
        <dsp:cNvSpPr/>
      </dsp:nvSpPr>
      <dsp:spPr>
        <a:xfrm>
          <a:off x="2148839" y="4712300"/>
          <a:ext cx="8595360" cy="0"/>
        </a:xfrm>
        <a:prstGeom prst="line">
          <a:avLst/>
        </a:prstGeom>
        <a:solidFill>
          <a:srgbClr val="FF9467">
            <a:hueOff val="0"/>
            <a:satOff val="0"/>
            <a:lumOff val="0"/>
            <a:alphaOff val="0"/>
          </a:srgbClr>
        </a:solidFill>
        <a:ln w="25400" cap="flat" cmpd="sng" algn="ctr">
          <a:solidFill>
            <a:srgbClr val="FF9467">
              <a:tint val="50000"/>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2.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3.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4.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5.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9F927FA-9C56-4DF7-882D-38EEB4DC5AEC}" type="datetimeFigureOut">
              <a:rPr lang="en-US" smtClean="0"/>
              <a:t>10/1/2018</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180FBAD-EC0D-420C-B0F9-44577674AA30}" type="slidenum">
              <a:rPr lang="en-US" smtClean="0"/>
              <a:t>‹#›</a:t>
            </a:fld>
            <a:endParaRPr lang="en-US"/>
          </a:p>
        </p:txBody>
      </p:sp>
    </p:spTree>
    <p:extLst>
      <p:ext uri="{BB962C8B-B14F-4D97-AF65-F5344CB8AC3E}">
        <p14:creationId xmlns:p14="http://schemas.microsoft.com/office/powerpoint/2010/main" val="129390656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116.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117.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118.xml.rels><?xml version="1.0" encoding="UTF-8" standalone="yes"?>
<Relationships xmlns="http://schemas.openxmlformats.org/package/2006/relationships"><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119.xml.rels><?xml version="1.0" encoding="UTF-8" standalone="yes"?>
<Relationships xmlns="http://schemas.openxmlformats.org/package/2006/relationships"><Relationship Id="rId2" Type="http://schemas.openxmlformats.org/officeDocument/2006/relationships/slide" Target="../slides/slide12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0.xml.rels><?xml version="1.0" encoding="UTF-8" standalone="yes"?>
<Relationships xmlns="http://schemas.openxmlformats.org/package/2006/relationships"><Relationship Id="rId2" Type="http://schemas.openxmlformats.org/officeDocument/2006/relationships/slide" Target="../slides/slide124.xml"/><Relationship Id="rId1" Type="http://schemas.openxmlformats.org/officeDocument/2006/relationships/notesMaster" Target="../notesMasters/notesMaster1.xml"/></Relationships>
</file>

<file path=ppt/notesSlides/_rels/notesSlide121.xml.rels><?xml version="1.0" encoding="UTF-8" standalone="yes"?>
<Relationships xmlns="http://schemas.openxmlformats.org/package/2006/relationships"><Relationship Id="rId2" Type="http://schemas.openxmlformats.org/officeDocument/2006/relationships/slide" Target="../slides/slide125.xml"/><Relationship Id="rId1" Type="http://schemas.openxmlformats.org/officeDocument/2006/relationships/notesMaster" Target="../notesMasters/notesMaster1.xml"/></Relationships>
</file>

<file path=ppt/notesSlides/_rels/notesSlide122.xml.rels><?xml version="1.0" encoding="UTF-8" standalone="yes"?>
<Relationships xmlns="http://schemas.openxmlformats.org/package/2006/relationships"><Relationship Id="rId2" Type="http://schemas.openxmlformats.org/officeDocument/2006/relationships/slide" Target="../slides/slide126.xml"/><Relationship Id="rId1" Type="http://schemas.openxmlformats.org/officeDocument/2006/relationships/notesMaster" Target="../notesMasters/notesMaster1.xml"/></Relationships>
</file>

<file path=ppt/notesSlides/_rels/notesSlide123.xml.rels><?xml version="1.0" encoding="UTF-8" standalone="yes"?>
<Relationships xmlns="http://schemas.openxmlformats.org/package/2006/relationships"><Relationship Id="rId2" Type="http://schemas.openxmlformats.org/officeDocument/2006/relationships/slide" Target="../slides/slide127.xml"/><Relationship Id="rId1" Type="http://schemas.openxmlformats.org/officeDocument/2006/relationships/notesMaster" Target="../notesMasters/notesMaster1.xml"/></Relationships>
</file>

<file path=ppt/notesSlides/_rels/notesSlide124.xml.rels><?xml version="1.0" encoding="UTF-8" standalone="yes"?>
<Relationships xmlns="http://schemas.openxmlformats.org/package/2006/relationships"><Relationship Id="rId2" Type="http://schemas.openxmlformats.org/officeDocument/2006/relationships/slide" Target="../slides/slide128.xml"/><Relationship Id="rId1" Type="http://schemas.openxmlformats.org/officeDocument/2006/relationships/notesMaster" Target="../notesMasters/notesMaster1.xml"/></Relationships>
</file>

<file path=ppt/notesSlides/_rels/notesSlide125.xml.rels><?xml version="1.0" encoding="UTF-8" standalone="yes"?>
<Relationships xmlns="http://schemas.openxmlformats.org/package/2006/relationships"><Relationship Id="rId2" Type="http://schemas.openxmlformats.org/officeDocument/2006/relationships/slide" Target="../slides/slide130.xml"/><Relationship Id="rId1" Type="http://schemas.openxmlformats.org/officeDocument/2006/relationships/notesMaster" Target="../notesMasters/notesMaster1.xml"/></Relationships>
</file>

<file path=ppt/notesSlides/_rels/notesSlide126.xml.rels><?xml version="1.0" encoding="UTF-8" standalone="yes"?>
<Relationships xmlns="http://schemas.openxmlformats.org/package/2006/relationships"><Relationship Id="rId2" Type="http://schemas.openxmlformats.org/officeDocument/2006/relationships/slide" Target="../slides/slide131.xml"/><Relationship Id="rId1" Type="http://schemas.openxmlformats.org/officeDocument/2006/relationships/notesMaster" Target="../notesMasters/notesMaster1.xml"/></Relationships>
</file>

<file path=ppt/notesSlides/_rels/notesSlide127.xml.rels><?xml version="1.0" encoding="UTF-8" standalone="yes"?>
<Relationships xmlns="http://schemas.openxmlformats.org/package/2006/relationships"><Relationship Id="rId2" Type="http://schemas.openxmlformats.org/officeDocument/2006/relationships/slide" Target="../slides/slide13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Do</a:t>
            </a:r>
          </a:p>
          <a:p>
            <a:r>
              <a:rPr lang="en-US" dirty="0" smtClean="0"/>
              <a:t>Meet and greet participants as they arrive. Start learning names, make them feel</a:t>
            </a:r>
            <a:r>
              <a:rPr lang="en-US" baseline="0" dirty="0" smtClean="0"/>
              <a:t> </a:t>
            </a:r>
            <a:r>
              <a:rPr lang="en-US" dirty="0" smtClean="0"/>
              <a:t>comfortable and settled in the training environment.</a:t>
            </a:r>
          </a:p>
          <a:p>
            <a:endParaRPr lang="en-US" dirty="0" smtClean="0"/>
          </a:p>
          <a:p>
            <a:r>
              <a:rPr lang="en-US" dirty="0" smtClean="0"/>
              <a:t>Make sure your opening has PUNCH:</a:t>
            </a:r>
          </a:p>
          <a:p>
            <a:pPr marL="164883" indent="-164883">
              <a:buFont typeface="Arial" panose="020B0604020202020204" pitchFamily="34" charset="0"/>
              <a:buChar char="•"/>
            </a:pPr>
            <a:r>
              <a:rPr lang="en-US" dirty="0" smtClean="0"/>
              <a:t>Promotes interest and enthusiasm for the session</a:t>
            </a:r>
          </a:p>
          <a:p>
            <a:pPr marL="164883" indent="-164883">
              <a:buFont typeface="Arial" panose="020B0604020202020204" pitchFamily="34" charset="0"/>
              <a:buChar char="•"/>
            </a:pPr>
            <a:r>
              <a:rPr lang="en-US" dirty="0" smtClean="0"/>
              <a:t>Understands participants’ needs</a:t>
            </a:r>
          </a:p>
          <a:p>
            <a:pPr marL="164883" indent="-164883">
              <a:buFont typeface="Arial" panose="020B0604020202020204" pitchFamily="34" charset="0"/>
              <a:buChar char="•"/>
            </a:pPr>
            <a:r>
              <a:rPr lang="en-US" dirty="0" smtClean="0"/>
              <a:t>Notes ground rules and administrative/housekeeping needs</a:t>
            </a:r>
          </a:p>
          <a:p>
            <a:pPr marL="164883" indent="-164883">
              <a:buFont typeface="Arial" panose="020B0604020202020204" pitchFamily="34" charset="0"/>
              <a:buChar char="•"/>
            </a:pPr>
            <a:r>
              <a:rPr lang="en-US" dirty="0" smtClean="0"/>
              <a:t>Clarifies expectations</a:t>
            </a:r>
          </a:p>
          <a:p>
            <a:pPr marL="164883" indent="-164883">
              <a:buFont typeface="Arial" panose="020B0604020202020204" pitchFamily="34" charset="0"/>
              <a:buChar char="•"/>
            </a:pPr>
            <a:r>
              <a:rPr lang="en-US" dirty="0" smtClean="0"/>
              <a:t>Helps everyone get to know each other</a:t>
            </a:r>
          </a:p>
          <a:p>
            <a:endParaRPr lang="en-US" dirty="0" smtClean="0"/>
          </a:p>
          <a:p>
            <a:r>
              <a:rPr lang="en-US" dirty="0" smtClean="0"/>
              <a:t>State your expectations around participation: Make it known and expected that you will</a:t>
            </a:r>
            <a:r>
              <a:rPr lang="en-US" baseline="0" dirty="0" smtClean="0"/>
              <a:t> </a:t>
            </a:r>
            <a:r>
              <a:rPr lang="en-US" dirty="0" smtClean="0"/>
              <a:t>be encouraging and inviting participation.</a:t>
            </a:r>
          </a:p>
          <a:p>
            <a:endParaRPr lang="en-US" dirty="0" smtClean="0"/>
          </a:p>
          <a:p>
            <a:r>
              <a:rPr lang="en-US" dirty="0" smtClean="0"/>
              <a:t>Tips to facilitate connections:</a:t>
            </a:r>
          </a:p>
          <a:p>
            <a:pPr marL="164883" indent="-164883">
              <a:buFont typeface="Arial" panose="020B0604020202020204" pitchFamily="34" charset="0"/>
              <a:buChar char="•"/>
            </a:pPr>
            <a:r>
              <a:rPr lang="en-US" dirty="0" smtClean="0"/>
              <a:t>Thank participants for their contribution (ideally with their name)</a:t>
            </a:r>
          </a:p>
          <a:p>
            <a:pPr marL="164883" indent="-164883">
              <a:buFont typeface="Arial" panose="020B0604020202020204" pitchFamily="34" charset="0"/>
              <a:buChar char="•"/>
            </a:pPr>
            <a:r>
              <a:rPr lang="en-US" dirty="0" smtClean="0"/>
              <a:t>Praise participation (especially the first person to speak)</a:t>
            </a:r>
          </a:p>
          <a:p>
            <a:pPr marL="164883" indent="-164883">
              <a:buFont typeface="Arial" panose="020B0604020202020204" pitchFamily="34" charset="0"/>
              <a:buChar char="•"/>
            </a:pPr>
            <a:r>
              <a:rPr lang="en-US" dirty="0" smtClean="0"/>
              <a:t>Express confidence in the participants</a:t>
            </a:r>
          </a:p>
          <a:p>
            <a:pPr marL="164883" indent="-164883">
              <a:buFont typeface="Arial" panose="020B0604020202020204" pitchFamily="34" charset="0"/>
              <a:buChar char="•"/>
            </a:pPr>
            <a:r>
              <a:rPr lang="en-US" dirty="0" smtClean="0"/>
              <a:t>Restate what someone said earlier (“As John mentioned earlier….”)</a:t>
            </a:r>
          </a:p>
          <a:p>
            <a:pPr marL="164883" indent="-164883">
              <a:buFont typeface="Arial" panose="020B0604020202020204" pitchFamily="34" charset="0"/>
              <a:buChar char="•"/>
            </a:pPr>
            <a:r>
              <a:rPr lang="en-US" dirty="0" smtClean="0"/>
              <a:t>Encourage participants to share what others were saying in their small groups (without</a:t>
            </a:r>
            <a:r>
              <a:rPr lang="en-US" baseline="0" dirty="0" smtClean="0"/>
              <a:t> </a:t>
            </a:r>
            <a:r>
              <a:rPr lang="en-US" dirty="0" smtClean="0"/>
              <a:t>naming names)</a:t>
            </a:r>
          </a:p>
          <a:p>
            <a:pPr marL="164883" indent="-164883">
              <a:buFont typeface="Arial" panose="020B0604020202020204" pitchFamily="34" charset="0"/>
              <a:buChar char="•"/>
            </a:pPr>
            <a:r>
              <a:rPr lang="en-US" dirty="0" smtClean="0"/>
              <a:t>Invite someone you heard speaking in a small group to share with the entire group</a:t>
            </a:r>
          </a:p>
          <a:p>
            <a:pPr marL="164883" indent="-164883">
              <a:buFont typeface="Arial" panose="020B0604020202020204" pitchFamily="34" charset="0"/>
              <a:buChar char="•"/>
            </a:pPr>
            <a:r>
              <a:rPr lang="en-US" dirty="0" smtClean="0"/>
              <a:t>Encourage the group to respond to an individual’s comment/question</a:t>
            </a:r>
          </a:p>
          <a:p>
            <a:endParaRPr lang="en-US" dirty="0" smtClean="0"/>
          </a:p>
          <a:p>
            <a:r>
              <a:rPr lang="en-US" dirty="0" smtClean="0"/>
              <a:t>Physical Room</a:t>
            </a:r>
            <a:r>
              <a:rPr lang="en-US" baseline="0" dirty="0" smtClean="0"/>
              <a:t> / Training Venue Setup:</a:t>
            </a:r>
          </a:p>
          <a:p>
            <a:pPr marL="164883" indent="-164883">
              <a:buFont typeface="Arial" panose="020B0604020202020204" pitchFamily="34" charset="0"/>
              <a:buChar char="•"/>
            </a:pPr>
            <a:r>
              <a:rPr lang="en-US" baseline="0" dirty="0" smtClean="0"/>
              <a:t>If using a table arrangement, consider grouping 4 to 6 students at each station. This will help encourage conversation and discussion during activities.</a:t>
            </a:r>
          </a:p>
          <a:p>
            <a:pPr marL="164883" indent="-164883">
              <a:buFont typeface="Arial" panose="020B0604020202020204" pitchFamily="34" charset="0"/>
              <a:buChar char="•"/>
            </a:pPr>
            <a:r>
              <a:rPr lang="en-US" dirty="0" smtClean="0"/>
              <a:t>Get people standing at regular intervals during your training session. Research shows</a:t>
            </a:r>
            <a:r>
              <a:rPr lang="en-US" baseline="0" dirty="0" smtClean="0"/>
              <a:t> </a:t>
            </a:r>
            <a:r>
              <a:rPr lang="en-US" dirty="0" smtClean="0"/>
              <a:t>that people learn up to 15% more when standing up!</a:t>
            </a:r>
          </a:p>
        </p:txBody>
      </p:sp>
      <p:sp>
        <p:nvSpPr>
          <p:cNvPr id="4" name="Slide Number Placeholder 3"/>
          <p:cNvSpPr>
            <a:spLocks noGrp="1"/>
          </p:cNvSpPr>
          <p:nvPr>
            <p:ph type="sldNum" sz="quarter" idx="10"/>
          </p:nvPr>
        </p:nvSpPr>
        <p:spPr/>
        <p:txBody>
          <a:bodyPr/>
          <a:lstStyle/>
          <a:p>
            <a:fld id="{1180FBAD-EC0D-420C-B0F9-44577674AA30}" type="slidenum">
              <a:rPr lang="en-US" smtClean="0"/>
              <a:t>2</a:t>
            </a:fld>
            <a:endParaRPr lang="en-US"/>
          </a:p>
        </p:txBody>
      </p:sp>
    </p:spTree>
    <p:extLst>
      <p:ext uri="{BB962C8B-B14F-4D97-AF65-F5344CB8AC3E}">
        <p14:creationId xmlns:p14="http://schemas.microsoft.com/office/powerpoint/2010/main" val="263712935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smtClean="0">
                <a:solidFill>
                  <a:schemeClr val="tx1"/>
                </a:solidFill>
                <a:latin typeface="+mn-lt"/>
                <a:ea typeface="+mn-ea"/>
                <a:cs typeface="+mn-cs"/>
              </a:rPr>
              <a:t>Say</a:t>
            </a:r>
          </a:p>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smtClean="0">
                <a:solidFill>
                  <a:srgbClr val="666666"/>
                </a:solidFill>
              </a:rPr>
              <a:t>Since property owners back then wanted the same things that developers and architects want today—the maximum amount of rentable space on their land and plenty of natural light let in by large openings—new solutions were explored.</a:t>
            </a:r>
          </a:p>
        </p:txBody>
      </p:sp>
      <p:sp>
        <p:nvSpPr>
          <p:cNvPr id="4" name="Slide Number Placeholder 3"/>
          <p:cNvSpPr>
            <a:spLocks noGrp="1"/>
          </p:cNvSpPr>
          <p:nvPr>
            <p:ph type="sldNum" sz="quarter" idx="10"/>
          </p:nvPr>
        </p:nvSpPr>
        <p:spPr/>
        <p:txBody>
          <a:bodyPr/>
          <a:lstStyle/>
          <a:p>
            <a:fld id="{1180FBAD-EC0D-420C-B0F9-44577674AA30}" type="slidenum">
              <a:rPr lang="en-US" smtClean="0"/>
              <a:t>14</a:t>
            </a:fld>
            <a:endParaRPr lang="en-US"/>
          </a:p>
        </p:txBody>
      </p:sp>
    </p:spTree>
    <p:extLst>
      <p:ext uri="{BB962C8B-B14F-4D97-AF65-F5344CB8AC3E}">
        <p14:creationId xmlns:p14="http://schemas.microsoft.com/office/powerpoint/2010/main" val="194795427"/>
      </p:ext>
    </p:extLst>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Say</a:t>
            </a:r>
          </a:p>
          <a:p>
            <a:r>
              <a:rPr lang="en-US" dirty="0" smtClean="0"/>
              <a:t>In our example, select twenty-one 1/4" x 3-1/2" SDS screws. Design for load combinations with </a:t>
            </a:r>
            <a:r>
              <a:rPr lang="en-US" dirty="0" err="1" smtClean="0"/>
              <a:t>overstrength</a:t>
            </a:r>
            <a:r>
              <a:rPr lang="en-US" dirty="0" smtClean="0"/>
              <a:t> is not required in Seismic Design Category A.</a:t>
            </a:r>
            <a:endParaRPr lang="en-US" dirty="0"/>
          </a:p>
        </p:txBody>
      </p:sp>
      <p:sp>
        <p:nvSpPr>
          <p:cNvPr id="4" name="Slide Number Placeholder 3"/>
          <p:cNvSpPr>
            <a:spLocks noGrp="1"/>
          </p:cNvSpPr>
          <p:nvPr>
            <p:ph type="sldNum" sz="quarter" idx="10"/>
          </p:nvPr>
        </p:nvSpPr>
        <p:spPr/>
        <p:txBody>
          <a:bodyPr/>
          <a:lstStyle/>
          <a:p>
            <a:fld id="{1180FBAD-EC0D-420C-B0F9-44577674AA30}" type="slidenum">
              <a:rPr lang="en-US" smtClean="0"/>
              <a:t>104</a:t>
            </a:fld>
            <a:endParaRPr lang="en-US"/>
          </a:p>
        </p:txBody>
      </p:sp>
    </p:spTree>
    <p:extLst>
      <p:ext uri="{BB962C8B-B14F-4D97-AF65-F5344CB8AC3E}">
        <p14:creationId xmlns:p14="http://schemas.microsoft.com/office/powerpoint/2010/main" val="3779165682"/>
      </p:ext>
    </p:extLst>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smtClean="0">
                <a:solidFill>
                  <a:schemeClr val="tx1"/>
                </a:solidFill>
                <a:latin typeface="+mn-lt"/>
                <a:ea typeface="+mn-ea"/>
                <a:cs typeface="+mn-cs"/>
              </a:rPr>
              <a:t>Say</a:t>
            </a:r>
          </a:p>
          <a:p>
            <a:r>
              <a:rPr lang="en-US" sz="1200" kern="1200" dirty="0" smtClean="0">
                <a:solidFill>
                  <a:schemeClr val="tx1"/>
                </a:solidFill>
                <a:latin typeface="+mn-lt"/>
                <a:ea typeface="+mn-ea"/>
                <a:cs typeface="+mn-cs"/>
              </a:rPr>
              <a:t>The first step is to determine the conditions of the concrete. A designer must determine whether cracked or </a:t>
            </a:r>
            <a:r>
              <a:rPr lang="en-US" sz="1200" kern="1200" dirty="0" err="1" smtClean="0">
                <a:solidFill>
                  <a:schemeClr val="tx1"/>
                </a:solidFill>
                <a:latin typeface="+mn-lt"/>
                <a:ea typeface="+mn-ea"/>
                <a:cs typeface="+mn-cs"/>
              </a:rPr>
              <a:t>uncracked</a:t>
            </a:r>
            <a:r>
              <a:rPr lang="en-US" sz="1200" kern="1200" dirty="0" smtClean="0">
                <a:solidFill>
                  <a:schemeClr val="tx1"/>
                </a:solidFill>
                <a:latin typeface="+mn-lt"/>
                <a:ea typeface="+mn-ea"/>
                <a:cs typeface="+mn-cs"/>
              </a:rPr>
              <a:t> concrete is applicable for anchorage design based on the project conditions in accordance with ACI 318 Appendix D. Assuming cracked concrete is conservative.</a:t>
            </a:r>
          </a:p>
          <a:p>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In our example, the concrete is </a:t>
            </a:r>
            <a:r>
              <a:rPr lang="en-US" sz="1200" kern="1200" dirty="0" err="1" smtClean="0">
                <a:solidFill>
                  <a:schemeClr val="tx1"/>
                </a:solidFill>
                <a:latin typeface="+mn-lt"/>
                <a:ea typeface="+mn-ea"/>
                <a:cs typeface="+mn-cs"/>
              </a:rPr>
              <a:t>uncracked</a:t>
            </a:r>
            <a:r>
              <a:rPr lang="en-US" sz="1200" kern="1200" dirty="0" smtClean="0">
                <a:solidFill>
                  <a:schemeClr val="tx1"/>
                </a:solidFill>
                <a:latin typeface="+mn-lt"/>
                <a:ea typeface="+mn-ea"/>
                <a:cs typeface="+mn-cs"/>
              </a:rPr>
              <a:t>.</a:t>
            </a:r>
          </a:p>
        </p:txBody>
      </p:sp>
      <p:sp>
        <p:nvSpPr>
          <p:cNvPr id="4" name="Slide Number Placeholder 3"/>
          <p:cNvSpPr>
            <a:spLocks noGrp="1"/>
          </p:cNvSpPr>
          <p:nvPr>
            <p:ph type="sldNum" sz="quarter" idx="10"/>
          </p:nvPr>
        </p:nvSpPr>
        <p:spPr/>
        <p:txBody>
          <a:bodyPr/>
          <a:lstStyle/>
          <a:p>
            <a:fld id="{1180FBAD-EC0D-420C-B0F9-44577674AA30}" type="slidenum">
              <a:rPr lang="en-US" smtClean="0"/>
              <a:t>105</a:t>
            </a:fld>
            <a:endParaRPr lang="en-US"/>
          </a:p>
        </p:txBody>
      </p:sp>
    </p:spTree>
    <p:extLst>
      <p:ext uri="{BB962C8B-B14F-4D97-AF65-F5344CB8AC3E}">
        <p14:creationId xmlns:p14="http://schemas.microsoft.com/office/powerpoint/2010/main" val="2613521776"/>
      </p:ext>
    </p:extLst>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smtClean="0">
                <a:solidFill>
                  <a:schemeClr val="tx1"/>
                </a:solidFill>
                <a:latin typeface="+mn-lt"/>
                <a:ea typeface="+mn-ea"/>
                <a:cs typeface="+mn-cs"/>
              </a:rPr>
              <a:t>Say</a:t>
            </a:r>
          </a:p>
          <a:p>
            <a:r>
              <a:rPr lang="en-US" sz="1200" kern="1200" dirty="0" smtClean="0">
                <a:solidFill>
                  <a:schemeClr val="tx1"/>
                </a:solidFill>
                <a:latin typeface="+mn-lt"/>
                <a:ea typeface="+mn-ea"/>
                <a:cs typeface="+mn-cs"/>
              </a:rPr>
              <a:t>The second step is to select the anchorage design method to use for selecting anchorage solutions:</a:t>
            </a:r>
          </a:p>
          <a:p>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The simplified method is the quickest and easiest method, requiring only the column size and frame height to select the anchorage. This method can result in a conservative design for some frames and loading conditions. The Simplified method is not applicable for seismic designs that use an R-Value of 3.5.</a:t>
            </a:r>
          </a:p>
          <a:p>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The detailed method uses column reactions and anchorage assembly capacities to select a solution. The maximum column reactions tabulated in the allowable load tables may be used, or for further economy, the reactions calculated for the project-specific design loads can be used (see footnotes 4 and 5 of the allowable load tables).</a:t>
            </a:r>
          </a:p>
          <a:p>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In our example, we’ll use the simplified design method.</a:t>
            </a:r>
          </a:p>
        </p:txBody>
      </p:sp>
      <p:sp>
        <p:nvSpPr>
          <p:cNvPr id="4" name="Slide Number Placeholder 3"/>
          <p:cNvSpPr>
            <a:spLocks noGrp="1"/>
          </p:cNvSpPr>
          <p:nvPr>
            <p:ph type="sldNum" sz="quarter" idx="10"/>
          </p:nvPr>
        </p:nvSpPr>
        <p:spPr/>
        <p:txBody>
          <a:bodyPr/>
          <a:lstStyle/>
          <a:p>
            <a:fld id="{1180FBAD-EC0D-420C-B0F9-44577674AA30}" type="slidenum">
              <a:rPr lang="en-US" smtClean="0"/>
              <a:t>106</a:t>
            </a:fld>
            <a:endParaRPr lang="en-US"/>
          </a:p>
        </p:txBody>
      </p:sp>
    </p:spTree>
    <p:extLst>
      <p:ext uri="{BB962C8B-B14F-4D97-AF65-F5344CB8AC3E}">
        <p14:creationId xmlns:p14="http://schemas.microsoft.com/office/powerpoint/2010/main" val="1283959591"/>
      </p:ext>
    </p:extLst>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smtClean="0">
                <a:solidFill>
                  <a:schemeClr val="tx1"/>
                </a:solidFill>
                <a:latin typeface="+mn-lt"/>
                <a:ea typeface="+mn-ea"/>
                <a:cs typeface="+mn-cs"/>
              </a:rPr>
              <a:t>Say</a:t>
            </a:r>
          </a:p>
          <a:p>
            <a:r>
              <a:rPr lang="en-US" sz="1200" kern="1200" dirty="0" smtClean="0">
                <a:solidFill>
                  <a:schemeClr val="tx1"/>
                </a:solidFill>
                <a:latin typeface="+mn-lt"/>
                <a:ea typeface="+mn-ea"/>
                <a:cs typeface="+mn-cs"/>
              </a:rPr>
              <a:t>The third step is to determine the maximum tension reaction for tension anchorage design:</a:t>
            </a:r>
          </a:p>
          <a:p>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For simplified anchorage design, no calculation of reactions is required. Solutions presented in Tension Anchorage Table 1.1 </a:t>
            </a:r>
            <a:r>
              <a:rPr lang="en-US" sz="1200" i="1" kern="1200" dirty="0" smtClean="0">
                <a:solidFill>
                  <a:schemeClr val="tx1"/>
                </a:solidFill>
                <a:latin typeface="+mn-lt"/>
                <a:ea typeface="+mn-ea"/>
                <a:cs typeface="+mn-cs"/>
              </a:rPr>
              <a:t>[</a:t>
            </a:r>
            <a:r>
              <a:rPr lang="en-US" sz="1200" i="1" kern="1200" dirty="0" smtClean="0">
                <a:solidFill>
                  <a:schemeClr val="tx1"/>
                </a:solidFill>
                <a:effectLst/>
                <a:latin typeface="+mn-lt"/>
                <a:ea typeface="+mn-ea"/>
                <a:cs typeface="+mn-cs"/>
              </a:rPr>
              <a:t>Table 1.1: Simplified Tension Anchorage Solutions – Footing Width and Embedment Depth, C-SF13,</a:t>
            </a:r>
            <a:r>
              <a:rPr lang="en-US" sz="1200" i="1" kern="1200" baseline="0" dirty="0" smtClean="0">
                <a:solidFill>
                  <a:schemeClr val="tx1"/>
                </a:solidFill>
                <a:effectLst/>
                <a:latin typeface="+mn-lt"/>
                <a:ea typeface="+mn-ea"/>
                <a:cs typeface="+mn-cs"/>
              </a:rPr>
              <a:t> p. 85</a:t>
            </a:r>
            <a:r>
              <a:rPr lang="en-US" sz="1200" i="1" kern="1200" dirty="0" smtClean="0">
                <a:solidFill>
                  <a:schemeClr val="tx1"/>
                </a:solidFill>
                <a:effectLst/>
                <a:latin typeface="+mn-lt"/>
                <a:ea typeface="+mn-ea"/>
                <a:cs typeface="+mn-cs"/>
              </a:rPr>
              <a:t>]</a:t>
            </a:r>
            <a:r>
              <a:rPr lang="en-US" sz="1200" i="1" kern="1200" baseline="0" dirty="0" smtClean="0">
                <a:solidFill>
                  <a:schemeClr val="tx1"/>
                </a:solidFill>
                <a:effectLst/>
                <a:latin typeface="+mn-lt"/>
                <a:ea typeface="+mn-ea"/>
                <a:cs typeface="+mn-cs"/>
              </a:rPr>
              <a:t> </a:t>
            </a:r>
            <a:r>
              <a:rPr lang="en-US" sz="1200" kern="1200" dirty="0" smtClean="0">
                <a:solidFill>
                  <a:schemeClr val="tx1"/>
                </a:solidFill>
                <a:latin typeface="+mn-lt"/>
                <a:ea typeface="+mn-ea"/>
                <a:cs typeface="+mn-cs"/>
              </a:rPr>
              <a:t>consider maximum tension reaction for each group of frames.</a:t>
            </a:r>
          </a:p>
          <a:p>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For detailed anchorage design, use the maximum tension reaction tabulated in the allowable load table for the frame selected, or calculate tension reaction based on design loads in accordance with footnote 5 of the allowable load tables </a:t>
            </a:r>
            <a:r>
              <a:rPr lang="en-US" sz="1200" i="1" kern="1200" dirty="0" smtClean="0">
                <a:solidFill>
                  <a:schemeClr val="tx1"/>
                </a:solidFill>
                <a:latin typeface="+mn-lt"/>
                <a:ea typeface="+mn-ea"/>
                <a:cs typeface="+mn-cs"/>
              </a:rPr>
              <a:t>[Table: Strong Frame® 8 ft. Nominal Heights: Allowable Loads, C-SF13, p. 65]</a:t>
            </a:r>
            <a:r>
              <a:rPr lang="en-US" sz="1200" kern="1200" dirty="0" smtClean="0">
                <a:solidFill>
                  <a:schemeClr val="tx1"/>
                </a:solidFill>
                <a:latin typeface="+mn-lt"/>
                <a:ea typeface="+mn-ea"/>
                <a:cs typeface="+mn-cs"/>
              </a:rPr>
              <a:t>.</a:t>
            </a:r>
          </a:p>
          <a:p>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In our example, no calculations of reactions are required since we are using the simplified design method.</a:t>
            </a:r>
          </a:p>
        </p:txBody>
      </p:sp>
      <p:sp>
        <p:nvSpPr>
          <p:cNvPr id="4" name="Slide Number Placeholder 3"/>
          <p:cNvSpPr>
            <a:spLocks noGrp="1"/>
          </p:cNvSpPr>
          <p:nvPr>
            <p:ph type="sldNum" sz="quarter" idx="10"/>
          </p:nvPr>
        </p:nvSpPr>
        <p:spPr/>
        <p:txBody>
          <a:bodyPr/>
          <a:lstStyle/>
          <a:p>
            <a:fld id="{1180FBAD-EC0D-420C-B0F9-44577674AA30}" type="slidenum">
              <a:rPr lang="en-US" smtClean="0"/>
              <a:t>107</a:t>
            </a:fld>
            <a:endParaRPr lang="en-US"/>
          </a:p>
        </p:txBody>
      </p:sp>
    </p:spTree>
    <p:extLst>
      <p:ext uri="{BB962C8B-B14F-4D97-AF65-F5344CB8AC3E}">
        <p14:creationId xmlns:p14="http://schemas.microsoft.com/office/powerpoint/2010/main" val="2247687594"/>
      </p:ext>
    </p:extLst>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Say</a:t>
            </a:r>
          </a:p>
          <a:p>
            <a:r>
              <a:rPr lang="en-US" dirty="0" smtClean="0"/>
              <a:t>The fourth step is to determine the minimum embedment and footing size for tension anchorage:</a:t>
            </a:r>
          </a:p>
          <a:p>
            <a:endParaRPr lang="en-US" dirty="0" smtClean="0"/>
          </a:p>
          <a:p>
            <a:r>
              <a:rPr lang="en-US" dirty="0" smtClean="0"/>
              <a:t>For simplified anchorage design, select the embedment and footing width from the Tension Anchorage Table 1.1 </a:t>
            </a:r>
            <a:r>
              <a:rPr lang="en-US" sz="1200" i="1" kern="1200" dirty="0" smtClean="0">
                <a:solidFill>
                  <a:schemeClr val="tx1"/>
                </a:solidFill>
                <a:latin typeface="+mn-lt"/>
                <a:ea typeface="+mn-ea"/>
                <a:cs typeface="+mn-cs"/>
              </a:rPr>
              <a:t>[</a:t>
            </a:r>
            <a:r>
              <a:rPr lang="en-US" sz="1200" i="1" kern="1200" dirty="0" smtClean="0">
                <a:solidFill>
                  <a:schemeClr val="tx1"/>
                </a:solidFill>
                <a:effectLst/>
                <a:latin typeface="+mn-lt"/>
                <a:ea typeface="+mn-ea"/>
                <a:cs typeface="+mn-cs"/>
              </a:rPr>
              <a:t>Table 1.1: Simplified Tension Anchorage Solutions – Footing Width and Embedment Depth, C-SF13,</a:t>
            </a:r>
            <a:r>
              <a:rPr lang="en-US" sz="1200" i="1" kern="1200" baseline="0" dirty="0" smtClean="0">
                <a:solidFill>
                  <a:schemeClr val="tx1"/>
                </a:solidFill>
                <a:effectLst/>
                <a:latin typeface="+mn-lt"/>
                <a:ea typeface="+mn-ea"/>
                <a:cs typeface="+mn-cs"/>
              </a:rPr>
              <a:t> p. 85</a:t>
            </a:r>
            <a:r>
              <a:rPr lang="en-US" sz="1200" i="1" kern="1200" dirty="0" smtClean="0">
                <a:solidFill>
                  <a:schemeClr val="tx1"/>
                </a:solidFill>
                <a:effectLst/>
                <a:latin typeface="+mn-lt"/>
                <a:ea typeface="+mn-ea"/>
                <a:cs typeface="+mn-cs"/>
              </a:rPr>
              <a:t>] </a:t>
            </a:r>
            <a:r>
              <a:rPr lang="en-US" dirty="0" smtClean="0"/>
              <a:t>based on column size and nominal frame height.</a:t>
            </a:r>
          </a:p>
          <a:p>
            <a:endParaRPr lang="en-US" dirty="0" smtClean="0"/>
          </a:p>
          <a:p>
            <a:r>
              <a:rPr lang="en-US" dirty="0" smtClean="0"/>
              <a:t>For detailed anchorage design, use the Tension Anchorage Allowable Loads Table 1.2 </a:t>
            </a:r>
            <a:r>
              <a:rPr lang="en-US" i="1" dirty="0" smtClean="0"/>
              <a:t>[Table 1.2: Detailed Tension Anchorage – Allowable Loads, C-SF13, p. 85]</a:t>
            </a:r>
            <a:r>
              <a:rPr lang="en-US" dirty="0" smtClean="0"/>
              <a:t> to select embedment and footing width with a capacity that exceeds the tension reaction.</a:t>
            </a:r>
          </a:p>
        </p:txBody>
      </p:sp>
      <p:sp>
        <p:nvSpPr>
          <p:cNvPr id="4" name="Slide Number Placeholder 3"/>
          <p:cNvSpPr>
            <a:spLocks noGrp="1"/>
          </p:cNvSpPr>
          <p:nvPr>
            <p:ph type="sldNum" sz="quarter" idx="10"/>
          </p:nvPr>
        </p:nvSpPr>
        <p:spPr/>
        <p:txBody>
          <a:bodyPr/>
          <a:lstStyle/>
          <a:p>
            <a:fld id="{1180FBAD-EC0D-420C-B0F9-44577674AA30}" type="slidenum">
              <a:rPr lang="en-US" smtClean="0"/>
              <a:t>108</a:t>
            </a:fld>
            <a:endParaRPr lang="en-US"/>
          </a:p>
        </p:txBody>
      </p:sp>
    </p:spTree>
    <p:extLst>
      <p:ext uri="{BB962C8B-B14F-4D97-AF65-F5344CB8AC3E}">
        <p14:creationId xmlns:p14="http://schemas.microsoft.com/office/powerpoint/2010/main" val="948505671"/>
      </p:ext>
    </p:extLst>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Say</a:t>
            </a:r>
          </a:p>
          <a:p>
            <a:r>
              <a:rPr lang="en-US" dirty="0" smtClean="0"/>
              <a:t>In our example, an 8-foot tall C9 column with seismic loading and </a:t>
            </a:r>
            <a:r>
              <a:rPr lang="en-US" dirty="0" err="1" smtClean="0"/>
              <a:t>uncracked</a:t>
            </a:r>
            <a:r>
              <a:rPr lang="en-US" dirty="0" smtClean="0"/>
              <a:t> concrete gives W equal to 40-inches and d</a:t>
            </a:r>
            <a:r>
              <a:rPr lang="en-US" baseline="-25000" dirty="0" smtClean="0"/>
              <a:t>e</a:t>
            </a:r>
            <a:r>
              <a:rPr lang="en-US" dirty="0" smtClean="0"/>
              <a:t> equal to 13-inches.</a:t>
            </a:r>
          </a:p>
        </p:txBody>
      </p:sp>
      <p:sp>
        <p:nvSpPr>
          <p:cNvPr id="4" name="Slide Number Placeholder 3"/>
          <p:cNvSpPr>
            <a:spLocks noGrp="1"/>
          </p:cNvSpPr>
          <p:nvPr>
            <p:ph type="sldNum" sz="quarter" idx="10"/>
          </p:nvPr>
        </p:nvSpPr>
        <p:spPr/>
        <p:txBody>
          <a:bodyPr/>
          <a:lstStyle/>
          <a:p>
            <a:fld id="{1180FBAD-EC0D-420C-B0F9-44577674AA30}" type="slidenum">
              <a:rPr lang="en-US" smtClean="0"/>
              <a:t>109</a:t>
            </a:fld>
            <a:endParaRPr lang="en-US"/>
          </a:p>
        </p:txBody>
      </p:sp>
    </p:spTree>
    <p:extLst>
      <p:ext uri="{BB962C8B-B14F-4D97-AF65-F5344CB8AC3E}">
        <p14:creationId xmlns:p14="http://schemas.microsoft.com/office/powerpoint/2010/main" val="2790418025"/>
      </p:ext>
    </p:extLst>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smtClean="0">
                <a:solidFill>
                  <a:schemeClr val="tx1"/>
                </a:solidFill>
                <a:latin typeface="+mn-lt"/>
                <a:ea typeface="+mn-ea"/>
                <a:cs typeface="+mn-cs"/>
              </a:rPr>
              <a:t>Say</a:t>
            </a:r>
          </a:p>
          <a:p>
            <a:r>
              <a:rPr lang="en-US" sz="1200" kern="1200" dirty="0" smtClean="0">
                <a:solidFill>
                  <a:schemeClr val="tx1"/>
                </a:solidFill>
                <a:latin typeface="+mn-lt"/>
                <a:ea typeface="+mn-ea"/>
                <a:cs typeface="+mn-cs"/>
              </a:rPr>
              <a:t>The fifth step is to determine the strength of the anchorage assembly. Standard strength anchorage assemblies are adequate for tension, except where shown in the anchorage tables:</a:t>
            </a:r>
          </a:p>
          <a:p>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For simplified anchorage design, installations requiring high strength anchorage are determined as a part of shear anchorage design (see footnote 3 of Tension Anchorage Table 1.1).</a:t>
            </a:r>
          </a:p>
          <a:p>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For detailed anchorage design, installations requiring high strength anchorage are designated in footnote 6 of Tension Anchorage Allowable Loads Table 1.2.</a:t>
            </a:r>
          </a:p>
          <a:p>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In our example, anchorage strength for Simplified design is determined based on shear anchorage from Table 1.1, footnote 3.</a:t>
            </a:r>
          </a:p>
        </p:txBody>
      </p:sp>
      <p:sp>
        <p:nvSpPr>
          <p:cNvPr id="4" name="Slide Number Placeholder 3"/>
          <p:cNvSpPr>
            <a:spLocks noGrp="1"/>
          </p:cNvSpPr>
          <p:nvPr>
            <p:ph type="sldNum" sz="quarter" idx="10"/>
          </p:nvPr>
        </p:nvSpPr>
        <p:spPr/>
        <p:txBody>
          <a:bodyPr/>
          <a:lstStyle/>
          <a:p>
            <a:fld id="{1180FBAD-EC0D-420C-B0F9-44577674AA30}" type="slidenum">
              <a:rPr lang="en-US" smtClean="0"/>
              <a:t>110</a:t>
            </a:fld>
            <a:endParaRPr lang="en-US"/>
          </a:p>
        </p:txBody>
      </p:sp>
    </p:spTree>
    <p:extLst>
      <p:ext uri="{BB962C8B-B14F-4D97-AF65-F5344CB8AC3E}">
        <p14:creationId xmlns:p14="http://schemas.microsoft.com/office/powerpoint/2010/main" val="883755309"/>
      </p:ext>
    </p:extLst>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smtClean="0">
                <a:solidFill>
                  <a:schemeClr val="tx1"/>
                </a:solidFill>
                <a:latin typeface="+mn-lt"/>
                <a:ea typeface="+mn-ea"/>
                <a:cs typeface="+mn-cs"/>
              </a:rPr>
              <a:t>Say</a:t>
            </a:r>
          </a:p>
          <a:p>
            <a:r>
              <a:rPr lang="en-US" sz="1200" kern="1200" dirty="0" smtClean="0">
                <a:solidFill>
                  <a:schemeClr val="tx1"/>
                </a:solidFill>
                <a:latin typeface="+mn-lt"/>
                <a:ea typeface="+mn-ea"/>
                <a:cs typeface="+mn-cs"/>
              </a:rPr>
              <a:t>The final step is to determine the rod length and footing size.</a:t>
            </a:r>
          </a:p>
          <a:p>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Add the step height (height of concrete</a:t>
            </a:r>
            <a:r>
              <a:rPr lang="en-US" sz="1200" kern="1200" baseline="0" dirty="0" smtClean="0">
                <a:solidFill>
                  <a:schemeClr val="tx1"/>
                </a:solidFill>
                <a:latin typeface="+mn-lt"/>
                <a:ea typeface="+mn-ea"/>
                <a:cs typeface="+mn-cs"/>
              </a:rPr>
              <a:t> above the top of footing)</a:t>
            </a:r>
            <a:r>
              <a:rPr lang="en-US" sz="1200" kern="1200" dirty="0" smtClean="0">
                <a:solidFill>
                  <a:schemeClr val="tx1"/>
                </a:solidFill>
                <a:latin typeface="+mn-lt"/>
                <a:ea typeface="+mn-ea"/>
                <a:cs typeface="+mn-cs"/>
              </a:rPr>
              <a:t> to the minimum required embedment, d</a:t>
            </a:r>
            <a:r>
              <a:rPr lang="en-US" sz="1200" kern="1200" baseline="-25000" dirty="0" smtClean="0">
                <a:solidFill>
                  <a:schemeClr val="tx1"/>
                </a:solidFill>
                <a:latin typeface="+mn-lt"/>
                <a:ea typeface="+mn-ea"/>
                <a:cs typeface="+mn-cs"/>
              </a:rPr>
              <a:t>e</a:t>
            </a:r>
            <a:r>
              <a:rPr lang="en-US" sz="1200" kern="1200" dirty="0" smtClean="0">
                <a:solidFill>
                  <a:schemeClr val="tx1"/>
                </a:solidFill>
                <a:latin typeface="+mn-lt"/>
                <a:ea typeface="+mn-ea"/>
                <a:cs typeface="+mn-cs"/>
              </a:rPr>
              <a:t>, and then select an anchorage assembly model number with an embedded rod length, l</a:t>
            </a:r>
            <a:r>
              <a:rPr lang="en-US" sz="1200" kern="1200" baseline="-25000" dirty="0" smtClean="0">
                <a:solidFill>
                  <a:schemeClr val="tx1"/>
                </a:solidFill>
                <a:latin typeface="+mn-lt"/>
                <a:ea typeface="+mn-ea"/>
                <a:cs typeface="+mn-cs"/>
              </a:rPr>
              <a:t>e</a:t>
            </a:r>
            <a:r>
              <a:rPr lang="en-US" sz="1200" kern="1200" dirty="0" smtClean="0">
                <a:solidFill>
                  <a:schemeClr val="tx1"/>
                </a:solidFill>
                <a:latin typeface="+mn-lt"/>
                <a:ea typeface="+mn-ea"/>
                <a:cs typeface="+mn-cs"/>
              </a:rPr>
              <a:t>,  that is equal or greater.</a:t>
            </a:r>
          </a:p>
          <a:p>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If this value exceeds the maximum embedded rod length for the anchorage assembly, select an extension kit to achieve the necessary rod length. Note that the embedded rod length is different for OMFSL and OMFAB anchorage assemblies with the same total rod length. See Step 1 of General Shear Anchorage Design for selection of anchorage assembly type.</a:t>
            </a:r>
          </a:p>
          <a:p>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In our example, for a 12-inch tall step above footing, the required embedded rod length is the minimum required embedment plus 12-inches, equal to 25-inches. We will select the MFSL-36-5-KT, since the embedded rod length is 30-and-a-half-inches. Minimum footing depth is equal to 22-and-a-half-inches.</a:t>
            </a:r>
          </a:p>
        </p:txBody>
      </p:sp>
      <p:sp>
        <p:nvSpPr>
          <p:cNvPr id="4" name="Slide Number Placeholder 3"/>
          <p:cNvSpPr>
            <a:spLocks noGrp="1"/>
          </p:cNvSpPr>
          <p:nvPr>
            <p:ph type="sldNum" sz="quarter" idx="10"/>
          </p:nvPr>
        </p:nvSpPr>
        <p:spPr/>
        <p:txBody>
          <a:bodyPr/>
          <a:lstStyle/>
          <a:p>
            <a:fld id="{1180FBAD-EC0D-420C-B0F9-44577674AA30}" type="slidenum">
              <a:rPr lang="en-US" smtClean="0"/>
              <a:t>111</a:t>
            </a:fld>
            <a:endParaRPr lang="en-US"/>
          </a:p>
        </p:txBody>
      </p:sp>
    </p:spTree>
    <p:extLst>
      <p:ext uri="{BB962C8B-B14F-4D97-AF65-F5344CB8AC3E}">
        <p14:creationId xmlns:p14="http://schemas.microsoft.com/office/powerpoint/2010/main" val="3131515571"/>
      </p:ext>
    </p:extLst>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smtClean="0">
                <a:solidFill>
                  <a:schemeClr val="tx1"/>
                </a:solidFill>
                <a:latin typeface="+mn-lt"/>
                <a:ea typeface="+mn-ea"/>
                <a:cs typeface="+mn-cs"/>
              </a:rPr>
              <a:t>Say</a:t>
            </a:r>
          </a:p>
          <a:p>
            <a:r>
              <a:rPr lang="en-US" sz="1200" kern="1200" dirty="0" smtClean="0">
                <a:solidFill>
                  <a:schemeClr val="tx1"/>
                </a:solidFill>
                <a:latin typeface="+mn-lt"/>
                <a:ea typeface="+mn-ea"/>
                <a:cs typeface="+mn-cs"/>
              </a:rPr>
              <a:t>The first step is to select the anchorage assembly type.</a:t>
            </a:r>
          </a:p>
          <a:p>
            <a:r>
              <a:rPr lang="en-US" sz="1200" kern="1200" dirty="0" smtClean="0">
                <a:solidFill>
                  <a:schemeClr val="tx1"/>
                </a:solidFill>
                <a:latin typeface="+mn-lt"/>
                <a:ea typeface="+mn-ea"/>
                <a:cs typeface="+mn-cs"/>
              </a:rPr>
              <a:t/>
            </a:r>
            <a:br>
              <a:rPr lang="en-US" sz="1200" kern="1200" dirty="0" smtClean="0">
                <a:solidFill>
                  <a:schemeClr val="tx1"/>
                </a:solidFill>
                <a:latin typeface="+mn-lt"/>
                <a:ea typeface="+mn-ea"/>
                <a:cs typeface="+mn-cs"/>
              </a:rPr>
            </a:br>
            <a:r>
              <a:rPr lang="en-US" sz="1200" kern="1200" dirty="0" smtClean="0">
                <a:solidFill>
                  <a:schemeClr val="tx1"/>
                </a:solidFill>
                <a:latin typeface="+mn-lt"/>
                <a:ea typeface="+mn-ea"/>
                <a:cs typeface="+mn-cs"/>
              </a:rPr>
              <a:t>The OMFSL anchorage assembly is easier to install and allows the frame to be installed flush with the edge of concrete, but may require additional end distance.</a:t>
            </a:r>
          </a:p>
          <a:p>
            <a:r>
              <a:rPr lang="en-US" sz="1200" kern="1200" dirty="0" smtClean="0">
                <a:solidFill>
                  <a:schemeClr val="tx1"/>
                </a:solidFill>
                <a:latin typeface="+mn-lt"/>
                <a:ea typeface="+mn-ea"/>
                <a:cs typeface="+mn-cs"/>
              </a:rPr>
              <a:t/>
            </a:r>
            <a:br>
              <a:rPr lang="en-US" sz="1200" kern="1200" dirty="0" smtClean="0">
                <a:solidFill>
                  <a:schemeClr val="tx1"/>
                </a:solidFill>
                <a:latin typeface="+mn-lt"/>
                <a:ea typeface="+mn-ea"/>
                <a:cs typeface="+mn-cs"/>
              </a:rPr>
            </a:br>
            <a:r>
              <a:rPr lang="en-US" sz="1200" kern="1200" dirty="0" smtClean="0">
                <a:solidFill>
                  <a:schemeClr val="tx1"/>
                </a:solidFill>
                <a:latin typeface="+mn-lt"/>
                <a:ea typeface="+mn-ea"/>
                <a:cs typeface="+mn-cs"/>
              </a:rPr>
              <a:t>The OMFAB anchorage assembly offers higher shear capacities without increasing concrete strength or end distance, but requires an increased edge distance and additional tie or hairpin reinforcement.</a:t>
            </a:r>
          </a:p>
          <a:p>
            <a:r>
              <a:rPr lang="en-US" sz="1200" kern="1200" dirty="0" smtClean="0">
                <a:solidFill>
                  <a:schemeClr val="tx1"/>
                </a:solidFill>
                <a:latin typeface="+mn-lt"/>
                <a:ea typeface="+mn-ea"/>
                <a:cs typeface="+mn-cs"/>
              </a:rPr>
              <a:t/>
            </a:r>
            <a:br>
              <a:rPr lang="en-US" sz="1200" kern="1200" dirty="0" smtClean="0">
                <a:solidFill>
                  <a:schemeClr val="tx1"/>
                </a:solidFill>
                <a:latin typeface="+mn-lt"/>
                <a:ea typeface="+mn-ea"/>
                <a:cs typeface="+mn-cs"/>
              </a:rPr>
            </a:br>
            <a:r>
              <a:rPr lang="en-US" sz="1200" kern="1200" dirty="0" smtClean="0">
                <a:solidFill>
                  <a:schemeClr val="tx1"/>
                </a:solidFill>
                <a:latin typeface="+mn-lt"/>
                <a:ea typeface="+mn-ea"/>
                <a:cs typeface="+mn-cs"/>
              </a:rPr>
              <a:t>In our example, we’ll select OMFSL anchorage assembly for ease of installation and to allow installation flush with edge of concrete curb.</a:t>
            </a:r>
          </a:p>
        </p:txBody>
      </p:sp>
      <p:sp>
        <p:nvSpPr>
          <p:cNvPr id="4" name="Slide Number Placeholder 3"/>
          <p:cNvSpPr>
            <a:spLocks noGrp="1"/>
          </p:cNvSpPr>
          <p:nvPr>
            <p:ph type="sldNum" sz="quarter" idx="10"/>
          </p:nvPr>
        </p:nvSpPr>
        <p:spPr/>
        <p:txBody>
          <a:bodyPr/>
          <a:lstStyle/>
          <a:p>
            <a:fld id="{1180FBAD-EC0D-420C-B0F9-44577674AA30}" type="slidenum">
              <a:rPr lang="en-US" smtClean="0"/>
              <a:t>112</a:t>
            </a:fld>
            <a:endParaRPr lang="en-US"/>
          </a:p>
        </p:txBody>
      </p:sp>
    </p:spTree>
    <p:extLst>
      <p:ext uri="{BB962C8B-B14F-4D97-AF65-F5344CB8AC3E}">
        <p14:creationId xmlns:p14="http://schemas.microsoft.com/office/powerpoint/2010/main" val="3072039644"/>
      </p:ext>
    </p:extLst>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smtClean="0">
                <a:solidFill>
                  <a:schemeClr val="tx1"/>
                </a:solidFill>
                <a:latin typeface="+mn-lt"/>
                <a:ea typeface="+mn-ea"/>
                <a:cs typeface="+mn-cs"/>
              </a:rPr>
              <a:t>Say</a:t>
            </a:r>
          </a:p>
          <a:p>
            <a:r>
              <a:rPr lang="en-US" sz="1200" kern="1200" dirty="0" smtClean="0">
                <a:solidFill>
                  <a:schemeClr val="tx1"/>
                </a:solidFill>
                <a:latin typeface="+mn-lt"/>
                <a:ea typeface="+mn-ea"/>
                <a:cs typeface="+mn-cs"/>
              </a:rPr>
              <a:t>The second step is to select the anchorage design method.</a:t>
            </a:r>
          </a:p>
          <a:p>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The simplified method is the quickest and easiest, requiring only the column size and frame height to select the anchorage. This method can result in a conservative design for some frames and loading conditions. The Simplified method is not applicable for seismic designs that use R = 3.5.</a:t>
            </a:r>
          </a:p>
          <a:p>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The detailed method uses column reactions and anchorage assembly capacities to select a solution. The maximum column reactions tabulated in the allowable load tables may be used, or for further economy, the reactions calculated for the project-specific design loads can be used. See footnotes 4 and 5 of the allowable load tables.</a:t>
            </a:r>
          </a:p>
          <a:p>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In our example, we’ll use the simplified design method.</a:t>
            </a:r>
          </a:p>
        </p:txBody>
      </p:sp>
      <p:sp>
        <p:nvSpPr>
          <p:cNvPr id="4" name="Slide Number Placeholder 3"/>
          <p:cNvSpPr>
            <a:spLocks noGrp="1"/>
          </p:cNvSpPr>
          <p:nvPr>
            <p:ph type="sldNum" sz="quarter" idx="10"/>
          </p:nvPr>
        </p:nvSpPr>
        <p:spPr/>
        <p:txBody>
          <a:bodyPr/>
          <a:lstStyle/>
          <a:p>
            <a:fld id="{1180FBAD-EC0D-420C-B0F9-44577674AA30}" type="slidenum">
              <a:rPr lang="en-US" smtClean="0"/>
              <a:t>113</a:t>
            </a:fld>
            <a:endParaRPr lang="en-US"/>
          </a:p>
        </p:txBody>
      </p:sp>
    </p:spTree>
    <p:extLst>
      <p:ext uri="{BB962C8B-B14F-4D97-AF65-F5344CB8AC3E}">
        <p14:creationId xmlns:p14="http://schemas.microsoft.com/office/powerpoint/2010/main" val="277816291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smtClean="0">
                <a:solidFill>
                  <a:schemeClr val="tx1"/>
                </a:solidFill>
                <a:latin typeface="+mn-lt"/>
                <a:ea typeface="+mn-ea"/>
                <a:cs typeface="+mn-cs"/>
              </a:rPr>
              <a:t>Say</a:t>
            </a:r>
          </a:p>
          <a:p>
            <a:r>
              <a:rPr lang="en-US" sz="1200" kern="1200" dirty="0" smtClean="0">
                <a:solidFill>
                  <a:schemeClr val="tx1"/>
                </a:solidFill>
                <a:latin typeface="+mn-lt"/>
                <a:ea typeface="+mn-ea"/>
                <a:cs typeface="+mn-cs"/>
              </a:rPr>
              <a:t>Steel-frame building construction using rigid frames, or moment frames, was the answer to these demands.</a:t>
            </a:r>
          </a:p>
          <a:p>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While originally intended for use in high-rise construction, the use of steel moment frames has evolved to encompass a large number of residential and light-framed, mixed-use projects because of the flexibility they give designers (such as larger openings with smaller structural members).</a:t>
            </a:r>
          </a:p>
          <a:p>
            <a:endParaRPr lang="en-US" sz="1200" kern="1200" dirty="0" smtClean="0">
              <a:solidFill>
                <a:schemeClr val="tx1"/>
              </a:solidFill>
              <a:latin typeface="+mn-lt"/>
              <a:ea typeface="+mn-ea"/>
              <a:cs typeface="+mn-cs"/>
            </a:endParaRPr>
          </a:p>
          <a:p>
            <a:r>
              <a:rPr lang="en-US" b="1" dirty="0" smtClean="0"/>
              <a:t>Quiz Note</a:t>
            </a:r>
          </a:p>
          <a:p>
            <a:r>
              <a:rPr lang="en-US" dirty="0" smtClean="0"/>
              <a:t>This slide features information that will be found on the post-course knowledge assessment.</a:t>
            </a:r>
          </a:p>
          <a:p>
            <a:endParaRPr lang="en-US" dirty="0" smtClean="0"/>
          </a:p>
          <a:p>
            <a:pPr marL="0" indent="0">
              <a:buFont typeface="Arial" panose="020B0604020202020204" pitchFamily="34" charset="0"/>
              <a:buNone/>
            </a:pPr>
            <a:r>
              <a:rPr lang="en-US" dirty="0" smtClean="0"/>
              <a:t>True or false: Moment frames were originally constructed for use in high-rise construction and evolved to residential applications.</a:t>
            </a:r>
          </a:p>
          <a:p>
            <a:pPr marL="228600" indent="-228600">
              <a:buFont typeface="+mj-lt"/>
              <a:buAutoNum type="alphaLcPeriod"/>
            </a:pPr>
            <a:r>
              <a:rPr lang="en-US" b="1" dirty="0" smtClean="0"/>
              <a:t>True</a:t>
            </a:r>
          </a:p>
          <a:p>
            <a:pPr marL="228600" indent="-228600">
              <a:buFont typeface="+mj-lt"/>
              <a:buAutoNum type="alphaLcPeriod"/>
            </a:pPr>
            <a:r>
              <a:rPr lang="en-US" b="0" dirty="0" smtClean="0"/>
              <a:t>False</a:t>
            </a:r>
          </a:p>
        </p:txBody>
      </p:sp>
      <p:sp>
        <p:nvSpPr>
          <p:cNvPr id="4" name="Slide Number Placeholder 3"/>
          <p:cNvSpPr>
            <a:spLocks noGrp="1"/>
          </p:cNvSpPr>
          <p:nvPr>
            <p:ph type="sldNum" sz="quarter" idx="10"/>
          </p:nvPr>
        </p:nvSpPr>
        <p:spPr/>
        <p:txBody>
          <a:bodyPr/>
          <a:lstStyle/>
          <a:p>
            <a:fld id="{1180FBAD-EC0D-420C-B0F9-44577674AA30}" type="slidenum">
              <a:rPr lang="en-US" smtClean="0"/>
              <a:t>15</a:t>
            </a:fld>
            <a:endParaRPr lang="en-US"/>
          </a:p>
        </p:txBody>
      </p:sp>
    </p:spTree>
    <p:extLst>
      <p:ext uri="{BB962C8B-B14F-4D97-AF65-F5344CB8AC3E}">
        <p14:creationId xmlns:p14="http://schemas.microsoft.com/office/powerpoint/2010/main" val="3288034008"/>
      </p:ext>
    </p:extLst>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smtClean="0">
                <a:solidFill>
                  <a:schemeClr val="tx1"/>
                </a:solidFill>
                <a:latin typeface="+mn-lt"/>
                <a:ea typeface="+mn-ea"/>
                <a:cs typeface="+mn-cs"/>
              </a:rPr>
              <a:t>Say</a:t>
            </a:r>
          </a:p>
          <a:p>
            <a:r>
              <a:rPr lang="en-US" sz="1200" kern="1200" dirty="0" smtClean="0">
                <a:solidFill>
                  <a:schemeClr val="tx1"/>
                </a:solidFill>
                <a:latin typeface="+mn-lt"/>
                <a:ea typeface="+mn-ea"/>
                <a:cs typeface="+mn-cs"/>
              </a:rPr>
              <a:t>The third step is to determine the maximum shear reaction for shear anchorage design.</a:t>
            </a:r>
          </a:p>
          <a:p>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For simplified anchorage design, no calculation of reactions is required. Solutions presented in Table 2.1 (for OMFSL) and Table 3.1 (for OMFAB) consider the maximum shear reaction for each group of frames.</a:t>
            </a:r>
          </a:p>
          <a:p>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For detailed anchorage design, use the maximum column shear reaction tabulated in the allowable load table for the frame selected, or use the shear reaction calculated using footnote 4 of the allowable load tables. For OMFSL, determine the shear reaction at both tension and compression columns. For OMFAB, only the shear reaction at the compression column is required.</a:t>
            </a:r>
          </a:p>
          <a:p>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In our example, no calculations of reactions are required for the simplified design method.</a:t>
            </a:r>
          </a:p>
        </p:txBody>
      </p:sp>
      <p:sp>
        <p:nvSpPr>
          <p:cNvPr id="4" name="Slide Number Placeholder 3"/>
          <p:cNvSpPr>
            <a:spLocks noGrp="1"/>
          </p:cNvSpPr>
          <p:nvPr>
            <p:ph type="sldNum" sz="quarter" idx="10"/>
          </p:nvPr>
        </p:nvSpPr>
        <p:spPr/>
        <p:txBody>
          <a:bodyPr/>
          <a:lstStyle/>
          <a:p>
            <a:fld id="{1180FBAD-EC0D-420C-B0F9-44577674AA30}" type="slidenum">
              <a:rPr lang="en-US" smtClean="0"/>
              <a:t>114</a:t>
            </a:fld>
            <a:endParaRPr lang="en-US"/>
          </a:p>
        </p:txBody>
      </p:sp>
    </p:spTree>
    <p:extLst>
      <p:ext uri="{BB962C8B-B14F-4D97-AF65-F5344CB8AC3E}">
        <p14:creationId xmlns:p14="http://schemas.microsoft.com/office/powerpoint/2010/main" val="2006037445"/>
      </p:ext>
    </p:extLst>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Say</a:t>
            </a:r>
          </a:p>
          <a:p>
            <a:r>
              <a:rPr lang="en-US" dirty="0" smtClean="0"/>
              <a:t>The fourth step is to determine the minimum inside and outside end distance in concrete.</a:t>
            </a:r>
          </a:p>
          <a:p>
            <a:endParaRPr lang="en-US" dirty="0" smtClean="0"/>
          </a:p>
          <a:p>
            <a:r>
              <a:rPr lang="en-US" dirty="0" smtClean="0"/>
              <a:t>For simplified anchorage design, determine end distances directly from Table 2.1.</a:t>
            </a:r>
          </a:p>
          <a:p>
            <a:endParaRPr lang="en-US" dirty="0" smtClean="0"/>
          </a:p>
          <a:p>
            <a:r>
              <a:rPr lang="en-US" dirty="0" smtClean="0"/>
              <a:t>For detailed anchorage design, use the shear reactions from the previous step and the OMFSL shear capacities in Table 2.2 or 2.3. Select an inside end distance with a capacity that exceeds the tension column shear reaction, and an outside end distance with a capacity that exceeds the compression column shear reaction.</a:t>
            </a:r>
          </a:p>
        </p:txBody>
      </p:sp>
      <p:sp>
        <p:nvSpPr>
          <p:cNvPr id="4" name="Slide Number Placeholder 3"/>
          <p:cNvSpPr>
            <a:spLocks noGrp="1"/>
          </p:cNvSpPr>
          <p:nvPr>
            <p:ph type="sldNum" sz="quarter" idx="10"/>
          </p:nvPr>
        </p:nvSpPr>
        <p:spPr/>
        <p:txBody>
          <a:bodyPr/>
          <a:lstStyle/>
          <a:p>
            <a:fld id="{1180FBAD-EC0D-420C-B0F9-44577674AA30}" type="slidenum">
              <a:rPr lang="en-US" smtClean="0"/>
              <a:t>115</a:t>
            </a:fld>
            <a:endParaRPr lang="en-US"/>
          </a:p>
        </p:txBody>
      </p:sp>
    </p:spTree>
    <p:extLst>
      <p:ext uri="{BB962C8B-B14F-4D97-AF65-F5344CB8AC3E}">
        <p14:creationId xmlns:p14="http://schemas.microsoft.com/office/powerpoint/2010/main" val="2603126684"/>
      </p:ext>
    </p:extLst>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Say</a:t>
            </a:r>
          </a:p>
          <a:p>
            <a:r>
              <a:rPr lang="en-US" dirty="0" smtClean="0"/>
              <a:t>In our example, using OMFSL Table 2.1, the minimum inside end distance is 6-inches and the minimum outside end distance is 7-and-a-half-inches.</a:t>
            </a:r>
            <a:endParaRPr lang="en-US" dirty="0"/>
          </a:p>
        </p:txBody>
      </p:sp>
      <p:sp>
        <p:nvSpPr>
          <p:cNvPr id="4" name="Slide Number Placeholder 3"/>
          <p:cNvSpPr>
            <a:spLocks noGrp="1"/>
          </p:cNvSpPr>
          <p:nvPr>
            <p:ph type="sldNum" sz="quarter" idx="10"/>
          </p:nvPr>
        </p:nvSpPr>
        <p:spPr/>
        <p:txBody>
          <a:bodyPr/>
          <a:lstStyle/>
          <a:p>
            <a:fld id="{1180FBAD-EC0D-420C-B0F9-44577674AA30}" type="slidenum">
              <a:rPr lang="en-US" smtClean="0"/>
              <a:t>116</a:t>
            </a:fld>
            <a:endParaRPr lang="en-US"/>
          </a:p>
        </p:txBody>
      </p:sp>
    </p:spTree>
    <p:extLst>
      <p:ext uri="{BB962C8B-B14F-4D97-AF65-F5344CB8AC3E}">
        <p14:creationId xmlns:p14="http://schemas.microsoft.com/office/powerpoint/2010/main" val="3310663450"/>
      </p:ext>
    </p:extLst>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smtClean="0">
                <a:solidFill>
                  <a:schemeClr val="tx1"/>
                </a:solidFill>
                <a:latin typeface="+mn-lt"/>
                <a:ea typeface="+mn-ea"/>
                <a:cs typeface="+mn-cs"/>
              </a:rPr>
              <a:t>Say</a:t>
            </a:r>
          </a:p>
          <a:p>
            <a:r>
              <a:rPr lang="en-US" sz="1200" kern="1200" dirty="0" smtClean="0">
                <a:solidFill>
                  <a:schemeClr val="tx1"/>
                </a:solidFill>
                <a:latin typeface="+mn-lt"/>
                <a:ea typeface="+mn-ea"/>
                <a:cs typeface="+mn-cs"/>
              </a:rPr>
              <a:t>The fifth step is to determine the strength of the anchorage assembly.</a:t>
            </a:r>
          </a:p>
          <a:p>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If high strength anchorage is required for tension, specify a high strength OMFSL anchorage assembly.</a:t>
            </a:r>
          </a:p>
          <a:p>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Otherwise, standard strength anchorage assemblies are adequate for OMFSL except for shaded regions of the anchorage tables.</a:t>
            </a:r>
          </a:p>
        </p:txBody>
      </p:sp>
      <p:sp>
        <p:nvSpPr>
          <p:cNvPr id="4" name="Slide Number Placeholder 3"/>
          <p:cNvSpPr>
            <a:spLocks noGrp="1"/>
          </p:cNvSpPr>
          <p:nvPr>
            <p:ph type="sldNum" sz="quarter" idx="10"/>
          </p:nvPr>
        </p:nvSpPr>
        <p:spPr/>
        <p:txBody>
          <a:bodyPr/>
          <a:lstStyle/>
          <a:p>
            <a:fld id="{1180FBAD-EC0D-420C-B0F9-44577674AA30}" type="slidenum">
              <a:rPr lang="en-US" smtClean="0"/>
              <a:t>117</a:t>
            </a:fld>
            <a:endParaRPr lang="en-US"/>
          </a:p>
        </p:txBody>
      </p:sp>
    </p:spTree>
    <p:extLst>
      <p:ext uri="{BB962C8B-B14F-4D97-AF65-F5344CB8AC3E}">
        <p14:creationId xmlns:p14="http://schemas.microsoft.com/office/powerpoint/2010/main" val="3136463312"/>
      </p:ext>
    </p:extLst>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smtClean="0">
                <a:solidFill>
                  <a:schemeClr val="tx1"/>
                </a:solidFill>
                <a:latin typeface="+mn-lt"/>
                <a:ea typeface="+mn-ea"/>
                <a:cs typeface="+mn-cs"/>
              </a:rPr>
              <a:t>Say</a:t>
            </a:r>
          </a:p>
          <a:p>
            <a:r>
              <a:rPr lang="en-US" sz="1200" kern="1200" dirty="0" smtClean="0">
                <a:solidFill>
                  <a:schemeClr val="tx1"/>
                </a:solidFill>
                <a:latin typeface="+mn-lt"/>
                <a:ea typeface="+mn-ea"/>
                <a:cs typeface="+mn-cs"/>
              </a:rPr>
              <a:t>Using OMFSL Table 2.1 on catalog page 86:</a:t>
            </a:r>
          </a:p>
          <a:p>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In our example: C9 column 8-ft tall, Maximum Shear with uniform load, 10" curb: Standard strength OMFSL (value not shaded).</a:t>
            </a:r>
          </a:p>
        </p:txBody>
      </p:sp>
      <p:sp>
        <p:nvSpPr>
          <p:cNvPr id="4" name="Slide Number Placeholder 3"/>
          <p:cNvSpPr>
            <a:spLocks noGrp="1"/>
          </p:cNvSpPr>
          <p:nvPr>
            <p:ph type="sldNum" sz="quarter" idx="10"/>
          </p:nvPr>
        </p:nvSpPr>
        <p:spPr/>
        <p:txBody>
          <a:bodyPr/>
          <a:lstStyle/>
          <a:p>
            <a:fld id="{1180FBAD-EC0D-420C-B0F9-44577674AA30}" type="slidenum">
              <a:rPr lang="en-US" smtClean="0"/>
              <a:t>118</a:t>
            </a:fld>
            <a:endParaRPr lang="en-US"/>
          </a:p>
        </p:txBody>
      </p:sp>
    </p:spTree>
    <p:extLst>
      <p:ext uri="{BB962C8B-B14F-4D97-AF65-F5344CB8AC3E}">
        <p14:creationId xmlns:p14="http://schemas.microsoft.com/office/powerpoint/2010/main" val="4171331296"/>
      </p:ext>
    </p:extLst>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smtClean="0">
                <a:solidFill>
                  <a:schemeClr val="tx1"/>
                </a:solidFill>
                <a:latin typeface="+mn-lt"/>
                <a:ea typeface="+mn-ea"/>
                <a:cs typeface="+mn-cs"/>
              </a:rPr>
              <a:t>Say</a:t>
            </a:r>
          </a:p>
          <a:p>
            <a:r>
              <a:rPr lang="en-US" sz="1200" kern="1200" dirty="0" smtClean="0">
                <a:solidFill>
                  <a:schemeClr val="tx1"/>
                </a:solidFill>
                <a:latin typeface="+mn-lt"/>
                <a:ea typeface="+mn-ea"/>
                <a:cs typeface="+mn-cs"/>
              </a:rPr>
              <a:t>If inside end distance exceeds that corresponding to the pre-installed </a:t>
            </a:r>
            <a:r>
              <a:rPr lang="en-US" sz="1200" kern="1200" dirty="0" err="1" smtClean="0">
                <a:solidFill>
                  <a:schemeClr val="tx1"/>
                </a:solidFill>
                <a:latin typeface="+mn-lt"/>
                <a:ea typeface="+mn-ea"/>
                <a:cs typeface="+mn-cs"/>
              </a:rPr>
              <a:t>nailer</a:t>
            </a:r>
            <a:r>
              <a:rPr lang="en-US" sz="1200" kern="1200" dirty="0" smtClean="0">
                <a:solidFill>
                  <a:schemeClr val="tx1"/>
                </a:solidFill>
                <a:latin typeface="+mn-lt"/>
                <a:ea typeface="+mn-ea"/>
                <a:cs typeface="+mn-cs"/>
              </a:rPr>
              <a:t> installed flush with inside end of curb, subtract the thickness of additional studs required at each column from the clear-opening width, W1, and check that this still exceeds the required opening width.</a:t>
            </a:r>
          </a:p>
          <a:p>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If outside end distance exceeds that corresponding to the pre-installed </a:t>
            </a:r>
            <a:r>
              <a:rPr lang="en-US" sz="1200" kern="1200" dirty="0" err="1" smtClean="0">
                <a:solidFill>
                  <a:schemeClr val="tx1"/>
                </a:solidFill>
                <a:latin typeface="+mn-lt"/>
                <a:ea typeface="+mn-ea"/>
                <a:cs typeface="+mn-cs"/>
              </a:rPr>
              <a:t>nailer</a:t>
            </a:r>
            <a:r>
              <a:rPr lang="en-US" sz="1200" kern="1200" dirty="0" smtClean="0">
                <a:solidFill>
                  <a:schemeClr val="tx1"/>
                </a:solidFill>
                <a:latin typeface="+mn-lt"/>
                <a:ea typeface="+mn-ea"/>
                <a:cs typeface="+mn-cs"/>
              </a:rPr>
              <a:t> installed flush with outside end of curb, add the thickness of additional studs required at each column to the outside frame width, W2, and check that this still fits within the available wall space.</a:t>
            </a:r>
          </a:p>
        </p:txBody>
      </p:sp>
      <p:sp>
        <p:nvSpPr>
          <p:cNvPr id="4" name="Slide Number Placeholder 3"/>
          <p:cNvSpPr>
            <a:spLocks noGrp="1"/>
          </p:cNvSpPr>
          <p:nvPr>
            <p:ph type="sldNum" sz="quarter" idx="10"/>
          </p:nvPr>
        </p:nvSpPr>
        <p:spPr/>
        <p:txBody>
          <a:bodyPr/>
          <a:lstStyle/>
          <a:p>
            <a:fld id="{1180FBAD-EC0D-420C-B0F9-44577674AA30}" type="slidenum">
              <a:rPr lang="en-US" smtClean="0"/>
              <a:t>119</a:t>
            </a:fld>
            <a:endParaRPr lang="en-US"/>
          </a:p>
        </p:txBody>
      </p:sp>
    </p:spTree>
    <p:extLst>
      <p:ext uri="{BB962C8B-B14F-4D97-AF65-F5344CB8AC3E}">
        <p14:creationId xmlns:p14="http://schemas.microsoft.com/office/powerpoint/2010/main" val="1809476827"/>
      </p:ext>
    </p:extLst>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smtClean="0">
                <a:solidFill>
                  <a:schemeClr val="tx1"/>
                </a:solidFill>
                <a:latin typeface="+mn-lt"/>
                <a:ea typeface="+mn-ea"/>
                <a:cs typeface="+mn-cs"/>
              </a:rPr>
              <a:t>Say</a:t>
            </a:r>
          </a:p>
          <a:p>
            <a:r>
              <a:rPr lang="en-US" sz="1200" kern="1200" dirty="0" smtClean="0">
                <a:solidFill>
                  <a:schemeClr val="tx1"/>
                </a:solidFill>
                <a:latin typeface="+mn-lt"/>
                <a:ea typeface="+mn-ea"/>
                <a:cs typeface="+mn-cs"/>
              </a:rPr>
              <a:t>In our example, since inside end distances exceed the minimum with </a:t>
            </a:r>
            <a:r>
              <a:rPr lang="en-US" sz="1200" kern="1200" dirty="0" err="1" smtClean="0">
                <a:solidFill>
                  <a:schemeClr val="tx1"/>
                </a:solidFill>
                <a:latin typeface="+mn-lt"/>
                <a:ea typeface="+mn-ea"/>
                <a:cs typeface="+mn-cs"/>
              </a:rPr>
              <a:t>nailer</a:t>
            </a:r>
            <a:r>
              <a:rPr lang="en-US" sz="1200" kern="1200" dirty="0" smtClean="0">
                <a:solidFill>
                  <a:schemeClr val="tx1"/>
                </a:solidFill>
                <a:latin typeface="+mn-lt"/>
                <a:ea typeface="+mn-ea"/>
                <a:cs typeface="+mn-cs"/>
              </a:rPr>
              <a:t> flush with concrete, we’ll check the overall frame width.</a:t>
            </a:r>
          </a:p>
          <a:p>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Using tables at the top of page 64 in the catalog, we find W1 is 16-feet-4-inches and W2 is 18-feet-4-inches. This gives a clear-opening width of 16-feet-1-inch, which is greater than the minimum 16-feet required. This also gives an outside frame width of 18-feet-10-inches, which is less than the maximum allowed 20-feet.</a:t>
            </a:r>
          </a:p>
        </p:txBody>
      </p:sp>
      <p:sp>
        <p:nvSpPr>
          <p:cNvPr id="4" name="Slide Number Placeholder 3"/>
          <p:cNvSpPr>
            <a:spLocks noGrp="1"/>
          </p:cNvSpPr>
          <p:nvPr>
            <p:ph type="sldNum" sz="quarter" idx="10"/>
          </p:nvPr>
        </p:nvSpPr>
        <p:spPr/>
        <p:txBody>
          <a:bodyPr/>
          <a:lstStyle/>
          <a:p>
            <a:fld id="{1180FBAD-EC0D-420C-B0F9-44577674AA30}" type="slidenum">
              <a:rPr lang="en-US" smtClean="0"/>
              <a:t>120</a:t>
            </a:fld>
            <a:endParaRPr lang="en-US"/>
          </a:p>
        </p:txBody>
      </p:sp>
    </p:spTree>
    <p:extLst>
      <p:ext uri="{BB962C8B-B14F-4D97-AF65-F5344CB8AC3E}">
        <p14:creationId xmlns:p14="http://schemas.microsoft.com/office/powerpoint/2010/main" val="2617539710"/>
      </p:ext>
    </p:extLst>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Say</a:t>
            </a:r>
          </a:p>
          <a:p>
            <a:r>
              <a:rPr lang="en-US" dirty="0" smtClean="0"/>
              <a:t>Here is the design summary for our Garage-Front Low-Seismic Application design example.</a:t>
            </a:r>
            <a:endParaRPr lang="en-US" dirty="0"/>
          </a:p>
        </p:txBody>
      </p:sp>
      <p:sp>
        <p:nvSpPr>
          <p:cNvPr id="4" name="Slide Number Placeholder 3"/>
          <p:cNvSpPr>
            <a:spLocks noGrp="1"/>
          </p:cNvSpPr>
          <p:nvPr>
            <p:ph type="sldNum" sz="quarter" idx="10"/>
          </p:nvPr>
        </p:nvSpPr>
        <p:spPr/>
        <p:txBody>
          <a:bodyPr/>
          <a:lstStyle/>
          <a:p>
            <a:fld id="{1180FBAD-EC0D-420C-B0F9-44577674AA30}" type="slidenum">
              <a:rPr lang="en-US" smtClean="0"/>
              <a:t>121</a:t>
            </a:fld>
            <a:endParaRPr lang="en-US"/>
          </a:p>
        </p:txBody>
      </p:sp>
    </p:spTree>
    <p:extLst>
      <p:ext uri="{BB962C8B-B14F-4D97-AF65-F5344CB8AC3E}">
        <p14:creationId xmlns:p14="http://schemas.microsoft.com/office/powerpoint/2010/main" val="1771120916"/>
      </p:ext>
    </p:extLst>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Say</a:t>
            </a:r>
          </a:p>
          <a:p>
            <a:r>
              <a:rPr lang="en-US" dirty="0" smtClean="0"/>
              <a:t>Here is the design summary for our Garage-Front Low-Seismic Application design example.</a:t>
            </a:r>
            <a:endParaRPr lang="en-US" dirty="0"/>
          </a:p>
        </p:txBody>
      </p:sp>
      <p:sp>
        <p:nvSpPr>
          <p:cNvPr id="4" name="Slide Number Placeholder 3"/>
          <p:cNvSpPr>
            <a:spLocks noGrp="1"/>
          </p:cNvSpPr>
          <p:nvPr>
            <p:ph type="sldNum" sz="quarter" idx="10"/>
          </p:nvPr>
        </p:nvSpPr>
        <p:spPr/>
        <p:txBody>
          <a:bodyPr/>
          <a:lstStyle/>
          <a:p>
            <a:fld id="{1180FBAD-EC0D-420C-B0F9-44577674AA30}" type="slidenum">
              <a:rPr lang="en-US" smtClean="0"/>
              <a:t>122</a:t>
            </a:fld>
            <a:endParaRPr lang="en-US"/>
          </a:p>
        </p:txBody>
      </p:sp>
    </p:spTree>
    <p:extLst>
      <p:ext uri="{BB962C8B-B14F-4D97-AF65-F5344CB8AC3E}">
        <p14:creationId xmlns:p14="http://schemas.microsoft.com/office/powerpoint/2010/main" val="1045670459"/>
      </p:ext>
    </p:extLst>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Do</a:t>
            </a:r>
          </a:p>
          <a:p>
            <a:r>
              <a:rPr lang="en-US" b="0" smtClean="0"/>
              <a:t>Review the slide.</a:t>
            </a:r>
            <a:endParaRPr lang="en-US" b="0" dirty="0"/>
          </a:p>
        </p:txBody>
      </p:sp>
      <p:sp>
        <p:nvSpPr>
          <p:cNvPr id="4" name="Slide Number Placeholder 3"/>
          <p:cNvSpPr>
            <a:spLocks noGrp="1"/>
          </p:cNvSpPr>
          <p:nvPr>
            <p:ph type="sldNum" sz="quarter" idx="10"/>
          </p:nvPr>
        </p:nvSpPr>
        <p:spPr/>
        <p:txBody>
          <a:bodyPr/>
          <a:lstStyle/>
          <a:p>
            <a:fld id="{1180FBAD-EC0D-420C-B0F9-44577674AA30}" type="slidenum">
              <a:rPr lang="en-US" smtClean="0"/>
              <a:t>123</a:t>
            </a:fld>
            <a:endParaRPr lang="en-US"/>
          </a:p>
        </p:txBody>
      </p:sp>
    </p:spTree>
    <p:extLst>
      <p:ext uri="{BB962C8B-B14F-4D97-AF65-F5344CB8AC3E}">
        <p14:creationId xmlns:p14="http://schemas.microsoft.com/office/powerpoint/2010/main" val="31708288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smtClean="0">
                <a:solidFill>
                  <a:schemeClr val="tx1"/>
                </a:solidFill>
                <a:latin typeface="+mn-lt"/>
                <a:ea typeface="+mn-ea"/>
                <a:cs typeface="+mn-cs"/>
              </a:rPr>
              <a:t>Say</a:t>
            </a:r>
          </a:p>
          <a:p>
            <a:r>
              <a:rPr lang="en-US" sz="1200" kern="1200" dirty="0" smtClean="0">
                <a:solidFill>
                  <a:schemeClr val="tx1"/>
                </a:solidFill>
                <a:latin typeface="+mn-lt"/>
                <a:ea typeface="+mn-ea"/>
                <a:cs typeface="+mn-cs"/>
              </a:rPr>
              <a:t>The earliest steel moment frame buildings used riveted connections with angles or T-sections connecting the beam flanges to the columns to create moment connections. The development of new welding technologies throughout the 20th Century and the introduction of high-strength bolts in the 1950s ended the use of riveting in building and bridge construction in the United States.</a:t>
            </a:r>
          </a:p>
          <a:p>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The Welded Flange connection became one of the most common moment frame joints, using either a bolted or welded shear tab for vertical loads, and complete joint penetration welds for the beam flange-to-column flange moment connection (see image to the right).</a:t>
            </a:r>
          </a:p>
        </p:txBody>
      </p:sp>
      <p:sp>
        <p:nvSpPr>
          <p:cNvPr id="4" name="Slide Number Placeholder 3"/>
          <p:cNvSpPr>
            <a:spLocks noGrp="1"/>
          </p:cNvSpPr>
          <p:nvPr>
            <p:ph type="sldNum" sz="quarter" idx="10"/>
          </p:nvPr>
        </p:nvSpPr>
        <p:spPr/>
        <p:txBody>
          <a:bodyPr/>
          <a:lstStyle/>
          <a:p>
            <a:fld id="{1180FBAD-EC0D-420C-B0F9-44577674AA30}" type="slidenum">
              <a:rPr lang="en-US" smtClean="0"/>
              <a:t>16</a:t>
            </a:fld>
            <a:endParaRPr lang="en-US"/>
          </a:p>
        </p:txBody>
      </p:sp>
    </p:spTree>
    <p:extLst>
      <p:ext uri="{BB962C8B-B14F-4D97-AF65-F5344CB8AC3E}">
        <p14:creationId xmlns:p14="http://schemas.microsoft.com/office/powerpoint/2010/main" val="373974554"/>
      </p:ext>
    </p:extLst>
  </p:cSld>
  <p:clrMapOvr>
    <a:masterClrMapping/>
  </p:clrMapOvr>
</p:notes>
</file>

<file path=ppt/notesSlides/notesSlide1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Do</a:t>
            </a:r>
          </a:p>
          <a:p>
            <a:r>
              <a:rPr lang="en-US" b="0" dirty="0" smtClean="0"/>
              <a:t>Review the course summary</a:t>
            </a:r>
            <a:r>
              <a:rPr lang="en-US" b="0" baseline="0" dirty="0" smtClean="0"/>
              <a:t> for Lesson 1.</a:t>
            </a:r>
            <a:endParaRPr lang="en-US" b="0" dirty="0"/>
          </a:p>
        </p:txBody>
      </p:sp>
      <p:sp>
        <p:nvSpPr>
          <p:cNvPr id="4" name="Slide Number Placeholder 3"/>
          <p:cNvSpPr>
            <a:spLocks noGrp="1"/>
          </p:cNvSpPr>
          <p:nvPr>
            <p:ph type="sldNum" sz="quarter" idx="10"/>
          </p:nvPr>
        </p:nvSpPr>
        <p:spPr/>
        <p:txBody>
          <a:bodyPr/>
          <a:lstStyle/>
          <a:p>
            <a:fld id="{1180FBAD-EC0D-420C-B0F9-44577674AA30}" type="slidenum">
              <a:rPr lang="en-US" smtClean="0"/>
              <a:t>124</a:t>
            </a:fld>
            <a:endParaRPr lang="en-US"/>
          </a:p>
        </p:txBody>
      </p:sp>
    </p:spTree>
    <p:extLst>
      <p:ext uri="{BB962C8B-B14F-4D97-AF65-F5344CB8AC3E}">
        <p14:creationId xmlns:p14="http://schemas.microsoft.com/office/powerpoint/2010/main" val="2403753696"/>
      </p:ext>
    </p:extLst>
  </p:cSld>
  <p:clrMapOvr>
    <a:masterClrMapping/>
  </p:clrMapOvr>
</p:notes>
</file>

<file path=ppt/notesSlides/notesSlide1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Do</a:t>
            </a:r>
          </a:p>
          <a:p>
            <a:r>
              <a:rPr lang="en-US" b="0" dirty="0" smtClean="0"/>
              <a:t>Review the course summary</a:t>
            </a:r>
            <a:r>
              <a:rPr lang="en-US" b="0" baseline="0" dirty="0" smtClean="0"/>
              <a:t> for Lesson 2.</a:t>
            </a:r>
            <a:endParaRPr lang="en-US" b="0" dirty="0"/>
          </a:p>
        </p:txBody>
      </p:sp>
      <p:sp>
        <p:nvSpPr>
          <p:cNvPr id="4" name="Slide Number Placeholder 3"/>
          <p:cNvSpPr>
            <a:spLocks noGrp="1"/>
          </p:cNvSpPr>
          <p:nvPr>
            <p:ph type="sldNum" sz="quarter" idx="10"/>
          </p:nvPr>
        </p:nvSpPr>
        <p:spPr/>
        <p:txBody>
          <a:bodyPr/>
          <a:lstStyle/>
          <a:p>
            <a:fld id="{1180FBAD-EC0D-420C-B0F9-44577674AA30}" type="slidenum">
              <a:rPr lang="en-US" smtClean="0"/>
              <a:t>125</a:t>
            </a:fld>
            <a:endParaRPr lang="en-US"/>
          </a:p>
        </p:txBody>
      </p:sp>
    </p:spTree>
    <p:extLst>
      <p:ext uri="{BB962C8B-B14F-4D97-AF65-F5344CB8AC3E}">
        <p14:creationId xmlns:p14="http://schemas.microsoft.com/office/powerpoint/2010/main" val="3339651692"/>
      </p:ext>
    </p:extLst>
  </p:cSld>
  <p:clrMapOvr>
    <a:masterClrMapping/>
  </p:clrMapOvr>
</p:notes>
</file>

<file path=ppt/notesSlides/notesSlide1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Do</a:t>
            </a:r>
          </a:p>
          <a:p>
            <a:r>
              <a:rPr lang="en-US" b="0" dirty="0" smtClean="0"/>
              <a:t>Review the course summary</a:t>
            </a:r>
            <a:r>
              <a:rPr lang="en-US" b="0" baseline="0" dirty="0" smtClean="0"/>
              <a:t> for Lesson 3.</a:t>
            </a:r>
            <a:endParaRPr lang="en-US" b="0" dirty="0"/>
          </a:p>
        </p:txBody>
      </p:sp>
      <p:sp>
        <p:nvSpPr>
          <p:cNvPr id="4" name="Slide Number Placeholder 3"/>
          <p:cNvSpPr>
            <a:spLocks noGrp="1"/>
          </p:cNvSpPr>
          <p:nvPr>
            <p:ph type="sldNum" sz="quarter" idx="10"/>
          </p:nvPr>
        </p:nvSpPr>
        <p:spPr/>
        <p:txBody>
          <a:bodyPr/>
          <a:lstStyle/>
          <a:p>
            <a:fld id="{1180FBAD-EC0D-420C-B0F9-44577674AA30}" type="slidenum">
              <a:rPr lang="en-US" smtClean="0"/>
              <a:t>126</a:t>
            </a:fld>
            <a:endParaRPr lang="en-US"/>
          </a:p>
        </p:txBody>
      </p:sp>
    </p:spTree>
    <p:extLst>
      <p:ext uri="{BB962C8B-B14F-4D97-AF65-F5344CB8AC3E}">
        <p14:creationId xmlns:p14="http://schemas.microsoft.com/office/powerpoint/2010/main" val="2694516583"/>
      </p:ext>
    </p:extLst>
  </p:cSld>
  <p:clrMapOvr>
    <a:masterClrMapping/>
  </p:clrMapOvr>
</p:notes>
</file>

<file path=ppt/notesSlides/notesSlide1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Do</a:t>
            </a:r>
          </a:p>
          <a:p>
            <a:r>
              <a:rPr lang="en-US" b="0" dirty="0" smtClean="0"/>
              <a:t>Review the course summary</a:t>
            </a:r>
            <a:r>
              <a:rPr lang="en-US" b="0" baseline="0" dirty="0" smtClean="0"/>
              <a:t> for Lesson 4.</a:t>
            </a:r>
            <a:endParaRPr lang="en-US" b="0" dirty="0"/>
          </a:p>
        </p:txBody>
      </p:sp>
      <p:sp>
        <p:nvSpPr>
          <p:cNvPr id="4" name="Slide Number Placeholder 3"/>
          <p:cNvSpPr>
            <a:spLocks noGrp="1"/>
          </p:cNvSpPr>
          <p:nvPr>
            <p:ph type="sldNum" sz="quarter" idx="10"/>
          </p:nvPr>
        </p:nvSpPr>
        <p:spPr/>
        <p:txBody>
          <a:bodyPr/>
          <a:lstStyle/>
          <a:p>
            <a:fld id="{1180FBAD-EC0D-420C-B0F9-44577674AA30}" type="slidenum">
              <a:rPr lang="en-US" smtClean="0"/>
              <a:t>127</a:t>
            </a:fld>
            <a:endParaRPr lang="en-US"/>
          </a:p>
        </p:txBody>
      </p:sp>
    </p:spTree>
    <p:extLst>
      <p:ext uri="{BB962C8B-B14F-4D97-AF65-F5344CB8AC3E}">
        <p14:creationId xmlns:p14="http://schemas.microsoft.com/office/powerpoint/2010/main" val="3212028019"/>
      </p:ext>
    </p:extLst>
  </p:cSld>
  <p:clrMapOvr>
    <a:masterClrMapping/>
  </p:clrMapOvr>
</p:notes>
</file>

<file path=ppt/notesSlides/notesSlide1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Do</a:t>
            </a:r>
          </a:p>
          <a:p>
            <a:r>
              <a:rPr lang="en-US" b="0" dirty="0" smtClean="0"/>
              <a:t>Review the course summary</a:t>
            </a:r>
            <a:r>
              <a:rPr lang="en-US" b="0" baseline="0" dirty="0" smtClean="0"/>
              <a:t> for Lesson 5.</a:t>
            </a:r>
            <a:endParaRPr lang="en-US" b="0" dirty="0"/>
          </a:p>
        </p:txBody>
      </p:sp>
      <p:sp>
        <p:nvSpPr>
          <p:cNvPr id="4" name="Slide Number Placeholder 3"/>
          <p:cNvSpPr>
            <a:spLocks noGrp="1"/>
          </p:cNvSpPr>
          <p:nvPr>
            <p:ph type="sldNum" sz="quarter" idx="10"/>
          </p:nvPr>
        </p:nvSpPr>
        <p:spPr/>
        <p:txBody>
          <a:bodyPr/>
          <a:lstStyle/>
          <a:p>
            <a:fld id="{1180FBAD-EC0D-420C-B0F9-44577674AA30}" type="slidenum">
              <a:rPr lang="en-US" smtClean="0"/>
              <a:t>128</a:t>
            </a:fld>
            <a:endParaRPr lang="en-US"/>
          </a:p>
        </p:txBody>
      </p:sp>
    </p:spTree>
    <p:extLst>
      <p:ext uri="{BB962C8B-B14F-4D97-AF65-F5344CB8AC3E}">
        <p14:creationId xmlns:p14="http://schemas.microsoft.com/office/powerpoint/2010/main" val="1449667837"/>
      </p:ext>
    </p:extLst>
  </p:cSld>
  <p:clrMapOvr>
    <a:masterClrMapping/>
  </p:clrMapOvr>
</p:notes>
</file>

<file path=ppt/notesSlides/notesSlide1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i="0" dirty="0" smtClean="0"/>
              <a:t>Do</a:t>
            </a:r>
          </a:p>
          <a:p>
            <a:r>
              <a:rPr lang="en-US" b="0" i="0" dirty="0" smtClean="0"/>
              <a:t>Draw the meeting to a close.</a:t>
            </a:r>
            <a:r>
              <a:rPr lang="en-US" b="0" i="0" baseline="0" dirty="0" smtClean="0"/>
              <a:t> </a:t>
            </a:r>
            <a:r>
              <a:rPr lang="en-US" b="0" i="0" dirty="0" smtClean="0"/>
              <a:t>Hand out literature and business cards.</a:t>
            </a:r>
            <a:endParaRPr lang="en-US" b="0" i="0" baseline="0" dirty="0" smtClean="0"/>
          </a:p>
          <a:p>
            <a:endParaRPr lang="en-US" b="0" i="1" dirty="0" smtClean="0"/>
          </a:p>
          <a:p>
            <a:r>
              <a:rPr lang="en-US" b="1" dirty="0" smtClean="0"/>
              <a:t>Say</a:t>
            </a:r>
          </a:p>
          <a:p>
            <a:r>
              <a:rPr lang="en-US" dirty="0" smtClean="0"/>
              <a:t>If you have ongoing projects that you would be interested in reviewing together, please let me know.</a:t>
            </a:r>
            <a:endParaRPr lang="en-US" b="1" dirty="0" smtClean="0"/>
          </a:p>
        </p:txBody>
      </p:sp>
      <p:sp>
        <p:nvSpPr>
          <p:cNvPr id="4" name="Slide Number Placeholder 3"/>
          <p:cNvSpPr>
            <a:spLocks noGrp="1"/>
          </p:cNvSpPr>
          <p:nvPr>
            <p:ph type="sldNum" sz="quarter" idx="10"/>
          </p:nvPr>
        </p:nvSpPr>
        <p:spPr/>
        <p:txBody>
          <a:bodyPr/>
          <a:lstStyle/>
          <a:p>
            <a:fld id="{41BDAC27-EA65-4CFE-B3FB-06977A465F32}" type="slidenum">
              <a:rPr lang="en-US" smtClean="0"/>
              <a:t>130</a:t>
            </a:fld>
            <a:endParaRPr lang="en-US"/>
          </a:p>
        </p:txBody>
      </p:sp>
    </p:spTree>
    <p:extLst>
      <p:ext uri="{BB962C8B-B14F-4D97-AF65-F5344CB8AC3E}">
        <p14:creationId xmlns:p14="http://schemas.microsoft.com/office/powerpoint/2010/main" val="3087697204"/>
      </p:ext>
    </p:extLst>
  </p:cSld>
  <p:clrMapOvr>
    <a:masterClrMapping/>
  </p:clrMapOvr>
</p:notes>
</file>

<file path=ppt/notesSlides/notesSlide1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61062" eaLnBrk="1" fontAlgn="auto" hangingPunct="1">
              <a:spcBef>
                <a:spcPts val="0"/>
              </a:spcBef>
              <a:spcAft>
                <a:spcPts val="0"/>
              </a:spcAft>
              <a:defRPr/>
            </a:pPr>
            <a:r>
              <a:rPr lang="en-US" b="1" dirty="0" smtClean="0"/>
              <a:t>Presenter Notes:</a:t>
            </a:r>
          </a:p>
          <a:p>
            <a:pPr defTabSz="961062" eaLnBrk="1" fontAlgn="auto" hangingPunct="1">
              <a:spcBef>
                <a:spcPts val="0"/>
              </a:spcBef>
              <a:spcAft>
                <a:spcPts val="0"/>
              </a:spcAft>
              <a:defRPr/>
            </a:pPr>
            <a:endParaRPr lang="en-US" b="0" dirty="0" smtClean="0"/>
          </a:p>
          <a:p>
            <a:pPr defTabSz="961062" eaLnBrk="1" fontAlgn="auto" hangingPunct="1">
              <a:spcBef>
                <a:spcPts val="0"/>
              </a:spcBef>
              <a:spcAft>
                <a:spcPts val="0"/>
              </a:spcAft>
              <a:defRPr/>
            </a:pPr>
            <a:r>
              <a:rPr lang="en-US" b="0" dirty="0" smtClean="0"/>
              <a:t>Review the email and notification process as outlined in this slide.</a:t>
            </a:r>
          </a:p>
          <a:p>
            <a:pPr defTabSz="961062" eaLnBrk="1" fontAlgn="auto" hangingPunct="1">
              <a:spcBef>
                <a:spcPts val="0"/>
              </a:spcBef>
              <a:spcAft>
                <a:spcPts val="0"/>
              </a:spcAft>
              <a:defRPr/>
            </a:pPr>
            <a:endParaRPr lang="en-US" b="0" dirty="0" smtClean="0"/>
          </a:p>
          <a:p>
            <a:pPr defTabSz="961062" eaLnBrk="1" fontAlgn="auto" hangingPunct="1">
              <a:spcBef>
                <a:spcPts val="0"/>
              </a:spcBef>
              <a:spcAft>
                <a:spcPts val="0"/>
              </a:spcAft>
              <a:defRPr/>
            </a:pPr>
            <a:r>
              <a:rPr lang="en-US" b="0" dirty="0" smtClean="0"/>
              <a:t>AIA LUs:</a:t>
            </a:r>
          </a:p>
          <a:p>
            <a:pPr marL="171450" indent="-171450" defTabSz="961062" eaLnBrk="1" fontAlgn="auto" hangingPunct="1">
              <a:spcBef>
                <a:spcPts val="0"/>
              </a:spcBef>
              <a:spcAft>
                <a:spcPts val="0"/>
              </a:spcAft>
              <a:buFont typeface="Arial" panose="020B0604020202020204" pitchFamily="34" charset="0"/>
              <a:buChar char="•"/>
              <a:defRPr/>
            </a:pPr>
            <a:r>
              <a:rPr lang="en-US" b="0" dirty="0" smtClean="0"/>
              <a:t>For those that want AIA HSW credit, be sure to provide your AIA number on the sign-in sheet and Simpson will report your credits to the AIA on your behalf.</a:t>
            </a:r>
          </a:p>
          <a:p>
            <a:pPr marL="171450" indent="-171450" defTabSz="961062" eaLnBrk="1" fontAlgn="auto" hangingPunct="1">
              <a:spcBef>
                <a:spcPts val="0"/>
              </a:spcBef>
              <a:spcAft>
                <a:spcPts val="0"/>
              </a:spcAft>
              <a:buFont typeface="Arial" panose="020B0604020202020204" pitchFamily="34" charset="0"/>
              <a:buChar char="•"/>
              <a:defRPr/>
            </a:pPr>
            <a:r>
              <a:rPr lang="en-US" b="0" dirty="0" smtClean="0"/>
              <a:t>No test is required for AIA credit.</a:t>
            </a:r>
          </a:p>
          <a:p>
            <a:pPr marL="171450" indent="-171450" defTabSz="961062" eaLnBrk="1" fontAlgn="auto" hangingPunct="1">
              <a:spcBef>
                <a:spcPts val="0"/>
              </a:spcBef>
              <a:spcAft>
                <a:spcPts val="0"/>
              </a:spcAft>
              <a:buFont typeface="Arial" panose="020B0604020202020204" pitchFamily="34" charset="0"/>
              <a:buChar char="•"/>
              <a:defRPr/>
            </a:pPr>
            <a:endParaRPr lang="en-US" b="0" dirty="0" smtClean="0"/>
          </a:p>
          <a:p>
            <a:pPr defTabSz="961062" eaLnBrk="1" fontAlgn="auto" hangingPunct="1">
              <a:spcBef>
                <a:spcPts val="0"/>
              </a:spcBef>
              <a:spcAft>
                <a:spcPts val="0"/>
              </a:spcAft>
              <a:defRPr/>
            </a:pPr>
            <a:r>
              <a:rPr lang="en-US" b="0" dirty="0" smtClean="0"/>
              <a:t>CEUs:</a:t>
            </a:r>
          </a:p>
          <a:p>
            <a:pPr marL="171450" indent="-171450" defTabSz="961062" eaLnBrk="1" fontAlgn="auto" hangingPunct="1">
              <a:spcBef>
                <a:spcPts val="0"/>
              </a:spcBef>
              <a:spcAft>
                <a:spcPts val="0"/>
              </a:spcAft>
              <a:buFont typeface="Arial" panose="020B0604020202020204" pitchFamily="34" charset="0"/>
              <a:buChar char="•"/>
              <a:defRPr/>
            </a:pPr>
            <a:r>
              <a:rPr lang="en-US" b="0" dirty="0" smtClean="0"/>
              <a:t>For those seeking CEUs, watch for an email with instructions to access the online test. After you have passed the test, you may access your Certification of Completion from the course content tab.</a:t>
            </a:r>
          </a:p>
          <a:p>
            <a:pPr marL="171450" indent="-171450" defTabSz="961062" eaLnBrk="1" fontAlgn="auto" hangingPunct="1">
              <a:spcBef>
                <a:spcPts val="0"/>
              </a:spcBef>
              <a:spcAft>
                <a:spcPts val="0"/>
              </a:spcAft>
              <a:buFont typeface="Arial" panose="020B0604020202020204" pitchFamily="34" charset="0"/>
              <a:buChar char="•"/>
              <a:defRPr/>
            </a:pPr>
            <a:r>
              <a:rPr lang="en-US" b="0" smtClean="0"/>
              <a:t>You must self-report your credits to your certifying organization or agency.</a:t>
            </a:r>
            <a:endParaRPr lang="en-US" b="0" baseline="0" dirty="0" smtClean="0"/>
          </a:p>
        </p:txBody>
      </p:sp>
      <p:sp>
        <p:nvSpPr>
          <p:cNvPr id="4" name="Slide Number Placeholder 3"/>
          <p:cNvSpPr>
            <a:spLocks noGrp="1"/>
          </p:cNvSpPr>
          <p:nvPr>
            <p:ph type="sldNum" sz="quarter" idx="10"/>
          </p:nvPr>
        </p:nvSpPr>
        <p:spPr/>
        <p:txBody>
          <a:bodyPr/>
          <a:lstStyle/>
          <a:p>
            <a:fld id="{41BDAC27-EA65-4CFE-B3FB-06977A465F32}" type="slidenum">
              <a:rPr lang="en-US" smtClean="0"/>
              <a:t>131</a:t>
            </a:fld>
            <a:endParaRPr lang="en-US"/>
          </a:p>
        </p:txBody>
      </p:sp>
    </p:spTree>
    <p:extLst>
      <p:ext uri="{BB962C8B-B14F-4D97-AF65-F5344CB8AC3E}">
        <p14:creationId xmlns:p14="http://schemas.microsoft.com/office/powerpoint/2010/main" val="1331390294"/>
      </p:ext>
    </p:extLst>
  </p:cSld>
  <p:clrMapOvr>
    <a:masterClrMapping/>
  </p:clrMapOvr>
</p:notes>
</file>

<file path=ppt/notesSlides/notesSlide1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61062" eaLnBrk="1" fontAlgn="auto" hangingPunct="1">
              <a:spcBef>
                <a:spcPts val="0"/>
              </a:spcBef>
              <a:spcAft>
                <a:spcPts val="0"/>
              </a:spcAft>
              <a:defRPr/>
            </a:pPr>
            <a:r>
              <a:rPr lang="en-US" b="1" dirty="0" smtClean="0"/>
              <a:t>Presenter Notes:</a:t>
            </a:r>
          </a:p>
          <a:p>
            <a:pPr defTabSz="961062" eaLnBrk="1" fontAlgn="auto" hangingPunct="1">
              <a:spcBef>
                <a:spcPts val="0"/>
              </a:spcBef>
              <a:spcAft>
                <a:spcPts val="0"/>
              </a:spcAft>
              <a:defRPr/>
            </a:pPr>
            <a:endParaRPr lang="en-US" b="0" dirty="0" smtClean="0"/>
          </a:p>
          <a:p>
            <a:pPr defTabSz="961062" eaLnBrk="1" fontAlgn="auto" hangingPunct="1">
              <a:spcBef>
                <a:spcPts val="0"/>
              </a:spcBef>
              <a:spcAft>
                <a:spcPts val="0"/>
              </a:spcAft>
              <a:defRPr/>
            </a:pPr>
            <a:r>
              <a:rPr lang="en-US" b="0" dirty="0" smtClean="0"/>
              <a:t>Review the email and notification process as outlined in this slide.</a:t>
            </a:r>
          </a:p>
          <a:p>
            <a:pPr defTabSz="961062" eaLnBrk="1" fontAlgn="auto" hangingPunct="1">
              <a:spcBef>
                <a:spcPts val="0"/>
              </a:spcBef>
              <a:spcAft>
                <a:spcPts val="0"/>
              </a:spcAft>
              <a:defRPr/>
            </a:pPr>
            <a:endParaRPr lang="en-US" b="0" dirty="0" smtClean="0"/>
          </a:p>
          <a:p>
            <a:pPr marL="171450" indent="-171450" defTabSz="961062" eaLnBrk="1" fontAlgn="auto" hangingPunct="1">
              <a:spcBef>
                <a:spcPts val="0"/>
              </a:spcBef>
              <a:spcAft>
                <a:spcPts val="0"/>
              </a:spcAft>
              <a:buFont typeface="Arial" panose="020B0604020202020204" pitchFamily="34" charset="0"/>
              <a:buChar char="•"/>
              <a:defRPr/>
            </a:pPr>
            <a:r>
              <a:rPr lang="en-US" b="0" dirty="0" smtClean="0"/>
              <a:t>Watch for an email directing you to the Student Center to print your certificate.</a:t>
            </a:r>
          </a:p>
          <a:p>
            <a:pPr marL="171450" indent="-171450" defTabSz="961062" eaLnBrk="1" fontAlgn="auto" hangingPunct="1">
              <a:spcBef>
                <a:spcPts val="0"/>
              </a:spcBef>
              <a:spcAft>
                <a:spcPts val="0"/>
              </a:spcAft>
              <a:buFont typeface="Arial" panose="020B0604020202020204" pitchFamily="34" charset="0"/>
              <a:buChar char="•"/>
              <a:defRPr/>
            </a:pPr>
            <a:r>
              <a:rPr lang="en-US" b="0" baseline="0" dirty="0" smtClean="0"/>
              <a:t>No test is required for ICC credit. You must self-report your credits to ICC.</a:t>
            </a:r>
          </a:p>
          <a:p>
            <a:pPr marL="171450" indent="-171450" defTabSz="961062" eaLnBrk="1" fontAlgn="auto" hangingPunct="1">
              <a:spcBef>
                <a:spcPts val="0"/>
              </a:spcBef>
              <a:spcAft>
                <a:spcPts val="0"/>
              </a:spcAft>
              <a:buFont typeface="Arial" panose="020B0604020202020204" pitchFamily="34" charset="0"/>
              <a:buChar char="•"/>
              <a:defRPr/>
            </a:pPr>
            <a:r>
              <a:rPr lang="en-US" b="0" baseline="0" dirty="0" smtClean="0"/>
              <a:t>For those seeking general IACET CEUs after you have passed the online test, you may access your Certification of Completion from the course content tab. You must self-report your credits to your certifying organization or agency.</a:t>
            </a:r>
          </a:p>
        </p:txBody>
      </p:sp>
      <p:sp>
        <p:nvSpPr>
          <p:cNvPr id="4" name="Slide Number Placeholder 3"/>
          <p:cNvSpPr>
            <a:spLocks noGrp="1"/>
          </p:cNvSpPr>
          <p:nvPr>
            <p:ph type="sldNum" sz="quarter" idx="10"/>
          </p:nvPr>
        </p:nvSpPr>
        <p:spPr/>
        <p:txBody>
          <a:bodyPr/>
          <a:lstStyle/>
          <a:p>
            <a:fld id="{41BDAC27-EA65-4CFE-B3FB-06977A465F32}" type="slidenum">
              <a:rPr lang="en-US" smtClean="0"/>
              <a:t>132</a:t>
            </a:fld>
            <a:endParaRPr lang="en-US"/>
          </a:p>
        </p:txBody>
      </p:sp>
    </p:spTree>
    <p:extLst>
      <p:ext uri="{BB962C8B-B14F-4D97-AF65-F5344CB8AC3E}">
        <p14:creationId xmlns:p14="http://schemas.microsoft.com/office/powerpoint/2010/main" val="392679132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smtClean="0">
                <a:solidFill>
                  <a:schemeClr val="tx1"/>
                </a:solidFill>
                <a:latin typeface="+mn-lt"/>
                <a:ea typeface="+mn-ea"/>
                <a:cs typeface="+mn-cs"/>
              </a:rPr>
              <a:t>Say</a:t>
            </a:r>
          </a:p>
          <a:p>
            <a:r>
              <a:rPr lang="en-US" sz="1200" kern="1200" dirty="0" smtClean="0">
                <a:solidFill>
                  <a:schemeClr val="tx1"/>
                </a:solidFill>
                <a:latin typeface="+mn-lt"/>
                <a:ea typeface="+mn-ea"/>
                <a:cs typeface="+mn-cs"/>
              </a:rPr>
              <a:t>Steel moment frames are expected to achieve ductility, the ability for a material to deform under tensile stress, through yielding beams or columns, and the connections must be capable of remaining intact through several cycles of inelastic rotation due to seismic loading.  In other words, the steel is expected to fail by bending and deforming and not by a sudden, brittle failure.</a:t>
            </a:r>
          </a:p>
          <a:p>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The 1994 Northridge Earthquake demonstrated that the standard connection at the time did not perform as expected, in many cases fracturing or breaking at low levels of plastic deformation. Failures in the moment frame connections were attributed to multiple causes and are well documented.</a:t>
            </a:r>
          </a:p>
        </p:txBody>
      </p:sp>
      <p:sp>
        <p:nvSpPr>
          <p:cNvPr id="4" name="Slide Number Placeholder 3"/>
          <p:cNvSpPr>
            <a:spLocks noGrp="1"/>
          </p:cNvSpPr>
          <p:nvPr>
            <p:ph type="sldNum" sz="quarter" idx="10"/>
          </p:nvPr>
        </p:nvSpPr>
        <p:spPr/>
        <p:txBody>
          <a:bodyPr/>
          <a:lstStyle/>
          <a:p>
            <a:fld id="{1180FBAD-EC0D-420C-B0F9-44577674AA30}" type="slidenum">
              <a:rPr lang="en-US" smtClean="0"/>
              <a:t>17</a:t>
            </a:fld>
            <a:endParaRPr lang="en-US"/>
          </a:p>
        </p:txBody>
      </p:sp>
    </p:spTree>
    <p:extLst>
      <p:ext uri="{BB962C8B-B14F-4D97-AF65-F5344CB8AC3E}">
        <p14:creationId xmlns:p14="http://schemas.microsoft.com/office/powerpoint/2010/main" val="399319712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1" kern="1200" dirty="0" smtClean="0">
                <a:solidFill>
                  <a:schemeClr val="tx1"/>
                </a:solidFill>
                <a:latin typeface="+mn-lt"/>
                <a:ea typeface="+mn-ea"/>
                <a:cs typeface="+mn-cs"/>
              </a:rPr>
              <a:t>Say</a:t>
            </a:r>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The Northridge earthquake was a game changer for seismic design. It was the first major earthquake that put a large number of moment frame designs to the test. The performance of welded steel moment frames during that time did not live up to expectations. The large number of failed steel buildings with welded moment frame connections shed light on the overlooked issues surrounding field welding procedures.</a:t>
            </a:r>
          </a:p>
        </p:txBody>
      </p:sp>
      <p:sp>
        <p:nvSpPr>
          <p:cNvPr id="4" name="Slide Number Placeholder 3"/>
          <p:cNvSpPr>
            <a:spLocks noGrp="1"/>
          </p:cNvSpPr>
          <p:nvPr>
            <p:ph type="sldNum" sz="quarter" idx="10"/>
          </p:nvPr>
        </p:nvSpPr>
        <p:spPr/>
        <p:txBody>
          <a:bodyPr/>
          <a:lstStyle/>
          <a:p>
            <a:fld id="{1180FBAD-EC0D-420C-B0F9-44577674AA30}" type="slidenum">
              <a:rPr lang="en-US" smtClean="0"/>
              <a:t>18</a:t>
            </a:fld>
            <a:endParaRPr lang="en-US"/>
          </a:p>
        </p:txBody>
      </p:sp>
    </p:spTree>
    <p:extLst>
      <p:ext uri="{BB962C8B-B14F-4D97-AF65-F5344CB8AC3E}">
        <p14:creationId xmlns:p14="http://schemas.microsoft.com/office/powerpoint/2010/main" val="314061141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Say</a:t>
            </a:r>
          </a:p>
          <a:p>
            <a:r>
              <a:rPr lang="en-US" dirty="0" smtClean="0"/>
              <a:t>The 1994</a:t>
            </a:r>
            <a:r>
              <a:rPr lang="en-US" baseline="0" dirty="0" smtClean="0"/>
              <a:t> Northridge Earthquake had a magnitude of 6.7 with the highest recording ground acceleration, causing $57 billion in damages.</a:t>
            </a:r>
          </a:p>
          <a:p>
            <a:endParaRPr lang="en-US" baseline="0" dirty="0" smtClean="0"/>
          </a:p>
          <a:p>
            <a:r>
              <a:rPr lang="en-US" baseline="0" dirty="0" smtClean="0"/>
              <a:t>Due to the devastating structural damage of the earthquake, a number of new regulations were adapted. The AISC adopted prequalification standards for moment frames. All steel moment frames in seismic areas would now have to be tested and accepted by the ICC or local jurisdictions.</a:t>
            </a:r>
            <a:endParaRPr lang="en-US" dirty="0"/>
          </a:p>
        </p:txBody>
      </p:sp>
      <p:sp>
        <p:nvSpPr>
          <p:cNvPr id="4" name="Slide Number Placeholder 3"/>
          <p:cNvSpPr>
            <a:spLocks noGrp="1"/>
          </p:cNvSpPr>
          <p:nvPr>
            <p:ph type="sldNum" sz="quarter" idx="10"/>
          </p:nvPr>
        </p:nvSpPr>
        <p:spPr/>
        <p:txBody>
          <a:bodyPr/>
          <a:lstStyle/>
          <a:p>
            <a:fld id="{1180FBAD-EC0D-420C-B0F9-44577674AA30}" type="slidenum">
              <a:rPr lang="en-US" smtClean="0"/>
              <a:t>19</a:t>
            </a:fld>
            <a:endParaRPr lang="en-US"/>
          </a:p>
        </p:txBody>
      </p:sp>
    </p:spTree>
    <p:extLst>
      <p:ext uri="{BB962C8B-B14F-4D97-AF65-F5344CB8AC3E}">
        <p14:creationId xmlns:p14="http://schemas.microsoft.com/office/powerpoint/2010/main" val="54822576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smtClean="0">
                <a:solidFill>
                  <a:schemeClr val="tx1"/>
                </a:solidFill>
                <a:latin typeface="+mn-lt"/>
                <a:ea typeface="+mn-ea"/>
                <a:cs typeface="+mn-cs"/>
              </a:rPr>
              <a:t>Say</a:t>
            </a:r>
          </a:p>
          <a:p>
            <a:r>
              <a:rPr lang="en-US" sz="1200" kern="1200" dirty="0" smtClean="0">
                <a:solidFill>
                  <a:schemeClr val="tx1"/>
                </a:solidFill>
                <a:latin typeface="+mn-lt"/>
                <a:ea typeface="+mn-ea"/>
                <a:cs typeface="+mn-cs"/>
              </a:rPr>
              <a:t>Most of the damage occurred in buildings identified as those with low seismic resistance and high risk of damage—such as old masonry and concrete buildings.</a:t>
            </a:r>
          </a:p>
          <a:p>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There were unpredicted failures in moment-frame buildings, such as brittle fractures of the frame at the welded beam-column connection. This was generally isolated to Welded Steel Moment Frames (WSMF).</a:t>
            </a:r>
          </a:p>
          <a:p>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Most damaged structures revealed no visible signs of failures making detection difficult and expensive.</a:t>
            </a:r>
          </a:p>
        </p:txBody>
      </p:sp>
      <p:sp>
        <p:nvSpPr>
          <p:cNvPr id="4" name="Slide Number Placeholder 3"/>
          <p:cNvSpPr>
            <a:spLocks noGrp="1"/>
          </p:cNvSpPr>
          <p:nvPr>
            <p:ph type="sldNum" sz="quarter" idx="10"/>
          </p:nvPr>
        </p:nvSpPr>
        <p:spPr/>
        <p:txBody>
          <a:bodyPr/>
          <a:lstStyle/>
          <a:p>
            <a:fld id="{1180FBAD-EC0D-420C-B0F9-44577674AA30}" type="slidenum">
              <a:rPr lang="en-US" smtClean="0"/>
              <a:t>20</a:t>
            </a:fld>
            <a:endParaRPr lang="en-US"/>
          </a:p>
        </p:txBody>
      </p:sp>
    </p:spTree>
    <p:extLst>
      <p:ext uri="{BB962C8B-B14F-4D97-AF65-F5344CB8AC3E}">
        <p14:creationId xmlns:p14="http://schemas.microsoft.com/office/powerpoint/2010/main" val="377193431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smtClean="0">
                <a:solidFill>
                  <a:schemeClr val="tx1"/>
                </a:solidFill>
                <a:latin typeface="+mn-lt"/>
                <a:ea typeface="+mn-ea"/>
                <a:cs typeface="+mn-cs"/>
              </a:rPr>
              <a:t>Say</a:t>
            </a:r>
          </a:p>
          <a:p>
            <a:r>
              <a:rPr lang="en-US" sz="1200" kern="1200" dirty="0" smtClean="0">
                <a:solidFill>
                  <a:schemeClr val="tx1"/>
                </a:solidFill>
                <a:latin typeface="+mn-lt"/>
                <a:ea typeface="+mn-ea"/>
                <a:cs typeface="+mn-cs"/>
              </a:rPr>
              <a:t>The City of Los Angeles enacted an ordinance following the Northridge earthquake to requiring inspection of the damage.</a:t>
            </a:r>
          </a:p>
          <a:p>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200 buildings inspected in the area where ground motion was most severe. Initial reports indicated nearly all buildings saw signs of damage but this was later found to be incorrect.</a:t>
            </a:r>
          </a:p>
          <a:p>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The results of the damage inspection included:</a:t>
            </a:r>
          </a:p>
          <a:p>
            <a:pPr marL="171450" indent="-171450">
              <a:buFont typeface="Arial" panose="020B0604020202020204" pitchFamily="34" charset="0"/>
              <a:buChar char="•"/>
            </a:pPr>
            <a:r>
              <a:rPr lang="en-US" sz="1200" kern="1200" dirty="0" smtClean="0">
                <a:solidFill>
                  <a:schemeClr val="tx1"/>
                </a:solidFill>
                <a:latin typeface="+mn-lt"/>
                <a:ea typeface="+mn-ea"/>
                <a:cs typeface="+mn-cs"/>
              </a:rPr>
              <a:t>Imperfections in original construction work</a:t>
            </a:r>
          </a:p>
          <a:p>
            <a:pPr marL="171450" indent="-171450">
              <a:buFont typeface="Arial" panose="020B0604020202020204" pitchFamily="34" charset="0"/>
              <a:buChar char="•"/>
            </a:pPr>
            <a:r>
              <a:rPr lang="en-US" sz="1200" kern="1200" dirty="0" smtClean="0">
                <a:solidFill>
                  <a:schemeClr val="tx1"/>
                </a:solidFill>
                <a:latin typeface="+mn-lt"/>
                <a:ea typeface="+mn-ea"/>
                <a:cs typeface="+mn-cs"/>
              </a:rPr>
              <a:t>33% of those inspected had damage resulting from the earthquake</a:t>
            </a:r>
          </a:p>
          <a:p>
            <a:pPr marL="171450" indent="-171450">
              <a:buFont typeface="Arial" panose="020B0604020202020204" pitchFamily="34" charset="0"/>
              <a:buChar char="•"/>
            </a:pPr>
            <a:r>
              <a:rPr lang="en-US" sz="1200" kern="1200" dirty="0" smtClean="0">
                <a:solidFill>
                  <a:schemeClr val="tx1"/>
                </a:solidFill>
                <a:latin typeface="+mn-lt"/>
                <a:ea typeface="+mn-ea"/>
                <a:cs typeface="+mn-cs"/>
              </a:rPr>
              <a:t>90% of the total damage occurred in approximately 30 buildings</a:t>
            </a:r>
          </a:p>
        </p:txBody>
      </p:sp>
      <p:sp>
        <p:nvSpPr>
          <p:cNvPr id="4" name="Slide Number Placeholder 3"/>
          <p:cNvSpPr>
            <a:spLocks noGrp="1"/>
          </p:cNvSpPr>
          <p:nvPr>
            <p:ph type="sldNum" sz="quarter" idx="10"/>
          </p:nvPr>
        </p:nvSpPr>
        <p:spPr/>
        <p:txBody>
          <a:bodyPr/>
          <a:lstStyle/>
          <a:p>
            <a:fld id="{1180FBAD-EC0D-420C-B0F9-44577674AA30}" type="slidenum">
              <a:rPr lang="en-US" smtClean="0"/>
              <a:t>21</a:t>
            </a:fld>
            <a:endParaRPr lang="en-US"/>
          </a:p>
        </p:txBody>
      </p:sp>
    </p:spTree>
    <p:extLst>
      <p:ext uri="{BB962C8B-B14F-4D97-AF65-F5344CB8AC3E}">
        <p14:creationId xmlns:p14="http://schemas.microsoft.com/office/powerpoint/2010/main" val="198264210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smtClean="0">
                <a:solidFill>
                  <a:schemeClr val="tx1"/>
                </a:solidFill>
                <a:latin typeface="+mn-lt"/>
                <a:ea typeface="+mn-ea"/>
                <a:cs typeface="+mn-cs"/>
              </a:rPr>
              <a:t>Say</a:t>
            </a:r>
          </a:p>
          <a:p>
            <a:r>
              <a:rPr lang="en-US" sz="1200" b="0" kern="1200" dirty="0" smtClean="0">
                <a:solidFill>
                  <a:schemeClr val="tx1"/>
                </a:solidFill>
                <a:latin typeface="+mn-lt"/>
                <a:ea typeface="+mn-ea"/>
                <a:cs typeface="+mn-cs"/>
              </a:rPr>
              <a:t>In mid-1994, the SAC Joint Venture was established, bringing together the Structural Engineers Association of California (SEAOC), Applied Technology Council (ATC),  and Consortium of Universities for Research in Earthquake Engineering (CUREE).</a:t>
            </a:r>
          </a:p>
          <a:p>
            <a:endParaRPr lang="en-US" sz="1200" b="0" kern="1200" dirty="0" smtClean="0">
              <a:solidFill>
                <a:schemeClr val="tx1"/>
              </a:solidFill>
              <a:latin typeface="+mn-lt"/>
              <a:ea typeface="+mn-ea"/>
              <a:cs typeface="+mn-cs"/>
            </a:endParaRPr>
          </a:p>
          <a:p>
            <a:r>
              <a:rPr lang="en-US" sz="1200" b="0" kern="1200" dirty="0" smtClean="0">
                <a:solidFill>
                  <a:schemeClr val="tx1"/>
                </a:solidFill>
                <a:latin typeface="+mn-lt"/>
                <a:ea typeface="+mn-ea"/>
                <a:cs typeface="+mn-cs"/>
              </a:rPr>
              <a:t>Funded by Federal Emergency Management Agency (FEMA), SAC was tasked with developing new design recommendations for welded steel moment frames.</a:t>
            </a:r>
          </a:p>
          <a:p>
            <a:endParaRPr lang="en-US" sz="1200" b="0" kern="1200" dirty="0" smtClean="0">
              <a:solidFill>
                <a:schemeClr val="tx1"/>
              </a:solidFill>
              <a:latin typeface="+mn-lt"/>
              <a:ea typeface="+mn-ea"/>
              <a:cs typeface="+mn-cs"/>
            </a:endParaRPr>
          </a:p>
          <a:p>
            <a:r>
              <a:rPr lang="en-US" sz="1200" b="0" kern="1200" dirty="0" smtClean="0">
                <a:solidFill>
                  <a:schemeClr val="tx1"/>
                </a:solidFill>
                <a:latin typeface="+mn-lt"/>
                <a:ea typeface="+mn-ea"/>
                <a:cs typeface="+mn-cs"/>
              </a:rPr>
              <a:t>Several documents were published to address the design of moment frames in new structures, repair and evaluation of existing structures, and quality control guidelines.</a:t>
            </a:r>
          </a:p>
        </p:txBody>
      </p:sp>
      <p:sp>
        <p:nvSpPr>
          <p:cNvPr id="4" name="Slide Number Placeholder 3"/>
          <p:cNvSpPr>
            <a:spLocks noGrp="1"/>
          </p:cNvSpPr>
          <p:nvPr>
            <p:ph type="sldNum" sz="quarter" idx="10"/>
          </p:nvPr>
        </p:nvSpPr>
        <p:spPr/>
        <p:txBody>
          <a:bodyPr/>
          <a:lstStyle/>
          <a:p>
            <a:fld id="{1180FBAD-EC0D-420C-B0F9-44577674AA30}" type="slidenum">
              <a:rPr lang="en-US" smtClean="0"/>
              <a:t>22</a:t>
            </a:fld>
            <a:endParaRPr lang="en-US"/>
          </a:p>
        </p:txBody>
      </p:sp>
    </p:spTree>
    <p:extLst>
      <p:ext uri="{BB962C8B-B14F-4D97-AF65-F5344CB8AC3E}">
        <p14:creationId xmlns:p14="http://schemas.microsoft.com/office/powerpoint/2010/main" val="423010714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smtClean="0">
                <a:solidFill>
                  <a:schemeClr val="tx1"/>
                </a:solidFill>
                <a:latin typeface="+mn-lt"/>
                <a:ea typeface="+mn-ea"/>
                <a:cs typeface="+mn-cs"/>
              </a:rPr>
              <a:t>Say</a:t>
            </a:r>
          </a:p>
          <a:p>
            <a:r>
              <a:rPr lang="en-US" sz="1200" kern="1200" dirty="0" smtClean="0">
                <a:solidFill>
                  <a:schemeClr val="tx1"/>
                </a:solidFill>
                <a:latin typeface="+mn-lt"/>
                <a:ea typeface="+mn-ea"/>
                <a:cs typeface="+mn-cs"/>
              </a:rPr>
              <a:t>The period after the 1994 Northridge Earthquake held some uncertainty for structural engineers. Many new design requirements were developed in a relatively short time frame and were not uniformly adopted by building jurisdictions. Fortunately, the recommendations for design and quality control contained in the numerous FEMA publications have been incorporated into the American Institute of Steel Construction Seismic Provisions for Structural Steel Buildings.</a:t>
            </a:r>
          </a:p>
        </p:txBody>
      </p:sp>
      <p:sp>
        <p:nvSpPr>
          <p:cNvPr id="4" name="Slide Number Placeholder 3"/>
          <p:cNvSpPr>
            <a:spLocks noGrp="1"/>
          </p:cNvSpPr>
          <p:nvPr>
            <p:ph type="sldNum" sz="quarter" idx="10"/>
          </p:nvPr>
        </p:nvSpPr>
        <p:spPr/>
        <p:txBody>
          <a:bodyPr/>
          <a:lstStyle/>
          <a:p>
            <a:fld id="{1180FBAD-EC0D-420C-B0F9-44577674AA30}" type="slidenum">
              <a:rPr lang="en-US" smtClean="0"/>
              <a:t>23</a:t>
            </a:fld>
            <a:endParaRPr lang="en-US"/>
          </a:p>
        </p:txBody>
      </p:sp>
    </p:spTree>
    <p:extLst>
      <p:ext uri="{BB962C8B-B14F-4D97-AF65-F5344CB8AC3E}">
        <p14:creationId xmlns:p14="http://schemas.microsoft.com/office/powerpoint/2010/main" val="184095928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Do</a:t>
            </a:r>
          </a:p>
          <a:p>
            <a:r>
              <a:rPr lang="en-US" dirty="0" smtClean="0"/>
              <a:t>Be sure to mention the AIA/ICC provider and course number for those requiring AIA/ICC credit. Ask the attendees to write down this information for reference. For AIA members, we will submit this information for them.</a:t>
            </a:r>
          </a:p>
        </p:txBody>
      </p:sp>
      <p:sp>
        <p:nvSpPr>
          <p:cNvPr id="4" name="Slide Number Placeholder 3"/>
          <p:cNvSpPr>
            <a:spLocks noGrp="1"/>
          </p:cNvSpPr>
          <p:nvPr>
            <p:ph type="sldNum" sz="quarter" idx="10"/>
          </p:nvPr>
        </p:nvSpPr>
        <p:spPr/>
        <p:txBody>
          <a:bodyPr/>
          <a:lstStyle/>
          <a:p>
            <a:fld id="{1180FBAD-EC0D-420C-B0F9-44577674AA30}" type="slidenum">
              <a:rPr lang="en-US" smtClean="0"/>
              <a:t>3</a:t>
            </a:fld>
            <a:endParaRPr lang="en-US"/>
          </a:p>
        </p:txBody>
      </p:sp>
    </p:spTree>
    <p:extLst>
      <p:ext uri="{BB962C8B-B14F-4D97-AF65-F5344CB8AC3E}">
        <p14:creationId xmlns:p14="http://schemas.microsoft.com/office/powerpoint/2010/main" val="224103750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Say</a:t>
            </a:r>
          </a:p>
          <a:p>
            <a:r>
              <a:rPr lang="en-US" dirty="0" smtClean="0"/>
              <a:t>Ordinary Moment Frames are expected to withstand limited inelastic deformations in their members and connections as a result of lateral forces.</a:t>
            </a:r>
            <a:endParaRPr lang="en-US" dirty="0"/>
          </a:p>
        </p:txBody>
      </p:sp>
      <p:sp>
        <p:nvSpPr>
          <p:cNvPr id="4" name="Slide Number Placeholder 3"/>
          <p:cNvSpPr>
            <a:spLocks noGrp="1"/>
          </p:cNvSpPr>
          <p:nvPr>
            <p:ph type="sldNum" sz="quarter" idx="10"/>
          </p:nvPr>
        </p:nvSpPr>
        <p:spPr/>
        <p:txBody>
          <a:bodyPr/>
          <a:lstStyle/>
          <a:p>
            <a:fld id="{1180FBAD-EC0D-420C-B0F9-44577674AA30}" type="slidenum">
              <a:rPr lang="en-US" smtClean="0"/>
              <a:t>24</a:t>
            </a:fld>
            <a:endParaRPr lang="en-US"/>
          </a:p>
        </p:txBody>
      </p:sp>
    </p:spTree>
    <p:extLst>
      <p:ext uri="{BB962C8B-B14F-4D97-AF65-F5344CB8AC3E}">
        <p14:creationId xmlns:p14="http://schemas.microsoft.com/office/powerpoint/2010/main" val="20527445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Say</a:t>
            </a:r>
          </a:p>
          <a:p>
            <a:r>
              <a:rPr lang="en-US" dirty="0" smtClean="0"/>
              <a:t>Intermediate Moment Frames are expected to withstand limited inelastic deformations in their members and connections as a result of lateral forces and require the use of pre-qualified connections.</a:t>
            </a:r>
            <a:endParaRPr lang="en-US" dirty="0"/>
          </a:p>
        </p:txBody>
      </p:sp>
      <p:sp>
        <p:nvSpPr>
          <p:cNvPr id="4" name="Slide Number Placeholder 3"/>
          <p:cNvSpPr>
            <a:spLocks noGrp="1"/>
          </p:cNvSpPr>
          <p:nvPr>
            <p:ph type="sldNum" sz="quarter" idx="10"/>
          </p:nvPr>
        </p:nvSpPr>
        <p:spPr/>
        <p:txBody>
          <a:bodyPr/>
          <a:lstStyle/>
          <a:p>
            <a:fld id="{1180FBAD-EC0D-420C-B0F9-44577674AA30}" type="slidenum">
              <a:rPr lang="en-US" smtClean="0"/>
              <a:t>25</a:t>
            </a:fld>
            <a:endParaRPr lang="en-US"/>
          </a:p>
        </p:txBody>
      </p:sp>
    </p:spTree>
    <p:extLst>
      <p:ext uri="{BB962C8B-B14F-4D97-AF65-F5344CB8AC3E}">
        <p14:creationId xmlns:p14="http://schemas.microsoft.com/office/powerpoint/2010/main" val="230080331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Say</a:t>
            </a:r>
          </a:p>
          <a:p>
            <a:r>
              <a:rPr lang="en-US" dirty="0" smtClean="0"/>
              <a:t>Special Moment Frames are expected to withstand significant inelastic deformation in their members and connections as a result of lateral forces and require the use of pre-qualified connections.</a:t>
            </a:r>
            <a:endParaRPr lang="en-US" dirty="0"/>
          </a:p>
        </p:txBody>
      </p:sp>
      <p:sp>
        <p:nvSpPr>
          <p:cNvPr id="4" name="Slide Number Placeholder 3"/>
          <p:cNvSpPr>
            <a:spLocks noGrp="1"/>
          </p:cNvSpPr>
          <p:nvPr>
            <p:ph type="sldNum" sz="quarter" idx="10"/>
          </p:nvPr>
        </p:nvSpPr>
        <p:spPr/>
        <p:txBody>
          <a:bodyPr/>
          <a:lstStyle/>
          <a:p>
            <a:fld id="{1180FBAD-EC0D-420C-B0F9-44577674AA30}" type="slidenum">
              <a:rPr lang="en-US" smtClean="0"/>
              <a:t>26</a:t>
            </a:fld>
            <a:endParaRPr lang="en-US"/>
          </a:p>
        </p:txBody>
      </p:sp>
    </p:spTree>
    <p:extLst>
      <p:ext uri="{BB962C8B-B14F-4D97-AF65-F5344CB8AC3E}">
        <p14:creationId xmlns:p14="http://schemas.microsoft.com/office/powerpoint/2010/main" val="100996951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Say</a:t>
            </a:r>
          </a:p>
          <a:p>
            <a:r>
              <a:rPr lang="en-US" dirty="0" smtClean="0"/>
              <a:t>Moment frames allow larger openings and smaller wall sections while still providing the loads structural designers need. </a:t>
            </a:r>
          </a:p>
          <a:p>
            <a:endParaRPr lang="en-US" dirty="0" smtClean="0"/>
          </a:p>
          <a:p>
            <a:r>
              <a:rPr lang="en-US" dirty="0" smtClean="0"/>
              <a:t>Moment frames are commonly used in applications such as garage fronts, large entryways, walls with large, numerous windows, tuck-under parking and great</a:t>
            </a:r>
            <a:r>
              <a:rPr lang="en-US" baseline="0" dirty="0" smtClean="0"/>
              <a:t> </a:t>
            </a:r>
            <a:r>
              <a:rPr lang="en-US" dirty="0" smtClean="0"/>
              <a:t>rooms.</a:t>
            </a:r>
            <a:endParaRPr lang="en-US" dirty="0"/>
          </a:p>
        </p:txBody>
      </p:sp>
      <p:sp>
        <p:nvSpPr>
          <p:cNvPr id="4" name="Slide Number Placeholder 3"/>
          <p:cNvSpPr>
            <a:spLocks noGrp="1"/>
          </p:cNvSpPr>
          <p:nvPr>
            <p:ph type="sldNum" sz="quarter" idx="10"/>
          </p:nvPr>
        </p:nvSpPr>
        <p:spPr/>
        <p:txBody>
          <a:bodyPr/>
          <a:lstStyle/>
          <a:p>
            <a:fld id="{1180FBAD-EC0D-420C-B0F9-44577674AA30}" type="slidenum">
              <a:rPr lang="en-US" smtClean="0"/>
              <a:t>27</a:t>
            </a:fld>
            <a:endParaRPr lang="en-US"/>
          </a:p>
        </p:txBody>
      </p:sp>
    </p:spTree>
    <p:extLst>
      <p:ext uri="{BB962C8B-B14F-4D97-AF65-F5344CB8AC3E}">
        <p14:creationId xmlns:p14="http://schemas.microsoft.com/office/powerpoint/2010/main" val="3111852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Say</a:t>
            </a:r>
          </a:p>
          <a:p>
            <a:r>
              <a:rPr lang="en-US" dirty="0" smtClean="0"/>
              <a:t>There are three connection types that are commonly available for moment frames.</a:t>
            </a:r>
          </a:p>
          <a:p>
            <a:endParaRPr lang="en-US" dirty="0" smtClean="0"/>
          </a:p>
          <a:p>
            <a:r>
              <a:rPr lang="en-US" dirty="0" smtClean="0"/>
              <a:t>The available connection types are: Welded Moment Connections, Bolted Moment Connections, and Proprietary Moment Connections.</a:t>
            </a:r>
          </a:p>
          <a:p>
            <a:endParaRPr lang="en-US" dirty="0" smtClean="0"/>
          </a:p>
          <a:p>
            <a:r>
              <a:rPr lang="en-US" b="1" dirty="0" smtClean="0"/>
              <a:t>Quiz Note</a:t>
            </a:r>
          </a:p>
          <a:p>
            <a:r>
              <a:rPr lang="en-US" dirty="0" smtClean="0"/>
              <a:t>This slide features information that will be found on the post-course knowledge assessment.</a:t>
            </a:r>
          </a:p>
          <a:p>
            <a:endParaRPr lang="en-US" dirty="0" smtClean="0"/>
          </a:p>
          <a:p>
            <a:pPr marL="0" indent="0">
              <a:buFont typeface="Arial" panose="020B0604020202020204" pitchFamily="34" charset="0"/>
              <a:buNone/>
            </a:pPr>
            <a:r>
              <a:rPr lang="en-US" dirty="0" smtClean="0"/>
              <a:t>Which of the following is not a moment frame connection type?</a:t>
            </a:r>
          </a:p>
          <a:p>
            <a:pPr marL="228600" indent="-228600">
              <a:buFont typeface="+mj-lt"/>
              <a:buAutoNum type="alphaLcPeriod"/>
            </a:pPr>
            <a:r>
              <a:rPr lang="en-US" b="1" dirty="0" smtClean="0"/>
              <a:t>Bending moment connection</a:t>
            </a:r>
          </a:p>
          <a:p>
            <a:pPr marL="228600" indent="-228600">
              <a:buFont typeface="+mj-lt"/>
              <a:buAutoNum type="alphaLcPeriod"/>
            </a:pPr>
            <a:r>
              <a:rPr lang="en-US" b="0" dirty="0" smtClean="0"/>
              <a:t>Welded moment connection</a:t>
            </a:r>
          </a:p>
          <a:p>
            <a:pPr marL="228600" indent="-228600">
              <a:buFont typeface="+mj-lt"/>
              <a:buAutoNum type="alphaLcPeriod"/>
            </a:pPr>
            <a:r>
              <a:rPr lang="en-US" sz="1200" b="0" kern="1200" baseline="0" dirty="0" smtClean="0">
                <a:solidFill>
                  <a:schemeClr val="tx1"/>
                </a:solidFill>
                <a:latin typeface="+mn-lt"/>
                <a:ea typeface="+mn-ea"/>
                <a:cs typeface="+mn-cs"/>
              </a:rPr>
              <a:t>Bolted moment connection</a:t>
            </a:r>
          </a:p>
          <a:p>
            <a:pPr marL="228600" indent="-228600">
              <a:buFont typeface="+mj-lt"/>
              <a:buAutoNum type="alphaLcPeriod"/>
            </a:pPr>
            <a:r>
              <a:rPr lang="en-US" sz="1200" b="0" kern="1200" baseline="0" dirty="0" smtClean="0">
                <a:solidFill>
                  <a:schemeClr val="tx1"/>
                </a:solidFill>
                <a:latin typeface="+mn-lt"/>
                <a:ea typeface="+mn-ea"/>
                <a:cs typeface="+mn-cs"/>
              </a:rPr>
              <a:t>Proprietary moment connection</a:t>
            </a:r>
            <a:endParaRPr lang="en-US" b="0" dirty="0" smtClean="0"/>
          </a:p>
        </p:txBody>
      </p:sp>
      <p:sp>
        <p:nvSpPr>
          <p:cNvPr id="4" name="Slide Number Placeholder 3"/>
          <p:cNvSpPr>
            <a:spLocks noGrp="1"/>
          </p:cNvSpPr>
          <p:nvPr>
            <p:ph type="sldNum" sz="quarter" idx="10"/>
          </p:nvPr>
        </p:nvSpPr>
        <p:spPr/>
        <p:txBody>
          <a:bodyPr/>
          <a:lstStyle/>
          <a:p>
            <a:fld id="{1180FBAD-EC0D-420C-B0F9-44577674AA30}" type="slidenum">
              <a:rPr lang="en-US" smtClean="0"/>
              <a:t>28</a:t>
            </a:fld>
            <a:endParaRPr lang="en-US"/>
          </a:p>
        </p:txBody>
      </p:sp>
    </p:spTree>
    <p:extLst>
      <p:ext uri="{BB962C8B-B14F-4D97-AF65-F5344CB8AC3E}">
        <p14:creationId xmlns:p14="http://schemas.microsoft.com/office/powerpoint/2010/main" val="271871235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Do</a:t>
            </a:r>
          </a:p>
          <a:p>
            <a:r>
              <a:rPr lang="en-US" dirty="0" smtClean="0"/>
              <a:t>Review the types of welded connections.</a:t>
            </a:r>
            <a:endParaRPr lang="en-US" dirty="0"/>
          </a:p>
        </p:txBody>
      </p:sp>
      <p:sp>
        <p:nvSpPr>
          <p:cNvPr id="4" name="Slide Number Placeholder 3"/>
          <p:cNvSpPr>
            <a:spLocks noGrp="1"/>
          </p:cNvSpPr>
          <p:nvPr>
            <p:ph type="sldNum" sz="quarter" idx="10"/>
          </p:nvPr>
        </p:nvSpPr>
        <p:spPr/>
        <p:txBody>
          <a:bodyPr/>
          <a:lstStyle/>
          <a:p>
            <a:fld id="{1180FBAD-EC0D-420C-B0F9-44577674AA30}" type="slidenum">
              <a:rPr lang="en-US" smtClean="0"/>
              <a:t>29</a:t>
            </a:fld>
            <a:endParaRPr lang="en-US"/>
          </a:p>
        </p:txBody>
      </p:sp>
    </p:spTree>
    <p:extLst>
      <p:ext uri="{BB962C8B-B14F-4D97-AF65-F5344CB8AC3E}">
        <p14:creationId xmlns:p14="http://schemas.microsoft.com/office/powerpoint/2010/main" val="12256869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Do</a:t>
            </a:r>
          </a:p>
          <a:p>
            <a:r>
              <a:rPr lang="en-US" dirty="0" smtClean="0"/>
              <a:t>Review the types of welded connections.</a:t>
            </a:r>
          </a:p>
          <a:p>
            <a:endParaRPr lang="en-US" dirty="0"/>
          </a:p>
        </p:txBody>
      </p:sp>
      <p:sp>
        <p:nvSpPr>
          <p:cNvPr id="4" name="Slide Number Placeholder 3"/>
          <p:cNvSpPr>
            <a:spLocks noGrp="1"/>
          </p:cNvSpPr>
          <p:nvPr>
            <p:ph type="sldNum" sz="quarter" idx="10"/>
          </p:nvPr>
        </p:nvSpPr>
        <p:spPr/>
        <p:txBody>
          <a:bodyPr/>
          <a:lstStyle/>
          <a:p>
            <a:fld id="{1180FBAD-EC0D-420C-B0F9-44577674AA30}" type="slidenum">
              <a:rPr lang="en-US" smtClean="0"/>
              <a:t>30</a:t>
            </a:fld>
            <a:endParaRPr lang="en-US"/>
          </a:p>
        </p:txBody>
      </p:sp>
    </p:spTree>
    <p:extLst>
      <p:ext uri="{BB962C8B-B14F-4D97-AF65-F5344CB8AC3E}">
        <p14:creationId xmlns:p14="http://schemas.microsoft.com/office/powerpoint/2010/main" val="8589460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Do</a:t>
            </a:r>
          </a:p>
          <a:p>
            <a:r>
              <a:rPr lang="en-US" dirty="0" smtClean="0"/>
              <a:t>Review the types of welded connections.</a:t>
            </a:r>
            <a:endParaRPr lang="en-US" dirty="0"/>
          </a:p>
        </p:txBody>
      </p:sp>
      <p:sp>
        <p:nvSpPr>
          <p:cNvPr id="4" name="Slide Number Placeholder 3"/>
          <p:cNvSpPr>
            <a:spLocks noGrp="1"/>
          </p:cNvSpPr>
          <p:nvPr>
            <p:ph type="sldNum" sz="quarter" idx="10"/>
          </p:nvPr>
        </p:nvSpPr>
        <p:spPr/>
        <p:txBody>
          <a:bodyPr/>
          <a:lstStyle/>
          <a:p>
            <a:fld id="{1180FBAD-EC0D-420C-B0F9-44577674AA30}" type="slidenum">
              <a:rPr lang="en-US" smtClean="0"/>
              <a:t>31</a:t>
            </a:fld>
            <a:endParaRPr lang="en-US"/>
          </a:p>
        </p:txBody>
      </p:sp>
    </p:spTree>
    <p:extLst>
      <p:ext uri="{BB962C8B-B14F-4D97-AF65-F5344CB8AC3E}">
        <p14:creationId xmlns:p14="http://schemas.microsoft.com/office/powerpoint/2010/main" val="334090655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Do</a:t>
            </a:r>
          </a:p>
          <a:p>
            <a:r>
              <a:rPr lang="en-US" dirty="0" smtClean="0"/>
              <a:t>Review the types of welded connections.</a:t>
            </a:r>
          </a:p>
          <a:p>
            <a:endParaRPr lang="en-US" dirty="0"/>
          </a:p>
        </p:txBody>
      </p:sp>
      <p:sp>
        <p:nvSpPr>
          <p:cNvPr id="4" name="Slide Number Placeholder 3"/>
          <p:cNvSpPr>
            <a:spLocks noGrp="1"/>
          </p:cNvSpPr>
          <p:nvPr>
            <p:ph type="sldNum" sz="quarter" idx="10"/>
          </p:nvPr>
        </p:nvSpPr>
        <p:spPr/>
        <p:txBody>
          <a:bodyPr/>
          <a:lstStyle/>
          <a:p>
            <a:fld id="{1180FBAD-EC0D-420C-B0F9-44577674AA30}" type="slidenum">
              <a:rPr lang="en-US" smtClean="0"/>
              <a:t>32</a:t>
            </a:fld>
            <a:endParaRPr lang="en-US"/>
          </a:p>
        </p:txBody>
      </p:sp>
    </p:spTree>
    <p:extLst>
      <p:ext uri="{BB962C8B-B14F-4D97-AF65-F5344CB8AC3E}">
        <p14:creationId xmlns:p14="http://schemas.microsoft.com/office/powerpoint/2010/main" val="111193202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Do</a:t>
            </a:r>
          </a:p>
          <a:p>
            <a:r>
              <a:rPr lang="en-US" dirty="0" smtClean="0"/>
              <a:t>Review the types of bolted connections.</a:t>
            </a:r>
          </a:p>
          <a:p>
            <a:endParaRPr lang="en-US" dirty="0"/>
          </a:p>
        </p:txBody>
      </p:sp>
      <p:sp>
        <p:nvSpPr>
          <p:cNvPr id="4" name="Slide Number Placeholder 3"/>
          <p:cNvSpPr>
            <a:spLocks noGrp="1"/>
          </p:cNvSpPr>
          <p:nvPr>
            <p:ph type="sldNum" sz="quarter" idx="10"/>
          </p:nvPr>
        </p:nvSpPr>
        <p:spPr/>
        <p:txBody>
          <a:bodyPr/>
          <a:lstStyle/>
          <a:p>
            <a:fld id="{1180FBAD-EC0D-420C-B0F9-44577674AA30}" type="slidenum">
              <a:rPr lang="en-US" smtClean="0"/>
              <a:t>33</a:t>
            </a:fld>
            <a:endParaRPr lang="en-US"/>
          </a:p>
        </p:txBody>
      </p:sp>
    </p:spTree>
    <p:extLst>
      <p:ext uri="{BB962C8B-B14F-4D97-AF65-F5344CB8AC3E}">
        <p14:creationId xmlns:p14="http://schemas.microsoft.com/office/powerpoint/2010/main" val="59952066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Review the submission process for audiences requiring IACET CEU credits.</a:t>
            </a:r>
          </a:p>
          <a:p>
            <a:endParaRPr lang="en-US" dirty="0" smtClean="0"/>
          </a:p>
          <a:p>
            <a:r>
              <a:rPr lang="en-US" dirty="0" smtClean="0"/>
              <a:t>For those seeking IACET credit, they must take and pass the online test. They must self-report CEU credits to their certifying organization or agency.</a:t>
            </a:r>
          </a:p>
          <a:p>
            <a:endParaRPr lang="en-US" dirty="0" smtClean="0"/>
          </a:p>
          <a:p>
            <a:r>
              <a:rPr lang="en-US" dirty="0" smtClean="0"/>
              <a:t>Explain the credits awarded: IACET: 0.2 (Equivalent to 2 hours) CEUs.</a:t>
            </a:r>
          </a:p>
        </p:txBody>
      </p:sp>
      <p:sp>
        <p:nvSpPr>
          <p:cNvPr id="4" name="Slide Number Placeholder 3"/>
          <p:cNvSpPr>
            <a:spLocks noGrp="1"/>
          </p:cNvSpPr>
          <p:nvPr>
            <p:ph type="sldNum" sz="quarter" idx="10"/>
          </p:nvPr>
        </p:nvSpPr>
        <p:spPr/>
        <p:txBody>
          <a:bodyPr/>
          <a:lstStyle/>
          <a:p>
            <a:fld id="{41BDAC27-EA65-4CFE-B3FB-06977A465F32}" type="slidenum">
              <a:rPr lang="en-US" smtClean="0"/>
              <a:t>4</a:t>
            </a:fld>
            <a:endParaRPr lang="en-US"/>
          </a:p>
        </p:txBody>
      </p:sp>
    </p:spTree>
    <p:extLst>
      <p:ext uri="{BB962C8B-B14F-4D97-AF65-F5344CB8AC3E}">
        <p14:creationId xmlns:p14="http://schemas.microsoft.com/office/powerpoint/2010/main" val="390565329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Do</a:t>
            </a:r>
          </a:p>
          <a:p>
            <a:r>
              <a:rPr lang="en-US" dirty="0" smtClean="0"/>
              <a:t>Review the types of bolted connections.</a:t>
            </a:r>
          </a:p>
          <a:p>
            <a:endParaRPr lang="en-US" dirty="0"/>
          </a:p>
        </p:txBody>
      </p:sp>
      <p:sp>
        <p:nvSpPr>
          <p:cNvPr id="4" name="Slide Number Placeholder 3"/>
          <p:cNvSpPr>
            <a:spLocks noGrp="1"/>
          </p:cNvSpPr>
          <p:nvPr>
            <p:ph type="sldNum" sz="quarter" idx="10"/>
          </p:nvPr>
        </p:nvSpPr>
        <p:spPr/>
        <p:txBody>
          <a:bodyPr/>
          <a:lstStyle/>
          <a:p>
            <a:fld id="{1180FBAD-EC0D-420C-B0F9-44577674AA30}" type="slidenum">
              <a:rPr lang="en-US" smtClean="0"/>
              <a:t>34</a:t>
            </a:fld>
            <a:endParaRPr lang="en-US"/>
          </a:p>
        </p:txBody>
      </p:sp>
    </p:spTree>
    <p:extLst>
      <p:ext uri="{BB962C8B-B14F-4D97-AF65-F5344CB8AC3E}">
        <p14:creationId xmlns:p14="http://schemas.microsoft.com/office/powerpoint/2010/main" val="113859581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Do</a:t>
            </a:r>
          </a:p>
          <a:p>
            <a:r>
              <a:rPr lang="en-US" dirty="0" smtClean="0"/>
              <a:t>Review the types of bolted connections.</a:t>
            </a:r>
          </a:p>
          <a:p>
            <a:endParaRPr lang="en-US" dirty="0"/>
          </a:p>
        </p:txBody>
      </p:sp>
      <p:sp>
        <p:nvSpPr>
          <p:cNvPr id="4" name="Slide Number Placeholder 3"/>
          <p:cNvSpPr>
            <a:spLocks noGrp="1"/>
          </p:cNvSpPr>
          <p:nvPr>
            <p:ph type="sldNum" sz="quarter" idx="10"/>
          </p:nvPr>
        </p:nvSpPr>
        <p:spPr/>
        <p:txBody>
          <a:bodyPr/>
          <a:lstStyle/>
          <a:p>
            <a:fld id="{1180FBAD-EC0D-420C-B0F9-44577674AA30}" type="slidenum">
              <a:rPr lang="en-US" smtClean="0"/>
              <a:t>35</a:t>
            </a:fld>
            <a:endParaRPr lang="en-US"/>
          </a:p>
        </p:txBody>
      </p:sp>
    </p:spTree>
    <p:extLst>
      <p:ext uri="{BB962C8B-B14F-4D97-AF65-F5344CB8AC3E}">
        <p14:creationId xmlns:p14="http://schemas.microsoft.com/office/powerpoint/2010/main" val="94366862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Do</a:t>
            </a:r>
          </a:p>
          <a:p>
            <a:r>
              <a:rPr lang="en-US" dirty="0" smtClean="0"/>
              <a:t>Review the types of bolted connections.</a:t>
            </a:r>
          </a:p>
          <a:p>
            <a:endParaRPr lang="en-US" dirty="0"/>
          </a:p>
        </p:txBody>
      </p:sp>
      <p:sp>
        <p:nvSpPr>
          <p:cNvPr id="4" name="Slide Number Placeholder 3"/>
          <p:cNvSpPr>
            <a:spLocks noGrp="1"/>
          </p:cNvSpPr>
          <p:nvPr>
            <p:ph type="sldNum" sz="quarter" idx="10"/>
          </p:nvPr>
        </p:nvSpPr>
        <p:spPr/>
        <p:txBody>
          <a:bodyPr/>
          <a:lstStyle/>
          <a:p>
            <a:fld id="{1180FBAD-EC0D-420C-B0F9-44577674AA30}" type="slidenum">
              <a:rPr lang="en-US" smtClean="0"/>
              <a:t>36</a:t>
            </a:fld>
            <a:endParaRPr lang="en-US"/>
          </a:p>
        </p:txBody>
      </p:sp>
    </p:spTree>
    <p:extLst>
      <p:ext uri="{BB962C8B-B14F-4D97-AF65-F5344CB8AC3E}">
        <p14:creationId xmlns:p14="http://schemas.microsoft.com/office/powerpoint/2010/main" val="979553449"/>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Do</a:t>
            </a:r>
          </a:p>
          <a:p>
            <a:r>
              <a:rPr lang="en-US" dirty="0" smtClean="0"/>
              <a:t>Review the types of proprietary connections.</a:t>
            </a:r>
          </a:p>
          <a:p>
            <a:endParaRPr lang="en-US" dirty="0"/>
          </a:p>
        </p:txBody>
      </p:sp>
      <p:sp>
        <p:nvSpPr>
          <p:cNvPr id="4" name="Slide Number Placeholder 3"/>
          <p:cNvSpPr>
            <a:spLocks noGrp="1"/>
          </p:cNvSpPr>
          <p:nvPr>
            <p:ph type="sldNum" sz="quarter" idx="10"/>
          </p:nvPr>
        </p:nvSpPr>
        <p:spPr/>
        <p:txBody>
          <a:bodyPr/>
          <a:lstStyle/>
          <a:p>
            <a:fld id="{1180FBAD-EC0D-420C-B0F9-44577674AA30}" type="slidenum">
              <a:rPr lang="en-US" smtClean="0"/>
              <a:t>37</a:t>
            </a:fld>
            <a:endParaRPr lang="en-US"/>
          </a:p>
        </p:txBody>
      </p:sp>
    </p:spTree>
    <p:extLst>
      <p:ext uri="{BB962C8B-B14F-4D97-AF65-F5344CB8AC3E}">
        <p14:creationId xmlns:p14="http://schemas.microsoft.com/office/powerpoint/2010/main" val="216915563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Do</a:t>
            </a:r>
          </a:p>
          <a:p>
            <a:r>
              <a:rPr lang="en-US" dirty="0" smtClean="0"/>
              <a:t>Review the types of proprietary connections.</a:t>
            </a:r>
          </a:p>
          <a:p>
            <a:endParaRPr lang="en-US" dirty="0"/>
          </a:p>
        </p:txBody>
      </p:sp>
      <p:sp>
        <p:nvSpPr>
          <p:cNvPr id="4" name="Slide Number Placeholder 3"/>
          <p:cNvSpPr>
            <a:spLocks noGrp="1"/>
          </p:cNvSpPr>
          <p:nvPr>
            <p:ph type="sldNum" sz="quarter" idx="10"/>
          </p:nvPr>
        </p:nvSpPr>
        <p:spPr/>
        <p:txBody>
          <a:bodyPr/>
          <a:lstStyle/>
          <a:p>
            <a:fld id="{1180FBAD-EC0D-420C-B0F9-44577674AA30}" type="slidenum">
              <a:rPr lang="en-US" smtClean="0"/>
              <a:t>38</a:t>
            </a:fld>
            <a:endParaRPr lang="en-US"/>
          </a:p>
        </p:txBody>
      </p:sp>
    </p:spTree>
    <p:extLst>
      <p:ext uri="{BB962C8B-B14F-4D97-AF65-F5344CB8AC3E}">
        <p14:creationId xmlns:p14="http://schemas.microsoft.com/office/powerpoint/2010/main" val="2241813286"/>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Do</a:t>
            </a:r>
          </a:p>
          <a:p>
            <a:r>
              <a:rPr lang="en-US" dirty="0" smtClean="0"/>
              <a:t>Review the types of proprietary connections.</a:t>
            </a:r>
          </a:p>
          <a:p>
            <a:endParaRPr lang="en-US" dirty="0"/>
          </a:p>
        </p:txBody>
      </p:sp>
      <p:sp>
        <p:nvSpPr>
          <p:cNvPr id="4" name="Slide Number Placeholder 3"/>
          <p:cNvSpPr>
            <a:spLocks noGrp="1"/>
          </p:cNvSpPr>
          <p:nvPr>
            <p:ph type="sldNum" sz="quarter" idx="10"/>
          </p:nvPr>
        </p:nvSpPr>
        <p:spPr/>
        <p:txBody>
          <a:bodyPr/>
          <a:lstStyle/>
          <a:p>
            <a:fld id="{1180FBAD-EC0D-420C-B0F9-44577674AA30}" type="slidenum">
              <a:rPr lang="en-US" smtClean="0"/>
              <a:t>39</a:t>
            </a:fld>
            <a:endParaRPr lang="en-US"/>
          </a:p>
        </p:txBody>
      </p:sp>
    </p:spTree>
    <p:extLst>
      <p:ext uri="{BB962C8B-B14F-4D97-AF65-F5344CB8AC3E}">
        <p14:creationId xmlns:p14="http://schemas.microsoft.com/office/powerpoint/2010/main" val="816565710"/>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Say</a:t>
            </a:r>
          </a:p>
          <a:p>
            <a:r>
              <a:rPr lang="en-US" b="0" dirty="0" smtClean="0"/>
              <a:t>Inelastic deformation is the deformation of a structural element where the element does not return to the original shape after the force is removed.</a:t>
            </a:r>
          </a:p>
          <a:p>
            <a:endParaRPr lang="en-US" b="0" dirty="0" smtClean="0"/>
          </a:p>
          <a:p>
            <a:r>
              <a:rPr lang="en-US" b="0" dirty="0" smtClean="0"/>
              <a:t>This may be the result of large forces during an earthquake that are far in excess of normal structural loading conditions.</a:t>
            </a:r>
          </a:p>
          <a:p>
            <a:endParaRPr lang="en-US" b="0" dirty="0" smtClean="0"/>
          </a:p>
          <a:p>
            <a:r>
              <a:rPr lang="en-US" b="1" dirty="0" smtClean="0"/>
              <a:t>Quiz Note</a:t>
            </a:r>
          </a:p>
          <a:p>
            <a:r>
              <a:rPr lang="en-US" dirty="0" smtClean="0"/>
              <a:t>This slide features information that will be found on the post-course knowledge assessment.</a:t>
            </a:r>
          </a:p>
          <a:p>
            <a:endParaRPr lang="en-US" dirty="0" smtClean="0"/>
          </a:p>
          <a:p>
            <a:pPr marL="0" indent="0">
              <a:buFont typeface="Arial" panose="020B0604020202020204" pitchFamily="34" charset="0"/>
              <a:buNone/>
            </a:pPr>
            <a:r>
              <a:rPr lang="en-US" dirty="0" smtClean="0"/>
              <a:t>This image is an example of which of the following? [Image</a:t>
            </a:r>
            <a:r>
              <a:rPr lang="en-US" baseline="0" dirty="0" smtClean="0"/>
              <a:t> on this slide will be shown on the test]</a:t>
            </a:r>
            <a:endParaRPr lang="en-US" dirty="0" smtClean="0"/>
          </a:p>
          <a:p>
            <a:pPr marL="228600" indent="-228600">
              <a:buFont typeface="+mj-lt"/>
              <a:buAutoNum type="alphaLcPeriod"/>
            </a:pPr>
            <a:r>
              <a:rPr lang="en-US" b="1" dirty="0" smtClean="0"/>
              <a:t>Inelastic deformation</a:t>
            </a:r>
          </a:p>
          <a:p>
            <a:pPr marL="228600" indent="-228600">
              <a:buFont typeface="+mj-lt"/>
              <a:buAutoNum type="alphaLcPeriod"/>
            </a:pPr>
            <a:r>
              <a:rPr lang="en-US" b="0" dirty="0" smtClean="0"/>
              <a:t>Elasticity</a:t>
            </a:r>
          </a:p>
          <a:p>
            <a:pPr marL="228600" indent="-228600">
              <a:buFont typeface="+mj-lt"/>
              <a:buAutoNum type="alphaLcPeriod"/>
            </a:pPr>
            <a:r>
              <a:rPr lang="en-US" sz="1200" b="0" kern="1200" baseline="0" dirty="0" smtClean="0">
                <a:solidFill>
                  <a:schemeClr val="tx1"/>
                </a:solidFill>
                <a:latin typeface="+mn-lt"/>
                <a:ea typeface="+mn-ea"/>
                <a:cs typeface="+mn-cs"/>
              </a:rPr>
              <a:t>Racking</a:t>
            </a:r>
          </a:p>
          <a:p>
            <a:pPr marL="228600" indent="-228600">
              <a:buFont typeface="+mj-lt"/>
              <a:buAutoNum type="alphaLcPeriod"/>
            </a:pPr>
            <a:r>
              <a:rPr lang="en-US" sz="1200" b="0" kern="1200" baseline="0" dirty="0" smtClean="0">
                <a:solidFill>
                  <a:schemeClr val="tx1"/>
                </a:solidFill>
                <a:latin typeface="+mn-lt"/>
                <a:ea typeface="+mn-ea"/>
                <a:cs typeface="+mn-cs"/>
              </a:rPr>
              <a:t>None of the above</a:t>
            </a:r>
            <a:endParaRPr lang="en-US" b="0" dirty="0" smtClean="0"/>
          </a:p>
        </p:txBody>
      </p:sp>
      <p:sp>
        <p:nvSpPr>
          <p:cNvPr id="4" name="Slide Number Placeholder 3"/>
          <p:cNvSpPr>
            <a:spLocks noGrp="1"/>
          </p:cNvSpPr>
          <p:nvPr>
            <p:ph type="sldNum" sz="quarter" idx="10"/>
          </p:nvPr>
        </p:nvSpPr>
        <p:spPr/>
        <p:txBody>
          <a:bodyPr/>
          <a:lstStyle/>
          <a:p>
            <a:fld id="{1180FBAD-EC0D-420C-B0F9-44577674AA30}" type="slidenum">
              <a:rPr lang="en-US" smtClean="0"/>
              <a:t>40</a:t>
            </a:fld>
            <a:endParaRPr lang="en-US"/>
          </a:p>
        </p:txBody>
      </p:sp>
    </p:spTree>
    <p:extLst>
      <p:ext uri="{BB962C8B-B14F-4D97-AF65-F5344CB8AC3E}">
        <p14:creationId xmlns:p14="http://schemas.microsoft.com/office/powerpoint/2010/main" val="701177529"/>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Say</a:t>
            </a:r>
          </a:p>
          <a:p>
            <a:r>
              <a:rPr lang="en-US" dirty="0" smtClean="0"/>
              <a:t>Ductility is the ability to sustain large inelastic deformations without significant loss in strength.</a:t>
            </a:r>
          </a:p>
          <a:p>
            <a:endParaRPr lang="en-US" dirty="0" smtClean="0"/>
          </a:p>
          <a:p>
            <a:r>
              <a:rPr lang="en-US" dirty="0" smtClean="0"/>
              <a:t>Ductility is important because</a:t>
            </a:r>
            <a:r>
              <a:rPr lang="en-US" baseline="0" dirty="0" smtClean="0"/>
              <a:t> it:</a:t>
            </a:r>
          </a:p>
          <a:p>
            <a:pPr marL="171450" indent="-171450">
              <a:buFont typeface="Arial" panose="020B0604020202020204" pitchFamily="34" charset="0"/>
              <a:buChar char="•"/>
            </a:pPr>
            <a:r>
              <a:rPr lang="en-US" baseline="0" dirty="0" smtClean="0"/>
              <a:t>Permits redistribution of internal stresses and forces</a:t>
            </a:r>
          </a:p>
          <a:p>
            <a:pPr marL="171450" indent="-171450">
              <a:buFont typeface="Arial" panose="020B0604020202020204" pitchFamily="34" charset="0"/>
              <a:buChar char="•"/>
            </a:pPr>
            <a:r>
              <a:rPr lang="en-US" baseline="0" dirty="0" smtClean="0"/>
              <a:t>Results in more robust structures</a:t>
            </a:r>
          </a:p>
          <a:p>
            <a:pPr marL="171450" indent="-171450">
              <a:buFont typeface="Arial" panose="020B0604020202020204" pitchFamily="34" charset="0"/>
              <a:buChar char="•"/>
            </a:pPr>
            <a:r>
              <a:rPr lang="en-US" baseline="0" dirty="0" smtClean="0"/>
              <a:t>Provides a warning of failure</a:t>
            </a:r>
          </a:p>
          <a:p>
            <a:pPr marL="171450" indent="-171450">
              <a:buFont typeface="Arial" panose="020B0604020202020204" pitchFamily="34" charset="0"/>
              <a:buChar char="•"/>
            </a:pPr>
            <a:r>
              <a:rPr lang="en-US" baseline="0" dirty="0" smtClean="0"/>
              <a:t>Permits the structure to survive severe earthquake loading</a:t>
            </a:r>
            <a:endParaRPr lang="en-US" dirty="0"/>
          </a:p>
        </p:txBody>
      </p:sp>
      <p:sp>
        <p:nvSpPr>
          <p:cNvPr id="4" name="Slide Number Placeholder 3"/>
          <p:cNvSpPr>
            <a:spLocks noGrp="1"/>
          </p:cNvSpPr>
          <p:nvPr>
            <p:ph type="sldNum" sz="quarter" idx="10"/>
          </p:nvPr>
        </p:nvSpPr>
        <p:spPr/>
        <p:txBody>
          <a:bodyPr/>
          <a:lstStyle/>
          <a:p>
            <a:fld id="{1180FBAD-EC0D-420C-B0F9-44577674AA30}" type="slidenum">
              <a:rPr lang="en-US" smtClean="0"/>
              <a:t>41</a:t>
            </a:fld>
            <a:endParaRPr lang="en-US"/>
          </a:p>
        </p:txBody>
      </p:sp>
    </p:spTree>
    <p:extLst>
      <p:ext uri="{BB962C8B-B14F-4D97-AF65-F5344CB8AC3E}">
        <p14:creationId xmlns:p14="http://schemas.microsoft.com/office/powerpoint/2010/main" val="786255679"/>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Say</a:t>
            </a:r>
          </a:p>
          <a:p>
            <a:r>
              <a:rPr lang="en-US" dirty="0" smtClean="0"/>
              <a:t>The steel moment frame is among the most ductile lateral-force resisting.</a:t>
            </a:r>
          </a:p>
        </p:txBody>
      </p:sp>
      <p:sp>
        <p:nvSpPr>
          <p:cNvPr id="4" name="Slide Number Placeholder 3"/>
          <p:cNvSpPr>
            <a:spLocks noGrp="1"/>
          </p:cNvSpPr>
          <p:nvPr>
            <p:ph type="sldNum" sz="quarter" idx="10"/>
          </p:nvPr>
        </p:nvSpPr>
        <p:spPr/>
        <p:txBody>
          <a:bodyPr/>
          <a:lstStyle/>
          <a:p>
            <a:fld id="{1180FBAD-EC0D-420C-B0F9-44577674AA30}" type="slidenum">
              <a:rPr lang="en-US" smtClean="0"/>
              <a:t>42</a:t>
            </a:fld>
            <a:endParaRPr lang="en-US"/>
          </a:p>
        </p:txBody>
      </p:sp>
    </p:spTree>
    <p:extLst>
      <p:ext uri="{BB962C8B-B14F-4D97-AF65-F5344CB8AC3E}">
        <p14:creationId xmlns:p14="http://schemas.microsoft.com/office/powerpoint/2010/main" val="1440597372"/>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Say</a:t>
            </a:r>
          </a:p>
          <a:p>
            <a:r>
              <a:rPr lang="en-US" dirty="0" smtClean="0"/>
              <a:t>R represents the ratio of forces that would develop under the specified ground motion if the structure had an entirely linearly elastic response, and is the measure of the ability of the system to absorb energy and sustain cyclic inelastic deformations without collapse.</a:t>
            </a:r>
          </a:p>
          <a:p>
            <a:endParaRPr lang="en-US" dirty="0" smtClean="0"/>
          </a:p>
          <a:p>
            <a:r>
              <a:rPr lang="en-US" dirty="0" smtClean="0"/>
              <a:t>The higher the R-Value, the more ductile a system is, and as such, the lower the force. The lower the R-Value, the more brittle the system is.</a:t>
            </a:r>
            <a:endParaRPr lang="en-US" dirty="0"/>
          </a:p>
        </p:txBody>
      </p:sp>
      <p:sp>
        <p:nvSpPr>
          <p:cNvPr id="4" name="Slide Number Placeholder 3"/>
          <p:cNvSpPr>
            <a:spLocks noGrp="1"/>
          </p:cNvSpPr>
          <p:nvPr>
            <p:ph type="sldNum" sz="quarter" idx="10"/>
          </p:nvPr>
        </p:nvSpPr>
        <p:spPr/>
        <p:txBody>
          <a:bodyPr/>
          <a:lstStyle/>
          <a:p>
            <a:fld id="{1180FBAD-EC0D-420C-B0F9-44577674AA30}" type="slidenum">
              <a:rPr lang="en-US" smtClean="0"/>
              <a:t>43</a:t>
            </a:fld>
            <a:endParaRPr lang="en-US"/>
          </a:p>
        </p:txBody>
      </p:sp>
    </p:spTree>
    <p:extLst>
      <p:ext uri="{BB962C8B-B14F-4D97-AF65-F5344CB8AC3E}">
        <p14:creationId xmlns:p14="http://schemas.microsoft.com/office/powerpoint/2010/main" val="169794829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Presenter Information</a:t>
            </a:r>
          </a:p>
          <a:p>
            <a:endParaRPr lang="en-US" b="1" dirty="0" smtClean="0"/>
          </a:p>
          <a:p>
            <a:r>
              <a:rPr lang="en-US" dirty="0" smtClean="0"/>
              <a:t>NOTE:  Please be sure each attendee LEGIBLY signs the event sign-in sheet.</a:t>
            </a:r>
          </a:p>
          <a:p>
            <a:endParaRPr lang="en-US" dirty="0" smtClean="0"/>
          </a:p>
          <a:p>
            <a:r>
              <a:rPr lang="en-US" b="1" dirty="0" smtClean="0"/>
              <a:t>Say</a:t>
            </a:r>
          </a:p>
          <a:p>
            <a:r>
              <a:rPr lang="en-US" dirty="0" smtClean="0"/>
              <a:t>All questions concerning proprietary products will be addressed after the conclusion of the AIA portion of the presentation. The meeting format is 110 minutes of content, followed by 10 minutes of Q &amp; A.</a:t>
            </a:r>
          </a:p>
          <a:p>
            <a:endParaRPr lang="en-US" dirty="0" smtClean="0"/>
          </a:p>
          <a:p>
            <a:r>
              <a:rPr lang="en-US" b="1" dirty="0" smtClean="0"/>
              <a:t>Do</a:t>
            </a:r>
          </a:p>
          <a:p>
            <a:r>
              <a:rPr lang="en-US" dirty="0" smtClean="0"/>
              <a:t>Explain the credits awarded for:</a:t>
            </a:r>
          </a:p>
          <a:p>
            <a:pPr marL="171450" indent="-171450">
              <a:buFont typeface="Arial" panose="020B0604020202020204" pitchFamily="34" charset="0"/>
              <a:buChar char="•"/>
            </a:pPr>
            <a:r>
              <a:rPr lang="en-US" dirty="0" smtClean="0"/>
              <a:t>AIA: 2LU/HSW credits.</a:t>
            </a:r>
          </a:p>
          <a:p>
            <a:pPr marL="171450" indent="-171450">
              <a:buFont typeface="Arial" panose="020B0604020202020204" pitchFamily="34" charset="0"/>
              <a:buChar char="•"/>
            </a:pPr>
            <a:r>
              <a:rPr lang="en-US" dirty="0" smtClean="0"/>
              <a:t>IACET: 0.2 (Equivalent to 2 hours) CEU credits.</a:t>
            </a:r>
          </a:p>
          <a:p>
            <a:endParaRPr lang="en-US" dirty="0" smtClean="0"/>
          </a:p>
          <a:p>
            <a:r>
              <a:rPr lang="en-US" dirty="0" smtClean="0"/>
              <a:t>Review the submission process for audiences requiring either AIA LU/HSW (health, safety and welfare) credits or CEU credits:</a:t>
            </a:r>
          </a:p>
          <a:p>
            <a:pPr marL="171450" indent="-171450">
              <a:buFont typeface="Arial" panose="020B0604020202020204" pitchFamily="34" charset="0"/>
              <a:buChar char="•"/>
            </a:pPr>
            <a:r>
              <a:rPr lang="en-US" dirty="0" smtClean="0"/>
              <a:t>For those seeking AIA HSW credit, there is no test required. AIA members must be sure to provide their AIA member number on the sign-in sheet. Please make sure name, email and AIA member number are clearly printed so Simpson can report credits to the AIA on their behalf. </a:t>
            </a:r>
          </a:p>
          <a:p>
            <a:pPr marL="171450" indent="-171450">
              <a:buFont typeface="Arial" panose="020B0604020202020204" pitchFamily="34" charset="0"/>
              <a:buChar char="•"/>
            </a:pPr>
            <a:r>
              <a:rPr lang="en-US" dirty="0" smtClean="0"/>
              <a:t>For those seeking IACET credit, they must take and pass the test. They must self-report CEU credits to their certifying organization or agency.</a:t>
            </a:r>
          </a:p>
        </p:txBody>
      </p:sp>
      <p:sp>
        <p:nvSpPr>
          <p:cNvPr id="4" name="Slide Number Placeholder 3"/>
          <p:cNvSpPr>
            <a:spLocks noGrp="1"/>
          </p:cNvSpPr>
          <p:nvPr>
            <p:ph type="sldNum" sz="quarter" idx="10"/>
          </p:nvPr>
        </p:nvSpPr>
        <p:spPr/>
        <p:txBody>
          <a:bodyPr/>
          <a:lstStyle/>
          <a:p>
            <a:fld id="{41BDAC27-EA65-4CFE-B3FB-06977A465F32}" type="slidenum">
              <a:rPr lang="en-US" smtClean="0"/>
              <a:t>5</a:t>
            </a:fld>
            <a:endParaRPr lang="en-US"/>
          </a:p>
        </p:txBody>
      </p:sp>
    </p:spTree>
    <p:extLst>
      <p:ext uri="{BB962C8B-B14F-4D97-AF65-F5344CB8AC3E}">
        <p14:creationId xmlns:p14="http://schemas.microsoft.com/office/powerpoint/2010/main" val="3560606684"/>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Say</a:t>
            </a:r>
          </a:p>
          <a:p>
            <a:r>
              <a:rPr lang="en-US" dirty="0" smtClean="0"/>
              <a:t>Here are some examples of R-values for different structural systems from the International Building Code. Note that the higher the R-Value, the more ductile the structural system.</a:t>
            </a:r>
          </a:p>
          <a:p>
            <a:endParaRPr lang="en-US" dirty="0" smtClean="0"/>
          </a:p>
          <a:p>
            <a:r>
              <a:rPr lang="en-US" b="1" dirty="0" smtClean="0"/>
              <a:t>Quiz Note</a:t>
            </a:r>
          </a:p>
          <a:p>
            <a:r>
              <a:rPr lang="en-US" dirty="0" smtClean="0"/>
              <a:t>This slide features information that will be found on the post-course knowledge assessment.</a:t>
            </a:r>
          </a:p>
          <a:p>
            <a:endParaRPr lang="en-US" dirty="0" smtClean="0"/>
          </a:p>
          <a:p>
            <a:pPr marL="0" indent="0">
              <a:buFont typeface="Arial" panose="020B0604020202020204" pitchFamily="34" charset="0"/>
              <a:buNone/>
            </a:pPr>
            <a:r>
              <a:rPr lang="en-US" dirty="0" smtClean="0"/>
              <a:t>Which of the following has</a:t>
            </a:r>
            <a:r>
              <a:rPr lang="en-US" baseline="0" dirty="0" smtClean="0"/>
              <a:t> </a:t>
            </a:r>
            <a:r>
              <a:rPr lang="en-US" baseline="0" smtClean="0"/>
              <a:t>the highest R-Value</a:t>
            </a:r>
            <a:r>
              <a:rPr lang="en-US" baseline="0" dirty="0" smtClean="0"/>
              <a:t>?</a:t>
            </a:r>
            <a:endParaRPr lang="en-US" dirty="0" smtClean="0"/>
          </a:p>
          <a:p>
            <a:pPr marL="228600" indent="-228600">
              <a:buFont typeface="+mj-lt"/>
              <a:buAutoNum type="alphaLcPeriod"/>
            </a:pPr>
            <a:r>
              <a:rPr lang="en-US" b="1" dirty="0" smtClean="0"/>
              <a:t>Special Moment Frame</a:t>
            </a:r>
          </a:p>
          <a:p>
            <a:pPr marL="228600" indent="-228600">
              <a:buFont typeface="+mj-lt"/>
              <a:buAutoNum type="alphaLcPeriod"/>
            </a:pPr>
            <a:r>
              <a:rPr lang="en-US" b="0" dirty="0" smtClean="0"/>
              <a:t>Pre-Engineered Shear Wall</a:t>
            </a:r>
          </a:p>
          <a:p>
            <a:pPr marL="228600" indent="-228600">
              <a:buFont typeface="+mj-lt"/>
              <a:buAutoNum type="alphaLcPeriod"/>
            </a:pPr>
            <a:r>
              <a:rPr lang="en-US" b="0" dirty="0" smtClean="0"/>
              <a:t>Ordinary Moment Frame</a:t>
            </a:r>
            <a:endParaRPr lang="en-US" b="0" baseline="0" dirty="0" smtClean="0"/>
          </a:p>
          <a:p>
            <a:pPr marL="228600" indent="-228600">
              <a:buFont typeface="+mj-lt"/>
              <a:buAutoNum type="alphaLcPeriod"/>
            </a:pPr>
            <a:r>
              <a:rPr lang="en-US" b="0" baseline="0" dirty="0" smtClean="0"/>
              <a:t>Braced Wall</a:t>
            </a:r>
            <a:endParaRPr lang="en-US" b="0" dirty="0" smtClean="0"/>
          </a:p>
        </p:txBody>
      </p:sp>
      <p:sp>
        <p:nvSpPr>
          <p:cNvPr id="4" name="Slide Number Placeholder 3"/>
          <p:cNvSpPr>
            <a:spLocks noGrp="1"/>
          </p:cNvSpPr>
          <p:nvPr>
            <p:ph type="sldNum" sz="quarter" idx="10"/>
          </p:nvPr>
        </p:nvSpPr>
        <p:spPr/>
        <p:txBody>
          <a:bodyPr/>
          <a:lstStyle/>
          <a:p>
            <a:fld id="{1180FBAD-EC0D-420C-B0F9-44577674AA30}" type="slidenum">
              <a:rPr lang="en-US" smtClean="0"/>
              <a:t>44</a:t>
            </a:fld>
            <a:endParaRPr lang="en-US"/>
          </a:p>
        </p:txBody>
      </p:sp>
    </p:spTree>
    <p:extLst>
      <p:ext uri="{BB962C8B-B14F-4D97-AF65-F5344CB8AC3E}">
        <p14:creationId xmlns:p14="http://schemas.microsoft.com/office/powerpoint/2010/main" val="4215384476"/>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Say</a:t>
            </a:r>
          </a:p>
          <a:p>
            <a:r>
              <a:rPr lang="en-US" dirty="0" smtClean="0"/>
              <a:t>The differences between types of moment frames revolve around ability to withstand inelastic deformations, the use of prequalified connections, testing requirements, and what level of seismic activity they can handle.</a:t>
            </a:r>
          </a:p>
          <a:p>
            <a:endParaRPr lang="en-US" dirty="0" smtClean="0"/>
          </a:p>
          <a:p>
            <a:r>
              <a:rPr lang="en-US" b="1" dirty="0" smtClean="0"/>
              <a:t>Do</a:t>
            </a:r>
          </a:p>
          <a:p>
            <a:r>
              <a:rPr lang="en-US" b="0" dirty="0" smtClean="0"/>
              <a:t>Review the table.</a:t>
            </a:r>
            <a:endParaRPr lang="en-US" b="0" dirty="0"/>
          </a:p>
        </p:txBody>
      </p:sp>
      <p:sp>
        <p:nvSpPr>
          <p:cNvPr id="4" name="Slide Number Placeholder 3"/>
          <p:cNvSpPr>
            <a:spLocks noGrp="1"/>
          </p:cNvSpPr>
          <p:nvPr>
            <p:ph type="sldNum" sz="quarter" idx="10"/>
          </p:nvPr>
        </p:nvSpPr>
        <p:spPr/>
        <p:txBody>
          <a:bodyPr/>
          <a:lstStyle/>
          <a:p>
            <a:fld id="{1180FBAD-EC0D-420C-B0F9-44577674AA30}" type="slidenum">
              <a:rPr lang="en-US" smtClean="0"/>
              <a:t>45</a:t>
            </a:fld>
            <a:endParaRPr lang="en-US"/>
          </a:p>
        </p:txBody>
      </p:sp>
    </p:spTree>
    <p:extLst>
      <p:ext uri="{BB962C8B-B14F-4D97-AF65-F5344CB8AC3E}">
        <p14:creationId xmlns:p14="http://schemas.microsoft.com/office/powerpoint/2010/main" val="2144937048"/>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Do</a:t>
            </a:r>
          </a:p>
          <a:p>
            <a:r>
              <a:rPr lang="en-US" b="0" dirty="0" smtClean="0"/>
              <a:t>Review the slide.</a:t>
            </a:r>
          </a:p>
        </p:txBody>
      </p:sp>
      <p:sp>
        <p:nvSpPr>
          <p:cNvPr id="4" name="Slide Number Placeholder 3"/>
          <p:cNvSpPr>
            <a:spLocks noGrp="1"/>
          </p:cNvSpPr>
          <p:nvPr>
            <p:ph type="sldNum" sz="quarter" idx="10"/>
          </p:nvPr>
        </p:nvSpPr>
        <p:spPr/>
        <p:txBody>
          <a:bodyPr/>
          <a:lstStyle/>
          <a:p>
            <a:fld id="{1180FBAD-EC0D-420C-B0F9-44577674AA30}" type="slidenum">
              <a:rPr lang="en-US" smtClean="0"/>
              <a:t>46</a:t>
            </a:fld>
            <a:endParaRPr lang="en-US"/>
          </a:p>
        </p:txBody>
      </p:sp>
    </p:spTree>
    <p:extLst>
      <p:ext uri="{BB962C8B-B14F-4D97-AF65-F5344CB8AC3E}">
        <p14:creationId xmlns:p14="http://schemas.microsoft.com/office/powerpoint/2010/main" val="2115314311"/>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After completing this lesson, you will be able to:</a:t>
            </a:r>
          </a:p>
          <a:p>
            <a:endParaRPr lang="en-US" dirty="0" smtClean="0"/>
          </a:p>
          <a:p>
            <a:pPr marL="171450" indent="-171450">
              <a:buFont typeface="Arial" panose="020B0604020202020204" pitchFamily="34" charset="0"/>
              <a:buChar char="•"/>
            </a:pPr>
            <a:r>
              <a:rPr lang="en-US" dirty="0" smtClean="0"/>
              <a:t>Articulate the code limitations and requirements for steel moment frames</a:t>
            </a:r>
            <a:endParaRPr lang="en-US" dirty="0"/>
          </a:p>
        </p:txBody>
      </p:sp>
      <p:sp>
        <p:nvSpPr>
          <p:cNvPr id="4" name="Slide Number Placeholder 3"/>
          <p:cNvSpPr>
            <a:spLocks noGrp="1"/>
          </p:cNvSpPr>
          <p:nvPr>
            <p:ph type="sldNum" sz="quarter" idx="10"/>
          </p:nvPr>
        </p:nvSpPr>
        <p:spPr/>
        <p:txBody>
          <a:bodyPr/>
          <a:lstStyle/>
          <a:p>
            <a:fld id="{1180FBAD-EC0D-420C-B0F9-44577674AA30}" type="slidenum">
              <a:rPr lang="en-US" smtClean="0"/>
              <a:t>47</a:t>
            </a:fld>
            <a:endParaRPr lang="en-US"/>
          </a:p>
        </p:txBody>
      </p:sp>
    </p:spTree>
    <p:extLst>
      <p:ext uri="{BB962C8B-B14F-4D97-AF65-F5344CB8AC3E}">
        <p14:creationId xmlns:p14="http://schemas.microsoft.com/office/powerpoint/2010/main" val="1352572468"/>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Say</a:t>
            </a:r>
          </a:p>
          <a:p>
            <a:r>
              <a:rPr lang="en-US" dirty="0" smtClean="0"/>
              <a:t>Moment frames are covered in many of the present day building codes.</a:t>
            </a:r>
            <a:endParaRPr lang="en-US" dirty="0"/>
          </a:p>
        </p:txBody>
      </p:sp>
      <p:sp>
        <p:nvSpPr>
          <p:cNvPr id="4" name="Slide Number Placeholder 3"/>
          <p:cNvSpPr>
            <a:spLocks noGrp="1"/>
          </p:cNvSpPr>
          <p:nvPr>
            <p:ph type="sldNum" sz="quarter" idx="10"/>
          </p:nvPr>
        </p:nvSpPr>
        <p:spPr/>
        <p:txBody>
          <a:bodyPr/>
          <a:lstStyle/>
          <a:p>
            <a:fld id="{1180FBAD-EC0D-420C-B0F9-44577674AA30}" type="slidenum">
              <a:rPr lang="en-US" smtClean="0"/>
              <a:t>48</a:t>
            </a:fld>
            <a:endParaRPr lang="en-US"/>
          </a:p>
        </p:txBody>
      </p:sp>
    </p:spTree>
    <p:extLst>
      <p:ext uri="{BB962C8B-B14F-4D97-AF65-F5344CB8AC3E}">
        <p14:creationId xmlns:p14="http://schemas.microsoft.com/office/powerpoint/2010/main" val="3682439222"/>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Moment frames are covered in many of the present day building codes.</a:t>
            </a:r>
            <a:endParaRPr lang="en-US" dirty="0"/>
          </a:p>
        </p:txBody>
      </p:sp>
      <p:sp>
        <p:nvSpPr>
          <p:cNvPr id="4" name="Slide Number Placeholder 3"/>
          <p:cNvSpPr>
            <a:spLocks noGrp="1"/>
          </p:cNvSpPr>
          <p:nvPr>
            <p:ph type="sldNum" sz="quarter" idx="10"/>
          </p:nvPr>
        </p:nvSpPr>
        <p:spPr/>
        <p:txBody>
          <a:bodyPr/>
          <a:lstStyle/>
          <a:p>
            <a:fld id="{1180FBAD-EC0D-420C-B0F9-44577674AA30}" type="slidenum">
              <a:rPr lang="en-US" smtClean="0"/>
              <a:t>49</a:t>
            </a:fld>
            <a:endParaRPr lang="en-US"/>
          </a:p>
        </p:txBody>
      </p:sp>
    </p:spTree>
    <p:extLst>
      <p:ext uri="{BB962C8B-B14F-4D97-AF65-F5344CB8AC3E}">
        <p14:creationId xmlns:p14="http://schemas.microsoft.com/office/powerpoint/2010/main" val="3950279023"/>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Moment frames are covered in many of the present day building codes.</a:t>
            </a:r>
            <a:endParaRPr lang="en-US" dirty="0"/>
          </a:p>
        </p:txBody>
      </p:sp>
      <p:sp>
        <p:nvSpPr>
          <p:cNvPr id="4" name="Slide Number Placeholder 3"/>
          <p:cNvSpPr>
            <a:spLocks noGrp="1"/>
          </p:cNvSpPr>
          <p:nvPr>
            <p:ph type="sldNum" sz="quarter" idx="10"/>
          </p:nvPr>
        </p:nvSpPr>
        <p:spPr/>
        <p:txBody>
          <a:bodyPr/>
          <a:lstStyle/>
          <a:p>
            <a:fld id="{1180FBAD-EC0D-420C-B0F9-44577674AA30}" type="slidenum">
              <a:rPr lang="en-US" smtClean="0"/>
              <a:t>50</a:t>
            </a:fld>
            <a:endParaRPr lang="en-US"/>
          </a:p>
        </p:txBody>
      </p:sp>
    </p:spTree>
    <p:extLst>
      <p:ext uri="{BB962C8B-B14F-4D97-AF65-F5344CB8AC3E}">
        <p14:creationId xmlns:p14="http://schemas.microsoft.com/office/powerpoint/2010/main" val="3033403453"/>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Moment frames are covered in many of the present day building codes.</a:t>
            </a:r>
            <a:endParaRPr lang="en-US" dirty="0"/>
          </a:p>
        </p:txBody>
      </p:sp>
      <p:sp>
        <p:nvSpPr>
          <p:cNvPr id="4" name="Slide Number Placeholder 3"/>
          <p:cNvSpPr>
            <a:spLocks noGrp="1"/>
          </p:cNvSpPr>
          <p:nvPr>
            <p:ph type="sldNum" sz="quarter" idx="10"/>
          </p:nvPr>
        </p:nvSpPr>
        <p:spPr/>
        <p:txBody>
          <a:bodyPr/>
          <a:lstStyle/>
          <a:p>
            <a:fld id="{1180FBAD-EC0D-420C-B0F9-44577674AA30}" type="slidenum">
              <a:rPr lang="en-US" smtClean="0"/>
              <a:t>51</a:t>
            </a:fld>
            <a:endParaRPr lang="en-US"/>
          </a:p>
        </p:txBody>
      </p:sp>
    </p:spTree>
    <p:extLst>
      <p:ext uri="{BB962C8B-B14F-4D97-AF65-F5344CB8AC3E}">
        <p14:creationId xmlns:p14="http://schemas.microsoft.com/office/powerpoint/2010/main" val="3106585705"/>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Moment frames are covered in many of the present day building codes.</a:t>
            </a:r>
            <a:endParaRPr lang="en-US" dirty="0"/>
          </a:p>
        </p:txBody>
      </p:sp>
      <p:sp>
        <p:nvSpPr>
          <p:cNvPr id="4" name="Slide Number Placeholder 3"/>
          <p:cNvSpPr>
            <a:spLocks noGrp="1"/>
          </p:cNvSpPr>
          <p:nvPr>
            <p:ph type="sldNum" sz="quarter" idx="10"/>
          </p:nvPr>
        </p:nvSpPr>
        <p:spPr/>
        <p:txBody>
          <a:bodyPr/>
          <a:lstStyle/>
          <a:p>
            <a:fld id="{1180FBAD-EC0D-420C-B0F9-44577674AA30}" type="slidenum">
              <a:rPr lang="en-US" smtClean="0"/>
              <a:t>52</a:t>
            </a:fld>
            <a:endParaRPr lang="en-US"/>
          </a:p>
        </p:txBody>
      </p:sp>
    </p:spTree>
    <p:extLst>
      <p:ext uri="{BB962C8B-B14F-4D97-AF65-F5344CB8AC3E}">
        <p14:creationId xmlns:p14="http://schemas.microsoft.com/office/powerpoint/2010/main" val="4221926669"/>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Say</a:t>
            </a:r>
          </a:p>
          <a:p>
            <a:r>
              <a:rPr lang="en-US" dirty="0" smtClean="0"/>
              <a:t>Codes have weight and height limitations based on the type of moment frame and the seismic design category. There are also limitations on the use of ordinary moment frames in combinations with other lateral systems.</a:t>
            </a:r>
            <a:endParaRPr lang="en-US" dirty="0"/>
          </a:p>
        </p:txBody>
      </p:sp>
      <p:sp>
        <p:nvSpPr>
          <p:cNvPr id="4" name="Slide Number Placeholder 3"/>
          <p:cNvSpPr>
            <a:spLocks noGrp="1"/>
          </p:cNvSpPr>
          <p:nvPr>
            <p:ph type="sldNum" sz="quarter" idx="10"/>
          </p:nvPr>
        </p:nvSpPr>
        <p:spPr/>
        <p:txBody>
          <a:bodyPr/>
          <a:lstStyle/>
          <a:p>
            <a:fld id="{1180FBAD-EC0D-420C-B0F9-44577674AA30}" type="slidenum">
              <a:rPr lang="en-US" smtClean="0"/>
              <a:t>53</a:t>
            </a:fld>
            <a:endParaRPr lang="en-US"/>
          </a:p>
        </p:txBody>
      </p:sp>
    </p:spTree>
    <p:extLst>
      <p:ext uri="{BB962C8B-B14F-4D97-AF65-F5344CB8AC3E}">
        <p14:creationId xmlns:p14="http://schemas.microsoft.com/office/powerpoint/2010/main" val="215622186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Review the submission process for audiences requiring ICC CEU credits.</a:t>
            </a:r>
          </a:p>
          <a:p>
            <a:endParaRPr lang="en-US" dirty="0" smtClean="0"/>
          </a:p>
          <a:p>
            <a:r>
              <a:rPr lang="en-US" dirty="0" smtClean="0"/>
              <a:t>For those seeking ICC credit, there is no test required. ICC members must provide their ICC ID number on the sign-in sheet or in their Simpson profile in order to have it displayed on their certificate. It is the responsibility of the participant to self-report their credits to the ICC. Ask them to retain their Completion Certificate for their records. </a:t>
            </a:r>
          </a:p>
          <a:p>
            <a:endParaRPr lang="en-US" dirty="0" smtClean="0"/>
          </a:p>
          <a:p>
            <a:r>
              <a:rPr lang="en-US" dirty="0" smtClean="0"/>
              <a:t>Explain the credits awarded: ICC: 0.2 (Equivalent to 2 hours) CEUs.</a:t>
            </a:r>
          </a:p>
        </p:txBody>
      </p:sp>
      <p:sp>
        <p:nvSpPr>
          <p:cNvPr id="4" name="Slide Number Placeholder 3"/>
          <p:cNvSpPr>
            <a:spLocks noGrp="1"/>
          </p:cNvSpPr>
          <p:nvPr>
            <p:ph type="sldNum" sz="quarter" idx="10"/>
          </p:nvPr>
        </p:nvSpPr>
        <p:spPr/>
        <p:txBody>
          <a:bodyPr/>
          <a:lstStyle/>
          <a:p>
            <a:fld id="{41BDAC27-EA65-4CFE-B3FB-06977A465F32}" type="slidenum">
              <a:rPr lang="en-US" smtClean="0"/>
              <a:t>6</a:t>
            </a:fld>
            <a:endParaRPr lang="en-US"/>
          </a:p>
        </p:txBody>
      </p:sp>
    </p:spTree>
    <p:extLst>
      <p:ext uri="{BB962C8B-B14F-4D97-AF65-F5344CB8AC3E}">
        <p14:creationId xmlns:p14="http://schemas.microsoft.com/office/powerpoint/2010/main" val="2399638938"/>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Say</a:t>
            </a:r>
          </a:p>
          <a:p>
            <a:r>
              <a:rPr lang="en-US" dirty="0" smtClean="0"/>
              <a:t>Ordinary moment frames are Not Permitted in high seismic areas (SDC D,</a:t>
            </a:r>
            <a:r>
              <a:rPr lang="en-US" baseline="0" dirty="0" smtClean="0"/>
              <a:t> E, F), according to ASCE 7-10 Table 12.2-1.</a:t>
            </a:r>
          </a:p>
          <a:p>
            <a:endParaRPr lang="en-US" baseline="0" dirty="0" smtClean="0"/>
          </a:p>
          <a:p>
            <a:r>
              <a:rPr lang="en-US" baseline="0" dirty="0" smtClean="0"/>
              <a:t>However, there are exceptions in footnotes h and </a:t>
            </a:r>
            <a:r>
              <a:rPr lang="en-US" baseline="0" dirty="0" err="1" smtClean="0"/>
              <a:t>i</a:t>
            </a:r>
            <a:r>
              <a:rPr lang="en-US" baseline="0" dirty="0" smtClean="0"/>
              <a:t>. Let’s review those in the next few slides.</a:t>
            </a:r>
            <a:endParaRPr lang="en-US" dirty="0"/>
          </a:p>
        </p:txBody>
      </p:sp>
      <p:sp>
        <p:nvSpPr>
          <p:cNvPr id="4" name="Slide Number Placeholder 3"/>
          <p:cNvSpPr>
            <a:spLocks noGrp="1"/>
          </p:cNvSpPr>
          <p:nvPr>
            <p:ph type="sldNum" sz="quarter" idx="10"/>
          </p:nvPr>
        </p:nvSpPr>
        <p:spPr/>
        <p:txBody>
          <a:bodyPr/>
          <a:lstStyle/>
          <a:p>
            <a:fld id="{1180FBAD-EC0D-420C-B0F9-44577674AA30}" type="slidenum">
              <a:rPr lang="en-US" smtClean="0"/>
              <a:t>54</a:t>
            </a:fld>
            <a:endParaRPr lang="en-US"/>
          </a:p>
        </p:txBody>
      </p:sp>
    </p:spTree>
    <p:extLst>
      <p:ext uri="{BB962C8B-B14F-4D97-AF65-F5344CB8AC3E}">
        <p14:creationId xmlns:p14="http://schemas.microsoft.com/office/powerpoint/2010/main" val="4257862933"/>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Say</a:t>
            </a:r>
          </a:p>
          <a:p>
            <a:r>
              <a:rPr lang="en-US" dirty="0" smtClean="0"/>
              <a:t>Under ASCE 12.2.5.6.1, in Seismic Design Categories D or E, steel ordinary moment frames are permitted with limitations.</a:t>
            </a:r>
          </a:p>
          <a:p>
            <a:endParaRPr lang="en-US" dirty="0" smtClean="0"/>
          </a:p>
          <a:p>
            <a:r>
              <a:rPr lang="en-US" b="1" dirty="0" smtClean="0"/>
              <a:t>Do</a:t>
            </a:r>
          </a:p>
          <a:p>
            <a:r>
              <a:rPr lang="en-US" dirty="0" smtClean="0"/>
              <a:t>Review</a:t>
            </a:r>
            <a:r>
              <a:rPr lang="en-US" baseline="0" dirty="0" smtClean="0"/>
              <a:t> limitations listed on slide.</a:t>
            </a:r>
          </a:p>
          <a:p>
            <a:endParaRPr lang="en-US" baseline="0" dirty="0" smtClean="0"/>
          </a:p>
          <a:p>
            <a:r>
              <a:rPr lang="en-US" b="1" dirty="0" smtClean="0"/>
              <a:t>Quiz Note</a:t>
            </a:r>
          </a:p>
          <a:p>
            <a:r>
              <a:rPr lang="en-US" dirty="0" smtClean="0"/>
              <a:t>This slide features information that will be found on the post-course knowledge assessment.</a:t>
            </a:r>
          </a:p>
          <a:p>
            <a:endParaRPr lang="en-US" dirty="0" smtClean="0"/>
          </a:p>
          <a:p>
            <a:pPr marL="0" indent="0">
              <a:buFont typeface="Arial" panose="020B0604020202020204" pitchFamily="34" charset="0"/>
              <a:buNone/>
            </a:pPr>
            <a:r>
              <a:rPr lang="en-US" dirty="0" smtClean="0"/>
              <a:t>Under ASCE 12.2.5.6, in Seismic Categories D or E, ordinary moment frames are:</a:t>
            </a:r>
          </a:p>
          <a:p>
            <a:pPr marL="228600" indent="-228600">
              <a:buFont typeface="+mj-lt"/>
              <a:buAutoNum type="alphaLcPeriod"/>
            </a:pPr>
            <a:r>
              <a:rPr lang="en-US" b="0" dirty="0" smtClean="0"/>
              <a:t>Not permitted</a:t>
            </a:r>
          </a:p>
          <a:p>
            <a:pPr marL="228600" indent="-228600">
              <a:buFont typeface="+mj-lt"/>
              <a:buAutoNum type="alphaLcPeriod"/>
            </a:pPr>
            <a:r>
              <a:rPr lang="en-US" b="1" dirty="0" smtClean="0"/>
              <a:t>Permitted with limitations</a:t>
            </a:r>
            <a:endParaRPr lang="en-US" dirty="0" smtClean="0"/>
          </a:p>
          <a:p>
            <a:pPr marL="228600" indent="-228600">
              <a:buFont typeface="+mj-lt"/>
              <a:buAutoNum type="alphaLcPeriod"/>
            </a:pPr>
            <a:r>
              <a:rPr lang="en-US" b="0" dirty="0" smtClean="0"/>
              <a:t>Permitted with the same limitations</a:t>
            </a:r>
            <a:r>
              <a:rPr lang="en-US" b="0" baseline="0" dirty="0" smtClean="0"/>
              <a:t> as Seismic Category F</a:t>
            </a:r>
            <a:endParaRPr lang="en-US" b="0" dirty="0"/>
          </a:p>
        </p:txBody>
      </p:sp>
      <p:sp>
        <p:nvSpPr>
          <p:cNvPr id="4" name="Slide Number Placeholder 3"/>
          <p:cNvSpPr>
            <a:spLocks noGrp="1"/>
          </p:cNvSpPr>
          <p:nvPr>
            <p:ph type="sldNum" sz="quarter" idx="10"/>
          </p:nvPr>
        </p:nvSpPr>
        <p:spPr/>
        <p:txBody>
          <a:bodyPr/>
          <a:lstStyle/>
          <a:p>
            <a:fld id="{1180FBAD-EC0D-420C-B0F9-44577674AA30}" type="slidenum">
              <a:rPr lang="en-US" smtClean="0"/>
              <a:t>55</a:t>
            </a:fld>
            <a:endParaRPr lang="en-US"/>
          </a:p>
        </p:txBody>
      </p:sp>
    </p:spTree>
    <p:extLst>
      <p:ext uri="{BB962C8B-B14F-4D97-AF65-F5344CB8AC3E}">
        <p14:creationId xmlns:p14="http://schemas.microsoft.com/office/powerpoint/2010/main" val="3695574875"/>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Say</a:t>
            </a:r>
          </a:p>
          <a:p>
            <a:r>
              <a:rPr lang="en-US" dirty="0" smtClean="0"/>
              <a:t>Under ASCE 12.2.5.7.1, in Seismic Design Category D, steel intermediate moment frames are permitted with limitations.</a:t>
            </a:r>
          </a:p>
          <a:p>
            <a:endParaRPr lang="en-US" dirty="0" smtClean="0"/>
          </a:p>
          <a:p>
            <a:r>
              <a:rPr lang="en-US" b="1" dirty="0" smtClean="0"/>
              <a:t>Do</a:t>
            </a:r>
          </a:p>
          <a:p>
            <a:r>
              <a:rPr lang="en-US" dirty="0" smtClean="0"/>
              <a:t>Review</a:t>
            </a:r>
            <a:r>
              <a:rPr lang="en-US" baseline="0" dirty="0" smtClean="0"/>
              <a:t> limitations listed on slide.</a:t>
            </a:r>
          </a:p>
        </p:txBody>
      </p:sp>
      <p:sp>
        <p:nvSpPr>
          <p:cNvPr id="4" name="Slide Number Placeholder 3"/>
          <p:cNvSpPr>
            <a:spLocks noGrp="1"/>
          </p:cNvSpPr>
          <p:nvPr>
            <p:ph type="sldNum" sz="quarter" idx="10"/>
          </p:nvPr>
        </p:nvSpPr>
        <p:spPr/>
        <p:txBody>
          <a:bodyPr/>
          <a:lstStyle/>
          <a:p>
            <a:fld id="{1180FBAD-EC0D-420C-B0F9-44577674AA30}" type="slidenum">
              <a:rPr lang="en-US" smtClean="0"/>
              <a:t>56</a:t>
            </a:fld>
            <a:endParaRPr lang="en-US"/>
          </a:p>
        </p:txBody>
      </p:sp>
    </p:spTree>
    <p:extLst>
      <p:ext uri="{BB962C8B-B14F-4D97-AF65-F5344CB8AC3E}">
        <p14:creationId xmlns:p14="http://schemas.microsoft.com/office/powerpoint/2010/main" val="1162118384"/>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Say</a:t>
            </a:r>
          </a:p>
          <a:p>
            <a:r>
              <a:rPr lang="en-US" dirty="0" smtClean="0"/>
              <a:t>Under ASCE 12.2.5.7.2, in Seismic Design Categories E</a:t>
            </a:r>
            <a:r>
              <a:rPr lang="en-US" baseline="0" dirty="0" smtClean="0"/>
              <a:t> or F</a:t>
            </a:r>
            <a:r>
              <a:rPr lang="en-US" dirty="0" smtClean="0"/>
              <a:t>, steel intermediate moment frames are permitted with limitations.</a:t>
            </a:r>
          </a:p>
          <a:p>
            <a:endParaRPr lang="en-US" dirty="0" smtClean="0"/>
          </a:p>
          <a:p>
            <a:r>
              <a:rPr lang="en-US" b="1" dirty="0" smtClean="0"/>
              <a:t>Do</a:t>
            </a:r>
          </a:p>
          <a:p>
            <a:r>
              <a:rPr lang="en-US" dirty="0" smtClean="0"/>
              <a:t>Review</a:t>
            </a:r>
            <a:r>
              <a:rPr lang="en-US" baseline="0" dirty="0" smtClean="0"/>
              <a:t> limitations listed on slide.</a:t>
            </a:r>
          </a:p>
        </p:txBody>
      </p:sp>
      <p:sp>
        <p:nvSpPr>
          <p:cNvPr id="4" name="Slide Number Placeholder 3"/>
          <p:cNvSpPr>
            <a:spLocks noGrp="1"/>
          </p:cNvSpPr>
          <p:nvPr>
            <p:ph type="sldNum" sz="quarter" idx="10"/>
          </p:nvPr>
        </p:nvSpPr>
        <p:spPr/>
        <p:txBody>
          <a:bodyPr/>
          <a:lstStyle/>
          <a:p>
            <a:fld id="{1180FBAD-EC0D-420C-B0F9-44577674AA30}" type="slidenum">
              <a:rPr lang="en-US" smtClean="0"/>
              <a:t>57</a:t>
            </a:fld>
            <a:endParaRPr lang="en-US"/>
          </a:p>
        </p:txBody>
      </p:sp>
    </p:spTree>
    <p:extLst>
      <p:ext uri="{BB962C8B-B14F-4D97-AF65-F5344CB8AC3E}">
        <p14:creationId xmlns:p14="http://schemas.microsoft.com/office/powerpoint/2010/main" val="3801741464"/>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Say</a:t>
            </a:r>
          </a:p>
          <a:p>
            <a:r>
              <a:rPr lang="en-US" dirty="0" smtClean="0"/>
              <a:t>There is an additional design limitation for using an ordinary moment frame is if the design used different lateral systems in the building. One example of this is a combination of a steel ordinary moment frame and wood shear walls.  Wood shear walls are designed with R = 6.5 and can be used in structures taller than 35 feet, but when used in combination with a steel OMF, you would be limited to the restrictions of the steel OMF for the entire structure.</a:t>
            </a:r>
            <a:endParaRPr lang="en-US" dirty="0"/>
          </a:p>
        </p:txBody>
      </p:sp>
      <p:sp>
        <p:nvSpPr>
          <p:cNvPr id="4" name="Slide Number Placeholder 3"/>
          <p:cNvSpPr>
            <a:spLocks noGrp="1"/>
          </p:cNvSpPr>
          <p:nvPr>
            <p:ph type="sldNum" sz="quarter" idx="10"/>
          </p:nvPr>
        </p:nvSpPr>
        <p:spPr/>
        <p:txBody>
          <a:bodyPr/>
          <a:lstStyle/>
          <a:p>
            <a:fld id="{1180FBAD-EC0D-420C-B0F9-44577674AA30}" type="slidenum">
              <a:rPr lang="en-US" smtClean="0"/>
              <a:t>58</a:t>
            </a:fld>
            <a:endParaRPr lang="en-US"/>
          </a:p>
        </p:txBody>
      </p:sp>
    </p:spTree>
    <p:extLst>
      <p:ext uri="{BB962C8B-B14F-4D97-AF65-F5344CB8AC3E}">
        <p14:creationId xmlns:p14="http://schemas.microsoft.com/office/powerpoint/2010/main" val="3586251576"/>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Say</a:t>
            </a:r>
          </a:p>
          <a:p>
            <a:r>
              <a:rPr lang="en-US" dirty="0" smtClean="0"/>
              <a:t>The additional limitation for combining lateral systems applies for both horizontal combinations (different lateral systems for the same floor level) and vertical combinations (different lateral systems for different floor levels).  The diaphragms would also be affected by having to use the lower R design value as well.</a:t>
            </a:r>
            <a:endParaRPr lang="en-US" dirty="0"/>
          </a:p>
        </p:txBody>
      </p:sp>
      <p:sp>
        <p:nvSpPr>
          <p:cNvPr id="4" name="Slide Number Placeholder 3"/>
          <p:cNvSpPr>
            <a:spLocks noGrp="1"/>
          </p:cNvSpPr>
          <p:nvPr>
            <p:ph type="sldNum" sz="quarter" idx="10"/>
          </p:nvPr>
        </p:nvSpPr>
        <p:spPr/>
        <p:txBody>
          <a:bodyPr/>
          <a:lstStyle/>
          <a:p>
            <a:fld id="{1180FBAD-EC0D-420C-B0F9-44577674AA30}" type="slidenum">
              <a:rPr lang="en-US" smtClean="0"/>
              <a:t>59</a:t>
            </a:fld>
            <a:endParaRPr lang="en-US"/>
          </a:p>
        </p:txBody>
      </p:sp>
    </p:spTree>
    <p:extLst>
      <p:ext uri="{BB962C8B-B14F-4D97-AF65-F5344CB8AC3E}">
        <p14:creationId xmlns:p14="http://schemas.microsoft.com/office/powerpoint/2010/main" val="2374392312"/>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Say</a:t>
            </a:r>
          </a:p>
          <a:p>
            <a:r>
              <a:rPr lang="en-US" dirty="0" smtClean="0"/>
              <a:t>It should be noted that the additional limitations mentioned in the previous slides apply to seismic design only. There are no drift requirements or R-values that are applied to wind designs.  The 2015 International Building code has a new provision regarding wind and seismic detailing that does note that lateral force resisting systems must meet seismic requirements even when the wind load effects are greater than the seismic load effects.</a:t>
            </a:r>
            <a:endParaRPr lang="en-US" dirty="0"/>
          </a:p>
        </p:txBody>
      </p:sp>
      <p:sp>
        <p:nvSpPr>
          <p:cNvPr id="4" name="Slide Number Placeholder 3"/>
          <p:cNvSpPr>
            <a:spLocks noGrp="1"/>
          </p:cNvSpPr>
          <p:nvPr>
            <p:ph type="sldNum" sz="quarter" idx="10"/>
          </p:nvPr>
        </p:nvSpPr>
        <p:spPr/>
        <p:txBody>
          <a:bodyPr/>
          <a:lstStyle/>
          <a:p>
            <a:fld id="{1180FBAD-EC0D-420C-B0F9-44577674AA30}" type="slidenum">
              <a:rPr lang="en-US" smtClean="0"/>
              <a:t>60</a:t>
            </a:fld>
            <a:endParaRPr lang="en-US"/>
          </a:p>
        </p:txBody>
      </p:sp>
    </p:spTree>
    <p:extLst>
      <p:ext uri="{BB962C8B-B14F-4D97-AF65-F5344CB8AC3E}">
        <p14:creationId xmlns:p14="http://schemas.microsoft.com/office/powerpoint/2010/main" val="1672239801"/>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Do</a:t>
            </a:r>
          </a:p>
          <a:p>
            <a:r>
              <a:rPr lang="en-US" b="0" dirty="0" smtClean="0"/>
              <a:t>Review the slide.</a:t>
            </a:r>
            <a:endParaRPr lang="en-US" b="0" dirty="0"/>
          </a:p>
        </p:txBody>
      </p:sp>
      <p:sp>
        <p:nvSpPr>
          <p:cNvPr id="4" name="Slide Number Placeholder 3"/>
          <p:cNvSpPr>
            <a:spLocks noGrp="1"/>
          </p:cNvSpPr>
          <p:nvPr>
            <p:ph type="sldNum" sz="quarter" idx="10"/>
          </p:nvPr>
        </p:nvSpPr>
        <p:spPr/>
        <p:txBody>
          <a:bodyPr/>
          <a:lstStyle/>
          <a:p>
            <a:fld id="{1180FBAD-EC0D-420C-B0F9-44577674AA30}" type="slidenum">
              <a:rPr lang="en-US" smtClean="0"/>
              <a:t>61</a:t>
            </a:fld>
            <a:endParaRPr lang="en-US"/>
          </a:p>
        </p:txBody>
      </p:sp>
    </p:spTree>
    <p:extLst>
      <p:ext uri="{BB962C8B-B14F-4D97-AF65-F5344CB8AC3E}">
        <p14:creationId xmlns:p14="http://schemas.microsoft.com/office/powerpoint/2010/main" val="3015316637"/>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After completing this lesson, you will be able to:</a:t>
            </a:r>
          </a:p>
          <a:p>
            <a:endParaRPr lang="en-US" dirty="0" smtClean="0"/>
          </a:p>
          <a:p>
            <a:pPr marL="171450" indent="-171450">
              <a:buFont typeface="Arial" panose="020B0604020202020204" pitchFamily="34" charset="0"/>
              <a:buChar char="•"/>
            </a:pPr>
            <a:r>
              <a:rPr lang="en-US" dirty="0" smtClean="0"/>
              <a:t>Explain the proper application of ordinary moment frames and special moment frames</a:t>
            </a:r>
            <a:endParaRPr lang="en-US" dirty="0"/>
          </a:p>
        </p:txBody>
      </p:sp>
      <p:sp>
        <p:nvSpPr>
          <p:cNvPr id="4" name="Slide Number Placeholder 3"/>
          <p:cNvSpPr>
            <a:spLocks noGrp="1"/>
          </p:cNvSpPr>
          <p:nvPr>
            <p:ph type="sldNum" sz="quarter" idx="10"/>
          </p:nvPr>
        </p:nvSpPr>
        <p:spPr/>
        <p:txBody>
          <a:bodyPr/>
          <a:lstStyle/>
          <a:p>
            <a:fld id="{1180FBAD-EC0D-420C-B0F9-44577674AA30}" type="slidenum">
              <a:rPr lang="en-US" smtClean="0"/>
              <a:t>62</a:t>
            </a:fld>
            <a:endParaRPr lang="en-US"/>
          </a:p>
        </p:txBody>
      </p:sp>
    </p:spTree>
    <p:extLst>
      <p:ext uri="{BB962C8B-B14F-4D97-AF65-F5344CB8AC3E}">
        <p14:creationId xmlns:p14="http://schemas.microsoft.com/office/powerpoint/2010/main" val="1972499908"/>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Say</a:t>
            </a:r>
          </a:p>
          <a:p>
            <a:r>
              <a:rPr lang="en-US" dirty="0" smtClean="0"/>
              <a:t>The following slides demonstrate some of these applications and the challenges faced with modern designs. The issues include:</a:t>
            </a:r>
          </a:p>
          <a:p>
            <a:endParaRPr lang="en-US" dirty="0" smtClean="0"/>
          </a:p>
          <a:p>
            <a:pPr marL="171450" indent="-171450">
              <a:buFont typeface="Arial" panose="020B0604020202020204" pitchFamily="34" charset="0"/>
              <a:buChar char="•"/>
            </a:pPr>
            <a:r>
              <a:rPr lang="en-US" dirty="0" smtClean="0"/>
              <a:t>Generally much larger structures</a:t>
            </a:r>
          </a:p>
          <a:p>
            <a:pPr marL="171450" indent="-171450">
              <a:buFont typeface="Arial" panose="020B0604020202020204" pitchFamily="34" charset="0"/>
              <a:buChar char="•"/>
            </a:pPr>
            <a:r>
              <a:rPr lang="en-US" dirty="0" smtClean="0"/>
              <a:t>Many windows leave little opportunity for conventional bracing</a:t>
            </a:r>
          </a:p>
          <a:p>
            <a:pPr marL="171450" indent="-171450">
              <a:buFont typeface="Arial" panose="020B0604020202020204" pitchFamily="34" charset="0"/>
              <a:buChar char="•"/>
            </a:pPr>
            <a:r>
              <a:rPr lang="en-US" dirty="0" smtClean="0"/>
              <a:t>Heavy finishes combined with open floor plans (large spans) result in higher design loads on lateral elements</a:t>
            </a:r>
          </a:p>
          <a:p>
            <a:pPr marL="0" indent="0">
              <a:buFont typeface="Arial" panose="020B0604020202020204" pitchFamily="34" charset="0"/>
              <a:buNone/>
            </a:pPr>
            <a:endParaRPr lang="en-US" dirty="0" smtClean="0"/>
          </a:p>
          <a:p>
            <a:r>
              <a:rPr lang="en-US" b="1" dirty="0" smtClean="0"/>
              <a:t>Quiz Note</a:t>
            </a:r>
          </a:p>
          <a:p>
            <a:r>
              <a:rPr lang="en-US" dirty="0" smtClean="0"/>
              <a:t>This slide features information that will be found on the post-course knowledge assessment.</a:t>
            </a:r>
          </a:p>
          <a:p>
            <a:endParaRPr lang="en-US" dirty="0" smtClean="0"/>
          </a:p>
          <a:p>
            <a:pPr marL="0" indent="0">
              <a:buFont typeface="Arial" panose="020B0604020202020204" pitchFamily="34" charset="0"/>
              <a:buNone/>
            </a:pPr>
            <a:r>
              <a:rPr lang="en-US" dirty="0" smtClean="0"/>
              <a:t>Which of the following structural design issues are caused by modern home designs? (Check all that apply)</a:t>
            </a:r>
          </a:p>
          <a:p>
            <a:pPr marL="228600" indent="-228600">
              <a:buFont typeface="+mj-lt"/>
              <a:buAutoNum type="alphaLcPeriod"/>
            </a:pPr>
            <a:r>
              <a:rPr lang="en-US" b="1" dirty="0" smtClean="0"/>
              <a:t>Larger structures</a:t>
            </a:r>
          </a:p>
          <a:p>
            <a:pPr marL="228600" indent="-228600">
              <a:buFont typeface="+mj-lt"/>
              <a:buAutoNum type="alphaLcPeriod"/>
            </a:pPr>
            <a:r>
              <a:rPr lang="en-US" b="0" dirty="0" smtClean="0"/>
              <a:t>Energy efficiency</a:t>
            </a:r>
          </a:p>
          <a:p>
            <a:pPr marL="228600" indent="-228600">
              <a:buFont typeface="+mj-lt"/>
              <a:buAutoNum type="alphaLcPeriod"/>
            </a:pPr>
            <a:r>
              <a:rPr lang="en-US" b="1" dirty="0" smtClean="0"/>
              <a:t>Open floor plans</a:t>
            </a:r>
          </a:p>
          <a:p>
            <a:pPr marL="228600" indent="-228600">
              <a:buFont typeface="+mj-lt"/>
              <a:buAutoNum type="alphaLcPeriod"/>
            </a:pPr>
            <a:r>
              <a:rPr lang="en-US" b="1" dirty="0" smtClean="0"/>
              <a:t>Heavy finishes</a:t>
            </a:r>
            <a:endParaRPr lang="en-US" b="1" dirty="0"/>
          </a:p>
        </p:txBody>
      </p:sp>
      <p:sp>
        <p:nvSpPr>
          <p:cNvPr id="4" name="Slide Number Placeholder 3"/>
          <p:cNvSpPr>
            <a:spLocks noGrp="1"/>
          </p:cNvSpPr>
          <p:nvPr>
            <p:ph type="sldNum" sz="quarter" idx="10"/>
          </p:nvPr>
        </p:nvSpPr>
        <p:spPr/>
        <p:txBody>
          <a:bodyPr/>
          <a:lstStyle/>
          <a:p>
            <a:fld id="{1180FBAD-EC0D-420C-B0F9-44577674AA30}" type="slidenum">
              <a:rPr lang="en-US" smtClean="0"/>
              <a:t>63</a:t>
            </a:fld>
            <a:endParaRPr lang="en-US"/>
          </a:p>
        </p:txBody>
      </p:sp>
    </p:spTree>
    <p:extLst>
      <p:ext uri="{BB962C8B-B14F-4D97-AF65-F5344CB8AC3E}">
        <p14:creationId xmlns:p14="http://schemas.microsoft.com/office/powerpoint/2010/main" val="33490228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Do</a:t>
            </a:r>
          </a:p>
          <a:p>
            <a:r>
              <a:rPr lang="en-US" dirty="0" smtClean="0"/>
              <a:t>Explain that we have additional PK topics available that offer credit for ICC</a:t>
            </a:r>
            <a:r>
              <a:rPr lang="en-US" baseline="0" dirty="0" smtClean="0"/>
              <a:t> members and </a:t>
            </a:r>
            <a:r>
              <a:rPr lang="en-US" dirty="0" smtClean="0"/>
              <a:t>HSW credits</a:t>
            </a:r>
            <a:r>
              <a:rPr lang="en-US" baseline="0" dirty="0" smtClean="0"/>
              <a:t> for AIA members</a:t>
            </a:r>
            <a:r>
              <a:rPr lang="en-US" dirty="0" smtClean="0"/>
              <a:t>.</a:t>
            </a:r>
          </a:p>
          <a:p>
            <a:endParaRPr lang="en-US" dirty="0" smtClean="0"/>
          </a:p>
          <a:p>
            <a:r>
              <a:rPr lang="en-US" dirty="0" smtClean="0"/>
              <a:t>Explain</a:t>
            </a:r>
            <a:r>
              <a:rPr lang="en-US" baseline="0" dirty="0" smtClean="0"/>
              <a:t> that we have a library of online courses available in our Simpson Student Center that also offer ICC and AIA HSW credits. They can access our online courses at </a:t>
            </a:r>
            <a:r>
              <a:rPr lang="en-US" b="1" dirty="0" smtClean="0">
                <a:solidFill>
                  <a:srgbClr val="DC6808"/>
                </a:solidFill>
                <a:latin typeface="Calibri" panose="020F0502020204030204" pitchFamily="34" charset="0"/>
              </a:rPr>
              <a:t>strongtie.com/workshops</a:t>
            </a:r>
            <a:r>
              <a:rPr lang="en-US" dirty="0" smtClean="0">
                <a:solidFill>
                  <a:srgbClr val="DC6808"/>
                </a:solidFill>
                <a:latin typeface="Calibri" panose="020F0502020204030204" pitchFamily="34" charset="0"/>
              </a:rPr>
              <a:t>.</a:t>
            </a:r>
          </a:p>
        </p:txBody>
      </p:sp>
      <p:sp>
        <p:nvSpPr>
          <p:cNvPr id="4" name="Slide Number Placeholder 3"/>
          <p:cNvSpPr>
            <a:spLocks noGrp="1"/>
          </p:cNvSpPr>
          <p:nvPr>
            <p:ph type="sldNum" sz="quarter" idx="10"/>
          </p:nvPr>
        </p:nvSpPr>
        <p:spPr/>
        <p:txBody>
          <a:bodyPr/>
          <a:lstStyle/>
          <a:p>
            <a:fld id="{41BDAC27-EA65-4CFE-B3FB-06977A465F32}" type="slidenum">
              <a:rPr lang="en-US" smtClean="0"/>
              <a:t>7</a:t>
            </a:fld>
            <a:endParaRPr lang="en-US"/>
          </a:p>
        </p:txBody>
      </p:sp>
    </p:spTree>
    <p:extLst>
      <p:ext uri="{BB962C8B-B14F-4D97-AF65-F5344CB8AC3E}">
        <p14:creationId xmlns:p14="http://schemas.microsoft.com/office/powerpoint/2010/main" val="3044388552"/>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Say</a:t>
            </a:r>
          </a:p>
          <a:p>
            <a:r>
              <a:rPr lang="en-US" dirty="0" smtClean="0"/>
              <a:t>While shear walls are simple to specify, they have a limited load capacity. Pre-fabricated shear wall panels are typically only available with a 12-inch minimum width. No anchorage solutions are available on masonry foundations.</a:t>
            </a:r>
            <a:endParaRPr lang="en-US" dirty="0"/>
          </a:p>
        </p:txBody>
      </p:sp>
      <p:sp>
        <p:nvSpPr>
          <p:cNvPr id="4" name="Slide Number Placeholder 3"/>
          <p:cNvSpPr>
            <a:spLocks noGrp="1"/>
          </p:cNvSpPr>
          <p:nvPr>
            <p:ph type="sldNum" sz="quarter" idx="10"/>
          </p:nvPr>
        </p:nvSpPr>
        <p:spPr/>
        <p:txBody>
          <a:bodyPr/>
          <a:lstStyle/>
          <a:p>
            <a:fld id="{1180FBAD-EC0D-420C-B0F9-44577674AA30}" type="slidenum">
              <a:rPr lang="en-US" smtClean="0"/>
              <a:t>64</a:t>
            </a:fld>
            <a:endParaRPr lang="en-US"/>
          </a:p>
        </p:txBody>
      </p:sp>
    </p:spTree>
    <p:extLst>
      <p:ext uri="{BB962C8B-B14F-4D97-AF65-F5344CB8AC3E}">
        <p14:creationId xmlns:p14="http://schemas.microsoft.com/office/powerpoint/2010/main" val="1158323746"/>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Say</a:t>
            </a:r>
          </a:p>
          <a:p>
            <a:r>
              <a:rPr lang="en-US" dirty="0" smtClean="0"/>
              <a:t>Site-built moment frames are designer by the </a:t>
            </a:r>
            <a:r>
              <a:rPr lang="en-US" dirty="0" err="1" smtClean="0"/>
              <a:t>specifier</a:t>
            </a:r>
            <a:r>
              <a:rPr lang="en-US" dirty="0" smtClean="0"/>
              <a:t> and allow for custom fabrication. However, they must be installed by iron workers and they must be field welded.</a:t>
            </a:r>
            <a:endParaRPr lang="en-US" dirty="0"/>
          </a:p>
        </p:txBody>
      </p:sp>
      <p:sp>
        <p:nvSpPr>
          <p:cNvPr id="4" name="Slide Number Placeholder 3"/>
          <p:cNvSpPr>
            <a:spLocks noGrp="1"/>
          </p:cNvSpPr>
          <p:nvPr>
            <p:ph type="sldNum" sz="quarter" idx="10"/>
          </p:nvPr>
        </p:nvSpPr>
        <p:spPr/>
        <p:txBody>
          <a:bodyPr/>
          <a:lstStyle/>
          <a:p>
            <a:fld id="{1180FBAD-EC0D-420C-B0F9-44577674AA30}" type="slidenum">
              <a:rPr lang="en-US" smtClean="0"/>
              <a:t>65</a:t>
            </a:fld>
            <a:endParaRPr lang="en-US"/>
          </a:p>
        </p:txBody>
      </p:sp>
    </p:spTree>
    <p:extLst>
      <p:ext uri="{BB962C8B-B14F-4D97-AF65-F5344CB8AC3E}">
        <p14:creationId xmlns:p14="http://schemas.microsoft.com/office/powerpoint/2010/main" val="3649870517"/>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Say</a:t>
            </a:r>
          </a:p>
          <a:p>
            <a:r>
              <a:rPr lang="en-US" dirty="0" smtClean="0"/>
              <a:t>Pre-fabricated moment frames are simple to specify, have field-bolted connections and can be installed by framers. They feature a high load capacity and offer solutions using five-and-a-half-inch columns.</a:t>
            </a:r>
          </a:p>
          <a:p>
            <a:endParaRPr lang="en-US" dirty="0" smtClean="0"/>
          </a:p>
          <a:p>
            <a:r>
              <a:rPr lang="en-US" b="1" dirty="0" smtClean="0"/>
              <a:t>Quiz Note</a:t>
            </a:r>
          </a:p>
          <a:p>
            <a:r>
              <a:rPr lang="en-US" dirty="0" smtClean="0"/>
              <a:t>This slide features information that will be found on the post-course knowledge assessment.</a:t>
            </a:r>
          </a:p>
          <a:p>
            <a:endParaRPr lang="en-US" dirty="0" smtClean="0"/>
          </a:p>
          <a:p>
            <a:pPr marL="0" indent="0">
              <a:buFont typeface="Arial" panose="020B0604020202020204" pitchFamily="34" charset="0"/>
              <a:buNone/>
            </a:pPr>
            <a:r>
              <a:rPr lang="en-US" dirty="0" smtClean="0"/>
              <a:t>True or false: Prefabricated moment frames can be installed by framers.</a:t>
            </a:r>
          </a:p>
          <a:p>
            <a:pPr marL="228600" indent="-228600">
              <a:buFont typeface="+mj-lt"/>
              <a:buAutoNum type="alphaLcPeriod"/>
            </a:pPr>
            <a:r>
              <a:rPr lang="en-US" b="1" dirty="0" smtClean="0"/>
              <a:t>True</a:t>
            </a:r>
          </a:p>
          <a:p>
            <a:pPr marL="228600" indent="-228600">
              <a:buFont typeface="+mj-lt"/>
              <a:buAutoNum type="alphaLcPeriod"/>
            </a:pPr>
            <a:r>
              <a:rPr lang="en-US" b="0" dirty="0" smtClean="0"/>
              <a:t>False</a:t>
            </a:r>
          </a:p>
        </p:txBody>
      </p:sp>
      <p:sp>
        <p:nvSpPr>
          <p:cNvPr id="4" name="Slide Number Placeholder 3"/>
          <p:cNvSpPr>
            <a:spLocks noGrp="1"/>
          </p:cNvSpPr>
          <p:nvPr>
            <p:ph type="sldNum" sz="quarter" idx="10"/>
          </p:nvPr>
        </p:nvSpPr>
        <p:spPr/>
        <p:txBody>
          <a:bodyPr/>
          <a:lstStyle/>
          <a:p>
            <a:fld id="{1180FBAD-EC0D-420C-B0F9-44577674AA30}" type="slidenum">
              <a:rPr lang="en-US" smtClean="0"/>
              <a:t>66</a:t>
            </a:fld>
            <a:endParaRPr lang="en-US"/>
          </a:p>
        </p:txBody>
      </p:sp>
    </p:spTree>
    <p:extLst>
      <p:ext uri="{BB962C8B-B14F-4D97-AF65-F5344CB8AC3E}">
        <p14:creationId xmlns:p14="http://schemas.microsoft.com/office/powerpoint/2010/main" val="1260551567"/>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Say</a:t>
            </a:r>
          </a:p>
          <a:p>
            <a:r>
              <a:rPr lang="en-US" dirty="0" smtClean="0"/>
              <a:t>Garage fronts: Prefabricated steel moment frames have been used for garage front applications where large openings are needed with very little room for walls.</a:t>
            </a:r>
            <a:endParaRPr lang="en-US" dirty="0"/>
          </a:p>
        </p:txBody>
      </p:sp>
      <p:sp>
        <p:nvSpPr>
          <p:cNvPr id="4" name="Slide Number Placeholder 3"/>
          <p:cNvSpPr>
            <a:spLocks noGrp="1"/>
          </p:cNvSpPr>
          <p:nvPr>
            <p:ph type="sldNum" sz="quarter" idx="10"/>
          </p:nvPr>
        </p:nvSpPr>
        <p:spPr/>
        <p:txBody>
          <a:bodyPr/>
          <a:lstStyle/>
          <a:p>
            <a:fld id="{1180FBAD-EC0D-420C-B0F9-44577674AA30}" type="slidenum">
              <a:rPr lang="en-US" smtClean="0"/>
              <a:t>67</a:t>
            </a:fld>
            <a:endParaRPr lang="en-US"/>
          </a:p>
        </p:txBody>
      </p:sp>
    </p:spTree>
    <p:extLst>
      <p:ext uri="{BB962C8B-B14F-4D97-AF65-F5344CB8AC3E}">
        <p14:creationId xmlns:p14="http://schemas.microsoft.com/office/powerpoint/2010/main" val="1841466289"/>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Say</a:t>
            </a:r>
          </a:p>
          <a:p>
            <a:r>
              <a:rPr lang="en-US" dirty="0" smtClean="0"/>
              <a:t>Grand entryways: Prefabricated moment frames have also proven to be a useful solution for grand entryways in residential construction where tall ceiling heights are combined with large window and door openings and very minimal wall space.</a:t>
            </a:r>
            <a:endParaRPr lang="en-US" dirty="0"/>
          </a:p>
        </p:txBody>
      </p:sp>
      <p:sp>
        <p:nvSpPr>
          <p:cNvPr id="4" name="Slide Number Placeholder 3"/>
          <p:cNvSpPr>
            <a:spLocks noGrp="1"/>
          </p:cNvSpPr>
          <p:nvPr>
            <p:ph type="sldNum" sz="quarter" idx="10"/>
          </p:nvPr>
        </p:nvSpPr>
        <p:spPr/>
        <p:txBody>
          <a:bodyPr/>
          <a:lstStyle/>
          <a:p>
            <a:fld id="{1180FBAD-EC0D-420C-B0F9-44577674AA30}" type="slidenum">
              <a:rPr lang="en-US" smtClean="0"/>
              <a:t>68</a:t>
            </a:fld>
            <a:endParaRPr lang="en-US"/>
          </a:p>
        </p:txBody>
      </p:sp>
    </p:spTree>
    <p:extLst>
      <p:ext uri="{BB962C8B-B14F-4D97-AF65-F5344CB8AC3E}">
        <p14:creationId xmlns:p14="http://schemas.microsoft.com/office/powerpoint/2010/main" val="1306209962"/>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Say</a:t>
            </a:r>
          </a:p>
          <a:p>
            <a:r>
              <a:rPr lang="en-US" dirty="0" smtClean="0"/>
              <a:t>Interior: Prefabricated moment frames that utilize a bolted connection instead of welds have shown to be an ideal solution for interior applications where the floor system is already in place. By being able to lift the beam into place and secure with bolts, no cutting of the floor above is necessary in order to achieve a proper installation.</a:t>
            </a:r>
            <a:endParaRPr lang="en-US" dirty="0"/>
          </a:p>
        </p:txBody>
      </p:sp>
      <p:sp>
        <p:nvSpPr>
          <p:cNvPr id="4" name="Slide Number Placeholder 3"/>
          <p:cNvSpPr>
            <a:spLocks noGrp="1"/>
          </p:cNvSpPr>
          <p:nvPr>
            <p:ph type="sldNum" sz="quarter" idx="10"/>
          </p:nvPr>
        </p:nvSpPr>
        <p:spPr/>
        <p:txBody>
          <a:bodyPr/>
          <a:lstStyle/>
          <a:p>
            <a:fld id="{1180FBAD-EC0D-420C-B0F9-44577674AA30}" type="slidenum">
              <a:rPr lang="en-US" smtClean="0"/>
              <a:t>69</a:t>
            </a:fld>
            <a:endParaRPr lang="en-US"/>
          </a:p>
        </p:txBody>
      </p:sp>
    </p:spTree>
    <p:extLst>
      <p:ext uri="{BB962C8B-B14F-4D97-AF65-F5344CB8AC3E}">
        <p14:creationId xmlns:p14="http://schemas.microsoft.com/office/powerpoint/2010/main" val="805271754"/>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Say</a:t>
            </a:r>
          </a:p>
          <a:p>
            <a:r>
              <a:rPr lang="en-US" dirty="0" smtClean="0"/>
              <a:t>Multi-family: Multi-family residential units can also benefit from the use of prefabricated moment frames, due to their ease of installation and high seismic load capacity.</a:t>
            </a:r>
            <a:endParaRPr lang="en-US" dirty="0"/>
          </a:p>
        </p:txBody>
      </p:sp>
      <p:sp>
        <p:nvSpPr>
          <p:cNvPr id="4" name="Slide Number Placeholder 3"/>
          <p:cNvSpPr>
            <a:spLocks noGrp="1"/>
          </p:cNvSpPr>
          <p:nvPr>
            <p:ph type="sldNum" sz="quarter" idx="10"/>
          </p:nvPr>
        </p:nvSpPr>
        <p:spPr/>
        <p:txBody>
          <a:bodyPr/>
          <a:lstStyle/>
          <a:p>
            <a:fld id="{1180FBAD-EC0D-420C-B0F9-44577674AA30}" type="slidenum">
              <a:rPr lang="en-US" smtClean="0"/>
              <a:t>70</a:t>
            </a:fld>
            <a:endParaRPr lang="en-US"/>
          </a:p>
        </p:txBody>
      </p:sp>
    </p:spTree>
    <p:extLst>
      <p:ext uri="{BB962C8B-B14F-4D97-AF65-F5344CB8AC3E}">
        <p14:creationId xmlns:p14="http://schemas.microsoft.com/office/powerpoint/2010/main" val="802907177"/>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Say</a:t>
            </a:r>
          </a:p>
          <a:p>
            <a:r>
              <a:rPr lang="en-US" dirty="0" smtClean="0"/>
              <a:t>Residential seismic upgrades: Along with being a great solution for new light-frame construction, retrofit projects are another building type than can benefit from using a prefabricated moment frame.  Older wood buildings that exhibit a construction type known as having a “soft-story”, or a large opening on the first floor with insufficient lateral capacity, can greatly reduce the risk of collapse by being retrofit with a prefabricated moment frame.</a:t>
            </a:r>
            <a:endParaRPr lang="en-US" dirty="0"/>
          </a:p>
        </p:txBody>
      </p:sp>
      <p:sp>
        <p:nvSpPr>
          <p:cNvPr id="4" name="Slide Number Placeholder 3"/>
          <p:cNvSpPr>
            <a:spLocks noGrp="1"/>
          </p:cNvSpPr>
          <p:nvPr>
            <p:ph type="sldNum" sz="quarter" idx="10"/>
          </p:nvPr>
        </p:nvSpPr>
        <p:spPr/>
        <p:txBody>
          <a:bodyPr/>
          <a:lstStyle/>
          <a:p>
            <a:fld id="{1180FBAD-EC0D-420C-B0F9-44577674AA30}" type="slidenum">
              <a:rPr lang="en-US" smtClean="0"/>
              <a:t>71</a:t>
            </a:fld>
            <a:endParaRPr lang="en-US"/>
          </a:p>
        </p:txBody>
      </p:sp>
    </p:spTree>
    <p:extLst>
      <p:ext uri="{BB962C8B-B14F-4D97-AF65-F5344CB8AC3E}">
        <p14:creationId xmlns:p14="http://schemas.microsoft.com/office/powerpoint/2010/main" val="431933957"/>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Say</a:t>
            </a:r>
          </a:p>
          <a:p>
            <a:r>
              <a:rPr lang="en-US" dirty="0" smtClean="0"/>
              <a:t>Retail and fast food: Along with the myriad of residential projects, commercial projects such as retail and fast food buildings can use the advantages of a prefabricated steel moment frame.</a:t>
            </a:r>
            <a:endParaRPr lang="en-US" dirty="0"/>
          </a:p>
        </p:txBody>
      </p:sp>
      <p:sp>
        <p:nvSpPr>
          <p:cNvPr id="4" name="Slide Number Placeholder 3"/>
          <p:cNvSpPr>
            <a:spLocks noGrp="1"/>
          </p:cNvSpPr>
          <p:nvPr>
            <p:ph type="sldNum" sz="quarter" idx="10"/>
          </p:nvPr>
        </p:nvSpPr>
        <p:spPr/>
        <p:txBody>
          <a:bodyPr/>
          <a:lstStyle/>
          <a:p>
            <a:fld id="{1180FBAD-EC0D-420C-B0F9-44577674AA30}" type="slidenum">
              <a:rPr lang="en-US" smtClean="0"/>
              <a:t>72</a:t>
            </a:fld>
            <a:endParaRPr lang="en-US"/>
          </a:p>
        </p:txBody>
      </p:sp>
    </p:spTree>
    <p:extLst>
      <p:ext uri="{BB962C8B-B14F-4D97-AF65-F5344CB8AC3E}">
        <p14:creationId xmlns:p14="http://schemas.microsoft.com/office/powerpoint/2010/main" val="2876960958"/>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Say</a:t>
            </a:r>
          </a:p>
          <a:p>
            <a:r>
              <a:rPr lang="en-US" dirty="0" smtClean="0"/>
              <a:t>RV garage: Any building that has a large opening and limited wall space can benefit from using a prefabricated moment frame, such as this RV garage, which has a tall ceiling height as well as a wide opening.</a:t>
            </a:r>
            <a:endParaRPr lang="en-US" dirty="0"/>
          </a:p>
        </p:txBody>
      </p:sp>
      <p:sp>
        <p:nvSpPr>
          <p:cNvPr id="4" name="Slide Number Placeholder 3"/>
          <p:cNvSpPr>
            <a:spLocks noGrp="1"/>
          </p:cNvSpPr>
          <p:nvPr>
            <p:ph type="sldNum" sz="quarter" idx="10"/>
          </p:nvPr>
        </p:nvSpPr>
        <p:spPr/>
        <p:txBody>
          <a:bodyPr/>
          <a:lstStyle/>
          <a:p>
            <a:fld id="{1180FBAD-EC0D-420C-B0F9-44577674AA30}" type="slidenum">
              <a:rPr lang="en-US" smtClean="0"/>
              <a:t>73</a:t>
            </a:fld>
            <a:endParaRPr lang="en-US"/>
          </a:p>
        </p:txBody>
      </p:sp>
    </p:spTree>
    <p:extLst>
      <p:ext uri="{BB962C8B-B14F-4D97-AF65-F5344CB8AC3E}">
        <p14:creationId xmlns:p14="http://schemas.microsoft.com/office/powerpoint/2010/main" val="67783724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After completing this lesson, you will be able to:</a:t>
            </a:r>
          </a:p>
          <a:p>
            <a:endParaRPr lang="en-US" dirty="0" smtClean="0"/>
          </a:p>
          <a:p>
            <a:pPr marL="171450" indent="-171450">
              <a:buFont typeface="Arial" panose="020B0604020202020204" pitchFamily="34" charset="0"/>
              <a:buChar char="•"/>
            </a:pPr>
            <a:r>
              <a:rPr lang="en-US" dirty="0" smtClean="0"/>
              <a:t>Describe the differences between the types of steel moment frames</a:t>
            </a:r>
          </a:p>
          <a:p>
            <a:pPr marL="171450" indent="-171450">
              <a:buFont typeface="Arial" panose="020B0604020202020204" pitchFamily="34" charset="0"/>
              <a:buChar char="•"/>
            </a:pPr>
            <a:r>
              <a:rPr lang="en-US" dirty="0" smtClean="0"/>
              <a:t>Summarize how steel moment frames are used in the field for new and existing construction</a:t>
            </a:r>
          </a:p>
        </p:txBody>
      </p:sp>
      <p:sp>
        <p:nvSpPr>
          <p:cNvPr id="4" name="Slide Number Placeholder 3"/>
          <p:cNvSpPr>
            <a:spLocks noGrp="1"/>
          </p:cNvSpPr>
          <p:nvPr>
            <p:ph type="sldNum" sz="quarter" idx="10"/>
          </p:nvPr>
        </p:nvSpPr>
        <p:spPr/>
        <p:txBody>
          <a:bodyPr/>
          <a:lstStyle/>
          <a:p>
            <a:fld id="{1180FBAD-EC0D-420C-B0F9-44577674AA30}" type="slidenum">
              <a:rPr lang="en-US" smtClean="0"/>
              <a:t>11</a:t>
            </a:fld>
            <a:endParaRPr lang="en-US"/>
          </a:p>
        </p:txBody>
      </p:sp>
    </p:spTree>
    <p:extLst>
      <p:ext uri="{BB962C8B-B14F-4D97-AF65-F5344CB8AC3E}">
        <p14:creationId xmlns:p14="http://schemas.microsoft.com/office/powerpoint/2010/main" val="2717685335"/>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Say</a:t>
            </a:r>
          </a:p>
          <a:p>
            <a:r>
              <a:rPr lang="en-US" dirty="0" smtClean="0"/>
              <a:t>Soft story retrofit: Here is a photo of tuck-under parking typical in multi-family construction completed before 1980. Large openings at the first level are typical in mixed use developments, such as housing over retail.</a:t>
            </a:r>
            <a:endParaRPr lang="en-US" dirty="0"/>
          </a:p>
        </p:txBody>
      </p:sp>
      <p:sp>
        <p:nvSpPr>
          <p:cNvPr id="4" name="Slide Number Placeholder 3"/>
          <p:cNvSpPr>
            <a:spLocks noGrp="1"/>
          </p:cNvSpPr>
          <p:nvPr>
            <p:ph type="sldNum" sz="quarter" idx="10"/>
          </p:nvPr>
        </p:nvSpPr>
        <p:spPr/>
        <p:txBody>
          <a:bodyPr/>
          <a:lstStyle/>
          <a:p>
            <a:fld id="{1180FBAD-EC0D-420C-B0F9-44577674AA30}" type="slidenum">
              <a:rPr lang="en-US" smtClean="0"/>
              <a:t>74</a:t>
            </a:fld>
            <a:endParaRPr lang="en-US"/>
          </a:p>
        </p:txBody>
      </p:sp>
    </p:spTree>
    <p:extLst>
      <p:ext uri="{BB962C8B-B14F-4D97-AF65-F5344CB8AC3E}">
        <p14:creationId xmlns:p14="http://schemas.microsoft.com/office/powerpoint/2010/main" val="2197063538"/>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Say</a:t>
            </a:r>
          </a:p>
          <a:p>
            <a:r>
              <a:rPr lang="en-US" dirty="0" smtClean="0"/>
              <a:t>Apartments and condominiums with parking or commercial space on the first floor are prone to collapse if ground floor walls and columns are not strong enough to hold up the building during earthquakes. The figure above depicts a weak ground level with extensive damage and a relatively rigid upper level that remains intact.</a:t>
            </a:r>
            <a:endParaRPr lang="en-US" dirty="0"/>
          </a:p>
        </p:txBody>
      </p:sp>
      <p:sp>
        <p:nvSpPr>
          <p:cNvPr id="4" name="Slide Number Placeholder 3"/>
          <p:cNvSpPr>
            <a:spLocks noGrp="1"/>
          </p:cNvSpPr>
          <p:nvPr>
            <p:ph type="sldNum" sz="quarter" idx="10"/>
          </p:nvPr>
        </p:nvSpPr>
        <p:spPr/>
        <p:txBody>
          <a:bodyPr/>
          <a:lstStyle/>
          <a:p>
            <a:fld id="{1180FBAD-EC0D-420C-B0F9-44577674AA30}" type="slidenum">
              <a:rPr lang="en-US" smtClean="0"/>
              <a:t>75</a:t>
            </a:fld>
            <a:endParaRPr lang="en-US"/>
          </a:p>
        </p:txBody>
      </p:sp>
    </p:spTree>
    <p:extLst>
      <p:ext uri="{BB962C8B-B14F-4D97-AF65-F5344CB8AC3E}">
        <p14:creationId xmlns:p14="http://schemas.microsoft.com/office/powerpoint/2010/main" val="65125360"/>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Say</a:t>
            </a:r>
          </a:p>
          <a:p>
            <a:r>
              <a:rPr lang="en-US" dirty="0" smtClean="0"/>
              <a:t>The application of moment frame design requirements remains a time-consuming task.</a:t>
            </a:r>
          </a:p>
          <a:p>
            <a:endParaRPr lang="en-US" dirty="0" smtClean="0"/>
          </a:p>
          <a:p>
            <a:r>
              <a:rPr lang="en-US" dirty="0" smtClean="0"/>
              <a:t>This can be especially true for engineers who specialize in light-frame construction, where structural steel is sometimes required to resist high lateral loads in a small space.</a:t>
            </a:r>
          </a:p>
          <a:p>
            <a:r>
              <a:rPr lang="en-US" dirty="0" smtClean="0"/>
              <a:t>While the actual design and detailing of a moment frame may only take a few hours to a day’s work, this is only the first stage of the process.</a:t>
            </a:r>
          </a:p>
          <a:p>
            <a:endParaRPr lang="en-US" dirty="0" smtClean="0"/>
          </a:p>
          <a:p>
            <a:r>
              <a:rPr lang="en-US" dirty="0" smtClean="0"/>
              <a:t>In addition to designing the foundation anchorage, the engineer will need to produce steel and welding specifications, and also review steel shop drawings and welding procedure specifications.</a:t>
            </a:r>
          </a:p>
          <a:p>
            <a:endParaRPr lang="en-US" dirty="0" smtClean="0"/>
          </a:p>
          <a:p>
            <a:r>
              <a:rPr lang="en-US" dirty="0" smtClean="0"/>
              <a:t>A steel sub-contractor will need to install the frame, and the general contractor will need to coordinate between the iron workers, the framers, and the special inspectors to make sure everything fits together.</a:t>
            </a:r>
            <a:endParaRPr lang="en-US" dirty="0"/>
          </a:p>
        </p:txBody>
      </p:sp>
      <p:sp>
        <p:nvSpPr>
          <p:cNvPr id="4" name="Slide Number Placeholder 3"/>
          <p:cNvSpPr>
            <a:spLocks noGrp="1"/>
          </p:cNvSpPr>
          <p:nvPr>
            <p:ph type="sldNum" sz="quarter" idx="10"/>
          </p:nvPr>
        </p:nvSpPr>
        <p:spPr/>
        <p:txBody>
          <a:bodyPr/>
          <a:lstStyle/>
          <a:p>
            <a:fld id="{1180FBAD-EC0D-420C-B0F9-44577674AA30}" type="slidenum">
              <a:rPr lang="en-US" smtClean="0"/>
              <a:t>76</a:t>
            </a:fld>
            <a:endParaRPr lang="en-US"/>
          </a:p>
        </p:txBody>
      </p:sp>
    </p:spTree>
    <p:extLst>
      <p:ext uri="{BB962C8B-B14F-4D97-AF65-F5344CB8AC3E}">
        <p14:creationId xmlns:p14="http://schemas.microsoft.com/office/powerpoint/2010/main" val="2932300672"/>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Say</a:t>
            </a:r>
          </a:p>
          <a:p>
            <a:r>
              <a:rPr lang="en-US" dirty="0" smtClean="0"/>
              <a:t>To save all this additional design work for the engineer and coordination effort for the general contractor, several manufacturers are now selling prefabricated moment frames that are geared specifically toward light-frame construction.</a:t>
            </a:r>
          </a:p>
          <a:p>
            <a:endParaRPr lang="en-US" dirty="0" smtClean="0"/>
          </a:p>
          <a:p>
            <a:r>
              <a:rPr lang="en-US" dirty="0" smtClean="0"/>
              <a:t>The use of prefabricated, load-rated components in building designs has been evolving for the past decade, primarily with narrow shear panels that are tested and code-listed to exceed code height-to-width ratios.</a:t>
            </a:r>
          </a:p>
          <a:p>
            <a:endParaRPr lang="en-US" dirty="0" smtClean="0"/>
          </a:p>
          <a:p>
            <a:r>
              <a:rPr lang="en-US" dirty="0" smtClean="0"/>
              <a:t>The introduction of moment frames to resist higher loads in light-framed structures is the logical progression for </a:t>
            </a:r>
            <a:r>
              <a:rPr lang="en-US" dirty="0" err="1" smtClean="0"/>
              <a:t>premanufactured</a:t>
            </a:r>
            <a:r>
              <a:rPr lang="en-US" dirty="0" smtClean="0"/>
              <a:t> products. </a:t>
            </a:r>
          </a:p>
          <a:p>
            <a:endParaRPr lang="en-US" dirty="0" smtClean="0"/>
          </a:p>
          <a:p>
            <a:r>
              <a:rPr lang="en-US" dirty="0" smtClean="0"/>
              <a:t>The specification of </a:t>
            </a:r>
            <a:r>
              <a:rPr lang="en-US" dirty="0" err="1" smtClean="0"/>
              <a:t>premanufactured</a:t>
            </a:r>
            <a:r>
              <a:rPr lang="en-US" dirty="0" smtClean="0"/>
              <a:t> moment frames can be simplified to selecting a frame model from a catalog that meets the vertical and lateral loading requirements. This is a tremendous benefit for engineers who do not have the time or budget to design a custom frame.</a:t>
            </a:r>
          </a:p>
          <a:p>
            <a:endParaRPr lang="en-US"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However, there are still important design considerations that engineers must be aware of when using a moment frame (</a:t>
            </a:r>
            <a:r>
              <a:rPr lang="en-US" dirty="0" err="1" smtClean="0"/>
              <a:t>premanufactured</a:t>
            </a:r>
            <a:r>
              <a:rPr lang="en-US" dirty="0" smtClean="0"/>
              <a:t> or not) in light-frame construction,</a:t>
            </a:r>
            <a:r>
              <a:rPr lang="en-US" baseline="0" dirty="0" smtClean="0"/>
              <a:t> </a:t>
            </a:r>
            <a:r>
              <a:rPr lang="en-US" sz="1200" kern="1200" dirty="0" smtClean="0">
                <a:solidFill>
                  <a:schemeClr val="tx1"/>
                </a:solidFill>
                <a:latin typeface="+mn-lt"/>
                <a:ea typeface="+mn-ea"/>
                <a:cs typeface="+mn-cs"/>
              </a:rPr>
              <a:t>such as R-Values, Deflection Amplification Factors (C</a:t>
            </a:r>
            <a:r>
              <a:rPr lang="en-US" sz="1200" kern="1200" baseline="-25000" dirty="0" smtClean="0">
                <a:solidFill>
                  <a:schemeClr val="tx1"/>
                </a:solidFill>
                <a:latin typeface="+mn-lt"/>
                <a:ea typeface="+mn-ea"/>
                <a:cs typeface="+mn-cs"/>
              </a:rPr>
              <a:t>d</a:t>
            </a:r>
            <a:r>
              <a:rPr lang="en-US" sz="1200" kern="1200" baseline="0" dirty="0" smtClean="0">
                <a:solidFill>
                  <a:schemeClr val="tx1"/>
                </a:solidFill>
                <a:latin typeface="+mn-lt"/>
                <a:ea typeface="+mn-ea"/>
                <a:cs typeface="+mn-cs"/>
              </a:rPr>
              <a:t>), System </a:t>
            </a:r>
            <a:r>
              <a:rPr lang="en-US" sz="1200" kern="1200" baseline="0" dirty="0" err="1" smtClean="0">
                <a:solidFill>
                  <a:schemeClr val="tx1"/>
                </a:solidFill>
                <a:latin typeface="+mn-lt"/>
                <a:ea typeface="+mn-ea"/>
                <a:cs typeface="+mn-cs"/>
              </a:rPr>
              <a:t>Overstrength</a:t>
            </a:r>
            <a:r>
              <a:rPr lang="en-US" sz="1200" kern="1200" baseline="0" dirty="0" smtClean="0">
                <a:solidFill>
                  <a:schemeClr val="tx1"/>
                </a:solidFill>
                <a:latin typeface="+mn-lt"/>
                <a:ea typeface="+mn-ea"/>
                <a:cs typeface="+mn-cs"/>
              </a:rPr>
              <a:t> Factors (Ω</a:t>
            </a:r>
            <a:r>
              <a:rPr lang="en-US" sz="1200" kern="1200" baseline="-25000" dirty="0" smtClean="0">
                <a:solidFill>
                  <a:schemeClr val="tx1"/>
                </a:solidFill>
                <a:latin typeface="+mn-lt"/>
                <a:ea typeface="+mn-ea"/>
                <a:cs typeface="+mn-cs"/>
              </a:rPr>
              <a:t>0</a:t>
            </a:r>
            <a:r>
              <a:rPr lang="en-US" sz="1200" kern="1200" baseline="0" dirty="0" smtClean="0">
                <a:solidFill>
                  <a:schemeClr val="tx1"/>
                </a:solidFill>
                <a:latin typeface="+mn-lt"/>
                <a:ea typeface="+mn-ea"/>
                <a:cs typeface="+mn-cs"/>
              </a:rPr>
              <a:t>), and requirements for mixing different lateral-force resisting systems.</a:t>
            </a:r>
          </a:p>
        </p:txBody>
      </p:sp>
      <p:sp>
        <p:nvSpPr>
          <p:cNvPr id="4" name="Slide Number Placeholder 3"/>
          <p:cNvSpPr>
            <a:spLocks noGrp="1"/>
          </p:cNvSpPr>
          <p:nvPr>
            <p:ph type="sldNum" sz="quarter" idx="10"/>
          </p:nvPr>
        </p:nvSpPr>
        <p:spPr/>
        <p:txBody>
          <a:bodyPr/>
          <a:lstStyle/>
          <a:p>
            <a:fld id="{1180FBAD-EC0D-420C-B0F9-44577674AA30}" type="slidenum">
              <a:rPr lang="en-US" smtClean="0"/>
              <a:t>77</a:t>
            </a:fld>
            <a:endParaRPr lang="en-US"/>
          </a:p>
        </p:txBody>
      </p:sp>
    </p:spTree>
    <p:extLst>
      <p:ext uri="{BB962C8B-B14F-4D97-AF65-F5344CB8AC3E}">
        <p14:creationId xmlns:p14="http://schemas.microsoft.com/office/powerpoint/2010/main" val="862661849"/>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Do</a:t>
            </a:r>
          </a:p>
          <a:p>
            <a:r>
              <a:rPr lang="en-US" b="0" dirty="0" smtClean="0"/>
              <a:t>Review the slide.</a:t>
            </a:r>
            <a:endParaRPr lang="en-US" b="0" dirty="0"/>
          </a:p>
        </p:txBody>
      </p:sp>
      <p:sp>
        <p:nvSpPr>
          <p:cNvPr id="4" name="Slide Number Placeholder 3"/>
          <p:cNvSpPr>
            <a:spLocks noGrp="1"/>
          </p:cNvSpPr>
          <p:nvPr>
            <p:ph type="sldNum" sz="quarter" idx="10"/>
          </p:nvPr>
        </p:nvSpPr>
        <p:spPr/>
        <p:txBody>
          <a:bodyPr/>
          <a:lstStyle/>
          <a:p>
            <a:fld id="{1180FBAD-EC0D-420C-B0F9-44577674AA30}" type="slidenum">
              <a:rPr lang="en-US" smtClean="0"/>
              <a:t>78</a:t>
            </a:fld>
            <a:endParaRPr lang="en-US"/>
          </a:p>
        </p:txBody>
      </p:sp>
    </p:spTree>
    <p:extLst>
      <p:ext uri="{BB962C8B-B14F-4D97-AF65-F5344CB8AC3E}">
        <p14:creationId xmlns:p14="http://schemas.microsoft.com/office/powerpoint/2010/main" val="3666144055"/>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Say</a:t>
            </a:r>
          </a:p>
          <a:p>
            <a:r>
              <a:rPr lang="en-US" dirty="0" smtClean="0"/>
              <a:t>After completing this lesson, you will be able to:</a:t>
            </a:r>
          </a:p>
          <a:p>
            <a:endParaRPr lang="en-US" dirty="0" smtClean="0"/>
          </a:p>
          <a:p>
            <a:pPr marL="171450" indent="-171450">
              <a:buFont typeface="Arial" panose="020B0604020202020204" pitchFamily="34" charset="0"/>
              <a:buChar char="•"/>
            </a:pPr>
            <a:r>
              <a:rPr lang="en-US" dirty="0" smtClean="0"/>
              <a:t>Explain the advantages of using a predesigned and manufactured steel moment frame</a:t>
            </a:r>
            <a:endParaRPr lang="en-US" dirty="0"/>
          </a:p>
        </p:txBody>
      </p:sp>
      <p:sp>
        <p:nvSpPr>
          <p:cNvPr id="4" name="Slide Number Placeholder 3"/>
          <p:cNvSpPr>
            <a:spLocks noGrp="1"/>
          </p:cNvSpPr>
          <p:nvPr>
            <p:ph type="sldNum" sz="quarter" idx="10"/>
          </p:nvPr>
        </p:nvSpPr>
        <p:spPr/>
        <p:txBody>
          <a:bodyPr/>
          <a:lstStyle/>
          <a:p>
            <a:fld id="{1180FBAD-EC0D-420C-B0F9-44577674AA30}" type="slidenum">
              <a:rPr lang="en-US" smtClean="0"/>
              <a:t>79</a:t>
            </a:fld>
            <a:endParaRPr lang="en-US"/>
          </a:p>
        </p:txBody>
      </p:sp>
    </p:spTree>
    <p:extLst>
      <p:ext uri="{BB962C8B-B14F-4D97-AF65-F5344CB8AC3E}">
        <p14:creationId xmlns:p14="http://schemas.microsoft.com/office/powerpoint/2010/main" val="1054834970"/>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Say</a:t>
            </a:r>
          </a:p>
          <a:p>
            <a:r>
              <a:rPr lang="en-US" dirty="0" smtClean="0"/>
              <a:t>Some of the positives of a traditional moment frame include:</a:t>
            </a:r>
          </a:p>
          <a:p>
            <a:pPr marL="171450" indent="-171450">
              <a:buFont typeface="Arial" panose="020B0604020202020204" pitchFamily="34" charset="0"/>
              <a:buChar char="•"/>
            </a:pPr>
            <a:r>
              <a:rPr lang="en-US" dirty="0" smtClean="0"/>
              <a:t>They are the most flexible option in detailing and shape,</a:t>
            </a:r>
          </a:p>
          <a:p>
            <a:pPr marL="171450" indent="-171450">
              <a:buFont typeface="Arial" panose="020B0604020202020204" pitchFamily="34" charset="0"/>
              <a:buChar char="•"/>
            </a:pPr>
            <a:r>
              <a:rPr lang="en-US" dirty="0" smtClean="0"/>
              <a:t>They can maximize load capacity with AISC shapes, and</a:t>
            </a:r>
          </a:p>
          <a:p>
            <a:pPr marL="171450" indent="-171450">
              <a:buFont typeface="Arial" panose="020B0604020202020204" pitchFamily="34" charset="0"/>
              <a:buChar char="•"/>
            </a:pPr>
            <a:r>
              <a:rPr lang="en-US" dirty="0" smtClean="0"/>
              <a:t>They allow for open bidding to multiple shops.</a:t>
            </a:r>
          </a:p>
          <a:p>
            <a:endParaRPr lang="en-US" dirty="0" smtClean="0"/>
          </a:p>
          <a:p>
            <a:r>
              <a:rPr lang="en-US" dirty="0" smtClean="0"/>
              <a:t>Some of the drawbacks of a traditional moment frame include:</a:t>
            </a:r>
          </a:p>
          <a:p>
            <a:pPr marL="171450" indent="-171450">
              <a:buFont typeface="Arial" panose="020B0604020202020204" pitchFamily="34" charset="0"/>
              <a:buChar char="•"/>
            </a:pPr>
            <a:r>
              <a:rPr lang="en-US" dirty="0" smtClean="0"/>
              <a:t>An engineered design is labor and time intensive,</a:t>
            </a:r>
          </a:p>
          <a:p>
            <a:pPr marL="171450" indent="-171450">
              <a:buFont typeface="Arial" panose="020B0604020202020204" pitchFamily="34" charset="0"/>
              <a:buChar char="•"/>
            </a:pPr>
            <a:r>
              <a:rPr lang="en-US" dirty="0" smtClean="0"/>
              <a:t>Additional </a:t>
            </a:r>
            <a:r>
              <a:rPr lang="en-US" dirty="0" err="1" smtClean="0"/>
              <a:t>subtrade</a:t>
            </a:r>
            <a:r>
              <a:rPr lang="en-US" dirty="0" smtClean="0"/>
              <a:t> may be involved,</a:t>
            </a:r>
          </a:p>
          <a:p>
            <a:pPr marL="171450" indent="-171450">
              <a:buFont typeface="Arial" panose="020B0604020202020204" pitchFamily="34" charset="0"/>
              <a:buChar char="•"/>
            </a:pPr>
            <a:r>
              <a:rPr lang="en-US" dirty="0" smtClean="0"/>
              <a:t>Quality can be inconsistent,</a:t>
            </a:r>
          </a:p>
          <a:p>
            <a:pPr marL="171450" indent="-171450">
              <a:buFont typeface="Arial" panose="020B0604020202020204" pitchFamily="34" charset="0"/>
              <a:buChar char="•"/>
            </a:pPr>
            <a:r>
              <a:rPr lang="en-US" dirty="0" smtClean="0"/>
              <a:t>There are additional costs for inspection, and</a:t>
            </a:r>
          </a:p>
          <a:p>
            <a:pPr marL="171450" indent="-171450">
              <a:buFont typeface="Arial" panose="020B0604020202020204" pitchFamily="34" charset="0"/>
              <a:buChar char="•"/>
            </a:pPr>
            <a:r>
              <a:rPr lang="en-US" dirty="0" smtClean="0"/>
              <a:t>They are labor intensive to install.</a:t>
            </a:r>
          </a:p>
          <a:p>
            <a:pPr marL="0" indent="0">
              <a:buFont typeface="Arial" panose="020B0604020202020204" pitchFamily="34" charset="0"/>
              <a:buNone/>
            </a:pPr>
            <a:endParaRPr lang="en-US" dirty="0" smtClean="0"/>
          </a:p>
          <a:p>
            <a:r>
              <a:rPr lang="en-US" b="1" dirty="0" smtClean="0"/>
              <a:t>Quiz Note</a:t>
            </a:r>
          </a:p>
          <a:p>
            <a:r>
              <a:rPr lang="en-US" dirty="0" smtClean="0"/>
              <a:t>This slide features information that will be found on the post-course knowledge assessment.</a:t>
            </a:r>
          </a:p>
          <a:p>
            <a:endParaRPr lang="en-US" dirty="0" smtClean="0"/>
          </a:p>
          <a:p>
            <a:pPr marL="0" indent="0">
              <a:buFont typeface="Arial" panose="020B0604020202020204" pitchFamily="34" charset="0"/>
              <a:buNone/>
            </a:pPr>
            <a:r>
              <a:rPr lang="en-US" dirty="0" smtClean="0"/>
              <a:t>True or false: Prefabricated moment frames are more flexible in detailing and shape</a:t>
            </a:r>
            <a:r>
              <a:rPr lang="en-US" baseline="0" dirty="0" smtClean="0"/>
              <a:t> than traditional moment frames.</a:t>
            </a:r>
            <a:endParaRPr lang="en-US" dirty="0" smtClean="0"/>
          </a:p>
          <a:p>
            <a:pPr marL="228600" indent="-228600">
              <a:buFont typeface="+mj-lt"/>
              <a:buAutoNum type="alphaLcPeriod"/>
            </a:pPr>
            <a:r>
              <a:rPr lang="en-US" b="0" dirty="0" smtClean="0"/>
              <a:t>True</a:t>
            </a:r>
          </a:p>
          <a:p>
            <a:pPr marL="228600" indent="-228600">
              <a:buFont typeface="+mj-lt"/>
              <a:buAutoNum type="alphaLcPeriod"/>
            </a:pPr>
            <a:r>
              <a:rPr lang="en-US" b="1" dirty="0" smtClean="0"/>
              <a:t>False</a:t>
            </a:r>
          </a:p>
        </p:txBody>
      </p:sp>
      <p:sp>
        <p:nvSpPr>
          <p:cNvPr id="4" name="Slide Number Placeholder 3"/>
          <p:cNvSpPr>
            <a:spLocks noGrp="1"/>
          </p:cNvSpPr>
          <p:nvPr>
            <p:ph type="sldNum" sz="quarter" idx="10"/>
          </p:nvPr>
        </p:nvSpPr>
        <p:spPr/>
        <p:txBody>
          <a:bodyPr/>
          <a:lstStyle/>
          <a:p>
            <a:fld id="{1180FBAD-EC0D-420C-B0F9-44577674AA30}" type="slidenum">
              <a:rPr lang="en-US" smtClean="0"/>
              <a:t>80</a:t>
            </a:fld>
            <a:endParaRPr lang="en-US"/>
          </a:p>
        </p:txBody>
      </p:sp>
    </p:spTree>
    <p:extLst>
      <p:ext uri="{BB962C8B-B14F-4D97-AF65-F5344CB8AC3E}">
        <p14:creationId xmlns:p14="http://schemas.microsoft.com/office/powerpoint/2010/main" val="1238199540"/>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Say</a:t>
            </a:r>
          </a:p>
          <a:p>
            <a:r>
              <a:rPr lang="en-US" dirty="0" smtClean="0"/>
              <a:t>Predesigned and manufactured moment frames are a cost-effective alternative to traditional moment frames. They are available in columns from 6 feet to 35 feet tall, and beams from 6 feet to 35 feet wide.</a:t>
            </a:r>
          </a:p>
          <a:p>
            <a:endParaRPr lang="en-US" dirty="0" smtClean="0"/>
          </a:p>
          <a:p>
            <a:r>
              <a:rPr lang="en-US" dirty="0" smtClean="0"/>
              <a:t>Some manufacturers offer a multi-story and/or multi-bay moment frames, which can accommodate wider openings and up to four stories in light-frame construction.  Multiple story and multi-bay frames are an ideal solution for projects featuring tall ceilings, expansive windows and other customized designs with space constraints or load requirements that exceed other lateral-force-resisting options for traditional light-frame construction.</a:t>
            </a:r>
            <a:endParaRPr lang="en-US" dirty="0"/>
          </a:p>
        </p:txBody>
      </p:sp>
      <p:sp>
        <p:nvSpPr>
          <p:cNvPr id="4" name="Slide Number Placeholder 3"/>
          <p:cNvSpPr>
            <a:spLocks noGrp="1"/>
          </p:cNvSpPr>
          <p:nvPr>
            <p:ph type="sldNum" sz="quarter" idx="10"/>
          </p:nvPr>
        </p:nvSpPr>
        <p:spPr/>
        <p:txBody>
          <a:bodyPr/>
          <a:lstStyle/>
          <a:p>
            <a:fld id="{1180FBAD-EC0D-420C-B0F9-44577674AA30}" type="slidenum">
              <a:rPr lang="en-US" smtClean="0"/>
              <a:t>81</a:t>
            </a:fld>
            <a:endParaRPr lang="en-US"/>
          </a:p>
        </p:txBody>
      </p:sp>
    </p:spTree>
    <p:extLst>
      <p:ext uri="{BB962C8B-B14F-4D97-AF65-F5344CB8AC3E}">
        <p14:creationId xmlns:p14="http://schemas.microsoft.com/office/powerpoint/2010/main" val="1295509482"/>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Say</a:t>
            </a:r>
          </a:p>
          <a:p>
            <a:r>
              <a:rPr lang="en-US" dirty="0" smtClean="0"/>
              <a:t>Many of the predesigned and manufactured moment frames are bolted connection allowing for easy and efficient installation.</a:t>
            </a:r>
            <a:endParaRPr lang="en-US" dirty="0"/>
          </a:p>
        </p:txBody>
      </p:sp>
      <p:sp>
        <p:nvSpPr>
          <p:cNvPr id="4" name="Slide Number Placeholder 3"/>
          <p:cNvSpPr>
            <a:spLocks noGrp="1"/>
          </p:cNvSpPr>
          <p:nvPr>
            <p:ph type="sldNum" sz="quarter" idx="10"/>
          </p:nvPr>
        </p:nvSpPr>
        <p:spPr/>
        <p:txBody>
          <a:bodyPr/>
          <a:lstStyle/>
          <a:p>
            <a:fld id="{1180FBAD-EC0D-420C-B0F9-44577674AA30}" type="slidenum">
              <a:rPr lang="en-US" smtClean="0"/>
              <a:t>82</a:t>
            </a:fld>
            <a:endParaRPr lang="en-US"/>
          </a:p>
        </p:txBody>
      </p:sp>
    </p:spTree>
    <p:extLst>
      <p:ext uri="{BB962C8B-B14F-4D97-AF65-F5344CB8AC3E}">
        <p14:creationId xmlns:p14="http://schemas.microsoft.com/office/powerpoint/2010/main" val="2750084586"/>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Say</a:t>
            </a:r>
          </a:p>
          <a:p>
            <a:r>
              <a:rPr lang="en-US" dirty="0" smtClean="0"/>
              <a:t>Some of the advantages of predesigned and manufactured moment frames include:</a:t>
            </a:r>
          </a:p>
          <a:p>
            <a:endParaRPr lang="en-US" dirty="0" smtClean="0"/>
          </a:p>
          <a:p>
            <a:pPr marL="171450" indent="-171450">
              <a:buFont typeface="Arial" panose="020B0604020202020204" pitchFamily="34" charset="0"/>
              <a:buChar char="•"/>
            </a:pPr>
            <a:r>
              <a:rPr lang="en-US" dirty="0" smtClean="0"/>
              <a:t>Architectural and functional versatility – which allow for open spaces without interruption. Predesigned moment frames may be used where space is limited.</a:t>
            </a:r>
          </a:p>
          <a:p>
            <a:pPr marL="171450" indent="-171450">
              <a:buFont typeface="Arial" panose="020B0604020202020204" pitchFamily="34" charset="0"/>
              <a:buChar char="•"/>
            </a:pPr>
            <a:r>
              <a:rPr lang="en-US" dirty="0" smtClean="0"/>
              <a:t>Predesigned and manufactured moment frames are widely used and are simple to construct.</a:t>
            </a:r>
          </a:p>
          <a:p>
            <a:pPr marL="171450" indent="-171450">
              <a:buFont typeface="Arial" panose="020B0604020202020204" pitchFamily="34" charset="0"/>
              <a:buChar char="•"/>
            </a:pPr>
            <a:r>
              <a:rPr lang="en-US" dirty="0" smtClean="0"/>
              <a:t>They are also a time saver in design. Traditional moment frames may be tedious or time consuming to the engineer due to the extensive design and detailing requirements.</a:t>
            </a:r>
            <a:endParaRPr lang="en-US" dirty="0"/>
          </a:p>
        </p:txBody>
      </p:sp>
      <p:sp>
        <p:nvSpPr>
          <p:cNvPr id="4" name="Slide Number Placeholder 3"/>
          <p:cNvSpPr>
            <a:spLocks noGrp="1"/>
          </p:cNvSpPr>
          <p:nvPr>
            <p:ph type="sldNum" sz="quarter" idx="10"/>
          </p:nvPr>
        </p:nvSpPr>
        <p:spPr/>
        <p:txBody>
          <a:bodyPr/>
          <a:lstStyle/>
          <a:p>
            <a:fld id="{1180FBAD-EC0D-420C-B0F9-44577674AA30}" type="slidenum">
              <a:rPr lang="en-US" smtClean="0"/>
              <a:t>83</a:t>
            </a:fld>
            <a:endParaRPr lang="en-US"/>
          </a:p>
        </p:txBody>
      </p:sp>
    </p:spTree>
    <p:extLst>
      <p:ext uri="{BB962C8B-B14F-4D97-AF65-F5344CB8AC3E}">
        <p14:creationId xmlns:p14="http://schemas.microsoft.com/office/powerpoint/2010/main" val="40040080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1" kern="1200" dirty="0" smtClean="0">
                <a:solidFill>
                  <a:schemeClr val="tx1"/>
                </a:solidFill>
                <a:latin typeface="+mn-lt"/>
                <a:ea typeface="+mn-ea"/>
                <a:cs typeface="+mn-cs"/>
              </a:rPr>
              <a:t>Say</a:t>
            </a:r>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Moment frames consist of beams and columns, typically connected by a combination of bolts and welds to form rigid joints. The frames resist lateral loads caused by wind or seismic forces primarily through bending in the beams and columns.</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kern="1200" dirty="0" smtClean="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Moment frames:</a:t>
            </a: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200" dirty="0" smtClean="0">
                <a:solidFill>
                  <a:schemeClr val="tx1"/>
                </a:solidFill>
                <a:latin typeface="+mn-lt"/>
                <a:ea typeface="+mn-ea"/>
                <a:cs typeface="+mn-cs"/>
              </a:rPr>
              <a:t>Resist forces primarily through bending of beams and columns</a:t>
            </a: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200" dirty="0" smtClean="0">
                <a:solidFill>
                  <a:schemeClr val="tx1"/>
                </a:solidFill>
                <a:latin typeface="+mn-lt"/>
                <a:ea typeface="+mn-ea"/>
                <a:cs typeface="+mn-cs"/>
              </a:rPr>
              <a:t>Have</a:t>
            </a:r>
            <a:r>
              <a:rPr lang="en-US" sz="1200" kern="1200" baseline="0" dirty="0" smtClean="0">
                <a:solidFill>
                  <a:schemeClr val="tx1"/>
                </a:solidFill>
                <a:latin typeface="+mn-lt"/>
                <a:ea typeface="+mn-ea"/>
                <a:cs typeface="+mn-cs"/>
              </a:rPr>
              <a:t> c</a:t>
            </a:r>
            <a:r>
              <a:rPr lang="en-US" sz="1200" kern="1200" dirty="0" smtClean="0">
                <a:solidFill>
                  <a:schemeClr val="tx1"/>
                </a:solidFill>
                <a:latin typeface="+mn-lt"/>
                <a:ea typeface="+mn-ea"/>
                <a:cs typeface="+mn-cs"/>
              </a:rPr>
              <a:t>onnections that are either welded or bolted</a:t>
            </a: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200" dirty="0" smtClean="0">
                <a:solidFill>
                  <a:schemeClr val="tx1"/>
                </a:solidFill>
                <a:latin typeface="+mn-lt"/>
                <a:ea typeface="+mn-ea"/>
                <a:cs typeface="+mn-cs"/>
              </a:rPr>
              <a:t>Are</a:t>
            </a:r>
            <a:r>
              <a:rPr lang="en-US" sz="1200" kern="1200" baseline="0" dirty="0" smtClean="0">
                <a:solidFill>
                  <a:schemeClr val="tx1"/>
                </a:solidFill>
                <a:latin typeface="+mn-lt"/>
                <a:ea typeface="+mn-ea"/>
                <a:cs typeface="+mn-cs"/>
              </a:rPr>
              <a:t> d</a:t>
            </a:r>
            <a:r>
              <a:rPr lang="en-US" sz="1200" kern="1200" dirty="0" smtClean="0">
                <a:solidFill>
                  <a:schemeClr val="tx1"/>
                </a:solidFill>
                <a:latin typeface="+mn-lt"/>
                <a:ea typeface="+mn-ea"/>
                <a:cs typeface="+mn-cs"/>
              </a:rPr>
              <a:t>esigned to carry vertical gravity loads as well as lateral wind or seismic loads</a:t>
            </a: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200" dirty="0" smtClean="0">
                <a:solidFill>
                  <a:schemeClr val="tx1"/>
                </a:solidFill>
                <a:latin typeface="+mn-lt"/>
                <a:ea typeface="+mn-ea"/>
                <a:cs typeface="+mn-cs"/>
              </a:rPr>
              <a:t>Can be used for engineered designs as well as prescriptive code requirements</a:t>
            </a:r>
          </a:p>
        </p:txBody>
      </p:sp>
      <p:sp>
        <p:nvSpPr>
          <p:cNvPr id="4" name="Slide Number Placeholder 3"/>
          <p:cNvSpPr>
            <a:spLocks noGrp="1"/>
          </p:cNvSpPr>
          <p:nvPr>
            <p:ph type="sldNum" sz="quarter" idx="10"/>
          </p:nvPr>
        </p:nvSpPr>
        <p:spPr/>
        <p:txBody>
          <a:bodyPr/>
          <a:lstStyle/>
          <a:p>
            <a:fld id="{1180FBAD-EC0D-420C-B0F9-44577674AA30}" type="slidenum">
              <a:rPr lang="en-US" smtClean="0"/>
              <a:t>12</a:t>
            </a:fld>
            <a:endParaRPr lang="en-US"/>
          </a:p>
        </p:txBody>
      </p:sp>
    </p:spTree>
    <p:extLst>
      <p:ext uri="{BB962C8B-B14F-4D97-AF65-F5344CB8AC3E}">
        <p14:creationId xmlns:p14="http://schemas.microsoft.com/office/powerpoint/2010/main" val="1351575695"/>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Say</a:t>
            </a:r>
          </a:p>
          <a:p>
            <a:r>
              <a:rPr lang="en-US" dirty="0" smtClean="0"/>
              <a:t>Attributes associated with predesigned and manufactured moment frames:</a:t>
            </a:r>
          </a:p>
          <a:p>
            <a:pPr marL="171450" indent="-171450">
              <a:buFont typeface="Arial" panose="020B0604020202020204" pitchFamily="34" charset="0"/>
              <a:buChar char="•"/>
            </a:pPr>
            <a:r>
              <a:rPr lang="en-US" dirty="0" smtClean="0"/>
              <a:t>Design and detailing (frame and anchors)</a:t>
            </a:r>
          </a:p>
          <a:p>
            <a:pPr marL="171450" indent="-171450">
              <a:buFont typeface="Arial" panose="020B0604020202020204" pitchFamily="34" charset="0"/>
              <a:buChar char="•"/>
            </a:pPr>
            <a:r>
              <a:rPr lang="en-US" dirty="0" smtClean="0"/>
              <a:t>Ease and speed of installation</a:t>
            </a:r>
          </a:p>
          <a:p>
            <a:pPr marL="171450" indent="-171450">
              <a:buFont typeface="Arial" panose="020B0604020202020204" pitchFamily="34" charset="0"/>
              <a:buChar char="•"/>
            </a:pPr>
            <a:r>
              <a:rPr lang="en-US" dirty="0" smtClean="0"/>
              <a:t>Field inspection</a:t>
            </a:r>
          </a:p>
          <a:p>
            <a:pPr marL="171450" indent="-171450">
              <a:buFont typeface="Arial" panose="020B0604020202020204" pitchFamily="34" charset="0"/>
              <a:buChar char="•"/>
            </a:pPr>
            <a:r>
              <a:rPr lang="en-US" dirty="0" smtClean="0"/>
              <a:t>Attaching to light-framed structures</a:t>
            </a:r>
          </a:p>
          <a:p>
            <a:pPr marL="171450" indent="-171450">
              <a:buFont typeface="Arial" panose="020B0604020202020204" pitchFamily="34" charset="0"/>
              <a:buChar char="•"/>
            </a:pPr>
            <a:r>
              <a:rPr lang="en-US" dirty="0" smtClean="0"/>
              <a:t>Handling on jobsite</a:t>
            </a:r>
          </a:p>
          <a:p>
            <a:pPr marL="171450" indent="-171450">
              <a:buFont typeface="Arial" panose="020B0604020202020204" pitchFamily="34" charset="0"/>
              <a:buChar char="•"/>
            </a:pPr>
            <a:r>
              <a:rPr lang="en-US" dirty="0" smtClean="0"/>
              <a:t>Installation cost</a:t>
            </a:r>
          </a:p>
          <a:p>
            <a:pPr marL="171450" indent="-171450">
              <a:buFont typeface="Arial" panose="020B0604020202020204" pitchFamily="34" charset="0"/>
              <a:buChar char="•"/>
            </a:pPr>
            <a:r>
              <a:rPr lang="en-US" dirty="0" smtClean="0"/>
              <a:t>Quality assurance</a:t>
            </a:r>
          </a:p>
          <a:p>
            <a:endParaRPr lang="en-US" dirty="0" smtClean="0"/>
          </a:p>
          <a:p>
            <a:r>
              <a:rPr lang="en-US" dirty="0" smtClean="0"/>
              <a:t>Attributes associated with traditional moment frames:</a:t>
            </a:r>
          </a:p>
          <a:p>
            <a:pPr marL="171450" indent="-171450">
              <a:buFont typeface="Arial" panose="020B0604020202020204" pitchFamily="34" charset="0"/>
              <a:buChar char="•"/>
            </a:pPr>
            <a:r>
              <a:rPr lang="en-US" dirty="0" smtClean="0"/>
              <a:t>Flexibility in shape and configuration</a:t>
            </a:r>
          </a:p>
          <a:p>
            <a:pPr marL="171450" indent="-171450">
              <a:buFont typeface="Arial" panose="020B0604020202020204" pitchFamily="34" charset="0"/>
              <a:buChar char="•"/>
            </a:pPr>
            <a:r>
              <a:rPr lang="en-US" dirty="0" smtClean="0"/>
              <a:t>Cost of materials</a:t>
            </a:r>
          </a:p>
          <a:p>
            <a:pPr marL="0" indent="0">
              <a:buFont typeface="Arial" panose="020B0604020202020204" pitchFamily="34" charset="0"/>
              <a:buNone/>
            </a:pPr>
            <a:endParaRPr lang="en-US" dirty="0" smtClean="0"/>
          </a:p>
          <a:p>
            <a:r>
              <a:rPr lang="en-US" b="1" dirty="0" smtClean="0"/>
              <a:t>Quiz Note</a:t>
            </a:r>
          </a:p>
          <a:p>
            <a:r>
              <a:rPr lang="en-US" dirty="0" smtClean="0"/>
              <a:t>This slide features information that will be found on the post-course knowledge assessment.</a:t>
            </a:r>
          </a:p>
          <a:p>
            <a:endParaRPr lang="en-US" dirty="0" smtClean="0"/>
          </a:p>
          <a:p>
            <a:pPr marL="0" indent="0">
              <a:buFont typeface="Arial" panose="020B0604020202020204" pitchFamily="34" charset="0"/>
              <a:buNone/>
            </a:pPr>
            <a:r>
              <a:rPr lang="en-US" dirty="0" smtClean="0"/>
              <a:t>Which of the following is not an advantage of prefabricated frames as compared to site built?</a:t>
            </a:r>
          </a:p>
          <a:p>
            <a:pPr marL="228600" indent="-228600">
              <a:buFont typeface="+mj-lt"/>
              <a:buAutoNum type="alphaLcPeriod"/>
            </a:pPr>
            <a:r>
              <a:rPr lang="en-US" b="0" dirty="0" smtClean="0"/>
              <a:t>Ease of construction</a:t>
            </a:r>
          </a:p>
          <a:p>
            <a:pPr marL="228600" indent="-228600">
              <a:buFont typeface="+mj-lt"/>
              <a:buAutoNum type="alphaLcPeriod"/>
            </a:pPr>
            <a:r>
              <a:rPr lang="en-US" b="0" dirty="0" smtClean="0"/>
              <a:t>Time saving</a:t>
            </a:r>
          </a:p>
          <a:p>
            <a:pPr marL="228600" indent="-228600">
              <a:buFont typeface="+mj-lt"/>
              <a:buAutoNum type="alphaLcPeriod"/>
            </a:pPr>
            <a:r>
              <a:rPr lang="en-US" b="0" dirty="0" smtClean="0"/>
              <a:t>Installation cost</a:t>
            </a:r>
            <a:endParaRPr lang="en-US" b="0" baseline="0" dirty="0" smtClean="0"/>
          </a:p>
          <a:p>
            <a:pPr marL="228600" indent="-228600">
              <a:buFont typeface="+mj-lt"/>
              <a:buAutoNum type="alphaLcPeriod"/>
            </a:pPr>
            <a:r>
              <a:rPr lang="en-US" b="1" baseline="0" dirty="0" smtClean="0"/>
              <a:t>Cost of materials</a:t>
            </a:r>
            <a:endParaRPr lang="en-US" b="1" dirty="0" smtClean="0"/>
          </a:p>
        </p:txBody>
      </p:sp>
      <p:sp>
        <p:nvSpPr>
          <p:cNvPr id="4" name="Slide Number Placeholder 3"/>
          <p:cNvSpPr>
            <a:spLocks noGrp="1"/>
          </p:cNvSpPr>
          <p:nvPr>
            <p:ph type="sldNum" sz="quarter" idx="10"/>
          </p:nvPr>
        </p:nvSpPr>
        <p:spPr/>
        <p:txBody>
          <a:bodyPr/>
          <a:lstStyle/>
          <a:p>
            <a:fld id="{1180FBAD-EC0D-420C-B0F9-44577674AA30}" type="slidenum">
              <a:rPr lang="en-US" smtClean="0"/>
              <a:t>84</a:t>
            </a:fld>
            <a:endParaRPr lang="en-US"/>
          </a:p>
        </p:txBody>
      </p:sp>
    </p:spTree>
    <p:extLst>
      <p:ext uri="{BB962C8B-B14F-4D97-AF65-F5344CB8AC3E}">
        <p14:creationId xmlns:p14="http://schemas.microsoft.com/office/powerpoint/2010/main" val="763075582"/>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Say</a:t>
            </a:r>
          </a:p>
          <a:p>
            <a:r>
              <a:rPr lang="en-US" dirty="0" smtClean="0"/>
              <a:t>This table displays the cost, strength, anchorage and aspect ratio amounts for site-built shear walls, prefabricated shear walls, and steel moment frames.</a:t>
            </a:r>
          </a:p>
          <a:p>
            <a:endParaRPr lang="en-US" dirty="0" smtClean="0"/>
          </a:p>
          <a:p>
            <a:r>
              <a:rPr lang="en-US" b="1" dirty="0" smtClean="0"/>
              <a:t>Do</a:t>
            </a:r>
          </a:p>
          <a:p>
            <a:r>
              <a:rPr lang="en-US" dirty="0" smtClean="0"/>
              <a:t>Review tabulated information.</a:t>
            </a:r>
          </a:p>
          <a:p>
            <a:endParaRPr lang="en-US" dirty="0" smtClean="0"/>
          </a:p>
          <a:p>
            <a:r>
              <a:rPr lang="en-US" b="1" dirty="0" smtClean="0"/>
              <a:t>Quiz Note</a:t>
            </a:r>
          </a:p>
          <a:p>
            <a:r>
              <a:rPr lang="en-US" dirty="0" smtClean="0"/>
              <a:t>This slide features information that will be found on the post-course knowledge assessment.</a:t>
            </a:r>
          </a:p>
          <a:p>
            <a:endParaRPr lang="en-US" dirty="0" smtClean="0"/>
          </a:p>
          <a:p>
            <a:pPr marL="0" indent="0">
              <a:buFont typeface="Arial" panose="020B0604020202020204" pitchFamily="34" charset="0"/>
              <a:buNone/>
            </a:pPr>
            <a:r>
              <a:rPr lang="en-US" dirty="0" smtClean="0"/>
              <a:t>Compared to a shear wall, steel moment frames are:</a:t>
            </a:r>
          </a:p>
          <a:p>
            <a:pPr marL="228600" indent="-228600">
              <a:buFont typeface="+mj-lt"/>
              <a:buAutoNum type="alphaLcPeriod"/>
            </a:pPr>
            <a:r>
              <a:rPr lang="en-US" b="0" dirty="0" smtClean="0"/>
              <a:t>Stronger</a:t>
            </a:r>
            <a:r>
              <a:rPr lang="en-US" b="0" baseline="0" dirty="0" smtClean="0"/>
              <a:t> but less costly</a:t>
            </a:r>
            <a:endParaRPr lang="en-US" b="0" dirty="0" smtClean="0"/>
          </a:p>
          <a:p>
            <a:pPr marL="228600" indent="-228600">
              <a:buFont typeface="+mj-lt"/>
              <a:buAutoNum type="alphaLcPeriod"/>
            </a:pPr>
            <a:r>
              <a:rPr lang="en-US" b="0" dirty="0" smtClean="0"/>
              <a:t>Weaker but less costly</a:t>
            </a:r>
          </a:p>
          <a:p>
            <a:pPr marL="228600" indent="-228600">
              <a:buFont typeface="+mj-lt"/>
              <a:buAutoNum type="alphaLcPeriod"/>
            </a:pPr>
            <a:r>
              <a:rPr lang="en-US" b="1" dirty="0" smtClean="0"/>
              <a:t>Stronger but</a:t>
            </a:r>
            <a:r>
              <a:rPr lang="en-US" b="1" baseline="0" dirty="0" smtClean="0"/>
              <a:t> more costly</a:t>
            </a:r>
          </a:p>
          <a:p>
            <a:pPr marL="228600" indent="-228600">
              <a:buFont typeface="+mj-lt"/>
              <a:buAutoNum type="alphaLcPeriod"/>
            </a:pPr>
            <a:r>
              <a:rPr lang="en-US" b="0" baseline="0" dirty="0" smtClean="0"/>
              <a:t>Weaker but more costly</a:t>
            </a:r>
            <a:endParaRPr lang="en-US" b="0" dirty="0" smtClean="0"/>
          </a:p>
        </p:txBody>
      </p:sp>
      <p:sp>
        <p:nvSpPr>
          <p:cNvPr id="4" name="Slide Number Placeholder 3"/>
          <p:cNvSpPr>
            <a:spLocks noGrp="1"/>
          </p:cNvSpPr>
          <p:nvPr>
            <p:ph type="sldNum" sz="quarter" idx="10"/>
          </p:nvPr>
        </p:nvSpPr>
        <p:spPr/>
        <p:txBody>
          <a:bodyPr/>
          <a:lstStyle/>
          <a:p>
            <a:fld id="{1180FBAD-EC0D-420C-B0F9-44577674AA30}" type="slidenum">
              <a:rPr lang="en-US" smtClean="0"/>
              <a:t>85</a:t>
            </a:fld>
            <a:endParaRPr lang="en-US"/>
          </a:p>
        </p:txBody>
      </p:sp>
    </p:spTree>
    <p:extLst>
      <p:ext uri="{BB962C8B-B14F-4D97-AF65-F5344CB8AC3E}">
        <p14:creationId xmlns:p14="http://schemas.microsoft.com/office/powerpoint/2010/main" val="2856792488"/>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Some manufacturers provide moment frame design software to help Designers select an appropriate frame for a project's given geometry and loading.   The advantage of using a manufacturer’s software is that only minimum input geometries are required for the software to select an appropriate frame for the available space.</a:t>
            </a:r>
          </a:p>
          <a:p>
            <a:endParaRPr lang="en-US" dirty="0" smtClean="0"/>
          </a:p>
          <a:p>
            <a:r>
              <a:rPr lang="en-US" dirty="0" smtClean="0"/>
              <a:t>Based on input geometry, the software can narrow down available stock frames to a handful of possible solutions. If opening dimensions are outside stock frame sizes, Designers can enter the specific opening dimensions, and the software will provide possible customized solutions.</a:t>
            </a:r>
            <a:endParaRPr lang="en-US" dirty="0"/>
          </a:p>
        </p:txBody>
      </p:sp>
      <p:sp>
        <p:nvSpPr>
          <p:cNvPr id="4" name="Slide Number Placeholder 3"/>
          <p:cNvSpPr>
            <a:spLocks noGrp="1"/>
          </p:cNvSpPr>
          <p:nvPr>
            <p:ph type="sldNum" sz="quarter" idx="10"/>
          </p:nvPr>
        </p:nvSpPr>
        <p:spPr/>
        <p:txBody>
          <a:bodyPr/>
          <a:lstStyle/>
          <a:p>
            <a:fld id="{1180FBAD-EC0D-420C-B0F9-44577674AA30}" type="slidenum">
              <a:rPr lang="en-US" smtClean="0"/>
              <a:t>86</a:t>
            </a:fld>
            <a:endParaRPr lang="en-US"/>
          </a:p>
        </p:txBody>
      </p:sp>
    </p:spTree>
    <p:extLst>
      <p:ext uri="{BB962C8B-B14F-4D97-AF65-F5344CB8AC3E}">
        <p14:creationId xmlns:p14="http://schemas.microsoft.com/office/powerpoint/2010/main" val="1766763153"/>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Say</a:t>
            </a:r>
          </a:p>
          <a:p>
            <a:r>
              <a:rPr lang="en-US" dirty="0" smtClean="0"/>
              <a:t>The</a:t>
            </a:r>
            <a:r>
              <a:rPr lang="en-US" baseline="0" dirty="0" smtClean="0"/>
              <a:t> k</a:t>
            </a:r>
            <a:r>
              <a:rPr lang="en-US" dirty="0" smtClean="0"/>
              <a:t>ey features and benefits of using moment frame software include:</a:t>
            </a:r>
          </a:p>
          <a:p>
            <a:endParaRPr lang="en-US" dirty="0" smtClean="0"/>
          </a:p>
          <a:p>
            <a:pPr marL="171450" indent="-171450">
              <a:buFont typeface="Arial" panose="020B0604020202020204" pitchFamily="34" charset="0"/>
              <a:buChar char="•"/>
            </a:pPr>
            <a:r>
              <a:rPr lang="en-US" dirty="0" smtClean="0"/>
              <a:t>Requires only minimal input to help Designers quickly select an appropriate ordinary moment frame</a:t>
            </a:r>
          </a:p>
          <a:p>
            <a:pPr marL="171450" indent="-171450">
              <a:buFont typeface="Arial" panose="020B0604020202020204" pitchFamily="34" charset="0"/>
              <a:buChar char="•"/>
            </a:pPr>
            <a:r>
              <a:rPr lang="en-US" dirty="0" smtClean="0"/>
              <a:t>In addition to standard frame sizes, the software can analyze and design frames with custom opening dimensions</a:t>
            </a:r>
          </a:p>
          <a:p>
            <a:pPr marL="171450" indent="-171450">
              <a:buFont typeface="Arial" panose="020B0604020202020204" pitchFamily="34" charset="0"/>
              <a:buChar char="•"/>
            </a:pPr>
            <a:r>
              <a:rPr lang="en-US" dirty="0" smtClean="0"/>
              <a:t>Input screen with drop-down buttons makes it easy to key in design information and loads</a:t>
            </a:r>
          </a:p>
          <a:p>
            <a:pPr marL="171450" indent="-171450">
              <a:buFont typeface="Arial" panose="020B0604020202020204" pitchFamily="34" charset="0"/>
              <a:buChar char="•"/>
            </a:pPr>
            <a:r>
              <a:rPr lang="en-US" dirty="0" smtClean="0"/>
              <a:t>Software can accommodate uniform, partial uniform, and point loads placed anywhere along the span of the beam</a:t>
            </a:r>
          </a:p>
          <a:p>
            <a:pPr marL="171450" indent="-171450">
              <a:buFont typeface="Arial" panose="020B0604020202020204" pitchFamily="34" charset="0"/>
              <a:buChar char="•"/>
            </a:pPr>
            <a:r>
              <a:rPr lang="en-US" dirty="0" smtClean="0"/>
              <a:t>Provides output in a concise format, as well as an option for detailed output</a:t>
            </a:r>
          </a:p>
          <a:p>
            <a:pPr marL="171450" indent="-171450">
              <a:buFont typeface="Arial" panose="020B0604020202020204" pitchFamily="34" charset="0"/>
              <a:buChar char="•"/>
            </a:pPr>
            <a:r>
              <a:rPr lang="en-US" dirty="0" smtClean="0"/>
              <a:t>Provides anchorage design for the selected frame</a:t>
            </a:r>
            <a:endParaRPr lang="en-US" dirty="0"/>
          </a:p>
        </p:txBody>
      </p:sp>
      <p:sp>
        <p:nvSpPr>
          <p:cNvPr id="4" name="Slide Number Placeholder 3"/>
          <p:cNvSpPr>
            <a:spLocks noGrp="1"/>
          </p:cNvSpPr>
          <p:nvPr>
            <p:ph type="sldNum" sz="quarter" idx="10"/>
          </p:nvPr>
        </p:nvSpPr>
        <p:spPr/>
        <p:txBody>
          <a:bodyPr/>
          <a:lstStyle/>
          <a:p>
            <a:fld id="{1180FBAD-EC0D-420C-B0F9-44577674AA30}" type="slidenum">
              <a:rPr lang="en-US" smtClean="0"/>
              <a:t>87</a:t>
            </a:fld>
            <a:endParaRPr lang="en-US"/>
          </a:p>
        </p:txBody>
      </p:sp>
    </p:spTree>
    <p:extLst>
      <p:ext uri="{BB962C8B-B14F-4D97-AF65-F5344CB8AC3E}">
        <p14:creationId xmlns:p14="http://schemas.microsoft.com/office/powerpoint/2010/main" val="897472996"/>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Do</a:t>
            </a:r>
          </a:p>
          <a:p>
            <a:r>
              <a:rPr lang="en-US" b="0" dirty="0" smtClean="0"/>
              <a:t>Review the slide.</a:t>
            </a:r>
            <a:endParaRPr lang="en-US" b="0" dirty="0"/>
          </a:p>
        </p:txBody>
      </p:sp>
      <p:sp>
        <p:nvSpPr>
          <p:cNvPr id="4" name="Slide Number Placeholder 3"/>
          <p:cNvSpPr>
            <a:spLocks noGrp="1"/>
          </p:cNvSpPr>
          <p:nvPr>
            <p:ph type="sldNum" sz="quarter" idx="10"/>
          </p:nvPr>
        </p:nvSpPr>
        <p:spPr/>
        <p:txBody>
          <a:bodyPr/>
          <a:lstStyle/>
          <a:p>
            <a:fld id="{1180FBAD-EC0D-420C-B0F9-44577674AA30}" type="slidenum">
              <a:rPr lang="en-US" smtClean="0"/>
              <a:t>88</a:t>
            </a:fld>
            <a:endParaRPr lang="en-US"/>
          </a:p>
        </p:txBody>
      </p:sp>
    </p:spTree>
    <p:extLst>
      <p:ext uri="{BB962C8B-B14F-4D97-AF65-F5344CB8AC3E}">
        <p14:creationId xmlns:p14="http://schemas.microsoft.com/office/powerpoint/2010/main" val="1190241445"/>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Say</a:t>
            </a:r>
          </a:p>
          <a:p>
            <a:r>
              <a:rPr lang="en-US" dirty="0" smtClean="0"/>
              <a:t>After completing this lesson, you will be able to:</a:t>
            </a:r>
          </a:p>
          <a:p>
            <a:endParaRPr lang="en-US" dirty="0" smtClean="0"/>
          </a:p>
          <a:p>
            <a:pPr marL="171450" indent="-171450">
              <a:buFont typeface="Arial" panose="020B0604020202020204" pitchFamily="34" charset="0"/>
              <a:buChar char="•"/>
            </a:pPr>
            <a:r>
              <a:rPr lang="en-US" dirty="0" smtClean="0"/>
              <a:t>Demonstrate how to determine the necessary specifications for an ordinary moment frame application</a:t>
            </a:r>
          </a:p>
          <a:p>
            <a:pPr marL="0" indent="0">
              <a:buFont typeface="Arial" panose="020B0604020202020204" pitchFamily="34" charset="0"/>
              <a:buNone/>
            </a:pPr>
            <a:endParaRPr lang="en-US" dirty="0" smtClean="0"/>
          </a:p>
          <a:p>
            <a:pPr marL="0" indent="0">
              <a:buFont typeface="Arial" panose="020B0604020202020204" pitchFamily="34" charset="0"/>
              <a:buNone/>
            </a:pPr>
            <a:r>
              <a:rPr lang="en-US" dirty="0" smtClean="0"/>
              <a:t>To achieve this lesson’s objective, we’ll go through a moment frame design example for a garage-front low-seismic application. This example will reference ASCE 7-10, the International Building Code and the Simpson Strong-Tie Catalog</a:t>
            </a:r>
            <a:r>
              <a:rPr lang="en-US" baseline="0" dirty="0" smtClean="0"/>
              <a:t> for</a:t>
            </a:r>
            <a:r>
              <a:rPr lang="en-US" dirty="0" smtClean="0"/>
              <a:t> Strong Frame Moment Frames.</a:t>
            </a:r>
            <a:endParaRPr lang="en-US" dirty="0"/>
          </a:p>
        </p:txBody>
      </p:sp>
      <p:sp>
        <p:nvSpPr>
          <p:cNvPr id="4" name="Slide Number Placeholder 3"/>
          <p:cNvSpPr>
            <a:spLocks noGrp="1"/>
          </p:cNvSpPr>
          <p:nvPr>
            <p:ph type="sldNum" sz="quarter" idx="10"/>
          </p:nvPr>
        </p:nvSpPr>
        <p:spPr/>
        <p:txBody>
          <a:bodyPr/>
          <a:lstStyle/>
          <a:p>
            <a:fld id="{1180FBAD-EC0D-420C-B0F9-44577674AA30}" type="slidenum">
              <a:rPr lang="en-US" smtClean="0"/>
              <a:t>89</a:t>
            </a:fld>
            <a:endParaRPr lang="en-US"/>
          </a:p>
        </p:txBody>
      </p:sp>
    </p:spTree>
    <p:extLst>
      <p:ext uri="{BB962C8B-B14F-4D97-AF65-F5344CB8AC3E}">
        <p14:creationId xmlns:p14="http://schemas.microsoft.com/office/powerpoint/2010/main" val="3805345515"/>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Say</a:t>
            </a:r>
          </a:p>
          <a:p>
            <a:r>
              <a:rPr lang="en-US" dirty="0" smtClean="0"/>
              <a:t>The garage-front</a:t>
            </a:r>
            <a:r>
              <a:rPr lang="en-US" baseline="0" dirty="0" smtClean="0"/>
              <a:t> low-seismic application design example is based off of the following scenario:</a:t>
            </a:r>
          </a:p>
          <a:p>
            <a:endParaRPr lang="en-US" baseline="0" dirty="0" smtClean="0"/>
          </a:p>
          <a:p>
            <a:r>
              <a:rPr lang="en-US" b="1" baseline="0" dirty="0" smtClean="0"/>
              <a:t>Do</a:t>
            </a:r>
          </a:p>
          <a:p>
            <a:r>
              <a:rPr lang="en-US" b="0" baseline="0" dirty="0" smtClean="0"/>
              <a:t>Review the slide.</a:t>
            </a:r>
            <a:endParaRPr lang="en-US" b="0" dirty="0"/>
          </a:p>
        </p:txBody>
      </p:sp>
      <p:sp>
        <p:nvSpPr>
          <p:cNvPr id="4" name="Slide Number Placeholder 3"/>
          <p:cNvSpPr>
            <a:spLocks noGrp="1"/>
          </p:cNvSpPr>
          <p:nvPr>
            <p:ph type="sldNum" sz="quarter" idx="10"/>
          </p:nvPr>
        </p:nvSpPr>
        <p:spPr/>
        <p:txBody>
          <a:bodyPr/>
          <a:lstStyle/>
          <a:p>
            <a:fld id="{1180FBAD-EC0D-420C-B0F9-44577674AA30}" type="slidenum">
              <a:rPr lang="en-US" smtClean="0"/>
              <a:t>90</a:t>
            </a:fld>
            <a:endParaRPr lang="en-US"/>
          </a:p>
        </p:txBody>
      </p:sp>
    </p:spTree>
    <p:extLst>
      <p:ext uri="{BB962C8B-B14F-4D97-AF65-F5344CB8AC3E}">
        <p14:creationId xmlns:p14="http://schemas.microsoft.com/office/powerpoint/2010/main" val="3322587665"/>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Say</a:t>
            </a:r>
          </a:p>
          <a:p>
            <a:r>
              <a:rPr lang="en-US" dirty="0" smtClean="0"/>
              <a:t>Using this scenario, we will determine the following:</a:t>
            </a:r>
          </a:p>
          <a:p>
            <a:endParaRPr lang="en-US" dirty="0" smtClean="0"/>
          </a:p>
          <a:p>
            <a:pPr marL="171450" indent="-171450">
              <a:buFont typeface="Arial" panose="020B0604020202020204" pitchFamily="34" charset="0"/>
              <a:buChar char="•"/>
            </a:pPr>
            <a:r>
              <a:rPr lang="en-US" dirty="0" smtClean="0"/>
              <a:t>Moment Frame Model</a:t>
            </a:r>
          </a:p>
          <a:p>
            <a:pPr marL="171450" indent="-171450">
              <a:buFont typeface="Arial" panose="020B0604020202020204" pitchFamily="34" charset="0"/>
              <a:buChar char="•"/>
            </a:pPr>
            <a:r>
              <a:rPr lang="en-US" dirty="0" smtClean="0"/>
              <a:t>End-Plate Bolts</a:t>
            </a:r>
          </a:p>
          <a:p>
            <a:pPr marL="171450" indent="-171450">
              <a:buFont typeface="Arial" panose="020B0604020202020204" pitchFamily="34" charset="0"/>
              <a:buChar char="•"/>
            </a:pPr>
            <a:r>
              <a:rPr lang="en-US" dirty="0" smtClean="0"/>
              <a:t>Top-Plate Fasteners</a:t>
            </a:r>
          </a:p>
          <a:p>
            <a:pPr marL="171450" indent="-171450">
              <a:buFont typeface="Arial" panose="020B0604020202020204" pitchFamily="34" charset="0"/>
              <a:buChar char="•"/>
            </a:pPr>
            <a:r>
              <a:rPr lang="en-US" dirty="0" smtClean="0"/>
              <a:t>Anchorage Assembly</a:t>
            </a:r>
          </a:p>
          <a:p>
            <a:pPr marL="171450" indent="-171450">
              <a:buFont typeface="Arial" panose="020B0604020202020204" pitchFamily="34" charset="0"/>
              <a:buChar char="•"/>
            </a:pPr>
            <a:r>
              <a:rPr lang="en-US" dirty="0" smtClean="0"/>
              <a:t>Outside End Distance</a:t>
            </a:r>
          </a:p>
          <a:p>
            <a:pPr marL="171450" indent="-171450">
              <a:buFont typeface="Arial" panose="020B0604020202020204" pitchFamily="34" charset="0"/>
              <a:buChar char="•"/>
            </a:pPr>
            <a:r>
              <a:rPr lang="en-US" dirty="0" smtClean="0"/>
              <a:t>Inside End Distance</a:t>
            </a:r>
          </a:p>
          <a:p>
            <a:pPr marL="171450" indent="-171450">
              <a:buFont typeface="Arial" panose="020B0604020202020204" pitchFamily="34" charset="0"/>
              <a:buChar char="•"/>
            </a:pPr>
            <a:r>
              <a:rPr lang="en-US" dirty="0" smtClean="0"/>
              <a:t>Minimum Footing Size for Anchorage</a:t>
            </a:r>
            <a:endParaRPr lang="en-US" dirty="0"/>
          </a:p>
        </p:txBody>
      </p:sp>
      <p:sp>
        <p:nvSpPr>
          <p:cNvPr id="4" name="Slide Number Placeholder 3"/>
          <p:cNvSpPr>
            <a:spLocks noGrp="1"/>
          </p:cNvSpPr>
          <p:nvPr>
            <p:ph type="sldNum" sz="quarter" idx="10"/>
          </p:nvPr>
        </p:nvSpPr>
        <p:spPr/>
        <p:txBody>
          <a:bodyPr/>
          <a:lstStyle/>
          <a:p>
            <a:fld id="{1180FBAD-EC0D-420C-B0F9-44577674AA30}" type="slidenum">
              <a:rPr lang="en-US" smtClean="0"/>
              <a:t>91</a:t>
            </a:fld>
            <a:endParaRPr lang="en-US"/>
          </a:p>
        </p:txBody>
      </p:sp>
    </p:spTree>
    <p:extLst>
      <p:ext uri="{BB962C8B-B14F-4D97-AF65-F5344CB8AC3E}">
        <p14:creationId xmlns:p14="http://schemas.microsoft.com/office/powerpoint/2010/main" val="3282355023"/>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Say</a:t>
            </a:r>
          </a:p>
          <a:p>
            <a:r>
              <a:rPr lang="en-US" dirty="0" smtClean="0"/>
              <a:t>The first step for the frame selection is to determine if an ordinary steel moment frame is permitted for your structure. For structures designed in accordance with ASCE 7-10, ordinary steel moment frames may be used in Seismic Design Categories A, B and C without limitations. However, ordinary steel moment frames may be used in Seismic Design Categories D, E and F are subject to limitations set forth in Sections 12.2.5.6, 12.2.5.7 and 12.2.5.8.</a:t>
            </a:r>
          </a:p>
          <a:p>
            <a:endParaRPr lang="en-US" dirty="0" smtClean="0"/>
          </a:p>
          <a:p>
            <a:r>
              <a:rPr lang="en-US" dirty="0" smtClean="0"/>
              <a:t>In our example, the structure is located in Seismic Design Category A. Therefore, there is no limit on the use of an Ordinary Moment Frame.</a:t>
            </a:r>
            <a:endParaRPr lang="en-US" dirty="0"/>
          </a:p>
        </p:txBody>
      </p:sp>
      <p:sp>
        <p:nvSpPr>
          <p:cNvPr id="4" name="Slide Number Placeholder 3"/>
          <p:cNvSpPr>
            <a:spLocks noGrp="1"/>
          </p:cNvSpPr>
          <p:nvPr>
            <p:ph type="sldNum" sz="quarter" idx="10"/>
          </p:nvPr>
        </p:nvSpPr>
        <p:spPr/>
        <p:txBody>
          <a:bodyPr/>
          <a:lstStyle/>
          <a:p>
            <a:fld id="{1180FBAD-EC0D-420C-B0F9-44577674AA30}" type="slidenum">
              <a:rPr lang="en-US" smtClean="0"/>
              <a:t>92</a:t>
            </a:fld>
            <a:endParaRPr lang="en-US"/>
          </a:p>
        </p:txBody>
      </p:sp>
    </p:spTree>
    <p:extLst>
      <p:ext uri="{BB962C8B-B14F-4D97-AF65-F5344CB8AC3E}">
        <p14:creationId xmlns:p14="http://schemas.microsoft.com/office/powerpoint/2010/main" val="3906763498"/>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Say</a:t>
            </a:r>
          </a:p>
          <a:p>
            <a:r>
              <a:rPr lang="en-US" dirty="0" smtClean="0"/>
              <a:t>The second step is to check the Response Modification Coefficient. If seismic loads are calculated using an R-Value greater than 3.5, then convert loads by multiplying by the R-Value used in design and dividing by 3.5.</a:t>
            </a:r>
          </a:p>
          <a:p>
            <a:endParaRPr lang="en-US" dirty="0" smtClean="0"/>
          </a:p>
          <a:p>
            <a:r>
              <a:rPr lang="en-US" dirty="0" smtClean="0"/>
              <a:t>In our example, the seismic shear forces were determined using an R-Factor of 3.0, so loads do not need to be converted when selecting the OMF.</a:t>
            </a:r>
            <a:endParaRPr lang="en-US" dirty="0"/>
          </a:p>
        </p:txBody>
      </p:sp>
      <p:sp>
        <p:nvSpPr>
          <p:cNvPr id="4" name="Slide Number Placeholder 3"/>
          <p:cNvSpPr>
            <a:spLocks noGrp="1"/>
          </p:cNvSpPr>
          <p:nvPr>
            <p:ph type="sldNum" sz="quarter" idx="10"/>
          </p:nvPr>
        </p:nvSpPr>
        <p:spPr/>
        <p:txBody>
          <a:bodyPr/>
          <a:lstStyle/>
          <a:p>
            <a:fld id="{1180FBAD-EC0D-420C-B0F9-44577674AA30}" type="slidenum">
              <a:rPr lang="en-US" smtClean="0"/>
              <a:t>93</a:t>
            </a:fld>
            <a:endParaRPr lang="en-US"/>
          </a:p>
        </p:txBody>
      </p:sp>
    </p:spTree>
    <p:extLst>
      <p:ext uri="{BB962C8B-B14F-4D97-AF65-F5344CB8AC3E}">
        <p14:creationId xmlns:p14="http://schemas.microsoft.com/office/powerpoint/2010/main" val="116036352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1" kern="1200" dirty="0" smtClean="0">
                <a:solidFill>
                  <a:schemeClr val="tx1"/>
                </a:solidFill>
                <a:latin typeface="+mn-lt"/>
                <a:ea typeface="+mn-ea"/>
                <a:cs typeface="+mn-cs"/>
              </a:rPr>
              <a:t>Say</a:t>
            </a:r>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Steel-frame structures were developed during the 19th century in response to the limitations of masonry-bearing wall structures, which were the common method of commercial construction at the time.</a:t>
            </a:r>
            <a:r>
              <a:rPr lang="en-US" sz="1200" kern="1200" baseline="0" dirty="0" smtClean="0">
                <a:solidFill>
                  <a:schemeClr val="tx1"/>
                </a:solidFill>
                <a:latin typeface="+mn-lt"/>
                <a:ea typeface="+mn-ea"/>
                <a:cs typeface="+mn-cs"/>
              </a:rPr>
              <a:t> </a:t>
            </a:r>
            <a:r>
              <a:rPr lang="en-US" sz="1200" kern="1200" dirty="0" smtClean="0">
                <a:solidFill>
                  <a:schemeClr val="tx1"/>
                </a:solidFill>
                <a:latin typeface="+mn-lt"/>
                <a:ea typeface="+mn-ea"/>
                <a:cs typeface="+mn-cs"/>
              </a:rPr>
              <a:t>These masonry-bearing wall structures were limited to about 10 stories high and allowed for only small openings because of the limited strength of masonry materials.</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kern="1200" dirty="0" smtClean="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1180FBAD-EC0D-420C-B0F9-44577674AA30}" type="slidenum">
              <a:rPr lang="en-US" smtClean="0"/>
              <a:t>13</a:t>
            </a:fld>
            <a:endParaRPr lang="en-US"/>
          </a:p>
        </p:txBody>
      </p:sp>
    </p:spTree>
    <p:extLst>
      <p:ext uri="{BB962C8B-B14F-4D97-AF65-F5344CB8AC3E}">
        <p14:creationId xmlns:p14="http://schemas.microsoft.com/office/powerpoint/2010/main" val="166505292"/>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Say</a:t>
            </a:r>
          </a:p>
          <a:p>
            <a:r>
              <a:rPr lang="en-US" dirty="0" smtClean="0"/>
              <a:t>The third step is to select nominal height and width.</a:t>
            </a:r>
          </a:p>
          <a:p>
            <a:endParaRPr lang="en-US" dirty="0" smtClean="0"/>
          </a:p>
          <a:p>
            <a:r>
              <a:rPr lang="en-US" dirty="0" smtClean="0"/>
              <a:t>Select the nominal height for your structure where the frame will be installed and find the corresponding allowable load table (8’, 9’, 10’, 12’, 14’, 16’, 18’, or 19’). Next, select the frame clear-opening width that will accommodate the required wall penetration (8’-2”, 10’-2”, 12’-4”, 14’-4”, 16’-4”, 18’-4”, or 20’-4”).</a:t>
            </a:r>
          </a:p>
          <a:p>
            <a:endParaRPr lang="en-US" dirty="0" smtClean="0"/>
          </a:p>
          <a:p>
            <a:r>
              <a:rPr lang="en-US" dirty="0" smtClean="0"/>
              <a:t>In our example, the nominal frame height is 8-feet and the nominal frame width is 16-feet.</a:t>
            </a:r>
            <a:endParaRPr lang="en-US" dirty="0"/>
          </a:p>
        </p:txBody>
      </p:sp>
      <p:sp>
        <p:nvSpPr>
          <p:cNvPr id="4" name="Slide Number Placeholder 3"/>
          <p:cNvSpPr>
            <a:spLocks noGrp="1"/>
          </p:cNvSpPr>
          <p:nvPr>
            <p:ph type="sldNum" sz="quarter" idx="10"/>
          </p:nvPr>
        </p:nvSpPr>
        <p:spPr/>
        <p:txBody>
          <a:bodyPr/>
          <a:lstStyle/>
          <a:p>
            <a:fld id="{1180FBAD-EC0D-420C-B0F9-44577674AA30}" type="slidenum">
              <a:rPr lang="en-US" smtClean="0"/>
              <a:t>94</a:t>
            </a:fld>
            <a:endParaRPr lang="en-US"/>
          </a:p>
        </p:txBody>
      </p:sp>
    </p:spTree>
    <p:extLst>
      <p:ext uri="{BB962C8B-B14F-4D97-AF65-F5344CB8AC3E}">
        <p14:creationId xmlns:p14="http://schemas.microsoft.com/office/powerpoint/2010/main" val="965112560"/>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Say</a:t>
            </a:r>
          </a:p>
          <a:p>
            <a:r>
              <a:rPr lang="en-US" dirty="0" smtClean="0"/>
              <a:t>The fourth step is to compare vertical loads on your frame with the limits listed in footnotes 2 and 3 of the allowable load tables (</a:t>
            </a:r>
            <a:r>
              <a:rPr lang="en-US" i="1" dirty="0" smtClean="0"/>
              <a:t>Table: Strong Frame Ordinary Moment Frame - 8 ft. Nominal Heights</a:t>
            </a:r>
            <a:r>
              <a:rPr lang="en-US" dirty="0" smtClean="0"/>
              <a:t>, Strong-Tie Catalog C-SF13, page 65):</a:t>
            </a:r>
          </a:p>
          <a:p>
            <a:endParaRPr lang="en-US" dirty="0" smtClean="0"/>
          </a:p>
          <a:p>
            <a:r>
              <a:rPr lang="en-US" dirty="0" smtClean="0"/>
              <a:t>Use maximum shear values if the beam is loaded with only uniformly distributed vertical loads and the allowable stress design uniform loads are all less than the limits listed in footnote 2. If SDS is greater than 1, check if the uniform dead load must include additional vertical seismic load effects.</a:t>
            </a:r>
          </a:p>
          <a:p>
            <a:endParaRPr lang="en-US" dirty="0" smtClean="0"/>
          </a:p>
          <a:p>
            <a:r>
              <a:rPr lang="en-US" dirty="0" smtClean="0"/>
              <a:t>Use minimum shear values if the beam is loaded with uniform vertical loads that exceed the limits, or if there is a single vertical point load at mid-span, or there are multiple point loads applied symmetrically about mid-span.</a:t>
            </a:r>
          </a:p>
          <a:p>
            <a:endParaRPr lang="en-US" dirty="0" smtClean="0"/>
          </a:p>
          <a:p>
            <a:r>
              <a:rPr lang="en-US" dirty="0" smtClean="0"/>
              <a:t>If your vertical</a:t>
            </a:r>
            <a:r>
              <a:rPr lang="en-US" baseline="0" dirty="0" smtClean="0"/>
              <a:t> loading does not meet these criteria, use the Simpson Strong-Tie Frame Selector Software or contact Simpson Strong-Tie to perform a design for custom loading or complete alternate loading worksheet.</a:t>
            </a:r>
            <a:endParaRPr lang="en-US" dirty="0"/>
          </a:p>
        </p:txBody>
      </p:sp>
      <p:sp>
        <p:nvSpPr>
          <p:cNvPr id="4" name="Slide Number Placeholder 3"/>
          <p:cNvSpPr>
            <a:spLocks noGrp="1"/>
          </p:cNvSpPr>
          <p:nvPr>
            <p:ph type="sldNum" sz="quarter" idx="10"/>
          </p:nvPr>
        </p:nvSpPr>
        <p:spPr/>
        <p:txBody>
          <a:bodyPr/>
          <a:lstStyle/>
          <a:p>
            <a:fld id="{1180FBAD-EC0D-420C-B0F9-44577674AA30}" type="slidenum">
              <a:rPr lang="en-US" smtClean="0"/>
              <a:t>95</a:t>
            </a:fld>
            <a:endParaRPr lang="en-US"/>
          </a:p>
        </p:txBody>
      </p:sp>
    </p:spTree>
    <p:extLst>
      <p:ext uri="{BB962C8B-B14F-4D97-AF65-F5344CB8AC3E}">
        <p14:creationId xmlns:p14="http://schemas.microsoft.com/office/powerpoint/2010/main" val="743483054"/>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Say</a:t>
            </a:r>
          </a:p>
          <a:p>
            <a:r>
              <a:rPr lang="en-US" dirty="0" smtClean="0"/>
              <a:t>In our example, vertical loads are less than frame design uniform load. Therefore, we will use Maximum Shear values.</a:t>
            </a:r>
            <a:endParaRPr lang="en-US" dirty="0"/>
          </a:p>
        </p:txBody>
      </p:sp>
      <p:sp>
        <p:nvSpPr>
          <p:cNvPr id="4" name="Slide Number Placeholder 3"/>
          <p:cNvSpPr>
            <a:spLocks noGrp="1"/>
          </p:cNvSpPr>
          <p:nvPr>
            <p:ph type="sldNum" sz="quarter" idx="10"/>
          </p:nvPr>
        </p:nvSpPr>
        <p:spPr/>
        <p:txBody>
          <a:bodyPr/>
          <a:lstStyle/>
          <a:p>
            <a:fld id="{1180FBAD-EC0D-420C-B0F9-44577674AA30}" type="slidenum">
              <a:rPr lang="en-US" smtClean="0"/>
              <a:t>96</a:t>
            </a:fld>
            <a:endParaRPr lang="en-US"/>
          </a:p>
        </p:txBody>
      </p:sp>
    </p:spTree>
    <p:extLst>
      <p:ext uri="{BB962C8B-B14F-4D97-AF65-F5344CB8AC3E}">
        <p14:creationId xmlns:p14="http://schemas.microsoft.com/office/powerpoint/2010/main" val="2809702164"/>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Say</a:t>
            </a:r>
          </a:p>
          <a:p>
            <a:r>
              <a:rPr lang="en-US" dirty="0" smtClean="0"/>
              <a:t>The fifth step is to select the ordinary moment frame model. Using the allowable load table for 8-foot nominal height frames </a:t>
            </a:r>
            <a:r>
              <a:rPr lang="en-US" i="1" dirty="0" smtClean="0"/>
              <a:t>[Table: Strong Frame Ordinary Moment Frame - 8 ft. Nominal Heights]</a:t>
            </a:r>
            <a:r>
              <a:rPr lang="en-US" dirty="0" smtClean="0"/>
              <a:t>, select a 16-foot wide frame with a maximum shear greater than the applied shear. [8,000 lb.]</a:t>
            </a:r>
            <a:endParaRPr lang="en-US" dirty="0"/>
          </a:p>
        </p:txBody>
      </p:sp>
      <p:sp>
        <p:nvSpPr>
          <p:cNvPr id="4" name="Slide Number Placeholder 3"/>
          <p:cNvSpPr>
            <a:spLocks noGrp="1"/>
          </p:cNvSpPr>
          <p:nvPr>
            <p:ph type="sldNum" sz="quarter" idx="10"/>
          </p:nvPr>
        </p:nvSpPr>
        <p:spPr/>
        <p:txBody>
          <a:bodyPr/>
          <a:lstStyle/>
          <a:p>
            <a:fld id="{1180FBAD-EC0D-420C-B0F9-44577674AA30}" type="slidenum">
              <a:rPr lang="en-US" smtClean="0"/>
              <a:t>97</a:t>
            </a:fld>
            <a:endParaRPr lang="en-US"/>
          </a:p>
        </p:txBody>
      </p:sp>
    </p:spTree>
    <p:extLst>
      <p:ext uri="{BB962C8B-B14F-4D97-AF65-F5344CB8AC3E}">
        <p14:creationId xmlns:p14="http://schemas.microsoft.com/office/powerpoint/2010/main" val="2454811551"/>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Say</a:t>
            </a:r>
          </a:p>
          <a:p>
            <a:r>
              <a:rPr lang="en-US" dirty="0" smtClean="0"/>
              <a:t>In our example, we will choose an OMF912-16x8, Its allowable ASD shear is 11,045 pounds, which is greater than the applied shear of 8,000 pounds.</a:t>
            </a:r>
            <a:endParaRPr lang="en-US" dirty="0"/>
          </a:p>
        </p:txBody>
      </p:sp>
      <p:sp>
        <p:nvSpPr>
          <p:cNvPr id="4" name="Slide Number Placeholder 3"/>
          <p:cNvSpPr>
            <a:spLocks noGrp="1"/>
          </p:cNvSpPr>
          <p:nvPr>
            <p:ph type="sldNum" sz="quarter" idx="10"/>
          </p:nvPr>
        </p:nvSpPr>
        <p:spPr/>
        <p:txBody>
          <a:bodyPr/>
          <a:lstStyle/>
          <a:p>
            <a:fld id="{1180FBAD-EC0D-420C-B0F9-44577674AA30}" type="slidenum">
              <a:rPr lang="en-US" smtClean="0"/>
              <a:t>98</a:t>
            </a:fld>
            <a:endParaRPr lang="en-US"/>
          </a:p>
        </p:txBody>
      </p:sp>
    </p:spTree>
    <p:extLst>
      <p:ext uri="{BB962C8B-B14F-4D97-AF65-F5344CB8AC3E}">
        <p14:creationId xmlns:p14="http://schemas.microsoft.com/office/powerpoint/2010/main" val="2403992388"/>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Say</a:t>
            </a:r>
          </a:p>
          <a:p>
            <a:r>
              <a:rPr lang="en-US" dirty="0" smtClean="0"/>
              <a:t>The sixth step is to check the maximum total vertical load, </a:t>
            </a:r>
            <a:r>
              <a:rPr lang="en-US" dirty="0" err="1" smtClean="0"/>
              <a:t>W</a:t>
            </a:r>
            <a:r>
              <a:rPr lang="en-US" baseline="-25000" dirty="0" err="1" smtClean="0"/>
              <a:t>max</a:t>
            </a:r>
            <a:r>
              <a:rPr lang="en-US" dirty="0" smtClean="0"/>
              <a:t>.</a:t>
            </a:r>
          </a:p>
          <a:p>
            <a:endParaRPr lang="en-US" dirty="0" smtClean="0"/>
          </a:p>
          <a:p>
            <a:r>
              <a:rPr lang="en-US" dirty="0" smtClean="0"/>
              <a:t>If we had selected a frame using minimum shear values, then we would check that the maximum total vertical load based on ASD load combinations is less than the tabulated value of </a:t>
            </a:r>
            <a:r>
              <a:rPr lang="en-US" dirty="0" err="1" smtClean="0"/>
              <a:t>W</a:t>
            </a:r>
            <a:r>
              <a:rPr lang="en-US" baseline="-25000" dirty="0" err="1" smtClean="0"/>
              <a:t>max</a:t>
            </a:r>
            <a:r>
              <a:rPr lang="en-US" dirty="0" smtClean="0"/>
              <a:t>. If it were not, then we would select a different frame and re-check.</a:t>
            </a:r>
          </a:p>
          <a:p>
            <a:endParaRPr lang="en-US" dirty="0" smtClean="0"/>
          </a:p>
          <a:p>
            <a:r>
              <a:rPr lang="en-US" dirty="0" smtClean="0"/>
              <a:t>In our example, the check of </a:t>
            </a:r>
            <a:r>
              <a:rPr lang="en-US" dirty="0" err="1" smtClean="0"/>
              <a:t>W</a:t>
            </a:r>
            <a:r>
              <a:rPr lang="en-US" baseline="-25000" dirty="0" err="1" smtClean="0"/>
              <a:t>max</a:t>
            </a:r>
            <a:r>
              <a:rPr lang="en-US" dirty="0" smtClean="0"/>
              <a:t> is not required because the frame has been selected using maximum shear.</a:t>
            </a:r>
            <a:endParaRPr lang="en-US" dirty="0"/>
          </a:p>
        </p:txBody>
      </p:sp>
      <p:sp>
        <p:nvSpPr>
          <p:cNvPr id="4" name="Slide Number Placeholder 3"/>
          <p:cNvSpPr>
            <a:spLocks noGrp="1"/>
          </p:cNvSpPr>
          <p:nvPr>
            <p:ph type="sldNum" sz="quarter" idx="10"/>
          </p:nvPr>
        </p:nvSpPr>
        <p:spPr/>
        <p:txBody>
          <a:bodyPr/>
          <a:lstStyle/>
          <a:p>
            <a:fld id="{1180FBAD-EC0D-420C-B0F9-44577674AA30}" type="slidenum">
              <a:rPr lang="en-US" smtClean="0"/>
              <a:t>99</a:t>
            </a:fld>
            <a:endParaRPr lang="en-US"/>
          </a:p>
        </p:txBody>
      </p:sp>
    </p:spTree>
    <p:extLst>
      <p:ext uri="{BB962C8B-B14F-4D97-AF65-F5344CB8AC3E}">
        <p14:creationId xmlns:p14="http://schemas.microsoft.com/office/powerpoint/2010/main" val="3416503966"/>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Say</a:t>
            </a:r>
          </a:p>
          <a:p>
            <a:r>
              <a:rPr lang="en-US" dirty="0" smtClean="0"/>
              <a:t>The seventh step is to check the dimensions of the ordinary moment frame. Using nominal height and width tables above the allowable load tables in</a:t>
            </a:r>
            <a:r>
              <a:rPr lang="en-US" baseline="0" dirty="0" smtClean="0"/>
              <a:t> C-SF13</a:t>
            </a:r>
            <a:r>
              <a:rPr lang="en-US" dirty="0" smtClean="0"/>
              <a:t>, verify that the predesigned and manufactured moment frame selected will accommodate the required wall opening. This requires three steps:</a:t>
            </a:r>
          </a:p>
          <a:p>
            <a:endParaRPr lang="en-US" dirty="0" smtClean="0"/>
          </a:p>
          <a:p>
            <a:pPr marL="228600" indent="-228600">
              <a:buFont typeface="+mj-lt"/>
              <a:buAutoNum type="arabicPeriod"/>
            </a:pPr>
            <a:r>
              <a:rPr lang="en-US" dirty="0" smtClean="0"/>
              <a:t>Check that the clear-opening width (W1) is equal to or greater than the wall opening width,</a:t>
            </a:r>
          </a:p>
          <a:p>
            <a:pPr marL="228600" indent="-228600">
              <a:buFont typeface="+mj-lt"/>
              <a:buAutoNum type="arabicPeriod"/>
            </a:pPr>
            <a:r>
              <a:rPr lang="en-US" dirty="0" smtClean="0"/>
              <a:t>Check that the outside frame width (W2) fits within the available wall space, and</a:t>
            </a:r>
          </a:p>
          <a:p>
            <a:pPr marL="228600" indent="-228600">
              <a:buFont typeface="+mj-lt"/>
              <a:buAutoNum type="arabicPeriod"/>
            </a:pPr>
            <a:r>
              <a:rPr lang="en-US" dirty="0" smtClean="0"/>
              <a:t>Check that the frame’s clear-opening height (H3) is equal to or greater than that required (remember to add the curb or </a:t>
            </a:r>
            <a:r>
              <a:rPr lang="en-US" dirty="0" err="1" smtClean="0"/>
              <a:t>stemwell</a:t>
            </a:r>
            <a:r>
              <a:rPr lang="en-US" dirty="0" smtClean="0"/>
              <a:t> height to H3 for installations with the frame base above the floor level)</a:t>
            </a:r>
            <a:endParaRPr lang="en-US" dirty="0"/>
          </a:p>
        </p:txBody>
      </p:sp>
      <p:sp>
        <p:nvSpPr>
          <p:cNvPr id="4" name="Slide Number Placeholder 3"/>
          <p:cNvSpPr>
            <a:spLocks noGrp="1"/>
          </p:cNvSpPr>
          <p:nvPr>
            <p:ph type="sldNum" sz="quarter" idx="10"/>
          </p:nvPr>
        </p:nvSpPr>
        <p:spPr/>
        <p:txBody>
          <a:bodyPr/>
          <a:lstStyle/>
          <a:p>
            <a:fld id="{1180FBAD-EC0D-420C-B0F9-44577674AA30}" type="slidenum">
              <a:rPr lang="en-US" smtClean="0"/>
              <a:t>100</a:t>
            </a:fld>
            <a:endParaRPr lang="en-US"/>
          </a:p>
        </p:txBody>
      </p:sp>
    </p:spTree>
    <p:extLst>
      <p:ext uri="{BB962C8B-B14F-4D97-AF65-F5344CB8AC3E}">
        <p14:creationId xmlns:p14="http://schemas.microsoft.com/office/powerpoint/2010/main" val="109698522"/>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Say</a:t>
            </a:r>
          </a:p>
          <a:p>
            <a:r>
              <a:rPr lang="en-US" dirty="0" smtClean="0"/>
              <a:t>In our example:</a:t>
            </a:r>
          </a:p>
          <a:p>
            <a:endParaRPr lang="en-US" dirty="0" smtClean="0"/>
          </a:p>
          <a:p>
            <a:pPr marL="171450" indent="-171450">
              <a:buFont typeface="Arial" panose="020B0604020202020204" pitchFamily="34" charset="0"/>
              <a:buChar char="•"/>
            </a:pPr>
            <a:r>
              <a:rPr lang="en-US" dirty="0" smtClean="0"/>
              <a:t>The clear-opening width, W1, is greater than the wall opening width,</a:t>
            </a:r>
          </a:p>
          <a:p>
            <a:pPr marL="171450" indent="-171450">
              <a:buFont typeface="Arial" panose="020B0604020202020204" pitchFamily="34" charset="0"/>
              <a:buChar char="•"/>
            </a:pPr>
            <a:r>
              <a:rPr lang="en-US" dirty="0" smtClean="0"/>
              <a:t>The outside frame width, W2, fits within the available wall space, and</a:t>
            </a:r>
          </a:p>
          <a:p>
            <a:pPr marL="171450" indent="-171450">
              <a:buFont typeface="Arial" panose="020B0604020202020204" pitchFamily="34" charset="0"/>
              <a:buChar char="•"/>
            </a:pPr>
            <a:r>
              <a:rPr lang="en-US" dirty="0" smtClean="0"/>
              <a:t>The clear-opening height is greater than required.</a:t>
            </a:r>
            <a:endParaRPr lang="en-US" dirty="0"/>
          </a:p>
        </p:txBody>
      </p:sp>
      <p:sp>
        <p:nvSpPr>
          <p:cNvPr id="4" name="Slide Number Placeholder 3"/>
          <p:cNvSpPr>
            <a:spLocks noGrp="1"/>
          </p:cNvSpPr>
          <p:nvPr>
            <p:ph type="sldNum" sz="quarter" idx="10"/>
          </p:nvPr>
        </p:nvSpPr>
        <p:spPr/>
        <p:txBody>
          <a:bodyPr/>
          <a:lstStyle/>
          <a:p>
            <a:fld id="{1180FBAD-EC0D-420C-B0F9-44577674AA30}" type="slidenum">
              <a:rPr lang="en-US" smtClean="0"/>
              <a:t>101</a:t>
            </a:fld>
            <a:endParaRPr lang="en-US"/>
          </a:p>
        </p:txBody>
      </p:sp>
    </p:spTree>
    <p:extLst>
      <p:ext uri="{BB962C8B-B14F-4D97-AF65-F5344CB8AC3E}">
        <p14:creationId xmlns:p14="http://schemas.microsoft.com/office/powerpoint/2010/main" val="2257770683"/>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Say</a:t>
            </a:r>
          </a:p>
          <a:p>
            <a:r>
              <a:rPr lang="en-US" dirty="0" smtClean="0"/>
              <a:t>The eighth step is to determine if snug-tight or </a:t>
            </a:r>
            <a:r>
              <a:rPr lang="en-US" dirty="0" err="1" smtClean="0"/>
              <a:t>pretensioned</a:t>
            </a:r>
            <a:r>
              <a:rPr lang="en-US" dirty="0" smtClean="0"/>
              <a:t> bolts are required for the end plate connections:</a:t>
            </a:r>
          </a:p>
          <a:p>
            <a:endParaRPr lang="en-US" dirty="0" smtClean="0"/>
          </a:p>
          <a:p>
            <a:pPr marL="171450" indent="-171450">
              <a:buFont typeface="Arial" panose="020B0604020202020204" pitchFamily="34" charset="0"/>
              <a:buChar char="•"/>
            </a:pPr>
            <a:r>
              <a:rPr lang="en-US" dirty="0" smtClean="0"/>
              <a:t>In Seismic Design Categories D, E, or F, </a:t>
            </a:r>
            <a:r>
              <a:rPr lang="en-US" dirty="0" err="1" smtClean="0"/>
              <a:t>pretensioned</a:t>
            </a:r>
            <a:r>
              <a:rPr lang="en-US" dirty="0" smtClean="0"/>
              <a:t> bolts are required.</a:t>
            </a:r>
          </a:p>
          <a:p>
            <a:pPr marL="171450" indent="-171450">
              <a:buFont typeface="Arial" panose="020B0604020202020204" pitchFamily="34" charset="0"/>
              <a:buChar char="•"/>
            </a:pPr>
            <a:r>
              <a:rPr lang="en-US" dirty="0" smtClean="0"/>
              <a:t>In Seismic Design Category A, B, or C, snug-tight bolts may be used when seismic design is based on an R-Value less than or equal to 3, otherwise </a:t>
            </a:r>
            <a:r>
              <a:rPr lang="en-US" dirty="0" err="1" smtClean="0"/>
              <a:t>pretensioned</a:t>
            </a:r>
            <a:r>
              <a:rPr lang="en-US" dirty="0" smtClean="0"/>
              <a:t> bolts are required.</a:t>
            </a:r>
          </a:p>
          <a:p>
            <a:endParaRPr lang="en-US" dirty="0" smtClean="0"/>
          </a:p>
          <a:p>
            <a:r>
              <a:rPr lang="en-US" dirty="0" smtClean="0"/>
              <a:t>In our example, specify snug-tight bolts for the end plate connection since the structure is in Seismic Design Category A with an R-Value of 3.</a:t>
            </a:r>
            <a:endParaRPr lang="en-US" dirty="0"/>
          </a:p>
        </p:txBody>
      </p:sp>
      <p:sp>
        <p:nvSpPr>
          <p:cNvPr id="4" name="Slide Number Placeholder 3"/>
          <p:cNvSpPr>
            <a:spLocks noGrp="1"/>
          </p:cNvSpPr>
          <p:nvPr>
            <p:ph type="sldNum" sz="quarter" idx="10"/>
          </p:nvPr>
        </p:nvSpPr>
        <p:spPr/>
        <p:txBody>
          <a:bodyPr/>
          <a:lstStyle/>
          <a:p>
            <a:fld id="{1180FBAD-EC0D-420C-B0F9-44577674AA30}" type="slidenum">
              <a:rPr lang="en-US" smtClean="0"/>
              <a:t>102</a:t>
            </a:fld>
            <a:endParaRPr lang="en-US"/>
          </a:p>
        </p:txBody>
      </p:sp>
    </p:spTree>
    <p:extLst>
      <p:ext uri="{BB962C8B-B14F-4D97-AF65-F5344CB8AC3E}">
        <p14:creationId xmlns:p14="http://schemas.microsoft.com/office/powerpoint/2010/main" val="578111085"/>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Say</a:t>
            </a:r>
          </a:p>
          <a:p>
            <a:r>
              <a:rPr lang="en-US" dirty="0" smtClean="0"/>
              <a:t>The final step is to select the top plate fasteners. In the allowable load tables </a:t>
            </a:r>
            <a:r>
              <a:rPr lang="en-US" i="1" dirty="0" smtClean="0"/>
              <a:t>[Table: Strong Frame Ordinary Moment Frame - 8 ft. Nominal Heights]</a:t>
            </a:r>
            <a:r>
              <a:rPr lang="en-US" dirty="0" smtClean="0"/>
              <a:t>, select between the nail (16d</a:t>
            </a:r>
            <a:r>
              <a:rPr lang="en-US" baseline="0" dirty="0" smtClean="0"/>
              <a:t> commons) </a:t>
            </a:r>
            <a:r>
              <a:rPr lang="en-US" dirty="0" smtClean="0"/>
              <a:t>and screw (1/4”x3-1/2” SDS) options for attaching a field installed top plate to the frame </a:t>
            </a:r>
            <a:r>
              <a:rPr lang="en-US" dirty="0" err="1" smtClean="0"/>
              <a:t>nailers</a:t>
            </a:r>
            <a:r>
              <a:rPr lang="en-US" dirty="0" smtClean="0"/>
              <a:t>.</a:t>
            </a:r>
          </a:p>
          <a:p>
            <a:endParaRPr lang="en-US" dirty="0" smtClean="0"/>
          </a:p>
          <a:p>
            <a:r>
              <a:rPr lang="en-US" dirty="0" smtClean="0"/>
              <a:t>For seismic design, quantity of fasteners must be increased if the connection is required to be designed as a collector for load combinations with </a:t>
            </a:r>
            <a:r>
              <a:rPr lang="en-US" dirty="0" err="1" smtClean="0"/>
              <a:t>overstrength</a:t>
            </a:r>
            <a:r>
              <a:rPr lang="en-US" dirty="0" smtClean="0"/>
              <a:t>.</a:t>
            </a:r>
          </a:p>
        </p:txBody>
      </p:sp>
      <p:sp>
        <p:nvSpPr>
          <p:cNvPr id="4" name="Slide Number Placeholder 3"/>
          <p:cNvSpPr>
            <a:spLocks noGrp="1"/>
          </p:cNvSpPr>
          <p:nvPr>
            <p:ph type="sldNum" sz="quarter" idx="10"/>
          </p:nvPr>
        </p:nvSpPr>
        <p:spPr/>
        <p:txBody>
          <a:bodyPr/>
          <a:lstStyle/>
          <a:p>
            <a:fld id="{1180FBAD-EC0D-420C-B0F9-44577674AA30}" type="slidenum">
              <a:rPr lang="en-US" smtClean="0"/>
              <a:t>103</a:t>
            </a:fld>
            <a:endParaRPr lang="en-US"/>
          </a:p>
        </p:txBody>
      </p:sp>
    </p:spTree>
    <p:extLst>
      <p:ext uri="{BB962C8B-B14F-4D97-AF65-F5344CB8AC3E}">
        <p14:creationId xmlns:p14="http://schemas.microsoft.com/office/powerpoint/2010/main" val="3377371067"/>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Master" Target="../slideMasters/slideMaster1.xml"/><Relationship Id="rId1" Type="http://schemas.openxmlformats.org/officeDocument/2006/relationships/tags" Target="../tags/tag3.xml"/><Relationship Id="rId4" Type="http://schemas.openxmlformats.org/officeDocument/2006/relationships/image" Target="../media/image2.png"/></Relationships>
</file>

<file path=ppt/slideLayouts/_rels/slideLayout10.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slideMaster" Target="../slideMasters/slideMaster1.xml"/><Relationship Id="rId1" Type="http://schemas.openxmlformats.org/officeDocument/2006/relationships/tags" Target="../tags/tag4.xml"/><Relationship Id="rId6" Type="http://schemas.openxmlformats.org/officeDocument/2006/relationships/image" Target="../media/image5.emf"/><Relationship Id="rId5" Type="http://schemas.microsoft.com/office/2007/relationships/hdphoto" Target="../media/hdphoto1.wdp"/><Relationship Id="rId4" Type="http://schemas.openxmlformats.org/officeDocument/2006/relationships/image" Target="../media/image4.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slideMaster" Target="../slideMasters/slideMaster1.xml"/><Relationship Id="rId1" Type="http://schemas.openxmlformats.org/officeDocument/2006/relationships/tags" Target="../tags/tag5.xml"/><Relationship Id="rId4" Type="http://schemas.microsoft.com/office/2007/relationships/hdphoto" Target="../media/hdphoto2.wdp"/></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slideMaster" Target="../slideMasters/slideMaster1.xml"/><Relationship Id="rId1" Type="http://schemas.openxmlformats.org/officeDocument/2006/relationships/tags" Target="../tags/tag6.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slideMaster" Target="../slideMasters/slideMaster1.xml"/><Relationship Id="rId1" Type="http://schemas.openxmlformats.org/officeDocument/2006/relationships/tags" Target="../tags/tag7.xml"/><Relationship Id="rId4" Type="http://schemas.microsoft.com/office/2007/relationships/hdphoto" Target="../media/hdphoto2.wdp"/></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slideMaster" Target="../slideMasters/slideMaster1.xml"/><Relationship Id="rId1" Type="http://schemas.openxmlformats.org/officeDocument/2006/relationships/tags" Target="../tags/tag8.xml"/><Relationship Id="rId6" Type="http://schemas.microsoft.com/office/2007/relationships/hdphoto" Target="../media/hdphoto2.wdp"/><Relationship Id="rId5" Type="http://schemas.openxmlformats.org/officeDocument/2006/relationships/image" Target="../media/image6.png"/><Relationship Id="rId4" Type="http://schemas.openxmlformats.org/officeDocument/2006/relationships/image" Target="../media/image5.emf"/></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slideMaster" Target="../slideMasters/slideMaster1.xml"/><Relationship Id="rId1" Type="http://schemas.openxmlformats.org/officeDocument/2006/relationships/tags" Target="../tags/tag9.xml"/><Relationship Id="rId5" Type="http://schemas.microsoft.com/office/2007/relationships/hdphoto" Target="../media/hdphoto2.wdp"/><Relationship Id="rId4" Type="http://schemas.openxmlformats.org/officeDocument/2006/relationships/image" Target="../media/image6.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slideMaster" Target="../slideMasters/slideMaster1.xml"/><Relationship Id="rId1" Type="http://schemas.openxmlformats.org/officeDocument/2006/relationships/tags" Target="../tags/tag10.xml"/><Relationship Id="rId5" Type="http://schemas.microsoft.com/office/2007/relationships/hdphoto" Target="../media/hdphoto2.wdp"/><Relationship Id="rId4" Type="http://schemas.openxmlformats.org/officeDocument/2006/relationships/image" Target="../media/image6.png"/></Relationships>
</file>

<file path=ppt/slideLayouts/_rels/slideLayout9.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0" y="1097928"/>
            <a:ext cx="12199138" cy="5489612"/>
          </a:xfrm>
          <a:prstGeom prst="rect">
            <a:avLst/>
          </a:prstGeom>
        </p:spPr>
      </p:pic>
      <p:sp>
        <p:nvSpPr>
          <p:cNvPr id="4" name="Rectangle 3"/>
          <p:cNvSpPr/>
          <p:nvPr userDrawn="1"/>
        </p:nvSpPr>
        <p:spPr>
          <a:xfrm>
            <a:off x="0" y="-2"/>
            <a:ext cx="12192000" cy="112249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hasCustomPrompt="1"/>
          </p:nvPr>
        </p:nvSpPr>
        <p:spPr>
          <a:xfrm>
            <a:off x="0" y="-2"/>
            <a:ext cx="9529894" cy="1124011"/>
          </a:xfrm>
        </p:spPr>
        <p:txBody>
          <a:bodyPr lIns="365760" rIns="365760" anchor="ctr">
            <a:normAutofit/>
          </a:bodyPr>
          <a:lstStyle>
            <a:lvl1pPr algn="l">
              <a:defRPr sz="3600" b="1" baseline="0">
                <a:solidFill>
                  <a:srgbClr val="F47129"/>
                </a:solidFill>
                <a:latin typeface="Arial" panose="020B0604020202020204" pitchFamily="34" charset="0"/>
                <a:cs typeface="Arial" panose="020B0604020202020204" pitchFamily="34" charset="0"/>
              </a:defRPr>
            </a:lvl1pPr>
          </a:lstStyle>
          <a:p>
            <a:r>
              <a:rPr lang="en-US" dirty="0" smtClean="0"/>
              <a:t>Presentation Title</a:t>
            </a:r>
            <a:endParaRPr lang="en-US" dirty="0"/>
          </a:p>
        </p:txBody>
      </p:sp>
      <p:pic>
        <p:nvPicPr>
          <p:cNvPr id="9" name="Picture 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846965" y="227612"/>
            <a:ext cx="1007986" cy="686788"/>
          </a:xfrm>
          <a:prstGeom prst="rect">
            <a:avLst/>
          </a:prstGeom>
        </p:spPr>
      </p:pic>
      <p:grpSp>
        <p:nvGrpSpPr>
          <p:cNvPr id="131" name="Group 130"/>
          <p:cNvGrpSpPr/>
          <p:nvPr userDrawn="1"/>
        </p:nvGrpSpPr>
        <p:grpSpPr>
          <a:xfrm>
            <a:off x="0" y="6160829"/>
            <a:ext cx="12192000" cy="697324"/>
            <a:chOff x="0" y="6160829"/>
            <a:chExt cx="12192000" cy="697324"/>
          </a:xfrm>
        </p:grpSpPr>
        <p:sp>
          <p:nvSpPr>
            <p:cNvPr id="10" name="Rectangle 9"/>
            <p:cNvSpPr/>
            <p:nvPr userDrawn="1"/>
          </p:nvSpPr>
          <p:spPr>
            <a:xfrm>
              <a:off x="0" y="6165908"/>
              <a:ext cx="12192000" cy="692092"/>
            </a:xfrm>
            <a:prstGeom prst="rect">
              <a:avLst/>
            </a:prstGeom>
            <a:solidFill>
              <a:srgbClr val="C7C8CA"/>
            </a:solidFill>
            <a:ln>
              <a:noFill/>
            </a:ln>
          </p:spPr>
          <p:style>
            <a:lnRef idx="1">
              <a:schemeClr val="dk1"/>
            </a:lnRef>
            <a:fillRef idx="2">
              <a:schemeClr val="dk1"/>
            </a:fillRef>
            <a:effectRef idx="1">
              <a:schemeClr val="dk1"/>
            </a:effectRef>
            <a:fontRef idx="minor">
              <a:schemeClr val="dk1"/>
            </a:fontRef>
          </p:style>
          <p:txBody>
            <a:bodyPr rtlCol="0" anchor="ctr"/>
            <a:lstStyle/>
            <a:p>
              <a:pPr algn="ctr"/>
              <a:endParaRPr lang="en-US"/>
            </a:p>
          </p:txBody>
        </p:sp>
        <p:cxnSp>
          <p:nvCxnSpPr>
            <p:cNvPr id="13" name="Straight Connector 12"/>
            <p:cNvCxnSpPr/>
            <p:nvPr userDrawn="1"/>
          </p:nvCxnSpPr>
          <p:spPr>
            <a:xfrm>
              <a:off x="0" y="6257925"/>
              <a:ext cx="12192000" cy="0"/>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userDrawn="1"/>
          </p:nvCxnSpPr>
          <p:spPr>
            <a:xfrm>
              <a:off x="0" y="6381750"/>
              <a:ext cx="12192000" cy="0"/>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userDrawn="1"/>
          </p:nvCxnSpPr>
          <p:spPr>
            <a:xfrm>
              <a:off x="0" y="6505575"/>
              <a:ext cx="12192000" cy="0"/>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userDrawn="1"/>
          </p:nvCxnSpPr>
          <p:spPr>
            <a:xfrm>
              <a:off x="0" y="6629400"/>
              <a:ext cx="12192000" cy="0"/>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userDrawn="1"/>
          </p:nvCxnSpPr>
          <p:spPr>
            <a:xfrm>
              <a:off x="0" y="6753225"/>
              <a:ext cx="12192000" cy="0"/>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userDrawn="1"/>
          </p:nvCxnSpPr>
          <p:spPr>
            <a:xfrm>
              <a:off x="609600" y="6165908"/>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userDrawn="1"/>
          </p:nvCxnSpPr>
          <p:spPr>
            <a:xfrm>
              <a:off x="1524000" y="6165908"/>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userDrawn="1"/>
          </p:nvCxnSpPr>
          <p:spPr>
            <a:xfrm>
              <a:off x="723900" y="6165908"/>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userDrawn="1"/>
          </p:nvCxnSpPr>
          <p:spPr>
            <a:xfrm>
              <a:off x="838200" y="6164215"/>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userDrawn="1"/>
          </p:nvCxnSpPr>
          <p:spPr>
            <a:xfrm>
              <a:off x="952500" y="6165908"/>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userDrawn="1"/>
          </p:nvCxnSpPr>
          <p:spPr>
            <a:xfrm>
              <a:off x="1066800" y="6165908"/>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userDrawn="1"/>
          </p:nvCxnSpPr>
          <p:spPr>
            <a:xfrm>
              <a:off x="1181100" y="6165908"/>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userDrawn="1"/>
          </p:nvCxnSpPr>
          <p:spPr>
            <a:xfrm>
              <a:off x="1295400" y="6165908"/>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userDrawn="1"/>
          </p:nvCxnSpPr>
          <p:spPr>
            <a:xfrm>
              <a:off x="1409700" y="6165908"/>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userDrawn="1"/>
          </p:nvCxnSpPr>
          <p:spPr>
            <a:xfrm>
              <a:off x="2438400" y="6166061"/>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userDrawn="1"/>
          </p:nvCxnSpPr>
          <p:spPr>
            <a:xfrm>
              <a:off x="1638300" y="6166061"/>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userDrawn="1"/>
          </p:nvCxnSpPr>
          <p:spPr>
            <a:xfrm>
              <a:off x="1752600" y="6164368"/>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userDrawn="1"/>
          </p:nvCxnSpPr>
          <p:spPr>
            <a:xfrm>
              <a:off x="1866900" y="6166061"/>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userDrawn="1"/>
          </p:nvCxnSpPr>
          <p:spPr>
            <a:xfrm>
              <a:off x="1981200" y="6166061"/>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userDrawn="1"/>
          </p:nvCxnSpPr>
          <p:spPr>
            <a:xfrm>
              <a:off x="2095500" y="6166061"/>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userDrawn="1"/>
          </p:nvCxnSpPr>
          <p:spPr>
            <a:xfrm>
              <a:off x="2209800" y="6166061"/>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userDrawn="1"/>
          </p:nvCxnSpPr>
          <p:spPr>
            <a:xfrm>
              <a:off x="2324100" y="6166061"/>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37" name="Straight Connector 36"/>
            <p:cNvCxnSpPr/>
            <p:nvPr userDrawn="1"/>
          </p:nvCxnSpPr>
          <p:spPr>
            <a:xfrm>
              <a:off x="3352692" y="6164215"/>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38" name="Straight Connector 37"/>
            <p:cNvCxnSpPr/>
            <p:nvPr userDrawn="1"/>
          </p:nvCxnSpPr>
          <p:spPr>
            <a:xfrm>
              <a:off x="2552592" y="6164215"/>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39" name="Straight Connector 38"/>
            <p:cNvCxnSpPr/>
            <p:nvPr userDrawn="1"/>
          </p:nvCxnSpPr>
          <p:spPr>
            <a:xfrm>
              <a:off x="2666892" y="6162522"/>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40" name="Straight Connector 39"/>
            <p:cNvCxnSpPr/>
            <p:nvPr userDrawn="1"/>
          </p:nvCxnSpPr>
          <p:spPr>
            <a:xfrm>
              <a:off x="2781192" y="6164215"/>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41" name="Straight Connector 40"/>
            <p:cNvCxnSpPr/>
            <p:nvPr userDrawn="1"/>
          </p:nvCxnSpPr>
          <p:spPr>
            <a:xfrm>
              <a:off x="2895492" y="6164215"/>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42" name="Straight Connector 41"/>
            <p:cNvCxnSpPr/>
            <p:nvPr userDrawn="1"/>
          </p:nvCxnSpPr>
          <p:spPr>
            <a:xfrm>
              <a:off x="3009792" y="6164215"/>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43" name="Straight Connector 42"/>
            <p:cNvCxnSpPr/>
            <p:nvPr userDrawn="1"/>
          </p:nvCxnSpPr>
          <p:spPr>
            <a:xfrm>
              <a:off x="3124092" y="6164215"/>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44" name="Straight Connector 43"/>
            <p:cNvCxnSpPr/>
            <p:nvPr userDrawn="1"/>
          </p:nvCxnSpPr>
          <p:spPr>
            <a:xfrm>
              <a:off x="3238392" y="6164215"/>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45" name="Straight Connector 44"/>
            <p:cNvCxnSpPr/>
            <p:nvPr userDrawn="1"/>
          </p:nvCxnSpPr>
          <p:spPr>
            <a:xfrm>
              <a:off x="4263850" y="6165908"/>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46" name="Straight Connector 45"/>
            <p:cNvCxnSpPr/>
            <p:nvPr userDrawn="1"/>
          </p:nvCxnSpPr>
          <p:spPr>
            <a:xfrm>
              <a:off x="3463750" y="6165908"/>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47" name="Straight Connector 46"/>
            <p:cNvCxnSpPr/>
            <p:nvPr userDrawn="1"/>
          </p:nvCxnSpPr>
          <p:spPr>
            <a:xfrm>
              <a:off x="3578050" y="6164215"/>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48" name="Straight Connector 47"/>
            <p:cNvCxnSpPr/>
            <p:nvPr userDrawn="1"/>
          </p:nvCxnSpPr>
          <p:spPr>
            <a:xfrm>
              <a:off x="3692350" y="6165908"/>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49" name="Straight Connector 48"/>
            <p:cNvCxnSpPr/>
            <p:nvPr userDrawn="1"/>
          </p:nvCxnSpPr>
          <p:spPr>
            <a:xfrm>
              <a:off x="3806650" y="6165908"/>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50" name="Straight Connector 49"/>
            <p:cNvCxnSpPr/>
            <p:nvPr userDrawn="1"/>
          </p:nvCxnSpPr>
          <p:spPr>
            <a:xfrm>
              <a:off x="3920950" y="6165908"/>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51" name="Straight Connector 50"/>
            <p:cNvCxnSpPr/>
            <p:nvPr userDrawn="1"/>
          </p:nvCxnSpPr>
          <p:spPr>
            <a:xfrm>
              <a:off x="4035250" y="6165908"/>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52" name="Straight Connector 51"/>
            <p:cNvCxnSpPr/>
            <p:nvPr userDrawn="1"/>
          </p:nvCxnSpPr>
          <p:spPr>
            <a:xfrm>
              <a:off x="4149550" y="6165908"/>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53" name="Straight Connector 52"/>
            <p:cNvCxnSpPr/>
            <p:nvPr userDrawn="1"/>
          </p:nvCxnSpPr>
          <p:spPr>
            <a:xfrm>
              <a:off x="5178250" y="61645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54" name="Straight Connector 53"/>
            <p:cNvCxnSpPr/>
            <p:nvPr userDrawn="1"/>
          </p:nvCxnSpPr>
          <p:spPr>
            <a:xfrm>
              <a:off x="4378150" y="61645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55" name="Straight Connector 54"/>
            <p:cNvCxnSpPr/>
            <p:nvPr userDrawn="1"/>
          </p:nvCxnSpPr>
          <p:spPr>
            <a:xfrm>
              <a:off x="4492450" y="6162860"/>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56" name="Straight Connector 55"/>
            <p:cNvCxnSpPr/>
            <p:nvPr userDrawn="1"/>
          </p:nvCxnSpPr>
          <p:spPr>
            <a:xfrm>
              <a:off x="4606750" y="61645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57" name="Straight Connector 56"/>
            <p:cNvCxnSpPr/>
            <p:nvPr userDrawn="1"/>
          </p:nvCxnSpPr>
          <p:spPr>
            <a:xfrm>
              <a:off x="4721050" y="61645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58" name="Straight Connector 57"/>
            <p:cNvCxnSpPr/>
            <p:nvPr userDrawn="1"/>
          </p:nvCxnSpPr>
          <p:spPr>
            <a:xfrm>
              <a:off x="4835350" y="61645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59" name="Straight Connector 58"/>
            <p:cNvCxnSpPr/>
            <p:nvPr userDrawn="1"/>
          </p:nvCxnSpPr>
          <p:spPr>
            <a:xfrm>
              <a:off x="4949650" y="61645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60" name="Straight Connector 59"/>
            <p:cNvCxnSpPr/>
            <p:nvPr userDrawn="1"/>
          </p:nvCxnSpPr>
          <p:spPr>
            <a:xfrm>
              <a:off x="5063950" y="61645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61" name="Straight Connector 60"/>
            <p:cNvCxnSpPr/>
            <p:nvPr userDrawn="1"/>
          </p:nvCxnSpPr>
          <p:spPr>
            <a:xfrm>
              <a:off x="6092650" y="6162522"/>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62" name="Straight Connector 61"/>
            <p:cNvCxnSpPr/>
            <p:nvPr userDrawn="1"/>
          </p:nvCxnSpPr>
          <p:spPr>
            <a:xfrm>
              <a:off x="5292550" y="6162522"/>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63" name="Straight Connector 62"/>
            <p:cNvCxnSpPr/>
            <p:nvPr userDrawn="1"/>
          </p:nvCxnSpPr>
          <p:spPr>
            <a:xfrm>
              <a:off x="5406850" y="6160829"/>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64" name="Straight Connector 63"/>
            <p:cNvCxnSpPr/>
            <p:nvPr userDrawn="1"/>
          </p:nvCxnSpPr>
          <p:spPr>
            <a:xfrm>
              <a:off x="5521150" y="6162522"/>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65" name="Straight Connector 64"/>
            <p:cNvCxnSpPr/>
            <p:nvPr userDrawn="1"/>
          </p:nvCxnSpPr>
          <p:spPr>
            <a:xfrm>
              <a:off x="5635450" y="6162522"/>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66" name="Straight Connector 65"/>
            <p:cNvCxnSpPr/>
            <p:nvPr userDrawn="1"/>
          </p:nvCxnSpPr>
          <p:spPr>
            <a:xfrm>
              <a:off x="5749750" y="6162522"/>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67" name="Straight Connector 66"/>
            <p:cNvCxnSpPr/>
            <p:nvPr userDrawn="1"/>
          </p:nvCxnSpPr>
          <p:spPr>
            <a:xfrm>
              <a:off x="5864050" y="6162522"/>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68" name="Straight Connector 67"/>
            <p:cNvCxnSpPr/>
            <p:nvPr userDrawn="1"/>
          </p:nvCxnSpPr>
          <p:spPr>
            <a:xfrm>
              <a:off x="5978350" y="6162522"/>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69" name="Straight Connector 68"/>
            <p:cNvCxnSpPr/>
            <p:nvPr userDrawn="1"/>
          </p:nvCxnSpPr>
          <p:spPr>
            <a:xfrm>
              <a:off x="7007050" y="61645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70" name="Straight Connector 69"/>
            <p:cNvCxnSpPr/>
            <p:nvPr userDrawn="1"/>
          </p:nvCxnSpPr>
          <p:spPr>
            <a:xfrm>
              <a:off x="6206950" y="61645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71" name="Straight Connector 70"/>
            <p:cNvCxnSpPr/>
            <p:nvPr userDrawn="1"/>
          </p:nvCxnSpPr>
          <p:spPr>
            <a:xfrm>
              <a:off x="6321250" y="6162860"/>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72" name="Straight Connector 71"/>
            <p:cNvCxnSpPr/>
            <p:nvPr userDrawn="1"/>
          </p:nvCxnSpPr>
          <p:spPr>
            <a:xfrm>
              <a:off x="6435550" y="61645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73" name="Straight Connector 72"/>
            <p:cNvCxnSpPr/>
            <p:nvPr userDrawn="1"/>
          </p:nvCxnSpPr>
          <p:spPr>
            <a:xfrm>
              <a:off x="6549850" y="61645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74" name="Straight Connector 73"/>
            <p:cNvCxnSpPr/>
            <p:nvPr userDrawn="1"/>
          </p:nvCxnSpPr>
          <p:spPr>
            <a:xfrm>
              <a:off x="6664150" y="61645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75" name="Straight Connector 74"/>
            <p:cNvCxnSpPr/>
            <p:nvPr userDrawn="1"/>
          </p:nvCxnSpPr>
          <p:spPr>
            <a:xfrm>
              <a:off x="6778450" y="61645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76" name="Straight Connector 75"/>
            <p:cNvCxnSpPr/>
            <p:nvPr userDrawn="1"/>
          </p:nvCxnSpPr>
          <p:spPr>
            <a:xfrm>
              <a:off x="6892750" y="61645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77" name="Straight Connector 76"/>
            <p:cNvCxnSpPr/>
            <p:nvPr userDrawn="1"/>
          </p:nvCxnSpPr>
          <p:spPr>
            <a:xfrm>
              <a:off x="7921450" y="61658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78" name="Straight Connector 77"/>
            <p:cNvCxnSpPr/>
            <p:nvPr userDrawn="1"/>
          </p:nvCxnSpPr>
          <p:spPr>
            <a:xfrm>
              <a:off x="7121350" y="61658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79" name="Straight Connector 78"/>
            <p:cNvCxnSpPr/>
            <p:nvPr userDrawn="1"/>
          </p:nvCxnSpPr>
          <p:spPr>
            <a:xfrm>
              <a:off x="7235650" y="6164160"/>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80" name="Straight Connector 79"/>
            <p:cNvCxnSpPr/>
            <p:nvPr userDrawn="1"/>
          </p:nvCxnSpPr>
          <p:spPr>
            <a:xfrm>
              <a:off x="7349950" y="61658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81" name="Straight Connector 80"/>
            <p:cNvCxnSpPr/>
            <p:nvPr userDrawn="1"/>
          </p:nvCxnSpPr>
          <p:spPr>
            <a:xfrm>
              <a:off x="7464250" y="61658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82" name="Straight Connector 81"/>
            <p:cNvCxnSpPr/>
            <p:nvPr userDrawn="1"/>
          </p:nvCxnSpPr>
          <p:spPr>
            <a:xfrm>
              <a:off x="7578550" y="61658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83" name="Straight Connector 82"/>
            <p:cNvCxnSpPr/>
            <p:nvPr userDrawn="1"/>
          </p:nvCxnSpPr>
          <p:spPr>
            <a:xfrm>
              <a:off x="7692850" y="61658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84" name="Straight Connector 83"/>
            <p:cNvCxnSpPr/>
            <p:nvPr userDrawn="1"/>
          </p:nvCxnSpPr>
          <p:spPr>
            <a:xfrm>
              <a:off x="7807150" y="61658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85" name="Straight Connector 84"/>
            <p:cNvCxnSpPr/>
            <p:nvPr userDrawn="1"/>
          </p:nvCxnSpPr>
          <p:spPr>
            <a:xfrm>
              <a:off x="8837525" y="61658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86" name="Straight Connector 85"/>
            <p:cNvCxnSpPr/>
            <p:nvPr userDrawn="1"/>
          </p:nvCxnSpPr>
          <p:spPr>
            <a:xfrm>
              <a:off x="8037425" y="61658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87" name="Straight Connector 86"/>
            <p:cNvCxnSpPr/>
            <p:nvPr userDrawn="1"/>
          </p:nvCxnSpPr>
          <p:spPr>
            <a:xfrm>
              <a:off x="8151725" y="6164160"/>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88" name="Straight Connector 87"/>
            <p:cNvCxnSpPr/>
            <p:nvPr userDrawn="1"/>
          </p:nvCxnSpPr>
          <p:spPr>
            <a:xfrm>
              <a:off x="8266025" y="61658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89" name="Straight Connector 88"/>
            <p:cNvCxnSpPr/>
            <p:nvPr userDrawn="1"/>
          </p:nvCxnSpPr>
          <p:spPr>
            <a:xfrm>
              <a:off x="8380325" y="61658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90" name="Straight Connector 89"/>
            <p:cNvCxnSpPr/>
            <p:nvPr userDrawn="1"/>
          </p:nvCxnSpPr>
          <p:spPr>
            <a:xfrm>
              <a:off x="8494625" y="61658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91" name="Straight Connector 90"/>
            <p:cNvCxnSpPr/>
            <p:nvPr userDrawn="1"/>
          </p:nvCxnSpPr>
          <p:spPr>
            <a:xfrm>
              <a:off x="8608925" y="61658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92" name="Straight Connector 91"/>
            <p:cNvCxnSpPr/>
            <p:nvPr userDrawn="1"/>
          </p:nvCxnSpPr>
          <p:spPr>
            <a:xfrm>
              <a:off x="8723225" y="61658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93" name="Straight Connector 92"/>
            <p:cNvCxnSpPr/>
            <p:nvPr userDrawn="1"/>
          </p:nvCxnSpPr>
          <p:spPr>
            <a:xfrm>
              <a:off x="9751925" y="61658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94" name="Straight Connector 93"/>
            <p:cNvCxnSpPr/>
            <p:nvPr userDrawn="1"/>
          </p:nvCxnSpPr>
          <p:spPr>
            <a:xfrm>
              <a:off x="8951825" y="61658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95" name="Straight Connector 94"/>
            <p:cNvCxnSpPr/>
            <p:nvPr userDrawn="1"/>
          </p:nvCxnSpPr>
          <p:spPr>
            <a:xfrm>
              <a:off x="9066125" y="6164160"/>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96" name="Straight Connector 95"/>
            <p:cNvCxnSpPr/>
            <p:nvPr userDrawn="1"/>
          </p:nvCxnSpPr>
          <p:spPr>
            <a:xfrm>
              <a:off x="9180425" y="61658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97" name="Straight Connector 96"/>
            <p:cNvCxnSpPr/>
            <p:nvPr userDrawn="1"/>
          </p:nvCxnSpPr>
          <p:spPr>
            <a:xfrm>
              <a:off x="9294725" y="61658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98" name="Straight Connector 97"/>
            <p:cNvCxnSpPr/>
            <p:nvPr userDrawn="1"/>
          </p:nvCxnSpPr>
          <p:spPr>
            <a:xfrm>
              <a:off x="9409025" y="61658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99" name="Straight Connector 98"/>
            <p:cNvCxnSpPr/>
            <p:nvPr userDrawn="1"/>
          </p:nvCxnSpPr>
          <p:spPr>
            <a:xfrm>
              <a:off x="9523325" y="61658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100" name="Straight Connector 99"/>
            <p:cNvCxnSpPr/>
            <p:nvPr userDrawn="1"/>
          </p:nvCxnSpPr>
          <p:spPr>
            <a:xfrm>
              <a:off x="9637625" y="61658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101" name="Straight Connector 100"/>
            <p:cNvCxnSpPr/>
            <p:nvPr userDrawn="1"/>
          </p:nvCxnSpPr>
          <p:spPr>
            <a:xfrm>
              <a:off x="10668000" y="61645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102" name="Straight Connector 101"/>
            <p:cNvCxnSpPr/>
            <p:nvPr userDrawn="1"/>
          </p:nvCxnSpPr>
          <p:spPr>
            <a:xfrm>
              <a:off x="9867900" y="61645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103" name="Straight Connector 102"/>
            <p:cNvCxnSpPr/>
            <p:nvPr userDrawn="1"/>
          </p:nvCxnSpPr>
          <p:spPr>
            <a:xfrm>
              <a:off x="9982200" y="6162860"/>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104" name="Straight Connector 103"/>
            <p:cNvCxnSpPr/>
            <p:nvPr userDrawn="1"/>
          </p:nvCxnSpPr>
          <p:spPr>
            <a:xfrm>
              <a:off x="10096500" y="61645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105" name="Straight Connector 104"/>
            <p:cNvCxnSpPr/>
            <p:nvPr userDrawn="1"/>
          </p:nvCxnSpPr>
          <p:spPr>
            <a:xfrm>
              <a:off x="10210800" y="61645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106" name="Straight Connector 105"/>
            <p:cNvCxnSpPr/>
            <p:nvPr userDrawn="1"/>
          </p:nvCxnSpPr>
          <p:spPr>
            <a:xfrm>
              <a:off x="10325100" y="61645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107" name="Straight Connector 106"/>
            <p:cNvCxnSpPr/>
            <p:nvPr userDrawn="1"/>
          </p:nvCxnSpPr>
          <p:spPr>
            <a:xfrm>
              <a:off x="10439400" y="61645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108" name="Straight Connector 107"/>
            <p:cNvCxnSpPr/>
            <p:nvPr userDrawn="1"/>
          </p:nvCxnSpPr>
          <p:spPr>
            <a:xfrm>
              <a:off x="10553700" y="61645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109" name="Straight Connector 108"/>
            <p:cNvCxnSpPr/>
            <p:nvPr userDrawn="1"/>
          </p:nvCxnSpPr>
          <p:spPr>
            <a:xfrm>
              <a:off x="11582400" y="61645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110" name="Straight Connector 109"/>
            <p:cNvCxnSpPr/>
            <p:nvPr userDrawn="1"/>
          </p:nvCxnSpPr>
          <p:spPr>
            <a:xfrm>
              <a:off x="10782300" y="61645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111" name="Straight Connector 110"/>
            <p:cNvCxnSpPr/>
            <p:nvPr userDrawn="1"/>
          </p:nvCxnSpPr>
          <p:spPr>
            <a:xfrm>
              <a:off x="10896600" y="6162860"/>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112" name="Straight Connector 111"/>
            <p:cNvCxnSpPr/>
            <p:nvPr userDrawn="1"/>
          </p:nvCxnSpPr>
          <p:spPr>
            <a:xfrm>
              <a:off x="11010900" y="61645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113" name="Straight Connector 112"/>
            <p:cNvCxnSpPr/>
            <p:nvPr userDrawn="1"/>
          </p:nvCxnSpPr>
          <p:spPr>
            <a:xfrm>
              <a:off x="11125200" y="61645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114" name="Straight Connector 113"/>
            <p:cNvCxnSpPr/>
            <p:nvPr userDrawn="1"/>
          </p:nvCxnSpPr>
          <p:spPr>
            <a:xfrm>
              <a:off x="11239500" y="61645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115" name="Straight Connector 114"/>
            <p:cNvCxnSpPr/>
            <p:nvPr userDrawn="1"/>
          </p:nvCxnSpPr>
          <p:spPr>
            <a:xfrm>
              <a:off x="11353800" y="61645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116" name="Straight Connector 115"/>
            <p:cNvCxnSpPr/>
            <p:nvPr userDrawn="1"/>
          </p:nvCxnSpPr>
          <p:spPr>
            <a:xfrm>
              <a:off x="11468100" y="61645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118" name="Straight Connector 117"/>
            <p:cNvCxnSpPr/>
            <p:nvPr userDrawn="1"/>
          </p:nvCxnSpPr>
          <p:spPr>
            <a:xfrm>
              <a:off x="11691676" y="61658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119" name="Straight Connector 118"/>
            <p:cNvCxnSpPr/>
            <p:nvPr userDrawn="1"/>
          </p:nvCxnSpPr>
          <p:spPr>
            <a:xfrm>
              <a:off x="11805976" y="6164160"/>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120" name="Straight Connector 119"/>
            <p:cNvCxnSpPr/>
            <p:nvPr userDrawn="1"/>
          </p:nvCxnSpPr>
          <p:spPr>
            <a:xfrm>
              <a:off x="11920276" y="61658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121" name="Straight Connector 120"/>
            <p:cNvCxnSpPr/>
            <p:nvPr userDrawn="1"/>
          </p:nvCxnSpPr>
          <p:spPr>
            <a:xfrm>
              <a:off x="12034576" y="61658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122" name="Straight Connector 121"/>
            <p:cNvCxnSpPr/>
            <p:nvPr userDrawn="1"/>
          </p:nvCxnSpPr>
          <p:spPr>
            <a:xfrm>
              <a:off x="12148876" y="61658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126" name="Straight Connector 125"/>
            <p:cNvCxnSpPr/>
            <p:nvPr userDrawn="1"/>
          </p:nvCxnSpPr>
          <p:spPr>
            <a:xfrm>
              <a:off x="40105" y="6165908"/>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127" name="Straight Connector 126"/>
            <p:cNvCxnSpPr/>
            <p:nvPr userDrawn="1"/>
          </p:nvCxnSpPr>
          <p:spPr>
            <a:xfrm>
              <a:off x="154405" y="6165908"/>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128" name="Straight Connector 127"/>
            <p:cNvCxnSpPr/>
            <p:nvPr userDrawn="1"/>
          </p:nvCxnSpPr>
          <p:spPr>
            <a:xfrm>
              <a:off x="268705" y="6164215"/>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129" name="Straight Connector 128"/>
            <p:cNvCxnSpPr/>
            <p:nvPr userDrawn="1"/>
          </p:nvCxnSpPr>
          <p:spPr>
            <a:xfrm>
              <a:off x="383005" y="6165908"/>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130" name="Straight Connector 129"/>
            <p:cNvCxnSpPr/>
            <p:nvPr userDrawn="1"/>
          </p:nvCxnSpPr>
          <p:spPr>
            <a:xfrm>
              <a:off x="497305" y="6165908"/>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grpSp>
      <p:sp>
        <p:nvSpPr>
          <p:cNvPr id="134" name="Rectangle 133"/>
          <p:cNvSpPr/>
          <p:nvPr userDrawn="1"/>
        </p:nvSpPr>
        <p:spPr>
          <a:xfrm>
            <a:off x="0" y="1122494"/>
            <a:ext cx="12192000" cy="916262"/>
          </a:xfrm>
          <a:prstGeom prst="rect">
            <a:avLst/>
          </a:prstGeom>
          <a:solidFill>
            <a:schemeClr val="dk1">
              <a:alpha val="34000"/>
            </a:schemeClr>
          </a:solidFill>
          <a:ln>
            <a:noFill/>
          </a:ln>
        </p:spPr>
        <p:style>
          <a:lnRef idx="2">
            <a:schemeClr val="dk1">
              <a:shade val="50000"/>
            </a:schemeClr>
          </a:lnRef>
          <a:fillRef idx="1">
            <a:schemeClr val="dk1"/>
          </a:fillRef>
          <a:effectRef idx="0">
            <a:schemeClr val="dk1"/>
          </a:effectRef>
          <a:fontRef idx="minor">
            <a:schemeClr val="lt1"/>
          </a:fontRef>
        </p:style>
        <p:txBody>
          <a:bodyPr lIns="365760" rIns="365760" rtlCol="0" anchor="ctr"/>
          <a:lstStyle/>
          <a:p>
            <a:pPr algn="l">
              <a:spcAft>
                <a:spcPts val="1800"/>
              </a:spcAft>
            </a:pPr>
            <a:endParaRPr lang="en-US" sz="2400" dirty="0">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11" name="Text Placeholder 10"/>
          <p:cNvSpPr>
            <a:spLocks noGrp="1"/>
          </p:cNvSpPr>
          <p:nvPr>
            <p:ph type="body" sz="quarter" idx="10" hasCustomPrompt="1"/>
          </p:nvPr>
        </p:nvSpPr>
        <p:spPr>
          <a:xfrm>
            <a:off x="2387" y="1123425"/>
            <a:ext cx="12188952" cy="914400"/>
          </a:xfrm>
        </p:spPr>
        <p:txBody>
          <a:bodyPr lIns="365760" rIns="365760" anchor="ctr" anchorCtr="0">
            <a:noAutofit/>
          </a:bodyPr>
          <a:lstStyle>
            <a:lvl1pPr marL="0" marR="0" indent="0" algn="l" defTabSz="914400" rtl="0" eaLnBrk="1" fontAlgn="auto" latinLnBrk="0" hangingPunct="1">
              <a:lnSpc>
                <a:spcPct val="100000"/>
              </a:lnSpc>
              <a:spcBef>
                <a:spcPts val="0"/>
              </a:spcBef>
              <a:spcAft>
                <a:spcPts val="1800"/>
              </a:spcAft>
              <a:buClrTx/>
              <a:buSzTx/>
              <a:buFontTx/>
              <a:buNone/>
              <a:tabLst/>
              <a:defRPr sz="2800"/>
            </a:lvl1pPr>
          </a:lstStyle>
          <a:p>
            <a:pPr marL="0" marR="0" lvl="0" indent="0" algn="l" defTabSz="914400" rtl="0" eaLnBrk="1" fontAlgn="auto" latinLnBrk="0" hangingPunct="1">
              <a:lnSpc>
                <a:spcPct val="100000"/>
              </a:lnSpc>
              <a:spcBef>
                <a:spcPts val="0"/>
              </a:spcBef>
              <a:spcAft>
                <a:spcPts val="1800"/>
              </a:spcAft>
              <a:buClrTx/>
              <a:buSzTx/>
              <a:buFontTx/>
              <a:buNone/>
              <a:tabLst/>
              <a:defRPr/>
            </a:pPr>
            <a:r>
              <a:rPr kumimoji="0" lang="en-US" sz="2400" b="0" i="0" u="none" strike="noStrike" kern="1200" cap="none" spc="0" normalizeH="0" baseline="0" noProof="0" dirty="0" smtClean="0">
                <a:ln>
                  <a:noFill/>
                </a:ln>
                <a:solidFill>
                  <a:prstClr val="white"/>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rPr>
              <a:t>Strong Frame</a:t>
            </a:r>
            <a:r>
              <a:rPr kumimoji="0" lang="en-US" sz="1600" b="0" i="0" u="none" strike="noStrike" kern="1200" cap="none" spc="0" normalizeH="0" baseline="60000" noProof="0" dirty="0" smtClean="0">
                <a:ln>
                  <a:noFill/>
                </a:ln>
                <a:solidFill>
                  <a:prstClr val="white"/>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rPr>
              <a:t>®</a:t>
            </a:r>
            <a:r>
              <a:rPr kumimoji="0" lang="en-US" sz="2400" b="0" i="0" u="none" strike="noStrike" kern="1200" cap="none" spc="0" normalizeH="0" baseline="0" noProof="0" dirty="0" smtClean="0">
                <a:ln>
                  <a:noFill/>
                </a:ln>
                <a:solidFill>
                  <a:prstClr val="white"/>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rPr>
              <a:t> Moment Frames</a:t>
            </a:r>
            <a:endParaRPr kumimoji="0" lang="en-US" sz="24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endParaRPr>
          </a:p>
        </p:txBody>
      </p:sp>
      <p:sp>
        <p:nvSpPr>
          <p:cNvPr id="18" name="Text Placeholder 17"/>
          <p:cNvSpPr>
            <a:spLocks noGrp="1"/>
          </p:cNvSpPr>
          <p:nvPr>
            <p:ph type="body" sz="quarter" idx="11" hasCustomPrompt="1"/>
          </p:nvPr>
        </p:nvSpPr>
        <p:spPr>
          <a:xfrm>
            <a:off x="7265227" y="6352153"/>
            <a:ext cx="4572000" cy="310896"/>
          </a:xfrm>
        </p:spPr>
        <p:txBody>
          <a:bodyPr lIns="0" rIns="0">
            <a:spAutoFit/>
          </a:bodyPr>
          <a:lstStyle>
            <a:lvl1pPr marL="0" marR="0" indent="0" algn="r" defTabSz="914400" rtl="0" eaLnBrk="1" fontAlgn="auto" latinLnBrk="0" hangingPunct="1">
              <a:lnSpc>
                <a:spcPct val="100000"/>
              </a:lnSpc>
              <a:spcBef>
                <a:spcPts val="0"/>
              </a:spcBef>
              <a:spcAft>
                <a:spcPts val="0"/>
              </a:spcAft>
              <a:buClrTx/>
              <a:buSzTx/>
              <a:buFontTx/>
              <a:buNone/>
              <a:tabLs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SOFT STORY RETROFIT SOLUTIONS</a:t>
            </a:r>
            <a:endParaRPr kumimoji="0" lang="en-US" sz="1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Tree>
    <p:custDataLst>
      <p:tags r:id="rId1"/>
    </p:custDataLst>
    <p:extLst>
      <p:ext uri="{BB962C8B-B14F-4D97-AF65-F5344CB8AC3E}">
        <p14:creationId xmlns:p14="http://schemas.microsoft.com/office/powerpoint/2010/main" val="489407186"/>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orient="horz" pos="2160" userDrawn="1">
          <p15:clr>
            <a:srgbClr val="FBAE40"/>
          </p15:clr>
        </p15:guide>
        <p15:guide id="2" pos="3840">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Content (No Subtitle)">
    <p:spTree>
      <p:nvGrpSpPr>
        <p:cNvPr id="1" name=""/>
        <p:cNvGrpSpPr/>
        <p:nvPr/>
      </p:nvGrpSpPr>
      <p:grpSpPr>
        <a:xfrm>
          <a:off x="0" y="0"/>
          <a:ext cx="0" cy="0"/>
          <a:chOff x="0" y="0"/>
          <a:chExt cx="0" cy="0"/>
        </a:xfrm>
      </p:grpSpPr>
      <p:sp>
        <p:nvSpPr>
          <p:cNvPr id="2" name="Title 1"/>
          <p:cNvSpPr>
            <a:spLocks noGrp="1"/>
          </p:cNvSpPr>
          <p:nvPr>
            <p:ph type="title"/>
          </p:nvPr>
        </p:nvSpPr>
        <p:spPr>
          <a:xfrm>
            <a:off x="342901" y="158414"/>
            <a:ext cx="10369312" cy="474228"/>
          </a:xfrm>
          <a:prstGeom prst="rect">
            <a:avLst/>
          </a:prstGeom>
        </p:spPr>
        <p:txBody>
          <a:bodyPr lIns="0" tIns="0" rIns="0" bIns="0">
            <a:normAutofit/>
          </a:bodyPr>
          <a:lstStyle>
            <a:lvl1pPr>
              <a:lnSpc>
                <a:spcPct val="100000"/>
              </a:lnSpc>
              <a:defRPr sz="2400" b="1">
                <a:latin typeface="Arial" panose="020B0604020202020204" pitchFamily="34" charset="0"/>
                <a:cs typeface="Arial" panose="020B0604020202020204" pitchFamily="34" charset="0"/>
              </a:defRPr>
            </a:lvl1pPr>
          </a:lstStyle>
          <a:p>
            <a:r>
              <a:rPr lang="en-US" dirty="0" smtClean="0"/>
              <a:t>Click to edit Master title style</a:t>
            </a:r>
            <a:endParaRPr lang="en-US" dirty="0"/>
          </a:p>
        </p:txBody>
      </p:sp>
      <p:sp>
        <p:nvSpPr>
          <p:cNvPr id="3" name="Content Placeholder 2"/>
          <p:cNvSpPr>
            <a:spLocks noGrp="1"/>
          </p:cNvSpPr>
          <p:nvPr>
            <p:ph idx="1"/>
          </p:nvPr>
        </p:nvSpPr>
        <p:spPr>
          <a:xfrm>
            <a:off x="342900" y="1295400"/>
            <a:ext cx="11506200" cy="4952999"/>
          </a:xfrm>
          <a:prstGeom prst="rect">
            <a:avLst/>
          </a:prstGeom>
        </p:spPr>
        <p:txBody>
          <a:bodyPr lIns="0" tIns="0" rIns="0" bIns="0"/>
          <a:lstStyle>
            <a:lvl1pPr>
              <a:defRPr>
                <a:solidFill>
                  <a:schemeClr val="tx1">
                    <a:lumMod val="65000"/>
                    <a:lumOff val="35000"/>
                  </a:schemeClr>
                </a:solidFill>
                <a:latin typeface="Arial" panose="020B0604020202020204" pitchFamily="34" charset="0"/>
                <a:cs typeface="Arial" panose="020B0604020202020204" pitchFamily="34" charset="0"/>
              </a:defRPr>
            </a:lvl1pPr>
            <a:lvl2pPr>
              <a:defRPr>
                <a:solidFill>
                  <a:schemeClr val="tx1">
                    <a:lumMod val="65000"/>
                    <a:lumOff val="35000"/>
                  </a:schemeClr>
                </a:solidFill>
                <a:latin typeface="Arial" panose="020B0604020202020204" pitchFamily="34" charset="0"/>
                <a:cs typeface="Arial" panose="020B0604020202020204" pitchFamily="34" charset="0"/>
              </a:defRPr>
            </a:lvl2pPr>
            <a:lvl3pPr>
              <a:defRPr>
                <a:solidFill>
                  <a:schemeClr val="tx1">
                    <a:lumMod val="65000"/>
                    <a:lumOff val="35000"/>
                  </a:schemeClr>
                </a:solidFill>
                <a:latin typeface="Arial" panose="020B0604020202020204" pitchFamily="34" charset="0"/>
                <a:cs typeface="Arial" panose="020B0604020202020204" pitchFamily="34" charset="0"/>
              </a:defRPr>
            </a:lvl3pPr>
            <a:lvl4pPr>
              <a:defRPr>
                <a:solidFill>
                  <a:schemeClr val="tx1">
                    <a:lumMod val="65000"/>
                    <a:lumOff val="35000"/>
                  </a:schemeClr>
                </a:solidFill>
                <a:latin typeface="Arial" panose="020B0604020202020204" pitchFamily="34" charset="0"/>
                <a:cs typeface="Arial" panose="020B0604020202020204" pitchFamily="34" charset="0"/>
              </a:defRPr>
            </a:lvl4pPr>
            <a:lvl5pPr>
              <a:defRPr>
                <a:solidFill>
                  <a:schemeClr val="tx1">
                    <a:lumMod val="65000"/>
                    <a:lumOff val="35000"/>
                  </a:schemeClr>
                </a:solidFill>
                <a:latin typeface="Arial" panose="020B0604020202020204" pitchFamily="34" charset="0"/>
                <a:cs typeface="Arial" panose="020B0604020202020204"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ustDataLst>
      <p:tags r:id="rId1"/>
    </p:custDataLst>
    <p:extLst>
      <p:ext uri="{BB962C8B-B14F-4D97-AF65-F5344CB8AC3E}">
        <p14:creationId xmlns:p14="http://schemas.microsoft.com/office/powerpoint/2010/main" val="1445043263"/>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orient="horz" pos="96">
          <p15:clr>
            <a:srgbClr val="FBAE40"/>
          </p15:clr>
        </p15:guide>
        <p15:guide id="2" pos="3840">
          <p15:clr>
            <a:srgbClr val="FBAE40"/>
          </p15:clr>
        </p15:guide>
        <p15:guide id="3" pos="3672">
          <p15:clr>
            <a:srgbClr val="FBAE40"/>
          </p15:clr>
        </p15:guide>
        <p15:guide id="4" pos="4008">
          <p15:clr>
            <a:srgbClr val="FBAE40"/>
          </p15:clr>
        </p15:guide>
        <p15:guide id="5" pos="216">
          <p15:clr>
            <a:srgbClr val="FBAE40"/>
          </p15:clr>
        </p15:guide>
        <p15:guide id="6" pos="7464">
          <p15:clr>
            <a:srgbClr val="FBAE40"/>
          </p15:clr>
        </p15:guide>
        <p15:guide id="7" orient="horz" pos="4224">
          <p15:clr>
            <a:srgbClr val="FBAE40"/>
          </p15:clr>
        </p15:guide>
        <p15:guide id="8" orient="horz" pos="4080">
          <p15:clr>
            <a:srgbClr val="FBAE40"/>
          </p15:clr>
        </p15:guide>
        <p15:guide id="9" orient="horz" pos="3936">
          <p15:clr>
            <a:srgbClr val="FBAE40"/>
          </p15:clr>
        </p15:guide>
        <p15:guide id="10" orient="horz" pos="1056">
          <p15:clr>
            <a:srgbClr val="FBAE40"/>
          </p15:clr>
        </p15:guide>
        <p15:guide id="11" orient="horz" pos="816">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Purple_New Section">
    <p:spTree>
      <p:nvGrpSpPr>
        <p:cNvPr id="1" name=""/>
        <p:cNvGrpSpPr/>
        <p:nvPr/>
      </p:nvGrpSpPr>
      <p:grpSpPr>
        <a:xfrm>
          <a:off x="0" y="0"/>
          <a:ext cx="0" cy="0"/>
          <a:chOff x="0" y="0"/>
          <a:chExt cx="0" cy="0"/>
        </a:xfrm>
      </p:grpSpPr>
      <p:pic>
        <p:nvPicPr>
          <p:cNvPr id="13" name="Picture 12"/>
          <p:cNvPicPr>
            <a:picLocks noChangeAspect="1"/>
          </p:cNvPicPr>
          <p:nvPr userDrawn="1"/>
        </p:nvPicPr>
        <p:blipFill rotWithShape="1">
          <a:blip r:embed="rId3">
            <a:extLst>
              <a:ext uri="{28A0092B-C50C-407E-A947-70E740481C1C}">
                <a14:useLocalDpi xmlns:a14="http://schemas.microsoft.com/office/drawing/2010/main" val="0"/>
              </a:ext>
            </a:extLst>
          </a:blip>
          <a:srcRect t="8060" b="23992"/>
          <a:stretch/>
        </p:blipFill>
        <p:spPr>
          <a:xfrm>
            <a:off x="-1" y="1310186"/>
            <a:ext cx="12192001" cy="5519388"/>
          </a:xfrm>
          <a:prstGeom prst="rect">
            <a:avLst/>
          </a:prstGeom>
        </p:spPr>
      </p:pic>
      <p:pic>
        <p:nvPicPr>
          <p:cNvPr id="15" name="Picture 14"/>
          <p:cNvPicPr>
            <a:picLocks noChangeAspect="1"/>
          </p:cNvPicPr>
          <p:nvPr userDrawn="1"/>
        </p:nvPicPr>
        <p:blipFill rotWithShape="1">
          <a:blip r:embed="rId4" cstate="print">
            <a:extLst>
              <a:ext uri="{BEBA8EAE-BF5A-486C-A8C5-ECC9F3942E4B}">
                <a14:imgProps xmlns:a14="http://schemas.microsoft.com/office/drawing/2010/main">
                  <a14:imgLayer r:embed="rId5">
                    <a14:imgEffect>
                      <a14:artisticBlur/>
                    </a14:imgEffect>
                  </a14:imgLayer>
                </a14:imgProps>
              </a:ext>
              <a:ext uri="{28A0092B-C50C-407E-A947-70E740481C1C}">
                <a14:useLocalDpi xmlns:a14="http://schemas.microsoft.com/office/drawing/2010/main" val="0"/>
              </a:ext>
            </a:extLst>
          </a:blip>
          <a:srcRect/>
          <a:stretch/>
        </p:blipFill>
        <p:spPr>
          <a:xfrm>
            <a:off x="-1" y="1310186"/>
            <a:ext cx="12192001" cy="965181"/>
          </a:xfrm>
          <a:prstGeom prst="rect">
            <a:avLst/>
          </a:prstGeom>
        </p:spPr>
      </p:pic>
      <p:sp>
        <p:nvSpPr>
          <p:cNvPr id="2" name="Title 1"/>
          <p:cNvSpPr>
            <a:spLocks noGrp="1"/>
          </p:cNvSpPr>
          <p:nvPr>
            <p:ph type="title" hasCustomPrompt="1"/>
          </p:nvPr>
        </p:nvSpPr>
        <p:spPr>
          <a:xfrm>
            <a:off x="1" y="266700"/>
            <a:ext cx="12183646" cy="696889"/>
          </a:xfrm>
        </p:spPr>
        <p:txBody>
          <a:bodyPr lIns="731520" tIns="0" rIns="731520" bIns="0">
            <a:normAutofit/>
          </a:bodyPr>
          <a:lstStyle>
            <a:lvl1pPr>
              <a:lnSpc>
                <a:spcPct val="100000"/>
              </a:lnSpc>
              <a:defRPr sz="3200" b="1">
                <a:solidFill>
                  <a:srgbClr val="2B4C76"/>
                </a:solidFill>
                <a:latin typeface="Arial" panose="020B0604020202020204" pitchFamily="34" charset="0"/>
                <a:cs typeface="Arial" panose="020B0604020202020204" pitchFamily="34" charset="0"/>
              </a:defRPr>
            </a:lvl1pPr>
          </a:lstStyle>
          <a:p>
            <a:r>
              <a:rPr lang="en-US" dirty="0" smtClean="0"/>
              <a:t>SECTION TITLE</a:t>
            </a:r>
            <a:endParaRPr lang="en-US" dirty="0"/>
          </a:p>
        </p:txBody>
      </p:sp>
      <p:sp>
        <p:nvSpPr>
          <p:cNvPr id="12" name="Rectangle 11"/>
          <p:cNvSpPr/>
          <p:nvPr userDrawn="1"/>
        </p:nvSpPr>
        <p:spPr>
          <a:xfrm>
            <a:off x="-5845" y="6353175"/>
            <a:ext cx="12197845" cy="504825"/>
          </a:xfrm>
          <a:prstGeom prst="rect">
            <a:avLst/>
          </a:prstGeom>
          <a:solidFill>
            <a:srgbClr val="2B4C76"/>
          </a:solidFill>
          <a:ln>
            <a:noFill/>
          </a:ln>
          <a:effectLst>
            <a:outerShdw blurRad="76200" dist="38100" dir="16200000"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Rectangle 10"/>
          <p:cNvSpPr/>
          <p:nvPr userDrawn="1"/>
        </p:nvSpPr>
        <p:spPr>
          <a:xfrm>
            <a:off x="0" y="1180205"/>
            <a:ext cx="12192000" cy="168276"/>
          </a:xfrm>
          <a:prstGeom prst="rect">
            <a:avLst/>
          </a:prstGeom>
          <a:solidFill>
            <a:schemeClr val="bg1"/>
          </a:solidFill>
          <a:ln>
            <a:noFill/>
          </a:ln>
          <a:effectLst>
            <a:outerShdw blurRad="76200" dist="38100" dir="5400000" algn="t"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userDrawn="1"/>
        </p:nvSpPr>
        <p:spPr>
          <a:xfrm>
            <a:off x="0" y="1097677"/>
            <a:ext cx="12188952" cy="91440"/>
          </a:xfrm>
          <a:prstGeom prst="rect">
            <a:avLst/>
          </a:prstGeom>
          <a:solidFill>
            <a:srgbClr val="2B4C7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Text Placeholder 2"/>
          <p:cNvSpPr txBox="1">
            <a:spLocks/>
          </p:cNvSpPr>
          <p:nvPr userDrawn="1"/>
        </p:nvSpPr>
        <p:spPr>
          <a:xfrm>
            <a:off x="-5845" y="1335505"/>
            <a:ext cx="12189492" cy="929241"/>
          </a:xfrm>
          <a:prstGeom prst="rect">
            <a:avLst/>
          </a:prstGeom>
          <a:solidFill>
            <a:sysClr val="windowText" lastClr="000000">
              <a:alpha val="34000"/>
            </a:sysClr>
          </a:solidFill>
        </p:spPr>
        <p:txBody>
          <a:bodyPr vert="horz" lIns="731520" tIns="45720" rIns="731520" bIns="4572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2400" kern="1200">
                <a:solidFill>
                  <a:schemeClr val="bg1"/>
                </a:solidFill>
                <a:effectLst>
                  <a:outerShdw blurRad="38100" dist="38100" dir="2700000" algn="tl">
                    <a:srgbClr val="000000">
                      <a:alpha val="43137"/>
                    </a:srgbClr>
                  </a:outerShdw>
                </a:effectLst>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US" sz="2400" b="0" i="0" u="none" strike="noStrike" kern="1200" cap="none" spc="0" normalizeH="0" baseline="0" noProof="0" dirty="0">
              <a:ln>
                <a:noFill/>
              </a:ln>
              <a:solidFill>
                <a:sysClr val="window" lastClr="FFFFFF"/>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endParaRPr>
          </a:p>
        </p:txBody>
      </p:sp>
      <p:pic>
        <p:nvPicPr>
          <p:cNvPr id="10" name="No Equal black.eps" descr="/Volumes/CLIENTS/Simpson Strong-Tie/+brand standards/No Equal black.eps"/>
          <p:cNvPicPr>
            <a:picLocks noChangeAspect="1"/>
          </p:cNvPicPr>
          <p:nvPr userDrawn="1"/>
        </p:nvPicPr>
        <p:blipFill>
          <a:blip r:embed="rId6" cstate="print">
            <a:lum bright="70000" contrast="-70000"/>
            <a:extLst>
              <a:ext uri="{28A0092B-C50C-407E-A947-70E740481C1C}">
                <a14:useLocalDpi xmlns:a14="http://schemas.microsoft.com/office/drawing/2010/main" val="0"/>
              </a:ext>
            </a:extLst>
          </a:blip>
          <a:stretch>
            <a:fillRect/>
          </a:stretch>
        </p:blipFill>
        <p:spPr>
          <a:xfrm>
            <a:off x="467064" y="6467433"/>
            <a:ext cx="263439" cy="281427"/>
          </a:xfrm>
          <a:prstGeom prst="rect">
            <a:avLst/>
          </a:prstGeom>
          <a:effectLst>
            <a:outerShdw blurRad="63500" sx="102000" sy="102000" algn="ctr" rotWithShape="0">
              <a:prstClr val="black">
                <a:alpha val="40000"/>
              </a:prstClr>
            </a:outerShdw>
          </a:effectLst>
        </p:spPr>
      </p:pic>
      <p:sp>
        <p:nvSpPr>
          <p:cNvPr id="14" name="Text Placeholder 5"/>
          <p:cNvSpPr>
            <a:spLocks noGrp="1"/>
          </p:cNvSpPr>
          <p:nvPr>
            <p:ph type="body" sz="quarter" idx="10" hasCustomPrompt="1"/>
          </p:nvPr>
        </p:nvSpPr>
        <p:spPr>
          <a:xfrm>
            <a:off x="-1" y="1351191"/>
            <a:ext cx="12188952" cy="914400"/>
          </a:xfrm>
        </p:spPr>
        <p:txBody>
          <a:bodyPr lIns="731520" tIns="0" rIns="731520" bIns="0" anchor="ctr">
            <a:normAutofit/>
          </a:bodyPr>
          <a:lstStyle>
            <a:lvl1pPr marL="0" indent="0">
              <a:buNone/>
              <a:defRPr sz="2400" b="1">
                <a:solidFill>
                  <a:schemeClr val="bg1"/>
                </a:solidFill>
                <a:effectLst>
                  <a:outerShdw blurRad="38100" dist="38100" dir="2700000" algn="tl">
                    <a:srgbClr val="000000">
                      <a:alpha val="43137"/>
                    </a:srgbClr>
                  </a:outerShdw>
                </a:effectLst>
              </a:defRPr>
            </a:lvl1pPr>
          </a:lstStyle>
          <a:p>
            <a:pPr lvl="0"/>
            <a:r>
              <a:rPr lang="en-US" dirty="0" smtClean="0"/>
              <a:t>Section Subtitle</a:t>
            </a:r>
            <a:endParaRPr lang="en-US" dirty="0"/>
          </a:p>
        </p:txBody>
      </p:sp>
    </p:spTree>
    <p:custDataLst>
      <p:tags r:id="rId1"/>
    </p:custDataLst>
    <p:extLst>
      <p:ext uri="{BB962C8B-B14F-4D97-AF65-F5344CB8AC3E}">
        <p14:creationId xmlns:p14="http://schemas.microsoft.com/office/powerpoint/2010/main" val="1001328281"/>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orient="horz" pos="168">
          <p15:clr>
            <a:srgbClr val="FBAE40"/>
          </p15:clr>
        </p15:guide>
        <p15:guide id="2" pos="3840">
          <p15:clr>
            <a:srgbClr val="FBAE40"/>
          </p15:clr>
        </p15:guide>
        <p15:guide id="3" pos="3672">
          <p15:clr>
            <a:srgbClr val="FBAE40"/>
          </p15:clr>
        </p15:guide>
        <p15:guide id="4" pos="4008">
          <p15:clr>
            <a:srgbClr val="FBAE40"/>
          </p15:clr>
        </p15:guide>
        <p15:guide id="5" pos="288">
          <p15:clr>
            <a:srgbClr val="FBAE40"/>
          </p15:clr>
        </p15:guide>
        <p15:guide id="6" pos="7392">
          <p15:clr>
            <a:srgbClr val="FBAE40"/>
          </p15:clr>
        </p15:guide>
        <p15:guide id="7" orient="horz" pos="4152">
          <p15:clr>
            <a:srgbClr val="FBAE40"/>
          </p15:clr>
        </p15:guide>
        <p15:guide id="8" orient="horz" pos="4008">
          <p15:clr>
            <a:srgbClr val="FBAE40"/>
          </p15:clr>
        </p15:guide>
        <p15:guide id="9" orient="horz" pos="3864">
          <p15:clr>
            <a:srgbClr val="FBAE40"/>
          </p15:clr>
        </p15:guide>
        <p15:guide id="10" orient="horz" pos="960">
          <p15:clr>
            <a:srgbClr val="FBAE40"/>
          </p15:clr>
        </p15:guide>
        <p15:guide id="11" pos="456" userDrawn="1">
          <p15:clr>
            <a:srgbClr val="FBAE40"/>
          </p15:clr>
        </p15:guide>
        <p15:guide id="12" pos="7224"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eal_Title and Content">
    <p:spTree>
      <p:nvGrpSpPr>
        <p:cNvPr id="1" name=""/>
        <p:cNvGrpSpPr/>
        <p:nvPr/>
      </p:nvGrpSpPr>
      <p:grpSpPr>
        <a:xfrm>
          <a:off x="0" y="0"/>
          <a:ext cx="0" cy="0"/>
          <a:chOff x="0" y="0"/>
          <a:chExt cx="0" cy="0"/>
        </a:xfrm>
      </p:grpSpPr>
      <p:pic>
        <p:nvPicPr>
          <p:cNvPr id="4" name="Picture 3"/>
          <p:cNvPicPr>
            <a:picLocks noChangeAspect="1"/>
          </p:cNvPicPr>
          <p:nvPr userDrawn="1"/>
        </p:nvPicPr>
        <p:blipFill rotWithShape="1">
          <a:blip r:embed="rId3" cstate="print">
            <a:extLst>
              <a:ext uri="{BEBA8EAE-BF5A-486C-A8C5-ECC9F3942E4B}">
                <a14:imgProps xmlns:a14="http://schemas.microsoft.com/office/drawing/2010/main">
                  <a14:imgLayer r:embed="rId4">
                    <a14:imgEffect>
                      <a14:saturation sat="75000"/>
                    </a14:imgEffect>
                    <a14:imgEffect>
                      <a14:brightnessContrast bright="10000" contrast="10000"/>
                    </a14:imgEffect>
                  </a14:imgLayer>
                </a14:imgProps>
              </a:ext>
              <a:ext uri="{28A0092B-C50C-407E-A947-70E740481C1C}">
                <a14:useLocalDpi xmlns:a14="http://schemas.microsoft.com/office/drawing/2010/main" val="0"/>
              </a:ext>
            </a:extLst>
          </a:blip>
          <a:srcRect l="17604" t="3461" r="17092" b="86505"/>
          <a:stretch/>
        </p:blipFill>
        <p:spPr>
          <a:xfrm>
            <a:off x="-13648" y="-4"/>
            <a:ext cx="12205648" cy="1020730"/>
          </a:xfrm>
          <a:prstGeom prst="rect">
            <a:avLst/>
          </a:prstGeom>
        </p:spPr>
      </p:pic>
      <p:sp>
        <p:nvSpPr>
          <p:cNvPr id="2" name="Title 1"/>
          <p:cNvSpPr>
            <a:spLocks noGrp="1"/>
          </p:cNvSpPr>
          <p:nvPr>
            <p:ph type="title"/>
          </p:nvPr>
        </p:nvSpPr>
        <p:spPr>
          <a:xfrm>
            <a:off x="723900" y="202903"/>
            <a:ext cx="10744200" cy="498845"/>
          </a:xfrm>
        </p:spPr>
        <p:txBody>
          <a:bodyPr lIns="0" tIns="0" rIns="0" bIns="0">
            <a:normAutofit/>
          </a:bodyPr>
          <a:lstStyle>
            <a:lvl1pPr>
              <a:lnSpc>
                <a:spcPct val="100000"/>
              </a:lnSpc>
              <a:defRPr sz="2800" b="1">
                <a:latin typeface="Arial" panose="020B0604020202020204" pitchFamily="34" charset="0"/>
                <a:cs typeface="Arial" panose="020B0604020202020204" pitchFamily="34" charset="0"/>
              </a:defRPr>
            </a:lvl1pPr>
          </a:lstStyle>
          <a:p>
            <a:r>
              <a:rPr lang="en-US" dirty="0" smtClean="0"/>
              <a:t>Click to edit Master title style</a:t>
            </a:r>
            <a:endParaRPr lang="en-US" dirty="0"/>
          </a:p>
        </p:txBody>
      </p:sp>
      <p:sp>
        <p:nvSpPr>
          <p:cNvPr id="3" name="Content Placeholder 2"/>
          <p:cNvSpPr>
            <a:spLocks noGrp="1"/>
          </p:cNvSpPr>
          <p:nvPr>
            <p:ph idx="1"/>
          </p:nvPr>
        </p:nvSpPr>
        <p:spPr>
          <a:xfrm>
            <a:off x="723899" y="1409700"/>
            <a:ext cx="10744201" cy="4724399"/>
          </a:xfrm>
        </p:spPr>
        <p:txBody>
          <a:bodyPr lIns="0" tIns="0" rIns="0" bIns="0"/>
          <a:lstStyle>
            <a:lvl1pPr>
              <a:defRPr>
                <a:solidFill>
                  <a:schemeClr val="tx1"/>
                </a:solidFill>
                <a:latin typeface="Arial" panose="020B0604020202020204" pitchFamily="34" charset="0"/>
                <a:cs typeface="Arial" panose="020B0604020202020204" pitchFamily="34" charset="0"/>
              </a:defRPr>
            </a:lvl1pPr>
            <a:lvl2pPr>
              <a:defRPr>
                <a:solidFill>
                  <a:schemeClr val="tx1"/>
                </a:solidFill>
                <a:latin typeface="Arial" panose="020B0604020202020204" pitchFamily="34" charset="0"/>
                <a:cs typeface="Arial" panose="020B0604020202020204" pitchFamily="34" charset="0"/>
              </a:defRPr>
            </a:lvl2pPr>
            <a:lvl3pPr>
              <a:defRPr>
                <a:solidFill>
                  <a:schemeClr val="tx1"/>
                </a:solidFill>
                <a:latin typeface="Arial" panose="020B0604020202020204" pitchFamily="34" charset="0"/>
                <a:cs typeface="Arial" panose="020B0604020202020204" pitchFamily="34" charset="0"/>
              </a:defRPr>
            </a:lvl3pPr>
            <a:lvl4pPr>
              <a:defRPr>
                <a:solidFill>
                  <a:schemeClr val="tx1"/>
                </a:solidFill>
                <a:latin typeface="Arial" panose="020B0604020202020204" pitchFamily="34" charset="0"/>
                <a:cs typeface="Arial" panose="020B0604020202020204" pitchFamily="34" charset="0"/>
              </a:defRPr>
            </a:lvl4pPr>
            <a:lvl5pPr>
              <a:defRPr>
                <a:solidFill>
                  <a:schemeClr val="tx1"/>
                </a:solidFill>
                <a:latin typeface="Arial" panose="020B0604020202020204" pitchFamily="34" charset="0"/>
                <a:cs typeface="Arial" panose="020B0604020202020204"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2" name="Rectangle 11"/>
          <p:cNvSpPr/>
          <p:nvPr userDrawn="1"/>
        </p:nvSpPr>
        <p:spPr>
          <a:xfrm>
            <a:off x="0" y="6353175"/>
            <a:ext cx="12192000" cy="504825"/>
          </a:xfrm>
          <a:prstGeom prst="rect">
            <a:avLst/>
          </a:prstGeom>
          <a:solidFill>
            <a:schemeClr val="bg1"/>
          </a:solidFill>
          <a:ln>
            <a:noFill/>
          </a:ln>
          <a:effectLst>
            <a:outerShdw blurRad="76200" dist="38100" dir="16200000"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custDataLst>
      <p:tags r:id="rId1"/>
    </p:custDataLst>
    <p:extLst>
      <p:ext uri="{BB962C8B-B14F-4D97-AF65-F5344CB8AC3E}">
        <p14:creationId xmlns:p14="http://schemas.microsoft.com/office/powerpoint/2010/main" val="423305645"/>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orient="horz" pos="120" userDrawn="1">
          <p15:clr>
            <a:srgbClr val="FBAE40"/>
          </p15:clr>
        </p15:guide>
        <p15:guide id="2" pos="3840">
          <p15:clr>
            <a:srgbClr val="FBAE40"/>
          </p15:clr>
        </p15:guide>
        <p15:guide id="3" pos="3672">
          <p15:clr>
            <a:srgbClr val="FBAE40"/>
          </p15:clr>
        </p15:guide>
        <p15:guide id="4" pos="4008">
          <p15:clr>
            <a:srgbClr val="FBAE40"/>
          </p15:clr>
        </p15:guide>
        <p15:guide id="5" pos="288" userDrawn="1">
          <p15:clr>
            <a:srgbClr val="FBAE40"/>
          </p15:clr>
        </p15:guide>
        <p15:guide id="6" pos="7392" userDrawn="1">
          <p15:clr>
            <a:srgbClr val="FBAE40"/>
          </p15:clr>
        </p15:guide>
        <p15:guide id="7" orient="horz" pos="4152">
          <p15:clr>
            <a:srgbClr val="FBAE40"/>
          </p15:clr>
        </p15:guide>
        <p15:guide id="8" orient="horz" pos="4008">
          <p15:clr>
            <a:srgbClr val="FBAE40"/>
          </p15:clr>
        </p15:guide>
        <p15:guide id="9" orient="horz" pos="3864">
          <p15:clr>
            <a:srgbClr val="FBAE40"/>
          </p15:clr>
        </p15:guide>
        <p15:guide id="10" orient="horz" pos="888" userDrawn="1">
          <p15:clr>
            <a:srgbClr val="FBAE40"/>
          </p15:clr>
        </p15:guide>
        <p15:guide id="0" pos="456" userDrawn="1">
          <p15:clr>
            <a:srgbClr val="FBAE40"/>
          </p15:clr>
        </p15:guide>
        <p15:guide id="11" pos="7224"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Lesson Complete">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1133503"/>
            <a:ext cx="12192000" cy="5724497"/>
          </a:xfrm>
          <a:prstGeom prst="rect">
            <a:avLst/>
          </a:prstGeom>
        </p:spPr>
      </p:pic>
      <p:sp>
        <p:nvSpPr>
          <p:cNvPr id="6" name="Rectangle 5"/>
          <p:cNvSpPr/>
          <p:nvPr userDrawn="1"/>
        </p:nvSpPr>
        <p:spPr>
          <a:xfrm>
            <a:off x="0" y="1191127"/>
            <a:ext cx="12192000" cy="2081462"/>
          </a:xfrm>
          <a:prstGeom prst="rect">
            <a:avLst/>
          </a:prstGeom>
          <a:gradFill flip="none" rotWithShape="1">
            <a:gsLst>
              <a:gs pos="0">
                <a:schemeClr val="tx1">
                  <a:lumMod val="85000"/>
                  <a:lumOff val="15000"/>
                  <a:alpha val="65000"/>
                </a:schemeClr>
              </a:gs>
              <a:gs pos="50000">
                <a:schemeClr val="tx1">
                  <a:lumMod val="85000"/>
                  <a:lumOff val="15000"/>
                  <a:alpha val="80000"/>
                </a:schemeClr>
              </a:gs>
              <a:gs pos="100000">
                <a:schemeClr val="tx1">
                  <a:lumMod val="85000"/>
                  <a:lumOff val="15000"/>
                  <a:alpha val="90000"/>
                </a:schemeClr>
              </a:gs>
            </a:gsLst>
            <a:lin ang="5400000" scaled="1"/>
            <a:tileRect/>
          </a:gradFill>
          <a:ln>
            <a:noFill/>
          </a:ln>
          <a:effectLst>
            <a:outerShdw blurRad="76200" dist="38100" dir="5400000" algn="t" rotWithShape="0">
              <a:prstClr val="black">
                <a:alpha val="14000"/>
              </a:prstClr>
            </a:outerShdw>
          </a:effectLst>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5" name="Rectangle 4"/>
          <p:cNvSpPr/>
          <p:nvPr userDrawn="1"/>
        </p:nvSpPr>
        <p:spPr>
          <a:xfrm>
            <a:off x="0" y="1"/>
            <a:ext cx="12192000" cy="1191126"/>
          </a:xfrm>
          <a:prstGeom prst="rect">
            <a:avLst/>
          </a:prstGeom>
          <a:solidFill>
            <a:schemeClr val="bg1"/>
          </a:solidFill>
          <a:ln>
            <a:noFill/>
          </a:ln>
          <a:effectLst>
            <a:outerShdw blurRad="76200" dist="38100" dir="5400000" algn="t"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hasCustomPrompt="1"/>
          </p:nvPr>
        </p:nvSpPr>
        <p:spPr>
          <a:xfrm>
            <a:off x="723900" y="266700"/>
            <a:ext cx="10744200" cy="625579"/>
          </a:xfrm>
        </p:spPr>
        <p:txBody>
          <a:bodyPr lIns="0" tIns="0" rIns="0" bIns="0">
            <a:normAutofit/>
          </a:bodyPr>
          <a:lstStyle>
            <a:lvl1pPr>
              <a:lnSpc>
                <a:spcPct val="100000"/>
              </a:lnSpc>
              <a:defRPr sz="2800" b="1">
                <a:latin typeface="Arial" panose="020B0604020202020204" pitchFamily="34" charset="0"/>
                <a:cs typeface="Arial" panose="020B0604020202020204" pitchFamily="34" charset="0"/>
              </a:defRPr>
            </a:lvl1pPr>
          </a:lstStyle>
          <a:p>
            <a:r>
              <a:rPr lang="en-US" dirty="0" smtClean="0"/>
              <a:t>Lesson Complete</a:t>
            </a:r>
            <a:endParaRPr lang="en-US" dirty="0"/>
          </a:p>
        </p:txBody>
      </p:sp>
      <p:sp>
        <p:nvSpPr>
          <p:cNvPr id="3" name="Content Placeholder 2"/>
          <p:cNvSpPr>
            <a:spLocks noGrp="1"/>
          </p:cNvSpPr>
          <p:nvPr>
            <p:ph idx="1" hasCustomPrompt="1"/>
          </p:nvPr>
        </p:nvSpPr>
        <p:spPr>
          <a:xfrm>
            <a:off x="723899" y="1524000"/>
            <a:ext cx="10744201" cy="1748589"/>
          </a:xfrm>
        </p:spPr>
        <p:txBody>
          <a:bodyPr lIns="0" tIns="0" rIns="0" bIns="0">
            <a:normAutofit/>
          </a:bodyPr>
          <a:lstStyle>
            <a:lvl1pPr marL="0" indent="0">
              <a:lnSpc>
                <a:spcPct val="120000"/>
              </a:lnSpc>
              <a:spcBef>
                <a:spcPts val="1200"/>
              </a:spcBef>
              <a:buNone/>
              <a:defRPr sz="1800" baseline="0">
                <a:solidFill>
                  <a:schemeClr val="bg1">
                    <a:lumMod val="85000"/>
                  </a:schemeClr>
                </a:solidFill>
                <a:latin typeface="Arial" panose="020B0604020202020204" pitchFamily="34" charset="0"/>
                <a:cs typeface="Arial" panose="020B0604020202020204" pitchFamily="34" charset="0"/>
              </a:defRPr>
            </a:lvl1pPr>
            <a:lvl2pPr>
              <a:defRPr>
                <a:solidFill>
                  <a:schemeClr val="tx1"/>
                </a:solidFill>
                <a:latin typeface="Arial" panose="020B0604020202020204" pitchFamily="34" charset="0"/>
                <a:cs typeface="Arial" panose="020B0604020202020204" pitchFamily="34" charset="0"/>
              </a:defRPr>
            </a:lvl2pPr>
            <a:lvl3pPr>
              <a:defRPr>
                <a:solidFill>
                  <a:schemeClr val="tx1"/>
                </a:solidFill>
                <a:latin typeface="Arial" panose="020B0604020202020204" pitchFamily="34" charset="0"/>
                <a:cs typeface="Arial" panose="020B0604020202020204" pitchFamily="34" charset="0"/>
              </a:defRPr>
            </a:lvl3pPr>
            <a:lvl4pPr>
              <a:defRPr>
                <a:solidFill>
                  <a:schemeClr val="tx1"/>
                </a:solidFill>
                <a:latin typeface="Arial" panose="020B0604020202020204" pitchFamily="34" charset="0"/>
                <a:cs typeface="Arial" panose="020B0604020202020204" pitchFamily="34" charset="0"/>
              </a:defRPr>
            </a:lvl4pPr>
            <a:lvl5pPr>
              <a:defRPr>
                <a:solidFill>
                  <a:schemeClr val="tx1"/>
                </a:solidFill>
                <a:latin typeface="Arial" panose="020B0604020202020204" pitchFamily="34" charset="0"/>
                <a:cs typeface="Arial" panose="020B0604020202020204" pitchFamily="34" charset="0"/>
              </a:defRPr>
            </a:lvl5pPr>
          </a:lstStyle>
          <a:p>
            <a:pPr lvl="0"/>
            <a:r>
              <a:rPr lang="en-US" dirty="0" smtClean="0"/>
              <a:t>Now that you’ve completed this lesson, you should be able to:</a:t>
            </a:r>
          </a:p>
          <a:p>
            <a:pPr lvl="0"/>
            <a:r>
              <a:rPr lang="en-US" dirty="0" smtClean="0"/>
              <a:t>Objective 1</a:t>
            </a:r>
          </a:p>
          <a:p>
            <a:pPr lvl="0"/>
            <a:r>
              <a:rPr lang="en-US" dirty="0" smtClean="0"/>
              <a:t>Objective 2</a:t>
            </a:r>
            <a:endParaRPr lang="en-US" dirty="0"/>
          </a:p>
        </p:txBody>
      </p:sp>
      <p:sp>
        <p:nvSpPr>
          <p:cNvPr id="12" name="Rectangle 11"/>
          <p:cNvSpPr/>
          <p:nvPr userDrawn="1"/>
        </p:nvSpPr>
        <p:spPr>
          <a:xfrm>
            <a:off x="0" y="6353175"/>
            <a:ext cx="12192000" cy="504825"/>
          </a:xfrm>
          <a:prstGeom prst="rect">
            <a:avLst/>
          </a:prstGeom>
          <a:solidFill>
            <a:schemeClr val="bg1"/>
          </a:solidFill>
          <a:ln>
            <a:noFill/>
          </a:ln>
          <a:effectLst>
            <a:outerShdw blurRad="76200" dist="38100" dir="16200000"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custDataLst>
      <p:tags r:id="rId1"/>
    </p:custDataLst>
    <p:extLst>
      <p:ext uri="{BB962C8B-B14F-4D97-AF65-F5344CB8AC3E}">
        <p14:creationId xmlns:p14="http://schemas.microsoft.com/office/powerpoint/2010/main" val="3848747924"/>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orient="horz" pos="168">
          <p15:clr>
            <a:srgbClr val="FBAE40"/>
          </p15:clr>
        </p15:guide>
        <p15:guide id="2" pos="3840">
          <p15:clr>
            <a:srgbClr val="FBAE40"/>
          </p15:clr>
        </p15:guide>
        <p15:guide id="3" pos="3672">
          <p15:clr>
            <a:srgbClr val="FBAE40"/>
          </p15:clr>
        </p15:guide>
        <p15:guide id="4" pos="4008">
          <p15:clr>
            <a:srgbClr val="FBAE40"/>
          </p15:clr>
        </p15:guide>
        <p15:guide id="5" pos="288">
          <p15:clr>
            <a:srgbClr val="FBAE40"/>
          </p15:clr>
        </p15:guide>
        <p15:guide id="6" pos="7392">
          <p15:clr>
            <a:srgbClr val="FBAE40"/>
          </p15:clr>
        </p15:guide>
        <p15:guide id="7" orient="horz" pos="4152">
          <p15:clr>
            <a:srgbClr val="FBAE40"/>
          </p15:clr>
        </p15:guide>
        <p15:guide id="8" orient="horz" pos="4008">
          <p15:clr>
            <a:srgbClr val="FBAE40"/>
          </p15:clr>
        </p15:guide>
        <p15:guide id="9" orient="horz" pos="3864">
          <p15:clr>
            <a:srgbClr val="FBAE40"/>
          </p15:clr>
        </p15:guide>
        <p15:guide id="10" orient="horz" pos="960">
          <p15:clr>
            <a:srgbClr val="FBAE40"/>
          </p15:clr>
        </p15:guide>
        <p15:guide id="11" pos="456">
          <p15:clr>
            <a:srgbClr val="FBAE40"/>
          </p15:clr>
        </p15:guide>
        <p15:guide id="12" pos="7224">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Teal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723899" y="1409700"/>
            <a:ext cx="5105401" cy="4724399"/>
          </a:xfrm>
        </p:spPr>
        <p:txBody>
          <a:bodyPr lIns="0" tIns="0" rIns="0" bIns="0"/>
          <a:lstStyle>
            <a:lvl1pPr>
              <a:defRPr>
                <a:solidFill>
                  <a:schemeClr val="tx1"/>
                </a:solidFill>
                <a:latin typeface="Arial" panose="020B0604020202020204" pitchFamily="34" charset="0"/>
                <a:cs typeface="Arial" panose="020B0604020202020204" pitchFamily="34" charset="0"/>
              </a:defRPr>
            </a:lvl1pPr>
            <a:lvl2pPr>
              <a:defRPr>
                <a:solidFill>
                  <a:schemeClr val="tx1"/>
                </a:solidFill>
                <a:latin typeface="Arial" panose="020B0604020202020204" pitchFamily="34" charset="0"/>
                <a:cs typeface="Arial" panose="020B0604020202020204" pitchFamily="34" charset="0"/>
              </a:defRPr>
            </a:lvl2pPr>
            <a:lvl3pPr>
              <a:defRPr>
                <a:solidFill>
                  <a:schemeClr val="tx1"/>
                </a:solidFill>
                <a:latin typeface="Arial" panose="020B0604020202020204" pitchFamily="34" charset="0"/>
                <a:cs typeface="Arial" panose="020B0604020202020204" pitchFamily="34" charset="0"/>
              </a:defRPr>
            </a:lvl3pPr>
            <a:lvl4pPr>
              <a:defRPr>
                <a:solidFill>
                  <a:schemeClr val="tx1"/>
                </a:solidFill>
                <a:latin typeface="Arial" panose="020B0604020202020204" pitchFamily="34" charset="0"/>
                <a:cs typeface="Arial" panose="020B0604020202020204" pitchFamily="34" charset="0"/>
              </a:defRPr>
            </a:lvl4pPr>
            <a:lvl5pPr>
              <a:defRPr>
                <a:solidFill>
                  <a:schemeClr val="tx1"/>
                </a:solidFill>
                <a:latin typeface="Arial" panose="020B0604020202020204" pitchFamily="34" charset="0"/>
                <a:cs typeface="Arial" panose="020B0604020202020204"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2" name="Rectangle 11"/>
          <p:cNvSpPr/>
          <p:nvPr userDrawn="1"/>
        </p:nvSpPr>
        <p:spPr>
          <a:xfrm>
            <a:off x="0" y="6353175"/>
            <a:ext cx="12192000" cy="504825"/>
          </a:xfrm>
          <a:prstGeom prst="rect">
            <a:avLst/>
          </a:prstGeom>
          <a:solidFill>
            <a:schemeClr val="bg1"/>
          </a:solidFill>
          <a:ln>
            <a:noFill/>
          </a:ln>
          <a:effectLst>
            <a:outerShdw blurRad="76200" dist="38100" dir="16200000"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 name="Content Placeholder 2"/>
          <p:cNvSpPr>
            <a:spLocks noGrp="1"/>
          </p:cNvSpPr>
          <p:nvPr>
            <p:ph idx="10"/>
          </p:nvPr>
        </p:nvSpPr>
        <p:spPr>
          <a:xfrm>
            <a:off x="6362700" y="1409701"/>
            <a:ext cx="5105401" cy="4724398"/>
          </a:xfrm>
        </p:spPr>
        <p:txBody>
          <a:bodyPr lIns="0" tIns="0" rIns="0" bIns="0"/>
          <a:lstStyle>
            <a:lvl1pPr>
              <a:defRPr>
                <a:solidFill>
                  <a:schemeClr val="tx1"/>
                </a:solidFill>
                <a:latin typeface="Arial" panose="020B0604020202020204" pitchFamily="34" charset="0"/>
                <a:cs typeface="Arial" panose="020B0604020202020204" pitchFamily="34" charset="0"/>
              </a:defRPr>
            </a:lvl1pPr>
            <a:lvl2pPr>
              <a:defRPr>
                <a:solidFill>
                  <a:schemeClr val="tx1"/>
                </a:solidFill>
                <a:latin typeface="Arial" panose="020B0604020202020204" pitchFamily="34" charset="0"/>
                <a:cs typeface="Arial" panose="020B0604020202020204" pitchFamily="34" charset="0"/>
              </a:defRPr>
            </a:lvl2pPr>
            <a:lvl3pPr>
              <a:defRPr>
                <a:solidFill>
                  <a:schemeClr val="tx1"/>
                </a:solidFill>
                <a:latin typeface="Arial" panose="020B0604020202020204" pitchFamily="34" charset="0"/>
                <a:cs typeface="Arial" panose="020B0604020202020204" pitchFamily="34" charset="0"/>
              </a:defRPr>
            </a:lvl3pPr>
            <a:lvl4pPr>
              <a:defRPr>
                <a:solidFill>
                  <a:schemeClr val="tx1"/>
                </a:solidFill>
                <a:latin typeface="Arial" panose="020B0604020202020204" pitchFamily="34" charset="0"/>
                <a:cs typeface="Arial" panose="020B0604020202020204" pitchFamily="34" charset="0"/>
              </a:defRPr>
            </a:lvl4pPr>
            <a:lvl5pPr>
              <a:defRPr>
                <a:solidFill>
                  <a:schemeClr val="tx1"/>
                </a:solidFill>
                <a:latin typeface="Arial" panose="020B0604020202020204" pitchFamily="34" charset="0"/>
                <a:cs typeface="Arial" panose="020B0604020202020204"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pic>
        <p:nvPicPr>
          <p:cNvPr id="10" name="Picture 9"/>
          <p:cNvPicPr>
            <a:picLocks noChangeAspect="1"/>
          </p:cNvPicPr>
          <p:nvPr userDrawn="1"/>
        </p:nvPicPr>
        <p:blipFill rotWithShape="1">
          <a:blip r:embed="rId3" cstate="print">
            <a:extLst>
              <a:ext uri="{BEBA8EAE-BF5A-486C-A8C5-ECC9F3942E4B}">
                <a14:imgProps xmlns:a14="http://schemas.microsoft.com/office/drawing/2010/main">
                  <a14:imgLayer r:embed="rId4">
                    <a14:imgEffect>
                      <a14:saturation sat="75000"/>
                    </a14:imgEffect>
                    <a14:imgEffect>
                      <a14:brightnessContrast bright="10000" contrast="10000"/>
                    </a14:imgEffect>
                  </a14:imgLayer>
                </a14:imgProps>
              </a:ext>
              <a:ext uri="{28A0092B-C50C-407E-A947-70E740481C1C}">
                <a14:useLocalDpi xmlns:a14="http://schemas.microsoft.com/office/drawing/2010/main" val="0"/>
              </a:ext>
            </a:extLst>
          </a:blip>
          <a:srcRect l="17604" t="3461" r="17092" b="86505"/>
          <a:stretch/>
        </p:blipFill>
        <p:spPr>
          <a:xfrm>
            <a:off x="-13648" y="-4"/>
            <a:ext cx="12205648" cy="1020730"/>
          </a:xfrm>
          <a:prstGeom prst="rect">
            <a:avLst/>
          </a:prstGeom>
        </p:spPr>
      </p:pic>
      <p:sp>
        <p:nvSpPr>
          <p:cNvPr id="11" name="Title 1"/>
          <p:cNvSpPr>
            <a:spLocks noGrp="1"/>
          </p:cNvSpPr>
          <p:nvPr>
            <p:ph type="title"/>
          </p:nvPr>
        </p:nvSpPr>
        <p:spPr>
          <a:xfrm>
            <a:off x="723900" y="202903"/>
            <a:ext cx="10744200" cy="498845"/>
          </a:xfrm>
        </p:spPr>
        <p:txBody>
          <a:bodyPr lIns="0" tIns="0" rIns="0" bIns="0">
            <a:normAutofit/>
          </a:bodyPr>
          <a:lstStyle>
            <a:lvl1pPr>
              <a:lnSpc>
                <a:spcPct val="100000"/>
              </a:lnSpc>
              <a:defRPr sz="2800" b="1">
                <a:latin typeface="Arial" panose="020B0604020202020204" pitchFamily="34" charset="0"/>
                <a:cs typeface="Arial" panose="020B0604020202020204" pitchFamily="34" charset="0"/>
              </a:defRPr>
            </a:lvl1pPr>
          </a:lstStyle>
          <a:p>
            <a:r>
              <a:rPr lang="en-US" dirty="0" smtClean="0"/>
              <a:t>Click to edit Master title style</a:t>
            </a:r>
            <a:endParaRPr lang="en-US" dirty="0"/>
          </a:p>
        </p:txBody>
      </p:sp>
    </p:spTree>
    <p:custDataLst>
      <p:tags r:id="rId1"/>
    </p:custDataLst>
    <p:extLst>
      <p:ext uri="{BB962C8B-B14F-4D97-AF65-F5344CB8AC3E}">
        <p14:creationId xmlns:p14="http://schemas.microsoft.com/office/powerpoint/2010/main" val="2759593211"/>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orient="horz" pos="120" userDrawn="1">
          <p15:clr>
            <a:srgbClr val="FBAE40"/>
          </p15:clr>
        </p15:guide>
        <p15:guide id="2" pos="3840">
          <p15:clr>
            <a:srgbClr val="FBAE40"/>
          </p15:clr>
        </p15:guide>
        <p15:guide id="3" pos="3672">
          <p15:clr>
            <a:srgbClr val="FBAE40"/>
          </p15:clr>
        </p15:guide>
        <p15:guide id="4" pos="4008">
          <p15:clr>
            <a:srgbClr val="FBAE40"/>
          </p15:clr>
        </p15:guide>
        <p15:guide id="5" pos="288">
          <p15:clr>
            <a:srgbClr val="FBAE40"/>
          </p15:clr>
        </p15:guide>
        <p15:guide id="6" pos="7392">
          <p15:clr>
            <a:srgbClr val="FBAE40"/>
          </p15:clr>
        </p15:guide>
        <p15:guide id="7" orient="horz" pos="4152">
          <p15:clr>
            <a:srgbClr val="FBAE40"/>
          </p15:clr>
        </p15:guide>
        <p15:guide id="8" orient="horz" pos="4008">
          <p15:clr>
            <a:srgbClr val="FBAE40"/>
          </p15:clr>
        </p15:guide>
        <p15:guide id="9" orient="horz" pos="3864">
          <p15:clr>
            <a:srgbClr val="FBAE40"/>
          </p15:clr>
        </p15:guide>
        <p15:guide id="10" orient="horz" pos="888" userDrawn="1">
          <p15:clr>
            <a:srgbClr val="FBAE40"/>
          </p15:clr>
        </p15:guide>
        <p15:guide id="11" pos="456">
          <p15:clr>
            <a:srgbClr val="FBAE40"/>
          </p15:clr>
        </p15:guide>
        <p15:guide id="12" pos="7224">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eal_PhotoBG Title and Content">
    <p:spTree>
      <p:nvGrpSpPr>
        <p:cNvPr id="1" name=""/>
        <p:cNvGrpSpPr/>
        <p:nvPr/>
      </p:nvGrpSpPr>
      <p:grpSpPr>
        <a:xfrm>
          <a:off x="0" y="0"/>
          <a:ext cx="0" cy="0"/>
          <a:chOff x="0" y="0"/>
          <a:chExt cx="0" cy="0"/>
        </a:xfrm>
      </p:grpSpPr>
      <p:pic>
        <p:nvPicPr>
          <p:cNvPr id="3" name="Picture 2"/>
          <p:cNvPicPr>
            <a:picLocks noChangeAspect="1"/>
          </p:cNvPicPr>
          <p:nvPr userDrawn="1"/>
        </p:nvPicPr>
        <p:blipFill rotWithShape="1">
          <a:blip r:embed="rId3">
            <a:extLst>
              <a:ext uri="{28A0092B-C50C-407E-A947-70E740481C1C}">
                <a14:useLocalDpi xmlns:a14="http://schemas.microsoft.com/office/drawing/2010/main" val="0"/>
              </a:ext>
            </a:extLst>
          </a:blip>
          <a:srcRect r="673"/>
          <a:stretch/>
        </p:blipFill>
        <p:spPr>
          <a:xfrm>
            <a:off x="0" y="1188692"/>
            <a:ext cx="4550735" cy="5169609"/>
          </a:xfrm>
          <a:prstGeom prst="rect">
            <a:avLst/>
          </a:prstGeom>
          <a:ln>
            <a:noFill/>
          </a:ln>
        </p:spPr>
      </p:pic>
      <p:pic>
        <p:nvPicPr>
          <p:cNvPr id="13" name="No Equal black.eps" descr="/Volumes/CLIENTS/Simpson Strong-Tie/+brand standards/No Equal black.eps"/>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619464" y="6467433"/>
            <a:ext cx="263439" cy="281427"/>
          </a:xfrm>
          <a:prstGeom prst="rect">
            <a:avLst/>
          </a:prstGeom>
        </p:spPr>
      </p:pic>
      <p:sp>
        <p:nvSpPr>
          <p:cNvPr id="14" name="TextBox 13"/>
          <p:cNvSpPr txBox="1"/>
          <p:nvPr userDrawn="1"/>
        </p:nvSpPr>
        <p:spPr>
          <a:xfrm>
            <a:off x="9391695" y="6362951"/>
            <a:ext cx="2190705" cy="495049"/>
          </a:xfrm>
          <a:prstGeom prst="rect">
            <a:avLst/>
          </a:prstGeom>
          <a:noFill/>
        </p:spPr>
        <p:txBody>
          <a:bodyPr wrap="none" lIns="0" tIns="0" rIns="0" bIns="0" rtlCol="0" anchor="ctr">
            <a:noAutofit/>
          </a:bodyPr>
          <a:lstStyle/>
          <a:p>
            <a:pPr algn="r"/>
            <a:r>
              <a:rPr lang="en-US" sz="1200" spc="50" baseline="0" dirty="0" smtClean="0">
                <a:solidFill>
                  <a:schemeClr val="tx1">
                    <a:lumMod val="50000"/>
                    <a:lumOff val="50000"/>
                  </a:schemeClr>
                </a:solidFill>
                <a:latin typeface="Arial" panose="020B0604020202020204" pitchFamily="34" charset="0"/>
                <a:cs typeface="Arial" panose="020B0604020202020204" pitchFamily="34" charset="0"/>
              </a:rPr>
              <a:t>strongtie.com/</a:t>
            </a:r>
            <a:r>
              <a:rPr lang="en-US" sz="1200" spc="50" baseline="0" dirty="0" err="1" smtClean="0">
                <a:solidFill>
                  <a:schemeClr val="tx1">
                    <a:lumMod val="50000"/>
                    <a:lumOff val="50000"/>
                  </a:schemeClr>
                </a:solidFill>
                <a:latin typeface="Arial" panose="020B0604020202020204" pitchFamily="34" charset="0"/>
                <a:cs typeface="Arial" panose="020B0604020202020204" pitchFamily="34" charset="0"/>
              </a:rPr>
              <a:t>srs</a:t>
            </a:r>
            <a:endParaRPr lang="en-US" sz="1200" spc="50" baseline="0" dirty="0">
              <a:solidFill>
                <a:schemeClr val="tx1">
                  <a:lumMod val="50000"/>
                  <a:lumOff val="50000"/>
                </a:schemeClr>
              </a:solidFill>
              <a:latin typeface="Arial" panose="020B0604020202020204" pitchFamily="34" charset="0"/>
              <a:cs typeface="Arial" panose="020B0604020202020204" pitchFamily="34" charset="0"/>
            </a:endParaRPr>
          </a:p>
        </p:txBody>
      </p:sp>
      <p:sp>
        <p:nvSpPr>
          <p:cNvPr id="12" name="Rectangle 11"/>
          <p:cNvSpPr/>
          <p:nvPr userDrawn="1"/>
        </p:nvSpPr>
        <p:spPr>
          <a:xfrm>
            <a:off x="0" y="6353175"/>
            <a:ext cx="12192000" cy="504825"/>
          </a:xfrm>
          <a:prstGeom prst="rect">
            <a:avLst/>
          </a:prstGeom>
          <a:solidFill>
            <a:schemeClr val="bg1"/>
          </a:solidFill>
          <a:ln>
            <a:noFill/>
          </a:ln>
          <a:effectLst>
            <a:outerShdw blurRad="76200" dist="38100" dir="16200000"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 name="Rectangle 14"/>
          <p:cNvSpPr/>
          <p:nvPr userDrawn="1"/>
        </p:nvSpPr>
        <p:spPr>
          <a:xfrm>
            <a:off x="0" y="1010077"/>
            <a:ext cx="12192000" cy="168276"/>
          </a:xfrm>
          <a:prstGeom prst="rect">
            <a:avLst/>
          </a:prstGeom>
          <a:solidFill>
            <a:schemeClr val="bg1"/>
          </a:solidFill>
          <a:ln>
            <a:noFill/>
          </a:ln>
          <a:effectLst>
            <a:outerShdw blurRad="76200" dist="38100" dir="5400000" algn="t"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8" name="No Equal black.eps" descr="/Volumes/CLIENTS/Simpson Strong-Tie/+brand standards/No Equal black.eps"/>
          <p:cNvPicPr>
            <a:picLocks noChangeAspect="1"/>
          </p:cNvPicPr>
          <p:nvPr userDrawn="1"/>
        </p:nvPicPr>
        <p:blipFill>
          <a:blip r:embed="rId4" cstate="print">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a:xfrm>
            <a:off x="467064" y="6467433"/>
            <a:ext cx="263439" cy="281427"/>
          </a:xfrm>
          <a:prstGeom prst="rect">
            <a:avLst/>
          </a:prstGeom>
        </p:spPr>
      </p:pic>
      <p:pic>
        <p:nvPicPr>
          <p:cNvPr id="10" name="Picture 9"/>
          <p:cNvPicPr>
            <a:picLocks noChangeAspect="1"/>
          </p:cNvPicPr>
          <p:nvPr userDrawn="1"/>
        </p:nvPicPr>
        <p:blipFill rotWithShape="1">
          <a:blip r:embed="rId5" cstate="print">
            <a:extLst>
              <a:ext uri="{BEBA8EAE-BF5A-486C-A8C5-ECC9F3942E4B}">
                <a14:imgProps xmlns:a14="http://schemas.microsoft.com/office/drawing/2010/main">
                  <a14:imgLayer r:embed="rId6">
                    <a14:imgEffect>
                      <a14:saturation sat="75000"/>
                    </a14:imgEffect>
                    <a14:imgEffect>
                      <a14:brightnessContrast bright="10000" contrast="10000"/>
                    </a14:imgEffect>
                  </a14:imgLayer>
                </a14:imgProps>
              </a:ext>
              <a:ext uri="{28A0092B-C50C-407E-A947-70E740481C1C}">
                <a14:useLocalDpi xmlns:a14="http://schemas.microsoft.com/office/drawing/2010/main" val="0"/>
              </a:ext>
            </a:extLst>
          </a:blip>
          <a:srcRect l="17604" t="3461" r="17092" b="86505"/>
          <a:stretch/>
        </p:blipFill>
        <p:spPr>
          <a:xfrm>
            <a:off x="-13648" y="-4"/>
            <a:ext cx="12205648" cy="1020730"/>
          </a:xfrm>
          <a:prstGeom prst="rect">
            <a:avLst/>
          </a:prstGeom>
        </p:spPr>
      </p:pic>
      <p:sp>
        <p:nvSpPr>
          <p:cNvPr id="11" name="Title 1"/>
          <p:cNvSpPr>
            <a:spLocks noGrp="1"/>
          </p:cNvSpPr>
          <p:nvPr>
            <p:ph type="title"/>
          </p:nvPr>
        </p:nvSpPr>
        <p:spPr>
          <a:xfrm>
            <a:off x="723900" y="202903"/>
            <a:ext cx="10744200" cy="498845"/>
          </a:xfrm>
        </p:spPr>
        <p:txBody>
          <a:bodyPr lIns="0" tIns="0" rIns="0" bIns="0">
            <a:normAutofit/>
          </a:bodyPr>
          <a:lstStyle>
            <a:lvl1pPr>
              <a:lnSpc>
                <a:spcPct val="100000"/>
              </a:lnSpc>
              <a:defRPr sz="2800" b="1">
                <a:latin typeface="Arial" panose="020B0604020202020204" pitchFamily="34" charset="0"/>
                <a:cs typeface="Arial" panose="020B0604020202020204" pitchFamily="34" charset="0"/>
              </a:defRPr>
            </a:lvl1pPr>
          </a:lstStyle>
          <a:p>
            <a:r>
              <a:rPr lang="en-US" dirty="0" smtClean="0"/>
              <a:t>Click to edit Master title style</a:t>
            </a:r>
            <a:endParaRPr lang="en-US" dirty="0"/>
          </a:p>
        </p:txBody>
      </p:sp>
    </p:spTree>
    <p:custDataLst>
      <p:tags r:id="rId1"/>
    </p:custDataLst>
    <p:extLst>
      <p:ext uri="{BB962C8B-B14F-4D97-AF65-F5344CB8AC3E}">
        <p14:creationId xmlns:p14="http://schemas.microsoft.com/office/powerpoint/2010/main" val="3781262937"/>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orient="horz" pos="120" userDrawn="1">
          <p15:clr>
            <a:srgbClr val="FBAE40"/>
          </p15:clr>
        </p15:guide>
        <p15:guide id="2" pos="3840">
          <p15:clr>
            <a:srgbClr val="FBAE40"/>
          </p15:clr>
        </p15:guide>
        <p15:guide id="3" pos="3672">
          <p15:clr>
            <a:srgbClr val="FBAE40"/>
          </p15:clr>
        </p15:guide>
        <p15:guide id="4" pos="4008">
          <p15:clr>
            <a:srgbClr val="FBAE40"/>
          </p15:clr>
        </p15:guide>
        <p15:guide id="5" pos="288">
          <p15:clr>
            <a:srgbClr val="FBAE40"/>
          </p15:clr>
        </p15:guide>
        <p15:guide id="6" pos="7392">
          <p15:clr>
            <a:srgbClr val="FBAE40"/>
          </p15:clr>
        </p15:guide>
        <p15:guide id="7" orient="horz" pos="4152">
          <p15:clr>
            <a:srgbClr val="FBAE40"/>
          </p15:clr>
        </p15:guide>
        <p15:guide id="8" orient="horz" pos="4008">
          <p15:clr>
            <a:srgbClr val="FBAE40"/>
          </p15:clr>
        </p15:guide>
        <p15:guide id="9" orient="horz" pos="3864">
          <p15:clr>
            <a:srgbClr val="FBAE40"/>
          </p15:clr>
        </p15:guide>
        <p15:guide id="10" orient="horz" pos="960">
          <p15:clr>
            <a:srgbClr val="FBAE40"/>
          </p15:clr>
        </p15:guide>
        <p15:guide id="11" pos="456" userDrawn="1">
          <p15:clr>
            <a:srgbClr val="FBAE40"/>
          </p15:clr>
        </p15:guide>
        <p15:guide id="12" pos="7224"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PhotoBG_Title and Content">
    <p:spTree>
      <p:nvGrpSpPr>
        <p:cNvPr id="1" name=""/>
        <p:cNvGrpSpPr/>
        <p:nvPr/>
      </p:nvGrpSpPr>
      <p:grpSpPr>
        <a:xfrm>
          <a:off x="0" y="0"/>
          <a:ext cx="0" cy="0"/>
          <a:chOff x="0" y="0"/>
          <a:chExt cx="0" cy="0"/>
        </a:xfrm>
      </p:grpSpPr>
      <p:pic>
        <p:nvPicPr>
          <p:cNvPr id="4" name="Picture 3"/>
          <p:cNvPicPr>
            <a:picLocks noChangeAspect="1"/>
          </p:cNvPicPr>
          <p:nvPr userDrawn="1"/>
        </p:nvPicPr>
        <p:blipFill rotWithShape="1">
          <a:blip r:embed="rId3" cstate="print">
            <a:extLst>
              <a:ext uri="{28A0092B-C50C-407E-A947-70E740481C1C}">
                <a14:useLocalDpi xmlns:a14="http://schemas.microsoft.com/office/drawing/2010/main" val="0"/>
              </a:ext>
            </a:extLst>
          </a:blip>
          <a:srcRect l="6758" r="21231"/>
          <a:stretch/>
        </p:blipFill>
        <p:spPr>
          <a:xfrm>
            <a:off x="-1" y="1178353"/>
            <a:ext cx="12195545" cy="5174822"/>
          </a:xfrm>
          <a:prstGeom prst="rect">
            <a:avLst/>
          </a:prstGeom>
        </p:spPr>
      </p:pic>
      <p:sp>
        <p:nvSpPr>
          <p:cNvPr id="12" name="Rectangle 11"/>
          <p:cNvSpPr/>
          <p:nvPr userDrawn="1"/>
        </p:nvSpPr>
        <p:spPr>
          <a:xfrm>
            <a:off x="0" y="6353175"/>
            <a:ext cx="12192000" cy="504825"/>
          </a:xfrm>
          <a:prstGeom prst="rect">
            <a:avLst/>
          </a:prstGeom>
          <a:solidFill>
            <a:schemeClr val="bg1"/>
          </a:solidFill>
          <a:ln>
            <a:noFill/>
          </a:ln>
          <a:effectLst>
            <a:outerShdw blurRad="76200" dist="38100" dir="16200000"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8" name="Picture 7"/>
          <p:cNvPicPr>
            <a:picLocks noChangeAspect="1"/>
          </p:cNvPicPr>
          <p:nvPr userDrawn="1"/>
        </p:nvPicPr>
        <p:blipFill rotWithShape="1">
          <a:blip r:embed="rId4" cstate="print">
            <a:extLst>
              <a:ext uri="{BEBA8EAE-BF5A-486C-A8C5-ECC9F3942E4B}">
                <a14:imgProps xmlns:a14="http://schemas.microsoft.com/office/drawing/2010/main">
                  <a14:imgLayer r:embed="rId5">
                    <a14:imgEffect>
                      <a14:saturation sat="75000"/>
                    </a14:imgEffect>
                    <a14:imgEffect>
                      <a14:brightnessContrast bright="10000" contrast="10000"/>
                    </a14:imgEffect>
                  </a14:imgLayer>
                </a14:imgProps>
              </a:ext>
              <a:ext uri="{28A0092B-C50C-407E-A947-70E740481C1C}">
                <a14:useLocalDpi xmlns:a14="http://schemas.microsoft.com/office/drawing/2010/main" val="0"/>
              </a:ext>
            </a:extLst>
          </a:blip>
          <a:srcRect l="17604" t="3461" r="17092" b="86505"/>
          <a:stretch/>
        </p:blipFill>
        <p:spPr>
          <a:xfrm>
            <a:off x="-13648" y="-4"/>
            <a:ext cx="12205648" cy="1020730"/>
          </a:xfrm>
          <a:prstGeom prst="rect">
            <a:avLst/>
          </a:prstGeom>
        </p:spPr>
      </p:pic>
      <p:sp>
        <p:nvSpPr>
          <p:cNvPr id="9" name="Title 1"/>
          <p:cNvSpPr>
            <a:spLocks noGrp="1"/>
          </p:cNvSpPr>
          <p:nvPr>
            <p:ph type="title"/>
          </p:nvPr>
        </p:nvSpPr>
        <p:spPr>
          <a:xfrm>
            <a:off x="723900" y="202903"/>
            <a:ext cx="10744200" cy="498845"/>
          </a:xfrm>
        </p:spPr>
        <p:txBody>
          <a:bodyPr lIns="0" tIns="0" rIns="0" bIns="0">
            <a:normAutofit/>
          </a:bodyPr>
          <a:lstStyle>
            <a:lvl1pPr>
              <a:lnSpc>
                <a:spcPct val="100000"/>
              </a:lnSpc>
              <a:defRPr sz="2800" b="1">
                <a:latin typeface="Arial" panose="020B0604020202020204" pitchFamily="34" charset="0"/>
                <a:cs typeface="Arial" panose="020B0604020202020204" pitchFamily="34" charset="0"/>
              </a:defRPr>
            </a:lvl1pPr>
          </a:lstStyle>
          <a:p>
            <a:r>
              <a:rPr lang="en-US" dirty="0" smtClean="0"/>
              <a:t>Click to edit Master title style</a:t>
            </a:r>
            <a:endParaRPr lang="en-US" dirty="0"/>
          </a:p>
        </p:txBody>
      </p:sp>
      <p:sp>
        <p:nvSpPr>
          <p:cNvPr id="14" name="Rectangle 13"/>
          <p:cNvSpPr/>
          <p:nvPr userDrawn="1"/>
        </p:nvSpPr>
        <p:spPr>
          <a:xfrm>
            <a:off x="0" y="1010077"/>
            <a:ext cx="12192000" cy="168276"/>
          </a:xfrm>
          <a:prstGeom prst="rect">
            <a:avLst/>
          </a:prstGeom>
          <a:solidFill>
            <a:schemeClr val="bg1"/>
          </a:solidFill>
          <a:ln>
            <a:noFill/>
          </a:ln>
          <a:effectLst>
            <a:outerShdw blurRad="76200" dist="38100" dir="5400000" algn="t"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30189768"/>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orient="horz" pos="120" userDrawn="1">
          <p15:clr>
            <a:srgbClr val="FBAE40"/>
          </p15:clr>
        </p15:guide>
        <p15:guide id="2" pos="3840">
          <p15:clr>
            <a:srgbClr val="FBAE40"/>
          </p15:clr>
        </p15:guide>
        <p15:guide id="3" pos="3672">
          <p15:clr>
            <a:srgbClr val="FBAE40"/>
          </p15:clr>
        </p15:guide>
        <p15:guide id="4" pos="4008">
          <p15:clr>
            <a:srgbClr val="FBAE40"/>
          </p15:clr>
        </p15:guide>
        <p15:guide id="5" pos="288">
          <p15:clr>
            <a:srgbClr val="FBAE40"/>
          </p15:clr>
        </p15:guide>
        <p15:guide id="6" pos="7392">
          <p15:clr>
            <a:srgbClr val="FBAE40"/>
          </p15:clr>
        </p15:guide>
        <p15:guide id="7" orient="horz" pos="4152">
          <p15:clr>
            <a:srgbClr val="FBAE40"/>
          </p15:clr>
        </p15:guide>
        <p15:guide id="8" orient="horz" pos="4008">
          <p15:clr>
            <a:srgbClr val="FBAE40"/>
          </p15:clr>
        </p15:guide>
        <p15:guide id="9" orient="horz" pos="3864">
          <p15:clr>
            <a:srgbClr val="FBAE40"/>
          </p15:clr>
        </p15:guide>
        <p15:guide id="10" orient="horz" pos="960">
          <p15:clr>
            <a:srgbClr val="FBAE40"/>
          </p15:clr>
        </p15:guide>
        <p15:guide id="11" pos="456" userDrawn="1">
          <p15:clr>
            <a:srgbClr val="FBAE40"/>
          </p15:clr>
        </p15:guide>
        <p15:guide id="12" pos="7224" userDrawn="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PhotoBG_Title and Content">
    <p:spTree>
      <p:nvGrpSpPr>
        <p:cNvPr id="1" name=""/>
        <p:cNvGrpSpPr/>
        <p:nvPr/>
      </p:nvGrpSpPr>
      <p:grpSpPr>
        <a:xfrm>
          <a:off x="0" y="0"/>
          <a:ext cx="0" cy="0"/>
          <a:chOff x="0" y="0"/>
          <a:chExt cx="0" cy="0"/>
        </a:xfrm>
      </p:grpSpPr>
      <p:pic>
        <p:nvPicPr>
          <p:cNvPr id="4" name="Picture 3"/>
          <p:cNvPicPr>
            <a:picLocks noChangeAspect="1"/>
          </p:cNvPicPr>
          <p:nvPr userDrawn="1"/>
        </p:nvPicPr>
        <p:blipFill rotWithShape="1">
          <a:blip r:embed="rId3">
            <a:extLst>
              <a:ext uri="{28A0092B-C50C-407E-A947-70E740481C1C}">
                <a14:useLocalDpi xmlns:a14="http://schemas.microsoft.com/office/drawing/2010/main" val="0"/>
              </a:ext>
            </a:extLst>
          </a:blip>
          <a:srcRect t="19013" r="1970" b="648"/>
          <a:stretch/>
        </p:blipFill>
        <p:spPr>
          <a:xfrm>
            <a:off x="0" y="1178353"/>
            <a:ext cx="12195544" cy="5413833"/>
          </a:xfrm>
          <a:prstGeom prst="rect">
            <a:avLst/>
          </a:prstGeom>
        </p:spPr>
      </p:pic>
      <p:sp>
        <p:nvSpPr>
          <p:cNvPr id="12" name="Rectangle 11"/>
          <p:cNvSpPr/>
          <p:nvPr userDrawn="1"/>
        </p:nvSpPr>
        <p:spPr>
          <a:xfrm>
            <a:off x="0" y="6353175"/>
            <a:ext cx="12192000" cy="504825"/>
          </a:xfrm>
          <a:prstGeom prst="rect">
            <a:avLst/>
          </a:prstGeom>
          <a:solidFill>
            <a:schemeClr val="bg1"/>
          </a:solidFill>
          <a:ln>
            <a:noFill/>
          </a:ln>
          <a:effectLst>
            <a:outerShdw blurRad="76200" dist="38100" dir="16200000"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8" name="Picture 7"/>
          <p:cNvPicPr>
            <a:picLocks noChangeAspect="1"/>
          </p:cNvPicPr>
          <p:nvPr userDrawn="1"/>
        </p:nvPicPr>
        <p:blipFill rotWithShape="1">
          <a:blip r:embed="rId4" cstate="print">
            <a:extLst>
              <a:ext uri="{BEBA8EAE-BF5A-486C-A8C5-ECC9F3942E4B}">
                <a14:imgProps xmlns:a14="http://schemas.microsoft.com/office/drawing/2010/main">
                  <a14:imgLayer r:embed="rId5">
                    <a14:imgEffect>
                      <a14:saturation sat="75000"/>
                    </a14:imgEffect>
                    <a14:imgEffect>
                      <a14:brightnessContrast bright="10000" contrast="10000"/>
                    </a14:imgEffect>
                  </a14:imgLayer>
                </a14:imgProps>
              </a:ext>
              <a:ext uri="{28A0092B-C50C-407E-A947-70E740481C1C}">
                <a14:useLocalDpi xmlns:a14="http://schemas.microsoft.com/office/drawing/2010/main" val="0"/>
              </a:ext>
            </a:extLst>
          </a:blip>
          <a:srcRect l="17604" t="3461" r="17092" b="86505"/>
          <a:stretch/>
        </p:blipFill>
        <p:spPr>
          <a:xfrm>
            <a:off x="-13648" y="-4"/>
            <a:ext cx="12205648" cy="1020730"/>
          </a:xfrm>
          <a:prstGeom prst="rect">
            <a:avLst/>
          </a:prstGeom>
        </p:spPr>
      </p:pic>
      <p:sp>
        <p:nvSpPr>
          <p:cNvPr id="9" name="Title 1"/>
          <p:cNvSpPr>
            <a:spLocks noGrp="1"/>
          </p:cNvSpPr>
          <p:nvPr>
            <p:ph type="title"/>
          </p:nvPr>
        </p:nvSpPr>
        <p:spPr>
          <a:xfrm>
            <a:off x="723900" y="202903"/>
            <a:ext cx="10744200" cy="498845"/>
          </a:xfrm>
        </p:spPr>
        <p:txBody>
          <a:bodyPr lIns="0" tIns="0" rIns="0" bIns="0">
            <a:normAutofit/>
          </a:bodyPr>
          <a:lstStyle>
            <a:lvl1pPr>
              <a:lnSpc>
                <a:spcPct val="100000"/>
              </a:lnSpc>
              <a:defRPr sz="2800" b="1">
                <a:latin typeface="Arial" panose="020B0604020202020204" pitchFamily="34" charset="0"/>
                <a:cs typeface="Arial" panose="020B0604020202020204" pitchFamily="34" charset="0"/>
              </a:defRPr>
            </a:lvl1pPr>
          </a:lstStyle>
          <a:p>
            <a:r>
              <a:rPr lang="en-US" dirty="0" smtClean="0"/>
              <a:t>Click to edit Master title style</a:t>
            </a:r>
            <a:endParaRPr lang="en-US" dirty="0"/>
          </a:p>
        </p:txBody>
      </p:sp>
      <p:sp>
        <p:nvSpPr>
          <p:cNvPr id="14" name="Rectangle 13"/>
          <p:cNvSpPr/>
          <p:nvPr userDrawn="1"/>
        </p:nvSpPr>
        <p:spPr>
          <a:xfrm>
            <a:off x="0" y="1010077"/>
            <a:ext cx="12192000" cy="168276"/>
          </a:xfrm>
          <a:prstGeom prst="rect">
            <a:avLst/>
          </a:prstGeom>
          <a:solidFill>
            <a:schemeClr val="bg1"/>
          </a:solidFill>
          <a:ln>
            <a:noFill/>
          </a:ln>
          <a:effectLst>
            <a:outerShdw blurRad="76200" dist="38100" dir="5400000" algn="t"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3181841170"/>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orient="horz" pos="168">
          <p15:clr>
            <a:srgbClr val="FBAE40"/>
          </p15:clr>
        </p15:guide>
        <p15:guide id="2" pos="3840">
          <p15:clr>
            <a:srgbClr val="FBAE40"/>
          </p15:clr>
        </p15:guide>
        <p15:guide id="3" pos="3672">
          <p15:clr>
            <a:srgbClr val="FBAE40"/>
          </p15:clr>
        </p15:guide>
        <p15:guide id="4" pos="4008">
          <p15:clr>
            <a:srgbClr val="FBAE40"/>
          </p15:clr>
        </p15:guide>
        <p15:guide id="5" pos="288">
          <p15:clr>
            <a:srgbClr val="FBAE40"/>
          </p15:clr>
        </p15:guide>
        <p15:guide id="6" pos="7392">
          <p15:clr>
            <a:srgbClr val="FBAE40"/>
          </p15:clr>
        </p15:guide>
        <p15:guide id="7" orient="horz" pos="4152">
          <p15:clr>
            <a:srgbClr val="FBAE40"/>
          </p15:clr>
        </p15:guide>
        <p15:guide id="8" orient="horz" pos="4008">
          <p15:clr>
            <a:srgbClr val="FBAE40"/>
          </p15:clr>
        </p15:guide>
        <p15:guide id="9" orient="horz" pos="3864">
          <p15:clr>
            <a:srgbClr val="FBAE40"/>
          </p15:clr>
        </p15:guide>
        <p15:guide id="10" orient="horz" pos="960">
          <p15:clr>
            <a:srgbClr val="FBAE40"/>
          </p15:clr>
        </p15:guide>
        <p15:guide id="11" pos="456">
          <p15:clr>
            <a:srgbClr val="FBAE40"/>
          </p15:clr>
        </p15:guide>
        <p15:guide id="12" pos="7224">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Content 1">
    <p:spTree>
      <p:nvGrpSpPr>
        <p:cNvPr id="1" name=""/>
        <p:cNvGrpSpPr/>
        <p:nvPr/>
      </p:nvGrpSpPr>
      <p:grpSpPr>
        <a:xfrm>
          <a:off x="0" y="0"/>
          <a:ext cx="0" cy="0"/>
          <a:chOff x="0" y="0"/>
          <a:chExt cx="0" cy="0"/>
        </a:xfrm>
      </p:grpSpPr>
      <p:sp>
        <p:nvSpPr>
          <p:cNvPr id="2" name="Title 1"/>
          <p:cNvSpPr>
            <a:spLocks noGrp="1"/>
          </p:cNvSpPr>
          <p:nvPr>
            <p:ph type="title"/>
          </p:nvPr>
        </p:nvSpPr>
        <p:spPr>
          <a:xfrm>
            <a:off x="342901" y="158414"/>
            <a:ext cx="10369312" cy="474228"/>
          </a:xfrm>
          <a:prstGeom prst="rect">
            <a:avLst/>
          </a:prstGeom>
        </p:spPr>
        <p:txBody>
          <a:bodyPr lIns="0" tIns="0" rIns="0" bIns="0">
            <a:normAutofit/>
          </a:bodyPr>
          <a:lstStyle>
            <a:lvl1pPr>
              <a:lnSpc>
                <a:spcPct val="100000"/>
              </a:lnSpc>
              <a:defRPr sz="2400" b="1">
                <a:latin typeface="Arial" panose="020B0604020202020204" pitchFamily="34" charset="0"/>
                <a:cs typeface="Arial" panose="020B0604020202020204" pitchFamily="34" charset="0"/>
              </a:defRPr>
            </a:lvl1pPr>
          </a:lstStyle>
          <a:p>
            <a:r>
              <a:rPr lang="en-US" dirty="0" smtClean="0"/>
              <a:t>Click to edit Master title style</a:t>
            </a:r>
            <a:endParaRPr lang="en-US" dirty="0"/>
          </a:p>
        </p:txBody>
      </p:sp>
      <p:sp>
        <p:nvSpPr>
          <p:cNvPr id="3" name="Content Placeholder 2"/>
          <p:cNvSpPr>
            <a:spLocks noGrp="1"/>
          </p:cNvSpPr>
          <p:nvPr>
            <p:ph idx="1"/>
          </p:nvPr>
        </p:nvSpPr>
        <p:spPr>
          <a:xfrm>
            <a:off x="342900" y="1676400"/>
            <a:ext cx="11506200" cy="4571999"/>
          </a:xfrm>
          <a:prstGeom prst="rect">
            <a:avLst/>
          </a:prstGeom>
        </p:spPr>
        <p:txBody>
          <a:bodyPr lIns="0" tIns="0" rIns="0" bIns="0"/>
          <a:lstStyle>
            <a:lvl1pPr>
              <a:defRPr>
                <a:solidFill>
                  <a:schemeClr val="tx1">
                    <a:lumMod val="65000"/>
                    <a:lumOff val="35000"/>
                  </a:schemeClr>
                </a:solidFill>
                <a:latin typeface="Arial" panose="020B0604020202020204" pitchFamily="34" charset="0"/>
                <a:cs typeface="Arial" panose="020B0604020202020204" pitchFamily="34" charset="0"/>
              </a:defRPr>
            </a:lvl1pPr>
            <a:lvl2pPr>
              <a:defRPr>
                <a:solidFill>
                  <a:schemeClr val="tx1">
                    <a:lumMod val="65000"/>
                    <a:lumOff val="35000"/>
                  </a:schemeClr>
                </a:solidFill>
                <a:latin typeface="Arial" panose="020B0604020202020204" pitchFamily="34" charset="0"/>
                <a:cs typeface="Arial" panose="020B0604020202020204" pitchFamily="34" charset="0"/>
              </a:defRPr>
            </a:lvl2pPr>
            <a:lvl3pPr>
              <a:defRPr>
                <a:solidFill>
                  <a:schemeClr val="tx1">
                    <a:lumMod val="65000"/>
                    <a:lumOff val="35000"/>
                  </a:schemeClr>
                </a:solidFill>
                <a:latin typeface="Arial" panose="020B0604020202020204" pitchFamily="34" charset="0"/>
                <a:cs typeface="Arial" panose="020B0604020202020204" pitchFamily="34" charset="0"/>
              </a:defRPr>
            </a:lvl3pPr>
            <a:lvl4pPr>
              <a:defRPr>
                <a:solidFill>
                  <a:schemeClr val="tx1">
                    <a:lumMod val="65000"/>
                    <a:lumOff val="35000"/>
                  </a:schemeClr>
                </a:solidFill>
                <a:latin typeface="Arial" panose="020B0604020202020204" pitchFamily="34" charset="0"/>
                <a:cs typeface="Arial" panose="020B0604020202020204" pitchFamily="34" charset="0"/>
              </a:defRPr>
            </a:lvl4pPr>
            <a:lvl5pPr>
              <a:defRPr>
                <a:solidFill>
                  <a:schemeClr val="tx1">
                    <a:lumMod val="65000"/>
                    <a:lumOff val="35000"/>
                  </a:schemeClr>
                </a:solidFill>
                <a:latin typeface="Arial" panose="020B0604020202020204" pitchFamily="34" charset="0"/>
                <a:cs typeface="Arial" panose="020B0604020202020204"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Rectangle 3"/>
          <p:cNvSpPr/>
          <p:nvPr userDrawn="1"/>
        </p:nvSpPr>
        <p:spPr>
          <a:xfrm>
            <a:off x="0" y="898470"/>
            <a:ext cx="12192000" cy="521253"/>
          </a:xfrm>
          <a:prstGeom prst="rect">
            <a:avLst/>
          </a:prstGeom>
          <a:solidFill>
            <a:schemeClr val="bg1">
              <a:lumMod val="95000"/>
            </a:schemeClr>
          </a:solidFill>
          <a:ln>
            <a:noFill/>
          </a:ln>
          <a:effectLst>
            <a:outerShdw blurRad="127000" dist="38100" dir="5400000" algn="t"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 Placeholder 5"/>
          <p:cNvSpPr>
            <a:spLocks noGrp="1"/>
          </p:cNvSpPr>
          <p:nvPr>
            <p:ph type="body" sz="quarter" idx="10" hasCustomPrompt="1"/>
          </p:nvPr>
        </p:nvSpPr>
        <p:spPr>
          <a:xfrm>
            <a:off x="342900" y="911310"/>
            <a:ext cx="11506200" cy="508413"/>
          </a:xfrm>
          <a:prstGeom prst="rect">
            <a:avLst/>
          </a:prstGeom>
        </p:spPr>
        <p:txBody>
          <a:bodyPr lIns="0" tIns="0" rIns="0" bIns="0" anchor="ctr">
            <a:normAutofit/>
          </a:bodyPr>
          <a:lstStyle>
            <a:lvl1pPr marL="0" indent="0">
              <a:lnSpc>
                <a:spcPct val="100000"/>
              </a:lnSpc>
              <a:spcBef>
                <a:spcPts val="0"/>
              </a:spcBef>
              <a:buNone/>
              <a:defRPr sz="2000" b="1">
                <a:solidFill>
                  <a:schemeClr val="tx1">
                    <a:lumMod val="85000"/>
                    <a:lumOff val="15000"/>
                  </a:schemeClr>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smtClean="0"/>
              <a:t>CLICK TO EDIT SUBTITLE</a:t>
            </a:r>
          </a:p>
        </p:txBody>
      </p:sp>
    </p:spTree>
    <p:custDataLst>
      <p:tags r:id="rId1"/>
    </p:custDataLst>
    <p:extLst>
      <p:ext uri="{BB962C8B-B14F-4D97-AF65-F5344CB8AC3E}">
        <p14:creationId xmlns:p14="http://schemas.microsoft.com/office/powerpoint/2010/main" val="1801042566"/>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orient="horz" pos="96">
          <p15:clr>
            <a:srgbClr val="FBAE40"/>
          </p15:clr>
        </p15:guide>
        <p15:guide id="2" pos="3840">
          <p15:clr>
            <a:srgbClr val="FBAE40"/>
          </p15:clr>
        </p15:guide>
        <p15:guide id="3" pos="3672">
          <p15:clr>
            <a:srgbClr val="FBAE40"/>
          </p15:clr>
        </p15:guide>
        <p15:guide id="4" pos="4008">
          <p15:clr>
            <a:srgbClr val="FBAE40"/>
          </p15:clr>
        </p15:guide>
        <p15:guide id="5" pos="216">
          <p15:clr>
            <a:srgbClr val="FBAE40"/>
          </p15:clr>
        </p15:guide>
        <p15:guide id="6" pos="7464">
          <p15:clr>
            <a:srgbClr val="FBAE40"/>
          </p15:clr>
        </p15:guide>
        <p15:guide id="7" orient="horz" pos="4224">
          <p15:clr>
            <a:srgbClr val="FBAE40"/>
          </p15:clr>
        </p15:guide>
        <p15:guide id="8" orient="horz" pos="4080">
          <p15:clr>
            <a:srgbClr val="FBAE40"/>
          </p15:clr>
        </p15:guide>
        <p15:guide id="9" orient="horz" pos="3936">
          <p15:clr>
            <a:srgbClr val="FBAE40"/>
          </p15:clr>
        </p15:guide>
        <p15:guide id="10" orient="horz" pos="1056">
          <p15:clr>
            <a:srgbClr val="FBAE40"/>
          </p15:clr>
        </p15:guide>
        <p15:guide id="11" orient="horz" pos="888">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ags" Target="../tags/tag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Arial" panose="020B0604020202020204" pitchFamily="34" charset="0"/>
                <a:cs typeface="Arial" panose="020B0604020202020204" pitchFamily="34" charset="0"/>
              </a:defRPr>
            </a:lvl1pPr>
          </a:lstStyle>
          <a:p>
            <a:fld id="{767A838B-1E23-47FA-AD9C-A82CA6B0B3F3}" type="datetimeFigureOut">
              <a:rPr lang="en-US" smtClean="0"/>
              <a:pPr/>
              <a:t>10/1/2018</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Arial" panose="020B0604020202020204" pitchFamily="34" charset="0"/>
                <a:cs typeface="Arial" panose="020B0604020202020204" pitchFamily="34" charset="0"/>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Arial" panose="020B0604020202020204" pitchFamily="34" charset="0"/>
                <a:cs typeface="Arial" panose="020B0604020202020204" pitchFamily="34" charset="0"/>
              </a:defRPr>
            </a:lvl1pPr>
          </a:lstStyle>
          <a:p>
            <a:fld id="{43D39108-D2E0-4FAA-ACBB-4D01A0F0B845}" type="slidenum">
              <a:rPr lang="en-US" smtClean="0"/>
              <a:pPr/>
              <a:t>‹#›</a:t>
            </a:fld>
            <a:endParaRPr lang="en-US"/>
          </a:p>
        </p:txBody>
      </p:sp>
    </p:spTree>
    <p:custDataLst>
      <p:tags r:id="rId12"/>
    </p:custDataLst>
    <p:extLst>
      <p:ext uri="{BB962C8B-B14F-4D97-AF65-F5344CB8AC3E}">
        <p14:creationId xmlns:p14="http://schemas.microsoft.com/office/powerpoint/2010/main" val="869161282"/>
      </p:ext>
    </p:extLst>
  </p:cSld>
  <p:clrMap bg1="lt1" tx1="dk1" bg2="lt2" tx2="dk2" accent1="accent1" accent2="accent2" accent3="accent3" accent4="accent4" accent5="accent5" accent6="accent6" hlink="hlink" folHlink="folHlink"/>
  <p:sldLayoutIdLst>
    <p:sldLayoutId id="2147483660" r:id="rId1"/>
    <p:sldLayoutId id="2147483668" r:id="rId2"/>
    <p:sldLayoutId id="2147483661" r:id="rId3"/>
    <p:sldLayoutId id="2147483675" r:id="rId4"/>
    <p:sldLayoutId id="2147483673" r:id="rId5"/>
    <p:sldLayoutId id="2147483670" r:id="rId6"/>
    <p:sldLayoutId id="2147483665" r:id="rId7"/>
    <p:sldLayoutId id="2147483674" r:id="rId8"/>
    <p:sldLayoutId id="2147483676" r:id="rId9"/>
    <p:sldLayoutId id="2147483677" r:id="rId10"/>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tags" Target="../tags/tag13.xml"/></Relationships>
</file>

<file path=ppt/slides/_rels/slide1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slideLayout" Target="../slideLayouts/slideLayout3.xml"/><Relationship Id="rId1" Type="http://schemas.openxmlformats.org/officeDocument/2006/relationships/tags" Target="../tags/tag24.xml"/></Relationships>
</file>

<file path=ppt/slides/_rels/slide100.xml.rels><?xml version="1.0" encoding="UTF-8" standalone="yes"?>
<Relationships xmlns="http://schemas.openxmlformats.org/package/2006/relationships"><Relationship Id="rId3" Type="http://schemas.openxmlformats.org/officeDocument/2006/relationships/notesSlide" Target="../notesSlides/notesSlide96.xml"/><Relationship Id="rId2" Type="http://schemas.openxmlformats.org/officeDocument/2006/relationships/slideLayout" Target="../slideLayouts/slideLayout3.xml"/><Relationship Id="rId1" Type="http://schemas.openxmlformats.org/officeDocument/2006/relationships/tags" Target="../tags/tag114.xml"/><Relationship Id="rId4" Type="http://schemas.openxmlformats.org/officeDocument/2006/relationships/image" Target="../media/image61.jpg"/></Relationships>
</file>

<file path=ppt/slides/_rels/slide101.xml.rels><?xml version="1.0" encoding="UTF-8" standalone="yes"?>
<Relationships xmlns="http://schemas.openxmlformats.org/package/2006/relationships"><Relationship Id="rId3" Type="http://schemas.openxmlformats.org/officeDocument/2006/relationships/notesSlide" Target="../notesSlides/notesSlide97.xml"/><Relationship Id="rId2" Type="http://schemas.openxmlformats.org/officeDocument/2006/relationships/slideLayout" Target="../slideLayouts/slideLayout3.xml"/><Relationship Id="rId1" Type="http://schemas.openxmlformats.org/officeDocument/2006/relationships/tags" Target="../tags/tag115.xml"/><Relationship Id="rId4" Type="http://schemas.openxmlformats.org/officeDocument/2006/relationships/image" Target="../media/image63.png"/></Relationships>
</file>

<file path=ppt/slides/_rels/slide102.xml.rels><?xml version="1.0" encoding="UTF-8" standalone="yes"?>
<Relationships xmlns="http://schemas.openxmlformats.org/package/2006/relationships"><Relationship Id="rId3" Type="http://schemas.openxmlformats.org/officeDocument/2006/relationships/notesSlide" Target="../notesSlides/notesSlide98.xml"/><Relationship Id="rId2" Type="http://schemas.openxmlformats.org/officeDocument/2006/relationships/slideLayout" Target="../slideLayouts/slideLayout3.xml"/><Relationship Id="rId1" Type="http://schemas.openxmlformats.org/officeDocument/2006/relationships/tags" Target="../tags/tag116.xml"/><Relationship Id="rId4" Type="http://schemas.openxmlformats.org/officeDocument/2006/relationships/image" Target="../media/image61.jpg"/></Relationships>
</file>

<file path=ppt/slides/_rels/slide103.xml.rels><?xml version="1.0" encoding="UTF-8" standalone="yes"?>
<Relationships xmlns="http://schemas.openxmlformats.org/package/2006/relationships"><Relationship Id="rId3" Type="http://schemas.openxmlformats.org/officeDocument/2006/relationships/notesSlide" Target="../notesSlides/notesSlide99.xml"/><Relationship Id="rId2" Type="http://schemas.openxmlformats.org/officeDocument/2006/relationships/slideLayout" Target="../slideLayouts/slideLayout3.xml"/><Relationship Id="rId1" Type="http://schemas.openxmlformats.org/officeDocument/2006/relationships/tags" Target="../tags/tag117.xml"/><Relationship Id="rId4" Type="http://schemas.openxmlformats.org/officeDocument/2006/relationships/image" Target="../media/image61.jpg"/></Relationships>
</file>

<file path=ppt/slides/_rels/slide104.xml.rels><?xml version="1.0" encoding="UTF-8" standalone="yes"?>
<Relationships xmlns="http://schemas.openxmlformats.org/package/2006/relationships"><Relationship Id="rId3" Type="http://schemas.openxmlformats.org/officeDocument/2006/relationships/notesSlide" Target="../notesSlides/notesSlide100.xml"/><Relationship Id="rId2" Type="http://schemas.openxmlformats.org/officeDocument/2006/relationships/slideLayout" Target="../slideLayouts/slideLayout3.xml"/><Relationship Id="rId1" Type="http://schemas.openxmlformats.org/officeDocument/2006/relationships/tags" Target="../tags/tag118.xml"/><Relationship Id="rId4" Type="http://schemas.openxmlformats.org/officeDocument/2006/relationships/image" Target="../media/image62.png"/></Relationships>
</file>

<file path=ppt/slides/_rels/slide105.xml.rels><?xml version="1.0" encoding="UTF-8" standalone="yes"?>
<Relationships xmlns="http://schemas.openxmlformats.org/package/2006/relationships"><Relationship Id="rId3" Type="http://schemas.openxmlformats.org/officeDocument/2006/relationships/notesSlide" Target="../notesSlides/notesSlide101.xml"/><Relationship Id="rId2" Type="http://schemas.openxmlformats.org/officeDocument/2006/relationships/slideLayout" Target="../slideLayouts/slideLayout3.xml"/><Relationship Id="rId1" Type="http://schemas.openxmlformats.org/officeDocument/2006/relationships/tags" Target="../tags/tag119.xml"/><Relationship Id="rId4" Type="http://schemas.openxmlformats.org/officeDocument/2006/relationships/image" Target="../media/image61.jpg"/></Relationships>
</file>

<file path=ppt/slides/_rels/slide106.xml.rels><?xml version="1.0" encoding="UTF-8" standalone="yes"?>
<Relationships xmlns="http://schemas.openxmlformats.org/package/2006/relationships"><Relationship Id="rId3" Type="http://schemas.openxmlformats.org/officeDocument/2006/relationships/notesSlide" Target="../notesSlides/notesSlide102.xml"/><Relationship Id="rId2" Type="http://schemas.openxmlformats.org/officeDocument/2006/relationships/slideLayout" Target="../slideLayouts/slideLayout3.xml"/><Relationship Id="rId1" Type="http://schemas.openxmlformats.org/officeDocument/2006/relationships/tags" Target="../tags/tag120.xml"/><Relationship Id="rId4" Type="http://schemas.openxmlformats.org/officeDocument/2006/relationships/image" Target="../media/image61.jpg"/></Relationships>
</file>

<file path=ppt/slides/_rels/slide107.xml.rels><?xml version="1.0" encoding="UTF-8" standalone="yes"?>
<Relationships xmlns="http://schemas.openxmlformats.org/package/2006/relationships"><Relationship Id="rId3" Type="http://schemas.openxmlformats.org/officeDocument/2006/relationships/notesSlide" Target="../notesSlides/notesSlide103.xml"/><Relationship Id="rId2" Type="http://schemas.openxmlformats.org/officeDocument/2006/relationships/slideLayout" Target="../slideLayouts/slideLayout3.xml"/><Relationship Id="rId1" Type="http://schemas.openxmlformats.org/officeDocument/2006/relationships/tags" Target="../tags/tag121.xml"/><Relationship Id="rId4" Type="http://schemas.openxmlformats.org/officeDocument/2006/relationships/image" Target="../media/image61.jpg"/></Relationships>
</file>

<file path=ppt/slides/_rels/slide108.xml.rels><?xml version="1.0" encoding="UTF-8" standalone="yes"?>
<Relationships xmlns="http://schemas.openxmlformats.org/package/2006/relationships"><Relationship Id="rId3" Type="http://schemas.openxmlformats.org/officeDocument/2006/relationships/notesSlide" Target="../notesSlides/notesSlide104.xml"/><Relationship Id="rId2" Type="http://schemas.openxmlformats.org/officeDocument/2006/relationships/slideLayout" Target="../slideLayouts/slideLayout3.xml"/><Relationship Id="rId1" Type="http://schemas.openxmlformats.org/officeDocument/2006/relationships/tags" Target="../tags/tag122.xml"/><Relationship Id="rId4" Type="http://schemas.openxmlformats.org/officeDocument/2006/relationships/image" Target="../media/image61.jpg"/></Relationships>
</file>

<file path=ppt/slides/_rels/slide109.xml.rels><?xml version="1.0" encoding="UTF-8" standalone="yes"?>
<Relationships xmlns="http://schemas.openxmlformats.org/package/2006/relationships"><Relationship Id="rId3" Type="http://schemas.openxmlformats.org/officeDocument/2006/relationships/notesSlide" Target="../notesSlides/notesSlide105.xml"/><Relationship Id="rId2" Type="http://schemas.openxmlformats.org/officeDocument/2006/relationships/slideLayout" Target="../slideLayouts/slideLayout3.xml"/><Relationship Id="rId1" Type="http://schemas.openxmlformats.org/officeDocument/2006/relationships/tags" Target="../tags/tag123.xml"/><Relationship Id="rId4" Type="http://schemas.openxmlformats.org/officeDocument/2006/relationships/image" Target="../media/image64.pn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xml"/><Relationship Id="rId1" Type="http://schemas.openxmlformats.org/officeDocument/2006/relationships/tags" Target="../tags/tag25.xml"/></Relationships>
</file>

<file path=ppt/slides/_rels/slide110.xml.rels><?xml version="1.0" encoding="UTF-8" standalone="yes"?>
<Relationships xmlns="http://schemas.openxmlformats.org/package/2006/relationships"><Relationship Id="rId3" Type="http://schemas.openxmlformats.org/officeDocument/2006/relationships/notesSlide" Target="../notesSlides/notesSlide106.xml"/><Relationship Id="rId2" Type="http://schemas.openxmlformats.org/officeDocument/2006/relationships/slideLayout" Target="../slideLayouts/slideLayout3.xml"/><Relationship Id="rId1" Type="http://schemas.openxmlformats.org/officeDocument/2006/relationships/tags" Target="../tags/tag124.xml"/><Relationship Id="rId4" Type="http://schemas.openxmlformats.org/officeDocument/2006/relationships/image" Target="../media/image61.jpg"/></Relationships>
</file>

<file path=ppt/slides/_rels/slide111.xml.rels><?xml version="1.0" encoding="UTF-8" standalone="yes"?>
<Relationships xmlns="http://schemas.openxmlformats.org/package/2006/relationships"><Relationship Id="rId3" Type="http://schemas.openxmlformats.org/officeDocument/2006/relationships/notesSlide" Target="../notesSlides/notesSlide107.xml"/><Relationship Id="rId2" Type="http://schemas.openxmlformats.org/officeDocument/2006/relationships/slideLayout" Target="../slideLayouts/slideLayout3.xml"/><Relationship Id="rId1" Type="http://schemas.openxmlformats.org/officeDocument/2006/relationships/tags" Target="../tags/tag125.xml"/><Relationship Id="rId4" Type="http://schemas.openxmlformats.org/officeDocument/2006/relationships/image" Target="../media/image61.jpg"/></Relationships>
</file>

<file path=ppt/slides/_rels/slide112.xml.rels><?xml version="1.0" encoding="UTF-8" standalone="yes"?>
<Relationships xmlns="http://schemas.openxmlformats.org/package/2006/relationships"><Relationship Id="rId3" Type="http://schemas.openxmlformats.org/officeDocument/2006/relationships/notesSlide" Target="../notesSlides/notesSlide108.xml"/><Relationship Id="rId2" Type="http://schemas.openxmlformats.org/officeDocument/2006/relationships/slideLayout" Target="../slideLayouts/slideLayout3.xml"/><Relationship Id="rId1" Type="http://schemas.openxmlformats.org/officeDocument/2006/relationships/tags" Target="../tags/tag126.xml"/><Relationship Id="rId4" Type="http://schemas.openxmlformats.org/officeDocument/2006/relationships/image" Target="../media/image61.jpg"/></Relationships>
</file>

<file path=ppt/slides/_rels/slide113.xml.rels><?xml version="1.0" encoding="UTF-8" standalone="yes"?>
<Relationships xmlns="http://schemas.openxmlformats.org/package/2006/relationships"><Relationship Id="rId3" Type="http://schemas.openxmlformats.org/officeDocument/2006/relationships/notesSlide" Target="../notesSlides/notesSlide109.xml"/><Relationship Id="rId2" Type="http://schemas.openxmlformats.org/officeDocument/2006/relationships/slideLayout" Target="../slideLayouts/slideLayout3.xml"/><Relationship Id="rId1" Type="http://schemas.openxmlformats.org/officeDocument/2006/relationships/tags" Target="../tags/tag127.xml"/><Relationship Id="rId4" Type="http://schemas.openxmlformats.org/officeDocument/2006/relationships/image" Target="../media/image61.jpg"/></Relationships>
</file>

<file path=ppt/slides/_rels/slide114.xml.rels><?xml version="1.0" encoding="UTF-8" standalone="yes"?>
<Relationships xmlns="http://schemas.openxmlformats.org/package/2006/relationships"><Relationship Id="rId3" Type="http://schemas.openxmlformats.org/officeDocument/2006/relationships/notesSlide" Target="../notesSlides/notesSlide110.xml"/><Relationship Id="rId2" Type="http://schemas.openxmlformats.org/officeDocument/2006/relationships/slideLayout" Target="../slideLayouts/slideLayout3.xml"/><Relationship Id="rId1" Type="http://schemas.openxmlformats.org/officeDocument/2006/relationships/tags" Target="../tags/tag128.xml"/><Relationship Id="rId4" Type="http://schemas.openxmlformats.org/officeDocument/2006/relationships/image" Target="../media/image61.jpg"/></Relationships>
</file>

<file path=ppt/slides/_rels/slide115.xml.rels><?xml version="1.0" encoding="UTF-8" standalone="yes"?>
<Relationships xmlns="http://schemas.openxmlformats.org/package/2006/relationships"><Relationship Id="rId3" Type="http://schemas.openxmlformats.org/officeDocument/2006/relationships/notesSlide" Target="../notesSlides/notesSlide111.xml"/><Relationship Id="rId2" Type="http://schemas.openxmlformats.org/officeDocument/2006/relationships/slideLayout" Target="../slideLayouts/slideLayout3.xml"/><Relationship Id="rId1" Type="http://schemas.openxmlformats.org/officeDocument/2006/relationships/tags" Target="../tags/tag129.xml"/><Relationship Id="rId4" Type="http://schemas.openxmlformats.org/officeDocument/2006/relationships/image" Target="../media/image61.jpg"/></Relationships>
</file>

<file path=ppt/slides/_rels/slide116.xml.rels><?xml version="1.0" encoding="UTF-8" standalone="yes"?>
<Relationships xmlns="http://schemas.openxmlformats.org/package/2006/relationships"><Relationship Id="rId3" Type="http://schemas.openxmlformats.org/officeDocument/2006/relationships/notesSlide" Target="../notesSlides/notesSlide112.xml"/><Relationship Id="rId2" Type="http://schemas.openxmlformats.org/officeDocument/2006/relationships/slideLayout" Target="../slideLayouts/slideLayout3.xml"/><Relationship Id="rId1" Type="http://schemas.openxmlformats.org/officeDocument/2006/relationships/tags" Target="../tags/tag130.xml"/><Relationship Id="rId4" Type="http://schemas.openxmlformats.org/officeDocument/2006/relationships/image" Target="../media/image65.png"/></Relationships>
</file>

<file path=ppt/slides/_rels/slide117.xml.rels><?xml version="1.0" encoding="UTF-8" standalone="yes"?>
<Relationships xmlns="http://schemas.openxmlformats.org/package/2006/relationships"><Relationship Id="rId3" Type="http://schemas.openxmlformats.org/officeDocument/2006/relationships/notesSlide" Target="../notesSlides/notesSlide113.xml"/><Relationship Id="rId2" Type="http://schemas.openxmlformats.org/officeDocument/2006/relationships/slideLayout" Target="../slideLayouts/slideLayout3.xml"/><Relationship Id="rId1" Type="http://schemas.openxmlformats.org/officeDocument/2006/relationships/tags" Target="../tags/tag131.xml"/><Relationship Id="rId4" Type="http://schemas.openxmlformats.org/officeDocument/2006/relationships/image" Target="../media/image61.jpg"/></Relationships>
</file>

<file path=ppt/slides/_rels/slide118.xml.rels><?xml version="1.0" encoding="UTF-8" standalone="yes"?>
<Relationships xmlns="http://schemas.openxmlformats.org/package/2006/relationships"><Relationship Id="rId3" Type="http://schemas.openxmlformats.org/officeDocument/2006/relationships/notesSlide" Target="../notesSlides/notesSlide114.xml"/><Relationship Id="rId2" Type="http://schemas.openxmlformats.org/officeDocument/2006/relationships/slideLayout" Target="../slideLayouts/slideLayout3.xml"/><Relationship Id="rId1" Type="http://schemas.openxmlformats.org/officeDocument/2006/relationships/tags" Target="../tags/tag132.xml"/><Relationship Id="rId4" Type="http://schemas.openxmlformats.org/officeDocument/2006/relationships/image" Target="../media/image65.png"/></Relationships>
</file>

<file path=ppt/slides/_rels/slide119.xml.rels><?xml version="1.0" encoding="UTF-8" standalone="yes"?>
<Relationships xmlns="http://schemas.openxmlformats.org/package/2006/relationships"><Relationship Id="rId3" Type="http://schemas.openxmlformats.org/officeDocument/2006/relationships/notesSlide" Target="../notesSlides/notesSlide115.xml"/><Relationship Id="rId2" Type="http://schemas.openxmlformats.org/officeDocument/2006/relationships/slideLayout" Target="../slideLayouts/slideLayout3.xml"/><Relationship Id="rId1" Type="http://schemas.openxmlformats.org/officeDocument/2006/relationships/tags" Target="../tags/tag133.xml"/><Relationship Id="rId5" Type="http://schemas.openxmlformats.org/officeDocument/2006/relationships/image" Target="../media/image66.png"/><Relationship Id="rId4" Type="http://schemas.openxmlformats.org/officeDocument/2006/relationships/image" Target="../media/image61.jp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5.xml"/><Relationship Id="rId1" Type="http://schemas.openxmlformats.org/officeDocument/2006/relationships/tags" Target="../tags/tag26.xml"/><Relationship Id="rId4" Type="http://schemas.openxmlformats.org/officeDocument/2006/relationships/image" Target="../media/image16.png"/></Relationships>
</file>

<file path=ppt/slides/_rels/slide120.xml.rels><?xml version="1.0" encoding="UTF-8" standalone="yes"?>
<Relationships xmlns="http://schemas.openxmlformats.org/package/2006/relationships"><Relationship Id="rId3" Type="http://schemas.openxmlformats.org/officeDocument/2006/relationships/notesSlide" Target="../notesSlides/notesSlide116.xml"/><Relationship Id="rId2" Type="http://schemas.openxmlformats.org/officeDocument/2006/relationships/slideLayout" Target="../slideLayouts/slideLayout3.xml"/><Relationship Id="rId1" Type="http://schemas.openxmlformats.org/officeDocument/2006/relationships/tags" Target="../tags/tag134.xml"/><Relationship Id="rId5" Type="http://schemas.openxmlformats.org/officeDocument/2006/relationships/image" Target="../media/image67.png"/><Relationship Id="rId4" Type="http://schemas.openxmlformats.org/officeDocument/2006/relationships/image" Target="../media/image63.png"/></Relationships>
</file>

<file path=ppt/slides/_rels/slide121.xml.rels><?xml version="1.0" encoding="UTF-8" standalone="yes"?>
<Relationships xmlns="http://schemas.openxmlformats.org/package/2006/relationships"><Relationship Id="rId3" Type="http://schemas.openxmlformats.org/officeDocument/2006/relationships/notesSlide" Target="../notesSlides/notesSlide117.xml"/><Relationship Id="rId2" Type="http://schemas.openxmlformats.org/officeDocument/2006/relationships/slideLayout" Target="../slideLayouts/slideLayout3.xml"/><Relationship Id="rId1" Type="http://schemas.openxmlformats.org/officeDocument/2006/relationships/tags" Target="../tags/tag135.xml"/></Relationships>
</file>

<file path=ppt/slides/_rels/slide122.xml.rels><?xml version="1.0" encoding="UTF-8" standalone="yes"?>
<Relationships xmlns="http://schemas.openxmlformats.org/package/2006/relationships"><Relationship Id="rId3" Type="http://schemas.openxmlformats.org/officeDocument/2006/relationships/notesSlide" Target="../notesSlides/notesSlide118.xml"/><Relationship Id="rId2" Type="http://schemas.openxmlformats.org/officeDocument/2006/relationships/slideLayout" Target="../slideLayouts/slideLayout3.xml"/><Relationship Id="rId1" Type="http://schemas.openxmlformats.org/officeDocument/2006/relationships/tags" Target="../tags/tag136.xml"/></Relationships>
</file>

<file path=ppt/slides/_rels/slide123.xml.rels><?xml version="1.0" encoding="UTF-8" standalone="yes"?>
<Relationships xmlns="http://schemas.openxmlformats.org/package/2006/relationships"><Relationship Id="rId3" Type="http://schemas.openxmlformats.org/officeDocument/2006/relationships/notesSlide" Target="../notesSlides/notesSlide119.xml"/><Relationship Id="rId2" Type="http://schemas.openxmlformats.org/officeDocument/2006/relationships/slideLayout" Target="../slideLayouts/slideLayout4.xml"/><Relationship Id="rId1" Type="http://schemas.openxmlformats.org/officeDocument/2006/relationships/tags" Target="../tags/tag137.xml"/></Relationships>
</file>

<file path=ppt/slides/_rels/slide124.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notesSlide" Target="../notesSlides/notesSlide120.xml"/><Relationship Id="rId7" Type="http://schemas.openxmlformats.org/officeDocument/2006/relationships/diagramColors" Target="../diagrams/colors1.xml"/><Relationship Id="rId2" Type="http://schemas.openxmlformats.org/officeDocument/2006/relationships/slideLayout" Target="../slideLayouts/slideLayout3.xml"/><Relationship Id="rId1" Type="http://schemas.openxmlformats.org/officeDocument/2006/relationships/tags" Target="../tags/tag138.xml"/><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s>
</file>

<file path=ppt/slides/_rels/slide125.xml.rels><?xml version="1.0" encoding="UTF-8" standalone="yes"?>
<Relationships xmlns="http://schemas.openxmlformats.org/package/2006/relationships"><Relationship Id="rId8" Type="http://schemas.microsoft.com/office/2007/relationships/diagramDrawing" Target="../diagrams/drawing2.xml"/><Relationship Id="rId3" Type="http://schemas.openxmlformats.org/officeDocument/2006/relationships/notesSlide" Target="../notesSlides/notesSlide121.xml"/><Relationship Id="rId7" Type="http://schemas.openxmlformats.org/officeDocument/2006/relationships/diagramColors" Target="../diagrams/colors2.xml"/><Relationship Id="rId2" Type="http://schemas.openxmlformats.org/officeDocument/2006/relationships/slideLayout" Target="../slideLayouts/slideLayout3.xml"/><Relationship Id="rId1" Type="http://schemas.openxmlformats.org/officeDocument/2006/relationships/tags" Target="../tags/tag139.xml"/><Relationship Id="rId6" Type="http://schemas.openxmlformats.org/officeDocument/2006/relationships/diagramQuickStyle" Target="../diagrams/quickStyle2.xml"/><Relationship Id="rId5" Type="http://schemas.openxmlformats.org/officeDocument/2006/relationships/diagramLayout" Target="../diagrams/layout2.xml"/><Relationship Id="rId4" Type="http://schemas.openxmlformats.org/officeDocument/2006/relationships/diagramData" Target="../diagrams/data2.xml"/></Relationships>
</file>

<file path=ppt/slides/_rels/slide126.xml.rels><?xml version="1.0" encoding="UTF-8" standalone="yes"?>
<Relationships xmlns="http://schemas.openxmlformats.org/package/2006/relationships"><Relationship Id="rId8" Type="http://schemas.microsoft.com/office/2007/relationships/diagramDrawing" Target="../diagrams/drawing3.xml"/><Relationship Id="rId3" Type="http://schemas.openxmlformats.org/officeDocument/2006/relationships/notesSlide" Target="../notesSlides/notesSlide122.xml"/><Relationship Id="rId7" Type="http://schemas.openxmlformats.org/officeDocument/2006/relationships/diagramColors" Target="../diagrams/colors3.xml"/><Relationship Id="rId2" Type="http://schemas.openxmlformats.org/officeDocument/2006/relationships/slideLayout" Target="../slideLayouts/slideLayout3.xml"/><Relationship Id="rId1" Type="http://schemas.openxmlformats.org/officeDocument/2006/relationships/tags" Target="../tags/tag140.xml"/><Relationship Id="rId6" Type="http://schemas.openxmlformats.org/officeDocument/2006/relationships/diagramQuickStyle" Target="../diagrams/quickStyle3.xml"/><Relationship Id="rId5" Type="http://schemas.openxmlformats.org/officeDocument/2006/relationships/diagramLayout" Target="../diagrams/layout3.xml"/><Relationship Id="rId4" Type="http://schemas.openxmlformats.org/officeDocument/2006/relationships/diagramData" Target="../diagrams/data3.xml"/></Relationships>
</file>

<file path=ppt/slides/_rels/slide127.xml.rels><?xml version="1.0" encoding="UTF-8" standalone="yes"?>
<Relationships xmlns="http://schemas.openxmlformats.org/package/2006/relationships"><Relationship Id="rId8" Type="http://schemas.microsoft.com/office/2007/relationships/diagramDrawing" Target="../diagrams/drawing4.xml"/><Relationship Id="rId3" Type="http://schemas.openxmlformats.org/officeDocument/2006/relationships/notesSlide" Target="../notesSlides/notesSlide123.xml"/><Relationship Id="rId7" Type="http://schemas.openxmlformats.org/officeDocument/2006/relationships/diagramColors" Target="../diagrams/colors4.xml"/><Relationship Id="rId2" Type="http://schemas.openxmlformats.org/officeDocument/2006/relationships/slideLayout" Target="../slideLayouts/slideLayout3.xml"/><Relationship Id="rId1" Type="http://schemas.openxmlformats.org/officeDocument/2006/relationships/tags" Target="../tags/tag141.xml"/><Relationship Id="rId6" Type="http://schemas.openxmlformats.org/officeDocument/2006/relationships/diagramQuickStyle" Target="../diagrams/quickStyle4.xml"/><Relationship Id="rId5" Type="http://schemas.openxmlformats.org/officeDocument/2006/relationships/diagramLayout" Target="../diagrams/layout4.xml"/><Relationship Id="rId4" Type="http://schemas.openxmlformats.org/officeDocument/2006/relationships/diagramData" Target="../diagrams/data4.xml"/></Relationships>
</file>

<file path=ppt/slides/_rels/slide128.xml.rels><?xml version="1.0" encoding="UTF-8" standalone="yes"?>
<Relationships xmlns="http://schemas.openxmlformats.org/package/2006/relationships"><Relationship Id="rId8" Type="http://schemas.microsoft.com/office/2007/relationships/diagramDrawing" Target="../diagrams/drawing5.xml"/><Relationship Id="rId3" Type="http://schemas.openxmlformats.org/officeDocument/2006/relationships/notesSlide" Target="../notesSlides/notesSlide124.xml"/><Relationship Id="rId7" Type="http://schemas.openxmlformats.org/officeDocument/2006/relationships/diagramColors" Target="../diagrams/colors5.xml"/><Relationship Id="rId2" Type="http://schemas.openxmlformats.org/officeDocument/2006/relationships/slideLayout" Target="../slideLayouts/slideLayout3.xml"/><Relationship Id="rId1" Type="http://schemas.openxmlformats.org/officeDocument/2006/relationships/tags" Target="../tags/tag142.xml"/><Relationship Id="rId6" Type="http://schemas.openxmlformats.org/officeDocument/2006/relationships/diagramQuickStyle" Target="../diagrams/quickStyle5.xml"/><Relationship Id="rId5" Type="http://schemas.openxmlformats.org/officeDocument/2006/relationships/diagramLayout" Target="../diagrams/layout5.xml"/><Relationship Id="rId4" Type="http://schemas.openxmlformats.org/officeDocument/2006/relationships/diagramData" Target="../diagrams/data5.xml"/></Relationships>
</file>

<file path=ppt/slides/_rels/slide12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slideLayout" Target="../slideLayouts/slideLayout3.xml"/><Relationship Id="rId1" Type="http://schemas.openxmlformats.org/officeDocument/2006/relationships/tags" Target="../tags/tag143.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5.xml"/><Relationship Id="rId1" Type="http://schemas.openxmlformats.org/officeDocument/2006/relationships/tags" Target="../tags/tag27.xml"/><Relationship Id="rId4" Type="http://schemas.openxmlformats.org/officeDocument/2006/relationships/image" Target="../media/image17.png"/></Relationships>
</file>

<file path=ppt/slides/_rels/slide130.xml.rels><?xml version="1.0" encoding="UTF-8" standalone="yes"?>
<Relationships xmlns="http://schemas.openxmlformats.org/package/2006/relationships"><Relationship Id="rId3" Type="http://schemas.openxmlformats.org/officeDocument/2006/relationships/notesSlide" Target="../notesSlides/notesSlide125.xml"/><Relationship Id="rId2" Type="http://schemas.openxmlformats.org/officeDocument/2006/relationships/slideLayout" Target="../slideLayouts/slideLayout3.xml"/><Relationship Id="rId1" Type="http://schemas.openxmlformats.org/officeDocument/2006/relationships/tags" Target="../tags/tag144.xml"/><Relationship Id="rId4" Type="http://schemas.openxmlformats.org/officeDocument/2006/relationships/image" Target="../media/image68.png"/></Relationships>
</file>

<file path=ppt/slides/_rels/slide131.xml.rels><?xml version="1.0" encoding="UTF-8" standalone="yes"?>
<Relationships xmlns="http://schemas.openxmlformats.org/package/2006/relationships"><Relationship Id="rId3" Type="http://schemas.openxmlformats.org/officeDocument/2006/relationships/notesSlide" Target="../notesSlides/notesSlide126.xml"/><Relationship Id="rId2" Type="http://schemas.openxmlformats.org/officeDocument/2006/relationships/slideLayout" Target="../slideLayouts/slideLayout3.xml"/><Relationship Id="rId1" Type="http://schemas.openxmlformats.org/officeDocument/2006/relationships/tags" Target="../tags/tag145.xml"/></Relationships>
</file>

<file path=ppt/slides/_rels/slide132.xml.rels><?xml version="1.0" encoding="UTF-8" standalone="yes"?>
<Relationships xmlns="http://schemas.openxmlformats.org/package/2006/relationships"><Relationship Id="rId3" Type="http://schemas.openxmlformats.org/officeDocument/2006/relationships/notesSlide" Target="../notesSlides/notesSlide127.xml"/><Relationship Id="rId2" Type="http://schemas.openxmlformats.org/officeDocument/2006/relationships/slideLayout" Target="../slideLayouts/slideLayout3.xml"/><Relationship Id="rId1" Type="http://schemas.openxmlformats.org/officeDocument/2006/relationships/tags" Target="../tags/tag146.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5.xml"/><Relationship Id="rId1" Type="http://schemas.openxmlformats.org/officeDocument/2006/relationships/tags" Target="../tags/tag28.xml"/><Relationship Id="rId4" Type="http://schemas.openxmlformats.org/officeDocument/2006/relationships/image" Target="../media/image18.pn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5.xml"/><Relationship Id="rId1" Type="http://schemas.openxmlformats.org/officeDocument/2006/relationships/tags" Target="../tags/tag29.xml"/><Relationship Id="rId5" Type="http://schemas.openxmlformats.org/officeDocument/2006/relationships/image" Target="../media/image20.png"/><Relationship Id="rId4" Type="http://schemas.openxmlformats.org/officeDocument/2006/relationships/image" Target="../media/image19.pn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5.xml"/><Relationship Id="rId1" Type="http://schemas.openxmlformats.org/officeDocument/2006/relationships/tags" Target="../tags/tag30.xml"/><Relationship Id="rId4" Type="http://schemas.openxmlformats.org/officeDocument/2006/relationships/image" Target="../media/image21.pn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5.xml"/><Relationship Id="rId1" Type="http://schemas.openxmlformats.org/officeDocument/2006/relationships/tags" Target="../tags/tag31.xml"/><Relationship Id="rId4" Type="http://schemas.openxmlformats.org/officeDocument/2006/relationships/image" Target="../media/image22.pn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3.xml"/><Relationship Id="rId1" Type="http://schemas.openxmlformats.org/officeDocument/2006/relationships/tags" Target="../tags/tag32.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5.xml"/><Relationship Id="rId1" Type="http://schemas.openxmlformats.org/officeDocument/2006/relationships/tags" Target="../tags/tag33.xml"/><Relationship Id="rId4" Type="http://schemas.openxmlformats.org/officeDocument/2006/relationships/image" Target="../media/image23.pn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3.xml"/><Relationship Id="rId1" Type="http://schemas.openxmlformats.org/officeDocument/2006/relationships/tags" Target="../tags/tag14.xml"/><Relationship Id="rId4" Type="http://schemas.openxmlformats.org/officeDocument/2006/relationships/image" Target="../media/image11.wmf"/></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5.xml"/><Relationship Id="rId1" Type="http://schemas.openxmlformats.org/officeDocument/2006/relationships/tags" Target="../tags/tag34.xml"/><Relationship Id="rId4" Type="http://schemas.openxmlformats.org/officeDocument/2006/relationships/image" Target="../media/image24.png"/></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5.xml"/><Relationship Id="rId1" Type="http://schemas.openxmlformats.org/officeDocument/2006/relationships/tags" Target="../tags/tag35.xml"/><Relationship Id="rId4" Type="http://schemas.openxmlformats.org/officeDocument/2006/relationships/image" Target="../media/image25.png"/></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5.xml"/><Relationship Id="rId1" Type="http://schemas.openxmlformats.org/officeDocument/2006/relationships/tags" Target="../tags/tag36.xml"/><Relationship Id="rId4" Type="http://schemas.openxmlformats.org/officeDocument/2006/relationships/image" Target="../media/image26.png"/></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5.xml"/><Relationship Id="rId1" Type="http://schemas.openxmlformats.org/officeDocument/2006/relationships/tags" Target="../tags/tag37.xml"/><Relationship Id="rId4" Type="http://schemas.openxmlformats.org/officeDocument/2006/relationships/image" Target="../media/image27.png"/></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3.xml"/><Relationship Id="rId1" Type="http://schemas.openxmlformats.org/officeDocument/2006/relationships/tags" Target="../tags/tag38.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3.xml"/><Relationship Id="rId1" Type="http://schemas.openxmlformats.org/officeDocument/2006/relationships/tags" Target="../tags/tag39.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3.xml"/><Relationship Id="rId1" Type="http://schemas.openxmlformats.org/officeDocument/2006/relationships/tags" Target="../tags/tag40.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5.xml"/><Relationship Id="rId1" Type="http://schemas.openxmlformats.org/officeDocument/2006/relationships/tags" Target="../tags/tag41.xml"/><Relationship Id="rId4" Type="http://schemas.openxmlformats.org/officeDocument/2006/relationships/image" Target="../media/image28.png"/></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3.xml"/><Relationship Id="rId1" Type="http://schemas.openxmlformats.org/officeDocument/2006/relationships/tags" Target="../tags/tag42.xml"/><Relationship Id="rId4" Type="http://schemas.openxmlformats.org/officeDocument/2006/relationships/image" Target="../media/image20.png"/></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3.xml"/><Relationship Id="rId1" Type="http://schemas.openxmlformats.org/officeDocument/2006/relationships/tags" Target="../tags/tag43.xml"/><Relationship Id="rId4" Type="http://schemas.openxmlformats.org/officeDocument/2006/relationships/image" Target="../media/image29.jp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xml"/><Relationship Id="rId1" Type="http://schemas.openxmlformats.org/officeDocument/2006/relationships/tags" Target="../tags/tag15.xml"/></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3.xml"/><Relationship Id="rId1" Type="http://schemas.openxmlformats.org/officeDocument/2006/relationships/tags" Target="../tags/tag44.xml"/><Relationship Id="rId4" Type="http://schemas.openxmlformats.org/officeDocument/2006/relationships/image" Target="../media/image30.jpg"/></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3.xml"/><Relationship Id="rId1" Type="http://schemas.openxmlformats.org/officeDocument/2006/relationships/tags" Target="../tags/tag45.xml"/><Relationship Id="rId4" Type="http://schemas.openxmlformats.org/officeDocument/2006/relationships/image" Target="../media/image31.jpg"/></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3.xml"/><Relationship Id="rId1" Type="http://schemas.openxmlformats.org/officeDocument/2006/relationships/tags" Target="../tags/tag46.xml"/><Relationship Id="rId4" Type="http://schemas.openxmlformats.org/officeDocument/2006/relationships/image" Target="../media/image32.jpg"/></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3.xml"/><Relationship Id="rId1" Type="http://schemas.openxmlformats.org/officeDocument/2006/relationships/tags" Target="../tags/tag47.xml"/><Relationship Id="rId4" Type="http://schemas.openxmlformats.org/officeDocument/2006/relationships/image" Target="../media/image33.jpg"/></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3.xml"/><Relationship Id="rId1" Type="http://schemas.openxmlformats.org/officeDocument/2006/relationships/tags" Target="../tags/tag48.xml"/><Relationship Id="rId4" Type="http://schemas.openxmlformats.org/officeDocument/2006/relationships/image" Target="../media/image34.jpg"/></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3.xml"/><Relationship Id="rId1" Type="http://schemas.openxmlformats.org/officeDocument/2006/relationships/tags" Target="../tags/tag49.xml"/><Relationship Id="rId4" Type="http://schemas.openxmlformats.org/officeDocument/2006/relationships/image" Target="../media/image35.jpg"/></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3.xml"/><Relationship Id="rId1" Type="http://schemas.openxmlformats.org/officeDocument/2006/relationships/tags" Target="../tags/tag50.xml"/><Relationship Id="rId4" Type="http://schemas.openxmlformats.org/officeDocument/2006/relationships/image" Target="../media/image36.jpg"/></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3.xml"/><Relationship Id="rId1" Type="http://schemas.openxmlformats.org/officeDocument/2006/relationships/tags" Target="../tags/tag51.xml"/><Relationship Id="rId4" Type="http://schemas.openxmlformats.org/officeDocument/2006/relationships/image" Target="../media/image37.jpg"/></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3.xml"/><Relationship Id="rId1" Type="http://schemas.openxmlformats.org/officeDocument/2006/relationships/tags" Target="../tags/tag52.xml"/><Relationship Id="rId4" Type="http://schemas.openxmlformats.org/officeDocument/2006/relationships/image" Target="../media/image38.jpg"/></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3.xml"/><Relationship Id="rId1" Type="http://schemas.openxmlformats.org/officeDocument/2006/relationships/tags" Target="../tags/tag53.xml"/><Relationship Id="rId4" Type="http://schemas.openxmlformats.org/officeDocument/2006/relationships/image" Target="../media/image39.jp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3.xml"/><Relationship Id="rId1" Type="http://schemas.openxmlformats.org/officeDocument/2006/relationships/tags" Target="../tags/tag16.xml"/><Relationship Id="rId4" Type="http://schemas.openxmlformats.org/officeDocument/2006/relationships/image" Target="../media/image12.jpeg"/></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5.xml"/><Relationship Id="rId1" Type="http://schemas.openxmlformats.org/officeDocument/2006/relationships/tags" Target="../tags/tag54.xml"/><Relationship Id="rId5" Type="http://schemas.openxmlformats.org/officeDocument/2006/relationships/image" Target="../media/image20.png"/><Relationship Id="rId4" Type="http://schemas.openxmlformats.org/officeDocument/2006/relationships/image" Target="../media/image40.png"/></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37.xml"/><Relationship Id="rId2" Type="http://schemas.openxmlformats.org/officeDocument/2006/relationships/slideLayout" Target="../slideLayouts/slideLayout5.xml"/><Relationship Id="rId1" Type="http://schemas.openxmlformats.org/officeDocument/2006/relationships/tags" Target="../tags/tag55.xml"/></Relationships>
</file>

<file path=ppt/slides/_rels/slide42.xml.rels><?xml version="1.0" encoding="UTF-8" standalone="yes"?>
<Relationships xmlns="http://schemas.openxmlformats.org/package/2006/relationships"><Relationship Id="rId3" Type="http://schemas.openxmlformats.org/officeDocument/2006/relationships/notesSlide" Target="../notesSlides/notesSlide38.xml"/><Relationship Id="rId2" Type="http://schemas.openxmlformats.org/officeDocument/2006/relationships/slideLayout" Target="../slideLayouts/slideLayout3.xml"/><Relationship Id="rId1" Type="http://schemas.openxmlformats.org/officeDocument/2006/relationships/tags" Target="../tags/tag56.xml"/></Relationships>
</file>

<file path=ppt/slides/_rels/slide43.xml.rels><?xml version="1.0" encoding="UTF-8" standalone="yes"?>
<Relationships xmlns="http://schemas.openxmlformats.org/package/2006/relationships"><Relationship Id="rId3" Type="http://schemas.openxmlformats.org/officeDocument/2006/relationships/notesSlide" Target="../notesSlides/notesSlide39.xml"/><Relationship Id="rId2" Type="http://schemas.openxmlformats.org/officeDocument/2006/relationships/slideLayout" Target="../slideLayouts/slideLayout3.xml"/><Relationship Id="rId1" Type="http://schemas.openxmlformats.org/officeDocument/2006/relationships/tags" Target="../tags/tag57.xml"/></Relationships>
</file>

<file path=ppt/slides/_rels/slide44.xml.rels><?xml version="1.0" encoding="UTF-8" standalone="yes"?>
<Relationships xmlns="http://schemas.openxmlformats.org/package/2006/relationships"><Relationship Id="rId3" Type="http://schemas.openxmlformats.org/officeDocument/2006/relationships/notesSlide" Target="../notesSlides/notesSlide40.xml"/><Relationship Id="rId2" Type="http://schemas.openxmlformats.org/officeDocument/2006/relationships/slideLayout" Target="../slideLayouts/slideLayout3.xml"/><Relationship Id="rId1" Type="http://schemas.openxmlformats.org/officeDocument/2006/relationships/tags" Target="../tags/tag58.xml"/><Relationship Id="rId4" Type="http://schemas.openxmlformats.org/officeDocument/2006/relationships/image" Target="../media/image20.png"/></Relationships>
</file>

<file path=ppt/slides/_rels/slide45.xml.rels><?xml version="1.0" encoding="UTF-8" standalone="yes"?>
<Relationships xmlns="http://schemas.openxmlformats.org/package/2006/relationships"><Relationship Id="rId3" Type="http://schemas.openxmlformats.org/officeDocument/2006/relationships/notesSlide" Target="../notesSlides/notesSlide41.xml"/><Relationship Id="rId2" Type="http://schemas.openxmlformats.org/officeDocument/2006/relationships/slideLayout" Target="../slideLayouts/slideLayout3.xml"/><Relationship Id="rId1" Type="http://schemas.openxmlformats.org/officeDocument/2006/relationships/tags" Target="../tags/tag59.xml"/></Relationships>
</file>

<file path=ppt/slides/_rels/slide46.xml.rels><?xml version="1.0" encoding="UTF-8" standalone="yes"?>
<Relationships xmlns="http://schemas.openxmlformats.org/package/2006/relationships"><Relationship Id="rId3" Type="http://schemas.openxmlformats.org/officeDocument/2006/relationships/notesSlide" Target="../notesSlides/notesSlide42.xml"/><Relationship Id="rId2" Type="http://schemas.openxmlformats.org/officeDocument/2006/relationships/slideLayout" Target="../slideLayouts/slideLayout4.xml"/><Relationship Id="rId1" Type="http://schemas.openxmlformats.org/officeDocument/2006/relationships/tags" Target="../tags/tag60.xml"/></Relationships>
</file>

<file path=ppt/slides/_rels/slide47.xml.rels><?xml version="1.0" encoding="UTF-8" standalone="yes"?>
<Relationships xmlns="http://schemas.openxmlformats.org/package/2006/relationships"><Relationship Id="rId3" Type="http://schemas.openxmlformats.org/officeDocument/2006/relationships/notesSlide" Target="../notesSlides/notesSlide43.xml"/><Relationship Id="rId2" Type="http://schemas.openxmlformats.org/officeDocument/2006/relationships/slideLayout" Target="../slideLayouts/slideLayout2.xml"/><Relationship Id="rId1" Type="http://schemas.openxmlformats.org/officeDocument/2006/relationships/tags" Target="../tags/tag61.xml"/></Relationships>
</file>

<file path=ppt/slides/_rels/slide48.xml.rels><?xml version="1.0" encoding="UTF-8" standalone="yes"?>
<Relationships xmlns="http://schemas.openxmlformats.org/package/2006/relationships"><Relationship Id="rId3" Type="http://schemas.openxmlformats.org/officeDocument/2006/relationships/notesSlide" Target="../notesSlides/notesSlide44.xml"/><Relationship Id="rId2" Type="http://schemas.openxmlformats.org/officeDocument/2006/relationships/slideLayout" Target="../slideLayouts/slideLayout3.xml"/><Relationship Id="rId1" Type="http://schemas.openxmlformats.org/officeDocument/2006/relationships/tags" Target="../tags/tag62.xml"/></Relationships>
</file>

<file path=ppt/slides/_rels/slide49.xml.rels><?xml version="1.0" encoding="UTF-8" standalone="yes"?>
<Relationships xmlns="http://schemas.openxmlformats.org/package/2006/relationships"><Relationship Id="rId3" Type="http://schemas.openxmlformats.org/officeDocument/2006/relationships/notesSlide" Target="../notesSlides/notesSlide45.xml"/><Relationship Id="rId2" Type="http://schemas.openxmlformats.org/officeDocument/2006/relationships/slideLayout" Target="../slideLayouts/slideLayout3.xml"/><Relationship Id="rId1" Type="http://schemas.openxmlformats.org/officeDocument/2006/relationships/tags" Target="../tags/tag63.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18.xml"/><Relationship Id="rId1" Type="http://schemas.openxmlformats.org/officeDocument/2006/relationships/tags" Target="../tags/tag17.xml"/><Relationship Id="rId5" Type="http://schemas.openxmlformats.org/officeDocument/2006/relationships/image" Target="../media/image13.emf"/><Relationship Id="rId4" Type="http://schemas.openxmlformats.org/officeDocument/2006/relationships/notesSlide" Target="../notesSlides/notesSlide4.xml"/></Relationships>
</file>

<file path=ppt/slides/_rels/slide50.xml.rels><?xml version="1.0" encoding="UTF-8" standalone="yes"?>
<Relationships xmlns="http://schemas.openxmlformats.org/package/2006/relationships"><Relationship Id="rId3" Type="http://schemas.openxmlformats.org/officeDocument/2006/relationships/notesSlide" Target="../notesSlides/notesSlide46.xml"/><Relationship Id="rId2" Type="http://schemas.openxmlformats.org/officeDocument/2006/relationships/slideLayout" Target="../slideLayouts/slideLayout3.xml"/><Relationship Id="rId1" Type="http://schemas.openxmlformats.org/officeDocument/2006/relationships/tags" Target="../tags/tag64.xml"/></Relationships>
</file>

<file path=ppt/slides/_rels/slide51.xml.rels><?xml version="1.0" encoding="UTF-8" standalone="yes"?>
<Relationships xmlns="http://schemas.openxmlformats.org/package/2006/relationships"><Relationship Id="rId3" Type="http://schemas.openxmlformats.org/officeDocument/2006/relationships/notesSlide" Target="../notesSlides/notesSlide47.xml"/><Relationship Id="rId2" Type="http://schemas.openxmlformats.org/officeDocument/2006/relationships/slideLayout" Target="../slideLayouts/slideLayout3.xml"/><Relationship Id="rId1" Type="http://schemas.openxmlformats.org/officeDocument/2006/relationships/tags" Target="../tags/tag65.xml"/></Relationships>
</file>

<file path=ppt/slides/_rels/slide52.xml.rels><?xml version="1.0" encoding="UTF-8" standalone="yes"?>
<Relationships xmlns="http://schemas.openxmlformats.org/package/2006/relationships"><Relationship Id="rId3" Type="http://schemas.openxmlformats.org/officeDocument/2006/relationships/notesSlide" Target="../notesSlides/notesSlide48.xml"/><Relationship Id="rId2" Type="http://schemas.openxmlformats.org/officeDocument/2006/relationships/slideLayout" Target="../slideLayouts/slideLayout3.xml"/><Relationship Id="rId1" Type="http://schemas.openxmlformats.org/officeDocument/2006/relationships/tags" Target="../tags/tag66.xml"/></Relationships>
</file>

<file path=ppt/slides/_rels/slide53.xml.rels><?xml version="1.0" encoding="UTF-8" standalone="yes"?>
<Relationships xmlns="http://schemas.openxmlformats.org/package/2006/relationships"><Relationship Id="rId3" Type="http://schemas.openxmlformats.org/officeDocument/2006/relationships/notesSlide" Target="../notesSlides/notesSlide49.xml"/><Relationship Id="rId2" Type="http://schemas.openxmlformats.org/officeDocument/2006/relationships/slideLayout" Target="../slideLayouts/slideLayout5.xml"/><Relationship Id="rId1" Type="http://schemas.openxmlformats.org/officeDocument/2006/relationships/tags" Target="../tags/tag67.xml"/><Relationship Id="rId4" Type="http://schemas.openxmlformats.org/officeDocument/2006/relationships/image" Target="../media/image41.png"/></Relationships>
</file>

<file path=ppt/slides/_rels/slide54.xml.rels><?xml version="1.0" encoding="UTF-8" standalone="yes"?>
<Relationships xmlns="http://schemas.openxmlformats.org/package/2006/relationships"><Relationship Id="rId3" Type="http://schemas.openxmlformats.org/officeDocument/2006/relationships/notesSlide" Target="../notesSlides/notesSlide50.xml"/><Relationship Id="rId2" Type="http://schemas.openxmlformats.org/officeDocument/2006/relationships/slideLayout" Target="../slideLayouts/slideLayout3.xml"/><Relationship Id="rId1" Type="http://schemas.openxmlformats.org/officeDocument/2006/relationships/tags" Target="../tags/tag68.xml"/><Relationship Id="rId4" Type="http://schemas.openxmlformats.org/officeDocument/2006/relationships/image" Target="../media/image42.png"/></Relationships>
</file>

<file path=ppt/slides/_rels/slide55.xml.rels><?xml version="1.0" encoding="UTF-8" standalone="yes"?>
<Relationships xmlns="http://schemas.openxmlformats.org/package/2006/relationships"><Relationship Id="rId3" Type="http://schemas.openxmlformats.org/officeDocument/2006/relationships/notesSlide" Target="../notesSlides/notesSlide51.xml"/><Relationship Id="rId2" Type="http://schemas.openxmlformats.org/officeDocument/2006/relationships/slideLayout" Target="../slideLayouts/slideLayout3.xml"/><Relationship Id="rId1" Type="http://schemas.openxmlformats.org/officeDocument/2006/relationships/tags" Target="../tags/tag69.xml"/><Relationship Id="rId4" Type="http://schemas.openxmlformats.org/officeDocument/2006/relationships/image" Target="../media/image20.png"/></Relationships>
</file>

<file path=ppt/slides/_rels/slide56.xml.rels><?xml version="1.0" encoding="UTF-8" standalone="yes"?>
<Relationships xmlns="http://schemas.openxmlformats.org/package/2006/relationships"><Relationship Id="rId3" Type="http://schemas.openxmlformats.org/officeDocument/2006/relationships/notesSlide" Target="../notesSlides/notesSlide52.xml"/><Relationship Id="rId2" Type="http://schemas.openxmlformats.org/officeDocument/2006/relationships/slideLayout" Target="../slideLayouts/slideLayout3.xml"/><Relationship Id="rId1" Type="http://schemas.openxmlformats.org/officeDocument/2006/relationships/tags" Target="../tags/tag70.xml"/></Relationships>
</file>

<file path=ppt/slides/_rels/slide57.xml.rels><?xml version="1.0" encoding="UTF-8" standalone="yes"?>
<Relationships xmlns="http://schemas.openxmlformats.org/package/2006/relationships"><Relationship Id="rId3" Type="http://schemas.openxmlformats.org/officeDocument/2006/relationships/notesSlide" Target="../notesSlides/notesSlide53.xml"/><Relationship Id="rId2" Type="http://schemas.openxmlformats.org/officeDocument/2006/relationships/slideLayout" Target="../slideLayouts/slideLayout3.xml"/><Relationship Id="rId1" Type="http://schemas.openxmlformats.org/officeDocument/2006/relationships/tags" Target="../tags/tag71.xml"/></Relationships>
</file>

<file path=ppt/slides/_rels/slide58.xml.rels><?xml version="1.0" encoding="UTF-8" standalone="yes"?>
<Relationships xmlns="http://schemas.openxmlformats.org/package/2006/relationships"><Relationship Id="rId3" Type="http://schemas.openxmlformats.org/officeDocument/2006/relationships/notesSlide" Target="../notesSlides/notesSlide54.xml"/><Relationship Id="rId2" Type="http://schemas.openxmlformats.org/officeDocument/2006/relationships/slideLayout" Target="../slideLayouts/slideLayout3.xml"/><Relationship Id="rId1" Type="http://schemas.openxmlformats.org/officeDocument/2006/relationships/tags" Target="../tags/tag72.xml"/></Relationships>
</file>

<file path=ppt/slides/_rels/slide59.xml.rels><?xml version="1.0" encoding="UTF-8" standalone="yes"?>
<Relationships xmlns="http://schemas.openxmlformats.org/package/2006/relationships"><Relationship Id="rId3" Type="http://schemas.openxmlformats.org/officeDocument/2006/relationships/notesSlide" Target="../notesSlides/notesSlide55.xml"/><Relationship Id="rId2" Type="http://schemas.openxmlformats.org/officeDocument/2006/relationships/slideLayout" Target="../slideLayouts/slideLayout3.xml"/><Relationship Id="rId1" Type="http://schemas.openxmlformats.org/officeDocument/2006/relationships/tags" Target="../tags/tag73.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20.xml"/><Relationship Id="rId1" Type="http://schemas.openxmlformats.org/officeDocument/2006/relationships/tags" Target="../tags/tag19.xml"/><Relationship Id="rId5" Type="http://schemas.openxmlformats.org/officeDocument/2006/relationships/image" Target="../media/image14.jpeg"/><Relationship Id="rId4" Type="http://schemas.openxmlformats.org/officeDocument/2006/relationships/notesSlide" Target="../notesSlides/notesSlide5.xml"/></Relationships>
</file>

<file path=ppt/slides/_rels/slide60.xml.rels><?xml version="1.0" encoding="UTF-8" standalone="yes"?>
<Relationships xmlns="http://schemas.openxmlformats.org/package/2006/relationships"><Relationship Id="rId3" Type="http://schemas.openxmlformats.org/officeDocument/2006/relationships/notesSlide" Target="../notesSlides/notesSlide56.xml"/><Relationship Id="rId2" Type="http://schemas.openxmlformats.org/officeDocument/2006/relationships/slideLayout" Target="../slideLayouts/slideLayout3.xml"/><Relationship Id="rId1" Type="http://schemas.openxmlformats.org/officeDocument/2006/relationships/tags" Target="../tags/tag74.xml"/></Relationships>
</file>

<file path=ppt/slides/_rels/slide61.xml.rels><?xml version="1.0" encoding="UTF-8" standalone="yes"?>
<Relationships xmlns="http://schemas.openxmlformats.org/package/2006/relationships"><Relationship Id="rId3" Type="http://schemas.openxmlformats.org/officeDocument/2006/relationships/notesSlide" Target="../notesSlides/notesSlide57.xml"/><Relationship Id="rId2" Type="http://schemas.openxmlformats.org/officeDocument/2006/relationships/slideLayout" Target="../slideLayouts/slideLayout4.xml"/><Relationship Id="rId1" Type="http://schemas.openxmlformats.org/officeDocument/2006/relationships/tags" Target="../tags/tag75.xml"/></Relationships>
</file>

<file path=ppt/slides/_rels/slide62.xml.rels><?xml version="1.0" encoding="UTF-8" standalone="yes"?>
<Relationships xmlns="http://schemas.openxmlformats.org/package/2006/relationships"><Relationship Id="rId3" Type="http://schemas.openxmlformats.org/officeDocument/2006/relationships/notesSlide" Target="../notesSlides/notesSlide58.xml"/><Relationship Id="rId2" Type="http://schemas.openxmlformats.org/officeDocument/2006/relationships/slideLayout" Target="../slideLayouts/slideLayout2.xml"/><Relationship Id="rId1" Type="http://schemas.openxmlformats.org/officeDocument/2006/relationships/tags" Target="../tags/tag76.xml"/></Relationships>
</file>

<file path=ppt/slides/_rels/slide63.xml.rels><?xml version="1.0" encoding="UTF-8" standalone="yes"?>
<Relationships xmlns="http://schemas.openxmlformats.org/package/2006/relationships"><Relationship Id="rId3" Type="http://schemas.openxmlformats.org/officeDocument/2006/relationships/notesSlide" Target="../notesSlides/notesSlide59.xml"/><Relationship Id="rId2" Type="http://schemas.openxmlformats.org/officeDocument/2006/relationships/slideLayout" Target="../slideLayouts/slideLayout3.xml"/><Relationship Id="rId1" Type="http://schemas.openxmlformats.org/officeDocument/2006/relationships/tags" Target="../tags/tag77.xml"/><Relationship Id="rId5" Type="http://schemas.openxmlformats.org/officeDocument/2006/relationships/image" Target="../media/image20.png"/><Relationship Id="rId4" Type="http://schemas.openxmlformats.org/officeDocument/2006/relationships/image" Target="../media/image43.png"/></Relationships>
</file>

<file path=ppt/slides/_rels/slide64.xml.rels><?xml version="1.0" encoding="UTF-8" standalone="yes"?>
<Relationships xmlns="http://schemas.openxmlformats.org/package/2006/relationships"><Relationship Id="rId3" Type="http://schemas.openxmlformats.org/officeDocument/2006/relationships/notesSlide" Target="../notesSlides/notesSlide60.xml"/><Relationship Id="rId2" Type="http://schemas.openxmlformats.org/officeDocument/2006/relationships/slideLayout" Target="../slideLayouts/slideLayout5.xml"/><Relationship Id="rId1" Type="http://schemas.openxmlformats.org/officeDocument/2006/relationships/tags" Target="../tags/tag78.xml"/><Relationship Id="rId4" Type="http://schemas.openxmlformats.org/officeDocument/2006/relationships/image" Target="../media/image44.png"/></Relationships>
</file>

<file path=ppt/slides/_rels/slide65.xml.rels><?xml version="1.0" encoding="UTF-8" standalone="yes"?>
<Relationships xmlns="http://schemas.openxmlformats.org/package/2006/relationships"><Relationship Id="rId3" Type="http://schemas.openxmlformats.org/officeDocument/2006/relationships/notesSlide" Target="../notesSlides/notesSlide61.xml"/><Relationship Id="rId2" Type="http://schemas.openxmlformats.org/officeDocument/2006/relationships/slideLayout" Target="../slideLayouts/slideLayout5.xml"/><Relationship Id="rId1" Type="http://schemas.openxmlformats.org/officeDocument/2006/relationships/tags" Target="../tags/tag79.xml"/><Relationship Id="rId4" Type="http://schemas.openxmlformats.org/officeDocument/2006/relationships/image" Target="../media/image44.png"/></Relationships>
</file>

<file path=ppt/slides/_rels/slide66.xml.rels><?xml version="1.0" encoding="UTF-8" standalone="yes"?>
<Relationships xmlns="http://schemas.openxmlformats.org/package/2006/relationships"><Relationship Id="rId3" Type="http://schemas.openxmlformats.org/officeDocument/2006/relationships/notesSlide" Target="../notesSlides/notesSlide62.xml"/><Relationship Id="rId2" Type="http://schemas.openxmlformats.org/officeDocument/2006/relationships/slideLayout" Target="../slideLayouts/slideLayout5.xml"/><Relationship Id="rId1" Type="http://schemas.openxmlformats.org/officeDocument/2006/relationships/tags" Target="../tags/tag80.xml"/><Relationship Id="rId5" Type="http://schemas.openxmlformats.org/officeDocument/2006/relationships/image" Target="../media/image44.png"/><Relationship Id="rId4" Type="http://schemas.openxmlformats.org/officeDocument/2006/relationships/image" Target="../media/image20.png"/></Relationships>
</file>

<file path=ppt/slides/_rels/slide67.xml.rels><?xml version="1.0" encoding="UTF-8" standalone="yes"?>
<Relationships xmlns="http://schemas.openxmlformats.org/package/2006/relationships"><Relationship Id="rId3" Type="http://schemas.openxmlformats.org/officeDocument/2006/relationships/notesSlide" Target="../notesSlides/notesSlide63.xml"/><Relationship Id="rId2" Type="http://schemas.openxmlformats.org/officeDocument/2006/relationships/slideLayout" Target="../slideLayouts/slideLayout3.xml"/><Relationship Id="rId1" Type="http://schemas.openxmlformats.org/officeDocument/2006/relationships/tags" Target="../tags/tag81.xml"/><Relationship Id="rId4" Type="http://schemas.openxmlformats.org/officeDocument/2006/relationships/image" Target="../media/image45.jpg"/></Relationships>
</file>

<file path=ppt/slides/_rels/slide68.xml.rels><?xml version="1.0" encoding="UTF-8" standalone="yes"?>
<Relationships xmlns="http://schemas.openxmlformats.org/package/2006/relationships"><Relationship Id="rId3" Type="http://schemas.openxmlformats.org/officeDocument/2006/relationships/notesSlide" Target="../notesSlides/notesSlide64.xml"/><Relationship Id="rId2" Type="http://schemas.openxmlformats.org/officeDocument/2006/relationships/slideLayout" Target="../slideLayouts/slideLayout3.xml"/><Relationship Id="rId1" Type="http://schemas.openxmlformats.org/officeDocument/2006/relationships/tags" Target="../tags/tag82.xml"/><Relationship Id="rId4" Type="http://schemas.openxmlformats.org/officeDocument/2006/relationships/image" Target="../media/image46.jpg"/></Relationships>
</file>

<file path=ppt/slides/_rels/slide69.xml.rels><?xml version="1.0" encoding="UTF-8" standalone="yes"?>
<Relationships xmlns="http://schemas.openxmlformats.org/package/2006/relationships"><Relationship Id="rId3" Type="http://schemas.openxmlformats.org/officeDocument/2006/relationships/notesSlide" Target="../notesSlides/notesSlide65.xml"/><Relationship Id="rId2" Type="http://schemas.openxmlformats.org/officeDocument/2006/relationships/slideLayout" Target="../slideLayouts/slideLayout3.xml"/><Relationship Id="rId1" Type="http://schemas.openxmlformats.org/officeDocument/2006/relationships/tags" Target="../tags/tag83.xml"/><Relationship Id="rId4" Type="http://schemas.openxmlformats.org/officeDocument/2006/relationships/image" Target="../media/image47.jp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3.xml"/><Relationship Id="rId1" Type="http://schemas.openxmlformats.org/officeDocument/2006/relationships/tags" Target="../tags/tag21.xml"/><Relationship Id="rId4" Type="http://schemas.openxmlformats.org/officeDocument/2006/relationships/hyperlink" Target="http://www.strongtie.com/workshops" TargetMode="External"/></Relationships>
</file>

<file path=ppt/slides/_rels/slide70.xml.rels><?xml version="1.0" encoding="UTF-8" standalone="yes"?>
<Relationships xmlns="http://schemas.openxmlformats.org/package/2006/relationships"><Relationship Id="rId3" Type="http://schemas.openxmlformats.org/officeDocument/2006/relationships/notesSlide" Target="../notesSlides/notesSlide66.xml"/><Relationship Id="rId2" Type="http://schemas.openxmlformats.org/officeDocument/2006/relationships/slideLayout" Target="../slideLayouts/slideLayout3.xml"/><Relationship Id="rId1" Type="http://schemas.openxmlformats.org/officeDocument/2006/relationships/tags" Target="../tags/tag84.xml"/><Relationship Id="rId4" Type="http://schemas.openxmlformats.org/officeDocument/2006/relationships/image" Target="../media/image48.jpg"/></Relationships>
</file>

<file path=ppt/slides/_rels/slide71.xml.rels><?xml version="1.0" encoding="UTF-8" standalone="yes"?>
<Relationships xmlns="http://schemas.openxmlformats.org/package/2006/relationships"><Relationship Id="rId3" Type="http://schemas.openxmlformats.org/officeDocument/2006/relationships/notesSlide" Target="../notesSlides/notesSlide67.xml"/><Relationship Id="rId2" Type="http://schemas.openxmlformats.org/officeDocument/2006/relationships/slideLayout" Target="../slideLayouts/slideLayout3.xml"/><Relationship Id="rId1" Type="http://schemas.openxmlformats.org/officeDocument/2006/relationships/tags" Target="../tags/tag85.xml"/><Relationship Id="rId4" Type="http://schemas.openxmlformats.org/officeDocument/2006/relationships/image" Target="../media/image49.jpg"/></Relationships>
</file>

<file path=ppt/slides/_rels/slide72.xml.rels><?xml version="1.0" encoding="UTF-8" standalone="yes"?>
<Relationships xmlns="http://schemas.openxmlformats.org/package/2006/relationships"><Relationship Id="rId3" Type="http://schemas.openxmlformats.org/officeDocument/2006/relationships/notesSlide" Target="../notesSlides/notesSlide68.xml"/><Relationship Id="rId2" Type="http://schemas.openxmlformats.org/officeDocument/2006/relationships/slideLayout" Target="../slideLayouts/slideLayout3.xml"/><Relationship Id="rId1" Type="http://schemas.openxmlformats.org/officeDocument/2006/relationships/tags" Target="../tags/tag86.xml"/><Relationship Id="rId4" Type="http://schemas.openxmlformats.org/officeDocument/2006/relationships/image" Target="../media/image50.jpg"/></Relationships>
</file>

<file path=ppt/slides/_rels/slide73.xml.rels><?xml version="1.0" encoding="UTF-8" standalone="yes"?>
<Relationships xmlns="http://schemas.openxmlformats.org/package/2006/relationships"><Relationship Id="rId3" Type="http://schemas.openxmlformats.org/officeDocument/2006/relationships/notesSlide" Target="../notesSlides/notesSlide69.xml"/><Relationship Id="rId2" Type="http://schemas.openxmlformats.org/officeDocument/2006/relationships/slideLayout" Target="../slideLayouts/slideLayout3.xml"/><Relationship Id="rId1" Type="http://schemas.openxmlformats.org/officeDocument/2006/relationships/tags" Target="../tags/tag87.xml"/><Relationship Id="rId4" Type="http://schemas.openxmlformats.org/officeDocument/2006/relationships/image" Target="../media/image51.jpg"/></Relationships>
</file>

<file path=ppt/slides/_rels/slide74.xml.rels><?xml version="1.0" encoding="UTF-8" standalone="yes"?>
<Relationships xmlns="http://schemas.openxmlformats.org/package/2006/relationships"><Relationship Id="rId3" Type="http://schemas.openxmlformats.org/officeDocument/2006/relationships/notesSlide" Target="../notesSlides/notesSlide70.xml"/><Relationship Id="rId2" Type="http://schemas.openxmlformats.org/officeDocument/2006/relationships/slideLayout" Target="../slideLayouts/slideLayout3.xml"/><Relationship Id="rId1" Type="http://schemas.openxmlformats.org/officeDocument/2006/relationships/tags" Target="../tags/tag88.xml"/><Relationship Id="rId4" Type="http://schemas.openxmlformats.org/officeDocument/2006/relationships/image" Target="../media/image52.jpg"/></Relationships>
</file>

<file path=ppt/slides/_rels/slide75.xml.rels><?xml version="1.0" encoding="UTF-8" standalone="yes"?>
<Relationships xmlns="http://schemas.openxmlformats.org/package/2006/relationships"><Relationship Id="rId3" Type="http://schemas.openxmlformats.org/officeDocument/2006/relationships/notesSlide" Target="../notesSlides/notesSlide71.xml"/><Relationship Id="rId2" Type="http://schemas.openxmlformats.org/officeDocument/2006/relationships/slideLayout" Target="../slideLayouts/slideLayout3.xml"/><Relationship Id="rId1" Type="http://schemas.openxmlformats.org/officeDocument/2006/relationships/tags" Target="../tags/tag89.xml"/><Relationship Id="rId4" Type="http://schemas.openxmlformats.org/officeDocument/2006/relationships/image" Target="../media/image53.png"/></Relationships>
</file>

<file path=ppt/slides/_rels/slide76.xml.rels><?xml version="1.0" encoding="UTF-8" standalone="yes"?>
<Relationships xmlns="http://schemas.openxmlformats.org/package/2006/relationships"><Relationship Id="rId3" Type="http://schemas.openxmlformats.org/officeDocument/2006/relationships/notesSlide" Target="../notesSlides/notesSlide72.xml"/><Relationship Id="rId2" Type="http://schemas.openxmlformats.org/officeDocument/2006/relationships/slideLayout" Target="../slideLayouts/slideLayout5.xml"/><Relationship Id="rId1" Type="http://schemas.openxmlformats.org/officeDocument/2006/relationships/tags" Target="../tags/tag90.xml"/><Relationship Id="rId4" Type="http://schemas.openxmlformats.org/officeDocument/2006/relationships/image" Target="../media/image54.jpg"/></Relationships>
</file>

<file path=ppt/slides/_rels/slide77.xml.rels><?xml version="1.0" encoding="UTF-8" standalone="yes"?>
<Relationships xmlns="http://schemas.openxmlformats.org/package/2006/relationships"><Relationship Id="rId3" Type="http://schemas.openxmlformats.org/officeDocument/2006/relationships/notesSlide" Target="../notesSlides/notesSlide73.xml"/><Relationship Id="rId2" Type="http://schemas.openxmlformats.org/officeDocument/2006/relationships/slideLayout" Target="../slideLayouts/slideLayout5.xml"/><Relationship Id="rId1" Type="http://schemas.openxmlformats.org/officeDocument/2006/relationships/tags" Target="../tags/tag91.xml"/><Relationship Id="rId4" Type="http://schemas.openxmlformats.org/officeDocument/2006/relationships/image" Target="../media/image55.jpg"/></Relationships>
</file>

<file path=ppt/slides/_rels/slide78.xml.rels><?xml version="1.0" encoding="UTF-8" standalone="yes"?>
<Relationships xmlns="http://schemas.openxmlformats.org/package/2006/relationships"><Relationship Id="rId3" Type="http://schemas.openxmlformats.org/officeDocument/2006/relationships/notesSlide" Target="../notesSlides/notesSlide74.xml"/><Relationship Id="rId2" Type="http://schemas.openxmlformats.org/officeDocument/2006/relationships/slideLayout" Target="../slideLayouts/slideLayout4.xml"/><Relationship Id="rId1" Type="http://schemas.openxmlformats.org/officeDocument/2006/relationships/tags" Target="../tags/tag92.xml"/></Relationships>
</file>

<file path=ppt/slides/_rels/slide79.xml.rels><?xml version="1.0" encoding="UTF-8" standalone="yes"?>
<Relationships xmlns="http://schemas.openxmlformats.org/package/2006/relationships"><Relationship Id="rId3" Type="http://schemas.openxmlformats.org/officeDocument/2006/relationships/notesSlide" Target="../notesSlides/notesSlide75.xml"/><Relationship Id="rId2" Type="http://schemas.openxmlformats.org/officeDocument/2006/relationships/slideLayout" Target="../slideLayouts/slideLayout2.xml"/><Relationship Id="rId1" Type="http://schemas.openxmlformats.org/officeDocument/2006/relationships/tags" Target="../tags/tag93.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22.xml"/></Relationships>
</file>

<file path=ppt/slides/_rels/slide80.xml.rels><?xml version="1.0" encoding="UTF-8" standalone="yes"?>
<Relationships xmlns="http://schemas.openxmlformats.org/package/2006/relationships"><Relationship Id="rId3" Type="http://schemas.openxmlformats.org/officeDocument/2006/relationships/notesSlide" Target="../notesSlides/notesSlide76.xml"/><Relationship Id="rId2" Type="http://schemas.openxmlformats.org/officeDocument/2006/relationships/slideLayout" Target="../slideLayouts/slideLayout5.xml"/><Relationship Id="rId1" Type="http://schemas.openxmlformats.org/officeDocument/2006/relationships/tags" Target="../tags/tag94.xml"/><Relationship Id="rId5" Type="http://schemas.openxmlformats.org/officeDocument/2006/relationships/image" Target="../media/image20.png"/><Relationship Id="rId4" Type="http://schemas.openxmlformats.org/officeDocument/2006/relationships/image" Target="../media/image56.jpg"/></Relationships>
</file>

<file path=ppt/slides/_rels/slide81.xml.rels><?xml version="1.0" encoding="UTF-8" standalone="yes"?>
<Relationships xmlns="http://schemas.openxmlformats.org/package/2006/relationships"><Relationship Id="rId3" Type="http://schemas.openxmlformats.org/officeDocument/2006/relationships/notesSlide" Target="../notesSlides/notesSlide77.xml"/><Relationship Id="rId2" Type="http://schemas.openxmlformats.org/officeDocument/2006/relationships/slideLayout" Target="../slideLayouts/slideLayout5.xml"/><Relationship Id="rId1" Type="http://schemas.openxmlformats.org/officeDocument/2006/relationships/tags" Target="../tags/tag95.xml"/><Relationship Id="rId4" Type="http://schemas.openxmlformats.org/officeDocument/2006/relationships/image" Target="../media/image57.png"/></Relationships>
</file>

<file path=ppt/slides/_rels/slide82.xml.rels><?xml version="1.0" encoding="UTF-8" standalone="yes"?>
<Relationships xmlns="http://schemas.openxmlformats.org/package/2006/relationships"><Relationship Id="rId3" Type="http://schemas.openxmlformats.org/officeDocument/2006/relationships/notesSlide" Target="../notesSlides/notesSlide78.xml"/><Relationship Id="rId2" Type="http://schemas.openxmlformats.org/officeDocument/2006/relationships/slideLayout" Target="../slideLayouts/slideLayout5.xml"/><Relationship Id="rId1" Type="http://schemas.openxmlformats.org/officeDocument/2006/relationships/tags" Target="../tags/tag96.xml"/><Relationship Id="rId5" Type="http://schemas.openxmlformats.org/officeDocument/2006/relationships/image" Target="../media/image59.png"/><Relationship Id="rId4" Type="http://schemas.openxmlformats.org/officeDocument/2006/relationships/image" Target="../media/image58.png"/></Relationships>
</file>

<file path=ppt/slides/_rels/slide83.xml.rels><?xml version="1.0" encoding="UTF-8" standalone="yes"?>
<Relationships xmlns="http://schemas.openxmlformats.org/package/2006/relationships"><Relationship Id="rId3" Type="http://schemas.openxmlformats.org/officeDocument/2006/relationships/notesSlide" Target="../notesSlides/notesSlide79.xml"/><Relationship Id="rId2" Type="http://schemas.openxmlformats.org/officeDocument/2006/relationships/slideLayout" Target="../slideLayouts/slideLayout3.xml"/><Relationship Id="rId1" Type="http://schemas.openxmlformats.org/officeDocument/2006/relationships/tags" Target="../tags/tag97.xml"/></Relationships>
</file>

<file path=ppt/slides/_rels/slide84.xml.rels><?xml version="1.0" encoding="UTF-8" standalone="yes"?>
<Relationships xmlns="http://schemas.openxmlformats.org/package/2006/relationships"><Relationship Id="rId3" Type="http://schemas.openxmlformats.org/officeDocument/2006/relationships/notesSlide" Target="../notesSlides/notesSlide80.xml"/><Relationship Id="rId2" Type="http://schemas.openxmlformats.org/officeDocument/2006/relationships/slideLayout" Target="../slideLayouts/slideLayout3.xml"/><Relationship Id="rId1" Type="http://schemas.openxmlformats.org/officeDocument/2006/relationships/tags" Target="../tags/tag98.xml"/><Relationship Id="rId4" Type="http://schemas.openxmlformats.org/officeDocument/2006/relationships/image" Target="../media/image20.png"/></Relationships>
</file>

<file path=ppt/slides/_rels/slide85.xml.rels><?xml version="1.0" encoding="UTF-8" standalone="yes"?>
<Relationships xmlns="http://schemas.openxmlformats.org/package/2006/relationships"><Relationship Id="rId3" Type="http://schemas.openxmlformats.org/officeDocument/2006/relationships/notesSlide" Target="../notesSlides/notesSlide81.xml"/><Relationship Id="rId2" Type="http://schemas.openxmlformats.org/officeDocument/2006/relationships/slideLayout" Target="../slideLayouts/slideLayout3.xml"/><Relationship Id="rId1" Type="http://schemas.openxmlformats.org/officeDocument/2006/relationships/tags" Target="../tags/tag99.xml"/><Relationship Id="rId4" Type="http://schemas.openxmlformats.org/officeDocument/2006/relationships/image" Target="../media/image20.png"/></Relationships>
</file>

<file path=ppt/slides/_rels/slide86.xml.rels><?xml version="1.0" encoding="UTF-8" standalone="yes"?>
<Relationships xmlns="http://schemas.openxmlformats.org/package/2006/relationships"><Relationship Id="rId3" Type="http://schemas.openxmlformats.org/officeDocument/2006/relationships/notesSlide" Target="../notesSlides/notesSlide82.xml"/><Relationship Id="rId2" Type="http://schemas.openxmlformats.org/officeDocument/2006/relationships/slideLayout" Target="../slideLayouts/slideLayout5.xml"/><Relationship Id="rId1" Type="http://schemas.openxmlformats.org/officeDocument/2006/relationships/tags" Target="../tags/tag100.xml"/><Relationship Id="rId4" Type="http://schemas.openxmlformats.org/officeDocument/2006/relationships/image" Target="../media/image60.png"/></Relationships>
</file>

<file path=ppt/slides/_rels/slide87.xml.rels><?xml version="1.0" encoding="UTF-8" standalone="yes"?>
<Relationships xmlns="http://schemas.openxmlformats.org/package/2006/relationships"><Relationship Id="rId3" Type="http://schemas.openxmlformats.org/officeDocument/2006/relationships/notesSlide" Target="../notesSlides/notesSlide83.xml"/><Relationship Id="rId2" Type="http://schemas.openxmlformats.org/officeDocument/2006/relationships/slideLayout" Target="../slideLayouts/slideLayout5.xml"/><Relationship Id="rId1" Type="http://schemas.openxmlformats.org/officeDocument/2006/relationships/tags" Target="../tags/tag101.xml"/></Relationships>
</file>

<file path=ppt/slides/_rels/slide88.xml.rels><?xml version="1.0" encoding="UTF-8" standalone="yes"?>
<Relationships xmlns="http://schemas.openxmlformats.org/package/2006/relationships"><Relationship Id="rId3" Type="http://schemas.openxmlformats.org/officeDocument/2006/relationships/notesSlide" Target="../notesSlides/notesSlide84.xml"/><Relationship Id="rId2" Type="http://schemas.openxmlformats.org/officeDocument/2006/relationships/slideLayout" Target="../slideLayouts/slideLayout4.xml"/><Relationship Id="rId1" Type="http://schemas.openxmlformats.org/officeDocument/2006/relationships/tags" Target="../tags/tag102.xml"/></Relationships>
</file>

<file path=ppt/slides/_rels/slide89.xml.rels><?xml version="1.0" encoding="UTF-8" standalone="yes"?>
<Relationships xmlns="http://schemas.openxmlformats.org/package/2006/relationships"><Relationship Id="rId3" Type="http://schemas.openxmlformats.org/officeDocument/2006/relationships/notesSlide" Target="../notesSlides/notesSlide85.xml"/><Relationship Id="rId2" Type="http://schemas.openxmlformats.org/officeDocument/2006/relationships/slideLayout" Target="../slideLayouts/slideLayout2.xml"/><Relationship Id="rId1" Type="http://schemas.openxmlformats.org/officeDocument/2006/relationships/tags" Target="../tags/tag103.xml"/></Relationships>
</file>

<file path=ppt/slides/_rels/slide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slideLayout" Target="../slideLayouts/slideLayout3.xml"/><Relationship Id="rId1" Type="http://schemas.openxmlformats.org/officeDocument/2006/relationships/tags" Target="../tags/tag23.xml"/></Relationships>
</file>

<file path=ppt/slides/_rels/slide90.xml.rels><?xml version="1.0" encoding="UTF-8" standalone="yes"?>
<Relationships xmlns="http://schemas.openxmlformats.org/package/2006/relationships"><Relationship Id="rId3" Type="http://schemas.openxmlformats.org/officeDocument/2006/relationships/notesSlide" Target="../notesSlides/notesSlide86.xml"/><Relationship Id="rId2" Type="http://schemas.openxmlformats.org/officeDocument/2006/relationships/slideLayout" Target="../slideLayouts/slideLayout3.xml"/><Relationship Id="rId1" Type="http://schemas.openxmlformats.org/officeDocument/2006/relationships/tags" Target="../tags/tag104.xml"/><Relationship Id="rId4" Type="http://schemas.openxmlformats.org/officeDocument/2006/relationships/image" Target="../media/image61.jpg"/></Relationships>
</file>

<file path=ppt/slides/_rels/slide91.xml.rels><?xml version="1.0" encoding="UTF-8" standalone="yes"?>
<Relationships xmlns="http://schemas.openxmlformats.org/package/2006/relationships"><Relationship Id="rId3" Type="http://schemas.openxmlformats.org/officeDocument/2006/relationships/notesSlide" Target="../notesSlides/notesSlide87.xml"/><Relationship Id="rId2" Type="http://schemas.openxmlformats.org/officeDocument/2006/relationships/slideLayout" Target="../slideLayouts/slideLayout3.xml"/><Relationship Id="rId1" Type="http://schemas.openxmlformats.org/officeDocument/2006/relationships/tags" Target="../tags/tag105.xml"/><Relationship Id="rId4" Type="http://schemas.openxmlformats.org/officeDocument/2006/relationships/image" Target="../media/image61.jpg"/></Relationships>
</file>

<file path=ppt/slides/_rels/slide92.xml.rels><?xml version="1.0" encoding="UTF-8" standalone="yes"?>
<Relationships xmlns="http://schemas.openxmlformats.org/package/2006/relationships"><Relationship Id="rId3" Type="http://schemas.openxmlformats.org/officeDocument/2006/relationships/notesSlide" Target="../notesSlides/notesSlide88.xml"/><Relationship Id="rId2" Type="http://schemas.openxmlformats.org/officeDocument/2006/relationships/slideLayout" Target="../slideLayouts/slideLayout3.xml"/><Relationship Id="rId1" Type="http://schemas.openxmlformats.org/officeDocument/2006/relationships/tags" Target="../tags/tag106.xml"/><Relationship Id="rId4" Type="http://schemas.openxmlformats.org/officeDocument/2006/relationships/image" Target="../media/image61.jpg"/></Relationships>
</file>

<file path=ppt/slides/_rels/slide93.xml.rels><?xml version="1.0" encoding="UTF-8" standalone="yes"?>
<Relationships xmlns="http://schemas.openxmlformats.org/package/2006/relationships"><Relationship Id="rId3" Type="http://schemas.openxmlformats.org/officeDocument/2006/relationships/notesSlide" Target="../notesSlides/notesSlide89.xml"/><Relationship Id="rId2" Type="http://schemas.openxmlformats.org/officeDocument/2006/relationships/slideLayout" Target="../slideLayouts/slideLayout3.xml"/><Relationship Id="rId1" Type="http://schemas.openxmlformats.org/officeDocument/2006/relationships/tags" Target="../tags/tag107.xml"/><Relationship Id="rId4" Type="http://schemas.openxmlformats.org/officeDocument/2006/relationships/image" Target="../media/image61.jpg"/></Relationships>
</file>

<file path=ppt/slides/_rels/slide94.xml.rels><?xml version="1.0" encoding="UTF-8" standalone="yes"?>
<Relationships xmlns="http://schemas.openxmlformats.org/package/2006/relationships"><Relationship Id="rId3" Type="http://schemas.openxmlformats.org/officeDocument/2006/relationships/notesSlide" Target="../notesSlides/notesSlide90.xml"/><Relationship Id="rId2" Type="http://schemas.openxmlformats.org/officeDocument/2006/relationships/slideLayout" Target="../slideLayouts/slideLayout3.xml"/><Relationship Id="rId1" Type="http://schemas.openxmlformats.org/officeDocument/2006/relationships/tags" Target="../tags/tag108.xml"/><Relationship Id="rId4" Type="http://schemas.openxmlformats.org/officeDocument/2006/relationships/image" Target="../media/image61.jpg"/></Relationships>
</file>

<file path=ppt/slides/_rels/slide95.xml.rels><?xml version="1.0" encoding="UTF-8" standalone="yes"?>
<Relationships xmlns="http://schemas.openxmlformats.org/package/2006/relationships"><Relationship Id="rId3" Type="http://schemas.openxmlformats.org/officeDocument/2006/relationships/notesSlide" Target="../notesSlides/notesSlide91.xml"/><Relationship Id="rId2" Type="http://schemas.openxmlformats.org/officeDocument/2006/relationships/slideLayout" Target="../slideLayouts/slideLayout3.xml"/><Relationship Id="rId1" Type="http://schemas.openxmlformats.org/officeDocument/2006/relationships/tags" Target="../tags/tag109.xml"/><Relationship Id="rId4" Type="http://schemas.openxmlformats.org/officeDocument/2006/relationships/image" Target="../media/image61.jpg"/></Relationships>
</file>

<file path=ppt/slides/_rels/slide96.xml.rels><?xml version="1.0" encoding="UTF-8" standalone="yes"?>
<Relationships xmlns="http://schemas.openxmlformats.org/package/2006/relationships"><Relationship Id="rId3" Type="http://schemas.openxmlformats.org/officeDocument/2006/relationships/notesSlide" Target="../notesSlides/notesSlide92.xml"/><Relationship Id="rId2" Type="http://schemas.openxmlformats.org/officeDocument/2006/relationships/slideLayout" Target="../slideLayouts/slideLayout3.xml"/><Relationship Id="rId1" Type="http://schemas.openxmlformats.org/officeDocument/2006/relationships/tags" Target="../tags/tag110.xml"/></Relationships>
</file>

<file path=ppt/slides/_rels/slide97.xml.rels><?xml version="1.0" encoding="UTF-8" standalone="yes"?>
<Relationships xmlns="http://schemas.openxmlformats.org/package/2006/relationships"><Relationship Id="rId3" Type="http://schemas.openxmlformats.org/officeDocument/2006/relationships/notesSlide" Target="../notesSlides/notesSlide93.xml"/><Relationship Id="rId2" Type="http://schemas.openxmlformats.org/officeDocument/2006/relationships/slideLayout" Target="../slideLayouts/slideLayout3.xml"/><Relationship Id="rId1" Type="http://schemas.openxmlformats.org/officeDocument/2006/relationships/tags" Target="../tags/tag111.xml"/><Relationship Id="rId5" Type="http://schemas.openxmlformats.org/officeDocument/2006/relationships/image" Target="../media/image62.png"/><Relationship Id="rId4" Type="http://schemas.openxmlformats.org/officeDocument/2006/relationships/image" Target="../media/image61.jpg"/></Relationships>
</file>

<file path=ppt/slides/_rels/slide98.xml.rels><?xml version="1.0" encoding="UTF-8" standalone="yes"?>
<Relationships xmlns="http://schemas.openxmlformats.org/package/2006/relationships"><Relationship Id="rId3" Type="http://schemas.openxmlformats.org/officeDocument/2006/relationships/notesSlide" Target="../notesSlides/notesSlide94.xml"/><Relationship Id="rId2" Type="http://schemas.openxmlformats.org/officeDocument/2006/relationships/slideLayout" Target="../slideLayouts/slideLayout3.xml"/><Relationship Id="rId1" Type="http://schemas.openxmlformats.org/officeDocument/2006/relationships/tags" Target="../tags/tag112.xml"/><Relationship Id="rId4" Type="http://schemas.openxmlformats.org/officeDocument/2006/relationships/image" Target="../media/image62.png"/></Relationships>
</file>

<file path=ppt/slides/_rels/slide99.xml.rels><?xml version="1.0" encoding="UTF-8" standalone="yes"?>
<Relationships xmlns="http://schemas.openxmlformats.org/package/2006/relationships"><Relationship Id="rId3" Type="http://schemas.openxmlformats.org/officeDocument/2006/relationships/notesSlide" Target="../notesSlides/notesSlide95.xml"/><Relationship Id="rId2" Type="http://schemas.openxmlformats.org/officeDocument/2006/relationships/slideLayout" Target="../slideLayouts/slideLayout3.xml"/><Relationship Id="rId1" Type="http://schemas.openxmlformats.org/officeDocument/2006/relationships/tags" Target="../tags/tag113.xml"/><Relationship Id="rId4" Type="http://schemas.openxmlformats.org/officeDocument/2006/relationships/image" Target="../media/image61.jpg"/></Relationships>
</file>

<file path=ppt/slides/slide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42900" y="833252"/>
            <a:ext cx="11506200" cy="4571999"/>
          </a:xfrm>
        </p:spPr>
        <p:txBody>
          <a:bodyPr>
            <a:normAutofit fontScale="92500" lnSpcReduction="10000"/>
          </a:bodyPr>
          <a:lstStyle/>
          <a:p>
            <a:pPr marL="0" lvl="0" indent="0">
              <a:buNone/>
            </a:pPr>
            <a:r>
              <a:rPr lang="en-US" sz="5400" dirty="0">
                <a:solidFill>
                  <a:srgbClr val="FF0000"/>
                </a:solidFill>
              </a:rPr>
              <a:t>PLEASE READ </a:t>
            </a:r>
            <a:endParaRPr lang="en-US" dirty="0">
              <a:solidFill>
                <a:prstClr val="black"/>
              </a:solidFill>
            </a:endParaRPr>
          </a:p>
          <a:p>
            <a:pPr marL="0" indent="0">
              <a:buNone/>
            </a:pPr>
            <a:r>
              <a:rPr lang="en-US" dirty="0" smtClean="0"/>
              <a:t>Dear Instructor, </a:t>
            </a:r>
            <a:br>
              <a:rPr lang="en-US" dirty="0" smtClean="0"/>
            </a:br>
            <a:endParaRPr lang="en-US" dirty="0" smtClean="0"/>
          </a:p>
          <a:p>
            <a:pPr marL="0" indent="0">
              <a:buNone/>
            </a:pPr>
            <a:r>
              <a:rPr lang="en-US" dirty="0" smtClean="0"/>
              <a:t>This presentation is available in both AIA and ICC versions.</a:t>
            </a:r>
          </a:p>
          <a:p>
            <a:endParaRPr lang="en-US" dirty="0" smtClean="0"/>
          </a:p>
          <a:p>
            <a:r>
              <a:rPr lang="en-US" dirty="0" smtClean="0"/>
              <a:t>For </a:t>
            </a:r>
            <a:r>
              <a:rPr lang="en-US" b="1" dirty="0" smtClean="0"/>
              <a:t>AIA: </a:t>
            </a:r>
            <a:r>
              <a:rPr lang="en-US" dirty="0" smtClean="0"/>
              <a:t>Right click and un-hide slides 5 and 131</a:t>
            </a:r>
            <a:endParaRPr lang="en-US" dirty="0"/>
          </a:p>
          <a:p>
            <a:endParaRPr lang="en-US" dirty="0" smtClean="0"/>
          </a:p>
          <a:p>
            <a:r>
              <a:rPr lang="en-US" dirty="0" smtClean="0"/>
              <a:t>For </a:t>
            </a:r>
            <a:r>
              <a:rPr lang="en-US" b="1" dirty="0" smtClean="0"/>
              <a:t>ICC</a:t>
            </a:r>
            <a:r>
              <a:rPr lang="en-US" dirty="0" smtClean="0"/>
              <a:t>: Right click and un-hide slides 6 and 132</a:t>
            </a:r>
          </a:p>
          <a:p>
            <a:endParaRPr lang="en-US" dirty="0"/>
          </a:p>
          <a:p>
            <a:pPr marL="0" indent="0">
              <a:buNone/>
            </a:pPr>
            <a:r>
              <a:rPr lang="en-US" dirty="0" smtClean="0"/>
              <a:t>Slide 2 is an optional slide</a:t>
            </a:r>
          </a:p>
        </p:txBody>
      </p:sp>
    </p:spTree>
    <p:custDataLst>
      <p:tags r:id="rId1"/>
    </p:custDataLst>
    <p:extLst>
      <p:ext uri="{BB962C8B-B14F-4D97-AF65-F5344CB8AC3E}">
        <p14:creationId xmlns:p14="http://schemas.microsoft.com/office/powerpoint/2010/main" val="98915586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Learning Objectives, cont.</a:t>
            </a:r>
            <a:endParaRPr lang="en-US" dirty="0"/>
          </a:p>
        </p:txBody>
      </p:sp>
      <p:sp>
        <p:nvSpPr>
          <p:cNvPr id="5" name="Content Placeholder 2"/>
          <p:cNvSpPr txBox="1">
            <a:spLocks/>
          </p:cNvSpPr>
          <p:nvPr/>
        </p:nvSpPr>
        <p:spPr>
          <a:xfrm>
            <a:off x="728993" y="1409701"/>
            <a:ext cx="7777054" cy="4724400"/>
          </a:xfrm>
          <a:prstGeom prst="rect">
            <a:avLst/>
          </a:prstGeom>
        </p:spPr>
        <p:txBody>
          <a:bodyPr vert="horz" lIns="0" tIns="0" rIns="0" bIns="0" rtlCol="0">
            <a:noAutofit/>
          </a:bodyPr>
          <a:lstStyle>
            <a:lvl1pPr marL="182875" indent="-182875" algn="l" defTabSz="914377" rtl="0" eaLnBrk="1" latinLnBrk="0" hangingPunct="1">
              <a:spcBef>
                <a:spcPct val="20000"/>
              </a:spcBef>
              <a:buFont typeface="Arial" panose="020B0604020202020204" pitchFamily="34" charset="0"/>
              <a:buChar char="•"/>
              <a:defRPr sz="2200" kern="1200">
                <a:solidFill>
                  <a:schemeClr val="bg2"/>
                </a:solidFill>
                <a:latin typeface="Arial" panose="020B0604020202020204" pitchFamily="34" charset="0"/>
                <a:ea typeface="+mn-ea"/>
                <a:cs typeface="Arial" panose="020B0604020202020204" pitchFamily="34" charset="0"/>
              </a:defRPr>
            </a:lvl1pPr>
            <a:lvl2pPr marL="594345" indent="-285744" algn="l" defTabSz="914377" rtl="0" eaLnBrk="1" latinLnBrk="0" hangingPunct="1">
              <a:spcBef>
                <a:spcPct val="20000"/>
              </a:spcBef>
              <a:buFont typeface="Arial" panose="020B0604020202020204" pitchFamily="34" charset="0"/>
              <a:buChar char="–"/>
              <a:defRPr sz="2000" kern="1200">
                <a:solidFill>
                  <a:schemeClr val="bg2"/>
                </a:solidFill>
                <a:latin typeface="Arial" panose="020B0604020202020204" pitchFamily="34" charset="0"/>
                <a:ea typeface="+mn-ea"/>
                <a:cs typeface="Arial" panose="020B0604020202020204" pitchFamily="34" charset="0"/>
              </a:defRPr>
            </a:lvl2pPr>
            <a:lvl3pPr marL="914377" indent="-182875" algn="l" defTabSz="914377" rtl="0" eaLnBrk="1" latinLnBrk="0" hangingPunct="1">
              <a:spcBef>
                <a:spcPct val="20000"/>
              </a:spcBef>
              <a:buFont typeface="Arial" panose="020B0604020202020204" pitchFamily="34" charset="0"/>
              <a:buChar char="•"/>
              <a:defRPr sz="1800" kern="1200">
                <a:solidFill>
                  <a:schemeClr val="bg2"/>
                </a:solidFill>
                <a:latin typeface="Arial" panose="020B0604020202020204" pitchFamily="34" charset="0"/>
                <a:ea typeface="+mn-ea"/>
                <a:cs typeface="Arial" panose="020B0604020202020204" pitchFamily="34" charset="0"/>
              </a:defRPr>
            </a:lvl3pPr>
            <a:lvl4pPr marL="1371566" indent="-182875" algn="l" defTabSz="914377" rtl="0" eaLnBrk="1" latinLnBrk="0" hangingPunct="1">
              <a:spcBef>
                <a:spcPct val="20000"/>
              </a:spcBef>
              <a:buFont typeface="Arial" panose="020B0604020202020204" pitchFamily="34" charset="0"/>
              <a:buChar char="–"/>
              <a:defRPr sz="1600" kern="1200">
                <a:solidFill>
                  <a:schemeClr val="bg2"/>
                </a:solidFill>
                <a:latin typeface="Arial" panose="020B0604020202020204" pitchFamily="34" charset="0"/>
                <a:ea typeface="+mn-ea"/>
                <a:cs typeface="Arial" panose="020B0604020202020204" pitchFamily="34" charset="0"/>
              </a:defRPr>
            </a:lvl4pPr>
            <a:lvl5pPr marL="1828754" indent="-182875" algn="l" defTabSz="914377" rtl="0" eaLnBrk="1" latinLnBrk="0" hangingPunct="1">
              <a:spcBef>
                <a:spcPct val="20000"/>
              </a:spcBef>
              <a:buFont typeface="Arial" panose="020B0604020202020204" pitchFamily="34" charset="0"/>
              <a:buChar char="»"/>
              <a:defRPr sz="1600" kern="1200">
                <a:solidFill>
                  <a:schemeClr val="bg2"/>
                </a:solidFill>
                <a:latin typeface="Arial" panose="020B0604020202020204" pitchFamily="34" charset="0"/>
                <a:ea typeface="+mn-ea"/>
                <a:cs typeface="Arial" panose="020B0604020202020204" pitchFamily="34" charset="0"/>
              </a:defRPr>
            </a:lvl5pPr>
            <a:lvl6pPr marL="2514537" indent="-228594" algn="l" defTabSz="91437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726" indent="-228594" algn="l" defTabSz="91437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8914" indent="-228594" algn="l" defTabSz="91437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103" indent="-228594" algn="l" defTabSz="91437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182875" marR="0" lvl="0" indent="-182875" algn="l" defTabSz="914377" rtl="0" eaLnBrk="1" fontAlgn="auto" latinLnBrk="0" hangingPunct="1">
              <a:lnSpc>
                <a:spcPct val="120000"/>
              </a:lnSpc>
              <a:spcBef>
                <a:spcPct val="20000"/>
              </a:spcBef>
              <a:spcAft>
                <a:spcPts val="0"/>
              </a:spcAft>
              <a:buClrTx/>
              <a:buSzTx/>
              <a:buFont typeface="Arial" charset="0"/>
              <a:buNone/>
              <a:tabLst/>
              <a:defRPr/>
            </a:pPr>
            <a:r>
              <a:rPr kumimoji="0" lang="en-US" sz="2000" b="0" i="0" u="none" strike="noStrike" kern="1200" cap="none" spc="0" normalizeH="0" baseline="0" noProof="0" dirty="0" smtClean="0">
                <a:ln>
                  <a:noFill/>
                </a:ln>
                <a:solidFill>
                  <a:srgbClr val="FF773D"/>
                </a:solidFill>
                <a:effectLst/>
                <a:uLnTx/>
                <a:uFillTx/>
                <a:latin typeface="Arial Black" panose="020B0A04020102020204" pitchFamily="34" charset="0"/>
                <a:ea typeface="+mn-ea"/>
                <a:cs typeface="Arial" panose="020B0604020202020204" pitchFamily="34" charset="0"/>
              </a:rPr>
              <a:t>Upon completion of this seminar, you will be able to:</a:t>
            </a:r>
            <a:endParaRPr kumimoji="0" lang="en-US" altLang="en-US" sz="2000" b="0" i="0" u="none" strike="noStrike" kern="1200" cap="none" spc="0" normalizeH="0" baseline="0" noProof="0" dirty="0" smtClean="0">
              <a:ln>
                <a:noFill/>
              </a:ln>
              <a:solidFill>
                <a:srgbClr val="FF773D"/>
              </a:solidFill>
              <a:effectLst/>
              <a:uLnTx/>
              <a:uFillTx/>
              <a:latin typeface="Arial Black" panose="020B0A04020102020204" pitchFamily="34" charset="0"/>
              <a:ea typeface="+mn-ea"/>
              <a:cs typeface="Arial" panose="020B0604020202020204" pitchFamily="34" charset="0"/>
            </a:endParaRPr>
          </a:p>
          <a:p>
            <a:pPr marL="225420" lvl="0" indent="-225420">
              <a:lnSpc>
                <a:spcPct val="120000"/>
              </a:lnSpc>
              <a:spcBef>
                <a:spcPts val="1800"/>
              </a:spcBef>
            </a:pPr>
            <a:r>
              <a:rPr lang="en-US" altLang="en-US" sz="2400" dirty="0" smtClean="0">
                <a:solidFill>
                  <a:srgbClr val="666666"/>
                </a:solidFill>
              </a:rPr>
              <a:t>Explain </a:t>
            </a:r>
            <a:r>
              <a:rPr lang="en-US" altLang="en-US" sz="2400" dirty="0">
                <a:solidFill>
                  <a:srgbClr val="666666"/>
                </a:solidFill>
              </a:rPr>
              <a:t>the proper application of ordinary moment frames and special moment </a:t>
            </a:r>
            <a:r>
              <a:rPr lang="en-US" altLang="en-US" sz="2400" dirty="0" smtClean="0">
                <a:solidFill>
                  <a:srgbClr val="666666"/>
                </a:solidFill>
              </a:rPr>
              <a:t>frames</a:t>
            </a:r>
          </a:p>
          <a:p>
            <a:pPr marL="225420" lvl="0" indent="-225420">
              <a:lnSpc>
                <a:spcPct val="120000"/>
              </a:lnSpc>
              <a:spcBef>
                <a:spcPts val="1800"/>
              </a:spcBef>
            </a:pPr>
            <a:r>
              <a:rPr lang="en-US" altLang="en-US" sz="2400" dirty="0" smtClean="0">
                <a:solidFill>
                  <a:srgbClr val="666666"/>
                </a:solidFill>
              </a:rPr>
              <a:t>Explain </a:t>
            </a:r>
            <a:r>
              <a:rPr lang="en-US" altLang="en-US" sz="2400" dirty="0">
                <a:solidFill>
                  <a:srgbClr val="666666"/>
                </a:solidFill>
              </a:rPr>
              <a:t>the advantages of using a predesigned and manufactured steel moment </a:t>
            </a:r>
            <a:r>
              <a:rPr lang="en-US" altLang="en-US" sz="2400" dirty="0" smtClean="0">
                <a:solidFill>
                  <a:srgbClr val="666666"/>
                </a:solidFill>
              </a:rPr>
              <a:t>frame</a:t>
            </a:r>
          </a:p>
          <a:p>
            <a:pPr marL="225420" lvl="0" indent="-225420">
              <a:lnSpc>
                <a:spcPct val="120000"/>
              </a:lnSpc>
              <a:spcBef>
                <a:spcPts val="1800"/>
              </a:spcBef>
            </a:pPr>
            <a:r>
              <a:rPr lang="en-US" altLang="en-US" sz="2400" dirty="0" smtClean="0">
                <a:solidFill>
                  <a:srgbClr val="666666"/>
                </a:solidFill>
              </a:rPr>
              <a:t>Demonstrate </a:t>
            </a:r>
            <a:r>
              <a:rPr lang="en-US" altLang="en-US" sz="2400" dirty="0">
                <a:solidFill>
                  <a:srgbClr val="666666"/>
                </a:solidFill>
              </a:rPr>
              <a:t>how to determine the necessary specifications for an ordinary moment frame application</a:t>
            </a:r>
            <a:endParaRPr kumimoji="0" lang="en-US" altLang="en-US" sz="2400" b="0" i="0" u="none" strike="noStrike" kern="1200" cap="none" spc="0" normalizeH="0" baseline="0" noProof="0" dirty="0">
              <a:ln>
                <a:noFill/>
              </a:ln>
              <a:solidFill>
                <a:srgbClr val="666666"/>
              </a:solidFill>
              <a:effectLst/>
              <a:uLnTx/>
              <a:uFillTx/>
            </a:endParaRPr>
          </a:p>
        </p:txBody>
      </p:sp>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537405" y="1502734"/>
            <a:ext cx="2654595" cy="4849425"/>
          </a:xfrm>
          <a:prstGeom prst="rect">
            <a:avLst/>
          </a:prstGeom>
        </p:spPr>
      </p:pic>
    </p:spTree>
    <p:custDataLst>
      <p:tags r:id="rId1"/>
    </p:custDataLst>
    <p:extLst>
      <p:ext uri="{BB962C8B-B14F-4D97-AF65-F5344CB8AC3E}">
        <p14:creationId xmlns:p14="http://schemas.microsoft.com/office/powerpoint/2010/main" val="2519047976"/>
      </p:ext>
    </p:extLst>
  </p:cSld>
  <p:clrMapOvr>
    <a:masterClrMapping/>
  </p:clrMapOvr>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Frame Selection, Step Seven</a:t>
            </a:r>
            <a:endParaRPr lang="en-US" dirty="0"/>
          </a:p>
        </p:txBody>
      </p:sp>
      <p:sp>
        <p:nvSpPr>
          <p:cNvPr id="3" name="Content Placeholder 2"/>
          <p:cNvSpPr>
            <a:spLocks noGrp="1"/>
          </p:cNvSpPr>
          <p:nvPr>
            <p:ph idx="1"/>
          </p:nvPr>
        </p:nvSpPr>
        <p:spPr>
          <a:xfrm>
            <a:off x="723900" y="1409700"/>
            <a:ext cx="8432132" cy="4724400"/>
          </a:xfrm>
        </p:spPr>
        <p:txBody>
          <a:bodyPr>
            <a:normAutofit/>
          </a:bodyPr>
          <a:lstStyle/>
          <a:p>
            <a:pPr marL="0" indent="0">
              <a:lnSpc>
                <a:spcPct val="120000"/>
              </a:lnSpc>
              <a:buNone/>
            </a:pPr>
            <a:r>
              <a:rPr lang="en-US" sz="2400" dirty="0">
                <a:solidFill>
                  <a:srgbClr val="FF773D"/>
                </a:solidFill>
                <a:latin typeface="Segoe UI" panose="020B0502040204020203" pitchFamily="34" charset="0"/>
                <a:ea typeface="Segoe UI" panose="020B0502040204020203" pitchFamily="34" charset="0"/>
                <a:cs typeface="Segoe UI" panose="020B0502040204020203" pitchFamily="34" charset="0"/>
              </a:rPr>
              <a:t>❼</a:t>
            </a:r>
            <a:r>
              <a:rPr lang="en-US" sz="2400" dirty="0" smtClean="0">
                <a:solidFill>
                  <a:srgbClr val="FF773D"/>
                </a:solidFill>
              </a:rPr>
              <a:t> </a:t>
            </a:r>
            <a:r>
              <a:rPr lang="en-US" sz="2400" b="1" dirty="0" smtClean="0">
                <a:solidFill>
                  <a:srgbClr val="FF773D"/>
                </a:solidFill>
              </a:rPr>
              <a:t>Check Ordinary Moment Frame dimensions</a:t>
            </a:r>
          </a:p>
          <a:p>
            <a:pPr>
              <a:lnSpc>
                <a:spcPct val="120000"/>
              </a:lnSpc>
            </a:pPr>
            <a:r>
              <a:rPr lang="en-US" sz="2000" dirty="0" smtClean="0">
                <a:solidFill>
                  <a:schemeClr val="tx2"/>
                </a:solidFill>
              </a:rPr>
              <a:t>Check </a:t>
            </a:r>
            <a:r>
              <a:rPr lang="en-US" sz="2000" dirty="0">
                <a:solidFill>
                  <a:schemeClr val="tx2"/>
                </a:solidFill>
              </a:rPr>
              <a:t>that the clear-opening width (W1) is equal to or greater than the wall opening width</a:t>
            </a:r>
          </a:p>
          <a:p>
            <a:pPr>
              <a:lnSpc>
                <a:spcPct val="120000"/>
              </a:lnSpc>
            </a:pPr>
            <a:r>
              <a:rPr lang="en-US" sz="2000" dirty="0">
                <a:solidFill>
                  <a:schemeClr val="tx2"/>
                </a:solidFill>
              </a:rPr>
              <a:t>Check that the outside frame width (W2) fits within the available wall space</a:t>
            </a:r>
          </a:p>
          <a:p>
            <a:pPr>
              <a:lnSpc>
                <a:spcPct val="120000"/>
              </a:lnSpc>
            </a:pPr>
            <a:r>
              <a:rPr lang="en-US" sz="2000" dirty="0">
                <a:solidFill>
                  <a:schemeClr val="tx2"/>
                </a:solidFill>
              </a:rPr>
              <a:t>Check that the frame’s clear-opening height (H3) is equal to or greater than that required (remember to add the curb / </a:t>
            </a:r>
            <a:r>
              <a:rPr lang="en-US" sz="2000" dirty="0" err="1">
                <a:solidFill>
                  <a:schemeClr val="tx2"/>
                </a:solidFill>
              </a:rPr>
              <a:t>stemwell</a:t>
            </a:r>
            <a:r>
              <a:rPr lang="en-US" sz="2000" dirty="0">
                <a:solidFill>
                  <a:schemeClr val="tx2"/>
                </a:solidFill>
              </a:rPr>
              <a:t> height to H3 for installations with the frame base above the floor level)</a:t>
            </a:r>
          </a:p>
        </p:txBody>
      </p:sp>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506953" y="1524001"/>
            <a:ext cx="2227847" cy="1942010"/>
          </a:xfrm>
          <a:prstGeom prst="rect">
            <a:avLst/>
          </a:prstGeom>
        </p:spPr>
      </p:pic>
    </p:spTree>
    <p:custDataLst>
      <p:tags r:id="rId1"/>
    </p:custDataLst>
    <p:extLst>
      <p:ext uri="{BB962C8B-B14F-4D97-AF65-F5344CB8AC3E}">
        <p14:creationId xmlns:p14="http://schemas.microsoft.com/office/powerpoint/2010/main" val="551507223"/>
      </p:ext>
    </p:extLst>
  </p:cSld>
  <p:clrMapOvr>
    <a:masterClrMapping/>
  </p:clrMapOvr>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Frame Selection, Step Seven</a:t>
            </a:r>
            <a:endParaRPr lang="en-US" dirty="0"/>
          </a:p>
        </p:txBody>
      </p:sp>
      <p:sp>
        <p:nvSpPr>
          <p:cNvPr id="3" name="Content Placeholder 2"/>
          <p:cNvSpPr>
            <a:spLocks noGrp="1"/>
          </p:cNvSpPr>
          <p:nvPr>
            <p:ph idx="1"/>
          </p:nvPr>
        </p:nvSpPr>
        <p:spPr>
          <a:xfrm>
            <a:off x="723900" y="1409700"/>
            <a:ext cx="8432132" cy="683795"/>
          </a:xfrm>
        </p:spPr>
        <p:txBody>
          <a:bodyPr>
            <a:normAutofit/>
          </a:bodyPr>
          <a:lstStyle/>
          <a:p>
            <a:pPr marL="0" indent="0">
              <a:lnSpc>
                <a:spcPct val="120000"/>
              </a:lnSpc>
              <a:buNone/>
            </a:pPr>
            <a:r>
              <a:rPr lang="en-US" sz="2400" dirty="0">
                <a:solidFill>
                  <a:srgbClr val="FF773D"/>
                </a:solidFill>
                <a:latin typeface="Segoe UI" panose="020B0502040204020203" pitchFamily="34" charset="0"/>
                <a:ea typeface="Segoe UI" panose="020B0502040204020203" pitchFamily="34" charset="0"/>
                <a:cs typeface="Segoe UI" panose="020B0502040204020203" pitchFamily="34" charset="0"/>
              </a:rPr>
              <a:t>❼</a:t>
            </a:r>
            <a:r>
              <a:rPr lang="en-US" sz="2400" dirty="0">
                <a:solidFill>
                  <a:srgbClr val="FF773D"/>
                </a:solidFill>
              </a:rPr>
              <a:t> </a:t>
            </a:r>
            <a:r>
              <a:rPr lang="en-US" sz="2400" b="1" dirty="0">
                <a:solidFill>
                  <a:srgbClr val="FF773D"/>
                </a:solidFill>
              </a:rPr>
              <a:t>Check Ordinary Moment Frame dimensions</a:t>
            </a:r>
            <a:r>
              <a:rPr lang="en-US" sz="2400" b="1" dirty="0" smtClean="0">
                <a:solidFill>
                  <a:srgbClr val="FF773D"/>
                </a:solidFill>
              </a:rPr>
              <a:t>, cont.</a:t>
            </a:r>
          </a:p>
        </p:txBody>
      </p:sp>
      <p:sp>
        <p:nvSpPr>
          <p:cNvPr id="5" name="Rectangle 4"/>
          <p:cNvSpPr/>
          <p:nvPr/>
        </p:nvSpPr>
        <p:spPr>
          <a:xfrm>
            <a:off x="723901" y="2249904"/>
            <a:ext cx="6085974" cy="2779296"/>
          </a:xfrm>
          <a:prstGeom prst="rect">
            <a:avLst/>
          </a:prstGeom>
          <a:solidFill>
            <a:schemeClr val="bg1">
              <a:lumMod val="9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nSpc>
                <a:spcPct val="120000"/>
              </a:lnSpc>
              <a:spcAft>
                <a:spcPts val="600"/>
              </a:spcAft>
            </a:pPr>
            <a:r>
              <a:rPr lang="en-US" sz="2000" dirty="0" smtClean="0">
                <a:solidFill>
                  <a:srgbClr val="FF773D"/>
                </a:solidFill>
                <a:latin typeface="Arial" panose="020B0604020202020204" pitchFamily="34" charset="0"/>
                <a:cs typeface="Arial" panose="020B0604020202020204" pitchFamily="34" charset="0"/>
              </a:rPr>
              <a:t>In our example…</a:t>
            </a:r>
          </a:p>
          <a:p>
            <a:pPr>
              <a:lnSpc>
                <a:spcPct val="120000"/>
              </a:lnSpc>
              <a:spcAft>
                <a:spcPts val="1200"/>
              </a:spcAft>
            </a:pPr>
            <a:r>
              <a:rPr lang="en-US" sz="2000" dirty="0">
                <a:solidFill>
                  <a:schemeClr val="tx2"/>
                </a:solidFill>
                <a:latin typeface="Arial" panose="020B0604020202020204" pitchFamily="34" charset="0"/>
                <a:cs typeface="Arial" panose="020B0604020202020204" pitchFamily="34" charset="0"/>
              </a:rPr>
              <a:t>Clear-opening width: W1 = 16'-4" &gt; 16'- 0", </a:t>
            </a:r>
            <a:r>
              <a:rPr lang="en-US" sz="2000" b="1" u="sng" dirty="0">
                <a:solidFill>
                  <a:schemeClr val="tx2"/>
                </a:solidFill>
                <a:latin typeface="Arial" panose="020B0604020202020204" pitchFamily="34" charset="0"/>
                <a:cs typeface="Arial" panose="020B0604020202020204" pitchFamily="34" charset="0"/>
              </a:rPr>
              <a:t>OK</a:t>
            </a:r>
            <a:r>
              <a:rPr lang="en-US" sz="2000" b="1" dirty="0">
                <a:solidFill>
                  <a:schemeClr val="tx2"/>
                </a:solidFill>
                <a:latin typeface="Arial" panose="020B0604020202020204" pitchFamily="34" charset="0"/>
                <a:cs typeface="Arial" panose="020B0604020202020204" pitchFamily="34" charset="0"/>
              </a:rPr>
              <a:t> ✓</a:t>
            </a:r>
          </a:p>
          <a:p>
            <a:pPr>
              <a:lnSpc>
                <a:spcPct val="120000"/>
              </a:lnSpc>
              <a:spcAft>
                <a:spcPts val="1200"/>
              </a:spcAft>
            </a:pPr>
            <a:r>
              <a:rPr lang="en-US" sz="2000" dirty="0">
                <a:solidFill>
                  <a:schemeClr val="tx2"/>
                </a:solidFill>
                <a:latin typeface="Arial" panose="020B0604020202020204" pitchFamily="34" charset="0"/>
                <a:cs typeface="Arial" panose="020B0604020202020204" pitchFamily="34" charset="0"/>
              </a:rPr>
              <a:t>Outside frame width: W2 = 18'-4" &lt; 20’-0”, </a:t>
            </a:r>
            <a:r>
              <a:rPr lang="en-US" sz="2000" b="1" u="sng" dirty="0">
                <a:solidFill>
                  <a:schemeClr val="tx2"/>
                </a:solidFill>
                <a:latin typeface="Arial" panose="020B0604020202020204" pitchFamily="34" charset="0"/>
                <a:cs typeface="Arial" panose="020B0604020202020204" pitchFamily="34" charset="0"/>
              </a:rPr>
              <a:t>OK</a:t>
            </a:r>
            <a:r>
              <a:rPr lang="en-US" sz="2000" b="1" dirty="0">
                <a:solidFill>
                  <a:schemeClr val="tx2"/>
                </a:solidFill>
                <a:latin typeface="Arial" panose="020B0604020202020204" pitchFamily="34" charset="0"/>
                <a:cs typeface="Arial" panose="020B0604020202020204" pitchFamily="34" charset="0"/>
              </a:rPr>
              <a:t> ✓</a:t>
            </a:r>
          </a:p>
          <a:p>
            <a:pPr>
              <a:lnSpc>
                <a:spcPct val="120000"/>
              </a:lnSpc>
              <a:spcAft>
                <a:spcPts val="1200"/>
              </a:spcAft>
            </a:pPr>
            <a:r>
              <a:rPr lang="en-US" sz="2000" dirty="0">
                <a:solidFill>
                  <a:schemeClr val="tx2"/>
                </a:solidFill>
                <a:latin typeface="Arial" panose="020B0604020202020204" pitchFamily="34" charset="0"/>
                <a:cs typeface="Arial" panose="020B0604020202020204" pitchFamily="34" charset="0"/>
              </a:rPr>
              <a:t>Clear-opening height: H3 + curb height above </a:t>
            </a:r>
            <a:r>
              <a:rPr lang="en-US" sz="2000" dirty="0" smtClean="0">
                <a:solidFill>
                  <a:schemeClr val="tx2"/>
                </a:solidFill>
                <a:latin typeface="Arial" panose="020B0604020202020204" pitchFamily="34" charset="0"/>
                <a:cs typeface="Arial" panose="020B0604020202020204" pitchFamily="34" charset="0"/>
              </a:rPr>
              <a:t>slab</a:t>
            </a:r>
            <a:br>
              <a:rPr lang="en-US" sz="2000" dirty="0" smtClean="0">
                <a:solidFill>
                  <a:schemeClr val="tx2"/>
                </a:solidFill>
                <a:latin typeface="Arial" panose="020B0604020202020204" pitchFamily="34" charset="0"/>
                <a:cs typeface="Arial" panose="020B0604020202020204" pitchFamily="34" charset="0"/>
              </a:rPr>
            </a:br>
            <a:r>
              <a:rPr lang="en-US" sz="2000" dirty="0" smtClean="0">
                <a:solidFill>
                  <a:schemeClr val="tx2"/>
                </a:solidFill>
                <a:latin typeface="Arial" panose="020B0604020202020204" pitchFamily="34" charset="0"/>
                <a:cs typeface="Arial" panose="020B0604020202020204" pitchFamily="34" charset="0"/>
              </a:rPr>
              <a:t>= </a:t>
            </a:r>
            <a:r>
              <a:rPr lang="en-US" sz="2000" dirty="0">
                <a:solidFill>
                  <a:schemeClr val="tx2"/>
                </a:solidFill>
                <a:latin typeface="Arial" panose="020B0604020202020204" pitchFamily="34" charset="0"/>
                <a:cs typeface="Arial" panose="020B0604020202020204" pitchFamily="34" charset="0"/>
              </a:rPr>
              <a:t>6'-6 3/4" + 6" = 7'-0 3/4" &gt; 7'- 0", </a:t>
            </a:r>
            <a:r>
              <a:rPr lang="en-US" sz="2000" b="1" u="sng" dirty="0">
                <a:solidFill>
                  <a:schemeClr val="tx2"/>
                </a:solidFill>
                <a:latin typeface="Arial" panose="020B0604020202020204" pitchFamily="34" charset="0"/>
                <a:cs typeface="Arial" panose="020B0604020202020204" pitchFamily="34" charset="0"/>
              </a:rPr>
              <a:t>OK</a:t>
            </a:r>
            <a:r>
              <a:rPr lang="en-US" sz="2000" b="1" dirty="0">
                <a:solidFill>
                  <a:schemeClr val="tx2"/>
                </a:solidFill>
                <a:latin typeface="Arial" panose="020B0604020202020204" pitchFamily="34" charset="0"/>
                <a:cs typeface="Arial" panose="020B0604020202020204" pitchFamily="34" charset="0"/>
              </a:rPr>
              <a:t> ✓</a:t>
            </a:r>
          </a:p>
        </p:txBody>
      </p:sp>
      <p:sp>
        <p:nvSpPr>
          <p:cNvPr id="7" name="TextBox 6"/>
          <p:cNvSpPr txBox="1"/>
          <p:nvPr/>
        </p:nvSpPr>
        <p:spPr>
          <a:xfrm>
            <a:off x="7255040" y="2254613"/>
            <a:ext cx="4213060" cy="630942"/>
          </a:xfrm>
          <a:prstGeom prst="rect">
            <a:avLst/>
          </a:prstGeom>
          <a:noFill/>
        </p:spPr>
        <p:txBody>
          <a:bodyPr wrap="square" lIns="0" tIns="0" rIns="0" bIns="0" rtlCol="0">
            <a:spAutoFit/>
          </a:bodyPr>
          <a:lstStyle/>
          <a:p>
            <a:r>
              <a:rPr lang="en-US" dirty="0" smtClean="0">
                <a:solidFill>
                  <a:srgbClr val="FF773D"/>
                </a:solidFill>
                <a:latin typeface="Arial" panose="020B0604020202020204" pitchFamily="34" charset="0"/>
                <a:cs typeface="Arial" panose="020B0604020202020204" pitchFamily="34" charset="0"/>
              </a:rPr>
              <a:t>OMF 8 ft. Nominal</a:t>
            </a:r>
            <a:r>
              <a:rPr lang="en-US" dirty="0">
                <a:solidFill>
                  <a:srgbClr val="FF773D"/>
                </a:solidFill>
                <a:latin typeface="Arial" panose="020B0604020202020204" pitchFamily="34" charset="0"/>
                <a:cs typeface="Arial" panose="020B0604020202020204" pitchFamily="34" charset="0"/>
              </a:rPr>
              <a:t> </a:t>
            </a:r>
            <a:r>
              <a:rPr lang="en-US" dirty="0" smtClean="0">
                <a:solidFill>
                  <a:srgbClr val="FF773D"/>
                </a:solidFill>
                <a:latin typeface="Arial" panose="020B0604020202020204" pitchFamily="34" charset="0"/>
                <a:cs typeface="Arial" panose="020B0604020202020204" pitchFamily="34" charset="0"/>
              </a:rPr>
              <a:t>Heights: Dimensions</a:t>
            </a:r>
          </a:p>
          <a:p>
            <a:pPr>
              <a:spcBef>
                <a:spcPts val="600"/>
              </a:spcBef>
            </a:pPr>
            <a:r>
              <a:rPr lang="en-US" dirty="0" smtClean="0">
                <a:solidFill>
                  <a:schemeClr val="tx2"/>
                </a:solidFill>
                <a:latin typeface="Arial" panose="020B0604020202020204" pitchFamily="34" charset="0"/>
                <a:cs typeface="Arial" panose="020B0604020202020204" pitchFamily="34" charset="0"/>
              </a:rPr>
              <a:t>C-SF13, page 64</a:t>
            </a:r>
            <a:endParaRPr lang="en-US" dirty="0">
              <a:solidFill>
                <a:schemeClr val="tx2"/>
              </a:solidFill>
              <a:latin typeface="Arial" panose="020B0604020202020204" pitchFamily="34" charset="0"/>
              <a:cs typeface="Arial" panose="020B0604020202020204" pitchFamily="34" charset="0"/>
            </a:endParaRPr>
          </a:p>
        </p:txBody>
      </p:sp>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209922" y="3031403"/>
            <a:ext cx="4306306" cy="2266477"/>
          </a:xfrm>
          <a:prstGeom prst="rect">
            <a:avLst/>
          </a:prstGeom>
        </p:spPr>
      </p:pic>
      <p:sp>
        <p:nvSpPr>
          <p:cNvPr id="8" name="Rectangle 7"/>
          <p:cNvSpPr/>
          <p:nvPr/>
        </p:nvSpPr>
        <p:spPr>
          <a:xfrm>
            <a:off x="7255040" y="4390422"/>
            <a:ext cx="4206240" cy="219456"/>
          </a:xfrm>
          <a:prstGeom prst="rect">
            <a:avLst/>
          </a:prstGeom>
          <a:solidFill>
            <a:schemeClr val="accent5">
              <a:alpha val="25000"/>
            </a:schemeClr>
          </a:solidFill>
          <a:ln w="28575">
            <a:solidFill>
              <a:schemeClr val="accent5"/>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4554561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100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Frame Selection, Step Eight</a:t>
            </a:r>
            <a:endParaRPr lang="en-US" dirty="0"/>
          </a:p>
        </p:txBody>
      </p:sp>
      <p:sp>
        <p:nvSpPr>
          <p:cNvPr id="3" name="Content Placeholder 2"/>
          <p:cNvSpPr>
            <a:spLocks noGrp="1"/>
          </p:cNvSpPr>
          <p:nvPr>
            <p:ph idx="1"/>
          </p:nvPr>
        </p:nvSpPr>
        <p:spPr>
          <a:xfrm>
            <a:off x="723900" y="1409700"/>
            <a:ext cx="8432132" cy="2849479"/>
          </a:xfrm>
        </p:spPr>
        <p:txBody>
          <a:bodyPr>
            <a:normAutofit/>
          </a:bodyPr>
          <a:lstStyle/>
          <a:p>
            <a:pPr marL="0" indent="0">
              <a:lnSpc>
                <a:spcPct val="120000"/>
              </a:lnSpc>
              <a:buNone/>
            </a:pPr>
            <a:r>
              <a:rPr lang="en-US" sz="2400" dirty="0">
                <a:solidFill>
                  <a:srgbClr val="FF773D"/>
                </a:solidFill>
                <a:latin typeface="Segoe UI" panose="020B0502040204020203" pitchFamily="34" charset="0"/>
                <a:ea typeface="Segoe UI" panose="020B0502040204020203" pitchFamily="34" charset="0"/>
                <a:cs typeface="Segoe UI" panose="020B0502040204020203" pitchFamily="34" charset="0"/>
              </a:rPr>
              <a:t>❽ </a:t>
            </a:r>
            <a:r>
              <a:rPr lang="en-US" sz="2400" b="1" dirty="0">
                <a:solidFill>
                  <a:srgbClr val="FF773D"/>
                </a:solidFill>
                <a:ea typeface="Segoe UI" panose="020B0502040204020203" pitchFamily="34" charset="0"/>
              </a:rPr>
              <a:t>Select bolt tightening </a:t>
            </a:r>
            <a:r>
              <a:rPr lang="en-US" sz="2400" b="1" dirty="0" smtClean="0">
                <a:solidFill>
                  <a:srgbClr val="FF773D"/>
                </a:solidFill>
                <a:ea typeface="Segoe UI" panose="020B0502040204020203" pitchFamily="34" charset="0"/>
              </a:rPr>
              <a:t>requirements</a:t>
            </a:r>
          </a:p>
          <a:p>
            <a:pPr marL="0" indent="0">
              <a:lnSpc>
                <a:spcPct val="120000"/>
              </a:lnSpc>
              <a:buNone/>
            </a:pPr>
            <a:r>
              <a:rPr lang="en-US" sz="2000" dirty="0">
                <a:solidFill>
                  <a:schemeClr val="tx2"/>
                </a:solidFill>
              </a:rPr>
              <a:t>Determine if snug-tight or </a:t>
            </a:r>
            <a:r>
              <a:rPr lang="en-US" sz="2000" dirty="0" err="1">
                <a:solidFill>
                  <a:schemeClr val="tx2"/>
                </a:solidFill>
              </a:rPr>
              <a:t>pretensioned</a:t>
            </a:r>
            <a:r>
              <a:rPr lang="en-US" sz="2000" dirty="0">
                <a:solidFill>
                  <a:schemeClr val="tx2"/>
                </a:solidFill>
              </a:rPr>
              <a:t> bolts are required for the end </a:t>
            </a:r>
            <a:r>
              <a:rPr lang="en-US" sz="2000" dirty="0" smtClean="0">
                <a:solidFill>
                  <a:schemeClr val="tx2"/>
                </a:solidFill>
              </a:rPr>
              <a:t>plate:</a:t>
            </a:r>
            <a:endParaRPr lang="en-US" sz="2000" dirty="0">
              <a:solidFill>
                <a:schemeClr val="tx2"/>
              </a:solidFill>
            </a:endParaRPr>
          </a:p>
          <a:p>
            <a:pPr marL="0" indent="0">
              <a:lnSpc>
                <a:spcPct val="120000"/>
              </a:lnSpc>
              <a:buNone/>
            </a:pPr>
            <a:r>
              <a:rPr lang="en-US" sz="2000" dirty="0">
                <a:solidFill>
                  <a:schemeClr val="tx2"/>
                </a:solidFill>
              </a:rPr>
              <a:t>In </a:t>
            </a:r>
            <a:r>
              <a:rPr lang="en-US" sz="2000" dirty="0" smtClean="0">
                <a:solidFill>
                  <a:schemeClr val="tx2"/>
                </a:solidFill>
              </a:rPr>
              <a:t>SDC D</a:t>
            </a:r>
            <a:r>
              <a:rPr lang="en-US" sz="2000" dirty="0">
                <a:solidFill>
                  <a:schemeClr val="tx2"/>
                </a:solidFill>
              </a:rPr>
              <a:t>, E, or </a:t>
            </a:r>
            <a:r>
              <a:rPr lang="en-US" sz="2000" dirty="0" smtClean="0">
                <a:solidFill>
                  <a:schemeClr val="tx2"/>
                </a:solidFill>
              </a:rPr>
              <a:t>F: </a:t>
            </a:r>
            <a:r>
              <a:rPr lang="en-US" sz="2000" dirty="0" err="1">
                <a:solidFill>
                  <a:schemeClr val="tx2"/>
                </a:solidFill>
              </a:rPr>
              <a:t>pretensioned</a:t>
            </a:r>
            <a:r>
              <a:rPr lang="en-US" sz="2000" dirty="0">
                <a:solidFill>
                  <a:schemeClr val="tx2"/>
                </a:solidFill>
              </a:rPr>
              <a:t> bolts are required.</a:t>
            </a:r>
          </a:p>
          <a:p>
            <a:pPr marL="0" indent="0">
              <a:lnSpc>
                <a:spcPct val="120000"/>
              </a:lnSpc>
              <a:buNone/>
            </a:pPr>
            <a:r>
              <a:rPr lang="en-US" sz="2000" dirty="0">
                <a:solidFill>
                  <a:schemeClr val="tx2"/>
                </a:solidFill>
              </a:rPr>
              <a:t>In </a:t>
            </a:r>
            <a:r>
              <a:rPr lang="en-US" sz="2000" dirty="0" smtClean="0">
                <a:solidFill>
                  <a:schemeClr val="tx2"/>
                </a:solidFill>
              </a:rPr>
              <a:t>SDC A</a:t>
            </a:r>
            <a:r>
              <a:rPr lang="en-US" sz="2000" dirty="0">
                <a:solidFill>
                  <a:schemeClr val="tx2"/>
                </a:solidFill>
              </a:rPr>
              <a:t>, B, or </a:t>
            </a:r>
            <a:r>
              <a:rPr lang="en-US" sz="2000" dirty="0" smtClean="0">
                <a:solidFill>
                  <a:schemeClr val="tx2"/>
                </a:solidFill>
              </a:rPr>
              <a:t>C: </a:t>
            </a:r>
            <a:r>
              <a:rPr lang="en-US" sz="2000" dirty="0">
                <a:solidFill>
                  <a:schemeClr val="tx2"/>
                </a:solidFill>
              </a:rPr>
              <a:t>snug-tight bolts may be used when seismic design is based on R ≤ 3, otherwise </a:t>
            </a:r>
            <a:r>
              <a:rPr lang="en-US" sz="2000" dirty="0" err="1">
                <a:solidFill>
                  <a:schemeClr val="tx2"/>
                </a:solidFill>
              </a:rPr>
              <a:t>pretensioned</a:t>
            </a:r>
            <a:r>
              <a:rPr lang="en-US" sz="2000" dirty="0">
                <a:solidFill>
                  <a:schemeClr val="tx2"/>
                </a:solidFill>
              </a:rPr>
              <a:t> bolts are required.</a:t>
            </a:r>
          </a:p>
        </p:txBody>
      </p:sp>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506953" y="1524001"/>
            <a:ext cx="2227847" cy="1942010"/>
          </a:xfrm>
          <a:prstGeom prst="rect">
            <a:avLst/>
          </a:prstGeom>
        </p:spPr>
      </p:pic>
      <p:sp>
        <p:nvSpPr>
          <p:cNvPr id="5" name="Rectangle 4"/>
          <p:cNvSpPr/>
          <p:nvPr/>
        </p:nvSpPr>
        <p:spPr>
          <a:xfrm>
            <a:off x="723900" y="4259179"/>
            <a:ext cx="10744200" cy="1874921"/>
          </a:xfrm>
          <a:prstGeom prst="rect">
            <a:avLst/>
          </a:prstGeom>
          <a:solidFill>
            <a:schemeClr val="bg1">
              <a:lumMod val="9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nSpc>
                <a:spcPct val="120000"/>
              </a:lnSpc>
              <a:spcAft>
                <a:spcPts val="600"/>
              </a:spcAft>
            </a:pPr>
            <a:r>
              <a:rPr lang="en-US" sz="2000" dirty="0" smtClean="0">
                <a:solidFill>
                  <a:srgbClr val="FF773D"/>
                </a:solidFill>
                <a:latin typeface="Arial" panose="020B0604020202020204" pitchFamily="34" charset="0"/>
                <a:cs typeface="Arial" panose="020B0604020202020204" pitchFamily="34" charset="0"/>
              </a:rPr>
              <a:t>In our example…</a:t>
            </a:r>
          </a:p>
          <a:p>
            <a:pPr>
              <a:lnSpc>
                <a:spcPct val="120000"/>
              </a:lnSpc>
            </a:pPr>
            <a:r>
              <a:rPr lang="en-US" sz="2000" dirty="0">
                <a:solidFill>
                  <a:schemeClr val="tx2"/>
                </a:solidFill>
                <a:latin typeface="Arial" panose="020B0604020202020204" pitchFamily="34" charset="0"/>
                <a:cs typeface="Arial" panose="020B0604020202020204" pitchFamily="34" charset="0"/>
              </a:rPr>
              <a:t>For Seismic Design Category A with R = 3 – Specify snug-tight bolts for end plate connection.</a:t>
            </a:r>
            <a:endParaRPr lang="en-US" sz="2000" b="1" dirty="0">
              <a:solidFill>
                <a:schemeClr val="tx2"/>
              </a:solidFill>
              <a:latin typeface="Arial" panose="020B0604020202020204" pitchFamily="34" charset="0"/>
              <a:cs typeface="Arial" panose="020B0604020202020204" pitchFamily="34" charset="0"/>
            </a:endParaRPr>
          </a:p>
        </p:txBody>
      </p:sp>
    </p:spTree>
    <p:custDataLst>
      <p:tags r:id="rId1"/>
    </p:custDataLst>
    <p:extLst>
      <p:ext uri="{BB962C8B-B14F-4D97-AF65-F5344CB8AC3E}">
        <p14:creationId xmlns:p14="http://schemas.microsoft.com/office/powerpoint/2010/main" val="1007517163"/>
      </p:ext>
    </p:extLst>
  </p:cSld>
  <p:clrMapOvr>
    <a:masterClrMapping/>
  </p:clrMapOvr>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Frame Selection, Step Nine</a:t>
            </a:r>
            <a:endParaRPr lang="en-US" dirty="0"/>
          </a:p>
        </p:txBody>
      </p:sp>
      <p:sp>
        <p:nvSpPr>
          <p:cNvPr id="3" name="Content Placeholder 2"/>
          <p:cNvSpPr>
            <a:spLocks noGrp="1"/>
          </p:cNvSpPr>
          <p:nvPr>
            <p:ph idx="1"/>
          </p:nvPr>
        </p:nvSpPr>
        <p:spPr>
          <a:xfrm>
            <a:off x="723900" y="1409700"/>
            <a:ext cx="8432132" cy="4724400"/>
          </a:xfrm>
        </p:spPr>
        <p:txBody>
          <a:bodyPr>
            <a:normAutofit/>
          </a:bodyPr>
          <a:lstStyle/>
          <a:p>
            <a:pPr marL="0" indent="0">
              <a:lnSpc>
                <a:spcPct val="120000"/>
              </a:lnSpc>
              <a:buNone/>
            </a:pPr>
            <a:r>
              <a:rPr lang="en-US" sz="2400" dirty="0">
                <a:solidFill>
                  <a:srgbClr val="FF773D"/>
                </a:solidFill>
                <a:latin typeface="Segoe UI" panose="020B0502040204020203" pitchFamily="34" charset="0"/>
                <a:ea typeface="Segoe UI" panose="020B0502040204020203" pitchFamily="34" charset="0"/>
                <a:cs typeface="Segoe UI" panose="020B0502040204020203" pitchFamily="34" charset="0"/>
              </a:rPr>
              <a:t>❾ </a:t>
            </a:r>
            <a:r>
              <a:rPr lang="en-US" sz="2400" b="1" dirty="0">
                <a:solidFill>
                  <a:srgbClr val="FF773D"/>
                </a:solidFill>
                <a:ea typeface="Segoe UI" panose="020B0502040204020203" pitchFamily="34" charset="0"/>
              </a:rPr>
              <a:t>Select top plate </a:t>
            </a:r>
            <a:r>
              <a:rPr lang="en-US" sz="2400" b="1" dirty="0" smtClean="0">
                <a:solidFill>
                  <a:srgbClr val="FF773D"/>
                </a:solidFill>
                <a:ea typeface="Segoe UI" panose="020B0502040204020203" pitchFamily="34" charset="0"/>
              </a:rPr>
              <a:t>fasteners</a:t>
            </a:r>
            <a:endParaRPr lang="en-US" sz="2400" b="1" dirty="0" smtClean="0">
              <a:solidFill>
                <a:srgbClr val="FF773D"/>
              </a:solidFill>
            </a:endParaRPr>
          </a:p>
          <a:p>
            <a:pPr marL="0" indent="0">
              <a:lnSpc>
                <a:spcPct val="120000"/>
              </a:lnSpc>
              <a:buNone/>
            </a:pPr>
            <a:r>
              <a:rPr lang="en-US" sz="2000" dirty="0">
                <a:solidFill>
                  <a:schemeClr val="tx2"/>
                </a:solidFill>
              </a:rPr>
              <a:t>In the allowable loads table for Ordinary Moment Frames </a:t>
            </a:r>
            <a:r>
              <a:rPr lang="en-US" sz="2000" dirty="0" smtClean="0">
                <a:solidFill>
                  <a:schemeClr val="tx2"/>
                </a:solidFill>
              </a:rPr>
              <a:t>(C-SF13 Catalog, </a:t>
            </a:r>
            <a:r>
              <a:rPr lang="en-US" sz="2000" dirty="0">
                <a:solidFill>
                  <a:schemeClr val="tx2"/>
                </a:solidFill>
              </a:rPr>
              <a:t>page 64), select between the nail (16d commons) and screw (1/4"x3-1/2" SDS) options for attaching a field installed top plate to the frame </a:t>
            </a:r>
            <a:r>
              <a:rPr lang="en-US" sz="2000" dirty="0" err="1" smtClean="0">
                <a:solidFill>
                  <a:schemeClr val="tx2"/>
                </a:solidFill>
              </a:rPr>
              <a:t>nailers</a:t>
            </a:r>
            <a:r>
              <a:rPr lang="en-US" sz="2000" dirty="0" smtClean="0">
                <a:solidFill>
                  <a:schemeClr val="tx2"/>
                </a:solidFill>
              </a:rPr>
              <a:t>.</a:t>
            </a:r>
          </a:p>
          <a:p>
            <a:pPr marL="0" indent="0">
              <a:lnSpc>
                <a:spcPct val="120000"/>
              </a:lnSpc>
              <a:buNone/>
            </a:pPr>
            <a:r>
              <a:rPr lang="en-US" sz="2000" dirty="0" smtClean="0">
                <a:solidFill>
                  <a:schemeClr val="tx2"/>
                </a:solidFill>
              </a:rPr>
              <a:t>For </a:t>
            </a:r>
            <a:r>
              <a:rPr lang="en-US" sz="2000" dirty="0">
                <a:solidFill>
                  <a:schemeClr val="tx2"/>
                </a:solidFill>
              </a:rPr>
              <a:t>seismic design, quantity of fasteners must be increased if the connection is required to be designed as a collector for load combinations with </a:t>
            </a:r>
            <a:r>
              <a:rPr lang="en-US" sz="2000" dirty="0" err="1">
                <a:solidFill>
                  <a:schemeClr val="tx2"/>
                </a:solidFill>
              </a:rPr>
              <a:t>overstrength</a:t>
            </a:r>
            <a:r>
              <a:rPr lang="en-US" sz="2000" dirty="0">
                <a:solidFill>
                  <a:schemeClr val="tx2"/>
                </a:solidFill>
              </a:rPr>
              <a:t> (see ASCE 7-10, Section 12.10.2.1).</a:t>
            </a:r>
          </a:p>
        </p:txBody>
      </p:sp>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506953" y="1524001"/>
            <a:ext cx="2227847" cy="1942010"/>
          </a:xfrm>
          <a:prstGeom prst="rect">
            <a:avLst/>
          </a:prstGeom>
        </p:spPr>
      </p:pic>
    </p:spTree>
    <p:custDataLst>
      <p:tags r:id="rId1"/>
    </p:custDataLst>
    <p:extLst>
      <p:ext uri="{BB962C8B-B14F-4D97-AF65-F5344CB8AC3E}">
        <p14:creationId xmlns:p14="http://schemas.microsoft.com/office/powerpoint/2010/main" val="191918672"/>
      </p:ext>
    </p:extLst>
  </p:cSld>
  <p:clrMapOvr>
    <a:masterClrMapping/>
  </p:clrMapOvr>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Frame Selection, Step Nine</a:t>
            </a:r>
            <a:endParaRPr lang="en-US" dirty="0"/>
          </a:p>
        </p:txBody>
      </p:sp>
      <p:sp>
        <p:nvSpPr>
          <p:cNvPr id="3" name="Content Placeholder 2"/>
          <p:cNvSpPr>
            <a:spLocks noGrp="1"/>
          </p:cNvSpPr>
          <p:nvPr>
            <p:ph idx="1"/>
          </p:nvPr>
        </p:nvSpPr>
        <p:spPr>
          <a:xfrm>
            <a:off x="723900" y="1409700"/>
            <a:ext cx="8432132" cy="683795"/>
          </a:xfrm>
        </p:spPr>
        <p:txBody>
          <a:bodyPr>
            <a:normAutofit/>
          </a:bodyPr>
          <a:lstStyle/>
          <a:p>
            <a:pPr marL="0" indent="0">
              <a:lnSpc>
                <a:spcPct val="120000"/>
              </a:lnSpc>
              <a:buNone/>
            </a:pPr>
            <a:r>
              <a:rPr lang="en-US" sz="2400" dirty="0">
                <a:solidFill>
                  <a:srgbClr val="FF773D"/>
                </a:solidFill>
                <a:latin typeface="Segoe UI" panose="020B0502040204020203" pitchFamily="34" charset="0"/>
                <a:ea typeface="Segoe UI" panose="020B0502040204020203" pitchFamily="34" charset="0"/>
                <a:cs typeface="Segoe UI" panose="020B0502040204020203" pitchFamily="34" charset="0"/>
              </a:rPr>
              <a:t>❾ </a:t>
            </a:r>
            <a:r>
              <a:rPr lang="en-US" sz="2400" b="1" dirty="0">
                <a:solidFill>
                  <a:srgbClr val="FF773D"/>
                </a:solidFill>
                <a:ea typeface="Segoe UI" panose="020B0502040204020203" pitchFamily="34" charset="0"/>
              </a:rPr>
              <a:t>Select top plate fasteners</a:t>
            </a:r>
            <a:r>
              <a:rPr lang="en-US" sz="2400" b="1" dirty="0" smtClean="0">
                <a:solidFill>
                  <a:srgbClr val="FF773D"/>
                </a:solidFill>
              </a:rPr>
              <a:t>, cont.</a:t>
            </a:r>
          </a:p>
        </p:txBody>
      </p:sp>
      <p:sp>
        <p:nvSpPr>
          <p:cNvPr id="5" name="Rectangle 4"/>
          <p:cNvSpPr/>
          <p:nvPr/>
        </p:nvSpPr>
        <p:spPr>
          <a:xfrm>
            <a:off x="723900" y="2093489"/>
            <a:ext cx="10744200" cy="1335512"/>
          </a:xfrm>
          <a:prstGeom prst="rect">
            <a:avLst/>
          </a:prstGeom>
          <a:solidFill>
            <a:schemeClr val="bg1">
              <a:lumMod val="9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nSpc>
                <a:spcPct val="120000"/>
              </a:lnSpc>
              <a:spcAft>
                <a:spcPts val="600"/>
              </a:spcAft>
            </a:pPr>
            <a:r>
              <a:rPr lang="en-US" sz="2000" dirty="0" smtClean="0">
                <a:solidFill>
                  <a:srgbClr val="FF773D"/>
                </a:solidFill>
                <a:latin typeface="Arial" panose="020B0604020202020204" pitchFamily="34" charset="0"/>
                <a:cs typeface="Arial" panose="020B0604020202020204" pitchFamily="34" charset="0"/>
              </a:rPr>
              <a:t>In our example…</a:t>
            </a:r>
          </a:p>
          <a:p>
            <a:pPr>
              <a:lnSpc>
                <a:spcPct val="120000"/>
              </a:lnSpc>
              <a:spcAft>
                <a:spcPts val="1200"/>
              </a:spcAft>
            </a:pPr>
            <a:r>
              <a:rPr lang="en-US" sz="2000" dirty="0">
                <a:solidFill>
                  <a:schemeClr val="tx2"/>
                </a:solidFill>
                <a:latin typeface="Arial" panose="020B0604020202020204" pitchFamily="34" charset="0"/>
                <a:cs typeface="Arial" panose="020B0604020202020204" pitchFamily="34" charset="0"/>
              </a:rPr>
              <a:t>Select (21) - 1/4" x 3-1/2" SDS </a:t>
            </a:r>
            <a:r>
              <a:rPr lang="en-US" sz="2000" dirty="0" smtClean="0">
                <a:solidFill>
                  <a:schemeClr val="tx2"/>
                </a:solidFill>
                <a:latin typeface="Arial" panose="020B0604020202020204" pitchFamily="34" charset="0"/>
                <a:cs typeface="Arial" panose="020B0604020202020204" pitchFamily="34" charset="0"/>
              </a:rPr>
              <a:t>screws. Design </a:t>
            </a:r>
            <a:r>
              <a:rPr lang="en-US" sz="2000" dirty="0">
                <a:solidFill>
                  <a:schemeClr val="tx2"/>
                </a:solidFill>
                <a:latin typeface="Arial" panose="020B0604020202020204" pitchFamily="34" charset="0"/>
                <a:cs typeface="Arial" panose="020B0604020202020204" pitchFamily="34" charset="0"/>
              </a:rPr>
              <a:t>for load combinations with </a:t>
            </a:r>
            <a:r>
              <a:rPr lang="en-US" sz="2000" dirty="0" err="1">
                <a:solidFill>
                  <a:schemeClr val="tx2"/>
                </a:solidFill>
                <a:latin typeface="Arial" panose="020B0604020202020204" pitchFamily="34" charset="0"/>
                <a:cs typeface="Arial" panose="020B0604020202020204" pitchFamily="34" charset="0"/>
              </a:rPr>
              <a:t>overstrength</a:t>
            </a:r>
            <a:r>
              <a:rPr lang="en-US" sz="2000" dirty="0">
                <a:solidFill>
                  <a:schemeClr val="tx2"/>
                </a:solidFill>
                <a:latin typeface="Arial" panose="020B0604020202020204" pitchFamily="34" charset="0"/>
                <a:cs typeface="Arial" panose="020B0604020202020204" pitchFamily="34" charset="0"/>
              </a:rPr>
              <a:t> not required in Seismic Design Category A.</a:t>
            </a:r>
            <a:endParaRPr lang="en-US" sz="2000" b="1" dirty="0">
              <a:solidFill>
                <a:schemeClr val="tx2"/>
              </a:solidFill>
              <a:latin typeface="Arial" panose="020B0604020202020204" pitchFamily="34" charset="0"/>
              <a:cs typeface="Arial" panose="020B0604020202020204" pitchFamily="34" charset="0"/>
            </a:endParaRPr>
          </a:p>
        </p:txBody>
      </p:sp>
      <p:pic>
        <p:nvPicPr>
          <p:cNvPr id="6" name="Picture 5"/>
          <p:cNvPicPr>
            <a:picLocks noChangeAspect="1"/>
          </p:cNvPicPr>
          <p:nvPr/>
        </p:nvPicPr>
        <p:blipFill rotWithShape="1">
          <a:blip r:embed="rId4">
            <a:extLst>
              <a:ext uri="{28A0092B-C50C-407E-A947-70E740481C1C}">
                <a14:useLocalDpi xmlns:a14="http://schemas.microsoft.com/office/drawing/2010/main" val="0"/>
              </a:ext>
            </a:extLst>
          </a:blip>
          <a:srcRect b="12517"/>
          <a:stretch/>
        </p:blipFill>
        <p:spPr>
          <a:xfrm>
            <a:off x="699836" y="3572289"/>
            <a:ext cx="8901364" cy="2585875"/>
          </a:xfrm>
          <a:prstGeom prst="rect">
            <a:avLst/>
          </a:prstGeom>
        </p:spPr>
      </p:pic>
      <p:sp>
        <p:nvSpPr>
          <p:cNvPr id="7" name="TextBox 6"/>
          <p:cNvSpPr txBox="1"/>
          <p:nvPr/>
        </p:nvSpPr>
        <p:spPr>
          <a:xfrm>
            <a:off x="9877929" y="3849563"/>
            <a:ext cx="1172116" cy="2108269"/>
          </a:xfrm>
          <a:prstGeom prst="rect">
            <a:avLst/>
          </a:prstGeom>
          <a:noFill/>
        </p:spPr>
        <p:txBody>
          <a:bodyPr wrap="none" rtlCol="0">
            <a:spAutoFit/>
          </a:bodyPr>
          <a:lstStyle/>
          <a:p>
            <a:r>
              <a:rPr lang="en-US" dirty="0" smtClean="0">
                <a:solidFill>
                  <a:srgbClr val="FF773D"/>
                </a:solidFill>
                <a:latin typeface="Arial" panose="020B0604020202020204" pitchFamily="34" charset="0"/>
                <a:cs typeface="Arial" panose="020B0604020202020204" pitchFamily="34" charset="0"/>
              </a:rPr>
              <a:t>OMF 8 ft.</a:t>
            </a:r>
            <a:br>
              <a:rPr lang="en-US" dirty="0" smtClean="0">
                <a:solidFill>
                  <a:srgbClr val="FF773D"/>
                </a:solidFill>
                <a:latin typeface="Arial" panose="020B0604020202020204" pitchFamily="34" charset="0"/>
                <a:cs typeface="Arial" panose="020B0604020202020204" pitchFamily="34" charset="0"/>
              </a:rPr>
            </a:br>
            <a:r>
              <a:rPr lang="en-US" dirty="0" smtClean="0">
                <a:solidFill>
                  <a:srgbClr val="FF773D"/>
                </a:solidFill>
                <a:latin typeface="Arial" panose="020B0604020202020204" pitchFamily="34" charset="0"/>
                <a:cs typeface="Arial" panose="020B0604020202020204" pitchFamily="34" charset="0"/>
              </a:rPr>
              <a:t>Nominal</a:t>
            </a:r>
            <a:br>
              <a:rPr lang="en-US" dirty="0" smtClean="0">
                <a:solidFill>
                  <a:srgbClr val="FF773D"/>
                </a:solidFill>
                <a:latin typeface="Arial" panose="020B0604020202020204" pitchFamily="34" charset="0"/>
                <a:cs typeface="Arial" panose="020B0604020202020204" pitchFamily="34" charset="0"/>
              </a:rPr>
            </a:br>
            <a:r>
              <a:rPr lang="en-US" dirty="0" smtClean="0">
                <a:solidFill>
                  <a:srgbClr val="FF773D"/>
                </a:solidFill>
                <a:latin typeface="Arial" panose="020B0604020202020204" pitchFamily="34" charset="0"/>
                <a:cs typeface="Arial" panose="020B0604020202020204" pitchFamily="34" charset="0"/>
              </a:rPr>
              <a:t>Heights:</a:t>
            </a:r>
            <a:br>
              <a:rPr lang="en-US" dirty="0" smtClean="0">
                <a:solidFill>
                  <a:srgbClr val="FF773D"/>
                </a:solidFill>
                <a:latin typeface="Arial" panose="020B0604020202020204" pitchFamily="34" charset="0"/>
                <a:cs typeface="Arial" panose="020B0604020202020204" pitchFamily="34" charset="0"/>
              </a:rPr>
            </a:br>
            <a:r>
              <a:rPr lang="en-US" dirty="0" smtClean="0">
                <a:solidFill>
                  <a:srgbClr val="FF773D"/>
                </a:solidFill>
                <a:latin typeface="Arial" panose="020B0604020202020204" pitchFamily="34" charset="0"/>
                <a:cs typeface="Arial" panose="020B0604020202020204" pitchFamily="34" charset="0"/>
              </a:rPr>
              <a:t>Allowable</a:t>
            </a:r>
            <a:br>
              <a:rPr lang="en-US" dirty="0" smtClean="0">
                <a:solidFill>
                  <a:srgbClr val="FF773D"/>
                </a:solidFill>
                <a:latin typeface="Arial" panose="020B0604020202020204" pitchFamily="34" charset="0"/>
                <a:cs typeface="Arial" panose="020B0604020202020204" pitchFamily="34" charset="0"/>
              </a:rPr>
            </a:br>
            <a:r>
              <a:rPr lang="en-US" dirty="0" smtClean="0">
                <a:solidFill>
                  <a:srgbClr val="FF773D"/>
                </a:solidFill>
                <a:latin typeface="Arial" panose="020B0604020202020204" pitchFamily="34" charset="0"/>
                <a:cs typeface="Arial" panose="020B0604020202020204" pitchFamily="34" charset="0"/>
              </a:rPr>
              <a:t>Loads</a:t>
            </a:r>
          </a:p>
          <a:p>
            <a:pPr>
              <a:spcBef>
                <a:spcPts val="600"/>
              </a:spcBef>
            </a:pPr>
            <a:r>
              <a:rPr lang="en-US" dirty="0" smtClean="0">
                <a:solidFill>
                  <a:schemeClr val="tx2"/>
                </a:solidFill>
                <a:latin typeface="Arial" panose="020B0604020202020204" pitchFamily="34" charset="0"/>
                <a:cs typeface="Arial" panose="020B0604020202020204" pitchFamily="34" charset="0"/>
              </a:rPr>
              <a:t>C-SF13,</a:t>
            </a:r>
          </a:p>
          <a:p>
            <a:r>
              <a:rPr lang="en-US" dirty="0" smtClean="0">
                <a:solidFill>
                  <a:schemeClr val="tx2"/>
                </a:solidFill>
                <a:latin typeface="Arial" panose="020B0604020202020204" pitchFamily="34" charset="0"/>
                <a:cs typeface="Arial" panose="020B0604020202020204" pitchFamily="34" charset="0"/>
              </a:rPr>
              <a:t>page 65</a:t>
            </a:r>
            <a:endParaRPr lang="en-US" dirty="0">
              <a:solidFill>
                <a:schemeClr val="tx2"/>
              </a:solidFill>
              <a:latin typeface="Arial" panose="020B0604020202020204" pitchFamily="34" charset="0"/>
              <a:cs typeface="Arial" panose="020B0604020202020204" pitchFamily="34" charset="0"/>
            </a:endParaRPr>
          </a:p>
        </p:txBody>
      </p:sp>
      <p:sp>
        <p:nvSpPr>
          <p:cNvPr id="8" name="Rectangle 7"/>
          <p:cNvSpPr/>
          <p:nvPr/>
        </p:nvSpPr>
        <p:spPr>
          <a:xfrm>
            <a:off x="735932" y="5757795"/>
            <a:ext cx="8814816" cy="192024"/>
          </a:xfrm>
          <a:prstGeom prst="rect">
            <a:avLst/>
          </a:prstGeom>
          <a:solidFill>
            <a:schemeClr val="accent5">
              <a:alpha val="25000"/>
            </a:schemeClr>
          </a:solidFill>
          <a:ln w="28575">
            <a:solidFill>
              <a:schemeClr val="accent5"/>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a:p>
        </p:txBody>
      </p:sp>
      <p:sp>
        <p:nvSpPr>
          <p:cNvPr id="9" name="Rectangle 8"/>
          <p:cNvSpPr/>
          <p:nvPr/>
        </p:nvSpPr>
        <p:spPr>
          <a:xfrm>
            <a:off x="8347911" y="5189853"/>
            <a:ext cx="615615" cy="947805"/>
          </a:xfrm>
          <a:prstGeom prst="rect">
            <a:avLst/>
          </a:prstGeom>
          <a:solidFill>
            <a:schemeClr val="accent5">
              <a:alpha val="25000"/>
            </a:schemeClr>
          </a:solidFill>
          <a:ln w="28575">
            <a:solidFill>
              <a:schemeClr val="accent5"/>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a:p>
        </p:txBody>
      </p:sp>
      <p:sp>
        <p:nvSpPr>
          <p:cNvPr id="10" name="Rectangle 9"/>
          <p:cNvSpPr/>
          <p:nvPr/>
        </p:nvSpPr>
        <p:spPr>
          <a:xfrm>
            <a:off x="8347911" y="5757300"/>
            <a:ext cx="615615" cy="192024"/>
          </a:xfrm>
          <a:prstGeom prst="rect">
            <a:avLst/>
          </a:prstGeom>
          <a:noFill/>
          <a:ln w="38100">
            <a:solidFill>
              <a:schemeClr val="accent2"/>
            </a:solidFill>
            <a:prstDash val="sysDash"/>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16141620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100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1500"/>
                            </p:stCondLst>
                            <p:childTnLst>
                              <p:par>
                                <p:cTn id="9" presetID="22" presetClass="entr" presetSubtype="1" fill="hold" grpId="0" nodeType="afterEffect">
                                  <p:stCondLst>
                                    <p:cond delay="500"/>
                                  </p:stCondLst>
                                  <p:childTnLst>
                                    <p:set>
                                      <p:cBhvr>
                                        <p:cTn id="10" dur="1" fill="hold">
                                          <p:stCondLst>
                                            <p:cond delay="0"/>
                                          </p:stCondLst>
                                        </p:cTn>
                                        <p:tgtEl>
                                          <p:spTgt spid="9"/>
                                        </p:tgtEl>
                                        <p:attrNameLst>
                                          <p:attrName>style.visibility</p:attrName>
                                        </p:attrNameLst>
                                      </p:cBhvr>
                                      <p:to>
                                        <p:strVal val="visible"/>
                                      </p:to>
                                    </p:set>
                                    <p:animEffect transition="in" filter="wipe(up)">
                                      <p:cBhvr>
                                        <p:cTn id="11" dur="500"/>
                                        <p:tgtEl>
                                          <p:spTgt spid="9"/>
                                        </p:tgtEl>
                                      </p:cBhvr>
                                    </p:animEffect>
                                  </p:childTnLst>
                                </p:cTn>
                              </p:par>
                            </p:childTnLst>
                          </p:cTn>
                        </p:par>
                        <p:par>
                          <p:cTn id="12" fill="hold">
                            <p:stCondLst>
                              <p:cond delay="2500"/>
                            </p:stCondLst>
                            <p:childTnLst>
                              <p:par>
                                <p:cTn id="13" presetID="21" presetClass="entr" presetSubtype="1" fill="hold" grpId="0" nodeType="afterEffect">
                                  <p:stCondLst>
                                    <p:cond delay="500"/>
                                  </p:stCondLst>
                                  <p:childTnLst>
                                    <p:set>
                                      <p:cBhvr>
                                        <p:cTn id="14" dur="1" fill="hold">
                                          <p:stCondLst>
                                            <p:cond delay="0"/>
                                          </p:stCondLst>
                                        </p:cTn>
                                        <p:tgtEl>
                                          <p:spTgt spid="10"/>
                                        </p:tgtEl>
                                        <p:attrNameLst>
                                          <p:attrName>style.visibility</p:attrName>
                                        </p:attrNameLst>
                                      </p:cBhvr>
                                      <p:to>
                                        <p:strVal val="visible"/>
                                      </p:to>
                                    </p:set>
                                    <p:animEffect transition="in" filter="wheel(1)">
                                      <p:cBhvr>
                                        <p:cTn id="15"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Tension Anchorage Design, Step One</a:t>
            </a:r>
            <a:endParaRPr lang="en-US" dirty="0"/>
          </a:p>
        </p:txBody>
      </p:sp>
      <p:sp>
        <p:nvSpPr>
          <p:cNvPr id="3" name="Content Placeholder 2"/>
          <p:cNvSpPr>
            <a:spLocks noGrp="1"/>
          </p:cNvSpPr>
          <p:nvPr>
            <p:ph idx="1"/>
          </p:nvPr>
        </p:nvSpPr>
        <p:spPr>
          <a:xfrm>
            <a:off x="723900" y="1409700"/>
            <a:ext cx="8432132" cy="2849479"/>
          </a:xfrm>
        </p:spPr>
        <p:txBody>
          <a:bodyPr>
            <a:normAutofit/>
          </a:bodyPr>
          <a:lstStyle/>
          <a:p>
            <a:pPr marL="0" indent="0">
              <a:lnSpc>
                <a:spcPct val="120000"/>
              </a:lnSpc>
              <a:buNone/>
            </a:pPr>
            <a:r>
              <a:rPr lang="en-US" sz="2400" dirty="0" smtClean="0">
                <a:solidFill>
                  <a:srgbClr val="FF773D"/>
                </a:solidFill>
                <a:latin typeface="Segoe UI" panose="020B0502040204020203" pitchFamily="34" charset="0"/>
                <a:ea typeface="Segoe UI" panose="020B0502040204020203" pitchFamily="34" charset="0"/>
                <a:cs typeface="Segoe UI" panose="020B0502040204020203" pitchFamily="34" charset="0"/>
              </a:rPr>
              <a:t>❶</a:t>
            </a:r>
            <a:r>
              <a:rPr lang="en-US" sz="2400" dirty="0" smtClean="0">
                <a:solidFill>
                  <a:srgbClr val="FF773D"/>
                </a:solidFill>
              </a:rPr>
              <a:t> </a:t>
            </a:r>
            <a:r>
              <a:rPr lang="en-US" sz="2400" b="1" dirty="0" smtClean="0">
                <a:solidFill>
                  <a:srgbClr val="FF773D"/>
                </a:solidFill>
              </a:rPr>
              <a:t>Determine concrete condition</a:t>
            </a:r>
          </a:p>
          <a:p>
            <a:pPr marL="0" indent="0">
              <a:lnSpc>
                <a:spcPct val="120000"/>
              </a:lnSpc>
              <a:buNone/>
            </a:pPr>
            <a:r>
              <a:rPr lang="en-US" sz="2000" dirty="0">
                <a:solidFill>
                  <a:schemeClr val="tx2"/>
                </a:solidFill>
              </a:rPr>
              <a:t>Determine whether </a:t>
            </a:r>
            <a:r>
              <a:rPr lang="en-US" sz="2000" dirty="0" err="1">
                <a:solidFill>
                  <a:schemeClr val="tx2"/>
                </a:solidFill>
              </a:rPr>
              <a:t>uncracked</a:t>
            </a:r>
            <a:r>
              <a:rPr lang="en-US" sz="2000" dirty="0">
                <a:solidFill>
                  <a:schemeClr val="tx2"/>
                </a:solidFill>
              </a:rPr>
              <a:t> or cracked concrete is applicable for anchorage design. Assuming cracked concrete is conservative.</a:t>
            </a:r>
          </a:p>
          <a:p>
            <a:pPr marL="0" indent="0">
              <a:lnSpc>
                <a:spcPct val="120000"/>
              </a:lnSpc>
              <a:buNone/>
            </a:pPr>
            <a:r>
              <a:rPr lang="en-US" sz="2000" dirty="0">
                <a:solidFill>
                  <a:schemeClr val="tx2"/>
                </a:solidFill>
              </a:rPr>
              <a:t>Note that the designer must determine whether cracked or </a:t>
            </a:r>
            <a:r>
              <a:rPr lang="en-US" sz="2000" dirty="0" err="1">
                <a:solidFill>
                  <a:schemeClr val="tx2"/>
                </a:solidFill>
              </a:rPr>
              <a:t>uncracked</a:t>
            </a:r>
            <a:r>
              <a:rPr lang="en-US" sz="2000" dirty="0">
                <a:solidFill>
                  <a:schemeClr val="tx2"/>
                </a:solidFill>
              </a:rPr>
              <a:t> concrete is applicable based on the project conditions in accordance with ACI 318 Appendix D.</a:t>
            </a:r>
          </a:p>
        </p:txBody>
      </p:sp>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506953" y="1524001"/>
            <a:ext cx="2227847" cy="1942010"/>
          </a:xfrm>
          <a:prstGeom prst="rect">
            <a:avLst/>
          </a:prstGeom>
        </p:spPr>
      </p:pic>
      <p:sp>
        <p:nvSpPr>
          <p:cNvPr id="5" name="Rectangle 4"/>
          <p:cNvSpPr/>
          <p:nvPr/>
        </p:nvSpPr>
        <p:spPr>
          <a:xfrm>
            <a:off x="723900" y="4259179"/>
            <a:ext cx="10744200" cy="1874921"/>
          </a:xfrm>
          <a:prstGeom prst="rect">
            <a:avLst/>
          </a:prstGeom>
          <a:solidFill>
            <a:schemeClr val="bg1">
              <a:lumMod val="9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nSpc>
                <a:spcPct val="120000"/>
              </a:lnSpc>
              <a:spcAft>
                <a:spcPts val="600"/>
              </a:spcAft>
            </a:pPr>
            <a:r>
              <a:rPr lang="en-US" sz="2000" dirty="0" smtClean="0">
                <a:solidFill>
                  <a:srgbClr val="FF773D"/>
                </a:solidFill>
                <a:latin typeface="Arial" panose="020B0604020202020204" pitchFamily="34" charset="0"/>
                <a:cs typeface="Arial" panose="020B0604020202020204" pitchFamily="34" charset="0"/>
              </a:rPr>
              <a:t>In our example…</a:t>
            </a:r>
          </a:p>
          <a:p>
            <a:pPr>
              <a:lnSpc>
                <a:spcPct val="120000"/>
              </a:lnSpc>
            </a:pPr>
            <a:r>
              <a:rPr lang="en-US" sz="2000" dirty="0" smtClean="0">
                <a:solidFill>
                  <a:schemeClr val="tx2"/>
                </a:solidFill>
                <a:latin typeface="Arial" panose="020B0604020202020204" pitchFamily="34" charset="0"/>
                <a:cs typeface="Arial" panose="020B0604020202020204" pitchFamily="34" charset="0"/>
              </a:rPr>
              <a:t>Concrete is </a:t>
            </a:r>
            <a:r>
              <a:rPr lang="en-US" sz="2000" dirty="0" err="1" smtClean="0">
                <a:solidFill>
                  <a:schemeClr val="tx2"/>
                </a:solidFill>
                <a:latin typeface="Arial" panose="020B0604020202020204" pitchFamily="34" charset="0"/>
                <a:cs typeface="Arial" panose="020B0604020202020204" pitchFamily="34" charset="0"/>
              </a:rPr>
              <a:t>uncracked</a:t>
            </a:r>
            <a:r>
              <a:rPr lang="en-US" sz="2000" dirty="0" smtClean="0">
                <a:solidFill>
                  <a:schemeClr val="tx2"/>
                </a:solidFill>
                <a:latin typeface="Arial" panose="020B0604020202020204" pitchFamily="34" charset="0"/>
                <a:cs typeface="Arial" panose="020B0604020202020204" pitchFamily="34" charset="0"/>
              </a:rPr>
              <a:t>.</a:t>
            </a:r>
            <a:endParaRPr lang="en-US" sz="2000" b="1" dirty="0">
              <a:solidFill>
                <a:schemeClr val="tx2"/>
              </a:solidFill>
              <a:latin typeface="Arial" panose="020B0604020202020204" pitchFamily="34" charset="0"/>
              <a:cs typeface="Arial" panose="020B0604020202020204" pitchFamily="34" charset="0"/>
            </a:endParaRPr>
          </a:p>
        </p:txBody>
      </p:sp>
    </p:spTree>
    <p:custDataLst>
      <p:tags r:id="rId1"/>
    </p:custDataLst>
    <p:extLst>
      <p:ext uri="{BB962C8B-B14F-4D97-AF65-F5344CB8AC3E}">
        <p14:creationId xmlns:p14="http://schemas.microsoft.com/office/powerpoint/2010/main" val="4173337109"/>
      </p:ext>
    </p:extLst>
  </p:cSld>
  <p:clrMapOvr>
    <a:masterClrMapping/>
  </p:clrMapOvr>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Tension Anchorage Design, Step Two</a:t>
            </a:r>
            <a:endParaRPr lang="en-US" dirty="0"/>
          </a:p>
        </p:txBody>
      </p:sp>
      <p:sp>
        <p:nvSpPr>
          <p:cNvPr id="3" name="Content Placeholder 2"/>
          <p:cNvSpPr>
            <a:spLocks noGrp="1"/>
          </p:cNvSpPr>
          <p:nvPr>
            <p:ph idx="1"/>
          </p:nvPr>
        </p:nvSpPr>
        <p:spPr>
          <a:xfrm>
            <a:off x="723900" y="1409700"/>
            <a:ext cx="8432132" cy="2849479"/>
          </a:xfrm>
        </p:spPr>
        <p:txBody>
          <a:bodyPr>
            <a:normAutofit/>
          </a:bodyPr>
          <a:lstStyle/>
          <a:p>
            <a:pPr marL="0" indent="0">
              <a:lnSpc>
                <a:spcPct val="120000"/>
              </a:lnSpc>
              <a:buNone/>
            </a:pPr>
            <a:r>
              <a:rPr lang="en-US" sz="2400" dirty="0">
                <a:solidFill>
                  <a:srgbClr val="FF773D"/>
                </a:solidFill>
                <a:latin typeface="Segoe UI" panose="020B0502040204020203" pitchFamily="34" charset="0"/>
                <a:ea typeface="Segoe UI" panose="020B0502040204020203" pitchFamily="34" charset="0"/>
                <a:cs typeface="Segoe UI" panose="020B0502040204020203" pitchFamily="34" charset="0"/>
              </a:rPr>
              <a:t>❷</a:t>
            </a:r>
            <a:r>
              <a:rPr lang="en-US" sz="2400" dirty="0" smtClean="0">
                <a:solidFill>
                  <a:srgbClr val="FF773D"/>
                </a:solidFill>
              </a:rPr>
              <a:t> </a:t>
            </a:r>
            <a:r>
              <a:rPr lang="en-US" sz="2400" b="1" dirty="0" smtClean="0">
                <a:solidFill>
                  <a:srgbClr val="FF773D"/>
                </a:solidFill>
              </a:rPr>
              <a:t>Select anchorage design method</a:t>
            </a:r>
          </a:p>
          <a:p>
            <a:pPr marL="0" indent="0">
              <a:lnSpc>
                <a:spcPct val="120000"/>
              </a:lnSpc>
              <a:buNone/>
            </a:pPr>
            <a:r>
              <a:rPr lang="en-US" sz="2000" b="1" dirty="0">
                <a:solidFill>
                  <a:schemeClr val="tx2"/>
                </a:solidFill>
              </a:rPr>
              <a:t>Simplified: </a:t>
            </a:r>
            <a:r>
              <a:rPr lang="en-US" sz="2000" dirty="0" smtClean="0">
                <a:solidFill>
                  <a:schemeClr val="tx2"/>
                </a:solidFill>
              </a:rPr>
              <a:t>Requires only </a:t>
            </a:r>
            <a:r>
              <a:rPr lang="en-US" sz="2000" dirty="0">
                <a:solidFill>
                  <a:schemeClr val="tx2"/>
                </a:solidFill>
              </a:rPr>
              <a:t>column size and frame height to </a:t>
            </a:r>
            <a:r>
              <a:rPr lang="en-US" sz="2000" dirty="0" smtClean="0">
                <a:solidFill>
                  <a:schemeClr val="tx2"/>
                </a:solidFill>
              </a:rPr>
              <a:t>select </a:t>
            </a:r>
            <a:r>
              <a:rPr lang="en-US" sz="2000" dirty="0">
                <a:solidFill>
                  <a:schemeClr val="tx2"/>
                </a:solidFill>
              </a:rPr>
              <a:t>anchorage. </a:t>
            </a:r>
            <a:r>
              <a:rPr lang="en-US" sz="2000" dirty="0" smtClean="0">
                <a:solidFill>
                  <a:schemeClr val="tx2"/>
                </a:solidFill>
              </a:rPr>
              <a:t>Not </a:t>
            </a:r>
            <a:r>
              <a:rPr lang="en-US" sz="2000" dirty="0">
                <a:solidFill>
                  <a:schemeClr val="tx2"/>
                </a:solidFill>
              </a:rPr>
              <a:t>for seismic designs that use R = 3.5.</a:t>
            </a:r>
          </a:p>
          <a:p>
            <a:pPr marL="0" indent="0">
              <a:lnSpc>
                <a:spcPct val="120000"/>
              </a:lnSpc>
              <a:buNone/>
            </a:pPr>
            <a:r>
              <a:rPr lang="en-US" sz="2000" b="1" dirty="0">
                <a:solidFill>
                  <a:schemeClr val="tx2"/>
                </a:solidFill>
              </a:rPr>
              <a:t>Detailed: </a:t>
            </a:r>
            <a:r>
              <a:rPr lang="en-US" sz="2000" dirty="0" smtClean="0">
                <a:solidFill>
                  <a:schemeClr val="tx2"/>
                </a:solidFill>
              </a:rPr>
              <a:t>Uses </a:t>
            </a:r>
            <a:r>
              <a:rPr lang="en-US" sz="2000" dirty="0">
                <a:solidFill>
                  <a:schemeClr val="tx2"/>
                </a:solidFill>
              </a:rPr>
              <a:t>column reactions and anchorage assembly capacities to select a solution. </a:t>
            </a:r>
            <a:r>
              <a:rPr lang="en-US" sz="2000" dirty="0" smtClean="0">
                <a:solidFill>
                  <a:schemeClr val="tx2"/>
                </a:solidFill>
              </a:rPr>
              <a:t>Maximum column </a:t>
            </a:r>
            <a:r>
              <a:rPr lang="en-US" sz="2000" dirty="0">
                <a:solidFill>
                  <a:schemeClr val="tx2"/>
                </a:solidFill>
              </a:rPr>
              <a:t>reactions </a:t>
            </a:r>
            <a:r>
              <a:rPr lang="en-US" sz="2000" dirty="0" smtClean="0">
                <a:solidFill>
                  <a:schemeClr val="tx2"/>
                </a:solidFill>
              </a:rPr>
              <a:t>in </a:t>
            </a:r>
            <a:r>
              <a:rPr lang="en-US" sz="2000" dirty="0">
                <a:solidFill>
                  <a:schemeClr val="tx2"/>
                </a:solidFill>
              </a:rPr>
              <a:t>allowable load tables may be </a:t>
            </a:r>
            <a:r>
              <a:rPr lang="en-US" sz="2000" dirty="0" smtClean="0">
                <a:solidFill>
                  <a:schemeClr val="tx2"/>
                </a:solidFill>
              </a:rPr>
              <a:t>used</a:t>
            </a:r>
            <a:r>
              <a:rPr lang="en-US" sz="2000" dirty="0">
                <a:solidFill>
                  <a:schemeClr val="tx2"/>
                </a:solidFill>
              </a:rPr>
              <a:t>.</a:t>
            </a:r>
          </a:p>
        </p:txBody>
      </p:sp>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506953" y="1524001"/>
            <a:ext cx="2227847" cy="1942010"/>
          </a:xfrm>
          <a:prstGeom prst="rect">
            <a:avLst/>
          </a:prstGeom>
        </p:spPr>
      </p:pic>
      <p:sp>
        <p:nvSpPr>
          <p:cNvPr id="5" name="Rectangle 4"/>
          <p:cNvSpPr/>
          <p:nvPr/>
        </p:nvSpPr>
        <p:spPr>
          <a:xfrm>
            <a:off x="723900" y="4259179"/>
            <a:ext cx="10744200" cy="1874921"/>
          </a:xfrm>
          <a:prstGeom prst="rect">
            <a:avLst/>
          </a:prstGeom>
          <a:solidFill>
            <a:schemeClr val="bg1">
              <a:lumMod val="9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nSpc>
                <a:spcPct val="120000"/>
              </a:lnSpc>
              <a:spcAft>
                <a:spcPts val="600"/>
              </a:spcAft>
            </a:pPr>
            <a:r>
              <a:rPr lang="en-US" sz="2000" dirty="0" smtClean="0">
                <a:solidFill>
                  <a:srgbClr val="FF773D"/>
                </a:solidFill>
                <a:latin typeface="Arial" panose="020B0604020202020204" pitchFamily="34" charset="0"/>
                <a:cs typeface="Arial" panose="020B0604020202020204" pitchFamily="34" charset="0"/>
              </a:rPr>
              <a:t>In our example…</a:t>
            </a:r>
          </a:p>
          <a:p>
            <a:pPr>
              <a:lnSpc>
                <a:spcPct val="120000"/>
              </a:lnSpc>
            </a:pPr>
            <a:r>
              <a:rPr lang="en-US" sz="2000" dirty="0" smtClean="0">
                <a:solidFill>
                  <a:schemeClr val="tx2"/>
                </a:solidFill>
                <a:latin typeface="Arial" panose="020B0604020202020204" pitchFamily="34" charset="0"/>
                <a:cs typeface="Arial" panose="020B0604020202020204" pitchFamily="34" charset="0"/>
              </a:rPr>
              <a:t>Use Simplified design method.</a:t>
            </a:r>
            <a:endParaRPr lang="en-US" sz="2000" b="1" dirty="0">
              <a:solidFill>
                <a:schemeClr val="tx2"/>
              </a:solidFill>
              <a:latin typeface="Arial" panose="020B0604020202020204" pitchFamily="34" charset="0"/>
              <a:cs typeface="Arial" panose="020B0604020202020204" pitchFamily="34" charset="0"/>
            </a:endParaRPr>
          </a:p>
        </p:txBody>
      </p:sp>
    </p:spTree>
    <p:custDataLst>
      <p:tags r:id="rId1"/>
    </p:custDataLst>
    <p:extLst>
      <p:ext uri="{BB962C8B-B14F-4D97-AF65-F5344CB8AC3E}">
        <p14:creationId xmlns:p14="http://schemas.microsoft.com/office/powerpoint/2010/main" val="4135907062"/>
      </p:ext>
    </p:extLst>
  </p:cSld>
  <p:clrMapOvr>
    <a:masterClrMapping/>
  </p:clrMapOvr>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Tension Anchorage Design, Step Three</a:t>
            </a:r>
            <a:endParaRPr lang="en-US" dirty="0"/>
          </a:p>
        </p:txBody>
      </p:sp>
      <p:sp>
        <p:nvSpPr>
          <p:cNvPr id="3" name="Content Placeholder 2"/>
          <p:cNvSpPr>
            <a:spLocks noGrp="1"/>
          </p:cNvSpPr>
          <p:nvPr>
            <p:ph idx="1"/>
          </p:nvPr>
        </p:nvSpPr>
        <p:spPr>
          <a:xfrm>
            <a:off x="723900" y="1409700"/>
            <a:ext cx="8432132" cy="2849479"/>
          </a:xfrm>
        </p:spPr>
        <p:txBody>
          <a:bodyPr>
            <a:normAutofit/>
          </a:bodyPr>
          <a:lstStyle/>
          <a:p>
            <a:pPr marL="0" indent="0">
              <a:lnSpc>
                <a:spcPct val="120000"/>
              </a:lnSpc>
              <a:buNone/>
            </a:pPr>
            <a:r>
              <a:rPr lang="en-US" sz="2400" dirty="0">
                <a:solidFill>
                  <a:srgbClr val="FF773D"/>
                </a:solidFill>
                <a:latin typeface="Segoe UI" panose="020B0502040204020203" pitchFamily="34" charset="0"/>
                <a:ea typeface="Segoe UI" panose="020B0502040204020203" pitchFamily="34" charset="0"/>
                <a:cs typeface="Segoe UI" panose="020B0502040204020203" pitchFamily="34" charset="0"/>
              </a:rPr>
              <a:t>❸</a:t>
            </a:r>
            <a:r>
              <a:rPr lang="en-US" sz="2400" dirty="0" smtClean="0">
                <a:solidFill>
                  <a:srgbClr val="FF773D"/>
                </a:solidFill>
              </a:rPr>
              <a:t> </a:t>
            </a:r>
            <a:r>
              <a:rPr lang="en-US" sz="2400" b="1" dirty="0" smtClean="0">
                <a:solidFill>
                  <a:srgbClr val="FF773D"/>
                </a:solidFill>
              </a:rPr>
              <a:t>Determine tension reaction</a:t>
            </a:r>
          </a:p>
          <a:p>
            <a:pPr marL="0" indent="0">
              <a:lnSpc>
                <a:spcPct val="120000"/>
              </a:lnSpc>
              <a:buNone/>
            </a:pPr>
            <a:r>
              <a:rPr lang="en-US" sz="2000" b="1" dirty="0" smtClean="0">
                <a:solidFill>
                  <a:schemeClr val="tx2"/>
                </a:solidFill>
              </a:rPr>
              <a:t>Simplified</a:t>
            </a:r>
            <a:r>
              <a:rPr lang="en-US" sz="2000" b="1" dirty="0">
                <a:solidFill>
                  <a:schemeClr val="tx2"/>
                </a:solidFill>
              </a:rPr>
              <a:t>: </a:t>
            </a:r>
            <a:r>
              <a:rPr lang="en-US" sz="2000" dirty="0" smtClean="0">
                <a:solidFill>
                  <a:schemeClr val="tx2"/>
                </a:solidFill>
              </a:rPr>
              <a:t>No calculation of reactions required. Solutions in Tension Anchorage Table 1.1 consider max tension reaction for each frame group.</a:t>
            </a:r>
            <a:endParaRPr lang="en-US" sz="2000" dirty="0">
              <a:solidFill>
                <a:schemeClr val="tx2"/>
              </a:solidFill>
            </a:endParaRPr>
          </a:p>
          <a:p>
            <a:pPr marL="0" indent="0">
              <a:lnSpc>
                <a:spcPct val="120000"/>
              </a:lnSpc>
              <a:buNone/>
            </a:pPr>
            <a:r>
              <a:rPr lang="en-US" sz="2000" b="1" dirty="0">
                <a:solidFill>
                  <a:schemeClr val="tx2"/>
                </a:solidFill>
              </a:rPr>
              <a:t>Detailed: </a:t>
            </a:r>
            <a:r>
              <a:rPr lang="en-US" sz="2000" dirty="0" smtClean="0">
                <a:solidFill>
                  <a:schemeClr val="tx2"/>
                </a:solidFill>
              </a:rPr>
              <a:t>Use max tension reaction in allowable load table for the frame selected, or calculate reaction based on design loads.</a:t>
            </a:r>
            <a:endParaRPr lang="en-US" sz="2000" dirty="0">
              <a:solidFill>
                <a:schemeClr val="tx2"/>
              </a:solidFill>
            </a:endParaRPr>
          </a:p>
        </p:txBody>
      </p:sp>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506953" y="1524001"/>
            <a:ext cx="2227847" cy="1942010"/>
          </a:xfrm>
          <a:prstGeom prst="rect">
            <a:avLst/>
          </a:prstGeom>
        </p:spPr>
      </p:pic>
      <p:sp>
        <p:nvSpPr>
          <p:cNvPr id="5" name="Rectangle 4"/>
          <p:cNvSpPr/>
          <p:nvPr/>
        </p:nvSpPr>
        <p:spPr>
          <a:xfrm>
            <a:off x="723900" y="4259179"/>
            <a:ext cx="10744200" cy="1874921"/>
          </a:xfrm>
          <a:prstGeom prst="rect">
            <a:avLst/>
          </a:prstGeom>
          <a:solidFill>
            <a:schemeClr val="bg1">
              <a:lumMod val="9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nSpc>
                <a:spcPct val="120000"/>
              </a:lnSpc>
              <a:spcAft>
                <a:spcPts val="600"/>
              </a:spcAft>
            </a:pPr>
            <a:r>
              <a:rPr lang="en-US" sz="2000" dirty="0" smtClean="0">
                <a:solidFill>
                  <a:srgbClr val="FF773D"/>
                </a:solidFill>
                <a:latin typeface="Arial" panose="020B0604020202020204" pitchFamily="34" charset="0"/>
                <a:cs typeface="Arial" panose="020B0604020202020204" pitchFamily="34" charset="0"/>
              </a:rPr>
              <a:t>In our example…</a:t>
            </a:r>
          </a:p>
          <a:p>
            <a:pPr>
              <a:lnSpc>
                <a:spcPct val="120000"/>
              </a:lnSpc>
            </a:pPr>
            <a:r>
              <a:rPr lang="en-US" sz="2000" dirty="0" smtClean="0">
                <a:solidFill>
                  <a:schemeClr val="tx2"/>
                </a:solidFill>
                <a:latin typeface="Arial" panose="020B0604020202020204" pitchFamily="34" charset="0"/>
                <a:cs typeface="Arial" panose="020B0604020202020204" pitchFamily="34" charset="0"/>
              </a:rPr>
              <a:t>No calculation of reactions required for Simplified design method.</a:t>
            </a:r>
            <a:endParaRPr lang="en-US" sz="2000" b="1" dirty="0">
              <a:solidFill>
                <a:schemeClr val="tx2"/>
              </a:solidFill>
              <a:latin typeface="Arial" panose="020B0604020202020204" pitchFamily="34" charset="0"/>
              <a:cs typeface="Arial" panose="020B0604020202020204" pitchFamily="34" charset="0"/>
            </a:endParaRPr>
          </a:p>
        </p:txBody>
      </p:sp>
    </p:spTree>
    <p:custDataLst>
      <p:tags r:id="rId1"/>
    </p:custDataLst>
    <p:extLst>
      <p:ext uri="{BB962C8B-B14F-4D97-AF65-F5344CB8AC3E}">
        <p14:creationId xmlns:p14="http://schemas.microsoft.com/office/powerpoint/2010/main" val="1063259655"/>
      </p:ext>
    </p:extLst>
  </p:cSld>
  <p:clrMapOvr>
    <a:masterClrMapping/>
  </p:clrMapOvr>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Tension Anchorage Design, Step Four</a:t>
            </a:r>
            <a:endParaRPr lang="en-US" dirty="0"/>
          </a:p>
        </p:txBody>
      </p:sp>
      <p:sp>
        <p:nvSpPr>
          <p:cNvPr id="3" name="Content Placeholder 2"/>
          <p:cNvSpPr>
            <a:spLocks noGrp="1"/>
          </p:cNvSpPr>
          <p:nvPr>
            <p:ph idx="1"/>
          </p:nvPr>
        </p:nvSpPr>
        <p:spPr>
          <a:xfrm>
            <a:off x="723900" y="1409700"/>
            <a:ext cx="8432132" cy="4724400"/>
          </a:xfrm>
        </p:spPr>
        <p:txBody>
          <a:bodyPr>
            <a:normAutofit/>
          </a:bodyPr>
          <a:lstStyle/>
          <a:p>
            <a:pPr marL="0" indent="0">
              <a:lnSpc>
                <a:spcPct val="120000"/>
              </a:lnSpc>
              <a:buNone/>
            </a:pPr>
            <a:r>
              <a:rPr lang="en-US" sz="2400" dirty="0">
                <a:solidFill>
                  <a:srgbClr val="FF773D"/>
                </a:solidFill>
                <a:latin typeface="Segoe UI" panose="020B0502040204020203" pitchFamily="34" charset="0"/>
                <a:ea typeface="Segoe UI" panose="020B0502040204020203" pitchFamily="34" charset="0"/>
                <a:cs typeface="Segoe UI" panose="020B0502040204020203" pitchFamily="34" charset="0"/>
              </a:rPr>
              <a:t>❹ </a:t>
            </a:r>
            <a:r>
              <a:rPr lang="en-US" sz="2400" b="1" dirty="0" smtClean="0">
                <a:solidFill>
                  <a:srgbClr val="FF773D"/>
                </a:solidFill>
                <a:ea typeface="Segoe UI" panose="020B0502040204020203" pitchFamily="34" charset="0"/>
              </a:rPr>
              <a:t>Select minimum footing size for tension</a:t>
            </a:r>
            <a:endParaRPr lang="en-US" sz="2400" b="1" dirty="0" smtClean="0">
              <a:solidFill>
                <a:srgbClr val="FF773D"/>
              </a:solidFill>
            </a:endParaRPr>
          </a:p>
          <a:p>
            <a:pPr marL="0" indent="0">
              <a:lnSpc>
                <a:spcPct val="120000"/>
              </a:lnSpc>
              <a:buNone/>
            </a:pPr>
            <a:r>
              <a:rPr lang="en-US" sz="2000" b="1" dirty="0" smtClean="0">
                <a:solidFill>
                  <a:schemeClr val="tx2"/>
                </a:solidFill>
              </a:rPr>
              <a:t>Simplified: </a:t>
            </a:r>
            <a:r>
              <a:rPr lang="en-US" sz="2000" dirty="0" smtClean="0">
                <a:solidFill>
                  <a:schemeClr val="tx2"/>
                </a:solidFill>
              </a:rPr>
              <a:t>Select </a:t>
            </a:r>
            <a:r>
              <a:rPr lang="en-US" sz="2000" dirty="0">
                <a:solidFill>
                  <a:schemeClr val="tx2"/>
                </a:solidFill>
              </a:rPr>
              <a:t>embedment and footing width from the Tension Anchorage Table 1.1 based on column size and nominal frame height.</a:t>
            </a:r>
          </a:p>
          <a:p>
            <a:pPr marL="0" indent="0">
              <a:lnSpc>
                <a:spcPct val="120000"/>
              </a:lnSpc>
              <a:buNone/>
            </a:pPr>
            <a:r>
              <a:rPr lang="en-US" sz="2000" b="1" dirty="0" smtClean="0">
                <a:solidFill>
                  <a:schemeClr val="tx2"/>
                </a:solidFill>
              </a:rPr>
              <a:t>Detailed: </a:t>
            </a:r>
            <a:r>
              <a:rPr lang="en-US" sz="2000" dirty="0" smtClean="0">
                <a:solidFill>
                  <a:schemeClr val="tx2"/>
                </a:solidFill>
              </a:rPr>
              <a:t>Use </a:t>
            </a:r>
            <a:r>
              <a:rPr lang="en-US" sz="2000" dirty="0">
                <a:solidFill>
                  <a:schemeClr val="tx2"/>
                </a:solidFill>
              </a:rPr>
              <a:t>the Tension Anchorage Allowable Loads Table 1.2 to select embedment and footing width with a capacity that exceeds the tension reaction.</a:t>
            </a:r>
          </a:p>
        </p:txBody>
      </p:sp>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506953" y="1524001"/>
            <a:ext cx="2227847" cy="1942010"/>
          </a:xfrm>
          <a:prstGeom prst="rect">
            <a:avLst/>
          </a:prstGeom>
        </p:spPr>
      </p:pic>
    </p:spTree>
    <p:custDataLst>
      <p:tags r:id="rId1"/>
    </p:custDataLst>
    <p:extLst>
      <p:ext uri="{BB962C8B-B14F-4D97-AF65-F5344CB8AC3E}">
        <p14:creationId xmlns:p14="http://schemas.microsoft.com/office/powerpoint/2010/main" val="2563107788"/>
      </p:ext>
    </p:extLst>
  </p:cSld>
  <p:clrMapOvr>
    <a:masterClrMapping/>
  </p:clrMapOvr>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Tension Anchorage Design, Step Four</a:t>
            </a:r>
          </a:p>
        </p:txBody>
      </p:sp>
      <p:sp>
        <p:nvSpPr>
          <p:cNvPr id="3" name="Content Placeholder 2"/>
          <p:cNvSpPr>
            <a:spLocks noGrp="1"/>
          </p:cNvSpPr>
          <p:nvPr>
            <p:ph idx="1"/>
          </p:nvPr>
        </p:nvSpPr>
        <p:spPr>
          <a:xfrm>
            <a:off x="723900" y="1409700"/>
            <a:ext cx="8432132" cy="683795"/>
          </a:xfrm>
        </p:spPr>
        <p:txBody>
          <a:bodyPr>
            <a:normAutofit/>
          </a:bodyPr>
          <a:lstStyle/>
          <a:p>
            <a:pPr marL="0" indent="0">
              <a:lnSpc>
                <a:spcPct val="120000"/>
              </a:lnSpc>
              <a:buNone/>
            </a:pPr>
            <a:r>
              <a:rPr lang="en-US" sz="2400" dirty="0">
                <a:solidFill>
                  <a:srgbClr val="FF773D"/>
                </a:solidFill>
                <a:latin typeface="Segoe UI" panose="020B0502040204020203" pitchFamily="34" charset="0"/>
                <a:ea typeface="Segoe UI" panose="020B0502040204020203" pitchFamily="34" charset="0"/>
                <a:cs typeface="Segoe UI" panose="020B0502040204020203" pitchFamily="34" charset="0"/>
              </a:rPr>
              <a:t>❹ </a:t>
            </a:r>
            <a:r>
              <a:rPr lang="en-US" sz="2400" b="1" dirty="0">
                <a:solidFill>
                  <a:srgbClr val="FF773D"/>
                </a:solidFill>
                <a:ea typeface="Segoe UI" panose="020B0502040204020203" pitchFamily="34" charset="0"/>
              </a:rPr>
              <a:t>Select </a:t>
            </a:r>
            <a:r>
              <a:rPr lang="en-US" sz="2400" b="1" dirty="0" smtClean="0">
                <a:solidFill>
                  <a:srgbClr val="FF773D"/>
                </a:solidFill>
                <a:ea typeface="Segoe UI" panose="020B0502040204020203" pitchFamily="34" charset="0"/>
              </a:rPr>
              <a:t>minimum footing size for tension</a:t>
            </a:r>
            <a:r>
              <a:rPr lang="en-US" sz="2400" b="1" dirty="0" smtClean="0">
                <a:solidFill>
                  <a:srgbClr val="FF773D"/>
                </a:solidFill>
              </a:rPr>
              <a:t>, cont.</a:t>
            </a:r>
          </a:p>
        </p:txBody>
      </p:sp>
      <p:sp>
        <p:nvSpPr>
          <p:cNvPr id="5" name="Rectangle 4"/>
          <p:cNvSpPr/>
          <p:nvPr/>
        </p:nvSpPr>
        <p:spPr>
          <a:xfrm>
            <a:off x="723900" y="2093489"/>
            <a:ext cx="10744200" cy="1335512"/>
          </a:xfrm>
          <a:prstGeom prst="rect">
            <a:avLst/>
          </a:prstGeom>
          <a:solidFill>
            <a:schemeClr val="bg1">
              <a:lumMod val="9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nSpc>
                <a:spcPct val="120000"/>
              </a:lnSpc>
              <a:spcAft>
                <a:spcPts val="600"/>
              </a:spcAft>
            </a:pPr>
            <a:r>
              <a:rPr lang="en-US" sz="2000" dirty="0" smtClean="0">
                <a:solidFill>
                  <a:srgbClr val="FF773D"/>
                </a:solidFill>
                <a:latin typeface="Arial" panose="020B0604020202020204" pitchFamily="34" charset="0"/>
                <a:cs typeface="Arial" panose="020B0604020202020204" pitchFamily="34" charset="0"/>
              </a:rPr>
              <a:t>In our example…</a:t>
            </a:r>
          </a:p>
          <a:p>
            <a:pPr>
              <a:lnSpc>
                <a:spcPct val="120000"/>
              </a:lnSpc>
              <a:spcAft>
                <a:spcPts val="1200"/>
              </a:spcAft>
            </a:pPr>
            <a:r>
              <a:rPr lang="en-US" sz="2000" dirty="0" smtClean="0">
                <a:solidFill>
                  <a:schemeClr val="tx2"/>
                </a:solidFill>
                <a:latin typeface="Arial" panose="020B0604020202020204" pitchFamily="34" charset="0"/>
                <a:cs typeface="Arial" panose="020B0604020202020204" pitchFamily="34" charset="0"/>
              </a:rPr>
              <a:t>C9 column 8-ft tall, seismic loading, </a:t>
            </a:r>
            <a:r>
              <a:rPr lang="en-US" sz="2000" dirty="0" err="1" smtClean="0">
                <a:solidFill>
                  <a:schemeClr val="tx2"/>
                </a:solidFill>
                <a:latin typeface="Arial" panose="020B0604020202020204" pitchFamily="34" charset="0"/>
                <a:cs typeface="Arial" panose="020B0604020202020204" pitchFamily="34" charset="0"/>
              </a:rPr>
              <a:t>uncracked</a:t>
            </a:r>
            <a:r>
              <a:rPr lang="en-US" sz="2000" dirty="0" smtClean="0">
                <a:solidFill>
                  <a:schemeClr val="tx2"/>
                </a:solidFill>
                <a:latin typeface="Arial" panose="020B0604020202020204" pitchFamily="34" charset="0"/>
                <a:cs typeface="Arial" panose="020B0604020202020204" pitchFamily="34" charset="0"/>
              </a:rPr>
              <a:t> concrete: W = 40”, d</a:t>
            </a:r>
            <a:r>
              <a:rPr lang="en-US" sz="2000" baseline="-25000" dirty="0" smtClean="0">
                <a:solidFill>
                  <a:schemeClr val="tx2"/>
                </a:solidFill>
                <a:latin typeface="Arial" panose="020B0604020202020204" pitchFamily="34" charset="0"/>
                <a:cs typeface="Arial" panose="020B0604020202020204" pitchFamily="34" charset="0"/>
              </a:rPr>
              <a:t>e</a:t>
            </a:r>
            <a:r>
              <a:rPr lang="en-US" sz="2000" dirty="0" smtClean="0">
                <a:solidFill>
                  <a:schemeClr val="tx2"/>
                </a:solidFill>
                <a:latin typeface="Arial" panose="020B0604020202020204" pitchFamily="34" charset="0"/>
                <a:cs typeface="Arial" panose="020B0604020202020204" pitchFamily="34" charset="0"/>
              </a:rPr>
              <a:t> = 13”</a:t>
            </a:r>
            <a:endParaRPr lang="en-US" sz="2000" b="1" dirty="0">
              <a:solidFill>
                <a:schemeClr val="tx2"/>
              </a:solidFill>
              <a:latin typeface="Arial" panose="020B0604020202020204" pitchFamily="34" charset="0"/>
              <a:cs typeface="Arial" panose="020B0604020202020204" pitchFamily="34" charset="0"/>
            </a:endParaRPr>
          </a:p>
        </p:txBody>
      </p:sp>
      <p:sp>
        <p:nvSpPr>
          <p:cNvPr id="7" name="TextBox 6"/>
          <p:cNvSpPr txBox="1"/>
          <p:nvPr/>
        </p:nvSpPr>
        <p:spPr>
          <a:xfrm>
            <a:off x="8109285" y="3956151"/>
            <a:ext cx="2515548" cy="1831271"/>
          </a:xfrm>
          <a:prstGeom prst="rect">
            <a:avLst/>
          </a:prstGeom>
          <a:noFill/>
        </p:spPr>
        <p:txBody>
          <a:bodyPr wrap="square" rtlCol="0">
            <a:spAutoFit/>
          </a:bodyPr>
          <a:lstStyle/>
          <a:p>
            <a:r>
              <a:rPr lang="en-US" dirty="0" smtClean="0">
                <a:solidFill>
                  <a:srgbClr val="FF773D"/>
                </a:solidFill>
                <a:latin typeface="Arial" panose="020B0604020202020204" pitchFamily="34" charset="0"/>
                <a:cs typeface="Arial" panose="020B0604020202020204" pitchFamily="34" charset="0"/>
              </a:rPr>
              <a:t>Table 1.1: Simplified</a:t>
            </a:r>
            <a:br>
              <a:rPr lang="en-US" dirty="0" smtClean="0">
                <a:solidFill>
                  <a:srgbClr val="FF773D"/>
                </a:solidFill>
                <a:latin typeface="Arial" panose="020B0604020202020204" pitchFamily="34" charset="0"/>
                <a:cs typeface="Arial" panose="020B0604020202020204" pitchFamily="34" charset="0"/>
              </a:rPr>
            </a:br>
            <a:r>
              <a:rPr lang="en-US" dirty="0" smtClean="0">
                <a:solidFill>
                  <a:srgbClr val="FF773D"/>
                </a:solidFill>
                <a:latin typeface="Arial" panose="020B0604020202020204" pitchFamily="34" charset="0"/>
                <a:cs typeface="Arial" panose="020B0604020202020204" pitchFamily="34" charset="0"/>
              </a:rPr>
              <a:t>Tension Anchorage</a:t>
            </a:r>
            <a:br>
              <a:rPr lang="en-US" dirty="0" smtClean="0">
                <a:solidFill>
                  <a:srgbClr val="FF773D"/>
                </a:solidFill>
                <a:latin typeface="Arial" panose="020B0604020202020204" pitchFamily="34" charset="0"/>
                <a:cs typeface="Arial" panose="020B0604020202020204" pitchFamily="34" charset="0"/>
              </a:rPr>
            </a:br>
            <a:r>
              <a:rPr lang="en-US" dirty="0" smtClean="0">
                <a:solidFill>
                  <a:srgbClr val="FF773D"/>
                </a:solidFill>
                <a:latin typeface="Arial" panose="020B0604020202020204" pitchFamily="34" charset="0"/>
                <a:cs typeface="Arial" panose="020B0604020202020204" pitchFamily="34" charset="0"/>
              </a:rPr>
              <a:t>Solutions –</a:t>
            </a:r>
          </a:p>
          <a:p>
            <a:r>
              <a:rPr lang="en-US" dirty="0" smtClean="0">
                <a:solidFill>
                  <a:srgbClr val="FF773D"/>
                </a:solidFill>
                <a:latin typeface="Arial" panose="020B0604020202020204" pitchFamily="34" charset="0"/>
                <a:cs typeface="Arial" panose="020B0604020202020204" pitchFamily="34" charset="0"/>
              </a:rPr>
              <a:t>Footing </a:t>
            </a:r>
            <a:r>
              <a:rPr lang="en-US" dirty="0">
                <a:solidFill>
                  <a:srgbClr val="FF773D"/>
                </a:solidFill>
                <a:latin typeface="Arial" panose="020B0604020202020204" pitchFamily="34" charset="0"/>
                <a:cs typeface="Arial" panose="020B0604020202020204" pitchFamily="34" charset="0"/>
              </a:rPr>
              <a:t> </a:t>
            </a:r>
            <a:r>
              <a:rPr lang="en-US" dirty="0" smtClean="0">
                <a:solidFill>
                  <a:srgbClr val="FF773D"/>
                </a:solidFill>
                <a:latin typeface="Arial" panose="020B0604020202020204" pitchFamily="34" charset="0"/>
                <a:cs typeface="Arial" panose="020B0604020202020204" pitchFamily="34" charset="0"/>
              </a:rPr>
              <a:t>Width and Embedment Depth</a:t>
            </a:r>
          </a:p>
          <a:p>
            <a:pPr>
              <a:spcBef>
                <a:spcPts val="600"/>
              </a:spcBef>
            </a:pPr>
            <a:r>
              <a:rPr lang="en-US" dirty="0" smtClean="0">
                <a:solidFill>
                  <a:schemeClr val="tx2"/>
                </a:solidFill>
                <a:latin typeface="Arial" panose="020B0604020202020204" pitchFamily="34" charset="0"/>
                <a:cs typeface="Arial" panose="020B0604020202020204" pitchFamily="34" charset="0"/>
              </a:rPr>
              <a:t>C-SF13, page 85</a:t>
            </a:r>
            <a:endParaRPr lang="en-US" dirty="0">
              <a:solidFill>
                <a:schemeClr val="tx2"/>
              </a:solidFill>
              <a:latin typeface="Arial" panose="020B0604020202020204" pitchFamily="34" charset="0"/>
              <a:cs typeface="Arial" panose="020B0604020202020204" pitchFamily="34" charset="0"/>
            </a:endParaRPr>
          </a:p>
        </p:txBody>
      </p:sp>
      <p:pic>
        <p:nvPicPr>
          <p:cNvPr id="4" name="Picture 3"/>
          <p:cNvPicPr>
            <a:picLocks noChangeAspect="1"/>
          </p:cNvPicPr>
          <p:nvPr/>
        </p:nvPicPr>
        <p:blipFill rotWithShape="1">
          <a:blip r:embed="rId4">
            <a:extLst>
              <a:ext uri="{28A0092B-C50C-407E-A947-70E740481C1C}">
                <a14:useLocalDpi xmlns:a14="http://schemas.microsoft.com/office/drawing/2010/main" val="0"/>
              </a:ext>
            </a:extLst>
          </a:blip>
          <a:srcRect l="737" t="10817" r="1" b="33524"/>
          <a:stretch/>
        </p:blipFill>
        <p:spPr>
          <a:xfrm>
            <a:off x="697832" y="3609475"/>
            <a:ext cx="6932176" cy="2524625"/>
          </a:xfrm>
          <a:prstGeom prst="rect">
            <a:avLst/>
          </a:prstGeom>
        </p:spPr>
      </p:pic>
      <p:sp>
        <p:nvSpPr>
          <p:cNvPr id="8" name="Rectangle 7"/>
          <p:cNvSpPr/>
          <p:nvPr/>
        </p:nvSpPr>
        <p:spPr>
          <a:xfrm>
            <a:off x="5004374" y="5510681"/>
            <a:ext cx="1280160" cy="192024"/>
          </a:xfrm>
          <a:prstGeom prst="rect">
            <a:avLst/>
          </a:prstGeom>
          <a:solidFill>
            <a:schemeClr val="accent5">
              <a:alpha val="25000"/>
            </a:schemeClr>
          </a:solidFill>
          <a:ln w="28575">
            <a:solidFill>
              <a:schemeClr val="accent5"/>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33112226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100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LESSON 1</a:t>
            </a:r>
            <a:endParaRPr lang="en-US" dirty="0"/>
          </a:p>
        </p:txBody>
      </p:sp>
      <p:sp>
        <p:nvSpPr>
          <p:cNvPr id="3" name="Text Placeholder 2"/>
          <p:cNvSpPr>
            <a:spLocks noGrp="1"/>
          </p:cNvSpPr>
          <p:nvPr>
            <p:ph type="body" sz="quarter" idx="10"/>
          </p:nvPr>
        </p:nvSpPr>
        <p:spPr/>
        <p:txBody>
          <a:bodyPr/>
          <a:lstStyle/>
          <a:p>
            <a:r>
              <a:rPr lang="en-US" b="1" dirty="0" smtClean="0"/>
              <a:t>Moment Frame Design Background</a:t>
            </a:r>
            <a:endParaRPr lang="en-US" b="1" dirty="0"/>
          </a:p>
        </p:txBody>
      </p:sp>
      <p:sp>
        <p:nvSpPr>
          <p:cNvPr id="4" name="Snip and Round Single Corner Rectangle 3"/>
          <p:cNvSpPr/>
          <p:nvPr/>
        </p:nvSpPr>
        <p:spPr>
          <a:xfrm flipH="1">
            <a:off x="6362700" y="3200400"/>
            <a:ext cx="5372100" cy="2800350"/>
          </a:xfrm>
          <a:prstGeom prst="snipRoundRect">
            <a:avLst>
              <a:gd name="adj1" fmla="val 0"/>
              <a:gd name="adj2" fmla="val 16667"/>
            </a:avLst>
          </a:prstGeom>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Snip and Round Single Corner Rectangle 4"/>
          <p:cNvSpPr/>
          <p:nvPr/>
        </p:nvSpPr>
        <p:spPr>
          <a:xfrm flipH="1">
            <a:off x="6464591" y="3301408"/>
            <a:ext cx="5178060" cy="744280"/>
          </a:xfrm>
          <a:prstGeom prst="snipRoundRect">
            <a:avLst>
              <a:gd name="adj1" fmla="val 0"/>
              <a:gd name="adj2" fmla="val 50000"/>
            </a:avLst>
          </a:prstGeom>
          <a:solidFill>
            <a:schemeClr val="bg1"/>
          </a:solidFill>
          <a:ln>
            <a:noFill/>
          </a:ln>
          <a:effectLst>
            <a:outerShdw blurRad="50800" dist="38100" dir="2700000" algn="tl" rotWithShape="0">
              <a:prstClr val="black">
                <a:alpha val="40000"/>
              </a:prstClr>
            </a:outerShdw>
          </a:effectLst>
        </p:spPr>
        <p:style>
          <a:lnRef idx="2">
            <a:schemeClr val="accent4">
              <a:shade val="50000"/>
            </a:schemeClr>
          </a:lnRef>
          <a:fillRef idx="1">
            <a:schemeClr val="accent4"/>
          </a:fillRef>
          <a:effectRef idx="0">
            <a:schemeClr val="accent4"/>
          </a:effectRef>
          <a:fontRef idx="minor">
            <a:schemeClr val="lt1"/>
          </a:fontRef>
        </p:style>
        <p:txBody>
          <a:bodyPr lIns="164592" tIns="228600" rtlCol="0" anchor="t"/>
          <a:lstStyle/>
          <a:p>
            <a:r>
              <a:rPr lang="en-US" sz="1600" dirty="0" smtClean="0">
                <a:solidFill>
                  <a:srgbClr val="2B4C76"/>
                </a:solidFill>
                <a:latin typeface="Arial" panose="020B0604020202020204" pitchFamily="34" charset="0"/>
                <a:cs typeface="Arial" panose="020B0604020202020204" pitchFamily="34" charset="0"/>
              </a:rPr>
              <a:t>After completing this lesson, you will be able to:</a:t>
            </a:r>
            <a:endParaRPr lang="en-US" sz="1600" dirty="0">
              <a:solidFill>
                <a:srgbClr val="2B4C76"/>
              </a:solidFill>
              <a:latin typeface="Arial" panose="020B0604020202020204" pitchFamily="34" charset="0"/>
              <a:cs typeface="Arial" panose="020B0604020202020204" pitchFamily="34" charset="0"/>
            </a:endParaRPr>
          </a:p>
        </p:txBody>
      </p:sp>
      <p:cxnSp>
        <p:nvCxnSpPr>
          <p:cNvPr id="7" name="Straight Connector 6"/>
          <p:cNvCxnSpPr/>
          <p:nvPr/>
        </p:nvCxnSpPr>
        <p:spPr>
          <a:xfrm>
            <a:off x="6464591" y="3939362"/>
            <a:ext cx="5175504" cy="0"/>
          </a:xfrm>
          <a:prstGeom prst="line">
            <a:avLst/>
          </a:prstGeom>
          <a:ln w="38100">
            <a:solidFill>
              <a:srgbClr val="2B4C76"/>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6464591" y="4173275"/>
            <a:ext cx="4899695" cy="1520460"/>
          </a:xfrm>
          <a:prstGeom prst="rect">
            <a:avLst/>
          </a:prstGeom>
          <a:noFill/>
        </p:spPr>
        <p:txBody>
          <a:bodyPr wrap="square" rtlCol="0">
            <a:noAutofit/>
          </a:bodyPr>
          <a:lstStyle/>
          <a:p>
            <a:pPr marL="233363" indent="-233363">
              <a:lnSpc>
                <a:spcPct val="120000"/>
              </a:lnSpc>
              <a:spcAft>
                <a:spcPts val="600"/>
              </a:spcAft>
              <a:buFont typeface="Arial" panose="020B0604020202020204" pitchFamily="34" charset="0"/>
              <a:buChar char="•"/>
            </a:pPr>
            <a:r>
              <a:rPr lang="en-US" dirty="0" smtClean="0">
                <a:solidFill>
                  <a:schemeClr val="bg1"/>
                </a:solidFill>
                <a:latin typeface="Arial" panose="020B0604020202020204" pitchFamily="34" charset="0"/>
                <a:cs typeface="Arial" panose="020B0604020202020204" pitchFamily="34" charset="0"/>
              </a:rPr>
              <a:t>Describe the differences between the types of steel moment frames</a:t>
            </a:r>
          </a:p>
          <a:p>
            <a:pPr marL="233363" indent="-233363">
              <a:lnSpc>
                <a:spcPct val="120000"/>
              </a:lnSpc>
              <a:spcAft>
                <a:spcPts val="600"/>
              </a:spcAft>
              <a:buFont typeface="Arial" panose="020B0604020202020204" pitchFamily="34" charset="0"/>
              <a:buChar char="•"/>
            </a:pPr>
            <a:r>
              <a:rPr lang="en-US" dirty="0" smtClean="0">
                <a:solidFill>
                  <a:schemeClr val="bg1"/>
                </a:solidFill>
                <a:latin typeface="Arial" panose="020B0604020202020204" pitchFamily="34" charset="0"/>
                <a:cs typeface="Arial" panose="020B0604020202020204" pitchFamily="34" charset="0"/>
              </a:rPr>
              <a:t>Summarize how steel moment frames are used in the field for new and existing construction</a:t>
            </a:r>
            <a:endParaRPr lang="en-US" dirty="0">
              <a:solidFill>
                <a:schemeClr val="bg1"/>
              </a:solidFill>
              <a:latin typeface="Arial" panose="020B0604020202020204" pitchFamily="34" charset="0"/>
              <a:cs typeface="Arial" panose="020B0604020202020204" pitchFamily="34" charset="0"/>
            </a:endParaRPr>
          </a:p>
        </p:txBody>
      </p:sp>
    </p:spTree>
    <p:custDataLst>
      <p:tags r:id="rId1"/>
    </p:custDataLst>
    <p:extLst>
      <p:ext uri="{BB962C8B-B14F-4D97-AF65-F5344CB8AC3E}">
        <p14:creationId xmlns:p14="http://schemas.microsoft.com/office/powerpoint/2010/main" val="1652855072"/>
      </p:ext>
    </p:extLst>
  </p:cSld>
  <p:clrMapOvr>
    <a:masterClrMapping/>
  </p:clrMapOvr>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Tension Anchorage Design, Step Five</a:t>
            </a:r>
            <a:endParaRPr lang="en-US" dirty="0"/>
          </a:p>
        </p:txBody>
      </p:sp>
      <p:sp>
        <p:nvSpPr>
          <p:cNvPr id="3" name="Content Placeholder 2"/>
          <p:cNvSpPr>
            <a:spLocks noGrp="1"/>
          </p:cNvSpPr>
          <p:nvPr>
            <p:ph idx="1"/>
          </p:nvPr>
        </p:nvSpPr>
        <p:spPr>
          <a:xfrm>
            <a:off x="723900" y="1409700"/>
            <a:ext cx="8432132" cy="2849479"/>
          </a:xfrm>
        </p:spPr>
        <p:txBody>
          <a:bodyPr>
            <a:normAutofit/>
          </a:bodyPr>
          <a:lstStyle/>
          <a:p>
            <a:pPr marL="0" indent="0">
              <a:lnSpc>
                <a:spcPct val="120000"/>
              </a:lnSpc>
              <a:buNone/>
            </a:pPr>
            <a:r>
              <a:rPr lang="en-US" sz="2400" dirty="0">
                <a:solidFill>
                  <a:srgbClr val="FF773D"/>
                </a:solidFill>
                <a:latin typeface="Segoe UI" panose="020B0502040204020203" pitchFamily="34" charset="0"/>
                <a:ea typeface="Segoe UI" panose="020B0502040204020203" pitchFamily="34" charset="0"/>
                <a:cs typeface="Segoe UI" panose="020B0502040204020203" pitchFamily="34" charset="0"/>
              </a:rPr>
              <a:t>❺</a:t>
            </a:r>
            <a:r>
              <a:rPr lang="en-US" sz="2400" dirty="0" smtClean="0">
                <a:solidFill>
                  <a:srgbClr val="FF773D"/>
                </a:solidFill>
              </a:rPr>
              <a:t> </a:t>
            </a:r>
            <a:r>
              <a:rPr lang="en-US" sz="2400" b="1" dirty="0" smtClean="0">
                <a:solidFill>
                  <a:srgbClr val="FF773D"/>
                </a:solidFill>
              </a:rPr>
              <a:t>Determine anchorage assembly strength</a:t>
            </a:r>
          </a:p>
          <a:p>
            <a:pPr marL="0" indent="0">
              <a:lnSpc>
                <a:spcPct val="120000"/>
              </a:lnSpc>
              <a:buNone/>
            </a:pPr>
            <a:r>
              <a:rPr lang="en-US" sz="2000" b="1" dirty="0" smtClean="0">
                <a:solidFill>
                  <a:schemeClr val="tx2"/>
                </a:solidFill>
              </a:rPr>
              <a:t>Simplified: </a:t>
            </a:r>
            <a:r>
              <a:rPr lang="en-US" sz="2000" dirty="0">
                <a:solidFill>
                  <a:schemeClr val="tx2"/>
                </a:solidFill>
              </a:rPr>
              <a:t>installations requiring high strength anchorage are determined as a part of shear anchorage design (see footnote 3 of Tension Anchorage Table 1.1)</a:t>
            </a:r>
          </a:p>
          <a:p>
            <a:pPr marL="0" indent="0">
              <a:lnSpc>
                <a:spcPct val="120000"/>
              </a:lnSpc>
              <a:buNone/>
            </a:pPr>
            <a:r>
              <a:rPr lang="en-US" sz="2000" b="1" dirty="0" smtClean="0">
                <a:solidFill>
                  <a:schemeClr val="tx2"/>
                </a:solidFill>
              </a:rPr>
              <a:t>Detailed: </a:t>
            </a:r>
            <a:r>
              <a:rPr lang="en-US" sz="2000" dirty="0">
                <a:solidFill>
                  <a:schemeClr val="tx2"/>
                </a:solidFill>
              </a:rPr>
              <a:t>installations requiring high strength anchorage are designated in footnote 6 of Tension Anchorage Allowable Loads Table 1.2.</a:t>
            </a:r>
          </a:p>
        </p:txBody>
      </p:sp>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506953" y="1524001"/>
            <a:ext cx="2227847" cy="1942010"/>
          </a:xfrm>
          <a:prstGeom prst="rect">
            <a:avLst/>
          </a:prstGeom>
        </p:spPr>
      </p:pic>
      <p:sp>
        <p:nvSpPr>
          <p:cNvPr id="5" name="Rectangle 4"/>
          <p:cNvSpPr/>
          <p:nvPr/>
        </p:nvSpPr>
        <p:spPr>
          <a:xfrm>
            <a:off x="723900" y="4259179"/>
            <a:ext cx="10744200" cy="1874921"/>
          </a:xfrm>
          <a:prstGeom prst="rect">
            <a:avLst/>
          </a:prstGeom>
          <a:solidFill>
            <a:schemeClr val="bg1">
              <a:lumMod val="9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nSpc>
                <a:spcPct val="120000"/>
              </a:lnSpc>
              <a:spcAft>
                <a:spcPts val="600"/>
              </a:spcAft>
            </a:pPr>
            <a:r>
              <a:rPr lang="en-US" sz="2000" dirty="0" smtClean="0">
                <a:solidFill>
                  <a:srgbClr val="FF773D"/>
                </a:solidFill>
                <a:latin typeface="Arial" panose="020B0604020202020204" pitchFamily="34" charset="0"/>
                <a:cs typeface="Arial" panose="020B0604020202020204" pitchFamily="34" charset="0"/>
              </a:rPr>
              <a:t>In our example…</a:t>
            </a:r>
          </a:p>
          <a:p>
            <a:pPr>
              <a:lnSpc>
                <a:spcPct val="120000"/>
              </a:lnSpc>
            </a:pPr>
            <a:r>
              <a:rPr lang="en-US" sz="2000" dirty="0">
                <a:solidFill>
                  <a:schemeClr val="tx2"/>
                </a:solidFill>
                <a:latin typeface="Arial" panose="020B0604020202020204" pitchFamily="34" charset="0"/>
                <a:cs typeface="Arial" panose="020B0604020202020204" pitchFamily="34" charset="0"/>
              </a:rPr>
              <a:t>From Table 1.1, footnote 3, anchorage strength for Simplified design is determined based on shear anchorage.</a:t>
            </a:r>
            <a:endParaRPr lang="en-US" sz="2000" b="1" dirty="0">
              <a:solidFill>
                <a:schemeClr val="tx2"/>
              </a:solidFill>
              <a:latin typeface="Arial" panose="020B0604020202020204" pitchFamily="34" charset="0"/>
              <a:cs typeface="Arial" panose="020B0604020202020204" pitchFamily="34" charset="0"/>
            </a:endParaRPr>
          </a:p>
        </p:txBody>
      </p:sp>
    </p:spTree>
    <p:custDataLst>
      <p:tags r:id="rId1"/>
    </p:custDataLst>
    <p:extLst>
      <p:ext uri="{BB962C8B-B14F-4D97-AF65-F5344CB8AC3E}">
        <p14:creationId xmlns:p14="http://schemas.microsoft.com/office/powerpoint/2010/main" val="1913760904"/>
      </p:ext>
    </p:extLst>
  </p:cSld>
  <p:clrMapOvr>
    <a:masterClrMapping/>
  </p:clrMapOvr>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Tension Anchorage Design, Step Six</a:t>
            </a:r>
            <a:endParaRPr lang="en-US" dirty="0"/>
          </a:p>
        </p:txBody>
      </p:sp>
      <p:sp>
        <p:nvSpPr>
          <p:cNvPr id="3" name="Content Placeholder 2"/>
          <p:cNvSpPr>
            <a:spLocks noGrp="1"/>
          </p:cNvSpPr>
          <p:nvPr>
            <p:ph idx="1"/>
          </p:nvPr>
        </p:nvSpPr>
        <p:spPr>
          <a:xfrm>
            <a:off x="723900" y="1409700"/>
            <a:ext cx="8432132" cy="2849479"/>
          </a:xfrm>
        </p:spPr>
        <p:txBody>
          <a:bodyPr>
            <a:normAutofit/>
          </a:bodyPr>
          <a:lstStyle/>
          <a:p>
            <a:pPr marL="0" indent="0">
              <a:lnSpc>
                <a:spcPct val="120000"/>
              </a:lnSpc>
              <a:buNone/>
            </a:pPr>
            <a:r>
              <a:rPr lang="en-US" sz="2400" dirty="0">
                <a:solidFill>
                  <a:srgbClr val="FF773D"/>
                </a:solidFill>
                <a:latin typeface="Segoe UI" panose="020B0502040204020203" pitchFamily="34" charset="0"/>
                <a:ea typeface="Segoe UI" panose="020B0502040204020203" pitchFamily="34" charset="0"/>
                <a:cs typeface="Segoe UI" panose="020B0502040204020203" pitchFamily="34" charset="0"/>
              </a:rPr>
              <a:t>❻</a:t>
            </a:r>
            <a:r>
              <a:rPr lang="en-US" sz="2400" dirty="0" smtClean="0">
                <a:solidFill>
                  <a:srgbClr val="FF773D"/>
                </a:solidFill>
              </a:rPr>
              <a:t> </a:t>
            </a:r>
            <a:r>
              <a:rPr lang="en-US" sz="2400" b="1" dirty="0" smtClean="0">
                <a:solidFill>
                  <a:srgbClr val="FF773D"/>
                </a:solidFill>
              </a:rPr>
              <a:t>Determine rod length and footing size</a:t>
            </a:r>
          </a:p>
          <a:p>
            <a:pPr marL="0" indent="0">
              <a:lnSpc>
                <a:spcPct val="120000"/>
              </a:lnSpc>
              <a:buNone/>
            </a:pPr>
            <a:r>
              <a:rPr lang="en-US" sz="2000" dirty="0">
                <a:solidFill>
                  <a:schemeClr val="tx2"/>
                </a:solidFill>
              </a:rPr>
              <a:t>Add the step height </a:t>
            </a:r>
            <a:r>
              <a:rPr lang="en-US" sz="2000" dirty="0" smtClean="0">
                <a:solidFill>
                  <a:schemeClr val="tx2"/>
                </a:solidFill>
              </a:rPr>
              <a:t>to </a:t>
            </a:r>
            <a:r>
              <a:rPr lang="en-US" sz="2000" dirty="0">
                <a:solidFill>
                  <a:schemeClr val="tx2"/>
                </a:solidFill>
              </a:rPr>
              <a:t>the minimum required embedment, d</a:t>
            </a:r>
            <a:r>
              <a:rPr lang="en-US" sz="2000" baseline="-25000" dirty="0">
                <a:solidFill>
                  <a:schemeClr val="tx2"/>
                </a:solidFill>
              </a:rPr>
              <a:t>e</a:t>
            </a:r>
            <a:r>
              <a:rPr lang="en-US" sz="2000" dirty="0">
                <a:solidFill>
                  <a:schemeClr val="tx2"/>
                </a:solidFill>
              </a:rPr>
              <a:t>, and select an anchorage assembly model number with an embedded rod length, l</a:t>
            </a:r>
            <a:r>
              <a:rPr lang="en-US" sz="2000" baseline="-25000" dirty="0">
                <a:solidFill>
                  <a:schemeClr val="tx2"/>
                </a:solidFill>
              </a:rPr>
              <a:t>e</a:t>
            </a:r>
            <a:r>
              <a:rPr lang="en-US" sz="2000" dirty="0">
                <a:solidFill>
                  <a:schemeClr val="tx2"/>
                </a:solidFill>
              </a:rPr>
              <a:t>, that is equal or greater. If this value exceeds the maximum embedded rod length for the anchorage assembly, select an extension kit to achieve the necessary rod length. </a:t>
            </a:r>
          </a:p>
        </p:txBody>
      </p:sp>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506953" y="1524001"/>
            <a:ext cx="2227847" cy="1942010"/>
          </a:xfrm>
          <a:prstGeom prst="rect">
            <a:avLst/>
          </a:prstGeom>
        </p:spPr>
      </p:pic>
      <p:sp>
        <p:nvSpPr>
          <p:cNvPr id="5" name="Rectangle 4"/>
          <p:cNvSpPr/>
          <p:nvPr/>
        </p:nvSpPr>
        <p:spPr>
          <a:xfrm>
            <a:off x="723900" y="4259179"/>
            <a:ext cx="10744200" cy="1874921"/>
          </a:xfrm>
          <a:prstGeom prst="rect">
            <a:avLst/>
          </a:prstGeom>
          <a:solidFill>
            <a:schemeClr val="bg1">
              <a:lumMod val="9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nSpc>
                <a:spcPct val="120000"/>
              </a:lnSpc>
              <a:spcAft>
                <a:spcPts val="600"/>
              </a:spcAft>
            </a:pPr>
            <a:r>
              <a:rPr lang="en-US" sz="2000" dirty="0" smtClean="0">
                <a:solidFill>
                  <a:srgbClr val="FF773D"/>
                </a:solidFill>
                <a:latin typeface="Arial" panose="020B0604020202020204" pitchFamily="34" charset="0"/>
                <a:cs typeface="Arial" panose="020B0604020202020204" pitchFamily="34" charset="0"/>
              </a:rPr>
              <a:t>In our example…</a:t>
            </a:r>
          </a:p>
          <a:p>
            <a:pPr>
              <a:lnSpc>
                <a:spcPct val="120000"/>
              </a:lnSpc>
            </a:pPr>
            <a:r>
              <a:rPr lang="en-US" sz="2000" dirty="0">
                <a:solidFill>
                  <a:schemeClr val="tx2"/>
                </a:solidFill>
                <a:latin typeface="Arial" panose="020B0604020202020204" pitchFamily="34" charset="0"/>
                <a:cs typeface="Arial" panose="020B0604020202020204" pitchFamily="34" charset="0"/>
              </a:rPr>
              <a:t>For 12” tall step (above footing</a:t>
            </a:r>
            <a:r>
              <a:rPr lang="en-US" sz="2000" dirty="0" smtClean="0">
                <a:solidFill>
                  <a:schemeClr val="tx2"/>
                </a:solidFill>
                <a:latin typeface="Arial" panose="020B0604020202020204" pitchFamily="34" charset="0"/>
                <a:cs typeface="Arial" panose="020B0604020202020204" pitchFamily="34" charset="0"/>
              </a:rPr>
              <a:t>): Required </a:t>
            </a:r>
            <a:r>
              <a:rPr lang="en-US" sz="2000" dirty="0">
                <a:solidFill>
                  <a:schemeClr val="tx2"/>
                </a:solidFill>
                <a:latin typeface="Arial" panose="020B0604020202020204" pitchFamily="34" charset="0"/>
                <a:cs typeface="Arial" panose="020B0604020202020204" pitchFamily="34" charset="0"/>
              </a:rPr>
              <a:t>l</a:t>
            </a:r>
            <a:r>
              <a:rPr lang="en-US" sz="2000" baseline="-25000" dirty="0">
                <a:solidFill>
                  <a:schemeClr val="tx2"/>
                </a:solidFill>
                <a:latin typeface="Arial" panose="020B0604020202020204" pitchFamily="34" charset="0"/>
                <a:cs typeface="Arial" panose="020B0604020202020204" pitchFamily="34" charset="0"/>
              </a:rPr>
              <a:t>e</a:t>
            </a:r>
            <a:r>
              <a:rPr lang="en-US" sz="2000" dirty="0">
                <a:solidFill>
                  <a:schemeClr val="tx2"/>
                </a:solidFill>
                <a:latin typeface="Arial" panose="020B0604020202020204" pitchFamily="34" charset="0"/>
                <a:cs typeface="Arial" panose="020B0604020202020204" pitchFamily="34" charset="0"/>
              </a:rPr>
              <a:t> = d</a:t>
            </a:r>
            <a:r>
              <a:rPr lang="en-US" sz="2000" baseline="-25000" dirty="0">
                <a:solidFill>
                  <a:schemeClr val="tx2"/>
                </a:solidFill>
                <a:latin typeface="Arial" panose="020B0604020202020204" pitchFamily="34" charset="0"/>
                <a:cs typeface="Arial" panose="020B0604020202020204" pitchFamily="34" charset="0"/>
              </a:rPr>
              <a:t>e</a:t>
            </a:r>
            <a:r>
              <a:rPr lang="en-US" sz="2000" dirty="0">
                <a:solidFill>
                  <a:schemeClr val="tx2"/>
                </a:solidFill>
                <a:latin typeface="Arial" panose="020B0604020202020204" pitchFamily="34" charset="0"/>
                <a:cs typeface="Arial" panose="020B0604020202020204" pitchFamily="34" charset="0"/>
              </a:rPr>
              <a:t> + 12” = </a:t>
            </a:r>
            <a:r>
              <a:rPr lang="en-US" sz="2000" dirty="0" smtClean="0">
                <a:solidFill>
                  <a:schemeClr val="tx2"/>
                </a:solidFill>
                <a:latin typeface="Arial" panose="020B0604020202020204" pitchFamily="34" charset="0"/>
                <a:cs typeface="Arial" panose="020B0604020202020204" pitchFamily="34" charset="0"/>
              </a:rPr>
              <a:t>25”</a:t>
            </a:r>
            <a:endParaRPr lang="en-US" sz="2000" dirty="0">
              <a:solidFill>
                <a:schemeClr val="tx2"/>
              </a:solidFill>
              <a:latin typeface="Arial" panose="020B0604020202020204" pitchFamily="34" charset="0"/>
              <a:cs typeface="Arial" panose="020B0604020202020204" pitchFamily="34" charset="0"/>
            </a:endParaRPr>
          </a:p>
          <a:p>
            <a:pPr>
              <a:lnSpc>
                <a:spcPct val="120000"/>
              </a:lnSpc>
            </a:pPr>
            <a:r>
              <a:rPr lang="en-US" sz="2000" dirty="0">
                <a:solidFill>
                  <a:schemeClr val="tx2"/>
                </a:solidFill>
                <a:latin typeface="Arial" panose="020B0604020202020204" pitchFamily="34" charset="0"/>
                <a:cs typeface="Arial" panose="020B0604020202020204" pitchFamily="34" charset="0"/>
              </a:rPr>
              <a:t>Select </a:t>
            </a:r>
            <a:r>
              <a:rPr lang="en-US" sz="2000" dirty="0" smtClean="0">
                <a:solidFill>
                  <a:schemeClr val="tx2"/>
                </a:solidFill>
                <a:latin typeface="Arial" panose="020B0604020202020204" pitchFamily="34" charset="0"/>
                <a:cs typeface="Arial" panose="020B0604020202020204" pitchFamily="34" charset="0"/>
              </a:rPr>
              <a:t>MFSL-36-5-KT</a:t>
            </a:r>
            <a:r>
              <a:rPr lang="en-US" sz="2000" dirty="0">
                <a:solidFill>
                  <a:schemeClr val="tx2"/>
                </a:solidFill>
                <a:latin typeface="Arial" panose="020B0604020202020204" pitchFamily="34" charset="0"/>
                <a:cs typeface="Arial" panose="020B0604020202020204" pitchFamily="34" charset="0"/>
              </a:rPr>
              <a:t>, l</a:t>
            </a:r>
            <a:r>
              <a:rPr lang="en-US" sz="2000" baseline="-25000" dirty="0">
                <a:solidFill>
                  <a:schemeClr val="tx2"/>
                </a:solidFill>
                <a:latin typeface="Arial" panose="020B0604020202020204" pitchFamily="34" charset="0"/>
                <a:cs typeface="Arial" panose="020B0604020202020204" pitchFamily="34" charset="0"/>
              </a:rPr>
              <a:t>e</a:t>
            </a:r>
            <a:r>
              <a:rPr lang="en-US" sz="2000" dirty="0">
                <a:solidFill>
                  <a:schemeClr val="tx2"/>
                </a:solidFill>
                <a:latin typeface="Arial" panose="020B0604020202020204" pitchFamily="34" charset="0"/>
                <a:cs typeface="Arial" panose="020B0604020202020204" pitchFamily="34" charset="0"/>
              </a:rPr>
              <a:t> = </a:t>
            </a:r>
            <a:r>
              <a:rPr lang="en-US" sz="2000" dirty="0" smtClean="0">
                <a:solidFill>
                  <a:schemeClr val="tx2"/>
                </a:solidFill>
                <a:latin typeface="Arial" panose="020B0604020202020204" pitchFamily="34" charset="0"/>
                <a:cs typeface="Arial" panose="020B0604020202020204" pitchFamily="34" charset="0"/>
              </a:rPr>
              <a:t>30-1/2” </a:t>
            </a:r>
            <a:r>
              <a:rPr lang="en-US" sz="2000" b="1" u="sng" dirty="0">
                <a:solidFill>
                  <a:schemeClr val="tx2"/>
                </a:solidFill>
                <a:latin typeface="Arial" panose="020B0604020202020204" pitchFamily="34" charset="0"/>
                <a:cs typeface="Arial" panose="020B0604020202020204" pitchFamily="34" charset="0"/>
              </a:rPr>
              <a:t>OK</a:t>
            </a:r>
            <a:r>
              <a:rPr lang="en-US" sz="2000" b="1" dirty="0">
                <a:solidFill>
                  <a:schemeClr val="tx2"/>
                </a:solidFill>
                <a:latin typeface="Arial" panose="020B0604020202020204" pitchFamily="34" charset="0"/>
                <a:cs typeface="Arial" panose="020B0604020202020204" pitchFamily="34" charset="0"/>
              </a:rPr>
              <a:t> ✓</a:t>
            </a:r>
          </a:p>
          <a:p>
            <a:pPr>
              <a:lnSpc>
                <a:spcPct val="120000"/>
              </a:lnSpc>
            </a:pPr>
            <a:r>
              <a:rPr lang="en-US" sz="2000" dirty="0">
                <a:solidFill>
                  <a:schemeClr val="tx2"/>
                </a:solidFill>
                <a:latin typeface="Arial" panose="020B0604020202020204" pitchFamily="34" charset="0"/>
                <a:cs typeface="Arial" panose="020B0604020202020204" pitchFamily="34" charset="0"/>
              </a:rPr>
              <a:t>Minimum footing depth = </a:t>
            </a:r>
            <a:r>
              <a:rPr lang="en-US" sz="2000" dirty="0" smtClean="0">
                <a:solidFill>
                  <a:schemeClr val="tx2"/>
                </a:solidFill>
                <a:latin typeface="Arial" panose="020B0604020202020204" pitchFamily="34" charset="0"/>
                <a:cs typeface="Arial" panose="020B0604020202020204" pitchFamily="34" charset="0"/>
              </a:rPr>
              <a:t>30-1/2</a:t>
            </a:r>
            <a:r>
              <a:rPr lang="en-US" sz="2000" dirty="0">
                <a:solidFill>
                  <a:schemeClr val="tx2"/>
                </a:solidFill>
                <a:latin typeface="Arial" panose="020B0604020202020204" pitchFamily="34" charset="0"/>
                <a:cs typeface="Arial" panose="020B0604020202020204" pitchFamily="34" charset="0"/>
              </a:rPr>
              <a:t>” - 12” (step) + 4” = </a:t>
            </a:r>
            <a:r>
              <a:rPr lang="en-US" sz="2000" dirty="0" smtClean="0">
                <a:solidFill>
                  <a:schemeClr val="tx2"/>
                </a:solidFill>
                <a:latin typeface="Arial" panose="020B0604020202020204" pitchFamily="34" charset="0"/>
                <a:cs typeface="Arial" panose="020B0604020202020204" pitchFamily="34" charset="0"/>
              </a:rPr>
              <a:t>22-1/2</a:t>
            </a:r>
            <a:r>
              <a:rPr lang="en-US" sz="2000" dirty="0">
                <a:solidFill>
                  <a:schemeClr val="tx2"/>
                </a:solidFill>
                <a:latin typeface="Arial" panose="020B0604020202020204" pitchFamily="34" charset="0"/>
                <a:cs typeface="Arial" panose="020B0604020202020204" pitchFamily="34" charset="0"/>
              </a:rPr>
              <a:t>”</a:t>
            </a:r>
            <a:endParaRPr lang="en-US" sz="2000" b="1" dirty="0">
              <a:solidFill>
                <a:schemeClr val="tx2"/>
              </a:solidFill>
              <a:latin typeface="Arial" panose="020B0604020202020204" pitchFamily="34" charset="0"/>
              <a:cs typeface="Arial" panose="020B0604020202020204" pitchFamily="34" charset="0"/>
            </a:endParaRPr>
          </a:p>
        </p:txBody>
      </p:sp>
    </p:spTree>
    <p:custDataLst>
      <p:tags r:id="rId1"/>
    </p:custDataLst>
    <p:extLst>
      <p:ext uri="{BB962C8B-B14F-4D97-AF65-F5344CB8AC3E}">
        <p14:creationId xmlns:p14="http://schemas.microsoft.com/office/powerpoint/2010/main" val="2657759108"/>
      </p:ext>
    </p:extLst>
  </p:cSld>
  <p:clrMapOvr>
    <a:masterClrMapping/>
  </p:clrMapOvr>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Shear Anchorage Design, Step One</a:t>
            </a:r>
            <a:endParaRPr lang="en-US" dirty="0"/>
          </a:p>
        </p:txBody>
      </p:sp>
      <p:sp>
        <p:nvSpPr>
          <p:cNvPr id="3" name="Content Placeholder 2"/>
          <p:cNvSpPr>
            <a:spLocks noGrp="1"/>
          </p:cNvSpPr>
          <p:nvPr>
            <p:ph idx="1"/>
          </p:nvPr>
        </p:nvSpPr>
        <p:spPr>
          <a:xfrm>
            <a:off x="723900" y="1409700"/>
            <a:ext cx="8432132" cy="2849479"/>
          </a:xfrm>
        </p:spPr>
        <p:txBody>
          <a:bodyPr>
            <a:normAutofit/>
          </a:bodyPr>
          <a:lstStyle/>
          <a:p>
            <a:pPr marL="0" indent="0">
              <a:lnSpc>
                <a:spcPct val="120000"/>
              </a:lnSpc>
              <a:buNone/>
            </a:pPr>
            <a:r>
              <a:rPr lang="en-US" sz="2400" dirty="0" smtClean="0">
                <a:solidFill>
                  <a:srgbClr val="FF773D"/>
                </a:solidFill>
                <a:latin typeface="Segoe UI" panose="020B0502040204020203" pitchFamily="34" charset="0"/>
                <a:ea typeface="Segoe UI" panose="020B0502040204020203" pitchFamily="34" charset="0"/>
                <a:cs typeface="Segoe UI" panose="020B0502040204020203" pitchFamily="34" charset="0"/>
              </a:rPr>
              <a:t>❶</a:t>
            </a:r>
            <a:r>
              <a:rPr lang="en-US" sz="2400" dirty="0" smtClean="0">
                <a:solidFill>
                  <a:srgbClr val="FF773D"/>
                </a:solidFill>
              </a:rPr>
              <a:t> </a:t>
            </a:r>
            <a:r>
              <a:rPr lang="en-US" sz="2400" b="1" dirty="0" smtClean="0">
                <a:solidFill>
                  <a:srgbClr val="FF773D"/>
                </a:solidFill>
              </a:rPr>
              <a:t>Select anchorage assembly type</a:t>
            </a:r>
          </a:p>
          <a:p>
            <a:pPr>
              <a:lnSpc>
                <a:spcPct val="120000"/>
              </a:lnSpc>
            </a:pPr>
            <a:r>
              <a:rPr lang="en-US" sz="2000" b="1" dirty="0" smtClean="0">
                <a:solidFill>
                  <a:schemeClr val="tx2"/>
                </a:solidFill>
              </a:rPr>
              <a:t>OMFSL: </a:t>
            </a:r>
            <a:r>
              <a:rPr lang="en-US" sz="2000" dirty="0" smtClean="0">
                <a:solidFill>
                  <a:schemeClr val="tx2"/>
                </a:solidFill>
              </a:rPr>
              <a:t>Easier </a:t>
            </a:r>
            <a:r>
              <a:rPr lang="en-US" sz="2000" dirty="0">
                <a:solidFill>
                  <a:schemeClr val="tx2"/>
                </a:solidFill>
              </a:rPr>
              <a:t>to install and allows the frame to be installed flush </a:t>
            </a:r>
            <a:r>
              <a:rPr lang="en-US" sz="2000" dirty="0" smtClean="0">
                <a:solidFill>
                  <a:schemeClr val="tx2"/>
                </a:solidFill>
              </a:rPr>
              <a:t>with </a:t>
            </a:r>
            <a:r>
              <a:rPr lang="en-US" sz="2000" dirty="0">
                <a:solidFill>
                  <a:schemeClr val="tx2"/>
                </a:solidFill>
              </a:rPr>
              <a:t>edge of </a:t>
            </a:r>
            <a:r>
              <a:rPr lang="en-US" sz="2000" dirty="0" smtClean="0">
                <a:solidFill>
                  <a:schemeClr val="tx2"/>
                </a:solidFill>
              </a:rPr>
              <a:t>concrete, but may </a:t>
            </a:r>
            <a:r>
              <a:rPr lang="en-US" sz="2000" dirty="0">
                <a:solidFill>
                  <a:schemeClr val="tx2"/>
                </a:solidFill>
              </a:rPr>
              <a:t>require additional end distance.</a:t>
            </a:r>
          </a:p>
          <a:p>
            <a:pPr>
              <a:lnSpc>
                <a:spcPct val="120000"/>
              </a:lnSpc>
            </a:pPr>
            <a:r>
              <a:rPr lang="en-US" sz="2000" b="1" dirty="0" smtClean="0">
                <a:solidFill>
                  <a:schemeClr val="tx2"/>
                </a:solidFill>
              </a:rPr>
              <a:t>OMFAB:</a:t>
            </a:r>
            <a:r>
              <a:rPr lang="en-US" sz="2000" dirty="0" smtClean="0">
                <a:solidFill>
                  <a:schemeClr val="tx2"/>
                </a:solidFill>
              </a:rPr>
              <a:t> Offers </a:t>
            </a:r>
            <a:r>
              <a:rPr lang="en-US" sz="2000" dirty="0">
                <a:solidFill>
                  <a:schemeClr val="tx2"/>
                </a:solidFill>
              </a:rPr>
              <a:t>higher shear capacities without increasing concrete strength or end distance, but requires an increased edge distance and additional tie or hairpin reinforcement.</a:t>
            </a:r>
          </a:p>
        </p:txBody>
      </p:sp>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506953" y="1524001"/>
            <a:ext cx="2227847" cy="1942010"/>
          </a:xfrm>
          <a:prstGeom prst="rect">
            <a:avLst/>
          </a:prstGeom>
        </p:spPr>
      </p:pic>
      <p:sp>
        <p:nvSpPr>
          <p:cNvPr id="5" name="Rectangle 4"/>
          <p:cNvSpPr/>
          <p:nvPr/>
        </p:nvSpPr>
        <p:spPr>
          <a:xfrm>
            <a:off x="723900" y="4259179"/>
            <a:ext cx="10744200" cy="1874921"/>
          </a:xfrm>
          <a:prstGeom prst="rect">
            <a:avLst/>
          </a:prstGeom>
          <a:solidFill>
            <a:schemeClr val="bg1">
              <a:lumMod val="9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nSpc>
                <a:spcPct val="120000"/>
              </a:lnSpc>
              <a:spcAft>
                <a:spcPts val="600"/>
              </a:spcAft>
            </a:pPr>
            <a:r>
              <a:rPr lang="en-US" sz="2000" dirty="0" smtClean="0">
                <a:solidFill>
                  <a:srgbClr val="FF773D"/>
                </a:solidFill>
                <a:latin typeface="Arial" panose="020B0604020202020204" pitchFamily="34" charset="0"/>
                <a:cs typeface="Arial" panose="020B0604020202020204" pitchFamily="34" charset="0"/>
              </a:rPr>
              <a:t>In our example…</a:t>
            </a:r>
          </a:p>
          <a:p>
            <a:pPr>
              <a:lnSpc>
                <a:spcPct val="120000"/>
              </a:lnSpc>
            </a:pPr>
            <a:r>
              <a:rPr lang="en-US" sz="2000" dirty="0">
                <a:solidFill>
                  <a:schemeClr val="tx2"/>
                </a:solidFill>
                <a:latin typeface="Arial" panose="020B0604020202020204" pitchFamily="34" charset="0"/>
                <a:cs typeface="Arial" panose="020B0604020202020204" pitchFamily="34" charset="0"/>
              </a:rPr>
              <a:t>Select </a:t>
            </a:r>
            <a:r>
              <a:rPr lang="en-US" sz="2000" b="1" dirty="0">
                <a:solidFill>
                  <a:schemeClr val="tx2"/>
                </a:solidFill>
                <a:latin typeface="Arial" panose="020B0604020202020204" pitchFamily="34" charset="0"/>
                <a:cs typeface="Arial" panose="020B0604020202020204" pitchFamily="34" charset="0"/>
              </a:rPr>
              <a:t>OMFSL</a:t>
            </a:r>
            <a:r>
              <a:rPr lang="en-US" sz="2000" dirty="0">
                <a:solidFill>
                  <a:schemeClr val="tx2"/>
                </a:solidFill>
                <a:latin typeface="Arial" panose="020B0604020202020204" pitchFamily="34" charset="0"/>
                <a:cs typeface="Arial" panose="020B0604020202020204" pitchFamily="34" charset="0"/>
              </a:rPr>
              <a:t> anchorage assembly for ease of installation and to allow installation flush with edge of concrete curb.</a:t>
            </a:r>
            <a:endParaRPr lang="en-US" sz="2000" b="1" dirty="0">
              <a:solidFill>
                <a:schemeClr val="tx2"/>
              </a:solidFill>
              <a:latin typeface="Arial" panose="020B0604020202020204" pitchFamily="34" charset="0"/>
              <a:cs typeface="Arial" panose="020B0604020202020204" pitchFamily="34" charset="0"/>
            </a:endParaRPr>
          </a:p>
        </p:txBody>
      </p:sp>
    </p:spTree>
    <p:custDataLst>
      <p:tags r:id="rId1"/>
    </p:custDataLst>
    <p:extLst>
      <p:ext uri="{BB962C8B-B14F-4D97-AF65-F5344CB8AC3E}">
        <p14:creationId xmlns:p14="http://schemas.microsoft.com/office/powerpoint/2010/main" val="486655565"/>
      </p:ext>
    </p:extLst>
  </p:cSld>
  <p:clrMapOvr>
    <a:masterClrMapping/>
  </p:clrMapOvr>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Shear Anchorage Design, Step Two</a:t>
            </a:r>
            <a:endParaRPr lang="en-US" dirty="0"/>
          </a:p>
        </p:txBody>
      </p:sp>
      <p:sp>
        <p:nvSpPr>
          <p:cNvPr id="3" name="Content Placeholder 2"/>
          <p:cNvSpPr>
            <a:spLocks noGrp="1"/>
          </p:cNvSpPr>
          <p:nvPr>
            <p:ph idx="1"/>
          </p:nvPr>
        </p:nvSpPr>
        <p:spPr>
          <a:xfrm>
            <a:off x="723899" y="1409700"/>
            <a:ext cx="8492289" cy="2849479"/>
          </a:xfrm>
        </p:spPr>
        <p:txBody>
          <a:bodyPr>
            <a:normAutofit/>
          </a:bodyPr>
          <a:lstStyle/>
          <a:p>
            <a:pPr marL="0" indent="0">
              <a:lnSpc>
                <a:spcPct val="120000"/>
              </a:lnSpc>
              <a:buNone/>
            </a:pPr>
            <a:r>
              <a:rPr lang="en-US" sz="2400" dirty="0">
                <a:solidFill>
                  <a:srgbClr val="FF773D"/>
                </a:solidFill>
                <a:latin typeface="Segoe UI" panose="020B0502040204020203" pitchFamily="34" charset="0"/>
                <a:ea typeface="Segoe UI" panose="020B0502040204020203" pitchFamily="34" charset="0"/>
                <a:cs typeface="Segoe UI" panose="020B0502040204020203" pitchFamily="34" charset="0"/>
              </a:rPr>
              <a:t>❷</a:t>
            </a:r>
            <a:r>
              <a:rPr lang="en-US" sz="2400" dirty="0" smtClean="0">
                <a:solidFill>
                  <a:srgbClr val="FF773D"/>
                </a:solidFill>
              </a:rPr>
              <a:t> </a:t>
            </a:r>
            <a:r>
              <a:rPr lang="en-US" sz="2400" b="1" dirty="0" smtClean="0">
                <a:solidFill>
                  <a:srgbClr val="FF773D"/>
                </a:solidFill>
              </a:rPr>
              <a:t>Select anchorage design method</a:t>
            </a:r>
          </a:p>
          <a:p>
            <a:pPr>
              <a:lnSpc>
                <a:spcPct val="120000"/>
              </a:lnSpc>
            </a:pPr>
            <a:r>
              <a:rPr lang="en-US" sz="2000" b="1" dirty="0" smtClean="0">
                <a:solidFill>
                  <a:schemeClr val="tx2"/>
                </a:solidFill>
              </a:rPr>
              <a:t>Simplified: </a:t>
            </a:r>
            <a:r>
              <a:rPr lang="en-US" sz="2000" dirty="0" smtClean="0">
                <a:solidFill>
                  <a:schemeClr val="tx2"/>
                </a:solidFill>
              </a:rPr>
              <a:t>Quick and easy, requires only </a:t>
            </a:r>
            <a:r>
              <a:rPr lang="en-US" sz="2000" dirty="0">
                <a:solidFill>
                  <a:schemeClr val="tx2"/>
                </a:solidFill>
              </a:rPr>
              <a:t>column size and frame height to </a:t>
            </a:r>
            <a:r>
              <a:rPr lang="en-US" sz="2000" dirty="0" smtClean="0">
                <a:solidFill>
                  <a:schemeClr val="tx2"/>
                </a:solidFill>
              </a:rPr>
              <a:t>select </a:t>
            </a:r>
            <a:r>
              <a:rPr lang="en-US" sz="2000" dirty="0">
                <a:solidFill>
                  <a:schemeClr val="tx2"/>
                </a:solidFill>
              </a:rPr>
              <a:t>anchorage. N</a:t>
            </a:r>
            <a:r>
              <a:rPr lang="en-US" sz="2000" dirty="0" smtClean="0">
                <a:solidFill>
                  <a:schemeClr val="tx2"/>
                </a:solidFill>
              </a:rPr>
              <a:t>ot </a:t>
            </a:r>
            <a:r>
              <a:rPr lang="en-US" sz="2000" dirty="0">
                <a:solidFill>
                  <a:schemeClr val="tx2"/>
                </a:solidFill>
              </a:rPr>
              <a:t>applicable for seismic designs that use R = 3.5.</a:t>
            </a:r>
          </a:p>
          <a:p>
            <a:pPr>
              <a:lnSpc>
                <a:spcPct val="120000"/>
              </a:lnSpc>
            </a:pPr>
            <a:r>
              <a:rPr lang="en-US" sz="2000" b="1" dirty="0" smtClean="0">
                <a:solidFill>
                  <a:schemeClr val="tx2"/>
                </a:solidFill>
              </a:rPr>
              <a:t>Detailed: </a:t>
            </a:r>
            <a:r>
              <a:rPr lang="en-US" sz="2000" dirty="0">
                <a:solidFill>
                  <a:schemeClr val="tx2"/>
                </a:solidFill>
              </a:rPr>
              <a:t>U</a:t>
            </a:r>
            <a:r>
              <a:rPr lang="en-US" sz="2000" dirty="0" smtClean="0">
                <a:solidFill>
                  <a:schemeClr val="tx2"/>
                </a:solidFill>
              </a:rPr>
              <a:t>ses </a:t>
            </a:r>
            <a:r>
              <a:rPr lang="en-US" sz="2000" dirty="0">
                <a:solidFill>
                  <a:schemeClr val="tx2"/>
                </a:solidFill>
              </a:rPr>
              <a:t>column reactions and anchorage assembly capacities to select a solution. </a:t>
            </a:r>
            <a:r>
              <a:rPr lang="en-US" sz="2000" dirty="0" smtClean="0">
                <a:solidFill>
                  <a:schemeClr val="tx2"/>
                </a:solidFill>
              </a:rPr>
              <a:t>The maximum column reactions tabulated in </a:t>
            </a:r>
            <a:r>
              <a:rPr lang="en-US" sz="2000" dirty="0">
                <a:solidFill>
                  <a:schemeClr val="tx2"/>
                </a:solidFill>
              </a:rPr>
              <a:t>allowable load </a:t>
            </a:r>
            <a:r>
              <a:rPr lang="en-US" sz="2000" dirty="0" smtClean="0">
                <a:solidFill>
                  <a:schemeClr val="tx2"/>
                </a:solidFill>
              </a:rPr>
              <a:t>tables may be used.</a:t>
            </a:r>
            <a:endParaRPr lang="en-US" sz="2000" dirty="0">
              <a:solidFill>
                <a:schemeClr val="tx2"/>
              </a:solidFill>
            </a:endParaRPr>
          </a:p>
        </p:txBody>
      </p:sp>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506953" y="1524001"/>
            <a:ext cx="2227847" cy="1942010"/>
          </a:xfrm>
          <a:prstGeom prst="rect">
            <a:avLst/>
          </a:prstGeom>
        </p:spPr>
      </p:pic>
      <p:sp>
        <p:nvSpPr>
          <p:cNvPr id="5" name="Rectangle 4"/>
          <p:cNvSpPr/>
          <p:nvPr/>
        </p:nvSpPr>
        <p:spPr>
          <a:xfrm>
            <a:off x="723900" y="4259179"/>
            <a:ext cx="10744200" cy="1874921"/>
          </a:xfrm>
          <a:prstGeom prst="rect">
            <a:avLst/>
          </a:prstGeom>
          <a:solidFill>
            <a:schemeClr val="bg1">
              <a:lumMod val="9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nSpc>
                <a:spcPct val="120000"/>
              </a:lnSpc>
              <a:spcAft>
                <a:spcPts val="600"/>
              </a:spcAft>
            </a:pPr>
            <a:r>
              <a:rPr lang="en-US" sz="2000" dirty="0" smtClean="0">
                <a:solidFill>
                  <a:srgbClr val="FF773D"/>
                </a:solidFill>
                <a:latin typeface="Arial" panose="020B0604020202020204" pitchFamily="34" charset="0"/>
                <a:cs typeface="Arial" panose="020B0604020202020204" pitchFamily="34" charset="0"/>
              </a:rPr>
              <a:t>In our example…</a:t>
            </a:r>
          </a:p>
          <a:p>
            <a:pPr>
              <a:lnSpc>
                <a:spcPct val="120000"/>
              </a:lnSpc>
            </a:pPr>
            <a:r>
              <a:rPr lang="en-US" sz="2000" dirty="0" smtClean="0">
                <a:solidFill>
                  <a:schemeClr val="tx2"/>
                </a:solidFill>
                <a:latin typeface="Arial" panose="020B0604020202020204" pitchFamily="34" charset="0"/>
                <a:cs typeface="Arial" panose="020B0604020202020204" pitchFamily="34" charset="0"/>
              </a:rPr>
              <a:t>Use Simplified design method.</a:t>
            </a:r>
            <a:endParaRPr lang="en-US" sz="2000" b="1" dirty="0">
              <a:solidFill>
                <a:schemeClr val="tx2"/>
              </a:solidFill>
              <a:latin typeface="Arial" panose="020B0604020202020204" pitchFamily="34" charset="0"/>
              <a:cs typeface="Arial" panose="020B0604020202020204" pitchFamily="34" charset="0"/>
            </a:endParaRPr>
          </a:p>
        </p:txBody>
      </p:sp>
    </p:spTree>
    <p:custDataLst>
      <p:tags r:id="rId1"/>
    </p:custDataLst>
    <p:extLst>
      <p:ext uri="{BB962C8B-B14F-4D97-AF65-F5344CB8AC3E}">
        <p14:creationId xmlns:p14="http://schemas.microsoft.com/office/powerpoint/2010/main" val="3102764206"/>
      </p:ext>
    </p:extLst>
  </p:cSld>
  <p:clrMapOvr>
    <a:masterClrMapping/>
  </p:clrMapOvr>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Shear Anchorage Design, Step Three</a:t>
            </a:r>
            <a:endParaRPr lang="en-US" dirty="0"/>
          </a:p>
        </p:txBody>
      </p:sp>
      <p:sp>
        <p:nvSpPr>
          <p:cNvPr id="3" name="Content Placeholder 2"/>
          <p:cNvSpPr>
            <a:spLocks noGrp="1"/>
          </p:cNvSpPr>
          <p:nvPr>
            <p:ph idx="1"/>
          </p:nvPr>
        </p:nvSpPr>
        <p:spPr>
          <a:xfrm>
            <a:off x="723899" y="1409700"/>
            <a:ext cx="8588543" cy="2849479"/>
          </a:xfrm>
        </p:spPr>
        <p:txBody>
          <a:bodyPr>
            <a:normAutofit/>
          </a:bodyPr>
          <a:lstStyle/>
          <a:p>
            <a:pPr marL="0" indent="0">
              <a:lnSpc>
                <a:spcPct val="120000"/>
              </a:lnSpc>
              <a:buNone/>
            </a:pPr>
            <a:r>
              <a:rPr lang="en-US" sz="2400" dirty="0">
                <a:solidFill>
                  <a:srgbClr val="FF773D"/>
                </a:solidFill>
                <a:latin typeface="Segoe UI" panose="020B0502040204020203" pitchFamily="34" charset="0"/>
                <a:ea typeface="Segoe UI" panose="020B0502040204020203" pitchFamily="34" charset="0"/>
                <a:cs typeface="Segoe UI" panose="020B0502040204020203" pitchFamily="34" charset="0"/>
              </a:rPr>
              <a:t>❸</a:t>
            </a:r>
            <a:r>
              <a:rPr lang="en-US" sz="2400" dirty="0" smtClean="0">
                <a:solidFill>
                  <a:srgbClr val="FF773D"/>
                </a:solidFill>
              </a:rPr>
              <a:t> </a:t>
            </a:r>
            <a:r>
              <a:rPr lang="en-US" sz="2400" b="1" dirty="0" smtClean="0">
                <a:solidFill>
                  <a:srgbClr val="FF773D"/>
                </a:solidFill>
              </a:rPr>
              <a:t>Determine shear reaction</a:t>
            </a:r>
          </a:p>
          <a:p>
            <a:pPr>
              <a:lnSpc>
                <a:spcPct val="120000"/>
              </a:lnSpc>
            </a:pPr>
            <a:r>
              <a:rPr lang="en-US" sz="2000" b="1" dirty="0" smtClean="0">
                <a:solidFill>
                  <a:schemeClr val="tx2"/>
                </a:solidFill>
              </a:rPr>
              <a:t>Simplified: </a:t>
            </a:r>
            <a:r>
              <a:rPr lang="en-US" sz="2000" dirty="0">
                <a:solidFill>
                  <a:schemeClr val="tx2"/>
                </a:solidFill>
              </a:rPr>
              <a:t>No calculation of </a:t>
            </a:r>
            <a:r>
              <a:rPr lang="en-US" sz="2000" dirty="0" smtClean="0">
                <a:solidFill>
                  <a:schemeClr val="tx2"/>
                </a:solidFill>
              </a:rPr>
              <a:t>reactions </a:t>
            </a:r>
            <a:r>
              <a:rPr lang="en-US" sz="2000" dirty="0">
                <a:solidFill>
                  <a:schemeClr val="tx2"/>
                </a:solidFill>
              </a:rPr>
              <a:t>required. Solutions presented in Table 2.1 (OMFSL) and Table 3.1 (OMFAB) consider </a:t>
            </a:r>
            <a:r>
              <a:rPr lang="en-US" sz="2000" dirty="0" smtClean="0">
                <a:solidFill>
                  <a:schemeClr val="tx2"/>
                </a:solidFill>
              </a:rPr>
              <a:t>maximum </a:t>
            </a:r>
            <a:r>
              <a:rPr lang="en-US" sz="2000" dirty="0">
                <a:solidFill>
                  <a:schemeClr val="tx2"/>
                </a:solidFill>
              </a:rPr>
              <a:t>shear </a:t>
            </a:r>
            <a:r>
              <a:rPr lang="en-US" sz="2000" dirty="0" smtClean="0">
                <a:solidFill>
                  <a:schemeClr val="tx2"/>
                </a:solidFill>
              </a:rPr>
              <a:t>reactions.</a:t>
            </a:r>
            <a:endParaRPr lang="en-US" sz="2000" dirty="0">
              <a:solidFill>
                <a:schemeClr val="tx2"/>
              </a:solidFill>
            </a:endParaRPr>
          </a:p>
          <a:p>
            <a:pPr>
              <a:lnSpc>
                <a:spcPct val="120000"/>
              </a:lnSpc>
            </a:pPr>
            <a:r>
              <a:rPr lang="en-US" sz="2000" b="1" dirty="0" smtClean="0">
                <a:solidFill>
                  <a:schemeClr val="tx2"/>
                </a:solidFill>
              </a:rPr>
              <a:t>Detailed: </a:t>
            </a:r>
            <a:r>
              <a:rPr lang="en-US" sz="2000" dirty="0">
                <a:solidFill>
                  <a:schemeClr val="tx2"/>
                </a:solidFill>
              </a:rPr>
              <a:t>Use maximum column shear </a:t>
            </a:r>
            <a:r>
              <a:rPr lang="en-US" sz="2000" dirty="0" smtClean="0">
                <a:solidFill>
                  <a:schemeClr val="tx2"/>
                </a:solidFill>
              </a:rPr>
              <a:t>reaction in </a:t>
            </a:r>
            <a:r>
              <a:rPr lang="en-US" sz="2000" dirty="0">
                <a:solidFill>
                  <a:schemeClr val="tx2"/>
                </a:solidFill>
              </a:rPr>
              <a:t>allowable load </a:t>
            </a:r>
            <a:r>
              <a:rPr lang="en-US" sz="2000" dirty="0" smtClean="0">
                <a:solidFill>
                  <a:schemeClr val="tx2"/>
                </a:solidFill>
              </a:rPr>
              <a:t>table, </a:t>
            </a:r>
            <a:r>
              <a:rPr lang="en-US" sz="2000" dirty="0">
                <a:solidFill>
                  <a:schemeClr val="tx2"/>
                </a:solidFill>
              </a:rPr>
              <a:t>or shear reaction calculated using footnote 4 of the allowable load tables</a:t>
            </a:r>
            <a:r>
              <a:rPr lang="en-US" sz="2000" dirty="0" smtClean="0">
                <a:solidFill>
                  <a:schemeClr val="tx2"/>
                </a:solidFill>
              </a:rPr>
              <a:t>.</a:t>
            </a:r>
            <a:endParaRPr lang="en-US" sz="2000" dirty="0">
              <a:solidFill>
                <a:schemeClr val="tx2"/>
              </a:solidFill>
            </a:endParaRPr>
          </a:p>
        </p:txBody>
      </p:sp>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506953" y="1524001"/>
            <a:ext cx="2227847" cy="1942010"/>
          </a:xfrm>
          <a:prstGeom prst="rect">
            <a:avLst/>
          </a:prstGeom>
        </p:spPr>
      </p:pic>
      <p:sp>
        <p:nvSpPr>
          <p:cNvPr id="5" name="Rectangle 4"/>
          <p:cNvSpPr/>
          <p:nvPr/>
        </p:nvSpPr>
        <p:spPr>
          <a:xfrm>
            <a:off x="723900" y="4259179"/>
            <a:ext cx="10744200" cy="1874921"/>
          </a:xfrm>
          <a:prstGeom prst="rect">
            <a:avLst/>
          </a:prstGeom>
          <a:solidFill>
            <a:schemeClr val="bg1">
              <a:lumMod val="9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nSpc>
                <a:spcPct val="120000"/>
              </a:lnSpc>
              <a:spcAft>
                <a:spcPts val="600"/>
              </a:spcAft>
            </a:pPr>
            <a:r>
              <a:rPr lang="en-US" sz="2000" dirty="0" smtClean="0">
                <a:solidFill>
                  <a:srgbClr val="FF773D"/>
                </a:solidFill>
                <a:latin typeface="Arial" panose="020B0604020202020204" pitchFamily="34" charset="0"/>
                <a:cs typeface="Arial" panose="020B0604020202020204" pitchFamily="34" charset="0"/>
              </a:rPr>
              <a:t>In our example…</a:t>
            </a:r>
          </a:p>
          <a:p>
            <a:pPr>
              <a:lnSpc>
                <a:spcPct val="120000"/>
              </a:lnSpc>
            </a:pPr>
            <a:r>
              <a:rPr lang="en-US" sz="2000" dirty="0" smtClean="0">
                <a:solidFill>
                  <a:schemeClr val="tx2"/>
                </a:solidFill>
                <a:latin typeface="Arial" panose="020B0604020202020204" pitchFamily="34" charset="0"/>
                <a:cs typeface="Arial" panose="020B0604020202020204" pitchFamily="34" charset="0"/>
              </a:rPr>
              <a:t>No calculations of reactions required for Simplified design method.</a:t>
            </a:r>
            <a:endParaRPr lang="en-US" sz="2000" b="1" dirty="0">
              <a:solidFill>
                <a:schemeClr val="tx2"/>
              </a:solidFill>
              <a:latin typeface="Arial" panose="020B0604020202020204" pitchFamily="34" charset="0"/>
              <a:cs typeface="Arial" panose="020B0604020202020204" pitchFamily="34" charset="0"/>
            </a:endParaRPr>
          </a:p>
        </p:txBody>
      </p:sp>
    </p:spTree>
    <p:custDataLst>
      <p:tags r:id="rId1"/>
    </p:custDataLst>
    <p:extLst>
      <p:ext uri="{BB962C8B-B14F-4D97-AF65-F5344CB8AC3E}">
        <p14:creationId xmlns:p14="http://schemas.microsoft.com/office/powerpoint/2010/main" val="3654549029"/>
      </p:ext>
    </p:extLst>
  </p:cSld>
  <p:clrMapOvr>
    <a:masterClrMapping/>
  </p:clrMapOvr>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Shear Anchorage Design, Step Four</a:t>
            </a:r>
            <a:endParaRPr lang="en-US" dirty="0"/>
          </a:p>
        </p:txBody>
      </p:sp>
      <p:sp>
        <p:nvSpPr>
          <p:cNvPr id="3" name="Content Placeholder 2"/>
          <p:cNvSpPr>
            <a:spLocks noGrp="1"/>
          </p:cNvSpPr>
          <p:nvPr>
            <p:ph idx="1"/>
          </p:nvPr>
        </p:nvSpPr>
        <p:spPr>
          <a:xfrm>
            <a:off x="723900" y="1409700"/>
            <a:ext cx="8432132" cy="4724400"/>
          </a:xfrm>
        </p:spPr>
        <p:txBody>
          <a:bodyPr>
            <a:normAutofit/>
          </a:bodyPr>
          <a:lstStyle/>
          <a:p>
            <a:pPr marL="0" indent="0">
              <a:lnSpc>
                <a:spcPct val="120000"/>
              </a:lnSpc>
              <a:buNone/>
            </a:pPr>
            <a:r>
              <a:rPr lang="en-US" sz="2400" dirty="0">
                <a:solidFill>
                  <a:srgbClr val="FF773D"/>
                </a:solidFill>
                <a:latin typeface="Segoe UI" panose="020B0502040204020203" pitchFamily="34" charset="0"/>
                <a:ea typeface="Segoe UI" panose="020B0502040204020203" pitchFamily="34" charset="0"/>
                <a:cs typeface="Segoe UI" panose="020B0502040204020203" pitchFamily="34" charset="0"/>
              </a:rPr>
              <a:t>❹ </a:t>
            </a:r>
            <a:r>
              <a:rPr lang="en-US" sz="2400" b="1" dirty="0" smtClean="0">
                <a:solidFill>
                  <a:srgbClr val="FF773D"/>
                </a:solidFill>
                <a:ea typeface="Segoe UI" panose="020B0502040204020203" pitchFamily="34" charset="0"/>
              </a:rPr>
              <a:t>Determine inside and outside distance</a:t>
            </a:r>
            <a:endParaRPr lang="en-US" sz="2400" b="1" dirty="0" smtClean="0">
              <a:solidFill>
                <a:srgbClr val="FF773D"/>
              </a:solidFill>
            </a:endParaRPr>
          </a:p>
          <a:p>
            <a:pPr>
              <a:lnSpc>
                <a:spcPct val="120000"/>
              </a:lnSpc>
            </a:pPr>
            <a:r>
              <a:rPr lang="en-US" sz="2000" b="1" dirty="0" smtClean="0">
                <a:solidFill>
                  <a:schemeClr val="tx2"/>
                </a:solidFill>
              </a:rPr>
              <a:t>Simplified </a:t>
            </a:r>
            <a:r>
              <a:rPr lang="en-US" sz="2000" b="1" dirty="0">
                <a:solidFill>
                  <a:schemeClr val="tx2"/>
                </a:solidFill>
              </a:rPr>
              <a:t>anchorage </a:t>
            </a:r>
            <a:r>
              <a:rPr lang="en-US" sz="2000" b="1" dirty="0" smtClean="0">
                <a:solidFill>
                  <a:schemeClr val="tx2"/>
                </a:solidFill>
              </a:rPr>
              <a:t>design: </a:t>
            </a:r>
            <a:r>
              <a:rPr lang="en-US" sz="2000" dirty="0" smtClean="0">
                <a:solidFill>
                  <a:schemeClr val="tx2"/>
                </a:solidFill>
              </a:rPr>
              <a:t>Determine </a:t>
            </a:r>
            <a:r>
              <a:rPr lang="en-US" sz="2000" dirty="0">
                <a:solidFill>
                  <a:schemeClr val="tx2"/>
                </a:solidFill>
              </a:rPr>
              <a:t>directly from Table 2.1.</a:t>
            </a:r>
          </a:p>
          <a:p>
            <a:pPr>
              <a:lnSpc>
                <a:spcPct val="120000"/>
              </a:lnSpc>
            </a:pPr>
            <a:r>
              <a:rPr lang="en-US" sz="2000" b="1" dirty="0" smtClean="0">
                <a:solidFill>
                  <a:schemeClr val="tx2"/>
                </a:solidFill>
              </a:rPr>
              <a:t>Detailed </a:t>
            </a:r>
            <a:r>
              <a:rPr lang="en-US" sz="2000" b="1" dirty="0">
                <a:solidFill>
                  <a:schemeClr val="tx2"/>
                </a:solidFill>
              </a:rPr>
              <a:t>anchorage </a:t>
            </a:r>
            <a:r>
              <a:rPr lang="en-US" sz="2000" b="1" dirty="0" smtClean="0">
                <a:solidFill>
                  <a:schemeClr val="tx2"/>
                </a:solidFill>
              </a:rPr>
              <a:t>design: </a:t>
            </a:r>
            <a:r>
              <a:rPr lang="en-US" sz="2000" dirty="0" smtClean="0">
                <a:solidFill>
                  <a:schemeClr val="tx2"/>
                </a:solidFill>
              </a:rPr>
              <a:t>Use </a:t>
            </a:r>
            <a:r>
              <a:rPr lang="en-US" sz="2000" dirty="0">
                <a:solidFill>
                  <a:schemeClr val="tx2"/>
                </a:solidFill>
              </a:rPr>
              <a:t>the shear reactions from Step 3 and the OMFSL shear capacities in Table 2.2 or 2.3. Select an inside end distance with a capacity that exceeds the tension column shear reaction, and an outside end distance with a capacity that exceeds the compression column shear reaction.</a:t>
            </a:r>
          </a:p>
        </p:txBody>
      </p:sp>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506953" y="1524001"/>
            <a:ext cx="2227847" cy="1942010"/>
          </a:xfrm>
          <a:prstGeom prst="rect">
            <a:avLst/>
          </a:prstGeom>
        </p:spPr>
      </p:pic>
    </p:spTree>
    <p:custDataLst>
      <p:tags r:id="rId1"/>
    </p:custDataLst>
    <p:extLst>
      <p:ext uri="{BB962C8B-B14F-4D97-AF65-F5344CB8AC3E}">
        <p14:creationId xmlns:p14="http://schemas.microsoft.com/office/powerpoint/2010/main" val="2171846304"/>
      </p:ext>
    </p:extLst>
  </p:cSld>
  <p:clrMapOvr>
    <a:masterClrMapping/>
  </p:clrMapOvr>
  <p:timing>
    <p:tnLst>
      <p:par>
        <p:cT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Shear Anchorage Design, Step Four</a:t>
            </a:r>
            <a:endParaRPr lang="en-US" dirty="0"/>
          </a:p>
        </p:txBody>
      </p:sp>
      <p:sp>
        <p:nvSpPr>
          <p:cNvPr id="3" name="Content Placeholder 2"/>
          <p:cNvSpPr>
            <a:spLocks noGrp="1"/>
          </p:cNvSpPr>
          <p:nvPr>
            <p:ph idx="1"/>
          </p:nvPr>
        </p:nvSpPr>
        <p:spPr>
          <a:xfrm>
            <a:off x="723900" y="1405788"/>
            <a:ext cx="8432132" cy="687707"/>
          </a:xfrm>
        </p:spPr>
        <p:txBody>
          <a:bodyPr>
            <a:normAutofit/>
          </a:bodyPr>
          <a:lstStyle/>
          <a:p>
            <a:pPr marL="0" indent="0">
              <a:lnSpc>
                <a:spcPct val="120000"/>
              </a:lnSpc>
              <a:buNone/>
            </a:pPr>
            <a:r>
              <a:rPr lang="en-US" sz="2400" dirty="0">
                <a:solidFill>
                  <a:srgbClr val="FF773D"/>
                </a:solidFill>
                <a:latin typeface="Segoe UI" panose="020B0502040204020203" pitchFamily="34" charset="0"/>
                <a:ea typeface="Segoe UI" panose="020B0502040204020203" pitchFamily="34" charset="0"/>
                <a:cs typeface="Segoe UI" panose="020B0502040204020203" pitchFamily="34" charset="0"/>
              </a:rPr>
              <a:t>❹ </a:t>
            </a:r>
            <a:r>
              <a:rPr lang="en-US" sz="2400" b="1" dirty="0">
                <a:solidFill>
                  <a:srgbClr val="FF773D"/>
                </a:solidFill>
                <a:ea typeface="Segoe UI" panose="020B0502040204020203" pitchFamily="34" charset="0"/>
              </a:rPr>
              <a:t>Determine inside and outside distance</a:t>
            </a:r>
            <a:r>
              <a:rPr lang="en-US" sz="2400" b="1" dirty="0" smtClean="0">
                <a:solidFill>
                  <a:srgbClr val="FF773D"/>
                </a:solidFill>
              </a:rPr>
              <a:t>, cont.</a:t>
            </a:r>
          </a:p>
        </p:txBody>
      </p:sp>
      <p:pic>
        <p:nvPicPr>
          <p:cNvPr id="4" name="Picture 3"/>
          <p:cNvPicPr>
            <a:picLocks noChangeAspect="1"/>
          </p:cNvPicPr>
          <p:nvPr/>
        </p:nvPicPr>
        <p:blipFill rotWithShape="1">
          <a:blip r:embed="rId4">
            <a:extLst>
              <a:ext uri="{28A0092B-C50C-407E-A947-70E740481C1C}">
                <a14:useLocalDpi xmlns:a14="http://schemas.microsoft.com/office/drawing/2010/main" val="0"/>
              </a:ext>
            </a:extLst>
          </a:blip>
          <a:srcRect t="7103" b="40258"/>
          <a:stretch/>
        </p:blipFill>
        <p:spPr>
          <a:xfrm>
            <a:off x="676387" y="3898233"/>
            <a:ext cx="8869680" cy="2239731"/>
          </a:xfrm>
          <a:prstGeom prst="rect">
            <a:avLst/>
          </a:prstGeom>
        </p:spPr>
      </p:pic>
      <p:sp>
        <p:nvSpPr>
          <p:cNvPr id="5" name="Rectangle 4"/>
          <p:cNvSpPr/>
          <p:nvPr/>
        </p:nvSpPr>
        <p:spPr>
          <a:xfrm>
            <a:off x="723900" y="2093489"/>
            <a:ext cx="10744200" cy="1528016"/>
          </a:xfrm>
          <a:prstGeom prst="rect">
            <a:avLst/>
          </a:prstGeom>
          <a:solidFill>
            <a:schemeClr val="bg1">
              <a:lumMod val="9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nSpc>
                <a:spcPct val="120000"/>
              </a:lnSpc>
              <a:spcAft>
                <a:spcPts val="600"/>
              </a:spcAft>
            </a:pPr>
            <a:r>
              <a:rPr lang="en-US" sz="2000" dirty="0" smtClean="0">
                <a:solidFill>
                  <a:srgbClr val="FF773D"/>
                </a:solidFill>
                <a:latin typeface="Arial" panose="020B0604020202020204" pitchFamily="34" charset="0"/>
                <a:cs typeface="Arial" panose="020B0604020202020204" pitchFamily="34" charset="0"/>
              </a:rPr>
              <a:t>In our example…</a:t>
            </a:r>
          </a:p>
          <a:p>
            <a:pPr>
              <a:lnSpc>
                <a:spcPct val="120000"/>
              </a:lnSpc>
              <a:spcAft>
                <a:spcPts val="1200"/>
              </a:spcAft>
            </a:pPr>
            <a:r>
              <a:rPr lang="en-US" sz="2000" dirty="0">
                <a:solidFill>
                  <a:schemeClr val="tx2"/>
                </a:solidFill>
                <a:latin typeface="Arial" panose="020B0604020202020204" pitchFamily="34" charset="0"/>
                <a:cs typeface="Arial" panose="020B0604020202020204" pitchFamily="34" charset="0"/>
              </a:rPr>
              <a:t>C9 column 8-ft tall, </a:t>
            </a:r>
            <a:r>
              <a:rPr lang="en-US" sz="2000" dirty="0" smtClean="0">
                <a:solidFill>
                  <a:schemeClr val="tx2"/>
                </a:solidFill>
                <a:latin typeface="Arial" panose="020B0604020202020204" pitchFamily="34" charset="0"/>
                <a:cs typeface="Arial" panose="020B0604020202020204" pitchFamily="34" charset="0"/>
              </a:rPr>
              <a:t>Max </a:t>
            </a:r>
            <a:r>
              <a:rPr lang="en-US" sz="2000" dirty="0">
                <a:solidFill>
                  <a:schemeClr val="tx2"/>
                </a:solidFill>
                <a:latin typeface="Arial" panose="020B0604020202020204" pitchFamily="34" charset="0"/>
                <a:cs typeface="Arial" panose="020B0604020202020204" pitchFamily="34" charset="0"/>
              </a:rPr>
              <a:t>Shear with uniform load, 10" </a:t>
            </a:r>
            <a:r>
              <a:rPr lang="en-US" sz="2000" dirty="0" smtClean="0">
                <a:solidFill>
                  <a:schemeClr val="tx2"/>
                </a:solidFill>
                <a:latin typeface="Arial" panose="020B0604020202020204" pitchFamily="34" charset="0"/>
                <a:cs typeface="Arial" panose="020B0604020202020204" pitchFamily="34" charset="0"/>
              </a:rPr>
              <a:t>curb: Min </a:t>
            </a:r>
            <a:r>
              <a:rPr lang="en-US" sz="2000" dirty="0">
                <a:solidFill>
                  <a:schemeClr val="tx2"/>
                </a:solidFill>
                <a:latin typeface="Arial" panose="020B0604020202020204" pitchFamily="34" charset="0"/>
                <a:cs typeface="Arial" panose="020B0604020202020204" pitchFamily="34" charset="0"/>
              </a:rPr>
              <a:t>inside end distance = </a:t>
            </a:r>
            <a:r>
              <a:rPr lang="en-US" sz="2000" dirty="0" smtClean="0">
                <a:solidFill>
                  <a:schemeClr val="tx2"/>
                </a:solidFill>
                <a:latin typeface="Arial" panose="020B0604020202020204" pitchFamily="34" charset="0"/>
                <a:cs typeface="Arial" panose="020B0604020202020204" pitchFamily="34" charset="0"/>
              </a:rPr>
              <a:t>6“</a:t>
            </a:r>
          </a:p>
          <a:p>
            <a:pPr>
              <a:lnSpc>
                <a:spcPct val="120000"/>
              </a:lnSpc>
              <a:spcAft>
                <a:spcPts val="1200"/>
              </a:spcAft>
            </a:pPr>
            <a:r>
              <a:rPr lang="en-US" sz="2000" dirty="0" smtClean="0">
                <a:solidFill>
                  <a:schemeClr val="tx2"/>
                </a:solidFill>
                <a:latin typeface="Arial" panose="020B0604020202020204" pitchFamily="34" charset="0"/>
                <a:cs typeface="Arial" panose="020B0604020202020204" pitchFamily="34" charset="0"/>
              </a:rPr>
              <a:t>C9 </a:t>
            </a:r>
            <a:r>
              <a:rPr lang="en-US" sz="2000" dirty="0">
                <a:solidFill>
                  <a:schemeClr val="tx2"/>
                </a:solidFill>
                <a:latin typeface="Arial" panose="020B0604020202020204" pitchFamily="34" charset="0"/>
                <a:cs typeface="Arial" panose="020B0604020202020204" pitchFamily="34" charset="0"/>
              </a:rPr>
              <a:t>column 8-ft tall, </a:t>
            </a:r>
            <a:r>
              <a:rPr lang="en-US" sz="2000" dirty="0" smtClean="0">
                <a:solidFill>
                  <a:schemeClr val="tx2"/>
                </a:solidFill>
                <a:latin typeface="Arial" panose="020B0604020202020204" pitchFamily="34" charset="0"/>
                <a:cs typeface="Arial" panose="020B0604020202020204" pitchFamily="34" charset="0"/>
              </a:rPr>
              <a:t>Max </a:t>
            </a:r>
            <a:r>
              <a:rPr lang="en-US" sz="2000" dirty="0">
                <a:solidFill>
                  <a:schemeClr val="tx2"/>
                </a:solidFill>
                <a:latin typeface="Arial" panose="020B0604020202020204" pitchFamily="34" charset="0"/>
                <a:cs typeface="Arial" panose="020B0604020202020204" pitchFamily="34" charset="0"/>
              </a:rPr>
              <a:t>Shear with uniform load, 10" </a:t>
            </a:r>
            <a:r>
              <a:rPr lang="en-US" sz="2000" dirty="0" smtClean="0">
                <a:solidFill>
                  <a:schemeClr val="tx2"/>
                </a:solidFill>
                <a:latin typeface="Arial" panose="020B0604020202020204" pitchFamily="34" charset="0"/>
                <a:cs typeface="Arial" panose="020B0604020202020204" pitchFamily="34" charset="0"/>
              </a:rPr>
              <a:t>curb: Min </a:t>
            </a:r>
            <a:r>
              <a:rPr lang="en-US" sz="2000" dirty="0">
                <a:solidFill>
                  <a:schemeClr val="tx2"/>
                </a:solidFill>
                <a:latin typeface="Arial" panose="020B0604020202020204" pitchFamily="34" charset="0"/>
                <a:cs typeface="Arial" panose="020B0604020202020204" pitchFamily="34" charset="0"/>
              </a:rPr>
              <a:t>outside end distance = 7-1/2"</a:t>
            </a:r>
            <a:endParaRPr lang="en-US" sz="2000" b="1" dirty="0">
              <a:solidFill>
                <a:schemeClr val="tx2"/>
              </a:solidFill>
              <a:latin typeface="Arial" panose="020B0604020202020204" pitchFamily="34" charset="0"/>
              <a:cs typeface="Arial" panose="020B0604020202020204" pitchFamily="34" charset="0"/>
            </a:endParaRPr>
          </a:p>
        </p:txBody>
      </p:sp>
      <p:sp>
        <p:nvSpPr>
          <p:cNvPr id="7" name="TextBox 6"/>
          <p:cNvSpPr txBox="1"/>
          <p:nvPr/>
        </p:nvSpPr>
        <p:spPr>
          <a:xfrm>
            <a:off x="9889962" y="3871630"/>
            <a:ext cx="1372171" cy="2292935"/>
          </a:xfrm>
          <a:prstGeom prst="rect">
            <a:avLst/>
          </a:prstGeom>
          <a:noFill/>
        </p:spPr>
        <p:txBody>
          <a:bodyPr wrap="none" lIns="0" tIns="0" rIns="0" bIns="0" rtlCol="0">
            <a:spAutoFit/>
          </a:bodyPr>
          <a:lstStyle/>
          <a:p>
            <a:r>
              <a:rPr lang="en-US" dirty="0" smtClean="0">
                <a:solidFill>
                  <a:srgbClr val="FF773D"/>
                </a:solidFill>
                <a:latin typeface="Arial" panose="020B0604020202020204" pitchFamily="34" charset="0"/>
                <a:cs typeface="Arial" panose="020B0604020202020204" pitchFamily="34" charset="0"/>
              </a:rPr>
              <a:t>Table 2.1:</a:t>
            </a:r>
            <a:br>
              <a:rPr lang="en-US" dirty="0" smtClean="0">
                <a:solidFill>
                  <a:srgbClr val="FF773D"/>
                </a:solidFill>
                <a:latin typeface="Arial" panose="020B0604020202020204" pitchFamily="34" charset="0"/>
                <a:cs typeface="Arial" panose="020B0604020202020204" pitchFamily="34" charset="0"/>
              </a:rPr>
            </a:br>
            <a:r>
              <a:rPr lang="en-US" dirty="0" smtClean="0">
                <a:solidFill>
                  <a:srgbClr val="FF773D"/>
                </a:solidFill>
                <a:latin typeface="Arial" panose="020B0604020202020204" pitchFamily="34" charset="0"/>
                <a:cs typeface="Arial" panose="020B0604020202020204" pitchFamily="34" charset="0"/>
              </a:rPr>
              <a:t>Simplified</a:t>
            </a:r>
            <a:br>
              <a:rPr lang="en-US" dirty="0" smtClean="0">
                <a:solidFill>
                  <a:srgbClr val="FF773D"/>
                </a:solidFill>
                <a:latin typeface="Arial" panose="020B0604020202020204" pitchFamily="34" charset="0"/>
                <a:cs typeface="Arial" panose="020B0604020202020204" pitchFamily="34" charset="0"/>
              </a:rPr>
            </a:br>
            <a:r>
              <a:rPr lang="en-US" dirty="0" smtClean="0">
                <a:solidFill>
                  <a:srgbClr val="FF773D"/>
                </a:solidFill>
                <a:latin typeface="Arial" panose="020B0604020202020204" pitchFamily="34" charset="0"/>
                <a:cs typeface="Arial" panose="020B0604020202020204" pitchFamily="34" charset="0"/>
              </a:rPr>
              <a:t>MFSL Shear</a:t>
            </a:r>
            <a:br>
              <a:rPr lang="en-US" dirty="0" smtClean="0">
                <a:solidFill>
                  <a:srgbClr val="FF773D"/>
                </a:solidFill>
                <a:latin typeface="Arial" panose="020B0604020202020204" pitchFamily="34" charset="0"/>
                <a:cs typeface="Arial" panose="020B0604020202020204" pitchFamily="34" charset="0"/>
              </a:rPr>
            </a:br>
            <a:r>
              <a:rPr lang="en-US" dirty="0" smtClean="0">
                <a:solidFill>
                  <a:srgbClr val="FF773D"/>
                </a:solidFill>
                <a:latin typeface="Arial" panose="020B0604020202020204" pitchFamily="34" charset="0"/>
                <a:cs typeface="Arial" panose="020B0604020202020204" pitchFamily="34" charset="0"/>
              </a:rPr>
              <a:t>Anchorage – </a:t>
            </a:r>
            <a:br>
              <a:rPr lang="en-US" dirty="0" smtClean="0">
                <a:solidFill>
                  <a:srgbClr val="FF773D"/>
                </a:solidFill>
                <a:latin typeface="Arial" panose="020B0604020202020204" pitchFamily="34" charset="0"/>
                <a:cs typeface="Arial" panose="020B0604020202020204" pitchFamily="34" charset="0"/>
              </a:rPr>
            </a:br>
            <a:r>
              <a:rPr lang="en-US" dirty="0" smtClean="0">
                <a:solidFill>
                  <a:srgbClr val="FF773D"/>
                </a:solidFill>
                <a:latin typeface="Arial" panose="020B0604020202020204" pitchFamily="34" charset="0"/>
                <a:cs typeface="Arial" panose="020B0604020202020204" pitchFamily="34" charset="0"/>
              </a:rPr>
              <a:t>Min Required</a:t>
            </a:r>
            <a:br>
              <a:rPr lang="en-US" dirty="0" smtClean="0">
                <a:solidFill>
                  <a:srgbClr val="FF773D"/>
                </a:solidFill>
                <a:latin typeface="Arial" panose="020B0604020202020204" pitchFamily="34" charset="0"/>
                <a:cs typeface="Arial" panose="020B0604020202020204" pitchFamily="34" charset="0"/>
              </a:rPr>
            </a:br>
            <a:r>
              <a:rPr lang="en-US" dirty="0" smtClean="0">
                <a:solidFill>
                  <a:srgbClr val="FF773D"/>
                </a:solidFill>
                <a:latin typeface="Arial" panose="020B0604020202020204" pitchFamily="34" charset="0"/>
                <a:cs typeface="Arial" panose="020B0604020202020204" pitchFamily="34" charset="0"/>
              </a:rPr>
              <a:t>End Distance</a:t>
            </a:r>
          </a:p>
          <a:p>
            <a:pPr>
              <a:spcBef>
                <a:spcPts val="600"/>
              </a:spcBef>
            </a:pPr>
            <a:r>
              <a:rPr lang="en-US" dirty="0" smtClean="0">
                <a:solidFill>
                  <a:schemeClr val="tx2"/>
                </a:solidFill>
                <a:latin typeface="Arial" panose="020B0604020202020204" pitchFamily="34" charset="0"/>
                <a:cs typeface="Arial" panose="020B0604020202020204" pitchFamily="34" charset="0"/>
              </a:rPr>
              <a:t>C-SF13,</a:t>
            </a:r>
          </a:p>
          <a:p>
            <a:r>
              <a:rPr lang="en-US" dirty="0" smtClean="0">
                <a:solidFill>
                  <a:schemeClr val="tx2"/>
                </a:solidFill>
                <a:latin typeface="Arial" panose="020B0604020202020204" pitchFamily="34" charset="0"/>
                <a:cs typeface="Arial" panose="020B0604020202020204" pitchFamily="34" charset="0"/>
              </a:rPr>
              <a:t>page 86</a:t>
            </a:r>
            <a:endParaRPr lang="en-US" dirty="0">
              <a:solidFill>
                <a:schemeClr val="tx2"/>
              </a:solidFill>
              <a:latin typeface="Arial" panose="020B0604020202020204" pitchFamily="34" charset="0"/>
              <a:cs typeface="Arial" panose="020B0604020202020204" pitchFamily="34" charset="0"/>
            </a:endParaRPr>
          </a:p>
        </p:txBody>
      </p:sp>
      <p:sp>
        <p:nvSpPr>
          <p:cNvPr id="8" name="Rectangle 7"/>
          <p:cNvSpPr/>
          <p:nvPr/>
        </p:nvSpPr>
        <p:spPr>
          <a:xfrm>
            <a:off x="735932" y="5276527"/>
            <a:ext cx="4471416" cy="173736"/>
          </a:xfrm>
          <a:prstGeom prst="rect">
            <a:avLst/>
          </a:prstGeom>
          <a:solidFill>
            <a:schemeClr val="accent5">
              <a:alpha val="25000"/>
            </a:schemeClr>
          </a:solidFill>
          <a:ln w="28575">
            <a:solidFill>
              <a:schemeClr val="accent5"/>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a:p>
        </p:txBody>
      </p:sp>
      <p:sp>
        <p:nvSpPr>
          <p:cNvPr id="9" name="Rectangle 8"/>
          <p:cNvSpPr/>
          <p:nvPr/>
        </p:nvSpPr>
        <p:spPr>
          <a:xfrm>
            <a:off x="3775911" y="4625546"/>
            <a:ext cx="1431437" cy="824717"/>
          </a:xfrm>
          <a:prstGeom prst="rect">
            <a:avLst/>
          </a:prstGeom>
          <a:solidFill>
            <a:schemeClr val="accent5">
              <a:alpha val="25000"/>
            </a:schemeClr>
          </a:solidFill>
          <a:ln w="28575">
            <a:solidFill>
              <a:schemeClr val="accent5"/>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a:p>
        </p:txBody>
      </p:sp>
      <p:sp>
        <p:nvSpPr>
          <p:cNvPr id="10" name="Rectangle 9"/>
          <p:cNvSpPr/>
          <p:nvPr/>
        </p:nvSpPr>
        <p:spPr>
          <a:xfrm>
            <a:off x="3775910" y="5276527"/>
            <a:ext cx="1435608" cy="173736"/>
          </a:xfrm>
          <a:prstGeom prst="rect">
            <a:avLst/>
          </a:prstGeom>
          <a:noFill/>
          <a:ln w="38100">
            <a:solidFill>
              <a:schemeClr val="accent2"/>
            </a:solidFill>
            <a:prstDash val="sysDash"/>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21561255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100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1500"/>
                            </p:stCondLst>
                            <p:childTnLst>
                              <p:par>
                                <p:cTn id="9" presetID="22" presetClass="entr" presetSubtype="1" fill="hold" grpId="0" nodeType="afterEffect">
                                  <p:stCondLst>
                                    <p:cond delay="500"/>
                                  </p:stCondLst>
                                  <p:childTnLst>
                                    <p:set>
                                      <p:cBhvr>
                                        <p:cTn id="10" dur="1" fill="hold">
                                          <p:stCondLst>
                                            <p:cond delay="0"/>
                                          </p:stCondLst>
                                        </p:cTn>
                                        <p:tgtEl>
                                          <p:spTgt spid="9"/>
                                        </p:tgtEl>
                                        <p:attrNameLst>
                                          <p:attrName>style.visibility</p:attrName>
                                        </p:attrNameLst>
                                      </p:cBhvr>
                                      <p:to>
                                        <p:strVal val="visible"/>
                                      </p:to>
                                    </p:set>
                                    <p:animEffect transition="in" filter="wipe(up)">
                                      <p:cBhvr>
                                        <p:cTn id="11" dur="500"/>
                                        <p:tgtEl>
                                          <p:spTgt spid="9"/>
                                        </p:tgtEl>
                                      </p:cBhvr>
                                    </p:animEffect>
                                  </p:childTnLst>
                                </p:cTn>
                              </p:par>
                            </p:childTnLst>
                          </p:cTn>
                        </p:par>
                        <p:par>
                          <p:cTn id="12" fill="hold">
                            <p:stCondLst>
                              <p:cond delay="2500"/>
                            </p:stCondLst>
                            <p:childTnLst>
                              <p:par>
                                <p:cTn id="13" presetID="21" presetClass="entr" presetSubtype="1" fill="hold" grpId="0" nodeType="afterEffect">
                                  <p:stCondLst>
                                    <p:cond delay="500"/>
                                  </p:stCondLst>
                                  <p:childTnLst>
                                    <p:set>
                                      <p:cBhvr>
                                        <p:cTn id="14" dur="1" fill="hold">
                                          <p:stCondLst>
                                            <p:cond delay="0"/>
                                          </p:stCondLst>
                                        </p:cTn>
                                        <p:tgtEl>
                                          <p:spTgt spid="10"/>
                                        </p:tgtEl>
                                        <p:attrNameLst>
                                          <p:attrName>style.visibility</p:attrName>
                                        </p:attrNameLst>
                                      </p:cBhvr>
                                      <p:to>
                                        <p:strVal val="visible"/>
                                      </p:to>
                                    </p:set>
                                    <p:animEffect transition="in" filter="wheel(1)">
                                      <p:cBhvr>
                                        <p:cTn id="15"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Shear Anchorage Design, Step Five</a:t>
            </a:r>
            <a:endParaRPr lang="en-US" dirty="0"/>
          </a:p>
        </p:txBody>
      </p:sp>
      <p:sp>
        <p:nvSpPr>
          <p:cNvPr id="3" name="Content Placeholder 2"/>
          <p:cNvSpPr>
            <a:spLocks noGrp="1"/>
          </p:cNvSpPr>
          <p:nvPr>
            <p:ph idx="1"/>
          </p:nvPr>
        </p:nvSpPr>
        <p:spPr>
          <a:xfrm>
            <a:off x="723899" y="1409700"/>
            <a:ext cx="8588543" cy="2849479"/>
          </a:xfrm>
        </p:spPr>
        <p:txBody>
          <a:bodyPr>
            <a:normAutofit/>
          </a:bodyPr>
          <a:lstStyle/>
          <a:p>
            <a:pPr marL="0" indent="0">
              <a:lnSpc>
                <a:spcPct val="120000"/>
              </a:lnSpc>
              <a:buNone/>
            </a:pPr>
            <a:r>
              <a:rPr lang="en-US" sz="2400" dirty="0">
                <a:solidFill>
                  <a:srgbClr val="FF773D"/>
                </a:solidFill>
                <a:latin typeface="Segoe UI" panose="020B0502040204020203" pitchFamily="34" charset="0"/>
                <a:ea typeface="Segoe UI" panose="020B0502040204020203" pitchFamily="34" charset="0"/>
                <a:cs typeface="Segoe UI" panose="020B0502040204020203" pitchFamily="34" charset="0"/>
              </a:rPr>
              <a:t>❺</a:t>
            </a:r>
            <a:r>
              <a:rPr lang="en-US" sz="2400" dirty="0" smtClean="0">
                <a:solidFill>
                  <a:srgbClr val="FF773D"/>
                </a:solidFill>
              </a:rPr>
              <a:t> </a:t>
            </a:r>
            <a:r>
              <a:rPr lang="en-US" sz="2400" b="1" dirty="0" smtClean="0">
                <a:solidFill>
                  <a:srgbClr val="FF773D"/>
                </a:solidFill>
              </a:rPr>
              <a:t>Determine anchorage assembly strength</a:t>
            </a:r>
          </a:p>
          <a:p>
            <a:pPr marL="0" indent="0">
              <a:lnSpc>
                <a:spcPct val="120000"/>
              </a:lnSpc>
              <a:buNone/>
            </a:pPr>
            <a:r>
              <a:rPr lang="en-US" sz="2000" dirty="0">
                <a:solidFill>
                  <a:schemeClr val="tx2"/>
                </a:solidFill>
              </a:rPr>
              <a:t>If high strength anchorage is required for tension, specify a high strength OMFSL anchorage assembly.</a:t>
            </a:r>
          </a:p>
          <a:p>
            <a:pPr marL="0" indent="0">
              <a:lnSpc>
                <a:spcPct val="120000"/>
              </a:lnSpc>
              <a:buNone/>
            </a:pPr>
            <a:r>
              <a:rPr lang="en-US" sz="2000" dirty="0">
                <a:solidFill>
                  <a:schemeClr val="tx2"/>
                </a:solidFill>
              </a:rPr>
              <a:t>Otherwise, standard strength anchorage assemblies are adequate for OMFSL except for shaded regions of the anchorage tables.</a:t>
            </a:r>
          </a:p>
        </p:txBody>
      </p:sp>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506953" y="1524001"/>
            <a:ext cx="2227847" cy="1942010"/>
          </a:xfrm>
          <a:prstGeom prst="rect">
            <a:avLst/>
          </a:prstGeom>
        </p:spPr>
      </p:pic>
    </p:spTree>
    <p:custDataLst>
      <p:tags r:id="rId1"/>
    </p:custDataLst>
    <p:extLst>
      <p:ext uri="{BB962C8B-B14F-4D97-AF65-F5344CB8AC3E}">
        <p14:creationId xmlns:p14="http://schemas.microsoft.com/office/powerpoint/2010/main" val="958250845"/>
      </p:ext>
    </p:extLst>
  </p:cSld>
  <p:clrMapOvr>
    <a:masterClrMapping/>
  </p:clrMapOvr>
  <p:timing>
    <p:tnLst>
      <p:par>
        <p:cTn id="1" dur="indefinite" restart="never" nodeType="tmRoot"/>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Shear Anchorage Design, Step Five</a:t>
            </a:r>
            <a:endParaRPr lang="en-US" dirty="0"/>
          </a:p>
        </p:txBody>
      </p:sp>
      <p:sp>
        <p:nvSpPr>
          <p:cNvPr id="3" name="Content Placeholder 2"/>
          <p:cNvSpPr>
            <a:spLocks noGrp="1"/>
          </p:cNvSpPr>
          <p:nvPr>
            <p:ph idx="1"/>
          </p:nvPr>
        </p:nvSpPr>
        <p:spPr>
          <a:xfrm>
            <a:off x="723900" y="1405788"/>
            <a:ext cx="8432132" cy="687707"/>
          </a:xfrm>
        </p:spPr>
        <p:txBody>
          <a:bodyPr>
            <a:normAutofit/>
          </a:bodyPr>
          <a:lstStyle/>
          <a:p>
            <a:pPr marL="0" indent="0">
              <a:lnSpc>
                <a:spcPct val="120000"/>
              </a:lnSpc>
              <a:buNone/>
            </a:pPr>
            <a:r>
              <a:rPr lang="en-US" sz="2400" dirty="0">
                <a:solidFill>
                  <a:srgbClr val="FF773D"/>
                </a:solidFill>
                <a:latin typeface="Segoe UI" panose="020B0502040204020203" pitchFamily="34" charset="0"/>
                <a:ea typeface="Segoe UI" panose="020B0502040204020203" pitchFamily="34" charset="0"/>
                <a:cs typeface="Segoe UI" panose="020B0502040204020203" pitchFamily="34" charset="0"/>
              </a:rPr>
              <a:t>❺</a:t>
            </a:r>
            <a:r>
              <a:rPr lang="en-US" sz="2400" dirty="0">
                <a:solidFill>
                  <a:srgbClr val="FF773D"/>
                </a:solidFill>
              </a:rPr>
              <a:t> </a:t>
            </a:r>
            <a:r>
              <a:rPr lang="en-US" sz="2400" b="1" dirty="0">
                <a:solidFill>
                  <a:srgbClr val="FF773D"/>
                </a:solidFill>
              </a:rPr>
              <a:t>Determine anchorage assembly strength, </a:t>
            </a:r>
            <a:r>
              <a:rPr lang="en-US" sz="2400" b="1" dirty="0" smtClean="0">
                <a:solidFill>
                  <a:srgbClr val="FF773D"/>
                </a:solidFill>
              </a:rPr>
              <a:t>cont.</a:t>
            </a:r>
          </a:p>
        </p:txBody>
      </p:sp>
      <p:pic>
        <p:nvPicPr>
          <p:cNvPr id="4" name="Picture 3"/>
          <p:cNvPicPr>
            <a:picLocks noChangeAspect="1"/>
          </p:cNvPicPr>
          <p:nvPr/>
        </p:nvPicPr>
        <p:blipFill rotWithShape="1">
          <a:blip r:embed="rId4">
            <a:extLst>
              <a:ext uri="{28A0092B-C50C-407E-A947-70E740481C1C}">
                <a14:useLocalDpi xmlns:a14="http://schemas.microsoft.com/office/drawing/2010/main" val="0"/>
              </a:ext>
            </a:extLst>
          </a:blip>
          <a:srcRect t="7103" b="40258"/>
          <a:stretch/>
        </p:blipFill>
        <p:spPr>
          <a:xfrm>
            <a:off x="676387" y="3898233"/>
            <a:ext cx="8869680" cy="2239731"/>
          </a:xfrm>
          <a:prstGeom prst="rect">
            <a:avLst/>
          </a:prstGeom>
        </p:spPr>
      </p:pic>
      <p:sp>
        <p:nvSpPr>
          <p:cNvPr id="5" name="Rectangle 4"/>
          <p:cNvSpPr/>
          <p:nvPr/>
        </p:nvSpPr>
        <p:spPr>
          <a:xfrm>
            <a:off x="723900" y="2093489"/>
            <a:ext cx="10744200" cy="1528016"/>
          </a:xfrm>
          <a:prstGeom prst="rect">
            <a:avLst/>
          </a:prstGeom>
          <a:solidFill>
            <a:schemeClr val="bg1">
              <a:lumMod val="9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nSpc>
                <a:spcPct val="120000"/>
              </a:lnSpc>
              <a:spcAft>
                <a:spcPts val="600"/>
              </a:spcAft>
            </a:pPr>
            <a:r>
              <a:rPr lang="en-US" sz="2000" dirty="0" smtClean="0">
                <a:solidFill>
                  <a:srgbClr val="FF773D"/>
                </a:solidFill>
                <a:latin typeface="Arial" panose="020B0604020202020204" pitchFamily="34" charset="0"/>
                <a:cs typeface="Arial" panose="020B0604020202020204" pitchFamily="34" charset="0"/>
              </a:rPr>
              <a:t>In our example…</a:t>
            </a:r>
          </a:p>
          <a:p>
            <a:pPr>
              <a:lnSpc>
                <a:spcPct val="120000"/>
              </a:lnSpc>
              <a:spcAft>
                <a:spcPts val="1200"/>
              </a:spcAft>
            </a:pPr>
            <a:r>
              <a:rPr lang="en-US" sz="2000" dirty="0">
                <a:solidFill>
                  <a:schemeClr val="tx2"/>
                </a:solidFill>
                <a:latin typeface="Arial" panose="020B0604020202020204" pitchFamily="34" charset="0"/>
                <a:cs typeface="Arial" panose="020B0604020202020204" pitchFamily="34" charset="0"/>
              </a:rPr>
              <a:t>C9 column 8-ft tall, Maximum Shear with uniform load, 10" curb: Standard strength OMFSL (value not shaded).</a:t>
            </a:r>
            <a:endParaRPr lang="en-US" sz="2000" b="1" dirty="0">
              <a:solidFill>
                <a:schemeClr val="tx2"/>
              </a:solidFill>
              <a:latin typeface="Arial" panose="020B0604020202020204" pitchFamily="34" charset="0"/>
              <a:cs typeface="Arial" panose="020B0604020202020204" pitchFamily="34" charset="0"/>
            </a:endParaRPr>
          </a:p>
        </p:txBody>
      </p:sp>
      <p:sp>
        <p:nvSpPr>
          <p:cNvPr id="10" name="Rectangle 9"/>
          <p:cNvSpPr/>
          <p:nvPr/>
        </p:nvSpPr>
        <p:spPr>
          <a:xfrm>
            <a:off x="3775910" y="5276527"/>
            <a:ext cx="722376" cy="173736"/>
          </a:xfrm>
          <a:prstGeom prst="rect">
            <a:avLst/>
          </a:prstGeom>
          <a:noFill/>
          <a:ln w="38100">
            <a:solidFill>
              <a:schemeClr val="accent2"/>
            </a:solidFill>
            <a:prstDash val="sysDash"/>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a:p>
        </p:txBody>
      </p:sp>
      <p:sp>
        <p:nvSpPr>
          <p:cNvPr id="11" name="TextBox 10"/>
          <p:cNvSpPr txBox="1"/>
          <p:nvPr/>
        </p:nvSpPr>
        <p:spPr>
          <a:xfrm>
            <a:off x="9889962" y="3871630"/>
            <a:ext cx="1372171" cy="2292935"/>
          </a:xfrm>
          <a:prstGeom prst="rect">
            <a:avLst/>
          </a:prstGeom>
          <a:noFill/>
        </p:spPr>
        <p:txBody>
          <a:bodyPr wrap="none" lIns="0" tIns="0" rIns="0" bIns="0" rtlCol="0">
            <a:spAutoFit/>
          </a:bodyPr>
          <a:lstStyle/>
          <a:p>
            <a:r>
              <a:rPr lang="en-US" dirty="0" smtClean="0">
                <a:solidFill>
                  <a:srgbClr val="FF773D"/>
                </a:solidFill>
                <a:latin typeface="Arial" panose="020B0604020202020204" pitchFamily="34" charset="0"/>
                <a:cs typeface="Arial" panose="020B0604020202020204" pitchFamily="34" charset="0"/>
              </a:rPr>
              <a:t>Table 2.1:</a:t>
            </a:r>
            <a:br>
              <a:rPr lang="en-US" dirty="0" smtClean="0">
                <a:solidFill>
                  <a:srgbClr val="FF773D"/>
                </a:solidFill>
                <a:latin typeface="Arial" panose="020B0604020202020204" pitchFamily="34" charset="0"/>
                <a:cs typeface="Arial" panose="020B0604020202020204" pitchFamily="34" charset="0"/>
              </a:rPr>
            </a:br>
            <a:r>
              <a:rPr lang="en-US" dirty="0" smtClean="0">
                <a:solidFill>
                  <a:srgbClr val="FF773D"/>
                </a:solidFill>
                <a:latin typeface="Arial" panose="020B0604020202020204" pitchFamily="34" charset="0"/>
                <a:cs typeface="Arial" panose="020B0604020202020204" pitchFamily="34" charset="0"/>
              </a:rPr>
              <a:t>Simplified</a:t>
            </a:r>
            <a:br>
              <a:rPr lang="en-US" dirty="0" smtClean="0">
                <a:solidFill>
                  <a:srgbClr val="FF773D"/>
                </a:solidFill>
                <a:latin typeface="Arial" panose="020B0604020202020204" pitchFamily="34" charset="0"/>
                <a:cs typeface="Arial" panose="020B0604020202020204" pitchFamily="34" charset="0"/>
              </a:rPr>
            </a:br>
            <a:r>
              <a:rPr lang="en-US" dirty="0" smtClean="0">
                <a:solidFill>
                  <a:srgbClr val="FF773D"/>
                </a:solidFill>
                <a:latin typeface="Arial" panose="020B0604020202020204" pitchFamily="34" charset="0"/>
                <a:cs typeface="Arial" panose="020B0604020202020204" pitchFamily="34" charset="0"/>
              </a:rPr>
              <a:t>MFSL Shear</a:t>
            </a:r>
            <a:br>
              <a:rPr lang="en-US" dirty="0" smtClean="0">
                <a:solidFill>
                  <a:srgbClr val="FF773D"/>
                </a:solidFill>
                <a:latin typeface="Arial" panose="020B0604020202020204" pitchFamily="34" charset="0"/>
                <a:cs typeface="Arial" panose="020B0604020202020204" pitchFamily="34" charset="0"/>
              </a:rPr>
            </a:br>
            <a:r>
              <a:rPr lang="en-US" dirty="0" smtClean="0">
                <a:solidFill>
                  <a:srgbClr val="FF773D"/>
                </a:solidFill>
                <a:latin typeface="Arial" panose="020B0604020202020204" pitchFamily="34" charset="0"/>
                <a:cs typeface="Arial" panose="020B0604020202020204" pitchFamily="34" charset="0"/>
              </a:rPr>
              <a:t>Anchorage – </a:t>
            </a:r>
            <a:br>
              <a:rPr lang="en-US" dirty="0" smtClean="0">
                <a:solidFill>
                  <a:srgbClr val="FF773D"/>
                </a:solidFill>
                <a:latin typeface="Arial" panose="020B0604020202020204" pitchFamily="34" charset="0"/>
                <a:cs typeface="Arial" panose="020B0604020202020204" pitchFamily="34" charset="0"/>
              </a:rPr>
            </a:br>
            <a:r>
              <a:rPr lang="en-US" dirty="0" smtClean="0">
                <a:solidFill>
                  <a:srgbClr val="FF773D"/>
                </a:solidFill>
                <a:latin typeface="Arial" panose="020B0604020202020204" pitchFamily="34" charset="0"/>
                <a:cs typeface="Arial" panose="020B0604020202020204" pitchFamily="34" charset="0"/>
              </a:rPr>
              <a:t>Min Required</a:t>
            </a:r>
            <a:br>
              <a:rPr lang="en-US" dirty="0" smtClean="0">
                <a:solidFill>
                  <a:srgbClr val="FF773D"/>
                </a:solidFill>
                <a:latin typeface="Arial" panose="020B0604020202020204" pitchFamily="34" charset="0"/>
                <a:cs typeface="Arial" panose="020B0604020202020204" pitchFamily="34" charset="0"/>
              </a:rPr>
            </a:br>
            <a:r>
              <a:rPr lang="en-US" dirty="0" smtClean="0">
                <a:solidFill>
                  <a:srgbClr val="FF773D"/>
                </a:solidFill>
                <a:latin typeface="Arial" panose="020B0604020202020204" pitchFamily="34" charset="0"/>
                <a:cs typeface="Arial" panose="020B0604020202020204" pitchFamily="34" charset="0"/>
              </a:rPr>
              <a:t>End Distance</a:t>
            </a:r>
          </a:p>
          <a:p>
            <a:pPr>
              <a:spcBef>
                <a:spcPts val="600"/>
              </a:spcBef>
            </a:pPr>
            <a:r>
              <a:rPr lang="en-US" dirty="0" smtClean="0">
                <a:solidFill>
                  <a:schemeClr val="tx2"/>
                </a:solidFill>
                <a:latin typeface="Arial" panose="020B0604020202020204" pitchFamily="34" charset="0"/>
                <a:cs typeface="Arial" panose="020B0604020202020204" pitchFamily="34" charset="0"/>
              </a:rPr>
              <a:t>C-SF13,</a:t>
            </a:r>
          </a:p>
          <a:p>
            <a:r>
              <a:rPr lang="en-US" dirty="0" smtClean="0">
                <a:solidFill>
                  <a:schemeClr val="tx2"/>
                </a:solidFill>
                <a:latin typeface="Arial" panose="020B0604020202020204" pitchFamily="34" charset="0"/>
                <a:cs typeface="Arial" panose="020B0604020202020204" pitchFamily="34" charset="0"/>
              </a:rPr>
              <a:t>page 86</a:t>
            </a:r>
            <a:endParaRPr lang="en-US" dirty="0">
              <a:solidFill>
                <a:schemeClr val="tx2"/>
              </a:solidFill>
              <a:latin typeface="Arial" panose="020B0604020202020204" pitchFamily="34" charset="0"/>
              <a:cs typeface="Arial" panose="020B0604020202020204" pitchFamily="34" charset="0"/>
            </a:endParaRPr>
          </a:p>
        </p:txBody>
      </p:sp>
    </p:spTree>
    <p:custDataLst>
      <p:tags r:id="rId1"/>
    </p:custDataLst>
    <p:extLst>
      <p:ext uri="{BB962C8B-B14F-4D97-AF65-F5344CB8AC3E}">
        <p14:creationId xmlns:p14="http://schemas.microsoft.com/office/powerpoint/2010/main" val="20197361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500"/>
                                  </p:stCondLst>
                                  <p:childTnLst>
                                    <p:set>
                                      <p:cBhvr>
                                        <p:cTn id="6" dur="1" fill="hold">
                                          <p:stCondLst>
                                            <p:cond delay="0"/>
                                          </p:stCondLst>
                                        </p:cTn>
                                        <p:tgtEl>
                                          <p:spTgt spid="10"/>
                                        </p:tgtEl>
                                        <p:attrNameLst>
                                          <p:attrName>style.visibility</p:attrName>
                                        </p:attrNameLst>
                                      </p:cBhvr>
                                      <p:to>
                                        <p:strVal val="visible"/>
                                      </p:to>
                                    </p:set>
                                    <p:animEffect transition="in" filter="wheel(1)">
                                      <p:cBhvr>
                                        <p:cTn id="7"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Shear Anchorage Design, Step Six</a:t>
            </a:r>
            <a:endParaRPr lang="en-US" dirty="0"/>
          </a:p>
        </p:txBody>
      </p:sp>
      <p:sp>
        <p:nvSpPr>
          <p:cNvPr id="3" name="Content Placeholder 2"/>
          <p:cNvSpPr>
            <a:spLocks noGrp="1"/>
          </p:cNvSpPr>
          <p:nvPr>
            <p:ph idx="1"/>
          </p:nvPr>
        </p:nvSpPr>
        <p:spPr>
          <a:xfrm>
            <a:off x="723900" y="1409700"/>
            <a:ext cx="7433511" cy="4724400"/>
          </a:xfrm>
        </p:spPr>
        <p:txBody>
          <a:bodyPr>
            <a:normAutofit/>
          </a:bodyPr>
          <a:lstStyle/>
          <a:p>
            <a:pPr marL="0" indent="0">
              <a:lnSpc>
                <a:spcPct val="120000"/>
              </a:lnSpc>
              <a:buNone/>
            </a:pPr>
            <a:r>
              <a:rPr lang="en-US" sz="2400" dirty="0">
                <a:solidFill>
                  <a:srgbClr val="FF773D"/>
                </a:solidFill>
                <a:latin typeface="Segoe UI" panose="020B0502040204020203" pitchFamily="34" charset="0"/>
                <a:ea typeface="Segoe UI" panose="020B0502040204020203" pitchFamily="34" charset="0"/>
                <a:cs typeface="Segoe UI" panose="020B0502040204020203" pitchFamily="34" charset="0"/>
              </a:rPr>
              <a:t>❻</a:t>
            </a:r>
            <a:r>
              <a:rPr lang="en-US" sz="2400" dirty="0" smtClean="0">
                <a:solidFill>
                  <a:srgbClr val="FF773D"/>
                </a:solidFill>
              </a:rPr>
              <a:t> </a:t>
            </a:r>
            <a:r>
              <a:rPr lang="en-US" sz="2400" b="1" dirty="0" smtClean="0">
                <a:solidFill>
                  <a:srgbClr val="FF773D"/>
                </a:solidFill>
              </a:rPr>
              <a:t>Verify Ordinary Moment Frame dimensions</a:t>
            </a:r>
          </a:p>
          <a:p>
            <a:pPr marL="0" indent="0">
              <a:lnSpc>
                <a:spcPct val="120000"/>
              </a:lnSpc>
              <a:buNone/>
            </a:pPr>
            <a:r>
              <a:rPr lang="en-US" sz="2000" dirty="0">
                <a:solidFill>
                  <a:schemeClr val="tx2"/>
                </a:solidFill>
              </a:rPr>
              <a:t>If </a:t>
            </a:r>
            <a:r>
              <a:rPr lang="en-US" sz="2000" b="1" dirty="0">
                <a:solidFill>
                  <a:schemeClr val="tx2"/>
                </a:solidFill>
              </a:rPr>
              <a:t>inside end distance exceeds </a:t>
            </a:r>
            <a:r>
              <a:rPr lang="en-US" sz="2000" dirty="0">
                <a:solidFill>
                  <a:schemeClr val="tx2"/>
                </a:solidFill>
              </a:rPr>
              <a:t>that corresponding to the pre-installed </a:t>
            </a:r>
            <a:r>
              <a:rPr lang="en-US" sz="2000" dirty="0" err="1">
                <a:solidFill>
                  <a:schemeClr val="tx2"/>
                </a:solidFill>
              </a:rPr>
              <a:t>nailer</a:t>
            </a:r>
            <a:r>
              <a:rPr lang="en-US" sz="2000" dirty="0">
                <a:solidFill>
                  <a:schemeClr val="tx2"/>
                </a:solidFill>
              </a:rPr>
              <a:t> installed flush with inside end of curb, subtract the thickness of additional studs required at each column from the clear-opening width, W1, and check that this still exceeds the required opening width.</a:t>
            </a:r>
          </a:p>
          <a:p>
            <a:pPr marL="0" indent="0">
              <a:lnSpc>
                <a:spcPct val="120000"/>
              </a:lnSpc>
              <a:buNone/>
            </a:pPr>
            <a:r>
              <a:rPr lang="en-US" sz="2000" dirty="0">
                <a:solidFill>
                  <a:schemeClr val="tx2"/>
                </a:solidFill>
              </a:rPr>
              <a:t>If </a:t>
            </a:r>
            <a:r>
              <a:rPr lang="en-US" sz="2000" b="1" dirty="0">
                <a:solidFill>
                  <a:schemeClr val="tx2"/>
                </a:solidFill>
              </a:rPr>
              <a:t>outside end distance exceeds </a:t>
            </a:r>
            <a:r>
              <a:rPr lang="en-US" sz="2000" dirty="0">
                <a:solidFill>
                  <a:schemeClr val="tx2"/>
                </a:solidFill>
              </a:rPr>
              <a:t>that corresponding to the pre-installed </a:t>
            </a:r>
            <a:r>
              <a:rPr lang="en-US" sz="2000" dirty="0" err="1">
                <a:solidFill>
                  <a:schemeClr val="tx2"/>
                </a:solidFill>
              </a:rPr>
              <a:t>nailer</a:t>
            </a:r>
            <a:r>
              <a:rPr lang="en-US" sz="2000" dirty="0">
                <a:solidFill>
                  <a:schemeClr val="tx2"/>
                </a:solidFill>
              </a:rPr>
              <a:t> installed flush with outside end of curb, add the thickness of additional studs required at each column to the outside frame width, W2, and check that this still fits within the available wall space.</a:t>
            </a:r>
          </a:p>
        </p:txBody>
      </p:sp>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506953" y="1524001"/>
            <a:ext cx="2227847" cy="1942010"/>
          </a:xfrm>
          <a:prstGeom prst="rect">
            <a:avLst/>
          </a:prstGeom>
        </p:spPr>
      </p:pic>
      <p:pic>
        <p:nvPicPr>
          <p:cNvPr id="5" name="Picture 4"/>
          <p:cNvPicPr>
            <a:picLocks noChangeAspect="1"/>
          </p:cNvPicPr>
          <p:nvPr/>
        </p:nvPicPr>
        <p:blipFill rotWithShape="1">
          <a:blip r:embed="rId5">
            <a:extLst>
              <a:ext uri="{28A0092B-C50C-407E-A947-70E740481C1C}">
                <a14:useLocalDpi xmlns:a14="http://schemas.microsoft.com/office/drawing/2010/main" val="0"/>
              </a:ext>
            </a:extLst>
          </a:blip>
          <a:srcRect t="5327" r="1704" b="4983"/>
          <a:stretch/>
        </p:blipFill>
        <p:spPr>
          <a:xfrm>
            <a:off x="8478626" y="3801979"/>
            <a:ext cx="2989473" cy="2332121"/>
          </a:xfrm>
          <a:prstGeom prst="rect">
            <a:avLst/>
          </a:prstGeom>
        </p:spPr>
      </p:pic>
    </p:spTree>
    <p:custDataLst>
      <p:tags r:id="rId1"/>
    </p:custDataLst>
    <p:extLst>
      <p:ext uri="{BB962C8B-B14F-4D97-AF65-F5344CB8AC3E}">
        <p14:creationId xmlns:p14="http://schemas.microsoft.com/office/powerpoint/2010/main" val="230410769"/>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chor="t">
            <a:noAutofit/>
          </a:bodyPr>
          <a:lstStyle/>
          <a:p>
            <a:pPr marL="0" indent="0">
              <a:lnSpc>
                <a:spcPct val="120000"/>
              </a:lnSpc>
              <a:buNone/>
            </a:pPr>
            <a:r>
              <a:rPr lang="en-US" sz="2400" dirty="0" smtClean="0">
                <a:solidFill>
                  <a:srgbClr val="FF773D"/>
                </a:solidFill>
                <a:latin typeface="Arial Black" panose="020B0A04020102020204" pitchFamily="34" charset="0"/>
              </a:rPr>
              <a:t>Moment frames…</a:t>
            </a:r>
          </a:p>
          <a:p>
            <a:pPr>
              <a:lnSpc>
                <a:spcPct val="120000"/>
              </a:lnSpc>
            </a:pPr>
            <a:r>
              <a:rPr lang="en-US" sz="2400" dirty="0" smtClean="0">
                <a:solidFill>
                  <a:srgbClr val="666666"/>
                </a:solidFill>
              </a:rPr>
              <a:t>Resist </a:t>
            </a:r>
            <a:r>
              <a:rPr lang="en-US" sz="2400" dirty="0">
                <a:solidFill>
                  <a:srgbClr val="666666"/>
                </a:solidFill>
              </a:rPr>
              <a:t>forces primarily through bending of </a:t>
            </a:r>
            <a:r>
              <a:rPr lang="en-US" sz="2400" dirty="0" smtClean="0">
                <a:solidFill>
                  <a:srgbClr val="666666"/>
                </a:solidFill>
              </a:rPr>
              <a:t>beams </a:t>
            </a:r>
            <a:r>
              <a:rPr lang="en-US" sz="2400" dirty="0">
                <a:solidFill>
                  <a:srgbClr val="666666"/>
                </a:solidFill>
              </a:rPr>
              <a:t>and columns</a:t>
            </a:r>
          </a:p>
          <a:p>
            <a:pPr>
              <a:lnSpc>
                <a:spcPct val="120000"/>
              </a:lnSpc>
            </a:pPr>
            <a:r>
              <a:rPr lang="en-US" sz="2400" dirty="0" smtClean="0">
                <a:solidFill>
                  <a:srgbClr val="666666"/>
                </a:solidFill>
              </a:rPr>
              <a:t>Have welded or bolted connections</a:t>
            </a:r>
            <a:endParaRPr lang="en-US" sz="2400" dirty="0">
              <a:solidFill>
                <a:srgbClr val="666666"/>
              </a:solidFill>
            </a:endParaRPr>
          </a:p>
          <a:p>
            <a:pPr>
              <a:lnSpc>
                <a:spcPct val="120000"/>
              </a:lnSpc>
            </a:pPr>
            <a:r>
              <a:rPr lang="en-US" sz="2400" dirty="0" smtClean="0">
                <a:solidFill>
                  <a:srgbClr val="666666"/>
                </a:solidFill>
              </a:rPr>
              <a:t>Are designed </a:t>
            </a:r>
            <a:r>
              <a:rPr lang="en-US" sz="2400" dirty="0">
                <a:solidFill>
                  <a:srgbClr val="666666"/>
                </a:solidFill>
              </a:rPr>
              <a:t>to carry </a:t>
            </a:r>
            <a:r>
              <a:rPr lang="en-US" sz="2400" dirty="0" smtClean="0">
                <a:solidFill>
                  <a:srgbClr val="666666"/>
                </a:solidFill>
              </a:rPr>
              <a:t>vertical </a:t>
            </a:r>
            <a:r>
              <a:rPr lang="en-US" sz="2400" dirty="0">
                <a:solidFill>
                  <a:srgbClr val="666666"/>
                </a:solidFill>
              </a:rPr>
              <a:t>loads </a:t>
            </a:r>
            <a:r>
              <a:rPr lang="en-US" sz="2400" dirty="0" smtClean="0">
                <a:solidFill>
                  <a:srgbClr val="666666"/>
                </a:solidFill>
              </a:rPr>
              <a:t>and lateral </a:t>
            </a:r>
            <a:r>
              <a:rPr lang="en-US" sz="2400" dirty="0">
                <a:solidFill>
                  <a:srgbClr val="666666"/>
                </a:solidFill>
              </a:rPr>
              <a:t>wind or seismic loads</a:t>
            </a:r>
          </a:p>
          <a:p>
            <a:pPr>
              <a:lnSpc>
                <a:spcPct val="120000"/>
              </a:lnSpc>
            </a:pPr>
            <a:r>
              <a:rPr lang="en-US" sz="2400" dirty="0">
                <a:solidFill>
                  <a:srgbClr val="666666"/>
                </a:solidFill>
              </a:rPr>
              <a:t>Can be used for engineered designs as well as prescriptive </a:t>
            </a:r>
            <a:r>
              <a:rPr lang="en-US" sz="2400" dirty="0" smtClean="0">
                <a:solidFill>
                  <a:srgbClr val="666666"/>
                </a:solidFill>
              </a:rPr>
              <a:t/>
            </a:r>
            <a:br>
              <a:rPr lang="en-US" sz="2400" dirty="0" smtClean="0">
                <a:solidFill>
                  <a:srgbClr val="666666"/>
                </a:solidFill>
              </a:rPr>
            </a:br>
            <a:r>
              <a:rPr lang="en-US" sz="2400" dirty="0" smtClean="0">
                <a:solidFill>
                  <a:srgbClr val="666666"/>
                </a:solidFill>
              </a:rPr>
              <a:t>code requirements</a:t>
            </a:r>
            <a:endParaRPr lang="en-US" sz="2400" dirty="0">
              <a:solidFill>
                <a:srgbClr val="666666"/>
              </a:solidFill>
            </a:endParaRPr>
          </a:p>
        </p:txBody>
      </p:sp>
      <p:pic>
        <p:nvPicPr>
          <p:cNvPr id="5" name="Content Placeholder 4"/>
          <p:cNvPicPr>
            <a:picLocks noGrp="1" noChangeAspect="1"/>
          </p:cNvPicPr>
          <p:nvPr>
            <p:ph idx="10"/>
          </p:nvPr>
        </p:nvPicPr>
        <p:blipFill>
          <a:blip r:embed="rId4">
            <a:extLst>
              <a:ext uri="{28A0092B-C50C-407E-A947-70E740481C1C}">
                <a14:useLocalDpi xmlns:a14="http://schemas.microsoft.com/office/drawing/2010/main" val="0"/>
              </a:ext>
            </a:extLst>
          </a:blip>
          <a:stretch>
            <a:fillRect/>
          </a:stretch>
        </p:blipFill>
        <p:spPr>
          <a:xfrm>
            <a:off x="6362700" y="1494316"/>
            <a:ext cx="5105400" cy="4363773"/>
          </a:xfrm>
        </p:spPr>
      </p:pic>
      <p:sp>
        <p:nvSpPr>
          <p:cNvPr id="2" name="Title 1"/>
          <p:cNvSpPr>
            <a:spLocks noGrp="1"/>
          </p:cNvSpPr>
          <p:nvPr>
            <p:ph type="title"/>
          </p:nvPr>
        </p:nvSpPr>
        <p:spPr/>
        <p:txBody>
          <a:bodyPr>
            <a:normAutofit/>
          </a:bodyPr>
          <a:lstStyle/>
          <a:p>
            <a:r>
              <a:rPr lang="en-US" dirty="0" smtClean="0"/>
              <a:t>What is a Moment Frame?</a:t>
            </a:r>
            <a:endParaRPr lang="en-US" dirty="0"/>
          </a:p>
        </p:txBody>
      </p:sp>
    </p:spTree>
    <p:custDataLst>
      <p:tags r:id="rId1"/>
    </p:custDataLst>
    <p:extLst>
      <p:ext uri="{BB962C8B-B14F-4D97-AF65-F5344CB8AC3E}">
        <p14:creationId xmlns:p14="http://schemas.microsoft.com/office/powerpoint/2010/main" val="78417450"/>
      </p:ext>
    </p:extLst>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Shear Anchorage Design, Step Six</a:t>
            </a:r>
            <a:endParaRPr lang="en-US" dirty="0"/>
          </a:p>
        </p:txBody>
      </p:sp>
      <p:sp>
        <p:nvSpPr>
          <p:cNvPr id="3" name="Content Placeholder 2"/>
          <p:cNvSpPr>
            <a:spLocks noGrp="1"/>
          </p:cNvSpPr>
          <p:nvPr>
            <p:ph idx="1"/>
          </p:nvPr>
        </p:nvSpPr>
        <p:spPr>
          <a:xfrm>
            <a:off x="723900" y="1409700"/>
            <a:ext cx="8432132" cy="683795"/>
          </a:xfrm>
        </p:spPr>
        <p:txBody>
          <a:bodyPr>
            <a:normAutofit/>
          </a:bodyPr>
          <a:lstStyle/>
          <a:p>
            <a:pPr marL="0" indent="0">
              <a:lnSpc>
                <a:spcPct val="120000"/>
              </a:lnSpc>
              <a:buNone/>
            </a:pPr>
            <a:r>
              <a:rPr lang="en-US" sz="2400" dirty="0">
                <a:solidFill>
                  <a:srgbClr val="FF773D"/>
                </a:solidFill>
                <a:latin typeface="Segoe UI" panose="020B0502040204020203" pitchFamily="34" charset="0"/>
                <a:ea typeface="Segoe UI" panose="020B0502040204020203" pitchFamily="34" charset="0"/>
                <a:cs typeface="Segoe UI" panose="020B0502040204020203" pitchFamily="34" charset="0"/>
              </a:rPr>
              <a:t>❻</a:t>
            </a:r>
            <a:r>
              <a:rPr lang="en-US" sz="2400" dirty="0">
                <a:solidFill>
                  <a:srgbClr val="FF773D"/>
                </a:solidFill>
              </a:rPr>
              <a:t> </a:t>
            </a:r>
            <a:r>
              <a:rPr lang="en-US" sz="2400" b="1" dirty="0">
                <a:solidFill>
                  <a:srgbClr val="FF773D"/>
                </a:solidFill>
              </a:rPr>
              <a:t>Verify Ordinary Moment Frame dimensions</a:t>
            </a:r>
            <a:r>
              <a:rPr lang="en-US" sz="2400" b="1" dirty="0" smtClean="0">
                <a:solidFill>
                  <a:srgbClr val="FF773D"/>
                </a:solidFill>
              </a:rPr>
              <a:t>, cont.</a:t>
            </a:r>
          </a:p>
        </p:txBody>
      </p:sp>
      <p:sp>
        <p:nvSpPr>
          <p:cNvPr id="5" name="Rectangle 4"/>
          <p:cNvSpPr/>
          <p:nvPr/>
        </p:nvSpPr>
        <p:spPr>
          <a:xfrm>
            <a:off x="723900" y="2093488"/>
            <a:ext cx="5105400" cy="4040611"/>
          </a:xfrm>
          <a:prstGeom prst="rect">
            <a:avLst/>
          </a:prstGeom>
          <a:solidFill>
            <a:schemeClr val="bg1">
              <a:lumMod val="9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nSpc>
                <a:spcPct val="120000"/>
              </a:lnSpc>
              <a:spcAft>
                <a:spcPts val="600"/>
              </a:spcAft>
            </a:pPr>
            <a:r>
              <a:rPr lang="en-US" sz="2000" dirty="0" smtClean="0">
                <a:solidFill>
                  <a:srgbClr val="FF773D"/>
                </a:solidFill>
                <a:latin typeface="Arial" panose="020B0604020202020204" pitchFamily="34" charset="0"/>
                <a:cs typeface="Arial" panose="020B0604020202020204" pitchFamily="34" charset="0"/>
              </a:rPr>
              <a:t>In our example…</a:t>
            </a:r>
          </a:p>
          <a:p>
            <a:pPr>
              <a:lnSpc>
                <a:spcPct val="120000"/>
              </a:lnSpc>
              <a:spcAft>
                <a:spcPts val="600"/>
              </a:spcAft>
            </a:pPr>
            <a:r>
              <a:rPr lang="en-US" sz="2000" b="1" dirty="0">
                <a:solidFill>
                  <a:schemeClr val="tx2"/>
                </a:solidFill>
                <a:latin typeface="Arial" panose="020B0604020202020204" pitchFamily="34" charset="0"/>
                <a:cs typeface="Arial" panose="020B0604020202020204" pitchFamily="34" charset="0"/>
              </a:rPr>
              <a:t>W1</a:t>
            </a:r>
            <a:r>
              <a:rPr lang="en-US" sz="2000" dirty="0">
                <a:solidFill>
                  <a:schemeClr val="tx2"/>
                </a:solidFill>
                <a:latin typeface="Arial" panose="020B0604020202020204" pitchFamily="34" charset="0"/>
                <a:cs typeface="Arial" panose="020B0604020202020204" pitchFamily="34" charset="0"/>
              </a:rPr>
              <a:t> = 16'-</a:t>
            </a:r>
            <a:r>
              <a:rPr lang="en-US" sz="2000" dirty="0" smtClean="0">
                <a:solidFill>
                  <a:schemeClr val="tx2"/>
                </a:solidFill>
                <a:latin typeface="Arial" panose="020B0604020202020204" pitchFamily="34" charset="0"/>
                <a:cs typeface="Arial" panose="020B0604020202020204" pitchFamily="34" charset="0"/>
              </a:rPr>
              <a:t>4“  and  </a:t>
            </a:r>
            <a:r>
              <a:rPr lang="en-US" sz="2000" b="1" dirty="0" smtClean="0">
                <a:solidFill>
                  <a:schemeClr val="tx2"/>
                </a:solidFill>
                <a:latin typeface="Arial" panose="020B0604020202020204" pitchFamily="34" charset="0"/>
                <a:cs typeface="Arial" panose="020B0604020202020204" pitchFamily="34" charset="0"/>
              </a:rPr>
              <a:t>W2</a:t>
            </a:r>
            <a:r>
              <a:rPr lang="en-US" sz="2000" dirty="0" smtClean="0">
                <a:solidFill>
                  <a:schemeClr val="tx2"/>
                </a:solidFill>
                <a:latin typeface="Arial" panose="020B0604020202020204" pitchFamily="34" charset="0"/>
                <a:cs typeface="Arial" panose="020B0604020202020204" pitchFamily="34" charset="0"/>
              </a:rPr>
              <a:t> </a:t>
            </a:r>
            <a:r>
              <a:rPr lang="en-US" sz="2000" dirty="0">
                <a:solidFill>
                  <a:schemeClr val="tx2"/>
                </a:solidFill>
                <a:latin typeface="Arial" panose="020B0604020202020204" pitchFamily="34" charset="0"/>
                <a:cs typeface="Arial" panose="020B0604020202020204" pitchFamily="34" charset="0"/>
              </a:rPr>
              <a:t>= 18'-4"</a:t>
            </a:r>
          </a:p>
          <a:p>
            <a:pPr marL="228600" indent="-228600">
              <a:lnSpc>
                <a:spcPct val="120000"/>
              </a:lnSpc>
              <a:spcAft>
                <a:spcPts val="600"/>
              </a:spcAft>
            </a:pPr>
            <a:r>
              <a:rPr lang="en-US" sz="2000" b="1" dirty="0">
                <a:solidFill>
                  <a:schemeClr val="tx2"/>
                </a:solidFill>
                <a:latin typeface="Arial" panose="020B0604020202020204" pitchFamily="34" charset="0"/>
                <a:cs typeface="Arial" panose="020B0604020202020204" pitchFamily="34" charset="0"/>
              </a:rPr>
              <a:t>Clear-opening </a:t>
            </a:r>
            <a:r>
              <a:rPr lang="en-US" sz="2000" b="1" dirty="0" smtClean="0">
                <a:solidFill>
                  <a:schemeClr val="tx2"/>
                </a:solidFill>
                <a:latin typeface="Arial" panose="020B0604020202020204" pitchFamily="34" charset="0"/>
                <a:cs typeface="Arial" panose="020B0604020202020204" pitchFamily="34" charset="0"/>
              </a:rPr>
              <a:t>width</a:t>
            </a:r>
            <a:r>
              <a:rPr lang="en-US" sz="2000" dirty="0" smtClean="0">
                <a:solidFill>
                  <a:schemeClr val="tx2"/>
                </a:solidFill>
                <a:latin typeface="Arial" panose="020B0604020202020204" pitchFamily="34" charset="0"/>
                <a:cs typeface="Arial" panose="020B0604020202020204" pitchFamily="34" charset="0"/>
              </a:rPr>
              <a:t/>
            </a:r>
            <a:br>
              <a:rPr lang="en-US" sz="2000" dirty="0" smtClean="0">
                <a:solidFill>
                  <a:schemeClr val="tx2"/>
                </a:solidFill>
                <a:latin typeface="Arial" panose="020B0604020202020204" pitchFamily="34" charset="0"/>
                <a:cs typeface="Arial" panose="020B0604020202020204" pitchFamily="34" charset="0"/>
              </a:rPr>
            </a:br>
            <a:r>
              <a:rPr lang="en-US" sz="2000" dirty="0" smtClean="0">
                <a:solidFill>
                  <a:schemeClr val="tx2"/>
                </a:solidFill>
                <a:latin typeface="Arial" panose="020B0604020202020204" pitchFamily="34" charset="0"/>
                <a:cs typeface="Arial" panose="020B0604020202020204" pitchFamily="34" charset="0"/>
              </a:rPr>
              <a:t>= W1 - 2[(inside end) - (4½")]</a:t>
            </a:r>
            <a:br>
              <a:rPr lang="en-US" sz="2000" dirty="0" smtClean="0">
                <a:solidFill>
                  <a:schemeClr val="tx2"/>
                </a:solidFill>
                <a:latin typeface="Arial" panose="020B0604020202020204" pitchFamily="34" charset="0"/>
                <a:cs typeface="Arial" panose="020B0604020202020204" pitchFamily="34" charset="0"/>
              </a:rPr>
            </a:br>
            <a:r>
              <a:rPr lang="en-US" sz="2000" dirty="0" smtClean="0">
                <a:solidFill>
                  <a:schemeClr val="tx2"/>
                </a:solidFill>
                <a:latin typeface="Arial" panose="020B0604020202020204" pitchFamily="34" charset="0"/>
                <a:cs typeface="Arial" panose="020B0604020202020204" pitchFamily="34" charset="0"/>
              </a:rPr>
              <a:t>= (16'-4") - 2[(6") - (4½")]</a:t>
            </a:r>
            <a:br>
              <a:rPr lang="en-US" sz="2000" dirty="0" smtClean="0">
                <a:solidFill>
                  <a:schemeClr val="tx2"/>
                </a:solidFill>
                <a:latin typeface="Arial" panose="020B0604020202020204" pitchFamily="34" charset="0"/>
                <a:cs typeface="Arial" panose="020B0604020202020204" pitchFamily="34" charset="0"/>
              </a:rPr>
            </a:br>
            <a:r>
              <a:rPr lang="en-US" sz="2000" dirty="0" smtClean="0">
                <a:solidFill>
                  <a:schemeClr val="tx2"/>
                </a:solidFill>
                <a:latin typeface="Arial" panose="020B0604020202020204" pitchFamily="34" charset="0"/>
                <a:cs typeface="Arial" panose="020B0604020202020204" pitchFamily="34" charset="0"/>
              </a:rPr>
              <a:t>= 16'-1"  | |  &gt; 16'- 0", </a:t>
            </a:r>
            <a:r>
              <a:rPr lang="en-US" sz="2000" b="1" u="sng" dirty="0" smtClean="0">
                <a:solidFill>
                  <a:schemeClr val="tx2"/>
                </a:solidFill>
                <a:latin typeface="Arial" panose="020B0604020202020204" pitchFamily="34" charset="0"/>
                <a:cs typeface="Arial" panose="020B0604020202020204" pitchFamily="34" charset="0"/>
              </a:rPr>
              <a:t>OK</a:t>
            </a:r>
            <a:r>
              <a:rPr lang="en-US" sz="2000" b="1" dirty="0" smtClean="0">
                <a:solidFill>
                  <a:schemeClr val="tx2"/>
                </a:solidFill>
                <a:latin typeface="Arial" panose="020B0604020202020204" pitchFamily="34" charset="0"/>
                <a:cs typeface="Arial" panose="020B0604020202020204" pitchFamily="34" charset="0"/>
              </a:rPr>
              <a:t> ✓</a:t>
            </a:r>
            <a:endParaRPr lang="en-US" sz="2000" b="1" dirty="0">
              <a:solidFill>
                <a:schemeClr val="tx2"/>
              </a:solidFill>
              <a:latin typeface="Arial" panose="020B0604020202020204" pitchFamily="34" charset="0"/>
              <a:cs typeface="Arial" panose="020B0604020202020204" pitchFamily="34" charset="0"/>
            </a:endParaRPr>
          </a:p>
          <a:p>
            <a:pPr marL="228600" indent="-228600">
              <a:lnSpc>
                <a:spcPct val="120000"/>
              </a:lnSpc>
              <a:spcAft>
                <a:spcPts val="1200"/>
              </a:spcAft>
            </a:pPr>
            <a:r>
              <a:rPr lang="en-US" sz="2000" b="1" dirty="0">
                <a:solidFill>
                  <a:schemeClr val="tx2"/>
                </a:solidFill>
                <a:latin typeface="Arial" panose="020B0604020202020204" pitchFamily="34" charset="0"/>
                <a:cs typeface="Arial" panose="020B0604020202020204" pitchFamily="34" charset="0"/>
              </a:rPr>
              <a:t>Outside frame </a:t>
            </a:r>
            <a:r>
              <a:rPr lang="en-US" sz="2000" b="1" dirty="0" smtClean="0">
                <a:solidFill>
                  <a:schemeClr val="tx2"/>
                </a:solidFill>
                <a:latin typeface="Arial" panose="020B0604020202020204" pitchFamily="34" charset="0"/>
                <a:cs typeface="Arial" panose="020B0604020202020204" pitchFamily="34" charset="0"/>
              </a:rPr>
              <a:t>width</a:t>
            </a:r>
            <a:r>
              <a:rPr lang="en-US" sz="2000" dirty="0" smtClean="0">
                <a:solidFill>
                  <a:schemeClr val="tx2"/>
                </a:solidFill>
                <a:latin typeface="Arial" panose="020B0604020202020204" pitchFamily="34" charset="0"/>
                <a:cs typeface="Arial" panose="020B0604020202020204" pitchFamily="34" charset="0"/>
              </a:rPr>
              <a:t/>
            </a:r>
            <a:br>
              <a:rPr lang="en-US" sz="2000" dirty="0" smtClean="0">
                <a:solidFill>
                  <a:schemeClr val="tx2"/>
                </a:solidFill>
                <a:latin typeface="Arial" panose="020B0604020202020204" pitchFamily="34" charset="0"/>
                <a:cs typeface="Arial" panose="020B0604020202020204" pitchFamily="34" charset="0"/>
              </a:rPr>
            </a:br>
            <a:r>
              <a:rPr lang="en-US" sz="2000" dirty="0" smtClean="0">
                <a:solidFill>
                  <a:schemeClr val="tx2"/>
                </a:solidFill>
                <a:latin typeface="Arial" panose="020B0604020202020204" pitchFamily="34" charset="0"/>
                <a:cs typeface="Arial" panose="020B0604020202020204" pitchFamily="34" charset="0"/>
              </a:rPr>
              <a:t>= </a:t>
            </a:r>
            <a:r>
              <a:rPr lang="en-US" sz="2000" dirty="0">
                <a:solidFill>
                  <a:schemeClr val="tx2"/>
                </a:solidFill>
                <a:latin typeface="Arial" panose="020B0604020202020204" pitchFamily="34" charset="0"/>
                <a:cs typeface="Arial" panose="020B0604020202020204" pitchFamily="34" charset="0"/>
              </a:rPr>
              <a:t>W2 + 2[(outside end) - (4</a:t>
            </a:r>
            <a:r>
              <a:rPr lang="en-US" sz="2000" dirty="0" smtClean="0">
                <a:solidFill>
                  <a:schemeClr val="tx2"/>
                </a:solidFill>
                <a:latin typeface="Arial" panose="020B0604020202020204" pitchFamily="34" charset="0"/>
                <a:cs typeface="Arial" panose="020B0604020202020204" pitchFamily="34" charset="0"/>
              </a:rPr>
              <a:t>½")]</a:t>
            </a:r>
            <a:br>
              <a:rPr lang="en-US" sz="2000" dirty="0" smtClean="0">
                <a:solidFill>
                  <a:schemeClr val="tx2"/>
                </a:solidFill>
                <a:latin typeface="Arial" panose="020B0604020202020204" pitchFamily="34" charset="0"/>
                <a:cs typeface="Arial" panose="020B0604020202020204" pitchFamily="34" charset="0"/>
              </a:rPr>
            </a:br>
            <a:r>
              <a:rPr lang="en-US" sz="2000" dirty="0" smtClean="0">
                <a:solidFill>
                  <a:schemeClr val="tx2"/>
                </a:solidFill>
                <a:latin typeface="Arial" panose="020B0604020202020204" pitchFamily="34" charset="0"/>
                <a:cs typeface="Arial" panose="020B0604020202020204" pitchFamily="34" charset="0"/>
              </a:rPr>
              <a:t>= </a:t>
            </a:r>
            <a:r>
              <a:rPr lang="en-US" sz="2000" dirty="0">
                <a:solidFill>
                  <a:schemeClr val="tx2"/>
                </a:solidFill>
                <a:latin typeface="Arial" panose="020B0604020202020204" pitchFamily="34" charset="0"/>
                <a:cs typeface="Arial" panose="020B0604020202020204" pitchFamily="34" charset="0"/>
              </a:rPr>
              <a:t>(18'-4") + 2[(7½") - (4</a:t>
            </a:r>
            <a:r>
              <a:rPr lang="en-US" sz="2000" dirty="0" smtClean="0">
                <a:solidFill>
                  <a:schemeClr val="tx2"/>
                </a:solidFill>
                <a:latin typeface="Arial" panose="020B0604020202020204" pitchFamily="34" charset="0"/>
                <a:cs typeface="Arial" panose="020B0604020202020204" pitchFamily="34" charset="0"/>
              </a:rPr>
              <a:t>½")]</a:t>
            </a:r>
            <a:br>
              <a:rPr lang="en-US" sz="2000" dirty="0" smtClean="0">
                <a:solidFill>
                  <a:schemeClr val="tx2"/>
                </a:solidFill>
                <a:latin typeface="Arial" panose="020B0604020202020204" pitchFamily="34" charset="0"/>
                <a:cs typeface="Arial" panose="020B0604020202020204" pitchFamily="34" charset="0"/>
              </a:rPr>
            </a:br>
            <a:r>
              <a:rPr lang="en-US" sz="2000" dirty="0" smtClean="0">
                <a:solidFill>
                  <a:schemeClr val="tx2"/>
                </a:solidFill>
                <a:latin typeface="Arial" panose="020B0604020202020204" pitchFamily="34" charset="0"/>
                <a:cs typeface="Arial" panose="020B0604020202020204" pitchFamily="34" charset="0"/>
              </a:rPr>
              <a:t>= </a:t>
            </a:r>
            <a:r>
              <a:rPr lang="en-US" sz="2000" dirty="0">
                <a:solidFill>
                  <a:schemeClr val="tx2"/>
                </a:solidFill>
                <a:latin typeface="Arial" panose="020B0604020202020204" pitchFamily="34" charset="0"/>
                <a:cs typeface="Arial" panose="020B0604020202020204" pitchFamily="34" charset="0"/>
              </a:rPr>
              <a:t>18'-10"  | |  &lt; 20'-0", </a:t>
            </a:r>
            <a:r>
              <a:rPr lang="en-US" sz="2000" b="1" u="sng" dirty="0">
                <a:solidFill>
                  <a:schemeClr val="tx2"/>
                </a:solidFill>
                <a:latin typeface="Arial" panose="020B0604020202020204" pitchFamily="34" charset="0"/>
                <a:cs typeface="Arial" panose="020B0604020202020204" pitchFamily="34" charset="0"/>
              </a:rPr>
              <a:t>OK</a:t>
            </a:r>
            <a:r>
              <a:rPr lang="en-US" sz="2000" b="1" dirty="0">
                <a:solidFill>
                  <a:schemeClr val="tx2"/>
                </a:solidFill>
                <a:latin typeface="Arial" panose="020B0604020202020204" pitchFamily="34" charset="0"/>
                <a:cs typeface="Arial" panose="020B0604020202020204" pitchFamily="34" charset="0"/>
              </a:rPr>
              <a:t> ✓</a:t>
            </a:r>
          </a:p>
        </p:txBody>
      </p:sp>
      <p:sp>
        <p:nvSpPr>
          <p:cNvPr id="11" name="TextBox 10"/>
          <p:cNvSpPr txBox="1"/>
          <p:nvPr/>
        </p:nvSpPr>
        <p:spPr>
          <a:xfrm>
            <a:off x="6362700" y="2082296"/>
            <a:ext cx="4391522" cy="276999"/>
          </a:xfrm>
          <a:prstGeom prst="rect">
            <a:avLst/>
          </a:prstGeom>
          <a:noFill/>
        </p:spPr>
        <p:txBody>
          <a:bodyPr wrap="square" lIns="0" tIns="0" rIns="0" bIns="0" rtlCol="0">
            <a:spAutoFit/>
          </a:bodyPr>
          <a:lstStyle/>
          <a:p>
            <a:r>
              <a:rPr lang="en-US" dirty="0" smtClean="0">
                <a:solidFill>
                  <a:srgbClr val="FF773D"/>
                </a:solidFill>
                <a:latin typeface="Arial" panose="020B0604020202020204" pitchFamily="34" charset="0"/>
                <a:cs typeface="Arial" panose="020B0604020202020204" pitchFamily="34" charset="0"/>
              </a:rPr>
              <a:t>OMF – 8 ft. Nominal Heights: Dimensions</a:t>
            </a:r>
            <a:endParaRPr lang="en-US" dirty="0">
              <a:solidFill>
                <a:schemeClr val="tx2"/>
              </a:solidFill>
              <a:latin typeface="Arial" panose="020B0604020202020204" pitchFamily="34" charset="0"/>
              <a:cs typeface="Arial" panose="020B0604020202020204" pitchFamily="34" charset="0"/>
            </a:endParaRPr>
          </a:p>
        </p:txBody>
      </p:sp>
      <p:pic>
        <p:nvPicPr>
          <p:cNvPr id="6" name="Picture 5"/>
          <p:cNvPicPr>
            <a:picLocks noChangeAspect="1"/>
          </p:cNvPicPr>
          <p:nvPr/>
        </p:nvPicPr>
        <p:blipFill rotWithShape="1">
          <a:blip r:embed="rId4">
            <a:extLst>
              <a:ext uri="{28A0092B-C50C-407E-A947-70E740481C1C}">
                <a14:useLocalDpi xmlns:a14="http://schemas.microsoft.com/office/drawing/2010/main" val="0"/>
              </a:ext>
            </a:extLst>
          </a:blip>
          <a:srcRect b="20516"/>
          <a:stretch/>
        </p:blipFill>
        <p:spPr>
          <a:xfrm>
            <a:off x="6313619" y="3991023"/>
            <a:ext cx="5136009" cy="2148586"/>
          </a:xfrm>
          <a:prstGeom prst="rect">
            <a:avLst/>
          </a:prstGeom>
        </p:spPr>
      </p:pic>
      <p:pic>
        <p:nvPicPr>
          <p:cNvPr id="7" name="Picture 6"/>
          <p:cNvPicPr>
            <a:picLocks noChangeAspect="1"/>
          </p:cNvPicPr>
          <p:nvPr/>
        </p:nvPicPr>
        <p:blipFill rotWithShape="1">
          <a:blip r:embed="rId5">
            <a:extLst>
              <a:ext uri="{28A0092B-C50C-407E-A947-70E740481C1C}">
                <a14:useLocalDpi xmlns:a14="http://schemas.microsoft.com/office/drawing/2010/main" val="0"/>
              </a:ext>
            </a:extLst>
          </a:blip>
          <a:srcRect b="56375"/>
          <a:stretch/>
        </p:blipFill>
        <p:spPr>
          <a:xfrm>
            <a:off x="6314572" y="2466479"/>
            <a:ext cx="5148041" cy="1455832"/>
          </a:xfrm>
          <a:prstGeom prst="rect">
            <a:avLst/>
          </a:prstGeom>
        </p:spPr>
      </p:pic>
    </p:spTree>
    <p:custDataLst>
      <p:tags r:id="rId1"/>
    </p:custDataLst>
    <p:extLst>
      <p:ext uri="{BB962C8B-B14F-4D97-AF65-F5344CB8AC3E}">
        <p14:creationId xmlns:p14="http://schemas.microsoft.com/office/powerpoint/2010/main" val="1872164142"/>
      </p:ext>
    </p:extLst>
  </p:cSld>
  <p:clrMapOvr>
    <a:masterClrMapping/>
  </p:clrMapOvr>
  <p:timing>
    <p:tnLst>
      <p:par>
        <p:cTn id="1" dur="indefinite" restart="never" nodeType="tmRoot"/>
      </p:par>
    </p:tn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Design Summary</a:t>
            </a:r>
            <a:endParaRPr lang="en-US" dirty="0"/>
          </a:p>
        </p:txBody>
      </p:sp>
      <p:sp>
        <p:nvSpPr>
          <p:cNvPr id="3" name="Content Placeholder 2"/>
          <p:cNvSpPr>
            <a:spLocks noGrp="1"/>
          </p:cNvSpPr>
          <p:nvPr>
            <p:ph idx="1"/>
          </p:nvPr>
        </p:nvSpPr>
        <p:spPr>
          <a:xfrm>
            <a:off x="723899" y="1409700"/>
            <a:ext cx="10744201" cy="1068805"/>
          </a:xfrm>
        </p:spPr>
        <p:txBody>
          <a:bodyPr/>
          <a:lstStyle/>
          <a:p>
            <a:pPr marL="0" indent="0" algn="ctr">
              <a:buNone/>
            </a:pPr>
            <a:r>
              <a:rPr lang="en-US" sz="2400" b="1" dirty="0" smtClean="0">
                <a:solidFill>
                  <a:srgbClr val="FF773D"/>
                </a:solidFill>
              </a:rPr>
              <a:t>Design Summary</a:t>
            </a:r>
          </a:p>
          <a:p>
            <a:pPr marL="0" indent="0" algn="ctr">
              <a:buNone/>
            </a:pPr>
            <a:r>
              <a:rPr lang="en-US" sz="2000" dirty="0" smtClean="0">
                <a:solidFill>
                  <a:srgbClr val="666666"/>
                </a:solidFill>
              </a:rPr>
              <a:t>From the previous example we determined:</a:t>
            </a:r>
            <a:endParaRPr lang="en-US" sz="2000" dirty="0">
              <a:solidFill>
                <a:srgbClr val="666666"/>
              </a:solidFill>
            </a:endParaRPr>
          </a:p>
        </p:txBody>
      </p:sp>
      <p:cxnSp>
        <p:nvCxnSpPr>
          <p:cNvPr id="5" name="Straight Connector 4"/>
          <p:cNvCxnSpPr/>
          <p:nvPr/>
        </p:nvCxnSpPr>
        <p:spPr>
          <a:xfrm>
            <a:off x="723899" y="2475276"/>
            <a:ext cx="10744201" cy="0"/>
          </a:xfrm>
          <a:prstGeom prst="line">
            <a:avLst/>
          </a:prstGeom>
          <a:ln w="19050">
            <a:solidFill>
              <a:schemeClr val="accent5"/>
            </a:solidFill>
          </a:ln>
        </p:spPr>
        <p:style>
          <a:lnRef idx="1">
            <a:schemeClr val="accent5"/>
          </a:lnRef>
          <a:fillRef idx="0">
            <a:schemeClr val="accent5"/>
          </a:fillRef>
          <a:effectRef idx="0">
            <a:schemeClr val="accent5"/>
          </a:effectRef>
          <a:fontRef idx="minor">
            <a:schemeClr val="tx1"/>
          </a:fontRef>
        </p:style>
      </p:cxnSp>
      <p:cxnSp>
        <p:nvCxnSpPr>
          <p:cNvPr id="7" name="Straight Connector 6"/>
          <p:cNvCxnSpPr/>
          <p:nvPr/>
        </p:nvCxnSpPr>
        <p:spPr>
          <a:xfrm>
            <a:off x="6096000" y="2791326"/>
            <a:ext cx="0" cy="3031958"/>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723899" y="2791326"/>
            <a:ext cx="5105401" cy="3061607"/>
          </a:xfrm>
          <a:prstGeom prst="rect">
            <a:avLst/>
          </a:prstGeom>
          <a:noFill/>
        </p:spPr>
        <p:txBody>
          <a:bodyPr wrap="square" lIns="0" tIns="0" rIns="0" bIns="0" rtlCol="0">
            <a:spAutoFit/>
          </a:bodyPr>
          <a:lstStyle/>
          <a:p>
            <a:pPr algn="r">
              <a:lnSpc>
                <a:spcPct val="120000"/>
              </a:lnSpc>
            </a:pPr>
            <a:r>
              <a:rPr lang="en-US" sz="2400" dirty="0" smtClean="0">
                <a:solidFill>
                  <a:srgbClr val="666666"/>
                </a:solidFill>
                <a:latin typeface="Arial" panose="020B0604020202020204" pitchFamily="34" charset="0"/>
                <a:cs typeface="Arial" panose="020B0604020202020204" pitchFamily="34" charset="0"/>
              </a:rPr>
              <a:t>Strong-Frame Model</a:t>
            </a:r>
          </a:p>
          <a:p>
            <a:pPr algn="r">
              <a:lnSpc>
                <a:spcPct val="120000"/>
              </a:lnSpc>
            </a:pPr>
            <a:r>
              <a:rPr lang="en-US" sz="2400" dirty="0" smtClean="0">
                <a:solidFill>
                  <a:srgbClr val="666666"/>
                </a:solidFill>
                <a:latin typeface="Arial" panose="020B0604020202020204" pitchFamily="34" charset="0"/>
                <a:cs typeface="Arial" panose="020B0604020202020204" pitchFamily="34" charset="0"/>
              </a:rPr>
              <a:t>End-Plate Bolts</a:t>
            </a:r>
          </a:p>
          <a:p>
            <a:pPr algn="r">
              <a:lnSpc>
                <a:spcPct val="120000"/>
              </a:lnSpc>
            </a:pPr>
            <a:r>
              <a:rPr lang="en-US" sz="2400" dirty="0" smtClean="0">
                <a:solidFill>
                  <a:srgbClr val="666666"/>
                </a:solidFill>
                <a:latin typeface="Arial" panose="020B0604020202020204" pitchFamily="34" charset="0"/>
                <a:cs typeface="Arial" panose="020B0604020202020204" pitchFamily="34" charset="0"/>
              </a:rPr>
              <a:t>Top-Plate Fasteners</a:t>
            </a:r>
          </a:p>
          <a:p>
            <a:pPr algn="r">
              <a:lnSpc>
                <a:spcPct val="120000"/>
              </a:lnSpc>
            </a:pPr>
            <a:r>
              <a:rPr lang="en-US" sz="2400" dirty="0" smtClean="0">
                <a:solidFill>
                  <a:srgbClr val="666666"/>
                </a:solidFill>
                <a:latin typeface="Arial" panose="020B0604020202020204" pitchFamily="34" charset="0"/>
                <a:cs typeface="Arial" panose="020B0604020202020204" pitchFamily="34" charset="0"/>
              </a:rPr>
              <a:t>Anchorage Assembly</a:t>
            </a:r>
          </a:p>
          <a:p>
            <a:pPr algn="r">
              <a:lnSpc>
                <a:spcPct val="120000"/>
              </a:lnSpc>
            </a:pPr>
            <a:r>
              <a:rPr lang="en-US" sz="2400" dirty="0" smtClean="0">
                <a:solidFill>
                  <a:srgbClr val="666666"/>
                </a:solidFill>
                <a:latin typeface="Arial" panose="020B0604020202020204" pitchFamily="34" charset="0"/>
                <a:cs typeface="Arial" panose="020B0604020202020204" pitchFamily="34" charset="0"/>
              </a:rPr>
              <a:t>Outside End Distance</a:t>
            </a:r>
          </a:p>
          <a:p>
            <a:pPr algn="r">
              <a:lnSpc>
                <a:spcPct val="120000"/>
              </a:lnSpc>
            </a:pPr>
            <a:r>
              <a:rPr lang="en-US" sz="2400" dirty="0" smtClean="0">
                <a:solidFill>
                  <a:srgbClr val="666666"/>
                </a:solidFill>
                <a:latin typeface="Arial" panose="020B0604020202020204" pitchFamily="34" charset="0"/>
                <a:cs typeface="Arial" panose="020B0604020202020204" pitchFamily="34" charset="0"/>
              </a:rPr>
              <a:t>Inside End Distance</a:t>
            </a:r>
          </a:p>
          <a:p>
            <a:pPr algn="r">
              <a:lnSpc>
                <a:spcPct val="120000"/>
              </a:lnSpc>
            </a:pPr>
            <a:r>
              <a:rPr lang="en-US" sz="2400" dirty="0" smtClean="0">
                <a:solidFill>
                  <a:srgbClr val="666666"/>
                </a:solidFill>
                <a:latin typeface="Arial" panose="020B0604020202020204" pitchFamily="34" charset="0"/>
                <a:cs typeface="Arial" panose="020B0604020202020204" pitchFamily="34" charset="0"/>
              </a:rPr>
              <a:t>Minimum Footing Size for Anchorage</a:t>
            </a:r>
            <a:endParaRPr lang="en-US" sz="2400" dirty="0">
              <a:solidFill>
                <a:srgbClr val="666666"/>
              </a:solidFill>
              <a:latin typeface="Arial" panose="020B0604020202020204" pitchFamily="34" charset="0"/>
              <a:cs typeface="Arial" panose="020B0604020202020204" pitchFamily="34" charset="0"/>
            </a:endParaRPr>
          </a:p>
        </p:txBody>
      </p:sp>
      <p:sp>
        <p:nvSpPr>
          <p:cNvPr id="9" name="TextBox 8"/>
          <p:cNvSpPr txBox="1"/>
          <p:nvPr/>
        </p:nvSpPr>
        <p:spPr>
          <a:xfrm>
            <a:off x="6362699" y="2791326"/>
            <a:ext cx="5105401" cy="3102388"/>
          </a:xfrm>
          <a:prstGeom prst="rect">
            <a:avLst/>
          </a:prstGeom>
          <a:noFill/>
        </p:spPr>
        <p:txBody>
          <a:bodyPr wrap="square" lIns="0" tIns="0" rIns="0" bIns="0" rtlCol="0">
            <a:spAutoFit/>
          </a:bodyPr>
          <a:lstStyle/>
          <a:p>
            <a:pPr>
              <a:lnSpc>
                <a:spcPct val="120000"/>
              </a:lnSpc>
            </a:pPr>
            <a:r>
              <a:rPr lang="en-US" sz="2400" dirty="0" smtClean="0">
                <a:solidFill>
                  <a:srgbClr val="FF773D"/>
                </a:solidFill>
                <a:latin typeface="Arial" panose="020B0604020202020204" pitchFamily="34" charset="0"/>
                <a:cs typeface="Arial" panose="020B0604020202020204" pitchFamily="34" charset="0"/>
              </a:rPr>
              <a:t>OMF912-16x8</a:t>
            </a:r>
          </a:p>
          <a:p>
            <a:pPr>
              <a:lnSpc>
                <a:spcPct val="120000"/>
              </a:lnSpc>
            </a:pPr>
            <a:r>
              <a:rPr lang="en-US" sz="2400" dirty="0" smtClean="0">
                <a:solidFill>
                  <a:srgbClr val="FF773D"/>
                </a:solidFill>
                <a:latin typeface="Arial" panose="020B0604020202020204" pitchFamily="34" charset="0"/>
                <a:cs typeface="Arial" panose="020B0604020202020204" pitchFamily="34" charset="0"/>
              </a:rPr>
              <a:t>Snug-Tight</a:t>
            </a:r>
          </a:p>
          <a:p>
            <a:pPr>
              <a:lnSpc>
                <a:spcPct val="120000"/>
              </a:lnSpc>
            </a:pPr>
            <a:r>
              <a:rPr lang="en-US" sz="2400" dirty="0" smtClean="0">
                <a:solidFill>
                  <a:srgbClr val="FF773D"/>
                </a:solidFill>
                <a:latin typeface="Arial" panose="020B0604020202020204" pitchFamily="34" charset="0"/>
                <a:cs typeface="Arial" panose="020B0604020202020204" pitchFamily="34" charset="0"/>
              </a:rPr>
              <a:t>(21) – ¼” x 3-½”  SDS Screws</a:t>
            </a:r>
          </a:p>
          <a:p>
            <a:pPr>
              <a:lnSpc>
                <a:spcPct val="120000"/>
              </a:lnSpc>
            </a:pPr>
            <a:r>
              <a:rPr lang="en-US" sz="2400" dirty="0" smtClean="0">
                <a:solidFill>
                  <a:srgbClr val="FF773D"/>
                </a:solidFill>
                <a:latin typeface="Arial" panose="020B0604020202020204" pitchFamily="34" charset="0"/>
                <a:cs typeface="Arial" panose="020B0604020202020204" pitchFamily="34" charset="0"/>
              </a:rPr>
              <a:t>MFSL-36-5-KT</a:t>
            </a:r>
          </a:p>
          <a:p>
            <a:pPr>
              <a:lnSpc>
                <a:spcPct val="120000"/>
              </a:lnSpc>
            </a:pPr>
            <a:r>
              <a:rPr lang="en-US" sz="2400" dirty="0" smtClean="0">
                <a:solidFill>
                  <a:srgbClr val="FF773D"/>
                </a:solidFill>
                <a:latin typeface="Arial" panose="020B0604020202020204" pitchFamily="34" charset="0"/>
                <a:cs typeface="Arial" panose="020B0604020202020204" pitchFamily="34" charset="0"/>
              </a:rPr>
              <a:t>7-½”</a:t>
            </a:r>
          </a:p>
          <a:p>
            <a:pPr>
              <a:lnSpc>
                <a:spcPct val="120000"/>
              </a:lnSpc>
            </a:pPr>
            <a:r>
              <a:rPr lang="en-US" sz="2400" dirty="0" smtClean="0">
                <a:solidFill>
                  <a:srgbClr val="FF773D"/>
                </a:solidFill>
                <a:latin typeface="Arial" panose="020B0604020202020204" pitchFamily="34" charset="0"/>
                <a:cs typeface="Arial" panose="020B0604020202020204" pitchFamily="34" charset="0"/>
              </a:rPr>
              <a:t>6”</a:t>
            </a:r>
          </a:p>
          <a:p>
            <a:pPr>
              <a:lnSpc>
                <a:spcPct val="120000"/>
              </a:lnSpc>
            </a:pPr>
            <a:r>
              <a:rPr lang="en-US" sz="2400" dirty="0" smtClean="0">
                <a:solidFill>
                  <a:srgbClr val="FF773D"/>
                </a:solidFill>
                <a:latin typeface="Arial" panose="020B0604020202020204" pitchFamily="34" charset="0"/>
                <a:cs typeface="Arial" panose="020B0604020202020204" pitchFamily="34" charset="0"/>
              </a:rPr>
              <a:t>19” x 19” x 22-½” </a:t>
            </a:r>
            <a:endParaRPr lang="en-US" sz="2400" dirty="0">
              <a:solidFill>
                <a:srgbClr val="FF773D"/>
              </a:solidFill>
              <a:latin typeface="Arial" panose="020B0604020202020204" pitchFamily="34" charset="0"/>
              <a:cs typeface="Arial" panose="020B0604020202020204" pitchFamily="34" charset="0"/>
            </a:endParaRPr>
          </a:p>
        </p:txBody>
      </p:sp>
    </p:spTree>
    <p:custDataLst>
      <p:tags r:id="rId1"/>
    </p:custDataLst>
    <p:extLst>
      <p:ext uri="{BB962C8B-B14F-4D97-AF65-F5344CB8AC3E}">
        <p14:creationId xmlns:p14="http://schemas.microsoft.com/office/powerpoint/2010/main" val="3362093134"/>
      </p:ext>
    </p:extLst>
  </p:cSld>
  <p:clrMapOvr>
    <a:masterClrMapping/>
  </p:clrMapOvr>
  <p:timing>
    <p:tnLst>
      <p:par>
        <p:cTn id="1" dur="indefinite" restart="never" nodeType="tmRoot"/>
      </p:par>
    </p:tn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Design Summary, cont.</a:t>
            </a:r>
            <a:endParaRPr lang="en-US" dirty="0"/>
          </a:p>
        </p:txBody>
      </p:sp>
      <p:sp>
        <p:nvSpPr>
          <p:cNvPr id="3" name="Content Placeholder 2"/>
          <p:cNvSpPr>
            <a:spLocks noGrp="1"/>
          </p:cNvSpPr>
          <p:nvPr>
            <p:ph idx="1"/>
          </p:nvPr>
        </p:nvSpPr>
        <p:spPr>
          <a:xfrm>
            <a:off x="723899" y="1409700"/>
            <a:ext cx="10744201" cy="1068805"/>
          </a:xfrm>
        </p:spPr>
        <p:txBody>
          <a:bodyPr/>
          <a:lstStyle/>
          <a:p>
            <a:pPr marL="0" indent="0" algn="ctr">
              <a:buNone/>
            </a:pPr>
            <a:r>
              <a:rPr lang="en-US" sz="2400" b="1" dirty="0" smtClean="0">
                <a:solidFill>
                  <a:srgbClr val="FF773D"/>
                </a:solidFill>
              </a:rPr>
              <a:t>Notes for Design Example</a:t>
            </a:r>
          </a:p>
          <a:p>
            <a:pPr marL="0" indent="0" algn="ctr">
              <a:buNone/>
            </a:pPr>
            <a:r>
              <a:rPr lang="en-US" sz="2000" dirty="0" smtClean="0">
                <a:solidFill>
                  <a:srgbClr val="666666"/>
                </a:solidFill>
              </a:rPr>
              <a:t>Some key points of interest include:</a:t>
            </a:r>
            <a:endParaRPr lang="en-US" sz="2000" dirty="0">
              <a:solidFill>
                <a:srgbClr val="666666"/>
              </a:solidFill>
            </a:endParaRPr>
          </a:p>
        </p:txBody>
      </p:sp>
      <p:cxnSp>
        <p:nvCxnSpPr>
          <p:cNvPr id="5" name="Straight Connector 4"/>
          <p:cNvCxnSpPr/>
          <p:nvPr/>
        </p:nvCxnSpPr>
        <p:spPr>
          <a:xfrm>
            <a:off x="723899" y="2475276"/>
            <a:ext cx="10744201" cy="0"/>
          </a:xfrm>
          <a:prstGeom prst="line">
            <a:avLst/>
          </a:prstGeom>
          <a:ln w="19050">
            <a:solidFill>
              <a:schemeClr val="accent5"/>
            </a:solidFill>
          </a:ln>
        </p:spPr>
        <p:style>
          <a:lnRef idx="1">
            <a:schemeClr val="accent5"/>
          </a:lnRef>
          <a:fillRef idx="0">
            <a:schemeClr val="accent5"/>
          </a:fillRef>
          <a:effectRef idx="0">
            <a:schemeClr val="accent5"/>
          </a:effectRef>
          <a:fontRef idx="minor">
            <a:schemeClr val="tx1"/>
          </a:fontRef>
        </p:style>
      </p:cxnSp>
      <p:sp>
        <p:nvSpPr>
          <p:cNvPr id="8" name="TextBox 7"/>
          <p:cNvSpPr txBox="1"/>
          <p:nvPr/>
        </p:nvSpPr>
        <p:spPr>
          <a:xfrm>
            <a:off x="723899" y="2791326"/>
            <a:ext cx="10744201" cy="2859181"/>
          </a:xfrm>
          <a:prstGeom prst="rect">
            <a:avLst/>
          </a:prstGeom>
          <a:noFill/>
        </p:spPr>
        <p:txBody>
          <a:bodyPr wrap="square" lIns="0" tIns="0" rIns="0" bIns="0" rtlCol="0">
            <a:spAutoFit/>
          </a:bodyPr>
          <a:lstStyle/>
          <a:p>
            <a:pPr marL="457200" indent="-457200">
              <a:lnSpc>
                <a:spcPct val="120000"/>
              </a:lnSpc>
              <a:spcAft>
                <a:spcPts val="600"/>
              </a:spcAft>
              <a:buFont typeface="+mj-lt"/>
              <a:buAutoNum type="arabicPeriod"/>
            </a:pPr>
            <a:r>
              <a:rPr lang="en-US" sz="2000" dirty="0" smtClean="0">
                <a:solidFill>
                  <a:srgbClr val="666666"/>
                </a:solidFill>
                <a:latin typeface="Arial" panose="020B0604020202020204" pitchFamily="34" charset="0"/>
                <a:cs typeface="Arial" panose="020B0604020202020204" pitchFamily="34" charset="0"/>
              </a:rPr>
              <a:t>Design of anchorage using Simplified design is simplest. Detailed design may result in more economical anchorage designs.</a:t>
            </a:r>
          </a:p>
          <a:p>
            <a:pPr marL="457200" indent="-457200">
              <a:lnSpc>
                <a:spcPct val="120000"/>
              </a:lnSpc>
              <a:spcAft>
                <a:spcPts val="600"/>
              </a:spcAft>
              <a:buFont typeface="+mj-lt"/>
              <a:buAutoNum type="arabicPeriod"/>
            </a:pPr>
            <a:r>
              <a:rPr lang="en-US" sz="2000" dirty="0" smtClean="0">
                <a:solidFill>
                  <a:srgbClr val="666666"/>
                </a:solidFill>
                <a:latin typeface="Arial" panose="020B0604020202020204" pitchFamily="34" charset="0"/>
                <a:cs typeface="Arial" panose="020B0604020202020204" pitchFamily="34" charset="0"/>
              </a:rPr>
              <a:t>Footing size shown is based on anchorage design only. Actual footing/grade beam size and reinforcing must be based on project geometry and allowable soil bearing pressures.</a:t>
            </a:r>
          </a:p>
          <a:p>
            <a:pPr marL="457200" indent="-457200">
              <a:lnSpc>
                <a:spcPct val="120000"/>
              </a:lnSpc>
              <a:spcAft>
                <a:spcPts val="600"/>
              </a:spcAft>
              <a:buFont typeface="+mj-lt"/>
              <a:buAutoNum type="arabicPeriod"/>
            </a:pPr>
            <a:r>
              <a:rPr lang="en-US" sz="2000" dirty="0" smtClean="0">
                <a:solidFill>
                  <a:srgbClr val="666666"/>
                </a:solidFill>
                <a:latin typeface="Arial" panose="020B0604020202020204" pitchFamily="34" charset="0"/>
                <a:cs typeface="Arial" panose="020B0604020202020204" pitchFamily="34" charset="0"/>
              </a:rPr>
              <a:t>Overturning load on steel beam from shear wall above is not shown for simplicity.</a:t>
            </a:r>
          </a:p>
          <a:p>
            <a:pPr marL="457200" indent="-457200">
              <a:lnSpc>
                <a:spcPct val="120000"/>
              </a:lnSpc>
              <a:spcAft>
                <a:spcPts val="600"/>
              </a:spcAft>
              <a:buFont typeface="+mj-lt"/>
              <a:buAutoNum type="arabicPeriod"/>
            </a:pPr>
            <a:r>
              <a:rPr lang="en-US" sz="2000" dirty="0" smtClean="0">
                <a:solidFill>
                  <a:srgbClr val="666666"/>
                </a:solidFill>
                <a:latin typeface="Arial" panose="020B0604020202020204" pitchFamily="34" charset="0"/>
                <a:cs typeface="Arial" panose="020B0604020202020204" pitchFamily="34" charset="0"/>
              </a:rPr>
              <a:t>Wind roof uplift load on ordinary moment frame not shown.</a:t>
            </a:r>
          </a:p>
          <a:p>
            <a:pPr marL="457200" indent="-457200">
              <a:lnSpc>
                <a:spcPct val="120000"/>
              </a:lnSpc>
              <a:spcAft>
                <a:spcPts val="600"/>
              </a:spcAft>
              <a:buFont typeface="+mj-lt"/>
              <a:buAutoNum type="arabicPeriod"/>
            </a:pPr>
            <a:r>
              <a:rPr lang="en-US" sz="2000" dirty="0" smtClean="0">
                <a:solidFill>
                  <a:srgbClr val="666666"/>
                </a:solidFill>
                <a:latin typeface="Arial" panose="020B0604020202020204" pitchFamily="34" charset="0"/>
                <a:cs typeface="Arial" panose="020B0604020202020204" pitchFamily="34" charset="0"/>
              </a:rPr>
              <a:t>Out-of-plane load on ordinary moment frame not shown.</a:t>
            </a:r>
            <a:endParaRPr lang="en-US" sz="2000" dirty="0">
              <a:solidFill>
                <a:srgbClr val="666666"/>
              </a:solidFill>
              <a:latin typeface="Arial" panose="020B0604020202020204" pitchFamily="34" charset="0"/>
              <a:cs typeface="Arial" panose="020B0604020202020204" pitchFamily="34" charset="0"/>
            </a:endParaRPr>
          </a:p>
        </p:txBody>
      </p:sp>
    </p:spTree>
    <p:custDataLst>
      <p:tags r:id="rId1"/>
    </p:custDataLst>
    <p:extLst>
      <p:ext uri="{BB962C8B-B14F-4D97-AF65-F5344CB8AC3E}">
        <p14:creationId xmlns:p14="http://schemas.microsoft.com/office/powerpoint/2010/main" val="3148810404"/>
      </p:ext>
    </p:extLst>
  </p:cSld>
  <p:clrMapOvr>
    <a:masterClrMapping/>
  </p:clrMapOvr>
  <p:timing>
    <p:tnLst>
      <p:par>
        <p:cTn id="1" dur="indefinite" restart="never" nodeType="tmRoot"/>
      </p:par>
    </p:tn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Lesson Five Complete</a:t>
            </a:r>
            <a:endParaRPr lang="en-US" dirty="0"/>
          </a:p>
        </p:txBody>
      </p:sp>
      <p:sp>
        <p:nvSpPr>
          <p:cNvPr id="3" name="Content Placeholder 2"/>
          <p:cNvSpPr>
            <a:spLocks noGrp="1"/>
          </p:cNvSpPr>
          <p:nvPr>
            <p:ph idx="1"/>
          </p:nvPr>
        </p:nvSpPr>
        <p:spPr/>
        <p:txBody>
          <a:bodyPr/>
          <a:lstStyle/>
          <a:p>
            <a:r>
              <a:rPr lang="en-US" dirty="0" smtClean="0">
                <a:solidFill>
                  <a:srgbClr val="FF773D"/>
                </a:solidFill>
              </a:rPr>
              <a:t>Now that you’ve completed this lesson, you should be able to:</a:t>
            </a:r>
          </a:p>
          <a:p>
            <a:pPr marL="233363" indent="-233363">
              <a:spcAft>
                <a:spcPts val="600"/>
              </a:spcAft>
              <a:buFont typeface="Arial" panose="020B0604020202020204" pitchFamily="34" charset="0"/>
              <a:buChar char="•"/>
            </a:pPr>
            <a:r>
              <a:rPr lang="en-US" dirty="0" smtClean="0">
                <a:solidFill>
                  <a:schemeClr val="bg1">
                    <a:lumMod val="95000"/>
                  </a:schemeClr>
                </a:solidFill>
              </a:rPr>
              <a:t>Demonstrate how to determine the necessary specifications for an ordinary moment frame application</a:t>
            </a:r>
            <a:endParaRPr lang="en-US" dirty="0">
              <a:solidFill>
                <a:schemeClr val="bg1">
                  <a:lumMod val="95000"/>
                </a:schemeClr>
              </a:solidFill>
            </a:endParaRPr>
          </a:p>
        </p:txBody>
      </p:sp>
    </p:spTree>
    <p:custDataLst>
      <p:tags r:id="rId1"/>
    </p:custDataLst>
    <p:extLst>
      <p:ext uri="{BB962C8B-B14F-4D97-AF65-F5344CB8AC3E}">
        <p14:creationId xmlns:p14="http://schemas.microsoft.com/office/powerpoint/2010/main" val="4021403714"/>
      </p:ext>
    </p:extLst>
  </p:cSld>
  <p:clrMapOvr>
    <a:masterClrMapping/>
  </p:clrMapOvr>
  <p:timing>
    <p:tnLst>
      <p:par>
        <p:cTn id="1" dur="indefinite" restart="never" nodeType="tmRoot"/>
      </p:par>
    </p:tn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Course Summary: Lesson 1</a:t>
            </a:r>
            <a:endParaRPr lang="en-US" dirty="0"/>
          </a:p>
        </p:txBody>
      </p:sp>
      <p:graphicFrame>
        <p:nvGraphicFramePr>
          <p:cNvPr id="5" name="Diagram 4"/>
          <p:cNvGraphicFramePr/>
          <p:nvPr>
            <p:extLst>
              <p:ext uri="{D42A27DB-BD31-4B8C-83A1-F6EECF244321}">
                <p14:modId xmlns:p14="http://schemas.microsoft.com/office/powerpoint/2010/main" val="3056643416"/>
              </p:ext>
            </p:extLst>
          </p:nvPr>
        </p:nvGraphicFramePr>
        <p:xfrm>
          <a:off x="723900" y="1409699"/>
          <a:ext cx="10744200" cy="4827327"/>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9" name="TextBox 8"/>
          <p:cNvSpPr txBox="1"/>
          <p:nvPr/>
        </p:nvSpPr>
        <p:spPr bwMode="auto">
          <a:xfrm>
            <a:off x="600691" y="1528194"/>
            <a:ext cx="526084" cy="7078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91429" tIns="45714" rIns="91429" bIns="45714" rtlCol="0">
            <a:spAutoFit/>
          </a:bodyPr>
          <a:lstStyle/>
          <a:p>
            <a:pPr algn="r" eaLnBrk="0" fontAlgn="base" hangingPunct="0">
              <a:spcBef>
                <a:spcPct val="0"/>
              </a:spcBef>
              <a:spcAft>
                <a:spcPct val="0"/>
              </a:spcAft>
            </a:pPr>
            <a:r>
              <a:rPr kumimoji="1" lang="en-US" sz="4000" dirty="0" smtClean="0">
                <a:solidFill>
                  <a:srgbClr val="FF773D"/>
                </a:solidFill>
                <a:latin typeface="Arial Black" panose="020B0A04020102020204" pitchFamily="34" charset="0"/>
              </a:rPr>
              <a:t>L</a:t>
            </a:r>
            <a:endParaRPr kumimoji="1" lang="en-US" sz="4000" dirty="0">
              <a:solidFill>
                <a:srgbClr val="FF773D"/>
              </a:solidFill>
              <a:latin typeface="Arial Black" panose="020B0A04020102020204" pitchFamily="34" charset="0"/>
            </a:endParaRPr>
          </a:p>
        </p:txBody>
      </p:sp>
      <p:sp>
        <p:nvSpPr>
          <p:cNvPr id="10" name="TextBox 9"/>
          <p:cNvSpPr txBox="1"/>
          <p:nvPr/>
        </p:nvSpPr>
        <p:spPr bwMode="auto">
          <a:xfrm>
            <a:off x="864502" y="1617952"/>
            <a:ext cx="187552"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0" tIns="0" rIns="0" bIns="0" rtlCol="0">
            <a:spAutoFit/>
          </a:bodyPr>
          <a:lstStyle/>
          <a:p>
            <a:pPr algn="r" eaLnBrk="0" fontAlgn="base" hangingPunct="0">
              <a:spcBef>
                <a:spcPct val="0"/>
              </a:spcBef>
              <a:spcAft>
                <a:spcPct val="0"/>
              </a:spcAft>
            </a:pPr>
            <a:r>
              <a:rPr kumimoji="1" lang="en-US" sz="2200" dirty="0" smtClean="0">
                <a:solidFill>
                  <a:srgbClr val="666666"/>
                </a:solidFill>
                <a:latin typeface="Arial Black" panose="020B0A04020102020204" pitchFamily="34" charset="0"/>
                <a:cs typeface="Arial" panose="020B0604020202020204" pitchFamily="34" charset="0"/>
              </a:rPr>
              <a:t>1</a:t>
            </a:r>
            <a:endParaRPr kumimoji="1" lang="en-US" sz="2200" dirty="0">
              <a:solidFill>
                <a:srgbClr val="666666"/>
              </a:solidFill>
              <a:latin typeface="Arial Black" panose="020B0A04020102020204" pitchFamily="34" charset="0"/>
              <a:cs typeface="Arial" panose="020B0604020202020204" pitchFamily="34" charset="0"/>
            </a:endParaRPr>
          </a:p>
        </p:txBody>
      </p:sp>
      <p:sp>
        <p:nvSpPr>
          <p:cNvPr id="11" name="TextBox 10"/>
          <p:cNvSpPr txBox="1"/>
          <p:nvPr/>
        </p:nvSpPr>
        <p:spPr bwMode="auto">
          <a:xfrm>
            <a:off x="731748" y="2188990"/>
            <a:ext cx="1485343" cy="12990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lIns="0" tIns="0" rIns="0" bIns="0" rtlCol="0">
            <a:spAutoFit/>
          </a:bodyPr>
          <a:lstStyle/>
          <a:p>
            <a:pPr eaLnBrk="0" fontAlgn="base" hangingPunct="0">
              <a:lnSpc>
                <a:spcPct val="120000"/>
              </a:lnSpc>
              <a:spcBef>
                <a:spcPct val="0"/>
              </a:spcBef>
              <a:spcAft>
                <a:spcPct val="0"/>
              </a:spcAft>
            </a:pPr>
            <a:r>
              <a:rPr kumimoji="1" lang="en-US" b="1" dirty="0" smtClean="0">
                <a:solidFill>
                  <a:srgbClr val="666666"/>
                </a:solidFill>
                <a:latin typeface="Arial" panose="020B0604020202020204" pitchFamily="34" charset="0"/>
                <a:cs typeface="Arial" panose="020B0604020202020204" pitchFamily="34" charset="0"/>
              </a:rPr>
              <a:t>Moment Frame Design Background</a:t>
            </a:r>
            <a:endParaRPr kumimoji="1" lang="en-US" b="1" dirty="0">
              <a:solidFill>
                <a:srgbClr val="666666"/>
              </a:solidFill>
              <a:latin typeface="Arial" panose="020B0604020202020204" pitchFamily="34" charset="0"/>
              <a:cs typeface="Arial" panose="020B0604020202020204" pitchFamily="34" charset="0"/>
            </a:endParaRPr>
          </a:p>
        </p:txBody>
      </p:sp>
    </p:spTree>
    <p:custDataLst>
      <p:tags r:id="rId1"/>
    </p:custDataLst>
    <p:extLst>
      <p:ext uri="{BB962C8B-B14F-4D97-AF65-F5344CB8AC3E}">
        <p14:creationId xmlns:p14="http://schemas.microsoft.com/office/powerpoint/2010/main" val="3897088151"/>
      </p:ext>
    </p:extLst>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Course Summary: Lesson 2</a:t>
            </a:r>
            <a:endParaRPr lang="en-US" dirty="0"/>
          </a:p>
        </p:txBody>
      </p:sp>
      <p:graphicFrame>
        <p:nvGraphicFramePr>
          <p:cNvPr id="5" name="Diagram 4"/>
          <p:cNvGraphicFramePr/>
          <p:nvPr>
            <p:extLst>
              <p:ext uri="{D42A27DB-BD31-4B8C-83A1-F6EECF244321}">
                <p14:modId xmlns:p14="http://schemas.microsoft.com/office/powerpoint/2010/main" val="142049006"/>
              </p:ext>
            </p:extLst>
          </p:nvPr>
        </p:nvGraphicFramePr>
        <p:xfrm>
          <a:off x="723900" y="1409699"/>
          <a:ext cx="10744200" cy="4827327"/>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9" name="TextBox 8"/>
          <p:cNvSpPr txBox="1"/>
          <p:nvPr/>
        </p:nvSpPr>
        <p:spPr bwMode="auto">
          <a:xfrm>
            <a:off x="600691" y="1528194"/>
            <a:ext cx="526084" cy="7078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91429" tIns="45714" rIns="91429" bIns="45714" rtlCol="0">
            <a:spAutoFit/>
          </a:bodyPr>
          <a:lstStyle/>
          <a:p>
            <a:pPr algn="r" eaLnBrk="0" fontAlgn="base" hangingPunct="0">
              <a:spcBef>
                <a:spcPct val="0"/>
              </a:spcBef>
              <a:spcAft>
                <a:spcPct val="0"/>
              </a:spcAft>
            </a:pPr>
            <a:r>
              <a:rPr kumimoji="1" lang="en-US" sz="4000" dirty="0" smtClean="0">
                <a:solidFill>
                  <a:srgbClr val="FF773D"/>
                </a:solidFill>
                <a:latin typeface="Arial Black" panose="020B0A04020102020204" pitchFamily="34" charset="0"/>
              </a:rPr>
              <a:t>L</a:t>
            </a:r>
            <a:endParaRPr kumimoji="1" lang="en-US" sz="4000" dirty="0">
              <a:solidFill>
                <a:srgbClr val="FF773D"/>
              </a:solidFill>
              <a:latin typeface="Arial Black" panose="020B0A04020102020204" pitchFamily="34" charset="0"/>
            </a:endParaRPr>
          </a:p>
        </p:txBody>
      </p:sp>
      <p:sp>
        <p:nvSpPr>
          <p:cNvPr id="10" name="TextBox 9"/>
          <p:cNvSpPr txBox="1"/>
          <p:nvPr/>
        </p:nvSpPr>
        <p:spPr bwMode="auto">
          <a:xfrm>
            <a:off x="864502" y="1617952"/>
            <a:ext cx="187552"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0" tIns="0" rIns="0" bIns="0" rtlCol="0">
            <a:spAutoFit/>
          </a:bodyPr>
          <a:lstStyle/>
          <a:p>
            <a:pPr algn="r" eaLnBrk="0" fontAlgn="base" hangingPunct="0">
              <a:spcBef>
                <a:spcPct val="0"/>
              </a:spcBef>
              <a:spcAft>
                <a:spcPct val="0"/>
              </a:spcAft>
            </a:pPr>
            <a:r>
              <a:rPr kumimoji="1" lang="en-US" sz="2200" dirty="0" smtClean="0">
                <a:solidFill>
                  <a:srgbClr val="666666"/>
                </a:solidFill>
                <a:latin typeface="Arial Black" panose="020B0A04020102020204" pitchFamily="34" charset="0"/>
                <a:cs typeface="Arial" panose="020B0604020202020204" pitchFamily="34" charset="0"/>
              </a:rPr>
              <a:t>2</a:t>
            </a:r>
            <a:endParaRPr kumimoji="1" lang="en-US" sz="2200" dirty="0">
              <a:solidFill>
                <a:srgbClr val="666666"/>
              </a:solidFill>
              <a:latin typeface="Arial Black" panose="020B0A04020102020204" pitchFamily="34" charset="0"/>
              <a:cs typeface="Arial" panose="020B0604020202020204" pitchFamily="34" charset="0"/>
            </a:endParaRPr>
          </a:p>
        </p:txBody>
      </p:sp>
      <p:sp>
        <p:nvSpPr>
          <p:cNvPr id="11" name="TextBox 10"/>
          <p:cNvSpPr txBox="1"/>
          <p:nvPr/>
        </p:nvSpPr>
        <p:spPr bwMode="auto">
          <a:xfrm>
            <a:off x="731747" y="2188990"/>
            <a:ext cx="1554480" cy="16619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lIns="0" tIns="0" rIns="0" bIns="0" rtlCol="0">
            <a:spAutoFit/>
          </a:bodyPr>
          <a:lstStyle/>
          <a:p>
            <a:pPr eaLnBrk="0" fontAlgn="base" hangingPunct="0">
              <a:lnSpc>
                <a:spcPct val="120000"/>
              </a:lnSpc>
              <a:spcBef>
                <a:spcPct val="0"/>
              </a:spcBef>
              <a:spcAft>
                <a:spcPct val="0"/>
              </a:spcAft>
            </a:pPr>
            <a:r>
              <a:rPr kumimoji="1" lang="en-US" b="1" dirty="0" smtClean="0">
                <a:solidFill>
                  <a:srgbClr val="666666"/>
                </a:solidFill>
                <a:latin typeface="Arial" panose="020B0604020202020204" pitchFamily="34" charset="0"/>
                <a:cs typeface="Arial" panose="020B0604020202020204" pitchFamily="34" charset="0"/>
              </a:rPr>
              <a:t>Code Limitations and Requirements</a:t>
            </a:r>
            <a:endParaRPr kumimoji="1" lang="en-US" b="1" dirty="0">
              <a:solidFill>
                <a:srgbClr val="666666"/>
              </a:solidFill>
              <a:latin typeface="Arial" panose="020B0604020202020204" pitchFamily="34" charset="0"/>
              <a:cs typeface="Arial" panose="020B0604020202020204" pitchFamily="34" charset="0"/>
            </a:endParaRPr>
          </a:p>
        </p:txBody>
      </p:sp>
    </p:spTree>
    <p:custDataLst>
      <p:tags r:id="rId1"/>
    </p:custDataLst>
    <p:extLst>
      <p:ext uri="{BB962C8B-B14F-4D97-AF65-F5344CB8AC3E}">
        <p14:creationId xmlns:p14="http://schemas.microsoft.com/office/powerpoint/2010/main" val="358965931"/>
      </p:ext>
    </p:extLst>
  </p:cSld>
  <p:clrMapOvr>
    <a:masterClrMapping/>
  </p:clrMapOvr>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Course Summary: Lesson 3</a:t>
            </a:r>
            <a:endParaRPr lang="en-US" dirty="0"/>
          </a:p>
        </p:txBody>
      </p:sp>
      <p:graphicFrame>
        <p:nvGraphicFramePr>
          <p:cNvPr id="5" name="Diagram 4"/>
          <p:cNvGraphicFramePr/>
          <p:nvPr>
            <p:extLst>
              <p:ext uri="{D42A27DB-BD31-4B8C-83A1-F6EECF244321}">
                <p14:modId xmlns:p14="http://schemas.microsoft.com/office/powerpoint/2010/main" val="1674028111"/>
              </p:ext>
            </p:extLst>
          </p:nvPr>
        </p:nvGraphicFramePr>
        <p:xfrm>
          <a:off x="723900" y="1409699"/>
          <a:ext cx="10744200" cy="4827327"/>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9" name="TextBox 8"/>
          <p:cNvSpPr txBox="1"/>
          <p:nvPr/>
        </p:nvSpPr>
        <p:spPr bwMode="auto">
          <a:xfrm>
            <a:off x="600691" y="1528194"/>
            <a:ext cx="526084" cy="7078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91429" tIns="45714" rIns="91429" bIns="45714" rtlCol="0">
            <a:spAutoFit/>
          </a:bodyPr>
          <a:lstStyle/>
          <a:p>
            <a:pPr algn="r" eaLnBrk="0" fontAlgn="base" hangingPunct="0">
              <a:spcBef>
                <a:spcPct val="0"/>
              </a:spcBef>
              <a:spcAft>
                <a:spcPct val="0"/>
              </a:spcAft>
            </a:pPr>
            <a:r>
              <a:rPr kumimoji="1" lang="en-US" sz="4000" dirty="0" smtClean="0">
                <a:solidFill>
                  <a:srgbClr val="FF773D"/>
                </a:solidFill>
                <a:latin typeface="Arial Black" panose="020B0A04020102020204" pitchFamily="34" charset="0"/>
              </a:rPr>
              <a:t>L</a:t>
            </a:r>
            <a:endParaRPr kumimoji="1" lang="en-US" sz="4000" dirty="0">
              <a:solidFill>
                <a:srgbClr val="FF773D"/>
              </a:solidFill>
              <a:latin typeface="Arial Black" panose="020B0A04020102020204" pitchFamily="34" charset="0"/>
            </a:endParaRPr>
          </a:p>
        </p:txBody>
      </p:sp>
      <p:sp>
        <p:nvSpPr>
          <p:cNvPr id="10" name="TextBox 9"/>
          <p:cNvSpPr txBox="1"/>
          <p:nvPr/>
        </p:nvSpPr>
        <p:spPr bwMode="auto">
          <a:xfrm>
            <a:off x="864502" y="1617952"/>
            <a:ext cx="187552"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0" tIns="0" rIns="0" bIns="0" rtlCol="0">
            <a:spAutoFit/>
          </a:bodyPr>
          <a:lstStyle/>
          <a:p>
            <a:pPr algn="r" eaLnBrk="0" fontAlgn="base" hangingPunct="0">
              <a:spcBef>
                <a:spcPct val="0"/>
              </a:spcBef>
              <a:spcAft>
                <a:spcPct val="0"/>
              </a:spcAft>
            </a:pPr>
            <a:r>
              <a:rPr kumimoji="1" lang="en-US" sz="2200" dirty="0" smtClean="0">
                <a:solidFill>
                  <a:srgbClr val="666666"/>
                </a:solidFill>
                <a:latin typeface="Arial Black" panose="020B0A04020102020204" pitchFamily="34" charset="0"/>
                <a:cs typeface="Arial" panose="020B0604020202020204" pitchFamily="34" charset="0"/>
              </a:rPr>
              <a:t>3</a:t>
            </a:r>
            <a:endParaRPr kumimoji="1" lang="en-US" sz="2200" dirty="0">
              <a:solidFill>
                <a:srgbClr val="666666"/>
              </a:solidFill>
              <a:latin typeface="Arial Black" panose="020B0A04020102020204" pitchFamily="34" charset="0"/>
              <a:cs typeface="Arial" panose="020B0604020202020204" pitchFamily="34" charset="0"/>
            </a:endParaRPr>
          </a:p>
        </p:txBody>
      </p:sp>
      <p:sp>
        <p:nvSpPr>
          <p:cNvPr id="11" name="TextBox 10"/>
          <p:cNvSpPr txBox="1"/>
          <p:nvPr/>
        </p:nvSpPr>
        <p:spPr bwMode="auto">
          <a:xfrm>
            <a:off x="731747" y="2188990"/>
            <a:ext cx="1554480" cy="997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lIns="0" tIns="0" rIns="0" bIns="0" rtlCol="0">
            <a:spAutoFit/>
          </a:bodyPr>
          <a:lstStyle/>
          <a:p>
            <a:pPr eaLnBrk="0" fontAlgn="base" hangingPunct="0">
              <a:lnSpc>
                <a:spcPct val="120000"/>
              </a:lnSpc>
              <a:spcBef>
                <a:spcPct val="0"/>
              </a:spcBef>
              <a:spcAft>
                <a:spcPct val="0"/>
              </a:spcAft>
            </a:pPr>
            <a:r>
              <a:rPr kumimoji="1" lang="en-US" b="1" dirty="0" smtClean="0">
                <a:solidFill>
                  <a:srgbClr val="666666"/>
                </a:solidFill>
                <a:latin typeface="Arial" panose="020B0604020202020204" pitchFamily="34" charset="0"/>
                <a:cs typeface="Arial" panose="020B0604020202020204" pitchFamily="34" charset="0"/>
              </a:rPr>
              <a:t>Moment Frame Applications</a:t>
            </a:r>
            <a:endParaRPr kumimoji="1" lang="en-US" b="1" dirty="0">
              <a:solidFill>
                <a:srgbClr val="666666"/>
              </a:solidFill>
              <a:latin typeface="Arial" panose="020B0604020202020204" pitchFamily="34" charset="0"/>
              <a:cs typeface="Arial" panose="020B0604020202020204" pitchFamily="34" charset="0"/>
            </a:endParaRPr>
          </a:p>
        </p:txBody>
      </p:sp>
    </p:spTree>
    <p:custDataLst>
      <p:tags r:id="rId1"/>
    </p:custDataLst>
    <p:extLst>
      <p:ext uri="{BB962C8B-B14F-4D97-AF65-F5344CB8AC3E}">
        <p14:creationId xmlns:p14="http://schemas.microsoft.com/office/powerpoint/2010/main" val="3137397225"/>
      </p:ext>
    </p:extLst>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Course Summary: Lesson 4</a:t>
            </a:r>
            <a:endParaRPr lang="en-US" dirty="0"/>
          </a:p>
        </p:txBody>
      </p:sp>
      <p:graphicFrame>
        <p:nvGraphicFramePr>
          <p:cNvPr id="5" name="Diagram 4"/>
          <p:cNvGraphicFramePr/>
          <p:nvPr>
            <p:extLst>
              <p:ext uri="{D42A27DB-BD31-4B8C-83A1-F6EECF244321}">
                <p14:modId xmlns:p14="http://schemas.microsoft.com/office/powerpoint/2010/main" val="2820213474"/>
              </p:ext>
            </p:extLst>
          </p:nvPr>
        </p:nvGraphicFramePr>
        <p:xfrm>
          <a:off x="723900" y="1409699"/>
          <a:ext cx="10744200" cy="4827327"/>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9" name="TextBox 8"/>
          <p:cNvSpPr txBox="1"/>
          <p:nvPr/>
        </p:nvSpPr>
        <p:spPr bwMode="auto">
          <a:xfrm>
            <a:off x="600691" y="1528194"/>
            <a:ext cx="526084" cy="7078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91429" tIns="45714" rIns="91429" bIns="45714" rtlCol="0">
            <a:spAutoFit/>
          </a:bodyPr>
          <a:lstStyle/>
          <a:p>
            <a:pPr algn="r" eaLnBrk="0" fontAlgn="base" hangingPunct="0">
              <a:spcBef>
                <a:spcPct val="0"/>
              </a:spcBef>
              <a:spcAft>
                <a:spcPct val="0"/>
              </a:spcAft>
            </a:pPr>
            <a:r>
              <a:rPr kumimoji="1" lang="en-US" sz="4000" dirty="0" smtClean="0">
                <a:solidFill>
                  <a:srgbClr val="FF773D"/>
                </a:solidFill>
                <a:latin typeface="Arial Black" panose="020B0A04020102020204" pitchFamily="34" charset="0"/>
              </a:rPr>
              <a:t>L</a:t>
            </a:r>
            <a:endParaRPr kumimoji="1" lang="en-US" sz="4000" dirty="0">
              <a:solidFill>
                <a:srgbClr val="FF773D"/>
              </a:solidFill>
              <a:latin typeface="Arial Black" panose="020B0A04020102020204" pitchFamily="34" charset="0"/>
            </a:endParaRPr>
          </a:p>
        </p:txBody>
      </p:sp>
      <p:sp>
        <p:nvSpPr>
          <p:cNvPr id="10" name="TextBox 9"/>
          <p:cNvSpPr txBox="1"/>
          <p:nvPr/>
        </p:nvSpPr>
        <p:spPr bwMode="auto">
          <a:xfrm>
            <a:off x="864502" y="1617952"/>
            <a:ext cx="187552"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0" tIns="0" rIns="0" bIns="0" rtlCol="0">
            <a:spAutoFit/>
          </a:bodyPr>
          <a:lstStyle/>
          <a:p>
            <a:pPr algn="r" eaLnBrk="0" fontAlgn="base" hangingPunct="0">
              <a:spcBef>
                <a:spcPct val="0"/>
              </a:spcBef>
              <a:spcAft>
                <a:spcPct val="0"/>
              </a:spcAft>
            </a:pPr>
            <a:r>
              <a:rPr kumimoji="1" lang="en-US" sz="2200" dirty="0" smtClean="0">
                <a:solidFill>
                  <a:srgbClr val="666666"/>
                </a:solidFill>
                <a:latin typeface="Arial Black" panose="020B0A04020102020204" pitchFamily="34" charset="0"/>
                <a:cs typeface="Arial" panose="020B0604020202020204" pitchFamily="34" charset="0"/>
              </a:rPr>
              <a:t>4</a:t>
            </a:r>
            <a:endParaRPr kumimoji="1" lang="en-US" sz="2200" dirty="0">
              <a:solidFill>
                <a:srgbClr val="666666"/>
              </a:solidFill>
              <a:latin typeface="Arial Black" panose="020B0A04020102020204" pitchFamily="34" charset="0"/>
              <a:cs typeface="Arial" panose="020B0604020202020204" pitchFamily="34" charset="0"/>
            </a:endParaRPr>
          </a:p>
        </p:txBody>
      </p:sp>
      <p:sp>
        <p:nvSpPr>
          <p:cNvPr id="11" name="TextBox 10"/>
          <p:cNvSpPr txBox="1"/>
          <p:nvPr/>
        </p:nvSpPr>
        <p:spPr bwMode="auto">
          <a:xfrm>
            <a:off x="731747" y="2188990"/>
            <a:ext cx="1554480" cy="997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lIns="0" tIns="0" rIns="0" bIns="0" rtlCol="0">
            <a:spAutoFit/>
          </a:bodyPr>
          <a:lstStyle/>
          <a:p>
            <a:pPr eaLnBrk="0" fontAlgn="base" hangingPunct="0">
              <a:lnSpc>
                <a:spcPct val="120000"/>
              </a:lnSpc>
              <a:spcBef>
                <a:spcPct val="0"/>
              </a:spcBef>
              <a:spcAft>
                <a:spcPct val="0"/>
              </a:spcAft>
            </a:pPr>
            <a:r>
              <a:rPr kumimoji="1" lang="en-US" b="1" dirty="0" smtClean="0">
                <a:solidFill>
                  <a:srgbClr val="666666"/>
                </a:solidFill>
                <a:latin typeface="Arial" panose="020B0604020202020204" pitchFamily="34" charset="0"/>
                <a:cs typeface="Arial" panose="020B0604020202020204" pitchFamily="34" charset="0"/>
              </a:rPr>
              <a:t>Moment Frame Design Solutions</a:t>
            </a:r>
            <a:endParaRPr kumimoji="1" lang="en-US" b="1" dirty="0">
              <a:solidFill>
                <a:srgbClr val="666666"/>
              </a:solidFill>
              <a:latin typeface="Arial" panose="020B0604020202020204" pitchFamily="34" charset="0"/>
              <a:cs typeface="Arial" panose="020B0604020202020204" pitchFamily="34" charset="0"/>
            </a:endParaRPr>
          </a:p>
        </p:txBody>
      </p:sp>
    </p:spTree>
    <p:custDataLst>
      <p:tags r:id="rId1"/>
    </p:custDataLst>
    <p:extLst>
      <p:ext uri="{BB962C8B-B14F-4D97-AF65-F5344CB8AC3E}">
        <p14:creationId xmlns:p14="http://schemas.microsoft.com/office/powerpoint/2010/main" val="3850962841"/>
      </p:ext>
    </p:extLst>
  </p:cSld>
  <p:clrMapOvr>
    <a:masterClrMapping/>
  </p:clrMapOvr>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Course Summary: Lesson 5</a:t>
            </a:r>
            <a:endParaRPr lang="en-US" dirty="0"/>
          </a:p>
        </p:txBody>
      </p:sp>
      <p:graphicFrame>
        <p:nvGraphicFramePr>
          <p:cNvPr id="5" name="Diagram 4"/>
          <p:cNvGraphicFramePr/>
          <p:nvPr>
            <p:extLst>
              <p:ext uri="{D42A27DB-BD31-4B8C-83A1-F6EECF244321}">
                <p14:modId xmlns:p14="http://schemas.microsoft.com/office/powerpoint/2010/main" val="3092097094"/>
              </p:ext>
            </p:extLst>
          </p:nvPr>
        </p:nvGraphicFramePr>
        <p:xfrm>
          <a:off x="723900" y="1409699"/>
          <a:ext cx="10744200" cy="4827327"/>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9" name="TextBox 8"/>
          <p:cNvSpPr txBox="1"/>
          <p:nvPr/>
        </p:nvSpPr>
        <p:spPr bwMode="auto">
          <a:xfrm>
            <a:off x="600691" y="1528194"/>
            <a:ext cx="526084" cy="7078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91429" tIns="45714" rIns="91429" bIns="45714" rtlCol="0">
            <a:spAutoFit/>
          </a:bodyPr>
          <a:lstStyle/>
          <a:p>
            <a:pPr algn="r" eaLnBrk="0" fontAlgn="base" hangingPunct="0">
              <a:spcBef>
                <a:spcPct val="0"/>
              </a:spcBef>
              <a:spcAft>
                <a:spcPct val="0"/>
              </a:spcAft>
            </a:pPr>
            <a:r>
              <a:rPr kumimoji="1" lang="en-US" sz="4000" dirty="0" smtClean="0">
                <a:solidFill>
                  <a:srgbClr val="FF773D"/>
                </a:solidFill>
                <a:latin typeface="Arial Black" panose="020B0A04020102020204" pitchFamily="34" charset="0"/>
              </a:rPr>
              <a:t>L</a:t>
            </a:r>
            <a:endParaRPr kumimoji="1" lang="en-US" sz="4000" dirty="0">
              <a:solidFill>
                <a:srgbClr val="FF773D"/>
              </a:solidFill>
              <a:latin typeface="Arial Black" panose="020B0A04020102020204" pitchFamily="34" charset="0"/>
            </a:endParaRPr>
          </a:p>
        </p:txBody>
      </p:sp>
      <p:sp>
        <p:nvSpPr>
          <p:cNvPr id="10" name="TextBox 9"/>
          <p:cNvSpPr txBox="1"/>
          <p:nvPr/>
        </p:nvSpPr>
        <p:spPr bwMode="auto">
          <a:xfrm>
            <a:off x="864502" y="1617952"/>
            <a:ext cx="187552"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0" tIns="0" rIns="0" bIns="0" rtlCol="0">
            <a:spAutoFit/>
          </a:bodyPr>
          <a:lstStyle/>
          <a:p>
            <a:pPr algn="r" eaLnBrk="0" fontAlgn="base" hangingPunct="0">
              <a:spcBef>
                <a:spcPct val="0"/>
              </a:spcBef>
              <a:spcAft>
                <a:spcPct val="0"/>
              </a:spcAft>
            </a:pPr>
            <a:r>
              <a:rPr kumimoji="1" lang="en-US" sz="2200" dirty="0" smtClean="0">
                <a:solidFill>
                  <a:srgbClr val="666666"/>
                </a:solidFill>
                <a:latin typeface="Arial Black" panose="020B0A04020102020204" pitchFamily="34" charset="0"/>
                <a:cs typeface="Arial" panose="020B0604020202020204" pitchFamily="34" charset="0"/>
              </a:rPr>
              <a:t>5</a:t>
            </a:r>
            <a:endParaRPr kumimoji="1" lang="en-US" sz="2200" dirty="0">
              <a:solidFill>
                <a:srgbClr val="666666"/>
              </a:solidFill>
              <a:latin typeface="Arial Black" panose="020B0A04020102020204" pitchFamily="34" charset="0"/>
              <a:cs typeface="Arial" panose="020B0604020202020204" pitchFamily="34" charset="0"/>
            </a:endParaRPr>
          </a:p>
        </p:txBody>
      </p:sp>
      <p:sp>
        <p:nvSpPr>
          <p:cNvPr id="11" name="TextBox 10"/>
          <p:cNvSpPr txBox="1"/>
          <p:nvPr/>
        </p:nvSpPr>
        <p:spPr bwMode="auto">
          <a:xfrm>
            <a:off x="731747" y="2188990"/>
            <a:ext cx="1554480" cy="6647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lIns="0" tIns="0" rIns="0" bIns="0" rtlCol="0">
            <a:spAutoFit/>
          </a:bodyPr>
          <a:lstStyle/>
          <a:p>
            <a:pPr eaLnBrk="0" fontAlgn="base" hangingPunct="0">
              <a:lnSpc>
                <a:spcPct val="120000"/>
              </a:lnSpc>
              <a:spcBef>
                <a:spcPct val="0"/>
              </a:spcBef>
              <a:spcAft>
                <a:spcPct val="0"/>
              </a:spcAft>
            </a:pPr>
            <a:r>
              <a:rPr kumimoji="1" lang="en-US" b="1" dirty="0" smtClean="0">
                <a:solidFill>
                  <a:srgbClr val="666666"/>
                </a:solidFill>
                <a:latin typeface="Arial" panose="020B0604020202020204" pitchFamily="34" charset="0"/>
                <a:cs typeface="Arial" panose="020B0604020202020204" pitchFamily="34" charset="0"/>
              </a:rPr>
              <a:t>Design Example</a:t>
            </a:r>
            <a:endParaRPr kumimoji="1" lang="en-US" b="1" dirty="0">
              <a:solidFill>
                <a:srgbClr val="666666"/>
              </a:solidFill>
              <a:latin typeface="Arial" panose="020B0604020202020204" pitchFamily="34" charset="0"/>
              <a:cs typeface="Arial" panose="020B0604020202020204" pitchFamily="34" charset="0"/>
            </a:endParaRPr>
          </a:p>
        </p:txBody>
      </p:sp>
    </p:spTree>
    <p:custDataLst>
      <p:tags r:id="rId1"/>
    </p:custDataLst>
    <p:extLst>
      <p:ext uri="{BB962C8B-B14F-4D97-AF65-F5344CB8AC3E}">
        <p14:creationId xmlns:p14="http://schemas.microsoft.com/office/powerpoint/2010/main" val="1253181469"/>
      </p:ext>
    </p:extLst>
  </p:cSld>
  <p:clrMapOvr>
    <a:masterClrMapping/>
  </p:clrMapOvr>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133503"/>
            <a:ext cx="12192000" cy="5724497"/>
          </a:xfrm>
          <a:prstGeom prst="rect">
            <a:avLst/>
          </a:prstGeom>
        </p:spPr>
      </p:pic>
      <p:sp>
        <p:nvSpPr>
          <p:cNvPr id="5" name="Rectangle 4"/>
          <p:cNvSpPr/>
          <p:nvPr/>
        </p:nvSpPr>
        <p:spPr>
          <a:xfrm>
            <a:off x="0" y="6353175"/>
            <a:ext cx="12192000" cy="504825"/>
          </a:xfrm>
          <a:prstGeom prst="rect">
            <a:avLst/>
          </a:prstGeom>
          <a:solidFill>
            <a:schemeClr val="bg1"/>
          </a:solidFill>
          <a:ln>
            <a:noFill/>
          </a:ln>
          <a:effectLst>
            <a:outerShdw blurRad="76200" dist="38100" dir="16200000"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p:txBody>
          <a:bodyPr/>
          <a:lstStyle/>
          <a:p>
            <a:r>
              <a:rPr lang="en-US" dirty="0" smtClean="0"/>
              <a:t>Course Completion</a:t>
            </a:r>
            <a:endParaRPr lang="en-US" dirty="0"/>
          </a:p>
        </p:txBody>
      </p:sp>
      <p:sp>
        <p:nvSpPr>
          <p:cNvPr id="6" name="Rectangle 5"/>
          <p:cNvSpPr/>
          <p:nvPr/>
        </p:nvSpPr>
        <p:spPr>
          <a:xfrm>
            <a:off x="4367284" y="2105608"/>
            <a:ext cx="7824716" cy="1091821"/>
          </a:xfrm>
          <a:prstGeom prst="rect">
            <a:avLst/>
          </a:prstGeom>
          <a:gradFill flip="none" rotWithShape="1">
            <a:gsLst>
              <a:gs pos="0">
                <a:schemeClr val="accent5">
                  <a:alpha val="75000"/>
                </a:schemeClr>
              </a:gs>
              <a:gs pos="50000">
                <a:schemeClr val="accent5">
                  <a:alpha val="60000"/>
                </a:schemeClr>
              </a:gs>
              <a:gs pos="100000">
                <a:schemeClr val="accent5">
                  <a:alpha val="0"/>
                </a:schemeClr>
              </a:gs>
            </a:gsLst>
            <a:lin ang="10800000" scaled="1"/>
            <a:tileRect/>
          </a:gra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en-US" sz="3600" b="1" dirty="0" smtClean="0">
                <a:latin typeface="Arial" panose="020B0604020202020204" pitchFamily="34" charset="0"/>
                <a:cs typeface="Arial" panose="020B0604020202020204" pitchFamily="34" charset="0"/>
              </a:rPr>
              <a:t>Questions?</a:t>
            </a:r>
            <a:endParaRPr lang="en-US" sz="3600" b="1" dirty="0">
              <a:latin typeface="Arial" panose="020B0604020202020204" pitchFamily="34" charset="0"/>
              <a:cs typeface="Arial" panose="020B0604020202020204" pitchFamily="34" charset="0"/>
            </a:endParaRPr>
          </a:p>
        </p:txBody>
      </p:sp>
    </p:spTree>
    <p:custDataLst>
      <p:tags r:id="rId1"/>
    </p:custDataLst>
    <p:extLst>
      <p:ext uri="{BB962C8B-B14F-4D97-AF65-F5344CB8AC3E}">
        <p14:creationId xmlns:p14="http://schemas.microsoft.com/office/powerpoint/2010/main" val="3758220215"/>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chor="t">
            <a:normAutofit/>
          </a:bodyPr>
          <a:lstStyle/>
          <a:p>
            <a:pPr marL="0" indent="0">
              <a:lnSpc>
                <a:spcPct val="120000"/>
              </a:lnSpc>
              <a:buNone/>
            </a:pPr>
            <a:r>
              <a:rPr lang="en-US" sz="2400" dirty="0" smtClean="0">
                <a:solidFill>
                  <a:srgbClr val="FF773D"/>
                </a:solidFill>
                <a:latin typeface="Arial Black" panose="020B0A04020102020204" pitchFamily="34" charset="0"/>
              </a:rPr>
              <a:t>Why steel?</a:t>
            </a:r>
          </a:p>
          <a:p>
            <a:pPr marL="0" indent="0">
              <a:lnSpc>
                <a:spcPct val="120000"/>
              </a:lnSpc>
              <a:buNone/>
            </a:pPr>
            <a:r>
              <a:rPr lang="en-US" sz="2400" dirty="0" smtClean="0">
                <a:solidFill>
                  <a:srgbClr val="666666"/>
                </a:solidFill>
              </a:rPr>
              <a:t>Steel-frame </a:t>
            </a:r>
            <a:r>
              <a:rPr lang="en-US" sz="2400" dirty="0">
                <a:solidFill>
                  <a:srgbClr val="666666"/>
                </a:solidFill>
              </a:rPr>
              <a:t>structures were developed in response to the limitations of masonry-bearing wall </a:t>
            </a:r>
            <a:r>
              <a:rPr lang="en-US" sz="2400" dirty="0" smtClean="0">
                <a:solidFill>
                  <a:srgbClr val="666666"/>
                </a:solidFill>
              </a:rPr>
              <a:t>structures.</a:t>
            </a:r>
          </a:p>
        </p:txBody>
      </p:sp>
      <p:pic>
        <p:nvPicPr>
          <p:cNvPr id="5" name="Content Placeholder 4"/>
          <p:cNvPicPr>
            <a:picLocks noGrp="1" noChangeAspect="1"/>
          </p:cNvPicPr>
          <p:nvPr>
            <p:ph idx="10"/>
          </p:nvPr>
        </p:nvPicPr>
        <p:blipFill rotWithShape="1">
          <a:blip r:embed="rId4">
            <a:extLst>
              <a:ext uri="{28A0092B-C50C-407E-A947-70E740481C1C}">
                <a14:useLocalDpi xmlns:a14="http://schemas.microsoft.com/office/drawing/2010/main" val="0"/>
              </a:ext>
            </a:extLst>
          </a:blip>
          <a:stretch/>
        </p:blipFill>
        <p:spPr>
          <a:xfrm>
            <a:off x="6362700" y="1477208"/>
            <a:ext cx="5105400" cy="3398519"/>
          </a:xfrm>
        </p:spPr>
      </p:pic>
      <p:sp>
        <p:nvSpPr>
          <p:cNvPr id="2" name="Title 1"/>
          <p:cNvSpPr>
            <a:spLocks noGrp="1"/>
          </p:cNvSpPr>
          <p:nvPr>
            <p:ph type="title"/>
          </p:nvPr>
        </p:nvSpPr>
        <p:spPr/>
        <p:txBody>
          <a:bodyPr>
            <a:normAutofit/>
          </a:bodyPr>
          <a:lstStyle/>
          <a:p>
            <a:r>
              <a:rPr lang="en-US" dirty="0" smtClean="0"/>
              <a:t>Introduction to Moment Frames</a:t>
            </a:r>
            <a:endParaRPr lang="en-US" dirty="0"/>
          </a:p>
        </p:txBody>
      </p:sp>
    </p:spTree>
    <p:custDataLst>
      <p:tags r:id="rId1"/>
    </p:custDataLst>
    <p:extLst>
      <p:ext uri="{BB962C8B-B14F-4D97-AF65-F5344CB8AC3E}">
        <p14:creationId xmlns:p14="http://schemas.microsoft.com/office/powerpoint/2010/main" val="2647369733"/>
      </p:ext>
    </p:extLst>
  </p:cSld>
  <p:clrMapOvr>
    <a:masterClrMapping/>
  </p:clrMapOvr>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lstStyle/>
          <a:p>
            <a:r>
              <a:rPr lang="en-US" dirty="0" smtClean="0"/>
              <a:t>Course Completion</a:t>
            </a:r>
            <a:endParaRPr lang="en-US" dirty="0"/>
          </a:p>
        </p:txBody>
      </p:sp>
      <p:sp>
        <p:nvSpPr>
          <p:cNvPr id="3" name="Content Placeholder 2"/>
          <p:cNvSpPr>
            <a:spLocks noGrp="1"/>
          </p:cNvSpPr>
          <p:nvPr>
            <p:ph idx="1"/>
          </p:nvPr>
        </p:nvSpPr>
        <p:spPr/>
        <p:txBody>
          <a:bodyPr/>
          <a:lstStyle/>
          <a:p>
            <a:endParaRPr lang="en-US"/>
          </a:p>
        </p:txBody>
      </p:sp>
      <p:sp>
        <p:nvSpPr>
          <p:cNvPr id="7" name="Rectangle 10"/>
          <p:cNvSpPr>
            <a:spLocks noChangeArrowheads="1"/>
          </p:cNvSpPr>
          <p:nvPr/>
        </p:nvSpPr>
        <p:spPr bwMode="auto">
          <a:xfrm>
            <a:off x="1988344" y="2959008"/>
            <a:ext cx="8215312" cy="1200329"/>
          </a:xfrm>
          <a:prstGeom prst="rect">
            <a:avLst/>
          </a:prstGeom>
          <a:noFill/>
          <a:ln w="9525">
            <a:noFill/>
            <a:miter lim="800000"/>
            <a:headEnd/>
            <a:tailEnd/>
          </a:ln>
        </p:spPr>
        <p:txBody>
          <a:bodyPr wrap="square">
            <a:spAutoFit/>
          </a:bodyPr>
          <a:lstStyle/>
          <a:p>
            <a:pPr algn="ctr" eaLnBrk="0" fontAlgn="base" hangingPunct="0">
              <a:spcBef>
                <a:spcPct val="0"/>
              </a:spcBef>
              <a:spcAft>
                <a:spcPct val="0"/>
              </a:spcAft>
              <a:defRPr/>
            </a:pPr>
            <a:r>
              <a:rPr lang="en-US" sz="2400" b="1" dirty="0">
                <a:solidFill>
                  <a:srgbClr val="666666"/>
                </a:solidFill>
                <a:latin typeface="Arial" panose="020B0604020202020204" pitchFamily="34" charset="0"/>
                <a:cs typeface="Arial" panose="020B0604020202020204" pitchFamily="34" charset="0"/>
              </a:rPr>
              <a:t> </a:t>
            </a:r>
            <a:r>
              <a:rPr lang="en-US" sz="2400" b="1" dirty="0" smtClean="0">
                <a:solidFill>
                  <a:srgbClr val="666666"/>
                </a:solidFill>
                <a:latin typeface="Arial" panose="020B0604020202020204" pitchFamily="34" charset="0"/>
                <a:cs typeface="Arial" panose="020B0604020202020204" pitchFamily="34" charset="0"/>
              </a:rPr>
              <a:t>Simpson Strong-Tie</a:t>
            </a:r>
            <a:endParaRPr lang="en-US" sz="2400" b="1" baseline="30000" dirty="0">
              <a:solidFill>
                <a:srgbClr val="666666"/>
              </a:solidFill>
              <a:latin typeface="Arial" panose="020B0604020202020204" pitchFamily="34" charset="0"/>
              <a:cs typeface="Arial" panose="020B0604020202020204" pitchFamily="34" charset="0"/>
            </a:endParaRPr>
          </a:p>
          <a:p>
            <a:pPr algn="ctr" eaLnBrk="0" fontAlgn="base" hangingPunct="0">
              <a:spcBef>
                <a:spcPct val="0"/>
              </a:spcBef>
              <a:spcAft>
                <a:spcPct val="0"/>
              </a:spcAft>
              <a:defRPr/>
            </a:pPr>
            <a:r>
              <a:rPr lang="en-US" sz="2400" dirty="0">
                <a:solidFill>
                  <a:srgbClr val="666666"/>
                </a:solidFill>
                <a:latin typeface="Arial" panose="020B0604020202020204" pitchFamily="34" charset="0"/>
                <a:cs typeface="Arial" panose="020B0604020202020204" pitchFamily="34" charset="0"/>
              </a:rPr>
              <a:t/>
            </a:r>
            <a:br>
              <a:rPr lang="en-US" sz="2400" dirty="0">
                <a:solidFill>
                  <a:srgbClr val="666666"/>
                </a:solidFill>
                <a:latin typeface="Arial" panose="020B0604020202020204" pitchFamily="34" charset="0"/>
                <a:cs typeface="Arial" panose="020B0604020202020204" pitchFamily="34" charset="0"/>
              </a:rPr>
            </a:br>
            <a:r>
              <a:rPr lang="en-US" sz="2400" dirty="0">
                <a:solidFill>
                  <a:srgbClr val="666666"/>
                </a:solidFill>
                <a:latin typeface="Arial" panose="020B0604020202020204" pitchFamily="34" charset="0"/>
                <a:cs typeface="Arial" panose="020B0604020202020204" pitchFamily="34" charset="0"/>
              </a:rPr>
              <a:t>This concludes the </a:t>
            </a:r>
            <a:r>
              <a:rPr lang="en-US" sz="2400" dirty="0" smtClean="0">
                <a:solidFill>
                  <a:srgbClr val="666666"/>
                </a:solidFill>
                <a:latin typeface="Arial" panose="020B0604020202020204" pitchFamily="34" charset="0"/>
                <a:cs typeface="Arial" panose="020B0604020202020204" pitchFamily="34" charset="0"/>
              </a:rPr>
              <a:t>continuing </a:t>
            </a:r>
            <a:r>
              <a:rPr lang="en-US" sz="2400" dirty="0">
                <a:solidFill>
                  <a:srgbClr val="666666"/>
                </a:solidFill>
                <a:latin typeface="Arial" panose="020B0604020202020204" pitchFamily="34" charset="0"/>
                <a:cs typeface="Arial" panose="020B0604020202020204" pitchFamily="34" charset="0"/>
              </a:rPr>
              <a:t>e</a:t>
            </a:r>
            <a:r>
              <a:rPr lang="en-US" sz="2400" dirty="0" smtClean="0">
                <a:solidFill>
                  <a:srgbClr val="666666"/>
                </a:solidFill>
                <a:latin typeface="Arial" panose="020B0604020202020204" pitchFamily="34" charset="0"/>
                <a:cs typeface="Arial" panose="020B0604020202020204" pitchFamily="34" charset="0"/>
              </a:rPr>
              <a:t>ducation course.</a:t>
            </a:r>
            <a:endParaRPr lang="en-US" sz="2400" dirty="0">
              <a:solidFill>
                <a:srgbClr val="666666"/>
              </a:solidFill>
              <a:latin typeface="Arial" panose="020B0604020202020204" pitchFamily="34" charset="0"/>
              <a:cs typeface="Arial" panose="020B0604020202020204" pitchFamily="34" charset="0"/>
            </a:endParaRPr>
          </a:p>
        </p:txBody>
      </p:sp>
      <p:sp>
        <p:nvSpPr>
          <p:cNvPr id="8" name="TextBox 1"/>
          <p:cNvSpPr txBox="1">
            <a:spLocks noChangeArrowheads="1"/>
          </p:cNvSpPr>
          <p:nvPr/>
        </p:nvSpPr>
        <p:spPr bwMode="auto">
          <a:xfrm>
            <a:off x="1988345" y="5090689"/>
            <a:ext cx="8215312" cy="7571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Garamond" pitchFamily="18" charset="0"/>
              </a:defRPr>
            </a:lvl1pPr>
            <a:lvl2pPr marL="742950" indent="-285750">
              <a:defRPr>
                <a:solidFill>
                  <a:schemeClr val="tx1"/>
                </a:solidFill>
                <a:latin typeface="Garamond" pitchFamily="18" charset="0"/>
              </a:defRPr>
            </a:lvl2pPr>
            <a:lvl3pPr marL="1143000" indent="-228600">
              <a:defRPr>
                <a:solidFill>
                  <a:schemeClr val="tx1"/>
                </a:solidFill>
                <a:latin typeface="Garamond" pitchFamily="18" charset="0"/>
              </a:defRPr>
            </a:lvl3pPr>
            <a:lvl4pPr marL="1600200" indent="-228600">
              <a:defRPr>
                <a:solidFill>
                  <a:schemeClr val="tx1"/>
                </a:solidFill>
                <a:latin typeface="Garamond" pitchFamily="18" charset="0"/>
              </a:defRPr>
            </a:lvl4pPr>
            <a:lvl5pPr marL="2057400" indent="-228600">
              <a:defRPr>
                <a:solidFill>
                  <a:schemeClr val="tx1"/>
                </a:solidFill>
                <a:latin typeface="Garamond" pitchFamily="18" charset="0"/>
              </a:defRPr>
            </a:lvl5pPr>
            <a:lvl6pPr marL="2514600" indent="-228600" eaLnBrk="0" fontAlgn="base" hangingPunct="0">
              <a:spcBef>
                <a:spcPct val="0"/>
              </a:spcBef>
              <a:spcAft>
                <a:spcPct val="0"/>
              </a:spcAft>
              <a:defRPr>
                <a:solidFill>
                  <a:schemeClr val="tx1"/>
                </a:solidFill>
                <a:latin typeface="Garamond" pitchFamily="18" charset="0"/>
              </a:defRPr>
            </a:lvl6pPr>
            <a:lvl7pPr marL="2971800" indent="-228600" eaLnBrk="0" fontAlgn="base" hangingPunct="0">
              <a:spcBef>
                <a:spcPct val="0"/>
              </a:spcBef>
              <a:spcAft>
                <a:spcPct val="0"/>
              </a:spcAft>
              <a:defRPr>
                <a:solidFill>
                  <a:schemeClr val="tx1"/>
                </a:solidFill>
                <a:latin typeface="Garamond" pitchFamily="18" charset="0"/>
              </a:defRPr>
            </a:lvl7pPr>
            <a:lvl8pPr marL="3429000" indent="-228600" eaLnBrk="0" fontAlgn="base" hangingPunct="0">
              <a:spcBef>
                <a:spcPct val="0"/>
              </a:spcBef>
              <a:spcAft>
                <a:spcPct val="0"/>
              </a:spcAft>
              <a:defRPr>
                <a:solidFill>
                  <a:schemeClr val="tx1"/>
                </a:solidFill>
                <a:latin typeface="Garamond" pitchFamily="18" charset="0"/>
              </a:defRPr>
            </a:lvl8pPr>
            <a:lvl9pPr marL="3886200" indent="-228600" eaLnBrk="0" fontAlgn="base" hangingPunct="0">
              <a:spcBef>
                <a:spcPct val="0"/>
              </a:spcBef>
              <a:spcAft>
                <a:spcPct val="0"/>
              </a:spcAft>
              <a:defRPr>
                <a:solidFill>
                  <a:schemeClr val="tx1"/>
                </a:solidFill>
                <a:latin typeface="Garamond" pitchFamily="18" charset="0"/>
              </a:defRPr>
            </a:lvl9pPr>
          </a:lstStyle>
          <a:p>
            <a:pPr algn="ctr" eaLnBrk="0" fontAlgn="base" hangingPunct="0">
              <a:lnSpc>
                <a:spcPct val="120000"/>
              </a:lnSpc>
              <a:spcBef>
                <a:spcPct val="0"/>
              </a:spcBef>
              <a:spcAft>
                <a:spcPct val="0"/>
              </a:spcAft>
            </a:pPr>
            <a:r>
              <a:rPr lang="en-US" dirty="0">
                <a:solidFill>
                  <a:srgbClr val="666666"/>
                </a:solidFill>
                <a:latin typeface="Arial" panose="020B0604020202020204" pitchFamily="34" charset="0"/>
                <a:cs typeface="Arial" panose="020B0604020202020204" pitchFamily="34" charset="0"/>
              </a:rPr>
              <a:t>For a library of </a:t>
            </a:r>
            <a:r>
              <a:rPr lang="en-US" b="1" dirty="0">
                <a:solidFill>
                  <a:srgbClr val="666666"/>
                </a:solidFill>
                <a:latin typeface="Arial" panose="020B0604020202020204" pitchFamily="34" charset="0"/>
                <a:cs typeface="Arial" panose="020B0604020202020204" pitchFamily="34" charset="0"/>
              </a:rPr>
              <a:t>Simpson</a:t>
            </a:r>
            <a:r>
              <a:rPr lang="en-US" dirty="0">
                <a:solidFill>
                  <a:srgbClr val="666666"/>
                </a:solidFill>
                <a:latin typeface="Arial" panose="020B0604020202020204" pitchFamily="34" charset="0"/>
                <a:cs typeface="Arial" panose="020B0604020202020204" pitchFamily="34" charset="0"/>
              </a:rPr>
              <a:t> </a:t>
            </a:r>
            <a:r>
              <a:rPr lang="en-US" b="1" dirty="0">
                <a:solidFill>
                  <a:srgbClr val="666666"/>
                </a:solidFill>
                <a:latin typeface="Arial" panose="020B0604020202020204" pitchFamily="34" charset="0"/>
                <a:cs typeface="Arial" panose="020B0604020202020204" pitchFamily="34" charset="0"/>
              </a:rPr>
              <a:t>Strong-Tie</a:t>
            </a:r>
            <a:r>
              <a:rPr lang="en-US" dirty="0">
                <a:solidFill>
                  <a:srgbClr val="666666"/>
                </a:solidFill>
                <a:latin typeface="Arial" panose="020B0604020202020204" pitchFamily="34" charset="0"/>
                <a:cs typeface="Arial" panose="020B0604020202020204" pitchFamily="34" charset="0"/>
              </a:rPr>
              <a:t> </a:t>
            </a:r>
            <a:r>
              <a:rPr lang="en-US" dirty="0" smtClean="0">
                <a:solidFill>
                  <a:srgbClr val="666666"/>
                </a:solidFill>
                <a:latin typeface="Arial" panose="020B0604020202020204" pitchFamily="34" charset="0"/>
                <a:cs typeface="Arial" panose="020B0604020202020204" pitchFamily="34" charset="0"/>
              </a:rPr>
              <a:t> courses,</a:t>
            </a:r>
          </a:p>
          <a:p>
            <a:pPr algn="ctr" eaLnBrk="0" fontAlgn="base" hangingPunct="0">
              <a:lnSpc>
                <a:spcPct val="120000"/>
              </a:lnSpc>
              <a:spcBef>
                <a:spcPct val="0"/>
              </a:spcBef>
              <a:spcAft>
                <a:spcPct val="0"/>
              </a:spcAft>
            </a:pPr>
            <a:r>
              <a:rPr lang="en-US" dirty="0" smtClean="0">
                <a:solidFill>
                  <a:srgbClr val="666666"/>
                </a:solidFill>
                <a:latin typeface="Arial" panose="020B0604020202020204" pitchFamily="34" charset="0"/>
                <a:cs typeface="Arial" panose="020B0604020202020204" pitchFamily="34" charset="0"/>
              </a:rPr>
              <a:t>visit </a:t>
            </a:r>
            <a:r>
              <a:rPr lang="en-US" dirty="0" smtClean="0">
                <a:solidFill>
                  <a:schemeClr val="accent6"/>
                </a:solidFill>
                <a:latin typeface="Arial" panose="020B0604020202020204" pitchFamily="34" charset="0"/>
                <a:cs typeface="Arial" panose="020B0604020202020204" pitchFamily="34" charset="0"/>
              </a:rPr>
              <a:t>strongtie.com/workshops</a:t>
            </a:r>
            <a:endParaRPr lang="en-US" dirty="0">
              <a:solidFill>
                <a:schemeClr val="accent6"/>
              </a:solidFill>
              <a:latin typeface="Arial" panose="020B0604020202020204" pitchFamily="34" charset="0"/>
              <a:cs typeface="Arial" panose="020B0604020202020204" pitchFamily="34" charset="0"/>
            </a:endParaRPr>
          </a:p>
        </p:txBody>
      </p:sp>
      <p:pic>
        <p:nvPicPr>
          <p:cNvPr id="9" name="Picture 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254314" y="1676400"/>
            <a:ext cx="1672146" cy="1114764"/>
          </a:xfrm>
          <a:prstGeom prst="rect">
            <a:avLst/>
          </a:prstGeom>
        </p:spPr>
      </p:pic>
    </p:spTree>
    <p:custDataLst>
      <p:tags r:id="rId1"/>
    </p:custDataLst>
    <p:extLst>
      <p:ext uri="{BB962C8B-B14F-4D97-AF65-F5344CB8AC3E}">
        <p14:creationId xmlns:p14="http://schemas.microsoft.com/office/powerpoint/2010/main" val="1425609551"/>
      </p:ext>
    </p:extLst>
  </p:cSld>
  <p:clrMapOvr>
    <a:masterClrMapping/>
  </p:clrMapOvr>
  <p:timing>
    <p:tnLst>
      <p:par>
        <p:cTn id="1" dur="indefinite" restart="never" nodeType="tmRoot"/>
      </p:par>
    </p:tnLst>
  </p:timing>
</p:sld>
</file>

<file path=ppt/slides/slide13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lstStyle/>
          <a:p>
            <a:r>
              <a:rPr lang="en-US" dirty="0" smtClean="0"/>
              <a:t>Next Steps!</a:t>
            </a:r>
            <a:endParaRPr lang="en-US" dirty="0"/>
          </a:p>
        </p:txBody>
      </p:sp>
      <p:sp>
        <p:nvSpPr>
          <p:cNvPr id="3" name="Content Placeholder 2"/>
          <p:cNvSpPr>
            <a:spLocks noGrp="1"/>
          </p:cNvSpPr>
          <p:nvPr>
            <p:ph idx="1"/>
          </p:nvPr>
        </p:nvSpPr>
        <p:spPr/>
        <p:txBody>
          <a:bodyPr/>
          <a:lstStyle/>
          <a:p>
            <a:endParaRPr lang="en-US"/>
          </a:p>
        </p:txBody>
      </p:sp>
      <p:sp>
        <p:nvSpPr>
          <p:cNvPr id="10" name="Rectangle 10"/>
          <p:cNvSpPr>
            <a:spLocks noChangeArrowheads="1"/>
          </p:cNvSpPr>
          <p:nvPr/>
        </p:nvSpPr>
        <p:spPr bwMode="auto">
          <a:xfrm>
            <a:off x="342900" y="1295400"/>
            <a:ext cx="9944100" cy="4739759"/>
          </a:xfrm>
          <a:prstGeom prst="rect">
            <a:avLst/>
          </a:prstGeom>
          <a:noFill/>
          <a:ln w="9525">
            <a:noFill/>
            <a:miter lim="800000"/>
            <a:headEnd/>
            <a:tailEnd/>
          </a:ln>
        </p:spPr>
        <p:txBody>
          <a:bodyPr wrap="square" lIns="0" tIns="0" rIns="0" bIns="0">
            <a:spAutoFit/>
          </a:bodyPr>
          <a:lstStyle/>
          <a:p>
            <a:pPr algn="just" eaLnBrk="0" fontAlgn="base" hangingPunct="0">
              <a:lnSpc>
                <a:spcPct val="120000"/>
              </a:lnSpc>
              <a:spcBef>
                <a:spcPct val="0"/>
              </a:spcBef>
              <a:spcAft>
                <a:spcPts val="1200"/>
              </a:spcAft>
              <a:defRPr/>
            </a:pPr>
            <a:r>
              <a:rPr lang="en-US" sz="2000" b="1" dirty="0" smtClean="0">
                <a:solidFill>
                  <a:schemeClr val="accent6"/>
                </a:solidFill>
                <a:latin typeface="Arial" panose="020B0604020202020204" pitchFamily="34" charset="0"/>
                <a:cs typeface="Arial" panose="020B0604020202020204" pitchFamily="34" charset="0"/>
              </a:rPr>
              <a:t>AIA</a:t>
            </a:r>
            <a:r>
              <a:rPr lang="en-US" sz="2000" b="1" dirty="0">
                <a:solidFill>
                  <a:schemeClr val="accent6"/>
                </a:solidFill>
                <a:latin typeface="Arial" panose="020B0604020202020204" pitchFamily="34" charset="0"/>
                <a:cs typeface="Arial" panose="020B0604020202020204" pitchFamily="34" charset="0"/>
              </a:rPr>
              <a:t>: </a:t>
            </a:r>
            <a:r>
              <a:rPr lang="en-US" sz="2000" dirty="0">
                <a:solidFill>
                  <a:srgbClr val="666666"/>
                </a:solidFill>
                <a:latin typeface="Arial" panose="020B0604020202020204" pitchFamily="34" charset="0"/>
                <a:cs typeface="Arial" panose="020B0604020202020204" pitchFamily="34" charset="0"/>
              </a:rPr>
              <a:t>For those seeking AIA LU/HSW: You will receive an email with a link allowing access to print your Certificate. </a:t>
            </a:r>
            <a:r>
              <a:rPr lang="en-US" sz="2000" dirty="0" smtClean="0">
                <a:solidFill>
                  <a:srgbClr val="666666"/>
                </a:solidFill>
                <a:latin typeface="Arial" panose="020B0604020202020204" pitchFamily="34" charset="0"/>
                <a:cs typeface="Arial" panose="020B0604020202020204" pitchFamily="34" charset="0"/>
              </a:rPr>
              <a:t>Congratulations, </a:t>
            </a:r>
            <a:r>
              <a:rPr lang="en-US" sz="2000" dirty="0">
                <a:solidFill>
                  <a:srgbClr val="666666"/>
                </a:solidFill>
                <a:latin typeface="Arial" panose="020B0604020202020204" pitchFamily="34" charset="0"/>
                <a:cs typeface="Arial" panose="020B0604020202020204" pitchFamily="34" charset="0"/>
              </a:rPr>
              <a:t>you will have earned </a:t>
            </a:r>
            <a:r>
              <a:rPr lang="en-US" sz="2000" dirty="0" smtClean="0">
                <a:solidFill>
                  <a:srgbClr val="666666"/>
                </a:solidFill>
                <a:latin typeface="Arial" panose="020B0604020202020204" pitchFamily="34" charset="0"/>
                <a:cs typeface="Arial" panose="020B0604020202020204" pitchFamily="34" charset="0"/>
              </a:rPr>
              <a:t>2 </a:t>
            </a:r>
            <a:r>
              <a:rPr lang="en-US" sz="2000" dirty="0" smtClean="0">
                <a:solidFill>
                  <a:srgbClr val="666666"/>
                </a:solidFill>
                <a:latin typeface="Arial" panose="020B0604020202020204" pitchFamily="34" charset="0"/>
                <a:cs typeface="Arial" panose="020B0604020202020204" pitchFamily="34" charset="0"/>
              </a:rPr>
              <a:t>LU/HSW </a:t>
            </a:r>
            <a:r>
              <a:rPr lang="en-US" sz="2000" dirty="0" smtClean="0">
                <a:solidFill>
                  <a:srgbClr val="666666"/>
                </a:solidFill>
                <a:latin typeface="Arial" panose="020B0604020202020204" pitchFamily="34" charset="0"/>
                <a:cs typeface="Arial" panose="020B0604020202020204" pitchFamily="34" charset="0"/>
              </a:rPr>
              <a:t>credits. </a:t>
            </a:r>
            <a:r>
              <a:rPr lang="en-US" sz="2000" dirty="0">
                <a:solidFill>
                  <a:srgbClr val="666666"/>
                </a:solidFill>
                <a:latin typeface="Arial" panose="020B0604020202020204" pitchFamily="34" charset="0"/>
                <a:cs typeface="Arial" panose="020B0604020202020204" pitchFamily="34" charset="0"/>
              </a:rPr>
              <a:t>If your AIA member number has been inserted into your profile, Simpson Strong-Tie will report your credits on your behalf  to the AIA. No test is required in order to receive HSW credits</a:t>
            </a:r>
            <a:r>
              <a:rPr lang="en-US" sz="2000" dirty="0" smtClean="0">
                <a:solidFill>
                  <a:srgbClr val="666666"/>
                </a:solidFill>
                <a:latin typeface="Arial" panose="020B0604020202020204" pitchFamily="34" charset="0"/>
                <a:cs typeface="Arial" panose="020B0604020202020204" pitchFamily="34" charset="0"/>
              </a:rPr>
              <a:t>.</a:t>
            </a:r>
            <a:endParaRPr lang="en-US" sz="2000" b="1" i="1" dirty="0">
              <a:solidFill>
                <a:srgbClr val="666666"/>
              </a:solidFill>
              <a:latin typeface="Arial" panose="020B0604020202020204" pitchFamily="34" charset="0"/>
              <a:cs typeface="Arial" panose="020B0604020202020204" pitchFamily="34" charset="0"/>
            </a:endParaRPr>
          </a:p>
          <a:p>
            <a:pPr algn="just" eaLnBrk="0" fontAlgn="base" hangingPunct="0">
              <a:lnSpc>
                <a:spcPct val="120000"/>
              </a:lnSpc>
              <a:spcBef>
                <a:spcPct val="0"/>
              </a:spcBef>
              <a:spcAft>
                <a:spcPts val="1200"/>
              </a:spcAft>
              <a:defRPr/>
            </a:pPr>
            <a:r>
              <a:rPr lang="en-US" sz="2000" b="1" dirty="0">
                <a:solidFill>
                  <a:schemeClr val="accent6"/>
                </a:solidFill>
                <a:latin typeface="Arial" panose="020B0604020202020204" pitchFamily="34" charset="0"/>
                <a:cs typeface="Arial" panose="020B0604020202020204" pitchFamily="34" charset="0"/>
              </a:rPr>
              <a:t>IACET: </a:t>
            </a:r>
            <a:r>
              <a:rPr lang="en-US" sz="2000" dirty="0">
                <a:solidFill>
                  <a:srgbClr val="666666"/>
                </a:solidFill>
                <a:latin typeface="Arial" panose="020B0604020202020204" pitchFamily="34" charset="0"/>
                <a:cs typeface="Arial" panose="020B0604020202020204" pitchFamily="34" charset="0"/>
              </a:rPr>
              <a:t>For those seeking IACET CEUs: You will receive an email with a link allowing access to print your Certificate of Attendance and instructions directing you to the Simpson Student Center to take the exam before credits can be awarded. Once the exam is taken and passed, you will have earned </a:t>
            </a:r>
            <a:r>
              <a:rPr lang="en-US" sz="2000" dirty="0" smtClean="0">
                <a:solidFill>
                  <a:srgbClr val="666666"/>
                </a:solidFill>
                <a:latin typeface="Arial" panose="020B0604020202020204" pitchFamily="34" charset="0"/>
                <a:cs typeface="Arial" panose="020B0604020202020204" pitchFamily="34" charset="0"/>
              </a:rPr>
              <a:t>0.2 </a:t>
            </a:r>
            <a:r>
              <a:rPr lang="en-US" sz="2000" dirty="0" smtClean="0">
                <a:solidFill>
                  <a:srgbClr val="666666"/>
                </a:solidFill>
                <a:latin typeface="Arial" panose="020B0604020202020204" pitchFamily="34" charset="0"/>
                <a:cs typeface="Arial" panose="020B0604020202020204" pitchFamily="34" charset="0"/>
              </a:rPr>
              <a:t>CEUs </a:t>
            </a:r>
            <a:r>
              <a:rPr lang="en-US" sz="2000" dirty="0" smtClean="0">
                <a:solidFill>
                  <a:srgbClr val="666666"/>
                </a:solidFill>
                <a:latin typeface="Arial" panose="020B0604020202020204" pitchFamily="34" charset="0"/>
                <a:cs typeface="Arial" panose="020B0604020202020204" pitchFamily="34" charset="0"/>
              </a:rPr>
              <a:t>(2 hours </a:t>
            </a:r>
            <a:r>
              <a:rPr lang="en-US" sz="2000" dirty="0" smtClean="0">
                <a:solidFill>
                  <a:srgbClr val="666666"/>
                </a:solidFill>
                <a:latin typeface="Arial" panose="020B0604020202020204" pitchFamily="34" charset="0"/>
                <a:cs typeface="Arial" panose="020B0604020202020204" pitchFamily="34" charset="0"/>
              </a:rPr>
              <a:t>of credit). </a:t>
            </a:r>
            <a:r>
              <a:rPr lang="en-US" sz="2000" dirty="0">
                <a:solidFill>
                  <a:srgbClr val="666666"/>
                </a:solidFill>
                <a:latin typeface="Arial" panose="020B0604020202020204" pitchFamily="34" charset="0"/>
                <a:cs typeface="Arial" panose="020B0604020202020204" pitchFamily="34" charset="0"/>
              </a:rPr>
              <a:t>You can then access your Certificate of Completion from the Course Content tab. </a:t>
            </a:r>
            <a:r>
              <a:rPr lang="en-US" sz="2000" dirty="0" smtClean="0">
                <a:solidFill>
                  <a:srgbClr val="666666"/>
                </a:solidFill>
                <a:latin typeface="Arial" panose="020B0604020202020204" pitchFamily="34" charset="0"/>
                <a:cs typeface="Arial" panose="020B0604020202020204" pitchFamily="34" charset="0"/>
              </a:rPr>
              <a:t>You </a:t>
            </a:r>
            <a:r>
              <a:rPr lang="en-US" sz="2000" dirty="0">
                <a:solidFill>
                  <a:srgbClr val="666666"/>
                </a:solidFill>
                <a:latin typeface="Arial" panose="020B0604020202020204" pitchFamily="34" charset="0"/>
                <a:cs typeface="Arial" panose="020B0604020202020204" pitchFamily="34" charset="0"/>
              </a:rPr>
              <a:t>must self-report your credits to your certifying organization or </a:t>
            </a:r>
            <a:r>
              <a:rPr lang="en-US" sz="2000" dirty="0" smtClean="0">
                <a:solidFill>
                  <a:srgbClr val="666666"/>
                </a:solidFill>
                <a:latin typeface="Arial" panose="020B0604020202020204" pitchFamily="34" charset="0"/>
                <a:cs typeface="Arial" panose="020B0604020202020204" pitchFamily="34" charset="0"/>
              </a:rPr>
              <a:t>agency.</a:t>
            </a:r>
            <a:endParaRPr lang="en-US" sz="2000" i="1" dirty="0">
              <a:solidFill>
                <a:srgbClr val="666666"/>
              </a:solidFill>
              <a:latin typeface="Arial" panose="020B0604020202020204" pitchFamily="34" charset="0"/>
              <a:cs typeface="Arial" panose="020B0604020202020204" pitchFamily="34" charset="0"/>
            </a:endParaRPr>
          </a:p>
          <a:p>
            <a:pPr algn="just" eaLnBrk="0" fontAlgn="base" hangingPunct="0">
              <a:lnSpc>
                <a:spcPct val="120000"/>
              </a:lnSpc>
              <a:spcBef>
                <a:spcPct val="0"/>
              </a:spcBef>
              <a:spcAft>
                <a:spcPts val="1200"/>
              </a:spcAft>
              <a:defRPr/>
            </a:pPr>
            <a:r>
              <a:rPr lang="en-US" sz="2000" dirty="0" smtClean="0">
                <a:solidFill>
                  <a:srgbClr val="666666"/>
                </a:solidFill>
                <a:latin typeface="Arial" panose="020B0604020202020204" pitchFamily="34" charset="0"/>
                <a:cs typeface="Arial" panose="020B0604020202020204" pitchFamily="34" charset="0"/>
              </a:rPr>
              <a:t>If </a:t>
            </a:r>
            <a:r>
              <a:rPr lang="en-US" sz="2000" dirty="0">
                <a:solidFill>
                  <a:srgbClr val="666666"/>
                </a:solidFill>
                <a:latin typeface="Arial" panose="020B0604020202020204" pitchFamily="34" charset="0"/>
                <a:cs typeface="Arial" panose="020B0604020202020204" pitchFamily="34" charset="0"/>
              </a:rPr>
              <a:t>you have questions or need assistance, please contact </a:t>
            </a:r>
            <a:r>
              <a:rPr lang="en-US" sz="2000" dirty="0">
                <a:solidFill>
                  <a:schemeClr val="accent6"/>
                </a:solidFill>
                <a:latin typeface="Arial" panose="020B0604020202020204" pitchFamily="34" charset="0"/>
                <a:cs typeface="Arial" panose="020B0604020202020204" pitchFamily="34" charset="0"/>
              </a:rPr>
              <a:t>training@strongtie.com</a:t>
            </a:r>
            <a:r>
              <a:rPr lang="en-US" sz="2000" dirty="0" smtClean="0">
                <a:solidFill>
                  <a:srgbClr val="666666"/>
                </a:solidFill>
                <a:latin typeface="Arial" panose="020B0604020202020204" pitchFamily="34" charset="0"/>
                <a:cs typeface="Arial" panose="020B0604020202020204" pitchFamily="34" charset="0"/>
              </a:rPr>
              <a:t>.</a:t>
            </a:r>
            <a:endParaRPr lang="en-US" sz="2000" dirty="0">
              <a:solidFill>
                <a:srgbClr val="666666"/>
              </a:solidFill>
              <a:latin typeface="Arial" panose="020B0604020202020204" pitchFamily="34" charset="0"/>
              <a:cs typeface="Arial" panose="020B0604020202020204" pitchFamily="34" charset="0"/>
            </a:endParaRPr>
          </a:p>
        </p:txBody>
      </p:sp>
    </p:spTree>
    <p:custDataLst>
      <p:tags r:id="rId1"/>
    </p:custDataLst>
    <p:extLst>
      <p:ext uri="{BB962C8B-B14F-4D97-AF65-F5344CB8AC3E}">
        <p14:creationId xmlns:p14="http://schemas.microsoft.com/office/powerpoint/2010/main" val="93076934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3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lstStyle/>
          <a:p>
            <a:r>
              <a:rPr lang="en-US" dirty="0" smtClean="0"/>
              <a:t>Next Steps!</a:t>
            </a:r>
            <a:endParaRPr lang="en-US" dirty="0"/>
          </a:p>
        </p:txBody>
      </p:sp>
      <p:sp>
        <p:nvSpPr>
          <p:cNvPr id="3" name="Content Placeholder 2"/>
          <p:cNvSpPr>
            <a:spLocks noGrp="1"/>
          </p:cNvSpPr>
          <p:nvPr>
            <p:ph idx="1"/>
          </p:nvPr>
        </p:nvSpPr>
        <p:spPr/>
        <p:txBody>
          <a:bodyPr/>
          <a:lstStyle/>
          <a:p>
            <a:endParaRPr lang="en-US"/>
          </a:p>
        </p:txBody>
      </p:sp>
      <p:sp>
        <p:nvSpPr>
          <p:cNvPr id="10" name="Rectangle 10"/>
          <p:cNvSpPr>
            <a:spLocks noChangeArrowheads="1"/>
          </p:cNvSpPr>
          <p:nvPr/>
        </p:nvSpPr>
        <p:spPr bwMode="auto">
          <a:xfrm>
            <a:off x="342900" y="1295400"/>
            <a:ext cx="9944100" cy="4739759"/>
          </a:xfrm>
          <a:prstGeom prst="rect">
            <a:avLst/>
          </a:prstGeom>
          <a:noFill/>
          <a:ln w="9525">
            <a:noFill/>
            <a:miter lim="800000"/>
            <a:headEnd/>
            <a:tailEnd/>
          </a:ln>
        </p:spPr>
        <p:txBody>
          <a:bodyPr wrap="square" lIns="0" tIns="0" rIns="0" bIns="0">
            <a:spAutoFit/>
          </a:bodyPr>
          <a:lstStyle/>
          <a:p>
            <a:pPr algn="just" eaLnBrk="0" fontAlgn="base" hangingPunct="0">
              <a:lnSpc>
                <a:spcPct val="120000"/>
              </a:lnSpc>
              <a:spcBef>
                <a:spcPct val="0"/>
              </a:spcBef>
              <a:spcAft>
                <a:spcPts val="1200"/>
              </a:spcAft>
              <a:defRPr/>
            </a:pPr>
            <a:r>
              <a:rPr lang="en-US" sz="2000" b="1" dirty="0" smtClean="0">
                <a:solidFill>
                  <a:schemeClr val="accent6"/>
                </a:solidFill>
                <a:latin typeface="Arial" panose="020B0604020202020204" pitchFamily="34" charset="0"/>
                <a:cs typeface="Arial" panose="020B0604020202020204" pitchFamily="34" charset="0"/>
              </a:rPr>
              <a:t>ICC: </a:t>
            </a:r>
            <a:r>
              <a:rPr lang="en-US" sz="2000" dirty="0">
                <a:solidFill>
                  <a:srgbClr val="666666"/>
                </a:solidFill>
                <a:latin typeface="Arial" panose="020B0604020202020204" pitchFamily="34" charset="0"/>
                <a:cs typeface="Arial" panose="020B0604020202020204" pitchFamily="34" charset="0"/>
              </a:rPr>
              <a:t>For those seeking </a:t>
            </a:r>
            <a:r>
              <a:rPr lang="en-US" sz="2000" dirty="0" smtClean="0">
                <a:solidFill>
                  <a:srgbClr val="666666"/>
                </a:solidFill>
                <a:latin typeface="Arial" panose="020B0604020202020204" pitchFamily="34" charset="0"/>
                <a:cs typeface="Arial" panose="020B0604020202020204" pitchFamily="34" charset="0"/>
              </a:rPr>
              <a:t>ICC CEUs: </a:t>
            </a:r>
            <a:r>
              <a:rPr lang="en-US" sz="2000" dirty="0">
                <a:solidFill>
                  <a:srgbClr val="666666"/>
                </a:solidFill>
                <a:latin typeface="Arial" panose="020B0604020202020204" pitchFamily="34" charset="0"/>
                <a:cs typeface="Arial" panose="020B0604020202020204" pitchFamily="34" charset="0"/>
              </a:rPr>
              <a:t>You will receive an email with a link allowing access to print your Certificate. </a:t>
            </a:r>
            <a:r>
              <a:rPr lang="en-US" sz="2000" dirty="0" smtClean="0">
                <a:solidFill>
                  <a:srgbClr val="666666"/>
                </a:solidFill>
                <a:latin typeface="Arial" panose="020B0604020202020204" pitchFamily="34" charset="0"/>
                <a:cs typeface="Arial" panose="020B0604020202020204" pitchFamily="34" charset="0"/>
              </a:rPr>
              <a:t>Congratulations, </a:t>
            </a:r>
            <a:r>
              <a:rPr lang="en-US" sz="2000" dirty="0">
                <a:solidFill>
                  <a:srgbClr val="666666"/>
                </a:solidFill>
                <a:latin typeface="Arial" panose="020B0604020202020204" pitchFamily="34" charset="0"/>
                <a:cs typeface="Arial" panose="020B0604020202020204" pitchFamily="34" charset="0"/>
              </a:rPr>
              <a:t>you will have earned </a:t>
            </a:r>
            <a:r>
              <a:rPr lang="en-US" sz="2000" dirty="0" smtClean="0">
                <a:solidFill>
                  <a:srgbClr val="666666"/>
                </a:solidFill>
                <a:latin typeface="Arial" panose="020B0604020202020204" pitchFamily="34" charset="0"/>
                <a:cs typeface="Arial" panose="020B0604020202020204" pitchFamily="34" charset="0"/>
              </a:rPr>
              <a:t>0.2 </a:t>
            </a:r>
            <a:r>
              <a:rPr lang="en-US" sz="2000" dirty="0" smtClean="0">
                <a:solidFill>
                  <a:srgbClr val="666666"/>
                </a:solidFill>
                <a:latin typeface="Arial" panose="020B0604020202020204" pitchFamily="34" charset="0"/>
                <a:cs typeface="Arial" panose="020B0604020202020204" pitchFamily="34" charset="0"/>
              </a:rPr>
              <a:t>ICC CEU </a:t>
            </a:r>
            <a:r>
              <a:rPr lang="en-US" sz="2000" dirty="0" smtClean="0">
                <a:solidFill>
                  <a:srgbClr val="666666"/>
                </a:solidFill>
                <a:latin typeface="Arial" panose="020B0604020202020204" pitchFamily="34" charset="0"/>
                <a:cs typeface="Arial" panose="020B0604020202020204" pitchFamily="34" charset="0"/>
              </a:rPr>
              <a:t>(2 hours </a:t>
            </a:r>
            <a:r>
              <a:rPr lang="en-US" sz="2000" dirty="0" smtClean="0">
                <a:solidFill>
                  <a:srgbClr val="666666"/>
                </a:solidFill>
                <a:latin typeface="Arial" panose="020B0604020202020204" pitchFamily="34" charset="0"/>
                <a:cs typeface="Arial" panose="020B0604020202020204" pitchFamily="34" charset="0"/>
              </a:rPr>
              <a:t>of credit). Please make sure your ICC member number has been inserted into your profile. It is your responsibility to self-report your credits to the ICC. Please retain your Completion Certificate for your records.</a:t>
            </a:r>
            <a:endParaRPr lang="en-US" sz="2000" b="1" i="1" dirty="0">
              <a:solidFill>
                <a:srgbClr val="666666"/>
              </a:solidFill>
              <a:latin typeface="Arial" panose="020B0604020202020204" pitchFamily="34" charset="0"/>
              <a:cs typeface="Arial" panose="020B0604020202020204" pitchFamily="34" charset="0"/>
            </a:endParaRPr>
          </a:p>
          <a:p>
            <a:pPr algn="just" eaLnBrk="0" fontAlgn="base" hangingPunct="0">
              <a:lnSpc>
                <a:spcPct val="120000"/>
              </a:lnSpc>
              <a:spcBef>
                <a:spcPct val="0"/>
              </a:spcBef>
              <a:spcAft>
                <a:spcPts val="1200"/>
              </a:spcAft>
              <a:defRPr/>
            </a:pPr>
            <a:r>
              <a:rPr lang="en-US" sz="2000" b="1" dirty="0">
                <a:solidFill>
                  <a:schemeClr val="accent6"/>
                </a:solidFill>
                <a:latin typeface="Arial" panose="020B0604020202020204" pitchFamily="34" charset="0"/>
                <a:cs typeface="Arial" panose="020B0604020202020204" pitchFamily="34" charset="0"/>
              </a:rPr>
              <a:t>IACET: </a:t>
            </a:r>
            <a:r>
              <a:rPr lang="en-US" sz="2000" dirty="0">
                <a:solidFill>
                  <a:srgbClr val="666666"/>
                </a:solidFill>
                <a:latin typeface="Arial" panose="020B0604020202020204" pitchFamily="34" charset="0"/>
                <a:cs typeface="Arial" panose="020B0604020202020204" pitchFamily="34" charset="0"/>
              </a:rPr>
              <a:t>For those seeking IACET CEUs: You will receive an email with a link allowing access to print your Certificate of Attendance and instructions directing you to the Simpson Student Center to take the exam before credits can be awarded. Once the exam is taken and passed, you will have earned </a:t>
            </a:r>
            <a:r>
              <a:rPr lang="en-US" sz="2000" dirty="0" smtClean="0">
                <a:solidFill>
                  <a:srgbClr val="666666"/>
                </a:solidFill>
                <a:latin typeface="Arial" panose="020B0604020202020204" pitchFamily="34" charset="0"/>
                <a:cs typeface="Arial" panose="020B0604020202020204" pitchFamily="34" charset="0"/>
              </a:rPr>
              <a:t>0.2 </a:t>
            </a:r>
            <a:r>
              <a:rPr lang="en-US" sz="2000" dirty="0" smtClean="0">
                <a:solidFill>
                  <a:srgbClr val="666666"/>
                </a:solidFill>
                <a:latin typeface="Arial" panose="020B0604020202020204" pitchFamily="34" charset="0"/>
                <a:cs typeface="Arial" panose="020B0604020202020204" pitchFamily="34" charset="0"/>
              </a:rPr>
              <a:t>CEUs </a:t>
            </a:r>
            <a:r>
              <a:rPr lang="en-US" sz="2000" dirty="0" smtClean="0">
                <a:solidFill>
                  <a:srgbClr val="666666"/>
                </a:solidFill>
                <a:latin typeface="Arial" panose="020B0604020202020204" pitchFamily="34" charset="0"/>
                <a:cs typeface="Arial" panose="020B0604020202020204" pitchFamily="34" charset="0"/>
              </a:rPr>
              <a:t>(2 hours </a:t>
            </a:r>
            <a:r>
              <a:rPr lang="en-US" sz="2000" dirty="0" smtClean="0">
                <a:solidFill>
                  <a:srgbClr val="666666"/>
                </a:solidFill>
                <a:latin typeface="Arial" panose="020B0604020202020204" pitchFamily="34" charset="0"/>
                <a:cs typeface="Arial" panose="020B0604020202020204" pitchFamily="34" charset="0"/>
              </a:rPr>
              <a:t>of credit). </a:t>
            </a:r>
            <a:r>
              <a:rPr lang="en-US" sz="2000" dirty="0">
                <a:solidFill>
                  <a:srgbClr val="666666"/>
                </a:solidFill>
                <a:latin typeface="Arial" panose="020B0604020202020204" pitchFamily="34" charset="0"/>
                <a:cs typeface="Arial" panose="020B0604020202020204" pitchFamily="34" charset="0"/>
              </a:rPr>
              <a:t>You can then access your Certificate of Completion from the Course Content tab. </a:t>
            </a:r>
            <a:r>
              <a:rPr lang="en-US" sz="2000" dirty="0" smtClean="0">
                <a:solidFill>
                  <a:srgbClr val="666666"/>
                </a:solidFill>
                <a:latin typeface="Arial" panose="020B0604020202020204" pitchFamily="34" charset="0"/>
                <a:cs typeface="Arial" panose="020B0604020202020204" pitchFamily="34" charset="0"/>
              </a:rPr>
              <a:t>You </a:t>
            </a:r>
            <a:r>
              <a:rPr lang="en-US" sz="2000" dirty="0">
                <a:solidFill>
                  <a:srgbClr val="666666"/>
                </a:solidFill>
                <a:latin typeface="Arial" panose="020B0604020202020204" pitchFamily="34" charset="0"/>
                <a:cs typeface="Arial" panose="020B0604020202020204" pitchFamily="34" charset="0"/>
              </a:rPr>
              <a:t>must self-report your credits to your certifying organization or </a:t>
            </a:r>
            <a:r>
              <a:rPr lang="en-US" sz="2000" dirty="0" smtClean="0">
                <a:solidFill>
                  <a:srgbClr val="666666"/>
                </a:solidFill>
                <a:latin typeface="Arial" panose="020B0604020202020204" pitchFamily="34" charset="0"/>
                <a:cs typeface="Arial" panose="020B0604020202020204" pitchFamily="34" charset="0"/>
              </a:rPr>
              <a:t>agency.</a:t>
            </a:r>
            <a:endParaRPr lang="en-US" sz="2000" i="1" dirty="0">
              <a:solidFill>
                <a:srgbClr val="666666"/>
              </a:solidFill>
              <a:latin typeface="Arial" panose="020B0604020202020204" pitchFamily="34" charset="0"/>
              <a:cs typeface="Arial" panose="020B0604020202020204" pitchFamily="34" charset="0"/>
            </a:endParaRPr>
          </a:p>
          <a:p>
            <a:pPr algn="just" eaLnBrk="0" fontAlgn="base" hangingPunct="0">
              <a:lnSpc>
                <a:spcPct val="120000"/>
              </a:lnSpc>
              <a:spcBef>
                <a:spcPct val="0"/>
              </a:spcBef>
              <a:spcAft>
                <a:spcPts val="1200"/>
              </a:spcAft>
              <a:defRPr/>
            </a:pPr>
            <a:r>
              <a:rPr lang="en-US" sz="2000" dirty="0" smtClean="0">
                <a:solidFill>
                  <a:srgbClr val="666666"/>
                </a:solidFill>
                <a:latin typeface="Arial" panose="020B0604020202020204" pitchFamily="34" charset="0"/>
                <a:cs typeface="Arial" panose="020B0604020202020204" pitchFamily="34" charset="0"/>
              </a:rPr>
              <a:t>If </a:t>
            </a:r>
            <a:r>
              <a:rPr lang="en-US" sz="2000" dirty="0">
                <a:solidFill>
                  <a:srgbClr val="666666"/>
                </a:solidFill>
                <a:latin typeface="Arial" panose="020B0604020202020204" pitchFamily="34" charset="0"/>
                <a:cs typeface="Arial" panose="020B0604020202020204" pitchFamily="34" charset="0"/>
              </a:rPr>
              <a:t>you have questions or need assistance, please contact </a:t>
            </a:r>
            <a:r>
              <a:rPr lang="en-US" sz="2000" dirty="0">
                <a:solidFill>
                  <a:schemeClr val="accent6"/>
                </a:solidFill>
                <a:latin typeface="Arial" panose="020B0604020202020204" pitchFamily="34" charset="0"/>
                <a:cs typeface="Arial" panose="020B0604020202020204" pitchFamily="34" charset="0"/>
              </a:rPr>
              <a:t>training@strongtie.com</a:t>
            </a:r>
            <a:r>
              <a:rPr lang="en-US" sz="2000" dirty="0" smtClean="0">
                <a:solidFill>
                  <a:srgbClr val="666666"/>
                </a:solidFill>
                <a:latin typeface="Arial" panose="020B0604020202020204" pitchFamily="34" charset="0"/>
                <a:cs typeface="Arial" panose="020B0604020202020204" pitchFamily="34" charset="0"/>
              </a:rPr>
              <a:t>.</a:t>
            </a:r>
            <a:endParaRPr lang="en-US" sz="2000" dirty="0">
              <a:solidFill>
                <a:srgbClr val="666666"/>
              </a:solidFill>
              <a:latin typeface="Arial" panose="020B0604020202020204" pitchFamily="34" charset="0"/>
              <a:cs typeface="Arial" panose="020B0604020202020204" pitchFamily="34" charset="0"/>
            </a:endParaRPr>
          </a:p>
        </p:txBody>
      </p:sp>
    </p:spTree>
    <p:custDataLst>
      <p:tags r:id="rId1"/>
    </p:custDataLst>
    <p:extLst>
      <p:ext uri="{BB962C8B-B14F-4D97-AF65-F5344CB8AC3E}">
        <p14:creationId xmlns:p14="http://schemas.microsoft.com/office/powerpoint/2010/main" val="111292133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chor="t">
            <a:normAutofit/>
          </a:bodyPr>
          <a:lstStyle/>
          <a:p>
            <a:pPr marL="0" indent="0">
              <a:lnSpc>
                <a:spcPct val="120000"/>
              </a:lnSpc>
              <a:buNone/>
            </a:pPr>
            <a:r>
              <a:rPr lang="en-US" sz="2400" dirty="0" smtClean="0">
                <a:solidFill>
                  <a:srgbClr val="FF773D"/>
                </a:solidFill>
                <a:latin typeface="Arial Black" panose="020B0A04020102020204" pitchFamily="34" charset="0"/>
              </a:rPr>
              <a:t>New solutions were explored</a:t>
            </a:r>
          </a:p>
          <a:p>
            <a:pPr marL="0" indent="0">
              <a:lnSpc>
                <a:spcPct val="120000"/>
              </a:lnSpc>
              <a:buNone/>
            </a:pPr>
            <a:r>
              <a:rPr lang="en-US" sz="2400" dirty="0">
                <a:solidFill>
                  <a:srgbClr val="666666"/>
                </a:solidFill>
              </a:rPr>
              <a:t>P</a:t>
            </a:r>
            <a:r>
              <a:rPr lang="en-US" sz="2400" dirty="0" smtClean="0">
                <a:solidFill>
                  <a:srgbClr val="666666"/>
                </a:solidFill>
              </a:rPr>
              <a:t>roperty </a:t>
            </a:r>
            <a:r>
              <a:rPr lang="en-US" sz="2400" dirty="0">
                <a:solidFill>
                  <a:srgbClr val="666666"/>
                </a:solidFill>
              </a:rPr>
              <a:t>owners want the maximum amount of rentable space on their land and plenty of natural </a:t>
            </a:r>
            <a:r>
              <a:rPr lang="en-US" sz="2400" dirty="0" smtClean="0">
                <a:solidFill>
                  <a:srgbClr val="666666"/>
                </a:solidFill>
              </a:rPr>
              <a:t>light let in by large openings.</a:t>
            </a:r>
            <a:endParaRPr lang="en-US" sz="2400" dirty="0">
              <a:solidFill>
                <a:srgbClr val="666666"/>
              </a:solidFill>
            </a:endParaRPr>
          </a:p>
        </p:txBody>
      </p:sp>
      <p:pic>
        <p:nvPicPr>
          <p:cNvPr id="6" name="Content Placeholder 5"/>
          <p:cNvPicPr>
            <a:picLocks noGrp="1" noChangeAspect="1"/>
          </p:cNvPicPr>
          <p:nvPr>
            <p:ph idx="10"/>
          </p:nvPr>
        </p:nvPicPr>
        <p:blipFill rotWithShape="1">
          <a:blip r:embed="rId4">
            <a:extLst>
              <a:ext uri="{28A0092B-C50C-407E-A947-70E740481C1C}">
                <a14:useLocalDpi xmlns:a14="http://schemas.microsoft.com/office/drawing/2010/main" val="0"/>
              </a:ext>
            </a:extLst>
          </a:blip>
          <a:stretch/>
        </p:blipFill>
        <p:spPr>
          <a:xfrm>
            <a:off x="6362700" y="1425162"/>
            <a:ext cx="5105400" cy="3842872"/>
          </a:xfrm>
        </p:spPr>
      </p:pic>
      <p:sp>
        <p:nvSpPr>
          <p:cNvPr id="2" name="Title 1"/>
          <p:cNvSpPr>
            <a:spLocks noGrp="1"/>
          </p:cNvSpPr>
          <p:nvPr>
            <p:ph type="title"/>
          </p:nvPr>
        </p:nvSpPr>
        <p:spPr/>
        <p:txBody>
          <a:bodyPr>
            <a:normAutofit/>
          </a:bodyPr>
          <a:lstStyle/>
          <a:p>
            <a:r>
              <a:rPr lang="en-US" dirty="0" smtClean="0"/>
              <a:t>Introduction to Moment Frames, cont.</a:t>
            </a:r>
            <a:endParaRPr lang="en-US" dirty="0"/>
          </a:p>
        </p:txBody>
      </p:sp>
    </p:spTree>
    <p:custDataLst>
      <p:tags r:id="rId1"/>
    </p:custDataLst>
    <p:extLst>
      <p:ext uri="{BB962C8B-B14F-4D97-AF65-F5344CB8AC3E}">
        <p14:creationId xmlns:p14="http://schemas.microsoft.com/office/powerpoint/2010/main" val="334500033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chor="t">
            <a:normAutofit/>
          </a:bodyPr>
          <a:lstStyle/>
          <a:p>
            <a:pPr marL="0" indent="0">
              <a:lnSpc>
                <a:spcPct val="120000"/>
              </a:lnSpc>
              <a:buNone/>
            </a:pPr>
            <a:r>
              <a:rPr lang="en-US" sz="2400" dirty="0" smtClean="0">
                <a:solidFill>
                  <a:srgbClr val="FF773D"/>
                </a:solidFill>
                <a:latin typeface="Arial Black" panose="020B0A04020102020204" pitchFamily="34" charset="0"/>
              </a:rPr>
              <a:t>Steel moment frames were the answer to these demands</a:t>
            </a:r>
            <a:endParaRPr lang="en-US" sz="2400" dirty="0" smtClean="0">
              <a:solidFill>
                <a:srgbClr val="666666"/>
              </a:solidFill>
            </a:endParaRPr>
          </a:p>
          <a:p>
            <a:pPr marL="0" indent="0">
              <a:lnSpc>
                <a:spcPct val="120000"/>
              </a:lnSpc>
              <a:buNone/>
            </a:pPr>
            <a:r>
              <a:rPr lang="en-US" sz="2400" dirty="0" smtClean="0">
                <a:solidFill>
                  <a:srgbClr val="666666"/>
                </a:solidFill>
              </a:rPr>
              <a:t>Originally intended for use in high-rise construction, steel moment frames </a:t>
            </a:r>
            <a:r>
              <a:rPr lang="en-US" sz="2400" dirty="0">
                <a:solidFill>
                  <a:srgbClr val="666666"/>
                </a:solidFill>
              </a:rPr>
              <a:t>have evolved to encompass a large number of residential and mixed-use projects because of the flexibility they give designers.</a:t>
            </a:r>
          </a:p>
        </p:txBody>
      </p:sp>
      <p:pic>
        <p:nvPicPr>
          <p:cNvPr id="5" name="Content Placeholder 4"/>
          <p:cNvPicPr>
            <a:picLocks noGrp="1" noChangeAspect="1"/>
          </p:cNvPicPr>
          <p:nvPr>
            <p:ph idx="10"/>
          </p:nvPr>
        </p:nvPicPr>
        <p:blipFill>
          <a:blip r:embed="rId4">
            <a:extLst>
              <a:ext uri="{28A0092B-C50C-407E-A947-70E740481C1C}">
                <a14:useLocalDpi xmlns:a14="http://schemas.microsoft.com/office/drawing/2010/main" val="0"/>
              </a:ext>
            </a:extLst>
          </a:blip>
          <a:stretch>
            <a:fillRect/>
          </a:stretch>
        </p:blipFill>
        <p:spPr>
          <a:xfrm>
            <a:off x="6362700" y="1476103"/>
            <a:ext cx="5105400" cy="3400745"/>
          </a:xfrm>
        </p:spPr>
      </p:pic>
      <p:sp>
        <p:nvSpPr>
          <p:cNvPr id="2" name="Title 1"/>
          <p:cNvSpPr>
            <a:spLocks noGrp="1"/>
          </p:cNvSpPr>
          <p:nvPr>
            <p:ph type="title"/>
          </p:nvPr>
        </p:nvSpPr>
        <p:spPr/>
        <p:txBody>
          <a:bodyPr>
            <a:normAutofit/>
          </a:bodyPr>
          <a:lstStyle/>
          <a:p>
            <a:r>
              <a:rPr lang="en-US" dirty="0" smtClean="0"/>
              <a:t>Introduction to Moment Frames, cont.</a:t>
            </a:r>
            <a:endParaRPr lang="en-US" dirty="0"/>
          </a:p>
        </p:txBody>
      </p:sp>
      <p:pic>
        <p:nvPicPr>
          <p:cNvPr id="6" name="Picture 5"/>
          <p:cNvPicPr>
            <a:picLocks noChangeAspect="1"/>
          </p:cNvPicPr>
          <p:nvPr/>
        </p:nvPicPr>
        <p:blipFill>
          <a:blip r:embed="rId5" cstate="print">
            <a:duotone>
              <a:srgbClr val="FF5308">
                <a:shade val="45000"/>
                <a:satMod val="135000"/>
              </a:srgbClr>
              <a:prstClr val="white"/>
            </a:duotone>
            <a:extLst>
              <a:ext uri="{28A0092B-C50C-407E-A947-70E740481C1C}">
                <a14:useLocalDpi xmlns:a14="http://schemas.microsoft.com/office/drawing/2010/main" val="0"/>
              </a:ext>
            </a:extLst>
          </a:blip>
          <a:stretch>
            <a:fillRect/>
          </a:stretch>
        </p:blipFill>
        <p:spPr>
          <a:xfrm>
            <a:off x="11468099" y="6459220"/>
            <a:ext cx="264160" cy="264160"/>
          </a:xfrm>
          <a:prstGeom prst="rect">
            <a:avLst/>
          </a:prstGeom>
        </p:spPr>
      </p:pic>
    </p:spTree>
    <p:custDataLst>
      <p:tags r:id="rId1"/>
    </p:custDataLst>
    <p:extLst>
      <p:ext uri="{BB962C8B-B14F-4D97-AF65-F5344CB8AC3E}">
        <p14:creationId xmlns:p14="http://schemas.microsoft.com/office/powerpoint/2010/main" val="4257719511"/>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chor="t">
            <a:noAutofit/>
          </a:bodyPr>
          <a:lstStyle/>
          <a:p>
            <a:pPr marL="0" indent="0">
              <a:lnSpc>
                <a:spcPct val="120000"/>
              </a:lnSpc>
              <a:buNone/>
            </a:pPr>
            <a:r>
              <a:rPr lang="en-US" sz="2400" dirty="0">
                <a:solidFill>
                  <a:srgbClr val="FF773D"/>
                </a:solidFill>
                <a:latin typeface="Arial Black" panose="020B0A04020102020204" pitchFamily="34" charset="0"/>
              </a:rPr>
              <a:t>The </a:t>
            </a:r>
            <a:r>
              <a:rPr lang="en-US" sz="2400" dirty="0" smtClean="0">
                <a:solidFill>
                  <a:srgbClr val="FF773D"/>
                </a:solidFill>
                <a:latin typeface="Arial Black" panose="020B0A04020102020204" pitchFamily="34" charset="0"/>
              </a:rPr>
              <a:t>conception </a:t>
            </a:r>
            <a:r>
              <a:rPr lang="en-US" sz="2400" dirty="0">
                <a:solidFill>
                  <a:srgbClr val="FF773D"/>
                </a:solidFill>
                <a:latin typeface="Arial Black" panose="020B0A04020102020204" pitchFamily="34" charset="0"/>
              </a:rPr>
              <a:t>of </a:t>
            </a:r>
            <a:r>
              <a:rPr lang="en-US" sz="2400" dirty="0" smtClean="0">
                <a:solidFill>
                  <a:srgbClr val="FF773D"/>
                </a:solidFill>
                <a:latin typeface="Arial Black" panose="020B0A04020102020204" pitchFamily="34" charset="0"/>
              </a:rPr>
              <a:t>early moment </a:t>
            </a:r>
            <a:r>
              <a:rPr lang="en-US" sz="2400" dirty="0">
                <a:solidFill>
                  <a:srgbClr val="FF773D"/>
                </a:solidFill>
                <a:latin typeface="Arial Black" panose="020B0A04020102020204" pitchFamily="34" charset="0"/>
              </a:rPr>
              <a:t>f</a:t>
            </a:r>
            <a:r>
              <a:rPr lang="en-US" sz="2400" dirty="0" smtClean="0">
                <a:solidFill>
                  <a:srgbClr val="FF773D"/>
                </a:solidFill>
                <a:latin typeface="Arial Black" panose="020B0A04020102020204" pitchFamily="34" charset="0"/>
              </a:rPr>
              <a:t>rames</a:t>
            </a:r>
          </a:p>
          <a:p>
            <a:pPr marL="0" indent="0">
              <a:lnSpc>
                <a:spcPct val="120000"/>
              </a:lnSpc>
              <a:buNone/>
            </a:pPr>
            <a:r>
              <a:rPr lang="en-US" sz="2000" dirty="0" smtClean="0">
                <a:solidFill>
                  <a:srgbClr val="666666"/>
                </a:solidFill>
              </a:rPr>
              <a:t>Early steel </a:t>
            </a:r>
            <a:r>
              <a:rPr lang="en-US" sz="2000" dirty="0">
                <a:solidFill>
                  <a:srgbClr val="666666"/>
                </a:solidFill>
              </a:rPr>
              <a:t>moment </a:t>
            </a:r>
            <a:r>
              <a:rPr lang="en-US" sz="2000" dirty="0" smtClean="0">
                <a:solidFill>
                  <a:srgbClr val="666666"/>
                </a:solidFill>
              </a:rPr>
              <a:t>frames </a:t>
            </a:r>
            <a:r>
              <a:rPr lang="en-US" sz="2000" dirty="0">
                <a:solidFill>
                  <a:srgbClr val="666666"/>
                </a:solidFill>
              </a:rPr>
              <a:t>used riveted connections with angles or T-sections connecting the beam flanges to the columns to create moment connections</a:t>
            </a:r>
            <a:r>
              <a:rPr lang="en-US" sz="2000" dirty="0" smtClean="0">
                <a:solidFill>
                  <a:srgbClr val="666666"/>
                </a:solidFill>
              </a:rPr>
              <a:t>.</a:t>
            </a:r>
          </a:p>
          <a:p>
            <a:pPr marL="0" indent="0">
              <a:lnSpc>
                <a:spcPct val="120000"/>
              </a:lnSpc>
              <a:buNone/>
            </a:pPr>
            <a:r>
              <a:rPr lang="en-US" sz="2000" dirty="0">
                <a:solidFill>
                  <a:srgbClr val="666666"/>
                </a:solidFill>
              </a:rPr>
              <a:t>N</a:t>
            </a:r>
            <a:r>
              <a:rPr lang="en-US" sz="2000" dirty="0" smtClean="0">
                <a:solidFill>
                  <a:srgbClr val="666666"/>
                </a:solidFill>
              </a:rPr>
              <a:t>ew </a:t>
            </a:r>
            <a:r>
              <a:rPr lang="en-US" sz="2000" dirty="0">
                <a:solidFill>
                  <a:srgbClr val="666666"/>
                </a:solidFill>
              </a:rPr>
              <a:t>welding technologies and </a:t>
            </a:r>
            <a:r>
              <a:rPr lang="en-US" sz="2000" dirty="0" smtClean="0">
                <a:solidFill>
                  <a:srgbClr val="666666"/>
                </a:solidFill>
              </a:rPr>
              <a:t>high-strength </a:t>
            </a:r>
            <a:r>
              <a:rPr lang="en-US" sz="2000" dirty="0">
                <a:solidFill>
                  <a:srgbClr val="666666"/>
                </a:solidFill>
              </a:rPr>
              <a:t>bolts ended the use of </a:t>
            </a:r>
            <a:r>
              <a:rPr lang="en-US" sz="2000" dirty="0" smtClean="0">
                <a:solidFill>
                  <a:srgbClr val="666666"/>
                </a:solidFill>
              </a:rPr>
              <a:t>riveting.</a:t>
            </a:r>
          </a:p>
          <a:p>
            <a:pPr marL="0" indent="0">
              <a:lnSpc>
                <a:spcPct val="120000"/>
              </a:lnSpc>
              <a:buNone/>
            </a:pPr>
            <a:r>
              <a:rPr lang="en-US" sz="2000" dirty="0" smtClean="0">
                <a:solidFill>
                  <a:srgbClr val="666666"/>
                </a:solidFill>
              </a:rPr>
              <a:t>The </a:t>
            </a:r>
            <a:r>
              <a:rPr lang="en-US" sz="2000" dirty="0">
                <a:solidFill>
                  <a:srgbClr val="666666"/>
                </a:solidFill>
              </a:rPr>
              <a:t>Welded Flange </a:t>
            </a:r>
            <a:r>
              <a:rPr lang="en-US" sz="2000" dirty="0" smtClean="0">
                <a:solidFill>
                  <a:srgbClr val="666666"/>
                </a:solidFill>
              </a:rPr>
              <a:t>Connection </a:t>
            </a:r>
            <a:r>
              <a:rPr lang="en-US" sz="2000" dirty="0">
                <a:solidFill>
                  <a:srgbClr val="666666"/>
                </a:solidFill>
              </a:rPr>
              <a:t>became one of the most common moment frame joints.</a:t>
            </a:r>
          </a:p>
        </p:txBody>
      </p:sp>
      <p:pic>
        <p:nvPicPr>
          <p:cNvPr id="6" name="Content Placeholder 5"/>
          <p:cNvPicPr>
            <a:picLocks noGrp="1" noChangeAspect="1"/>
          </p:cNvPicPr>
          <p:nvPr>
            <p:ph idx="10"/>
          </p:nvPr>
        </p:nvPicPr>
        <p:blipFill rotWithShape="1">
          <a:blip r:embed="rId4">
            <a:extLst>
              <a:ext uri="{28A0092B-C50C-407E-A947-70E740481C1C}">
                <a14:useLocalDpi xmlns:a14="http://schemas.microsoft.com/office/drawing/2010/main" val="0"/>
              </a:ext>
            </a:extLst>
          </a:blip>
          <a:srcRect t="977" b="26417"/>
          <a:stretch/>
        </p:blipFill>
        <p:spPr>
          <a:xfrm>
            <a:off x="7277896" y="1409700"/>
            <a:ext cx="3110803" cy="3234489"/>
          </a:xfrm>
        </p:spPr>
      </p:pic>
      <p:sp>
        <p:nvSpPr>
          <p:cNvPr id="2" name="Title 1"/>
          <p:cNvSpPr>
            <a:spLocks noGrp="1"/>
          </p:cNvSpPr>
          <p:nvPr>
            <p:ph type="title"/>
          </p:nvPr>
        </p:nvSpPr>
        <p:spPr/>
        <p:txBody>
          <a:bodyPr>
            <a:normAutofit/>
          </a:bodyPr>
          <a:lstStyle/>
          <a:p>
            <a:r>
              <a:rPr lang="en-US" dirty="0" smtClean="0"/>
              <a:t>Brief History of Moment Frames</a:t>
            </a:r>
            <a:endParaRPr lang="en-US" dirty="0"/>
          </a:p>
        </p:txBody>
      </p:sp>
      <p:sp>
        <p:nvSpPr>
          <p:cNvPr id="4" name="TextBox 3"/>
          <p:cNvSpPr txBox="1"/>
          <p:nvPr/>
        </p:nvSpPr>
        <p:spPr>
          <a:xfrm>
            <a:off x="9288375" y="1457828"/>
            <a:ext cx="490840" cy="369332"/>
          </a:xfrm>
          <a:prstGeom prst="rect">
            <a:avLst/>
          </a:prstGeom>
          <a:solidFill>
            <a:schemeClr val="bg1"/>
          </a:solidFill>
        </p:spPr>
        <p:txBody>
          <a:bodyPr wrap="none" rtlCol="0">
            <a:spAutoFit/>
          </a:bodyPr>
          <a:lstStyle/>
          <a:p>
            <a:r>
              <a:rPr lang="en-US" b="1" dirty="0" smtClean="0">
                <a:solidFill>
                  <a:srgbClr val="FF773D"/>
                </a:solidFill>
                <a:latin typeface="Calibri" panose="020F0502020204030204" pitchFamily="34" charset="0"/>
                <a:cs typeface="Calibri" panose="020F0502020204030204" pitchFamily="34" charset="0"/>
              </a:rPr>
              <a:t>❶</a:t>
            </a:r>
            <a:endParaRPr lang="en-US" b="1" dirty="0">
              <a:solidFill>
                <a:srgbClr val="FF773D"/>
              </a:solidFill>
            </a:endParaRPr>
          </a:p>
        </p:txBody>
      </p:sp>
      <p:sp>
        <p:nvSpPr>
          <p:cNvPr id="7" name="TextBox 6"/>
          <p:cNvSpPr txBox="1"/>
          <p:nvPr/>
        </p:nvSpPr>
        <p:spPr>
          <a:xfrm>
            <a:off x="8994827" y="4112793"/>
            <a:ext cx="490840" cy="369332"/>
          </a:xfrm>
          <a:prstGeom prst="rect">
            <a:avLst/>
          </a:prstGeom>
          <a:solidFill>
            <a:schemeClr val="bg1"/>
          </a:solidFill>
        </p:spPr>
        <p:txBody>
          <a:bodyPr wrap="none" rtlCol="0">
            <a:spAutoFit/>
          </a:bodyPr>
          <a:lstStyle/>
          <a:p>
            <a:r>
              <a:rPr lang="en-US" b="1" dirty="0" smtClean="0">
                <a:solidFill>
                  <a:srgbClr val="FF773D"/>
                </a:solidFill>
                <a:latin typeface="Calibri" panose="020F0502020204030204" pitchFamily="34" charset="0"/>
                <a:cs typeface="Calibri" panose="020F0502020204030204" pitchFamily="34" charset="0"/>
              </a:rPr>
              <a:t>❷</a:t>
            </a:r>
            <a:endParaRPr lang="en-US" b="1" dirty="0">
              <a:solidFill>
                <a:srgbClr val="FF773D"/>
              </a:solidFill>
            </a:endParaRPr>
          </a:p>
        </p:txBody>
      </p:sp>
      <p:sp>
        <p:nvSpPr>
          <p:cNvPr id="8" name="TextBox 7"/>
          <p:cNvSpPr txBox="1"/>
          <p:nvPr/>
        </p:nvSpPr>
        <p:spPr>
          <a:xfrm>
            <a:off x="8994827" y="3464996"/>
            <a:ext cx="490840" cy="369332"/>
          </a:xfrm>
          <a:prstGeom prst="rect">
            <a:avLst/>
          </a:prstGeom>
          <a:solidFill>
            <a:schemeClr val="bg1"/>
          </a:solidFill>
        </p:spPr>
        <p:txBody>
          <a:bodyPr wrap="none" rtlCol="0">
            <a:spAutoFit/>
          </a:bodyPr>
          <a:lstStyle/>
          <a:p>
            <a:r>
              <a:rPr lang="en-US" b="1" dirty="0" smtClean="0">
                <a:solidFill>
                  <a:srgbClr val="FF773D"/>
                </a:solidFill>
                <a:latin typeface="Calibri" panose="020F0502020204030204" pitchFamily="34" charset="0"/>
                <a:cs typeface="Calibri" panose="020F0502020204030204" pitchFamily="34" charset="0"/>
              </a:rPr>
              <a:t>❸</a:t>
            </a:r>
            <a:endParaRPr lang="en-US" b="1" dirty="0">
              <a:solidFill>
                <a:srgbClr val="FF773D"/>
              </a:solidFill>
            </a:endParaRPr>
          </a:p>
        </p:txBody>
      </p:sp>
      <p:sp>
        <p:nvSpPr>
          <p:cNvPr id="9" name="TextBox 8"/>
          <p:cNvSpPr txBox="1"/>
          <p:nvPr/>
        </p:nvSpPr>
        <p:spPr>
          <a:xfrm>
            <a:off x="9288375" y="2103337"/>
            <a:ext cx="490840" cy="369332"/>
          </a:xfrm>
          <a:prstGeom prst="rect">
            <a:avLst/>
          </a:prstGeom>
          <a:solidFill>
            <a:schemeClr val="bg1"/>
          </a:solidFill>
        </p:spPr>
        <p:txBody>
          <a:bodyPr wrap="none" rtlCol="0">
            <a:spAutoFit/>
          </a:bodyPr>
          <a:lstStyle/>
          <a:p>
            <a:r>
              <a:rPr lang="en-US" b="1" dirty="0" smtClean="0">
                <a:solidFill>
                  <a:srgbClr val="FF773D"/>
                </a:solidFill>
                <a:latin typeface="Calibri" panose="020F0502020204030204" pitchFamily="34" charset="0"/>
                <a:cs typeface="Calibri" panose="020F0502020204030204" pitchFamily="34" charset="0"/>
              </a:rPr>
              <a:t>❹</a:t>
            </a:r>
            <a:endParaRPr lang="en-US" b="1" dirty="0">
              <a:solidFill>
                <a:srgbClr val="FF773D"/>
              </a:solidFill>
            </a:endParaRPr>
          </a:p>
        </p:txBody>
      </p:sp>
      <p:sp>
        <p:nvSpPr>
          <p:cNvPr id="5" name="TextBox 4"/>
          <p:cNvSpPr txBox="1"/>
          <p:nvPr/>
        </p:nvSpPr>
        <p:spPr>
          <a:xfrm>
            <a:off x="6653463" y="4836948"/>
            <a:ext cx="4814636" cy="1092607"/>
          </a:xfrm>
          <a:prstGeom prst="rect">
            <a:avLst/>
          </a:prstGeom>
          <a:noFill/>
        </p:spPr>
        <p:txBody>
          <a:bodyPr wrap="square" lIns="0" tIns="0" rIns="0" bIns="0" rtlCol="0">
            <a:spAutoFit/>
          </a:bodyPr>
          <a:lstStyle/>
          <a:p>
            <a:pPr>
              <a:spcAft>
                <a:spcPts val="600"/>
              </a:spcAft>
            </a:pPr>
            <a:r>
              <a:rPr lang="en-US" sz="1400" b="1" dirty="0" smtClean="0">
                <a:solidFill>
                  <a:srgbClr val="FF773D"/>
                </a:solidFill>
                <a:latin typeface="Calibri" panose="020F0502020204030204" pitchFamily="34" charset="0"/>
                <a:cs typeface="Calibri" panose="020F0502020204030204" pitchFamily="34" charset="0"/>
              </a:rPr>
              <a:t>❶</a:t>
            </a:r>
            <a:r>
              <a:rPr lang="en-US" sz="1400" b="1" dirty="0" smtClean="0">
                <a:solidFill>
                  <a:srgbClr val="FF773D"/>
                </a:solidFill>
              </a:rPr>
              <a:t>  </a:t>
            </a:r>
            <a:r>
              <a:rPr lang="en-US" sz="1400" dirty="0" smtClean="0">
                <a:solidFill>
                  <a:srgbClr val="666666"/>
                </a:solidFill>
                <a:latin typeface="Arial" panose="020B0604020202020204" pitchFamily="34" charset="0"/>
                <a:cs typeface="Arial" panose="020B0604020202020204" pitchFamily="34" charset="0"/>
              </a:rPr>
              <a:t>Complete joint penetration weld top and bottom flanges</a:t>
            </a:r>
          </a:p>
          <a:p>
            <a:pPr>
              <a:spcAft>
                <a:spcPts val="600"/>
              </a:spcAft>
            </a:pPr>
            <a:r>
              <a:rPr lang="en-US" sz="1400" b="1" dirty="0" smtClean="0">
                <a:solidFill>
                  <a:srgbClr val="FF773D"/>
                </a:solidFill>
                <a:latin typeface="Calibri" panose="020F0502020204030204" pitchFamily="34" charset="0"/>
                <a:cs typeface="Calibri" panose="020F0502020204030204" pitchFamily="34" charset="0"/>
              </a:rPr>
              <a:t>❷</a:t>
            </a:r>
            <a:r>
              <a:rPr lang="en-US" sz="1400" b="1" dirty="0" smtClean="0">
                <a:solidFill>
                  <a:srgbClr val="FF773D"/>
                </a:solidFill>
              </a:rPr>
              <a:t>  </a:t>
            </a:r>
            <a:r>
              <a:rPr lang="en-US" sz="1400" dirty="0" smtClean="0">
                <a:solidFill>
                  <a:srgbClr val="666666"/>
                </a:solidFill>
                <a:latin typeface="Arial" panose="020B0604020202020204" pitchFamily="34" charset="0"/>
                <a:cs typeface="Arial" panose="020B0604020202020204" pitchFamily="34" charset="0"/>
              </a:rPr>
              <a:t>Weld backing left in place (Pre-Northridge)</a:t>
            </a:r>
          </a:p>
          <a:p>
            <a:pPr>
              <a:spcAft>
                <a:spcPts val="600"/>
              </a:spcAft>
            </a:pPr>
            <a:r>
              <a:rPr lang="en-US" sz="1400" b="1" dirty="0" smtClean="0">
                <a:solidFill>
                  <a:srgbClr val="FF773D"/>
                </a:solidFill>
                <a:latin typeface="Calibri" panose="020F0502020204030204" pitchFamily="34" charset="0"/>
                <a:cs typeface="Calibri" panose="020F0502020204030204" pitchFamily="34" charset="0"/>
              </a:rPr>
              <a:t>❸</a:t>
            </a:r>
            <a:r>
              <a:rPr lang="en-US" sz="1400" b="1" dirty="0" smtClean="0">
                <a:solidFill>
                  <a:srgbClr val="FF773D"/>
                </a:solidFill>
              </a:rPr>
              <a:t>  </a:t>
            </a:r>
            <a:r>
              <a:rPr lang="en-US" sz="1400" dirty="0" smtClean="0">
                <a:solidFill>
                  <a:srgbClr val="666666"/>
                </a:solidFill>
                <a:latin typeface="Arial" panose="020B0604020202020204" pitchFamily="34" charset="0"/>
                <a:cs typeface="Arial" panose="020B0604020202020204" pitchFamily="34" charset="0"/>
              </a:rPr>
              <a:t>Weld access hole</a:t>
            </a:r>
          </a:p>
          <a:p>
            <a:pPr>
              <a:spcAft>
                <a:spcPts val="600"/>
              </a:spcAft>
            </a:pPr>
            <a:r>
              <a:rPr lang="en-US" sz="1400" b="1" dirty="0" smtClean="0">
                <a:solidFill>
                  <a:srgbClr val="FF773D"/>
                </a:solidFill>
                <a:latin typeface="Calibri" panose="020F0502020204030204" pitchFamily="34" charset="0"/>
                <a:cs typeface="Calibri" panose="020F0502020204030204" pitchFamily="34" charset="0"/>
              </a:rPr>
              <a:t>❹</a:t>
            </a:r>
            <a:r>
              <a:rPr lang="en-US" sz="1400" b="1" dirty="0" smtClean="0">
                <a:solidFill>
                  <a:srgbClr val="FF773D"/>
                </a:solidFill>
              </a:rPr>
              <a:t>  </a:t>
            </a:r>
            <a:r>
              <a:rPr lang="en-US" sz="1400" dirty="0" smtClean="0">
                <a:solidFill>
                  <a:srgbClr val="666666"/>
                </a:solidFill>
                <a:latin typeface="Arial" panose="020B0604020202020204" pitchFamily="34" charset="0"/>
                <a:cs typeface="Arial" panose="020B0604020202020204" pitchFamily="34" charset="0"/>
              </a:rPr>
              <a:t>Shear tab with high-strength bolts</a:t>
            </a:r>
            <a:endParaRPr lang="en-US" sz="1400" dirty="0">
              <a:solidFill>
                <a:srgbClr val="666666"/>
              </a:solidFill>
              <a:latin typeface="Arial" panose="020B0604020202020204" pitchFamily="34" charset="0"/>
              <a:cs typeface="Arial" panose="020B0604020202020204" pitchFamily="34" charset="0"/>
            </a:endParaRPr>
          </a:p>
        </p:txBody>
      </p:sp>
    </p:spTree>
    <p:custDataLst>
      <p:tags r:id="rId1"/>
    </p:custDataLst>
    <p:extLst>
      <p:ext uri="{BB962C8B-B14F-4D97-AF65-F5344CB8AC3E}">
        <p14:creationId xmlns:p14="http://schemas.microsoft.com/office/powerpoint/2010/main" val="2276287521"/>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chor="t">
            <a:normAutofit/>
          </a:bodyPr>
          <a:lstStyle/>
          <a:p>
            <a:pPr marL="0" indent="0">
              <a:lnSpc>
                <a:spcPct val="130000"/>
              </a:lnSpc>
              <a:buNone/>
            </a:pPr>
            <a:r>
              <a:rPr lang="en-US" sz="2400" dirty="0" smtClean="0">
                <a:solidFill>
                  <a:srgbClr val="FF773D"/>
                </a:solidFill>
                <a:latin typeface="Arial Black" panose="020B0A04020102020204" pitchFamily="34" charset="0"/>
              </a:rPr>
              <a:t>Expected failure </a:t>
            </a:r>
            <a:r>
              <a:rPr lang="en-US" sz="2400" dirty="0">
                <a:solidFill>
                  <a:srgbClr val="FF773D"/>
                </a:solidFill>
                <a:latin typeface="Arial Black" panose="020B0A04020102020204" pitchFamily="34" charset="0"/>
              </a:rPr>
              <a:t>p</a:t>
            </a:r>
            <a:r>
              <a:rPr lang="en-US" sz="2400" dirty="0" smtClean="0">
                <a:solidFill>
                  <a:srgbClr val="FF773D"/>
                </a:solidFill>
                <a:latin typeface="Arial Black" panose="020B0A04020102020204" pitchFamily="34" charset="0"/>
              </a:rPr>
              <a:t>oints</a:t>
            </a:r>
          </a:p>
          <a:p>
            <a:pPr marL="0" indent="0">
              <a:lnSpc>
                <a:spcPct val="130000"/>
              </a:lnSpc>
              <a:buNone/>
            </a:pPr>
            <a:r>
              <a:rPr lang="en-US" sz="2000" dirty="0">
                <a:solidFill>
                  <a:srgbClr val="666666"/>
                </a:solidFill>
              </a:rPr>
              <a:t>Steel moment frames are expected to achieve </a:t>
            </a:r>
            <a:r>
              <a:rPr lang="en-US" sz="2000" dirty="0" smtClean="0">
                <a:solidFill>
                  <a:srgbClr val="666666"/>
                </a:solidFill>
              </a:rPr>
              <a:t>ductility </a:t>
            </a:r>
            <a:r>
              <a:rPr lang="en-US" sz="2000" dirty="0">
                <a:solidFill>
                  <a:srgbClr val="666666"/>
                </a:solidFill>
              </a:rPr>
              <a:t>through yielding beams or </a:t>
            </a:r>
            <a:r>
              <a:rPr lang="en-US" sz="2000" dirty="0" smtClean="0">
                <a:solidFill>
                  <a:srgbClr val="666666"/>
                </a:solidFill>
              </a:rPr>
              <a:t>columns.</a:t>
            </a:r>
          </a:p>
          <a:p>
            <a:pPr marL="0" indent="0">
              <a:lnSpc>
                <a:spcPct val="130000"/>
              </a:lnSpc>
              <a:buNone/>
            </a:pPr>
            <a:r>
              <a:rPr lang="en-US" sz="2000" dirty="0" smtClean="0">
                <a:solidFill>
                  <a:srgbClr val="666666"/>
                </a:solidFill>
              </a:rPr>
              <a:t>Connections </a:t>
            </a:r>
            <a:r>
              <a:rPr lang="en-US" sz="2000" dirty="0">
                <a:solidFill>
                  <a:srgbClr val="666666"/>
                </a:solidFill>
              </a:rPr>
              <a:t>must </a:t>
            </a:r>
            <a:r>
              <a:rPr lang="en-US" sz="2000" dirty="0" smtClean="0">
                <a:solidFill>
                  <a:srgbClr val="666666"/>
                </a:solidFill>
              </a:rPr>
              <a:t>be </a:t>
            </a:r>
            <a:r>
              <a:rPr lang="en-US" sz="2000" b="1" dirty="0" smtClean="0">
                <a:solidFill>
                  <a:srgbClr val="666666"/>
                </a:solidFill>
              </a:rPr>
              <a:t>capable of remaining intact </a:t>
            </a:r>
            <a:r>
              <a:rPr lang="en-US" sz="2000" b="1" dirty="0">
                <a:solidFill>
                  <a:srgbClr val="666666"/>
                </a:solidFill>
              </a:rPr>
              <a:t>through several cycles of inelastic rotation</a:t>
            </a:r>
            <a:r>
              <a:rPr lang="en-US" sz="2000" dirty="0">
                <a:solidFill>
                  <a:srgbClr val="666666"/>
                </a:solidFill>
              </a:rPr>
              <a:t> due to seismic </a:t>
            </a:r>
            <a:r>
              <a:rPr lang="en-US" sz="2000" dirty="0" smtClean="0">
                <a:solidFill>
                  <a:srgbClr val="666666"/>
                </a:solidFill>
              </a:rPr>
              <a:t>loading.</a:t>
            </a:r>
          </a:p>
          <a:p>
            <a:pPr marL="0" indent="0">
              <a:lnSpc>
                <a:spcPct val="130000"/>
              </a:lnSpc>
              <a:buNone/>
            </a:pPr>
            <a:r>
              <a:rPr lang="en-US" sz="2000" dirty="0" smtClean="0">
                <a:solidFill>
                  <a:srgbClr val="666666"/>
                </a:solidFill>
              </a:rPr>
              <a:t>During 1994 </a:t>
            </a:r>
            <a:r>
              <a:rPr lang="en-US" sz="2000" dirty="0">
                <a:solidFill>
                  <a:srgbClr val="666666"/>
                </a:solidFill>
              </a:rPr>
              <a:t>Northridge </a:t>
            </a:r>
            <a:r>
              <a:rPr lang="en-US" sz="2000" dirty="0" smtClean="0">
                <a:solidFill>
                  <a:srgbClr val="666666"/>
                </a:solidFill>
              </a:rPr>
              <a:t>Earthquake, standard </a:t>
            </a:r>
            <a:r>
              <a:rPr lang="en-US" sz="2000" dirty="0">
                <a:solidFill>
                  <a:srgbClr val="666666"/>
                </a:solidFill>
              </a:rPr>
              <a:t>connection at the time </a:t>
            </a:r>
            <a:r>
              <a:rPr lang="en-US" sz="2000" dirty="0" smtClean="0">
                <a:solidFill>
                  <a:srgbClr val="666666"/>
                </a:solidFill>
              </a:rPr>
              <a:t>fractured at </a:t>
            </a:r>
            <a:r>
              <a:rPr lang="en-US" sz="2000" dirty="0">
                <a:solidFill>
                  <a:srgbClr val="666666"/>
                </a:solidFill>
              </a:rPr>
              <a:t>low levels of plastic </a:t>
            </a:r>
            <a:r>
              <a:rPr lang="en-US" sz="2000" dirty="0" smtClean="0">
                <a:solidFill>
                  <a:srgbClr val="666666"/>
                </a:solidFill>
              </a:rPr>
              <a:t>deformation.</a:t>
            </a:r>
            <a:endParaRPr lang="en-US" sz="2000" dirty="0">
              <a:solidFill>
                <a:srgbClr val="666666"/>
              </a:solidFill>
            </a:endParaRPr>
          </a:p>
        </p:txBody>
      </p:sp>
      <p:sp>
        <p:nvSpPr>
          <p:cNvPr id="2" name="Title 1"/>
          <p:cNvSpPr>
            <a:spLocks noGrp="1"/>
          </p:cNvSpPr>
          <p:nvPr>
            <p:ph type="title"/>
          </p:nvPr>
        </p:nvSpPr>
        <p:spPr/>
        <p:txBody>
          <a:bodyPr>
            <a:normAutofit/>
          </a:bodyPr>
          <a:lstStyle/>
          <a:p>
            <a:r>
              <a:rPr lang="en-US" dirty="0" smtClean="0"/>
              <a:t>Brief History of Moment Frames, cont.</a:t>
            </a:r>
            <a:endParaRPr lang="en-US" dirty="0"/>
          </a:p>
        </p:txBody>
      </p:sp>
      <p:pic>
        <p:nvPicPr>
          <p:cNvPr id="9" name="Content Placeholder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485935" y="1409700"/>
            <a:ext cx="4882993" cy="4724400"/>
          </a:xfrm>
          <a:prstGeom prst="rect">
            <a:avLst/>
          </a:prstGeom>
        </p:spPr>
      </p:pic>
    </p:spTree>
    <p:custDataLst>
      <p:tags r:id="rId1"/>
    </p:custDataLst>
    <p:extLst>
      <p:ext uri="{BB962C8B-B14F-4D97-AF65-F5344CB8AC3E}">
        <p14:creationId xmlns:p14="http://schemas.microsoft.com/office/powerpoint/2010/main" val="763086630"/>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Brief History of Moment Frames, cont.</a:t>
            </a:r>
            <a:endParaRPr lang="en-US"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2414167434"/>
              </p:ext>
            </p:extLst>
          </p:nvPr>
        </p:nvGraphicFramePr>
        <p:xfrm>
          <a:off x="723900" y="3655060"/>
          <a:ext cx="10744198" cy="2479040"/>
        </p:xfrm>
        <a:graphic>
          <a:graphicData uri="http://schemas.openxmlformats.org/drawingml/2006/table">
            <a:tbl>
              <a:tblPr firstRow="1" bandRow="1">
                <a:tableStyleId>{5940675A-B579-460E-94D1-54222C63F5DA}</a:tableStyleId>
              </a:tblPr>
              <a:tblGrid>
                <a:gridCol w="1706479">
                  <a:extLst>
                    <a:ext uri="{9D8B030D-6E8A-4147-A177-3AD203B41FA5}">
                      <a16:colId xmlns:a16="http://schemas.microsoft.com/office/drawing/2014/main" val="20000"/>
                    </a:ext>
                  </a:extLst>
                </a:gridCol>
                <a:gridCol w="1004191">
                  <a:extLst>
                    <a:ext uri="{9D8B030D-6E8A-4147-A177-3AD203B41FA5}">
                      <a16:colId xmlns:a16="http://schemas.microsoft.com/office/drawing/2014/main" val="20001"/>
                    </a:ext>
                  </a:extLst>
                </a:gridCol>
                <a:gridCol w="1004191">
                  <a:extLst>
                    <a:ext uri="{9D8B030D-6E8A-4147-A177-3AD203B41FA5}">
                      <a16:colId xmlns:a16="http://schemas.microsoft.com/office/drawing/2014/main" val="20002"/>
                    </a:ext>
                  </a:extLst>
                </a:gridCol>
                <a:gridCol w="1004191">
                  <a:extLst>
                    <a:ext uri="{9D8B030D-6E8A-4147-A177-3AD203B41FA5}">
                      <a16:colId xmlns:a16="http://schemas.microsoft.com/office/drawing/2014/main" val="20003"/>
                    </a:ext>
                  </a:extLst>
                </a:gridCol>
                <a:gridCol w="1004191">
                  <a:extLst>
                    <a:ext uri="{9D8B030D-6E8A-4147-A177-3AD203B41FA5}">
                      <a16:colId xmlns:a16="http://schemas.microsoft.com/office/drawing/2014/main" val="20004"/>
                    </a:ext>
                  </a:extLst>
                </a:gridCol>
                <a:gridCol w="1004191">
                  <a:extLst>
                    <a:ext uri="{9D8B030D-6E8A-4147-A177-3AD203B41FA5}">
                      <a16:colId xmlns:a16="http://schemas.microsoft.com/office/drawing/2014/main" val="20005"/>
                    </a:ext>
                  </a:extLst>
                </a:gridCol>
                <a:gridCol w="1004191">
                  <a:extLst>
                    <a:ext uri="{9D8B030D-6E8A-4147-A177-3AD203B41FA5}">
                      <a16:colId xmlns:a16="http://schemas.microsoft.com/office/drawing/2014/main" val="20006"/>
                    </a:ext>
                  </a:extLst>
                </a:gridCol>
                <a:gridCol w="1004191">
                  <a:extLst>
                    <a:ext uri="{9D8B030D-6E8A-4147-A177-3AD203B41FA5}">
                      <a16:colId xmlns:a16="http://schemas.microsoft.com/office/drawing/2014/main" val="20007"/>
                    </a:ext>
                  </a:extLst>
                </a:gridCol>
                <a:gridCol w="1004191">
                  <a:extLst>
                    <a:ext uri="{9D8B030D-6E8A-4147-A177-3AD203B41FA5}">
                      <a16:colId xmlns:a16="http://schemas.microsoft.com/office/drawing/2014/main" val="20008"/>
                    </a:ext>
                  </a:extLst>
                </a:gridCol>
                <a:gridCol w="1004191">
                  <a:extLst>
                    <a:ext uri="{9D8B030D-6E8A-4147-A177-3AD203B41FA5}">
                      <a16:colId xmlns:a16="http://schemas.microsoft.com/office/drawing/2014/main" val="20009"/>
                    </a:ext>
                  </a:extLst>
                </a:gridCol>
              </a:tblGrid>
              <a:tr h="370840">
                <a:tc>
                  <a:txBody>
                    <a:bodyPr/>
                    <a:lstStyle/>
                    <a:p>
                      <a:pPr algn="ctr"/>
                      <a:r>
                        <a:rPr lang="en-US" sz="1600" dirty="0" smtClean="0">
                          <a:latin typeface="Arial" panose="020B0604020202020204" pitchFamily="34" charset="0"/>
                          <a:cs typeface="Arial" panose="020B0604020202020204" pitchFamily="34" charset="0"/>
                        </a:rPr>
                        <a:t>Perceived Shaking</a:t>
                      </a:r>
                      <a:endParaRPr lang="en-US" sz="1600" dirty="0">
                        <a:latin typeface="Arial" panose="020B0604020202020204" pitchFamily="34" charset="0"/>
                        <a:cs typeface="Arial" panose="020B0604020202020204" pitchFamily="34" charset="0"/>
                      </a:endParaRPr>
                    </a:p>
                  </a:txBody>
                  <a:tcPr anchor="ctr"/>
                </a:tc>
                <a:tc>
                  <a:txBody>
                    <a:bodyPr/>
                    <a:lstStyle/>
                    <a:p>
                      <a:pPr algn="ctr"/>
                      <a:r>
                        <a:rPr lang="en-US" sz="1600" dirty="0" smtClean="0">
                          <a:latin typeface="Arial" panose="020B0604020202020204" pitchFamily="34" charset="0"/>
                          <a:cs typeface="Arial" panose="020B0604020202020204" pitchFamily="34" charset="0"/>
                        </a:rPr>
                        <a:t>Not Felt</a:t>
                      </a:r>
                      <a:endParaRPr lang="en-US" sz="1600" dirty="0">
                        <a:latin typeface="Arial" panose="020B0604020202020204" pitchFamily="34" charset="0"/>
                        <a:cs typeface="Arial" panose="020B0604020202020204" pitchFamily="34" charset="0"/>
                      </a:endParaRPr>
                    </a:p>
                  </a:txBody>
                  <a:tcPr anchor="ctr"/>
                </a:tc>
                <a:tc>
                  <a:txBody>
                    <a:bodyPr/>
                    <a:lstStyle/>
                    <a:p>
                      <a:pPr algn="ctr"/>
                      <a:r>
                        <a:rPr lang="en-US" sz="1600" dirty="0" smtClean="0">
                          <a:latin typeface="Arial" panose="020B0604020202020204" pitchFamily="34" charset="0"/>
                          <a:cs typeface="Arial" panose="020B0604020202020204" pitchFamily="34" charset="0"/>
                        </a:rPr>
                        <a:t>Weak</a:t>
                      </a:r>
                      <a:endParaRPr lang="en-US" sz="1600" dirty="0">
                        <a:latin typeface="Arial" panose="020B0604020202020204" pitchFamily="34" charset="0"/>
                        <a:cs typeface="Arial" panose="020B0604020202020204" pitchFamily="34" charset="0"/>
                      </a:endParaRPr>
                    </a:p>
                  </a:txBody>
                  <a:tcPr anchor="ctr"/>
                </a:tc>
                <a:tc>
                  <a:txBody>
                    <a:bodyPr/>
                    <a:lstStyle/>
                    <a:p>
                      <a:pPr algn="ctr"/>
                      <a:r>
                        <a:rPr lang="en-US" sz="1600" dirty="0" smtClean="0">
                          <a:latin typeface="Arial" panose="020B0604020202020204" pitchFamily="34" charset="0"/>
                          <a:cs typeface="Arial" panose="020B0604020202020204" pitchFamily="34" charset="0"/>
                        </a:rPr>
                        <a:t>Light</a:t>
                      </a:r>
                      <a:endParaRPr lang="en-US" sz="1600" dirty="0">
                        <a:latin typeface="Arial" panose="020B0604020202020204" pitchFamily="34" charset="0"/>
                        <a:cs typeface="Arial" panose="020B0604020202020204" pitchFamily="34" charset="0"/>
                      </a:endParaRPr>
                    </a:p>
                  </a:txBody>
                  <a:tcPr anchor="ctr"/>
                </a:tc>
                <a:tc>
                  <a:txBody>
                    <a:bodyPr/>
                    <a:lstStyle/>
                    <a:p>
                      <a:pPr algn="ctr"/>
                      <a:r>
                        <a:rPr lang="en-US" sz="1600" dirty="0" smtClean="0">
                          <a:latin typeface="Arial" panose="020B0604020202020204" pitchFamily="34" charset="0"/>
                          <a:cs typeface="Arial" panose="020B0604020202020204" pitchFamily="34" charset="0"/>
                        </a:rPr>
                        <a:t>Mod.</a:t>
                      </a:r>
                      <a:endParaRPr lang="en-US" sz="1600" dirty="0">
                        <a:latin typeface="Arial" panose="020B0604020202020204" pitchFamily="34" charset="0"/>
                        <a:cs typeface="Arial" panose="020B0604020202020204" pitchFamily="34" charset="0"/>
                      </a:endParaRPr>
                    </a:p>
                  </a:txBody>
                  <a:tcPr anchor="ctr"/>
                </a:tc>
                <a:tc>
                  <a:txBody>
                    <a:bodyPr/>
                    <a:lstStyle/>
                    <a:p>
                      <a:pPr algn="ctr"/>
                      <a:r>
                        <a:rPr lang="en-US" sz="1600" dirty="0" smtClean="0">
                          <a:latin typeface="Arial" panose="020B0604020202020204" pitchFamily="34" charset="0"/>
                          <a:cs typeface="Arial" panose="020B0604020202020204" pitchFamily="34" charset="0"/>
                        </a:rPr>
                        <a:t>Strong</a:t>
                      </a:r>
                      <a:endParaRPr lang="en-US" sz="1600" dirty="0">
                        <a:latin typeface="Arial" panose="020B0604020202020204" pitchFamily="34" charset="0"/>
                        <a:cs typeface="Arial" panose="020B0604020202020204" pitchFamily="34" charset="0"/>
                      </a:endParaRPr>
                    </a:p>
                  </a:txBody>
                  <a:tcPr anchor="ctr"/>
                </a:tc>
                <a:tc>
                  <a:txBody>
                    <a:bodyPr/>
                    <a:lstStyle/>
                    <a:p>
                      <a:pPr algn="ctr"/>
                      <a:r>
                        <a:rPr lang="en-US" sz="1600" dirty="0" smtClean="0">
                          <a:latin typeface="Arial" panose="020B0604020202020204" pitchFamily="34" charset="0"/>
                          <a:cs typeface="Arial" panose="020B0604020202020204" pitchFamily="34" charset="0"/>
                        </a:rPr>
                        <a:t>Very Strong</a:t>
                      </a:r>
                      <a:endParaRPr lang="en-US" sz="1600" dirty="0">
                        <a:latin typeface="Arial" panose="020B0604020202020204" pitchFamily="34" charset="0"/>
                        <a:cs typeface="Arial" panose="020B0604020202020204" pitchFamily="34" charset="0"/>
                      </a:endParaRPr>
                    </a:p>
                  </a:txBody>
                  <a:tcPr anchor="ctr"/>
                </a:tc>
                <a:tc>
                  <a:txBody>
                    <a:bodyPr/>
                    <a:lstStyle/>
                    <a:p>
                      <a:pPr algn="ctr"/>
                      <a:r>
                        <a:rPr lang="en-US" sz="1600" dirty="0" smtClean="0">
                          <a:latin typeface="Arial" panose="020B0604020202020204" pitchFamily="34" charset="0"/>
                          <a:cs typeface="Arial" panose="020B0604020202020204" pitchFamily="34" charset="0"/>
                        </a:rPr>
                        <a:t>Severe</a:t>
                      </a:r>
                      <a:endParaRPr lang="en-US" sz="1600" dirty="0">
                        <a:latin typeface="Arial" panose="020B0604020202020204" pitchFamily="34" charset="0"/>
                        <a:cs typeface="Arial" panose="020B0604020202020204" pitchFamily="34" charset="0"/>
                      </a:endParaRPr>
                    </a:p>
                  </a:txBody>
                  <a:tcPr anchor="ctr"/>
                </a:tc>
                <a:tc>
                  <a:txBody>
                    <a:bodyPr/>
                    <a:lstStyle/>
                    <a:p>
                      <a:pPr algn="ctr"/>
                      <a:r>
                        <a:rPr lang="en-US" sz="1600" dirty="0" smtClean="0">
                          <a:latin typeface="Arial" panose="020B0604020202020204" pitchFamily="34" charset="0"/>
                          <a:cs typeface="Arial" panose="020B0604020202020204" pitchFamily="34" charset="0"/>
                        </a:rPr>
                        <a:t>Violent</a:t>
                      </a:r>
                      <a:endParaRPr lang="en-US" sz="1600" dirty="0">
                        <a:latin typeface="Arial" panose="020B0604020202020204" pitchFamily="34" charset="0"/>
                        <a:cs typeface="Arial" panose="020B0604020202020204" pitchFamily="34" charset="0"/>
                      </a:endParaRPr>
                    </a:p>
                  </a:txBody>
                  <a:tcPr anchor="ctr"/>
                </a:tc>
                <a:tc>
                  <a:txBody>
                    <a:bodyPr/>
                    <a:lstStyle/>
                    <a:p>
                      <a:pPr algn="ctr"/>
                      <a:r>
                        <a:rPr lang="en-US" sz="1600" dirty="0" smtClean="0">
                          <a:latin typeface="Arial" panose="020B0604020202020204" pitchFamily="34" charset="0"/>
                          <a:cs typeface="Arial" panose="020B0604020202020204" pitchFamily="34" charset="0"/>
                        </a:rPr>
                        <a:t>Extreme</a:t>
                      </a:r>
                      <a:endParaRPr lang="en-US" sz="1600" dirty="0">
                        <a:latin typeface="Arial" panose="020B0604020202020204" pitchFamily="34" charset="0"/>
                        <a:cs typeface="Arial" panose="020B0604020202020204" pitchFamily="34" charset="0"/>
                      </a:endParaRPr>
                    </a:p>
                  </a:txBody>
                  <a:tcPr anchor="ctr"/>
                </a:tc>
                <a:extLst>
                  <a:ext uri="{0D108BD9-81ED-4DB2-BD59-A6C34878D82A}">
                    <a16:rowId xmlns:a16="http://schemas.microsoft.com/office/drawing/2014/main" val="10000"/>
                  </a:ext>
                </a:extLst>
              </a:tr>
              <a:tr h="370840">
                <a:tc>
                  <a:txBody>
                    <a:bodyPr/>
                    <a:lstStyle/>
                    <a:p>
                      <a:pPr algn="ctr"/>
                      <a:r>
                        <a:rPr lang="en-US" sz="1600" dirty="0" smtClean="0">
                          <a:latin typeface="Arial" panose="020B0604020202020204" pitchFamily="34" charset="0"/>
                          <a:cs typeface="Arial" panose="020B0604020202020204" pitchFamily="34" charset="0"/>
                        </a:rPr>
                        <a:t>Potential Damage</a:t>
                      </a:r>
                      <a:endParaRPr lang="en-US" sz="1600" dirty="0">
                        <a:latin typeface="Arial" panose="020B0604020202020204" pitchFamily="34" charset="0"/>
                        <a:cs typeface="Arial" panose="020B0604020202020204" pitchFamily="34" charset="0"/>
                      </a:endParaRPr>
                    </a:p>
                  </a:txBody>
                  <a:tcPr anchor="ctr"/>
                </a:tc>
                <a:tc>
                  <a:txBody>
                    <a:bodyPr/>
                    <a:lstStyle/>
                    <a:p>
                      <a:pPr algn="ctr"/>
                      <a:r>
                        <a:rPr lang="en-US" sz="1600" dirty="0" smtClean="0">
                          <a:latin typeface="Arial" panose="020B0604020202020204" pitchFamily="34" charset="0"/>
                          <a:cs typeface="Arial" panose="020B0604020202020204" pitchFamily="34" charset="0"/>
                        </a:rPr>
                        <a:t>None</a:t>
                      </a:r>
                      <a:endParaRPr lang="en-US" sz="1600" dirty="0">
                        <a:latin typeface="Arial" panose="020B0604020202020204" pitchFamily="34" charset="0"/>
                        <a:cs typeface="Arial" panose="020B0604020202020204" pitchFamily="34" charset="0"/>
                      </a:endParaRPr>
                    </a:p>
                  </a:txBody>
                  <a:tcPr anchor="ctr"/>
                </a:tc>
                <a:tc>
                  <a:txBody>
                    <a:bodyPr/>
                    <a:lstStyle/>
                    <a:p>
                      <a:pPr algn="ctr"/>
                      <a:r>
                        <a:rPr lang="en-US" sz="1600" dirty="0" smtClean="0">
                          <a:latin typeface="Arial" panose="020B0604020202020204" pitchFamily="34" charset="0"/>
                          <a:cs typeface="Arial" panose="020B0604020202020204" pitchFamily="34" charset="0"/>
                        </a:rPr>
                        <a:t>None</a:t>
                      </a:r>
                      <a:endParaRPr lang="en-US" sz="1600" dirty="0">
                        <a:latin typeface="Arial" panose="020B0604020202020204" pitchFamily="34" charset="0"/>
                        <a:cs typeface="Arial" panose="020B0604020202020204" pitchFamily="34" charset="0"/>
                      </a:endParaRPr>
                    </a:p>
                  </a:txBody>
                  <a:tcPr anchor="ctr"/>
                </a:tc>
                <a:tc>
                  <a:txBody>
                    <a:bodyPr/>
                    <a:lstStyle/>
                    <a:p>
                      <a:pPr algn="ctr"/>
                      <a:r>
                        <a:rPr lang="en-US" sz="1600" dirty="0" smtClean="0">
                          <a:latin typeface="Arial" panose="020B0604020202020204" pitchFamily="34" charset="0"/>
                          <a:cs typeface="Arial" panose="020B0604020202020204" pitchFamily="34" charset="0"/>
                        </a:rPr>
                        <a:t>None</a:t>
                      </a:r>
                      <a:endParaRPr lang="en-US" sz="1600" dirty="0">
                        <a:latin typeface="Arial" panose="020B0604020202020204" pitchFamily="34" charset="0"/>
                        <a:cs typeface="Arial" panose="020B0604020202020204" pitchFamily="34" charset="0"/>
                      </a:endParaRPr>
                    </a:p>
                  </a:txBody>
                  <a:tcPr anchor="ctr"/>
                </a:tc>
                <a:tc>
                  <a:txBody>
                    <a:bodyPr/>
                    <a:lstStyle/>
                    <a:p>
                      <a:pPr algn="ctr"/>
                      <a:r>
                        <a:rPr lang="en-US" sz="1600" dirty="0" smtClean="0">
                          <a:latin typeface="Arial" panose="020B0604020202020204" pitchFamily="34" charset="0"/>
                          <a:cs typeface="Arial" panose="020B0604020202020204" pitchFamily="34" charset="0"/>
                        </a:rPr>
                        <a:t>Very Light</a:t>
                      </a:r>
                      <a:endParaRPr lang="en-US" sz="1600" dirty="0">
                        <a:latin typeface="Arial" panose="020B0604020202020204" pitchFamily="34" charset="0"/>
                        <a:cs typeface="Arial" panose="020B0604020202020204" pitchFamily="34" charset="0"/>
                      </a:endParaRPr>
                    </a:p>
                  </a:txBody>
                  <a:tcPr anchor="ctr"/>
                </a:tc>
                <a:tc>
                  <a:txBody>
                    <a:bodyPr/>
                    <a:lstStyle/>
                    <a:p>
                      <a:pPr algn="ctr"/>
                      <a:r>
                        <a:rPr lang="en-US" sz="1600" dirty="0" smtClean="0">
                          <a:latin typeface="Arial" panose="020B0604020202020204" pitchFamily="34" charset="0"/>
                          <a:cs typeface="Arial" panose="020B0604020202020204" pitchFamily="34" charset="0"/>
                        </a:rPr>
                        <a:t>Light</a:t>
                      </a:r>
                      <a:endParaRPr lang="en-US" sz="1600" dirty="0">
                        <a:latin typeface="Arial" panose="020B0604020202020204" pitchFamily="34" charset="0"/>
                        <a:cs typeface="Arial" panose="020B0604020202020204" pitchFamily="34" charset="0"/>
                      </a:endParaRPr>
                    </a:p>
                  </a:txBody>
                  <a:tcPr anchor="ctr"/>
                </a:tc>
                <a:tc>
                  <a:txBody>
                    <a:bodyPr/>
                    <a:lstStyle/>
                    <a:p>
                      <a:pPr algn="ctr"/>
                      <a:r>
                        <a:rPr lang="en-US" sz="1600" dirty="0" smtClean="0">
                          <a:latin typeface="Arial" panose="020B0604020202020204" pitchFamily="34" charset="0"/>
                          <a:cs typeface="Arial" panose="020B0604020202020204" pitchFamily="34" charset="0"/>
                        </a:rPr>
                        <a:t>Mod.</a:t>
                      </a:r>
                      <a:endParaRPr lang="en-US" sz="1600" dirty="0">
                        <a:latin typeface="Arial" panose="020B0604020202020204" pitchFamily="34" charset="0"/>
                        <a:cs typeface="Arial" panose="020B0604020202020204" pitchFamily="34" charset="0"/>
                      </a:endParaRPr>
                    </a:p>
                  </a:txBody>
                  <a:tcPr anchor="ctr"/>
                </a:tc>
                <a:tc>
                  <a:txBody>
                    <a:bodyPr/>
                    <a:lstStyle/>
                    <a:p>
                      <a:pPr algn="ctr"/>
                      <a:r>
                        <a:rPr lang="en-US" sz="1600" dirty="0" smtClean="0">
                          <a:latin typeface="Arial" panose="020B0604020202020204" pitchFamily="34" charset="0"/>
                          <a:cs typeface="Arial" panose="020B0604020202020204" pitchFamily="34" charset="0"/>
                        </a:rPr>
                        <a:t>Mod. / Heavy</a:t>
                      </a:r>
                      <a:endParaRPr lang="en-US" sz="1600" dirty="0">
                        <a:latin typeface="Arial" panose="020B0604020202020204" pitchFamily="34" charset="0"/>
                        <a:cs typeface="Arial" panose="020B0604020202020204" pitchFamily="34" charset="0"/>
                      </a:endParaRPr>
                    </a:p>
                  </a:txBody>
                  <a:tcPr anchor="ctr"/>
                </a:tc>
                <a:tc>
                  <a:txBody>
                    <a:bodyPr/>
                    <a:lstStyle/>
                    <a:p>
                      <a:pPr algn="ctr"/>
                      <a:r>
                        <a:rPr lang="en-US" sz="1600" dirty="0" smtClean="0">
                          <a:latin typeface="Arial" panose="020B0604020202020204" pitchFamily="34" charset="0"/>
                          <a:cs typeface="Arial" panose="020B0604020202020204" pitchFamily="34" charset="0"/>
                        </a:rPr>
                        <a:t>Heavy</a:t>
                      </a:r>
                      <a:endParaRPr lang="en-US" sz="1600" dirty="0">
                        <a:latin typeface="Arial" panose="020B0604020202020204" pitchFamily="34" charset="0"/>
                        <a:cs typeface="Arial" panose="020B0604020202020204" pitchFamily="34" charset="0"/>
                      </a:endParaRPr>
                    </a:p>
                  </a:txBody>
                  <a:tcPr anchor="ctr"/>
                </a:tc>
                <a:tc>
                  <a:txBody>
                    <a:bodyPr/>
                    <a:lstStyle/>
                    <a:p>
                      <a:pPr algn="ctr"/>
                      <a:r>
                        <a:rPr lang="en-US" sz="1600" dirty="0" smtClean="0">
                          <a:latin typeface="Arial" panose="020B0604020202020204" pitchFamily="34" charset="0"/>
                          <a:cs typeface="Arial" panose="020B0604020202020204" pitchFamily="34" charset="0"/>
                        </a:rPr>
                        <a:t>Very Heavy</a:t>
                      </a:r>
                      <a:endParaRPr lang="en-US" sz="1600" dirty="0">
                        <a:latin typeface="Arial" panose="020B0604020202020204" pitchFamily="34" charset="0"/>
                        <a:cs typeface="Arial" panose="020B0604020202020204" pitchFamily="34" charset="0"/>
                      </a:endParaRPr>
                    </a:p>
                  </a:txBody>
                  <a:tcPr anchor="ctr"/>
                </a:tc>
                <a:extLst>
                  <a:ext uri="{0D108BD9-81ED-4DB2-BD59-A6C34878D82A}">
                    <a16:rowId xmlns:a16="http://schemas.microsoft.com/office/drawing/2014/main" val="10001"/>
                  </a:ext>
                </a:extLst>
              </a:tr>
              <a:tr h="370840">
                <a:tc>
                  <a:txBody>
                    <a:bodyPr/>
                    <a:lstStyle/>
                    <a:p>
                      <a:pPr algn="ctr"/>
                      <a:r>
                        <a:rPr lang="en-US" sz="1600" dirty="0" smtClean="0">
                          <a:latin typeface="Arial" panose="020B0604020202020204" pitchFamily="34" charset="0"/>
                          <a:cs typeface="Arial" panose="020B0604020202020204" pitchFamily="34" charset="0"/>
                        </a:rPr>
                        <a:t>Peak Acc. (%g)</a:t>
                      </a:r>
                      <a:endParaRPr lang="en-US" sz="1600" dirty="0">
                        <a:latin typeface="Arial" panose="020B0604020202020204" pitchFamily="34" charset="0"/>
                        <a:cs typeface="Arial" panose="020B0604020202020204" pitchFamily="34" charset="0"/>
                      </a:endParaRPr>
                    </a:p>
                  </a:txBody>
                  <a:tcPr anchor="ctr"/>
                </a:tc>
                <a:tc>
                  <a:txBody>
                    <a:bodyPr/>
                    <a:lstStyle/>
                    <a:p>
                      <a:pPr algn="ctr"/>
                      <a:r>
                        <a:rPr lang="en-US" sz="1600" dirty="0" smtClean="0">
                          <a:latin typeface="Arial" panose="020B0604020202020204" pitchFamily="34" charset="0"/>
                          <a:cs typeface="Arial" panose="020B0604020202020204" pitchFamily="34" charset="0"/>
                        </a:rPr>
                        <a:t>&lt;0.17</a:t>
                      </a:r>
                      <a:endParaRPr lang="en-US" sz="1600" dirty="0">
                        <a:latin typeface="Arial" panose="020B0604020202020204" pitchFamily="34" charset="0"/>
                        <a:cs typeface="Arial" panose="020B0604020202020204" pitchFamily="34" charset="0"/>
                      </a:endParaRPr>
                    </a:p>
                  </a:txBody>
                  <a:tcPr anchor="ctr"/>
                </a:tc>
                <a:tc>
                  <a:txBody>
                    <a:bodyPr/>
                    <a:lstStyle/>
                    <a:p>
                      <a:pPr algn="ctr"/>
                      <a:r>
                        <a:rPr lang="en-US" sz="1600" dirty="0" smtClean="0">
                          <a:latin typeface="Arial" panose="020B0604020202020204" pitchFamily="34" charset="0"/>
                          <a:cs typeface="Arial" panose="020B0604020202020204" pitchFamily="34" charset="0"/>
                        </a:rPr>
                        <a:t>0.17-1.4</a:t>
                      </a:r>
                      <a:endParaRPr lang="en-US" sz="1600" dirty="0">
                        <a:latin typeface="Arial" panose="020B0604020202020204" pitchFamily="34" charset="0"/>
                        <a:cs typeface="Arial" panose="020B0604020202020204" pitchFamily="34" charset="0"/>
                      </a:endParaRPr>
                    </a:p>
                  </a:txBody>
                  <a:tcPr anchor="ctr"/>
                </a:tc>
                <a:tc>
                  <a:txBody>
                    <a:bodyPr/>
                    <a:lstStyle/>
                    <a:p>
                      <a:pPr algn="ctr"/>
                      <a:r>
                        <a:rPr lang="en-US" sz="1600" dirty="0" smtClean="0">
                          <a:latin typeface="Arial" panose="020B0604020202020204" pitchFamily="34" charset="0"/>
                          <a:cs typeface="Arial" panose="020B0604020202020204" pitchFamily="34" charset="0"/>
                        </a:rPr>
                        <a:t>1.4-3.9</a:t>
                      </a:r>
                      <a:endParaRPr lang="en-US" sz="1600" dirty="0">
                        <a:latin typeface="Arial" panose="020B0604020202020204" pitchFamily="34" charset="0"/>
                        <a:cs typeface="Arial" panose="020B0604020202020204" pitchFamily="34" charset="0"/>
                      </a:endParaRPr>
                    </a:p>
                  </a:txBody>
                  <a:tcPr anchor="ctr"/>
                </a:tc>
                <a:tc>
                  <a:txBody>
                    <a:bodyPr/>
                    <a:lstStyle/>
                    <a:p>
                      <a:pPr algn="ctr"/>
                      <a:r>
                        <a:rPr lang="en-US" sz="1600" dirty="0" smtClean="0">
                          <a:latin typeface="Arial" panose="020B0604020202020204" pitchFamily="34" charset="0"/>
                          <a:cs typeface="Arial" panose="020B0604020202020204" pitchFamily="34" charset="0"/>
                        </a:rPr>
                        <a:t>3.9-9.2</a:t>
                      </a:r>
                      <a:endParaRPr lang="en-US" sz="1600" dirty="0">
                        <a:latin typeface="Arial" panose="020B0604020202020204" pitchFamily="34" charset="0"/>
                        <a:cs typeface="Arial" panose="020B0604020202020204" pitchFamily="34" charset="0"/>
                      </a:endParaRPr>
                    </a:p>
                  </a:txBody>
                  <a:tcPr anchor="ctr"/>
                </a:tc>
                <a:tc>
                  <a:txBody>
                    <a:bodyPr/>
                    <a:lstStyle/>
                    <a:p>
                      <a:pPr algn="ctr"/>
                      <a:r>
                        <a:rPr lang="en-US" sz="1600" dirty="0" smtClean="0">
                          <a:latin typeface="Arial" panose="020B0604020202020204" pitchFamily="34" charset="0"/>
                          <a:cs typeface="Arial" panose="020B0604020202020204" pitchFamily="34" charset="0"/>
                        </a:rPr>
                        <a:t>9.2-18</a:t>
                      </a:r>
                      <a:endParaRPr lang="en-US" sz="1600" dirty="0">
                        <a:latin typeface="Arial" panose="020B0604020202020204" pitchFamily="34" charset="0"/>
                        <a:cs typeface="Arial" panose="020B0604020202020204" pitchFamily="34" charset="0"/>
                      </a:endParaRPr>
                    </a:p>
                  </a:txBody>
                  <a:tcPr anchor="ctr"/>
                </a:tc>
                <a:tc>
                  <a:txBody>
                    <a:bodyPr/>
                    <a:lstStyle/>
                    <a:p>
                      <a:pPr algn="ctr"/>
                      <a:r>
                        <a:rPr lang="en-US" sz="1600" dirty="0" smtClean="0">
                          <a:latin typeface="Arial" panose="020B0604020202020204" pitchFamily="34" charset="0"/>
                          <a:cs typeface="Arial" panose="020B0604020202020204" pitchFamily="34" charset="0"/>
                        </a:rPr>
                        <a:t>18-34</a:t>
                      </a:r>
                      <a:endParaRPr lang="en-US" sz="1600" dirty="0">
                        <a:latin typeface="Arial" panose="020B0604020202020204" pitchFamily="34" charset="0"/>
                        <a:cs typeface="Arial" panose="020B0604020202020204" pitchFamily="34" charset="0"/>
                      </a:endParaRPr>
                    </a:p>
                  </a:txBody>
                  <a:tcPr anchor="ctr"/>
                </a:tc>
                <a:tc>
                  <a:txBody>
                    <a:bodyPr/>
                    <a:lstStyle/>
                    <a:p>
                      <a:pPr algn="ctr"/>
                      <a:r>
                        <a:rPr lang="en-US" sz="1600" dirty="0" smtClean="0">
                          <a:latin typeface="Arial" panose="020B0604020202020204" pitchFamily="34" charset="0"/>
                          <a:cs typeface="Arial" panose="020B0604020202020204" pitchFamily="34" charset="0"/>
                        </a:rPr>
                        <a:t>34-65</a:t>
                      </a:r>
                      <a:endParaRPr lang="en-US" sz="1600" dirty="0">
                        <a:latin typeface="Arial" panose="020B0604020202020204" pitchFamily="34" charset="0"/>
                        <a:cs typeface="Arial" panose="020B0604020202020204" pitchFamily="34" charset="0"/>
                      </a:endParaRPr>
                    </a:p>
                  </a:txBody>
                  <a:tcPr anchor="ctr"/>
                </a:tc>
                <a:tc>
                  <a:txBody>
                    <a:bodyPr/>
                    <a:lstStyle/>
                    <a:p>
                      <a:pPr algn="ctr"/>
                      <a:r>
                        <a:rPr lang="en-US" sz="1600" dirty="0" smtClean="0">
                          <a:latin typeface="Arial" panose="020B0604020202020204" pitchFamily="34" charset="0"/>
                          <a:cs typeface="Arial" panose="020B0604020202020204" pitchFamily="34" charset="0"/>
                        </a:rPr>
                        <a:t>65-124</a:t>
                      </a:r>
                      <a:endParaRPr lang="en-US" sz="1600" dirty="0">
                        <a:latin typeface="Arial" panose="020B0604020202020204" pitchFamily="34" charset="0"/>
                        <a:cs typeface="Arial" panose="020B0604020202020204" pitchFamily="34" charset="0"/>
                      </a:endParaRPr>
                    </a:p>
                  </a:txBody>
                  <a:tcPr anchor="ctr"/>
                </a:tc>
                <a:tc>
                  <a:txBody>
                    <a:bodyPr/>
                    <a:lstStyle/>
                    <a:p>
                      <a:pPr algn="ctr"/>
                      <a:r>
                        <a:rPr lang="en-US" sz="1600" dirty="0" smtClean="0">
                          <a:latin typeface="Arial" panose="020B0604020202020204" pitchFamily="34" charset="0"/>
                          <a:cs typeface="Arial" panose="020B0604020202020204" pitchFamily="34" charset="0"/>
                        </a:rPr>
                        <a:t>&gt;124</a:t>
                      </a:r>
                      <a:endParaRPr lang="en-US" sz="1600" dirty="0">
                        <a:latin typeface="Arial" panose="020B0604020202020204" pitchFamily="34" charset="0"/>
                        <a:cs typeface="Arial" panose="020B0604020202020204" pitchFamily="34" charset="0"/>
                      </a:endParaRPr>
                    </a:p>
                  </a:txBody>
                  <a:tcPr anchor="ctr"/>
                </a:tc>
                <a:extLst>
                  <a:ext uri="{0D108BD9-81ED-4DB2-BD59-A6C34878D82A}">
                    <a16:rowId xmlns:a16="http://schemas.microsoft.com/office/drawing/2014/main" val="10002"/>
                  </a:ext>
                </a:extLst>
              </a:tr>
              <a:tr h="370840">
                <a:tc>
                  <a:txBody>
                    <a:bodyPr/>
                    <a:lstStyle/>
                    <a:p>
                      <a:pPr algn="ctr"/>
                      <a:r>
                        <a:rPr lang="en-US" sz="1600" dirty="0" smtClean="0">
                          <a:latin typeface="Arial" panose="020B0604020202020204" pitchFamily="34" charset="0"/>
                          <a:cs typeface="Arial" panose="020B0604020202020204" pitchFamily="34" charset="0"/>
                        </a:rPr>
                        <a:t>Peak Vel. (cm/s)</a:t>
                      </a:r>
                      <a:endParaRPr lang="en-US" sz="1600" dirty="0">
                        <a:latin typeface="Arial" panose="020B0604020202020204" pitchFamily="34" charset="0"/>
                        <a:cs typeface="Arial" panose="020B0604020202020204" pitchFamily="34" charset="0"/>
                      </a:endParaRPr>
                    </a:p>
                  </a:txBody>
                  <a:tcPr anchor="ctr"/>
                </a:tc>
                <a:tc>
                  <a:txBody>
                    <a:bodyPr/>
                    <a:lstStyle/>
                    <a:p>
                      <a:pPr algn="ctr"/>
                      <a:r>
                        <a:rPr lang="en-US" sz="1600" dirty="0" smtClean="0">
                          <a:latin typeface="Arial" panose="020B0604020202020204" pitchFamily="34" charset="0"/>
                          <a:cs typeface="Arial" panose="020B0604020202020204" pitchFamily="34" charset="0"/>
                        </a:rPr>
                        <a:t>&lt;0.1</a:t>
                      </a:r>
                      <a:endParaRPr lang="en-US" sz="1600" dirty="0">
                        <a:latin typeface="Arial" panose="020B0604020202020204" pitchFamily="34" charset="0"/>
                        <a:cs typeface="Arial" panose="020B0604020202020204" pitchFamily="34" charset="0"/>
                      </a:endParaRPr>
                    </a:p>
                  </a:txBody>
                  <a:tcPr anchor="ctr"/>
                </a:tc>
                <a:tc>
                  <a:txBody>
                    <a:bodyPr/>
                    <a:lstStyle/>
                    <a:p>
                      <a:pPr algn="ctr"/>
                      <a:r>
                        <a:rPr lang="en-US" sz="1600" dirty="0" smtClean="0">
                          <a:latin typeface="Arial" panose="020B0604020202020204" pitchFamily="34" charset="0"/>
                          <a:cs typeface="Arial" panose="020B0604020202020204" pitchFamily="34" charset="0"/>
                        </a:rPr>
                        <a:t>0.1-1.1</a:t>
                      </a:r>
                      <a:endParaRPr lang="en-US" sz="1600" dirty="0">
                        <a:latin typeface="Arial" panose="020B0604020202020204" pitchFamily="34" charset="0"/>
                        <a:cs typeface="Arial" panose="020B0604020202020204" pitchFamily="34" charset="0"/>
                      </a:endParaRPr>
                    </a:p>
                  </a:txBody>
                  <a:tcPr anchor="ctr"/>
                </a:tc>
                <a:tc>
                  <a:txBody>
                    <a:bodyPr/>
                    <a:lstStyle/>
                    <a:p>
                      <a:pPr algn="ctr"/>
                      <a:r>
                        <a:rPr lang="en-US" sz="1600" dirty="0" smtClean="0">
                          <a:latin typeface="Arial" panose="020B0604020202020204" pitchFamily="34" charset="0"/>
                          <a:cs typeface="Arial" panose="020B0604020202020204" pitchFamily="34" charset="0"/>
                        </a:rPr>
                        <a:t>1.1-3.4</a:t>
                      </a:r>
                      <a:endParaRPr lang="en-US" sz="1600" dirty="0">
                        <a:latin typeface="Arial" panose="020B0604020202020204" pitchFamily="34" charset="0"/>
                        <a:cs typeface="Arial" panose="020B0604020202020204" pitchFamily="34" charset="0"/>
                      </a:endParaRPr>
                    </a:p>
                  </a:txBody>
                  <a:tcPr anchor="ctr"/>
                </a:tc>
                <a:tc>
                  <a:txBody>
                    <a:bodyPr/>
                    <a:lstStyle/>
                    <a:p>
                      <a:pPr algn="ctr"/>
                      <a:r>
                        <a:rPr lang="en-US" sz="1600" dirty="0" smtClean="0">
                          <a:latin typeface="Arial" panose="020B0604020202020204" pitchFamily="34" charset="0"/>
                          <a:cs typeface="Arial" panose="020B0604020202020204" pitchFamily="34" charset="0"/>
                        </a:rPr>
                        <a:t>3.4-8.1</a:t>
                      </a:r>
                      <a:endParaRPr lang="en-US" sz="1600" dirty="0">
                        <a:latin typeface="Arial" panose="020B0604020202020204" pitchFamily="34" charset="0"/>
                        <a:cs typeface="Arial" panose="020B0604020202020204" pitchFamily="34" charset="0"/>
                      </a:endParaRPr>
                    </a:p>
                  </a:txBody>
                  <a:tcPr anchor="ctr"/>
                </a:tc>
                <a:tc>
                  <a:txBody>
                    <a:bodyPr/>
                    <a:lstStyle/>
                    <a:p>
                      <a:pPr algn="ctr"/>
                      <a:r>
                        <a:rPr lang="en-US" sz="1600" dirty="0" smtClean="0">
                          <a:latin typeface="Arial" panose="020B0604020202020204" pitchFamily="34" charset="0"/>
                          <a:cs typeface="Arial" panose="020B0604020202020204" pitchFamily="34" charset="0"/>
                        </a:rPr>
                        <a:t>8.1-16</a:t>
                      </a:r>
                      <a:endParaRPr lang="en-US" sz="1600" dirty="0">
                        <a:latin typeface="Arial" panose="020B0604020202020204" pitchFamily="34" charset="0"/>
                        <a:cs typeface="Arial" panose="020B0604020202020204" pitchFamily="34" charset="0"/>
                      </a:endParaRPr>
                    </a:p>
                  </a:txBody>
                  <a:tcPr anchor="ctr"/>
                </a:tc>
                <a:tc>
                  <a:txBody>
                    <a:bodyPr/>
                    <a:lstStyle/>
                    <a:p>
                      <a:pPr algn="ctr"/>
                      <a:r>
                        <a:rPr lang="en-US" sz="1600" dirty="0" smtClean="0">
                          <a:latin typeface="Arial" panose="020B0604020202020204" pitchFamily="34" charset="0"/>
                          <a:cs typeface="Arial" panose="020B0604020202020204" pitchFamily="34" charset="0"/>
                        </a:rPr>
                        <a:t>16-31</a:t>
                      </a:r>
                      <a:endParaRPr lang="en-US" sz="1600" dirty="0">
                        <a:latin typeface="Arial" panose="020B0604020202020204" pitchFamily="34" charset="0"/>
                        <a:cs typeface="Arial" panose="020B0604020202020204" pitchFamily="34" charset="0"/>
                      </a:endParaRPr>
                    </a:p>
                  </a:txBody>
                  <a:tcPr anchor="ctr"/>
                </a:tc>
                <a:tc>
                  <a:txBody>
                    <a:bodyPr/>
                    <a:lstStyle/>
                    <a:p>
                      <a:pPr algn="ctr"/>
                      <a:r>
                        <a:rPr lang="en-US" sz="1600" dirty="0" smtClean="0">
                          <a:latin typeface="Arial" panose="020B0604020202020204" pitchFamily="34" charset="0"/>
                          <a:cs typeface="Arial" panose="020B0604020202020204" pitchFamily="34" charset="0"/>
                        </a:rPr>
                        <a:t>31-60</a:t>
                      </a:r>
                      <a:endParaRPr lang="en-US" sz="1600" dirty="0">
                        <a:latin typeface="Arial" panose="020B0604020202020204" pitchFamily="34" charset="0"/>
                        <a:cs typeface="Arial" panose="020B0604020202020204" pitchFamily="34" charset="0"/>
                      </a:endParaRPr>
                    </a:p>
                  </a:txBody>
                  <a:tcPr anchor="ctr"/>
                </a:tc>
                <a:tc>
                  <a:txBody>
                    <a:bodyPr/>
                    <a:lstStyle/>
                    <a:p>
                      <a:pPr algn="ctr"/>
                      <a:r>
                        <a:rPr lang="en-US" sz="1600" dirty="0" smtClean="0">
                          <a:latin typeface="Arial" panose="020B0604020202020204" pitchFamily="34" charset="0"/>
                          <a:cs typeface="Arial" panose="020B0604020202020204" pitchFamily="34" charset="0"/>
                        </a:rPr>
                        <a:t>60-116</a:t>
                      </a:r>
                      <a:endParaRPr lang="en-US" sz="1600" dirty="0">
                        <a:latin typeface="Arial" panose="020B0604020202020204" pitchFamily="34" charset="0"/>
                        <a:cs typeface="Arial" panose="020B0604020202020204" pitchFamily="34" charset="0"/>
                      </a:endParaRPr>
                    </a:p>
                  </a:txBody>
                  <a:tcPr anchor="ctr"/>
                </a:tc>
                <a:tc>
                  <a:txBody>
                    <a:bodyPr/>
                    <a:lstStyle/>
                    <a:p>
                      <a:pPr algn="ctr"/>
                      <a:r>
                        <a:rPr lang="en-US" sz="1600" dirty="0" smtClean="0">
                          <a:latin typeface="Arial" panose="020B0604020202020204" pitchFamily="34" charset="0"/>
                          <a:cs typeface="Arial" panose="020B0604020202020204" pitchFamily="34" charset="0"/>
                        </a:rPr>
                        <a:t>&gt;116</a:t>
                      </a:r>
                      <a:endParaRPr lang="en-US" sz="1600" dirty="0">
                        <a:latin typeface="Arial" panose="020B0604020202020204" pitchFamily="34" charset="0"/>
                        <a:cs typeface="Arial" panose="020B0604020202020204" pitchFamily="34" charset="0"/>
                      </a:endParaRPr>
                    </a:p>
                  </a:txBody>
                  <a:tcPr anchor="ctr"/>
                </a:tc>
                <a:extLst>
                  <a:ext uri="{0D108BD9-81ED-4DB2-BD59-A6C34878D82A}">
                    <a16:rowId xmlns:a16="http://schemas.microsoft.com/office/drawing/2014/main" val="10003"/>
                  </a:ext>
                </a:extLst>
              </a:tr>
              <a:tr h="370840">
                <a:tc>
                  <a:txBody>
                    <a:bodyPr/>
                    <a:lstStyle/>
                    <a:p>
                      <a:pPr algn="ctr"/>
                      <a:r>
                        <a:rPr lang="en-US" sz="1600" dirty="0" smtClean="0">
                          <a:latin typeface="Arial" panose="020B0604020202020204" pitchFamily="34" charset="0"/>
                          <a:cs typeface="Arial" panose="020B0604020202020204" pitchFamily="34" charset="0"/>
                        </a:rPr>
                        <a:t>Instrumental</a:t>
                      </a:r>
                      <a:r>
                        <a:rPr lang="en-US" sz="1600" baseline="0" dirty="0" smtClean="0">
                          <a:latin typeface="Arial" panose="020B0604020202020204" pitchFamily="34" charset="0"/>
                          <a:cs typeface="Arial" panose="020B0604020202020204" pitchFamily="34" charset="0"/>
                        </a:rPr>
                        <a:t> Intensity</a:t>
                      </a:r>
                      <a:endParaRPr lang="en-US" sz="1600" dirty="0">
                        <a:latin typeface="Arial" panose="020B0604020202020204" pitchFamily="34" charset="0"/>
                        <a:cs typeface="Arial" panose="020B0604020202020204" pitchFamily="34" charset="0"/>
                      </a:endParaRPr>
                    </a:p>
                  </a:txBody>
                  <a:tcPr anchor="ctr"/>
                </a:tc>
                <a:tc>
                  <a:txBody>
                    <a:bodyPr/>
                    <a:lstStyle/>
                    <a:p>
                      <a:pPr algn="ctr"/>
                      <a:r>
                        <a:rPr lang="en-US" dirty="0" smtClean="0">
                          <a:latin typeface="Arial" panose="020B0604020202020204" pitchFamily="34" charset="0"/>
                          <a:cs typeface="Arial" panose="020B0604020202020204" pitchFamily="34" charset="0"/>
                        </a:rPr>
                        <a:t>I</a:t>
                      </a:r>
                      <a:endParaRPr lang="en-US" dirty="0">
                        <a:latin typeface="Arial" panose="020B0604020202020204" pitchFamily="34" charset="0"/>
                        <a:cs typeface="Arial" panose="020B0604020202020204" pitchFamily="34" charset="0"/>
                      </a:endParaRPr>
                    </a:p>
                  </a:txBody>
                  <a:tcPr anchor="ctr">
                    <a:gradFill flip="none" rotWithShape="1">
                      <a:gsLst>
                        <a:gs pos="0">
                          <a:schemeClr val="bg1"/>
                        </a:gs>
                        <a:gs pos="100000">
                          <a:srgbClr val="CDEAFF"/>
                        </a:gs>
                      </a:gsLst>
                      <a:lin ang="0" scaled="1"/>
                      <a:tileRect/>
                    </a:gradFill>
                  </a:tcPr>
                </a:tc>
                <a:tc>
                  <a:txBody>
                    <a:bodyPr/>
                    <a:lstStyle/>
                    <a:p>
                      <a:pPr algn="ctr"/>
                      <a:r>
                        <a:rPr lang="en-US" dirty="0" smtClean="0">
                          <a:latin typeface="Arial" panose="020B0604020202020204" pitchFamily="34" charset="0"/>
                          <a:cs typeface="Arial" panose="020B0604020202020204" pitchFamily="34" charset="0"/>
                        </a:rPr>
                        <a:t>II-III</a:t>
                      </a:r>
                      <a:endParaRPr lang="en-US" dirty="0">
                        <a:latin typeface="Arial" panose="020B0604020202020204" pitchFamily="34" charset="0"/>
                        <a:cs typeface="Arial" panose="020B0604020202020204" pitchFamily="34" charset="0"/>
                      </a:endParaRPr>
                    </a:p>
                  </a:txBody>
                  <a:tcPr anchor="ctr">
                    <a:gradFill flip="none" rotWithShape="1">
                      <a:gsLst>
                        <a:gs pos="0">
                          <a:srgbClr val="CDEAFF"/>
                        </a:gs>
                        <a:gs pos="100000">
                          <a:srgbClr val="97F2FF"/>
                        </a:gs>
                      </a:gsLst>
                      <a:lin ang="0" scaled="1"/>
                      <a:tileRect/>
                    </a:gradFill>
                  </a:tcPr>
                </a:tc>
                <a:tc>
                  <a:txBody>
                    <a:bodyPr/>
                    <a:lstStyle/>
                    <a:p>
                      <a:pPr algn="ctr"/>
                      <a:r>
                        <a:rPr lang="en-US" dirty="0" smtClean="0">
                          <a:latin typeface="Arial" panose="020B0604020202020204" pitchFamily="34" charset="0"/>
                          <a:cs typeface="Arial" panose="020B0604020202020204" pitchFamily="34" charset="0"/>
                        </a:rPr>
                        <a:t>IV</a:t>
                      </a:r>
                      <a:endParaRPr lang="en-US" dirty="0">
                        <a:latin typeface="Arial" panose="020B0604020202020204" pitchFamily="34" charset="0"/>
                        <a:cs typeface="Arial" panose="020B0604020202020204" pitchFamily="34" charset="0"/>
                      </a:endParaRPr>
                    </a:p>
                  </a:txBody>
                  <a:tcPr anchor="ctr">
                    <a:gradFill flip="none" rotWithShape="1">
                      <a:gsLst>
                        <a:gs pos="0">
                          <a:srgbClr val="97F2FF"/>
                        </a:gs>
                        <a:gs pos="100000">
                          <a:srgbClr val="7EFFC9"/>
                        </a:gs>
                      </a:gsLst>
                      <a:lin ang="0" scaled="1"/>
                      <a:tileRect/>
                    </a:gradFill>
                  </a:tcPr>
                </a:tc>
                <a:tc>
                  <a:txBody>
                    <a:bodyPr/>
                    <a:lstStyle/>
                    <a:p>
                      <a:pPr algn="ctr"/>
                      <a:r>
                        <a:rPr lang="en-US" dirty="0" smtClean="0">
                          <a:latin typeface="Arial" panose="020B0604020202020204" pitchFamily="34" charset="0"/>
                          <a:cs typeface="Arial" panose="020B0604020202020204" pitchFamily="34" charset="0"/>
                        </a:rPr>
                        <a:t>V</a:t>
                      </a:r>
                      <a:endParaRPr lang="en-US" dirty="0">
                        <a:latin typeface="Arial" panose="020B0604020202020204" pitchFamily="34" charset="0"/>
                        <a:cs typeface="Arial" panose="020B0604020202020204" pitchFamily="34" charset="0"/>
                      </a:endParaRPr>
                    </a:p>
                  </a:txBody>
                  <a:tcPr anchor="ctr">
                    <a:gradFill flip="none" rotWithShape="1">
                      <a:gsLst>
                        <a:gs pos="0">
                          <a:srgbClr val="7EFFC9"/>
                        </a:gs>
                        <a:gs pos="100000">
                          <a:srgbClr val="B7FF52"/>
                        </a:gs>
                      </a:gsLst>
                      <a:lin ang="0" scaled="1"/>
                      <a:tileRect/>
                    </a:gradFill>
                  </a:tcPr>
                </a:tc>
                <a:tc>
                  <a:txBody>
                    <a:bodyPr/>
                    <a:lstStyle/>
                    <a:p>
                      <a:pPr algn="ctr"/>
                      <a:r>
                        <a:rPr lang="en-US" dirty="0" smtClean="0">
                          <a:latin typeface="Arial" panose="020B0604020202020204" pitchFamily="34" charset="0"/>
                          <a:cs typeface="Arial" panose="020B0604020202020204" pitchFamily="34" charset="0"/>
                        </a:rPr>
                        <a:t>VI</a:t>
                      </a:r>
                      <a:endParaRPr lang="en-US" dirty="0">
                        <a:latin typeface="Arial" panose="020B0604020202020204" pitchFamily="34" charset="0"/>
                        <a:cs typeface="Arial" panose="020B0604020202020204" pitchFamily="34" charset="0"/>
                      </a:endParaRPr>
                    </a:p>
                  </a:txBody>
                  <a:tcPr anchor="ctr">
                    <a:gradFill flip="none" rotWithShape="1">
                      <a:gsLst>
                        <a:gs pos="0">
                          <a:srgbClr val="B7FF52"/>
                        </a:gs>
                        <a:gs pos="100000">
                          <a:srgbClr val="FBE506"/>
                        </a:gs>
                      </a:gsLst>
                      <a:lin ang="0" scaled="1"/>
                      <a:tileRect/>
                    </a:gradFill>
                  </a:tcPr>
                </a:tc>
                <a:tc>
                  <a:txBody>
                    <a:bodyPr/>
                    <a:lstStyle/>
                    <a:p>
                      <a:pPr algn="ctr"/>
                      <a:r>
                        <a:rPr lang="en-US" dirty="0" smtClean="0">
                          <a:latin typeface="Arial" panose="020B0604020202020204" pitchFamily="34" charset="0"/>
                          <a:cs typeface="Arial" panose="020B0604020202020204" pitchFamily="34" charset="0"/>
                        </a:rPr>
                        <a:t>VII</a:t>
                      </a:r>
                      <a:endParaRPr lang="en-US" dirty="0">
                        <a:latin typeface="Arial" panose="020B0604020202020204" pitchFamily="34" charset="0"/>
                        <a:cs typeface="Arial" panose="020B0604020202020204" pitchFamily="34" charset="0"/>
                      </a:endParaRPr>
                    </a:p>
                  </a:txBody>
                  <a:tcPr anchor="ctr">
                    <a:gradFill flip="none" rotWithShape="1">
                      <a:gsLst>
                        <a:gs pos="0">
                          <a:srgbClr val="FBE506"/>
                        </a:gs>
                        <a:gs pos="100000">
                          <a:srgbClr val="FFB801"/>
                        </a:gs>
                      </a:gsLst>
                      <a:lin ang="0" scaled="1"/>
                      <a:tileRect/>
                    </a:gradFill>
                  </a:tcPr>
                </a:tc>
                <a:tc>
                  <a:txBody>
                    <a:bodyPr/>
                    <a:lstStyle/>
                    <a:p>
                      <a:pPr algn="ctr"/>
                      <a:r>
                        <a:rPr lang="en-US" dirty="0" smtClean="0">
                          <a:latin typeface="Arial" panose="020B0604020202020204" pitchFamily="34" charset="0"/>
                          <a:cs typeface="Arial" panose="020B0604020202020204" pitchFamily="34" charset="0"/>
                        </a:rPr>
                        <a:t>VIII</a:t>
                      </a:r>
                      <a:endParaRPr lang="en-US" dirty="0">
                        <a:latin typeface="Arial" panose="020B0604020202020204" pitchFamily="34" charset="0"/>
                        <a:cs typeface="Arial" panose="020B0604020202020204" pitchFamily="34" charset="0"/>
                      </a:endParaRPr>
                    </a:p>
                  </a:txBody>
                  <a:tcPr anchor="ctr">
                    <a:gradFill flip="none" rotWithShape="1">
                      <a:gsLst>
                        <a:gs pos="0">
                          <a:srgbClr val="FFB801"/>
                        </a:gs>
                        <a:gs pos="100000">
                          <a:srgbClr val="FF5001"/>
                        </a:gs>
                      </a:gsLst>
                      <a:lin ang="0" scaled="1"/>
                      <a:tileRect/>
                    </a:gradFill>
                  </a:tcPr>
                </a:tc>
                <a:tc>
                  <a:txBody>
                    <a:bodyPr/>
                    <a:lstStyle/>
                    <a:p>
                      <a:pPr algn="ctr"/>
                      <a:r>
                        <a:rPr lang="en-US" dirty="0" smtClean="0">
                          <a:latin typeface="Arial" panose="020B0604020202020204" pitchFamily="34" charset="0"/>
                          <a:cs typeface="Arial" panose="020B0604020202020204" pitchFamily="34" charset="0"/>
                        </a:rPr>
                        <a:t>IX</a:t>
                      </a:r>
                      <a:endParaRPr lang="en-US" dirty="0">
                        <a:latin typeface="Arial" panose="020B0604020202020204" pitchFamily="34" charset="0"/>
                        <a:cs typeface="Arial" panose="020B0604020202020204" pitchFamily="34" charset="0"/>
                      </a:endParaRPr>
                    </a:p>
                  </a:txBody>
                  <a:tcPr anchor="ctr">
                    <a:gradFill flip="none" rotWithShape="1">
                      <a:gsLst>
                        <a:gs pos="0">
                          <a:srgbClr val="FF5001"/>
                        </a:gs>
                        <a:gs pos="100000">
                          <a:srgbClr val="E60801"/>
                        </a:gs>
                      </a:gsLst>
                      <a:lin ang="0" scaled="1"/>
                      <a:tileRect/>
                    </a:gradFill>
                  </a:tcPr>
                </a:tc>
                <a:tc>
                  <a:txBody>
                    <a:bodyPr/>
                    <a:lstStyle/>
                    <a:p>
                      <a:pPr algn="ctr"/>
                      <a:r>
                        <a:rPr lang="en-US" dirty="0" smtClean="0">
                          <a:latin typeface="Arial" panose="020B0604020202020204" pitchFamily="34" charset="0"/>
                          <a:cs typeface="Arial" panose="020B0604020202020204" pitchFamily="34" charset="0"/>
                        </a:rPr>
                        <a:t>X+</a:t>
                      </a:r>
                      <a:endParaRPr lang="en-US" dirty="0">
                        <a:latin typeface="Arial" panose="020B0604020202020204" pitchFamily="34" charset="0"/>
                        <a:cs typeface="Arial" panose="020B0604020202020204" pitchFamily="34" charset="0"/>
                      </a:endParaRPr>
                    </a:p>
                  </a:txBody>
                  <a:tcPr anchor="ctr">
                    <a:gradFill flip="none" rotWithShape="1">
                      <a:gsLst>
                        <a:gs pos="0">
                          <a:srgbClr val="E60801"/>
                        </a:gs>
                        <a:gs pos="100000">
                          <a:srgbClr val="D30101"/>
                        </a:gs>
                      </a:gsLst>
                      <a:lin ang="0" scaled="1"/>
                      <a:tileRect/>
                    </a:gradFill>
                  </a:tcPr>
                </a:tc>
                <a:extLst>
                  <a:ext uri="{0D108BD9-81ED-4DB2-BD59-A6C34878D82A}">
                    <a16:rowId xmlns:a16="http://schemas.microsoft.com/office/drawing/2014/main" val="10004"/>
                  </a:ext>
                </a:extLst>
              </a:tr>
            </a:tbl>
          </a:graphicData>
        </a:graphic>
      </p:graphicFrame>
      <p:sp>
        <p:nvSpPr>
          <p:cNvPr id="6" name="TextBox 5"/>
          <p:cNvSpPr txBox="1"/>
          <p:nvPr/>
        </p:nvSpPr>
        <p:spPr>
          <a:xfrm>
            <a:off x="735933" y="1429702"/>
            <a:ext cx="10732168" cy="1892968"/>
          </a:xfrm>
          <a:prstGeom prst="rect">
            <a:avLst/>
          </a:prstGeom>
          <a:noFill/>
        </p:spPr>
        <p:txBody>
          <a:bodyPr wrap="square" lIns="0" tIns="0" rIns="0" bIns="0" rtlCol="0">
            <a:noAutofit/>
          </a:bodyPr>
          <a:lstStyle/>
          <a:p>
            <a:pPr>
              <a:lnSpc>
                <a:spcPct val="120000"/>
              </a:lnSpc>
              <a:spcAft>
                <a:spcPts val="600"/>
              </a:spcAft>
            </a:pPr>
            <a:r>
              <a:rPr lang="en-US" sz="2400" dirty="0">
                <a:solidFill>
                  <a:srgbClr val="FF773D"/>
                </a:solidFill>
                <a:latin typeface="Arial Black" panose="020B0A04020102020204" pitchFamily="34" charset="0"/>
                <a:cs typeface="Arial" panose="020B0604020202020204" pitchFamily="34" charset="0"/>
              </a:rPr>
              <a:t>1994 Northridge Earthquake</a:t>
            </a:r>
          </a:p>
          <a:p>
            <a:pPr>
              <a:lnSpc>
                <a:spcPct val="120000"/>
              </a:lnSpc>
            </a:pPr>
            <a:r>
              <a:rPr lang="en-US" sz="2000" b="1" dirty="0">
                <a:solidFill>
                  <a:srgbClr val="666666"/>
                </a:solidFill>
                <a:latin typeface="Arial" panose="020B0604020202020204" pitchFamily="34" charset="0"/>
                <a:cs typeface="Arial" panose="020B0604020202020204" pitchFamily="34" charset="0"/>
              </a:rPr>
              <a:t>G</a:t>
            </a:r>
            <a:r>
              <a:rPr lang="en-US" sz="2000" b="1" dirty="0" smtClean="0">
                <a:solidFill>
                  <a:srgbClr val="666666"/>
                </a:solidFill>
                <a:latin typeface="Arial" panose="020B0604020202020204" pitchFamily="34" charset="0"/>
                <a:cs typeface="Arial" panose="020B0604020202020204" pitchFamily="34" charset="0"/>
              </a:rPr>
              <a:t>ame </a:t>
            </a:r>
            <a:r>
              <a:rPr lang="en-US" sz="2000" b="1" dirty="0">
                <a:solidFill>
                  <a:srgbClr val="666666"/>
                </a:solidFill>
                <a:latin typeface="Arial" panose="020B0604020202020204" pitchFamily="34" charset="0"/>
                <a:cs typeface="Arial" panose="020B0604020202020204" pitchFamily="34" charset="0"/>
              </a:rPr>
              <a:t>changer for seismic </a:t>
            </a:r>
            <a:r>
              <a:rPr lang="en-US" sz="2000" b="1" dirty="0" smtClean="0">
                <a:solidFill>
                  <a:srgbClr val="666666"/>
                </a:solidFill>
                <a:latin typeface="Arial" panose="020B0604020202020204" pitchFamily="34" charset="0"/>
                <a:cs typeface="Arial" panose="020B0604020202020204" pitchFamily="34" charset="0"/>
              </a:rPr>
              <a:t>design</a:t>
            </a:r>
            <a:r>
              <a:rPr lang="en-US" sz="2000" dirty="0" smtClean="0">
                <a:solidFill>
                  <a:srgbClr val="666666"/>
                </a:solidFill>
                <a:latin typeface="Arial" panose="020B0604020202020204" pitchFamily="34" charset="0"/>
                <a:cs typeface="Arial" panose="020B0604020202020204" pitchFamily="34" charset="0"/>
              </a:rPr>
              <a:t>: The </a:t>
            </a:r>
            <a:r>
              <a:rPr lang="en-US" sz="2000" dirty="0">
                <a:solidFill>
                  <a:srgbClr val="666666"/>
                </a:solidFill>
                <a:latin typeface="Arial" panose="020B0604020202020204" pitchFamily="34" charset="0"/>
                <a:cs typeface="Arial" panose="020B0604020202020204" pitchFamily="34" charset="0"/>
              </a:rPr>
              <a:t>performance of welded steel moment frames during that time did not live up to </a:t>
            </a:r>
            <a:r>
              <a:rPr lang="en-US" sz="2000" dirty="0" smtClean="0">
                <a:solidFill>
                  <a:srgbClr val="666666"/>
                </a:solidFill>
                <a:latin typeface="Arial" panose="020B0604020202020204" pitchFamily="34" charset="0"/>
                <a:cs typeface="Arial" panose="020B0604020202020204" pitchFamily="34" charset="0"/>
              </a:rPr>
              <a:t>expectations.</a:t>
            </a:r>
          </a:p>
          <a:p>
            <a:pPr>
              <a:lnSpc>
                <a:spcPct val="120000"/>
              </a:lnSpc>
              <a:spcBef>
                <a:spcPts val="600"/>
              </a:spcBef>
            </a:pPr>
            <a:r>
              <a:rPr lang="en-US" sz="2000" dirty="0" smtClean="0">
                <a:solidFill>
                  <a:srgbClr val="666666"/>
                </a:solidFill>
                <a:latin typeface="Arial" panose="020B0604020202020204" pitchFamily="34" charset="0"/>
                <a:cs typeface="Arial" panose="020B0604020202020204" pitchFamily="34" charset="0"/>
              </a:rPr>
              <a:t>A large </a:t>
            </a:r>
            <a:r>
              <a:rPr lang="en-US" sz="2000" dirty="0">
                <a:solidFill>
                  <a:srgbClr val="666666"/>
                </a:solidFill>
                <a:latin typeface="Arial" panose="020B0604020202020204" pitchFamily="34" charset="0"/>
                <a:cs typeface="Arial" panose="020B0604020202020204" pitchFamily="34" charset="0"/>
              </a:rPr>
              <a:t>number of </a:t>
            </a:r>
            <a:r>
              <a:rPr lang="en-US" sz="2000" dirty="0" smtClean="0">
                <a:solidFill>
                  <a:srgbClr val="666666"/>
                </a:solidFill>
                <a:latin typeface="Arial" panose="020B0604020202020204" pitchFamily="34" charset="0"/>
                <a:cs typeface="Arial" panose="020B0604020202020204" pitchFamily="34" charset="0"/>
              </a:rPr>
              <a:t>steel </a:t>
            </a:r>
            <a:r>
              <a:rPr lang="en-US" sz="2000" dirty="0">
                <a:solidFill>
                  <a:srgbClr val="666666"/>
                </a:solidFill>
                <a:latin typeface="Arial" panose="020B0604020202020204" pitchFamily="34" charset="0"/>
                <a:cs typeface="Arial" panose="020B0604020202020204" pitchFamily="34" charset="0"/>
              </a:rPr>
              <a:t>buildings with welded moment frame </a:t>
            </a:r>
            <a:r>
              <a:rPr lang="en-US" sz="2000" dirty="0" smtClean="0">
                <a:solidFill>
                  <a:srgbClr val="666666"/>
                </a:solidFill>
                <a:latin typeface="Arial" panose="020B0604020202020204" pitchFamily="34" charset="0"/>
                <a:cs typeface="Arial" panose="020B0604020202020204" pitchFamily="34" charset="0"/>
              </a:rPr>
              <a:t>connections failed.</a:t>
            </a:r>
            <a:endParaRPr lang="en-US" sz="2000" dirty="0">
              <a:solidFill>
                <a:srgbClr val="666666"/>
              </a:solidFill>
              <a:latin typeface="Arial" panose="020B0604020202020204" pitchFamily="34" charset="0"/>
              <a:cs typeface="Arial" panose="020B0604020202020204" pitchFamily="34" charset="0"/>
            </a:endParaRPr>
          </a:p>
        </p:txBody>
      </p:sp>
    </p:spTree>
    <p:custDataLst>
      <p:tags r:id="rId1"/>
    </p:custDataLst>
    <p:extLst>
      <p:ext uri="{BB962C8B-B14F-4D97-AF65-F5344CB8AC3E}">
        <p14:creationId xmlns:p14="http://schemas.microsoft.com/office/powerpoint/2010/main" val="2282940182"/>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marL="0" indent="0">
              <a:lnSpc>
                <a:spcPct val="120000"/>
              </a:lnSpc>
              <a:buNone/>
            </a:pPr>
            <a:r>
              <a:rPr lang="en-US" sz="2400" dirty="0" smtClean="0">
                <a:solidFill>
                  <a:srgbClr val="FF773D"/>
                </a:solidFill>
                <a:latin typeface="Arial Black" panose="020B0A04020102020204" pitchFamily="34" charset="0"/>
              </a:rPr>
              <a:t>Results of Northridge</a:t>
            </a:r>
            <a:endParaRPr lang="en-US" sz="2400" dirty="0">
              <a:solidFill>
                <a:srgbClr val="666666"/>
              </a:solidFill>
              <a:latin typeface="Arial Black" panose="020B0A04020102020204" pitchFamily="34" charset="0"/>
            </a:endParaRPr>
          </a:p>
          <a:p>
            <a:pPr marL="0" indent="0">
              <a:lnSpc>
                <a:spcPct val="120000"/>
              </a:lnSpc>
              <a:buNone/>
            </a:pPr>
            <a:r>
              <a:rPr lang="en-US" sz="2000" dirty="0" smtClean="0">
                <a:solidFill>
                  <a:srgbClr val="666666"/>
                </a:solidFill>
              </a:rPr>
              <a:t>Magnitude </a:t>
            </a:r>
            <a:r>
              <a:rPr lang="en-US" sz="2000" dirty="0">
                <a:solidFill>
                  <a:srgbClr val="666666"/>
                </a:solidFill>
              </a:rPr>
              <a:t>of </a:t>
            </a:r>
            <a:r>
              <a:rPr lang="en-US" sz="2000" b="1" dirty="0" smtClean="0">
                <a:solidFill>
                  <a:srgbClr val="666666"/>
                </a:solidFill>
              </a:rPr>
              <a:t>6.7</a:t>
            </a:r>
          </a:p>
          <a:p>
            <a:pPr marL="0" indent="0">
              <a:lnSpc>
                <a:spcPct val="120000"/>
              </a:lnSpc>
              <a:buNone/>
            </a:pPr>
            <a:r>
              <a:rPr lang="en-US" sz="2000" b="1" dirty="0" smtClean="0">
                <a:solidFill>
                  <a:srgbClr val="666666"/>
                </a:solidFill>
              </a:rPr>
              <a:t>$57 </a:t>
            </a:r>
            <a:r>
              <a:rPr lang="en-US" sz="2000" b="1" dirty="0">
                <a:solidFill>
                  <a:srgbClr val="666666"/>
                </a:solidFill>
              </a:rPr>
              <a:t>billion </a:t>
            </a:r>
            <a:r>
              <a:rPr lang="en-US" sz="2000" dirty="0">
                <a:solidFill>
                  <a:srgbClr val="666666"/>
                </a:solidFill>
              </a:rPr>
              <a:t>in damages</a:t>
            </a:r>
          </a:p>
          <a:p>
            <a:pPr marL="0" indent="0">
              <a:lnSpc>
                <a:spcPct val="120000"/>
              </a:lnSpc>
              <a:buNone/>
            </a:pPr>
            <a:r>
              <a:rPr lang="en-US" sz="2000" dirty="0">
                <a:solidFill>
                  <a:srgbClr val="666666"/>
                </a:solidFill>
              </a:rPr>
              <a:t>New regulations adapted:</a:t>
            </a:r>
          </a:p>
          <a:p>
            <a:pPr>
              <a:lnSpc>
                <a:spcPct val="120000"/>
              </a:lnSpc>
            </a:pPr>
            <a:r>
              <a:rPr lang="en-US" sz="2000" dirty="0">
                <a:solidFill>
                  <a:srgbClr val="666666"/>
                </a:solidFill>
              </a:rPr>
              <a:t>AISC </a:t>
            </a:r>
            <a:r>
              <a:rPr lang="en-US" sz="2000" dirty="0" smtClean="0">
                <a:solidFill>
                  <a:srgbClr val="666666"/>
                </a:solidFill>
              </a:rPr>
              <a:t>adopts </a:t>
            </a:r>
            <a:r>
              <a:rPr lang="en-US" sz="2000" dirty="0">
                <a:solidFill>
                  <a:srgbClr val="666666"/>
                </a:solidFill>
              </a:rPr>
              <a:t>prequalification standards</a:t>
            </a:r>
          </a:p>
          <a:p>
            <a:pPr>
              <a:lnSpc>
                <a:spcPct val="120000"/>
              </a:lnSpc>
            </a:pPr>
            <a:r>
              <a:rPr lang="en-US" sz="2000" dirty="0">
                <a:solidFill>
                  <a:srgbClr val="666666"/>
                </a:solidFill>
              </a:rPr>
              <a:t>All </a:t>
            </a:r>
            <a:r>
              <a:rPr lang="en-US" sz="2000" dirty="0" smtClean="0">
                <a:solidFill>
                  <a:srgbClr val="666666"/>
                </a:solidFill>
              </a:rPr>
              <a:t>moment frames in </a:t>
            </a:r>
            <a:r>
              <a:rPr lang="en-US" sz="2000" dirty="0">
                <a:solidFill>
                  <a:srgbClr val="666666"/>
                </a:solidFill>
              </a:rPr>
              <a:t>seismic areas have to be prequalified or otherwise tested and </a:t>
            </a:r>
            <a:r>
              <a:rPr lang="en-US" sz="2000" dirty="0" smtClean="0">
                <a:solidFill>
                  <a:srgbClr val="666666"/>
                </a:solidFill>
              </a:rPr>
              <a:t>accepted</a:t>
            </a:r>
          </a:p>
          <a:p>
            <a:pPr>
              <a:lnSpc>
                <a:spcPct val="120000"/>
              </a:lnSpc>
            </a:pPr>
            <a:r>
              <a:rPr lang="en-US" sz="2000" dirty="0" smtClean="0">
                <a:solidFill>
                  <a:srgbClr val="666666"/>
                </a:solidFill>
              </a:rPr>
              <a:t>Failures </a:t>
            </a:r>
            <a:r>
              <a:rPr lang="en-US" sz="2000" dirty="0">
                <a:solidFill>
                  <a:srgbClr val="666666"/>
                </a:solidFill>
              </a:rPr>
              <a:t>need to be calculated and controlled</a:t>
            </a:r>
            <a:endParaRPr lang="en-US" sz="2000" dirty="0">
              <a:solidFill>
                <a:prstClr val="black"/>
              </a:solidFill>
            </a:endParaRPr>
          </a:p>
          <a:p>
            <a:pPr marL="0" indent="0">
              <a:lnSpc>
                <a:spcPct val="120000"/>
              </a:lnSpc>
              <a:buNone/>
            </a:pPr>
            <a:endParaRPr lang="en-US" sz="1800" dirty="0"/>
          </a:p>
        </p:txBody>
      </p:sp>
      <p:pic>
        <p:nvPicPr>
          <p:cNvPr id="5" name="Content Placeholder 4"/>
          <p:cNvPicPr>
            <a:picLocks noGrp="1" noChangeAspect="1"/>
          </p:cNvPicPr>
          <p:nvPr>
            <p:ph idx="10"/>
          </p:nvPr>
        </p:nvPicPr>
        <p:blipFill>
          <a:blip r:embed="rId4">
            <a:extLst>
              <a:ext uri="{28A0092B-C50C-407E-A947-70E740481C1C}">
                <a14:useLocalDpi xmlns:a14="http://schemas.microsoft.com/office/drawing/2010/main" val="0"/>
              </a:ext>
            </a:extLst>
          </a:blip>
          <a:stretch>
            <a:fillRect/>
          </a:stretch>
        </p:blipFill>
        <p:spPr>
          <a:xfrm>
            <a:off x="6535895" y="1260843"/>
            <a:ext cx="4759010" cy="4724400"/>
          </a:xfrm>
        </p:spPr>
      </p:pic>
      <p:sp>
        <p:nvSpPr>
          <p:cNvPr id="2" name="Title 1"/>
          <p:cNvSpPr>
            <a:spLocks noGrp="1"/>
          </p:cNvSpPr>
          <p:nvPr>
            <p:ph type="title"/>
          </p:nvPr>
        </p:nvSpPr>
        <p:spPr/>
        <p:txBody>
          <a:bodyPr>
            <a:normAutofit/>
          </a:bodyPr>
          <a:lstStyle/>
          <a:p>
            <a:r>
              <a:rPr lang="en-US" dirty="0" smtClean="0"/>
              <a:t>Brief History of Moment Frames, cont.</a:t>
            </a:r>
            <a:endParaRPr lang="en-US" dirty="0"/>
          </a:p>
        </p:txBody>
      </p:sp>
    </p:spTree>
    <p:custDataLst>
      <p:tags r:id="rId1"/>
    </p:custDataLst>
    <p:extLst>
      <p:ext uri="{BB962C8B-B14F-4D97-AF65-F5344CB8AC3E}">
        <p14:creationId xmlns:p14="http://schemas.microsoft.com/office/powerpoint/2010/main" val="408838717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Welcome!</a:t>
            </a:r>
            <a:endParaRPr lang="en-US" dirty="0"/>
          </a:p>
        </p:txBody>
      </p:sp>
      <p:sp>
        <p:nvSpPr>
          <p:cNvPr id="5" name="Content Placeholder 2"/>
          <p:cNvSpPr txBox="1">
            <a:spLocks/>
          </p:cNvSpPr>
          <p:nvPr/>
        </p:nvSpPr>
        <p:spPr>
          <a:xfrm>
            <a:off x="723900" y="1665027"/>
            <a:ext cx="10744200" cy="4469074"/>
          </a:xfrm>
          <a:prstGeom prst="rect">
            <a:avLst/>
          </a:prstGeom>
        </p:spPr>
        <p:txBody>
          <a:bodyPr/>
          <a:lstStyle>
            <a:lvl1pPr marL="0" indent="0" algn="l" defTabSz="914400" rtl="0" eaLnBrk="1" latinLnBrk="0" hangingPunct="1">
              <a:spcBef>
                <a:spcPct val="20000"/>
              </a:spcBef>
              <a:buFont typeface="Arial" panose="020B0604020202020204" pitchFamily="34" charset="0"/>
              <a:buNone/>
              <a:defRPr sz="2200" b="1" kern="1200">
                <a:solidFill>
                  <a:schemeClr val="bg2"/>
                </a:solidFill>
                <a:latin typeface="+mn-lt"/>
                <a:ea typeface="+mn-ea"/>
                <a:cs typeface="+mn-cs"/>
              </a:defRPr>
            </a:lvl1pPr>
            <a:lvl2pPr marL="0" indent="-285750" algn="l" defTabSz="914400" rtl="0" eaLnBrk="1" latinLnBrk="0" hangingPunct="1">
              <a:spcBef>
                <a:spcPct val="20000"/>
              </a:spcBef>
              <a:buFont typeface="Arial" panose="020B0604020202020204" pitchFamily="34" charset="0"/>
              <a:buChar char="•"/>
              <a:defRPr sz="2200" kern="1200">
                <a:solidFill>
                  <a:schemeClr val="bg2"/>
                </a:solidFill>
                <a:latin typeface="+mn-lt"/>
                <a:ea typeface="+mn-ea"/>
                <a:cs typeface="+mn-cs"/>
              </a:defRPr>
            </a:lvl2pPr>
            <a:lvl3pPr marL="594360" indent="-228600" algn="l" defTabSz="914400" rtl="0" eaLnBrk="1" latinLnBrk="0" hangingPunct="1">
              <a:spcBef>
                <a:spcPct val="20000"/>
              </a:spcBef>
              <a:buFont typeface="Arial" panose="020B0604020202020204" pitchFamily="34" charset="0"/>
              <a:buChar char="‒"/>
              <a:defRPr sz="2000" kern="1200">
                <a:solidFill>
                  <a:schemeClr val="bg2"/>
                </a:solidFill>
                <a:latin typeface="+mn-lt"/>
                <a:ea typeface="+mn-ea"/>
                <a:cs typeface="+mn-cs"/>
              </a:defRPr>
            </a:lvl3pPr>
            <a:lvl4pPr marL="914400" indent="-228600" algn="l" defTabSz="914400" rtl="0" eaLnBrk="1" latinLnBrk="0" hangingPunct="1">
              <a:spcBef>
                <a:spcPct val="20000"/>
              </a:spcBef>
              <a:buFont typeface="Arial" panose="020B0604020202020204" pitchFamily="34" charset="0"/>
              <a:buChar char="•"/>
              <a:defRPr sz="1800" kern="1200">
                <a:solidFill>
                  <a:schemeClr val="bg2"/>
                </a:solidFill>
                <a:latin typeface="+mn-lt"/>
                <a:ea typeface="+mn-ea"/>
                <a:cs typeface="+mn-cs"/>
              </a:defRPr>
            </a:lvl4pPr>
            <a:lvl5pPr marL="1234440" indent="-228600" algn="l" defTabSz="914400" rtl="0" eaLnBrk="1" latinLnBrk="0" hangingPunct="1">
              <a:spcBef>
                <a:spcPct val="20000"/>
              </a:spcBef>
              <a:buFont typeface="Arial" panose="020B0604020202020204" pitchFamily="34" charset="0"/>
              <a:buChar char="»"/>
              <a:defRPr sz="1600" kern="1200">
                <a:solidFill>
                  <a:schemeClr val="bg2"/>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gn="ctr" fontAlgn="base">
              <a:lnSpc>
                <a:spcPct val="120000"/>
              </a:lnSpc>
              <a:spcBef>
                <a:spcPts val="1200"/>
              </a:spcBef>
              <a:spcAft>
                <a:spcPct val="0"/>
              </a:spcAft>
            </a:pPr>
            <a:r>
              <a:rPr lang="en-US" sz="2400" b="0" dirty="0">
                <a:solidFill>
                  <a:srgbClr val="666666"/>
                </a:solidFill>
                <a:latin typeface="Arial" panose="020B0604020202020204" pitchFamily="34" charset="0"/>
                <a:cs typeface="Arial" panose="020B0604020202020204" pitchFamily="34" charset="0"/>
              </a:rPr>
              <a:t>We will begin in a few minutes.</a:t>
            </a:r>
          </a:p>
          <a:p>
            <a:pPr algn="ctr" fontAlgn="base">
              <a:lnSpc>
                <a:spcPct val="120000"/>
              </a:lnSpc>
              <a:spcBef>
                <a:spcPts val="0"/>
              </a:spcBef>
              <a:spcAft>
                <a:spcPct val="0"/>
              </a:spcAft>
            </a:pPr>
            <a:endParaRPr lang="en-US" sz="2400" b="0" dirty="0">
              <a:solidFill>
                <a:srgbClr val="666666"/>
              </a:solidFill>
              <a:latin typeface="Arial" panose="020B0604020202020204" pitchFamily="34" charset="0"/>
              <a:cs typeface="Arial" panose="020B0604020202020204" pitchFamily="34" charset="0"/>
            </a:endParaRPr>
          </a:p>
          <a:p>
            <a:pPr algn="ctr" fontAlgn="base">
              <a:lnSpc>
                <a:spcPct val="120000"/>
              </a:lnSpc>
              <a:spcBef>
                <a:spcPts val="0"/>
              </a:spcBef>
              <a:spcAft>
                <a:spcPct val="0"/>
              </a:spcAft>
            </a:pPr>
            <a:endParaRPr lang="en-US" sz="2400" b="0" dirty="0">
              <a:solidFill>
                <a:srgbClr val="666666"/>
              </a:solidFill>
              <a:latin typeface="Arial" panose="020B0604020202020204" pitchFamily="34" charset="0"/>
              <a:cs typeface="Arial" panose="020B0604020202020204" pitchFamily="34" charset="0"/>
            </a:endParaRPr>
          </a:p>
          <a:p>
            <a:pPr algn="ctr" fontAlgn="base">
              <a:lnSpc>
                <a:spcPct val="120000"/>
              </a:lnSpc>
              <a:spcBef>
                <a:spcPts val="0"/>
              </a:spcBef>
              <a:spcAft>
                <a:spcPct val="0"/>
              </a:spcAft>
            </a:pPr>
            <a:endParaRPr lang="en-US" sz="2400" b="0" dirty="0">
              <a:solidFill>
                <a:srgbClr val="666666"/>
              </a:solidFill>
              <a:latin typeface="Arial" panose="020B0604020202020204" pitchFamily="34" charset="0"/>
              <a:cs typeface="Arial" panose="020B0604020202020204" pitchFamily="34" charset="0"/>
            </a:endParaRPr>
          </a:p>
          <a:p>
            <a:pPr algn="ctr" fontAlgn="base">
              <a:lnSpc>
                <a:spcPct val="120000"/>
              </a:lnSpc>
              <a:spcBef>
                <a:spcPts val="0"/>
              </a:spcBef>
              <a:spcAft>
                <a:spcPct val="0"/>
              </a:spcAft>
            </a:pPr>
            <a:endParaRPr lang="en-US" sz="2400" b="0" dirty="0">
              <a:solidFill>
                <a:srgbClr val="666666"/>
              </a:solidFill>
              <a:latin typeface="Arial" panose="020B0604020202020204" pitchFamily="34" charset="0"/>
              <a:cs typeface="Arial" panose="020B0604020202020204" pitchFamily="34" charset="0"/>
            </a:endParaRPr>
          </a:p>
          <a:p>
            <a:pPr algn="ctr" fontAlgn="base">
              <a:lnSpc>
                <a:spcPct val="120000"/>
              </a:lnSpc>
              <a:spcBef>
                <a:spcPts val="0"/>
              </a:spcBef>
              <a:spcAft>
                <a:spcPct val="0"/>
              </a:spcAft>
            </a:pPr>
            <a:endParaRPr lang="en-US" sz="2400" b="0" dirty="0">
              <a:solidFill>
                <a:srgbClr val="666666"/>
              </a:solidFill>
              <a:latin typeface="Arial" panose="020B0604020202020204" pitchFamily="34" charset="0"/>
              <a:cs typeface="Arial" panose="020B0604020202020204" pitchFamily="34" charset="0"/>
            </a:endParaRPr>
          </a:p>
          <a:p>
            <a:pPr algn="ctr" fontAlgn="base">
              <a:lnSpc>
                <a:spcPct val="120000"/>
              </a:lnSpc>
              <a:spcBef>
                <a:spcPts val="0"/>
              </a:spcBef>
              <a:spcAft>
                <a:spcPct val="0"/>
              </a:spcAft>
            </a:pPr>
            <a:endParaRPr lang="en-US" sz="2400" b="0" dirty="0">
              <a:solidFill>
                <a:srgbClr val="666666"/>
              </a:solidFill>
              <a:latin typeface="Arial" panose="020B0604020202020204" pitchFamily="34" charset="0"/>
              <a:cs typeface="Arial" panose="020B0604020202020204" pitchFamily="34" charset="0"/>
            </a:endParaRPr>
          </a:p>
          <a:p>
            <a:pPr algn="ctr" fontAlgn="base">
              <a:lnSpc>
                <a:spcPct val="120000"/>
              </a:lnSpc>
              <a:spcBef>
                <a:spcPts val="0"/>
              </a:spcBef>
              <a:spcAft>
                <a:spcPct val="0"/>
              </a:spcAft>
            </a:pPr>
            <a:r>
              <a:rPr lang="en-US" sz="2400" b="0" dirty="0">
                <a:solidFill>
                  <a:srgbClr val="666666"/>
                </a:solidFill>
                <a:latin typeface="Arial" panose="020B0604020202020204" pitchFamily="34" charset="0"/>
                <a:cs typeface="Arial" panose="020B0604020202020204" pitchFamily="34" charset="0"/>
              </a:rPr>
              <a:t>Please be sure to sign the registration form to receive</a:t>
            </a:r>
            <a:br>
              <a:rPr lang="en-US" sz="2400" b="0" dirty="0">
                <a:solidFill>
                  <a:srgbClr val="666666"/>
                </a:solidFill>
                <a:latin typeface="Arial" panose="020B0604020202020204" pitchFamily="34" charset="0"/>
                <a:cs typeface="Arial" panose="020B0604020202020204" pitchFamily="34" charset="0"/>
              </a:rPr>
            </a:br>
            <a:r>
              <a:rPr lang="en-US" sz="2400" b="0" dirty="0">
                <a:solidFill>
                  <a:srgbClr val="666666"/>
                </a:solidFill>
                <a:latin typeface="Arial" panose="020B0604020202020204" pitchFamily="34" charset="0"/>
                <a:cs typeface="Arial" panose="020B0604020202020204" pitchFamily="34" charset="0"/>
              </a:rPr>
              <a:t>credit for attending today’s learning event.</a:t>
            </a:r>
          </a:p>
        </p:txBody>
      </p:sp>
      <p:pic>
        <p:nvPicPr>
          <p:cNvPr id="6" name="Picture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350227" y="2697480"/>
            <a:ext cx="1502077" cy="1463040"/>
          </a:xfrm>
          <a:prstGeom prst="rect">
            <a:avLst/>
          </a:prstGeom>
        </p:spPr>
      </p:pic>
    </p:spTree>
    <p:custDataLst>
      <p:tags r:id="rId1"/>
    </p:custDataLst>
    <p:extLst>
      <p:ext uri="{BB962C8B-B14F-4D97-AF65-F5344CB8AC3E}">
        <p14:creationId xmlns:p14="http://schemas.microsoft.com/office/powerpoint/2010/main" val="130467571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marL="0" indent="0">
              <a:lnSpc>
                <a:spcPct val="120000"/>
              </a:lnSpc>
              <a:buNone/>
            </a:pPr>
            <a:r>
              <a:rPr lang="en-US" sz="2400" dirty="0">
                <a:solidFill>
                  <a:srgbClr val="FF773D"/>
                </a:solidFill>
                <a:latin typeface="Arial Black" panose="020B0A04020102020204" pitchFamily="34" charset="0"/>
              </a:rPr>
              <a:t>Damage </a:t>
            </a:r>
            <a:r>
              <a:rPr lang="en-US" sz="2400" dirty="0" smtClean="0">
                <a:solidFill>
                  <a:srgbClr val="FF773D"/>
                </a:solidFill>
                <a:latin typeface="Arial Black" panose="020B0A04020102020204" pitchFamily="34" charset="0"/>
              </a:rPr>
              <a:t>caused by Northridge</a:t>
            </a:r>
          </a:p>
          <a:p>
            <a:pPr marL="0" indent="0">
              <a:lnSpc>
                <a:spcPct val="120000"/>
              </a:lnSpc>
              <a:buNone/>
            </a:pPr>
            <a:r>
              <a:rPr lang="en-US" sz="2000" dirty="0" smtClean="0">
                <a:solidFill>
                  <a:srgbClr val="666666"/>
                </a:solidFill>
              </a:rPr>
              <a:t>Most </a:t>
            </a:r>
            <a:r>
              <a:rPr lang="en-US" sz="2000" dirty="0">
                <a:solidFill>
                  <a:srgbClr val="666666"/>
                </a:solidFill>
              </a:rPr>
              <a:t>damage occurred in buildings identified as those with </a:t>
            </a:r>
            <a:r>
              <a:rPr lang="en-US" sz="2000" b="1" dirty="0">
                <a:solidFill>
                  <a:srgbClr val="666666"/>
                </a:solidFill>
              </a:rPr>
              <a:t>low seismic resistance </a:t>
            </a:r>
            <a:r>
              <a:rPr lang="en-US" sz="2000" dirty="0">
                <a:solidFill>
                  <a:srgbClr val="666666"/>
                </a:solidFill>
              </a:rPr>
              <a:t>and </a:t>
            </a:r>
            <a:r>
              <a:rPr lang="en-US" sz="2000" b="1" dirty="0">
                <a:solidFill>
                  <a:srgbClr val="666666"/>
                </a:solidFill>
              </a:rPr>
              <a:t>high risk of </a:t>
            </a:r>
            <a:r>
              <a:rPr lang="en-US" sz="2000" b="1" dirty="0" smtClean="0">
                <a:solidFill>
                  <a:srgbClr val="666666"/>
                </a:solidFill>
              </a:rPr>
              <a:t>damage</a:t>
            </a:r>
            <a:r>
              <a:rPr lang="en-US" sz="2000" dirty="0" smtClean="0">
                <a:solidFill>
                  <a:srgbClr val="666666"/>
                </a:solidFill>
              </a:rPr>
              <a:t>.</a:t>
            </a:r>
          </a:p>
          <a:p>
            <a:pPr marL="0" indent="0">
              <a:lnSpc>
                <a:spcPct val="120000"/>
              </a:lnSpc>
              <a:buNone/>
            </a:pPr>
            <a:r>
              <a:rPr lang="en-US" sz="2000" dirty="0" smtClean="0">
                <a:solidFill>
                  <a:srgbClr val="666666"/>
                </a:solidFill>
              </a:rPr>
              <a:t>There </a:t>
            </a:r>
            <a:r>
              <a:rPr lang="en-US" sz="2000" dirty="0">
                <a:solidFill>
                  <a:srgbClr val="666666"/>
                </a:solidFill>
              </a:rPr>
              <a:t>were unpredicted failures in moment-frame buildings, such as </a:t>
            </a:r>
            <a:r>
              <a:rPr lang="en-US" sz="2000" b="1" dirty="0">
                <a:solidFill>
                  <a:srgbClr val="666666"/>
                </a:solidFill>
              </a:rPr>
              <a:t>brittle fractures of the frame at the welded beam-column connection</a:t>
            </a:r>
            <a:r>
              <a:rPr lang="en-US" sz="2000" dirty="0">
                <a:solidFill>
                  <a:srgbClr val="666666"/>
                </a:solidFill>
              </a:rPr>
              <a:t>. This was generally isolated to Welded Steel Moment Frames.</a:t>
            </a:r>
          </a:p>
        </p:txBody>
      </p:sp>
      <p:pic>
        <p:nvPicPr>
          <p:cNvPr id="6" name="Content Placeholder 5"/>
          <p:cNvPicPr>
            <a:picLocks noGrp="1" noChangeAspect="1"/>
          </p:cNvPicPr>
          <p:nvPr>
            <p:ph idx="10"/>
          </p:nvPr>
        </p:nvPicPr>
        <p:blipFill>
          <a:blip r:embed="rId4">
            <a:extLst>
              <a:ext uri="{28A0092B-C50C-407E-A947-70E740481C1C}">
                <a14:useLocalDpi xmlns:a14="http://schemas.microsoft.com/office/drawing/2010/main" val="0"/>
              </a:ext>
            </a:extLst>
          </a:blip>
          <a:stretch>
            <a:fillRect/>
          </a:stretch>
        </p:blipFill>
        <p:spPr>
          <a:xfrm>
            <a:off x="6362700" y="1487727"/>
            <a:ext cx="5105400" cy="3462537"/>
          </a:xfrm>
        </p:spPr>
      </p:pic>
      <p:sp>
        <p:nvSpPr>
          <p:cNvPr id="2" name="Title 1"/>
          <p:cNvSpPr>
            <a:spLocks noGrp="1"/>
          </p:cNvSpPr>
          <p:nvPr>
            <p:ph type="title"/>
          </p:nvPr>
        </p:nvSpPr>
        <p:spPr/>
        <p:txBody>
          <a:bodyPr>
            <a:normAutofit/>
          </a:bodyPr>
          <a:lstStyle/>
          <a:p>
            <a:r>
              <a:rPr lang="en-US" dirty="0" smtClean="0"/>
              <a:t>Brief History of Moment Frames, cont.</a:t>
            </a:r>
            <a:endParaRPr lang="en-US" dirty="0"/>
          </a:p>
        </p:txBody>
      </p:sp>
    </p:spTree>
    <p:custDataLst>
      <p:tags r:id="rId1"/>
    </p:custDataLst>
    <p:extLst>
      <p:ext uri="{BB962C8B-B14F-4D97-AF65-F5344CB8AC3E}">
        <p14:creationId xmlns:p14="http://schemas.microsoft.com/office/powerpoint/2010/main" val="255256598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marL="0" indent="0">
              <a:lnSpc>
                <a:spcPct val="120000"/>
              </a:lnSpc>
              <a:buNone/>
            </a:pPr>
            <a:r>
              <a:rPr lang="en-US" sz="2400" dirty="0" smtClean="0">
                <a:solidFill>
                  <a:srgbClr val="FF773D"/>
                </a:solidFill>
                <a:latin typeface="Arial Black" panose="020B0A04020102020204" pitchFamily="34" charset="0"/>
              </a:rPr>
              <a:t>The Los Angeles Ordinance</a:t>
            </a:r>
          </a:p>
          <a:p>
            <a:pPr marL="0" indent="0">
              <a:lnSpc>
                <a:spcPct val="120000"/>
              </a:lnSpc>
              <a:buNone/>
            </a:pPr>
            <a:r>
              <a:rPr lang="en-US" sz="2000" dirty="0" smtClean="0">
                <a:solidFill>
                  <a:srgbClr val="666666"/>
                </a:solidFill>
              </a:rPr>
              <a:t>The </a:t>
            </a:r>
            <a:r>
              <a:rPr lang="en-US" sz="2000" dirty="0">
                <a:solidFill>
                  <a:srgbClr val="666666"/>
                </a:solidFill>
              </a:rPr>
              <a:t>results of the damage inspection included</a:t>
            </a:r>
            <a:r>
              <a:rPr lang="en-US" sz="2000" dirty="0" smtClean="0">
                <a:solidFill>
                  <a:srgbClr val="666666"/>
                </a:solidFill>
              </a:rPr>
              <a:t>:</a:t>
            </a:r>
            <a:endParaRPr lang="en-US" sz="2000" dirty="0">
              <a:solidFill>
                <a:srgbClr val="666666"/>
              </a:solidFill>
            </a:endParaRPr>
          </a:p>
          <a:p>
            <a:pPr>
              <a:lnSpc>
                <a:spcPct val="120000"/>
              </a:lnSpc>
            </a:pPr>
            <a:r>
              <a:rPr lang="en-US" sz="2000" dirty="0">
                <a:solidFill>
                  <a:srgbClr val="666666"/>
                </a:solidFill>
              </a:rPr>
              <a:t>Imperfections in original construction </a:t>
            </a:r>
            <a:r>
              <a:rPr lang="en-US" sz="2000" dirty="0" smtClean="0">
                <a:solidFill>
                  <a:srgbClr val="666666"/>
                </a:solidFill>
              </a:rPr>
              <a:t>work</a:t>
            </a:r>
            <a:endParaRPr lang="en-US" sz="2000" dirty="0">
              <a:solidFill>
                <a:srgbClr val="666666"/>
              </a:solidFill>
            </a:endParaRPr>
          </a:p>
          <a:p>
            <a:pPr>
              <a:lnSpc>
                <a:spcPct val="120000"/>
              </a:lnSpc>
            </a:pPr>
            <a:r>
              <a:rPr lang="en-US" sz="2000" dirty="0">
                <a:solidFill>
                  <a:srgbClr val="666666"/>
                </a:solidFill>
              </a:rPr>
              <a:t>A third of the buildings inspected had damage resulting from the </a:t>
            </a:r>
            <a:r>
              <a:rPr lang="en-US" sz="2000" dirty="0" smtClean="0">
                <a:solidFill>
                  <a:srgbClr val="666666"/>
                </a:solidFill>
              </a:rPr>
              <a:t>earthquake</a:t>
            </a:r>
            <a:endParaRPr lang="en-US" sz="2000" dirty="0">
              <a:solidFill>
                <a:srgbClr val="666666"/>
              </a:solidFill>
            </a:endParaRPr>
          </a:p>
          <a:p>
            <a:pPr>
              <a:lnSpc>
                <a:spcPct val="120000"/>
              </a:lnSpc>
            </a:pPr>
            <a:r>
              <a:rPr lang="en-US" sz="2000" dirty="0">
                <a:solidFill>
                  <a:srgbClr val="666666"/>
                </a:solidFill>
              </a:rPr>
              <a:t>90% of the total damage occurred in approximately 30 </a:t>
            </a:r>
            <a:r>
              <a:rPr lang="en-US" sz="2000" dirty="0" smtClean="0">
                <a:solidFill>
                  <a:srgbClr val="666666"/>
                </a:solidFill>
              </a:rPr>
              <a:t>buildings</a:t>
            </a:r>
            <a:endParaRPr lang="en-US" sz="2000" dirty="0">
              <a:solidFill>
                <a:srgbClr val="666666"/>
              </a:solidFill>
            </a:endParaRPr>
          </a:p>
        </p:txBody>
      </p:sp>
      <p:pic>
        <p:nvPicPr>
          <p:cNvPr id="5" name="Content Placeholder 4"/>
          <p:cNvPicPr>
            <a:picLocks noGrp="1" noChangeAspect="1"/>
          </p:cNvPicPr>
          <p:nvPr>
            <p:ph idx="10"/>
          </p:nvPr>
        </p:nvPicPr>
        <p:blipFill>
          <a:blip r:embed="rId4">
            <a:extLst>
              <a:ext uri="{28A0092B-C50C-407E-A947-70E740481C1C}">
                <a14:useLocalDpi xmlns:a14="http://schemas.microsoft.com/office/drawing/2010/main" val="0"/>
              </a:ext>
            </a:extLst>
          </a:blip>
          <a:stretch>
            <a:fillRect/>
          </a:stretch>
        </p:blipFill>
        <p:spPr>
          <a:xfrm>
            <a:off x="6467133" y="1500446"/>
            <a:ext cx="4896533" cy="4096322"/>
          </a:xfrm>
        </p:spPr>
      </p:pic>
      <p:sp>
        <p:nvSpPr>
          <p:cNvPr id="2" name="Title 1"/>
          <p:cNvSpPr>
            <a:spLocks noGrp="1"/>
          </p:cNvSpPr>
          <p:nvPr>
            <p:ph type="title"/>
          </p:nvPr>
        </p:nvSpPr>
        <p:spPr/>
        <p:txBody>
          <a:bodyPr>
            <a:normAutofit/>
          </a:bodyPr>
          <a:lstStyle/>
          <a:p>
            <a:r>
              <a:rPr lang="en-US" dirty="0" smtClean="0"/>
              <a:t>Brief History of Moment Frames, cont.</a:t>
            </a:r>
            <a:endParaRPr lang="en-US" dirty="0"/>
          </a:p>
        </p:txBody>
      </p:sp>
    </p:spTree>
    <p:custDataLst>
      <p:tags r:id="rId1"/>
    </p:custDataLst>
    <p:extLst>
      <p:ext uri="{BB962C8B-B14F-4D97-AF65-F5344CB8AC3E}">
        <p14:creationId xmlns:p14="http://schemas.microsoft.com/office/powerpoint/2010/main" val="162092927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marL="0" indent="0">
              <a:lnSpc>
                <a:spcPct val="120000"/>
              </a:lnSpc>
              <a:buNone/>
            </a:pPr>
            <a:r>
              <a:rPr lang="en-US" sz="2400" dirty="0" smtClean="0">
                <a:solidFill>
                  <a:srgbClr val="FF773D"/>
                </a:solidFill>
                <a:latin typeface="Arial Black" panose="020B0A04020102020204" pitchFamily="34" charset="0"/>
              </a:rPr>
              <a:t>The SAC Joint Venture</a:t>
            </a:r>
          </a:p>
          <a:p>
            <a:pPr marL="0" indent="0">
              <a:lnSpc>
                <a:spcPct val="120000"/>
              </a:lnSpc>
              <a:buNone/>
            </a:pPr>
            <a:r>
              <a:rPr lang="en-US" sz="2000" dirty="0">
                <a:solidFill>
                  <a:srgbClr val="666666"/>
                </a:solidFill>
              </a:rPr>
              <a:t>In mid-1994, the SAC Joint Venture was </a:t>
            </a:r>
            <a:r>
              <a:rPr lang="en-US" sz="2000" dirty="0" smtClean="0">
                <a:solidFill>
                  <a:srgbClr val="666666"/>
                </a:solidFill>
              </a:rPr>
              <a:t>established.</a:t>
            </a:r>
          </a:p>
          <a:p>
            <a:pPr marL="0" indent="0">
              <a:lnSpc>
                <a:spcPct val="120000"/>
              </a:lnSpc>
              <a:buNone/>
            </a:pPr>
            <a:r>
              <a:rPr lang="en-US" sz="2000" dirty="0" smtClean="0">
                <a:solidFill>
                  <a:srgbClr val="666666"/>
                </a:solidFill>
              </a:rPr>
              <a:t>It was tasked </a:t>
            </a:r>
            <a:r>
              <a:rPr lang="en-US" sz="2000" dirty="0">
                <a:solidFill>
                  <a:srgbClr val="666666"/>
                </a:solidFill>
              </a:rPr>
              <a:t>with </a:t>
            </a:r>
            <a:r>
              <a:rPr lang="en-US" sz="2000" b="1" dirty="0">
                <a:solidFill>
                  <a:srgbClr val="666666"/>
                </a:solidFill>
              </a:rPr>
              <a:t>developing new design recommendations for welded steel moment </a:t>
            </a:r>
            <a:r>
              <a:rPr lang="en-US" sz="2000" b="1" dirty="0" smtClean="0">
                <a:solidFill>
                  <a:srgbClr val="666666"/>
                </a:solidFill>
              </a:rPr>
              <a:t>frames</a:t>
            </a:r>
            <a:r>
              <a:rPr lang="en-US" sz="2000" dirty="0" smtClean="0">
                <a:solidFill>
                  <a:srgbClr val="666666"/>
                </a:solidFill>
              </a:rPr>
              <a:t>.</a:t>
            </a:r>
          </a:p>
          <a:p>
            <a:pPr marL="0" indent="0">
              <a:lnSpc>
                <a:spcPct val="120000"/>
              </a:lnSpc>
              <a:buNone/>
            </a:pPr>
            <a:r>
              <a:rPr lang="en-US" sz="2000" dirty="0">
                <a:solidFill>
                  <a:srgbClr val="666666"/>
                </a:solidFill>
              </a:rPr>
              <a:t>D</a:t>
            </a:r>
            <a:r>
              <a:rPr lang="en-US" sz="2000" dirty="0" smtClean="0">
                <a:solidFill>
                  <a:srgbClr val="666666"/>
                </a:solidFill>
              </a:rPr>
              <a:t>ocuments addressed </a:t>
            </a:r>
            <a:r>
              <a:rPr lang="en-US" sz="2000" dirty="0">
                <a:solidFill>
                  <a:srgbClr val="666666"/>
                </a:solidFill>
              </a:rPr>
              <a:t>the design of moment frames in new structures, repair and evaluation of existing structures, and quality control guidelines.</a:t>
            </a:r>
          </a:p>
        </p:txBody>
      </p:sp>
      <p:pic>
        <p:nvPicPr>
          <p:cNvPr id="6" name="Content Placeholder 5"/>
          <p:cNvPicPr>
            <a:picLocks noGrp="1" noChangeAspect="1"/>
          </p:cNvPicPr>
          <p:nvPr>
            <p:ph idx="10"/>
          </p:nvPr>
        </p:nvPicPr>
        <p:blipFill>
          <a:blip r:embed="rId4">
            <a:extLst>
              <a:ext uri="{28A0092B-C50C-407E-A947-70E740481C1C}">
                <a14:useLocalDpi xmlns:a14="http://schemas.microsoft.com/office/drawing/2010/main" val="0"/>
              </a:ext>
            </a:extLst>
          </a:blip>
          <a:stretch>
            <a:fillRect/>
          </a:stretch>
        </p:blipFill>
        <p:spPr>
          <a:xfrm>
            <a:off x="6362700" y="1442556"/>
            <a:ext cx="5105400" cy="3839812"/>
          </a:xfrm>
        </p:spPr>
      </p:pic>
      <p:sp>
        <p:nvSpPr>
          <p:cNvPr id="2" name="Title 1"/>
          <p:cNvSpPr>
            <a:spLocks noGrp="1"/>
          </p:cNvSpPr>
          <p:nvPr>
            <p:ph type="title"/>
          </p:nvPr>
        </p:nvSpPr>
        <p:spPr/>
        <p:txBody>
          <a:bodyPr>
            <a:normAutofit/>
          </a:bodyPr>
          <a:lstStyle/>
          <a:p>
            <a:r>
              <a:rPr lang="en-US" dirty="0" smtClean="0"/>
              <a:t>Brief History of Moment Frames, cont.</a:t>
            </a:r>
            <a:endParaRPr lang="en-US" dirty="0"/>
          </a:p>
        </p:txBody>
      </p:sp>
    </p:spTree>
    <p:custDataLst>
      <p:tags r:id="rId1"/>
    </p:custDataLst>
    <p:extLst>
      <p:ext uri="{BB962C8B-B14F-4D97-AF65-F5344CB8AC3E}">
        <p14:creationId xmlns:p14="http://schemas.microsoft.com/office/powerpoint/2010/main" val="419565279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marL="0" indent="0">
              <a:lnSpc>
                <a:spcPct val="120000"/>
              </a:lnSpc>
              <a:buNone/>
            </a:pPr>
            <a:r>
              <a:rPr lang="en-US" sz="2400" dirty="0" smtClean="0">
                <a:solidFill>
                  <a:srgbClr val="FF773D"/>
                </a:solidFill>
                <a:latin typeface="Arial Black" panose="020B0A04020102020204" pitchFamily="34" charset="0"/>
              </a:rPr>
              <a:t>New design requirements</a:t>
            </a:r>
          </a:p>
          <a:p>
            <a:pPr marL="0" indent="0">
              <a:lnSpc>
                <a:spcPct val="120000"/>
              </a:lnSpc>
              <a:buNone/>
            </a:pPr>
            <a:r>
              <a:rPr lang="en-US" sz="2000" dirty="0">
                <a:solidFill>
                  <a:srgbClr val="666666"/>
                </a:solidFill>
              </a:rPr>
              <a:t>N</a:t>
            </a:r>
            <a:r>
              <a:rPr lang="en-US" sz="2000" dirty="0" smtClean="0">
                <a:solidFill>
                  <a:srgbClr val="666666"/>
                </a:solidFill>
              </a:rPr>
              <a:t>ew </a:t>
            </a:r>
            <a:r>
              <a:rPr lang="en-US" sz="2000" dirty="0">
                <a:solidFill>
                  <a:srgbClr val="666666"/>
                </a:solidFill>
              </a:rPr>
              <a:t>design requirements were developed in a relatively short time </a:t>
            </a:r>
            <a:r>
              <a:rPr lang="en-US" sz="2000" dirty="0" smtClean="0">
                <a:solidFill>
                  <a:srgbClr val="666666"/>
                </a:solidFill>
              </a:rPr>
              <a:t>frame.</a:t>
            </a:r>
          </a:p>
          <a:p>
            <a:pPr marL="0" indent="0">
              <a:lnSpc>
                <a:spcPct val="120000"/>
              </a:lnSpc>
              <a:buNone/>
            </a:pPr>
            <a:r>
              <a:rPr lang="en-US" sz="2000" dirty="0" smtClean="0">
                <a:solidFill>
                  <a:srgbClr val="666666"/>
                </a:solidFill>
              </a:rPr>
              <a:t>They were </a:t>
            </a:r>
            <a:r>
              <a:rPr lang="en-US" sz="2000" dirty="0">
                <a:solidFill>
                  <a:srgbClr val="666666"/>
                </a:solidFill>
              </a:rPr>
              <a:t>not uniformly adopted by building </a:t>
            </a:r>
            <a:r>
              <a:rPr lang="en-US" sz="2000" dirty="0" smtClean="0">
                <a:solidFill>
                  <a:srgbClr val="666666"/>
                </a:solidFill>
              </a:rPr>
              <a:t>jurisdictions.</a:t>
            </a:r>
          </a:p>
          <a:p>
            <a:pPr marL="0" indent="0">
              <a:lnSpc>
                <a:spcPct val="120000"/>
              </a:lnSpc>
              <a:buNone/>
            </a:pPr>
            <a:r>
              <a:rPr lang="en-US" sz="2000" dirty="0" smtClean="0">
                <a:solidFill>
                  <a:srgbClr val="666666"/>
                </a:solidFill>
              </a:rPr>
              <a:t>Recommendations </a:t>
            </a:r>
            <a:r>
              <a:rPr lang="en-US" sz="2000" dirty="0">
                <a:solidFill>
                  <a:srgbClr val="666666"/>
                </a:solidFill>
              </a:rPr>
              <a:t>for design and quality control contained </a:t>
            </a:r>
            <a:r>
              <a:rPr lang="en-US" sz="2000" dirty="0" smtClean="0">
                <a:solidFill>
                  <a:srgbClr val="666666"/>
                </a:solidFill>
              </a:rPr>
              <a:t>in </a:t>
            </a:r>
            <a:r>
              <a:rPr lang="en-US" sz="2000" dirty="0">
                <a:solidFill>
                  <a:srgbClr val="666666"/>
                </a:solidFill>
              </a:rPr>
              <a:t>FEMA publications have been incorporated into the </a:t>
            </a:r>
            <a:r>
              <a:rPr lang="en-US" sz="2000" dirty="0" smtClean="0">
                <a:solidFill>
                  <a:srgbClr val="666666"/>
                </a:solidFill>
              </a:rPr>
              <a:t>AISC Seismic </a:t>
            </a:r>
            <a:r>
              <a:rPr lang="en-US" sz="2000" dirty="0">
                <a:solidFill>
                  <a:srgbClr val="666666"/>
                </a:solidFill>
              </a:rPr>
              <a:t>Provisions for Structural Steel Buildings.</a:t>
            </a:r>
          </a:p>
        </p:txBody>
      </p:sp>
      <p:pic>
        <p:nvPicPr>
          <p:cNvPr id="5" name="Content Placeholder 4"/>
          <p:cNvPicPr>
            <a:picLocks noGrp="1" noChangeAspect="1"/>
          </p:cNvPicPr>
          <p:nvPr>
            <p:ph idx="10"/>
          </p:nvPr>
        </p:nvPicPr>
        <p:blipFill>
          <a:blip r:embed="rId4">
            <a:extLst>
              <a:ext uri="{28A0092B-C50C-407E-A947-70E740481C1C}">
                <a14:useLocalDpi xmlns:a14="http://schemas.microsoft.com/office/drawing/2010/main" val="0"/>
              </a:ext>
            </a:extLst>
          </a:blip>
          <a:stretch>
            <a:fillRect/>
          </a:stretch>
        </p:blipFill>
        <p:spPr>
          <a:xfrm>
            <a:off x="6362700" y="1440327"/>
            <a:ext cx="5105400" cy="3844271"/>
          </a:xfrm>
        </p:spPr>
      </p:pic>
      <p:sp>
        <p:nvSpPr>
          <p:cNvPr id="2" name="Title 1"/>
          <p:cNvSpPr>
            <a:spLocks noGrp="1"/>
          </p:cNvSpPr>
          <p:nvPr>
            <p:ph type="title"/>
          </p:nvPr>
        </p:nvSpPr>
        <p:spPr/>
        <p:txBody>
          <a:bodyPr>
            <a:normAutofit/>
          </a:bodyPr>
          <a:lstStyle/>
          <a:p>
            <a:r>
              <a:rPr lang="en-US" dirty="0" smtClean="0"/>
              <a:t>Brief History of Moment Frames, cont.</a:t>
            </a:r>
            <a:endParaRPr lang="en-US" dirty="0"/>
          </a:p>
        </p:txBody>
      </p:sp>
    </p:spTree>
    <p:custDataLst>
      <p:tags r:id="rId1"/>
    </p:custDataLst>
    <p:extLst>
      <p:ext uri="{BB962C8B-B14F-4D97-AF65-F5344CB8AC3E}">
        <p14:creationId xmlns:p14="http://schemas.microsoft.com/office/powerpoint/2010/main" val="344494817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Types of Moment Frames</a:t>
            </a:r>
            <a:endParaRPr lang="en-US" dirty="0"/>
          </a:p>
        </p:txBody>
      </p:sp>
      <p:sp>
        <p:nvSpPr>
          <p:cNvPr id="3" name="Content Placeholder 2"/>
          <p:cNvSpPr>
            <a:spLocks noGrp="1"/>
          </p:cNvSpPr>
          <p:nvPr>
            <p:ph idx="1"/>
          </p:nvPr>
        </p:nvSpPr>
        <p:spPr>
          <a:xfrm>
            <a:off x="3814011" y="1524000"/>
            <a:ext cx="7654089" cy="4610099"/>
          </a:xfrm>
        </p:spPr>
        <p:txBody>
          <a:bodyPr>
            <a:normAutofit/>
          </a:bodyPr>
          <a:lstStyle/>
          <a:p>
            <a:pPr marL="0" indent="0" algn="ctr">
              <a:lnSpc>
                <a:spcPct val="120000"/>
              </a:lnSpc>
              <a:buNone/>
            </a:pPr>
            <a:r>
              <a:rPr lang="en-US" sz="2400" dirty="0" smtClean="0">
                <a:solidFill>
                  <a:srgbClr val="FF773D"/>
                </a:solidFill>
                <a:latin typeface="Arial Black" panose="020B0A04020102020204" pitchFamily="34" charset="0"/>
              </a:rPr>
              <a:t>Ordinary Moment Frame (OMF)</a:t>
            </a:r>
          </a:p>
          <a:p>
            <a:pPr marL="0" indent="0">
              <a:lnSpc>
                <a:spcPct val="120000"/>
              </a:lnSpc>
              <a:buNone/>
            </a:pPr>
            <a:r>
              <a:rPr lang="en-US" sz="2000" dirty="0">
                <a:solidFill>
                  <a:srgbClr val="666666"/>
                </a:solidFill>
              </a:rPr>
              <a:t>OMFs are expected to withstand limited inelastic deformations in their members and connections as a result of lateral forces</a:t>
            </a:r>
            <a:r>
              <a:rPr lang="en-US" sz="2000" dirty="0" smtClean="0">
                <a:solidFill>
                  <a:srgbClr val="666666"/>
                </a:solidFill>
              </a:rPr>
              <a:t>.</a:t>
            </a:r>
          </a:p>
          <a:p>
            <a:pPr marL="0" indent="0">
              <a:lnSpc>
                <a:spcPct val="120000"/>
              </a:lnSpc>
              <a:buNone/>
            </a:pPr>
            <a:r>
              <a:rPr lang="en-US" sz="2000" dirty="0" smtClean="0">
                <a:solidFill>
                  <a:srgbClr val="666666"/>
                </a:solidFill>
              </a:rPr>
              <a:t>They </a:t>
            </a:r>
            <a:r>
              <a:rPr lang="en-US" sz="2000" dirty="0">
                <a:solidFill>
                  <a:srgbClr val="666666"/>
                </a:solidFill>
              </a:rPr>
              <a:t>are typically used in non- or </a:t>
            </a:r>
            <a:r>
              <a:rPr lang="en-US" sz="2000" dirty="0" smtClean="0">
                <a:solidFill>
                  <a:srgbClr val="666666"/>
                </a:solidFill>
              </a:rPr>
              <a:t>low- seismic </a:t>
            </a:r>
            <a:r>
              <a:rPr lang="en-US" sz="2000" dirty="0">
                <a:solidFill>
                  <a:srgbClr val="666666"/>
                </a:solidFill>
              </a:rPr>
              <a:t>regions</a:t>
            </a:r>
            <a:r>
              <a:rPr lang="en-US" sz="2000" dirty="0" smtClean="0">
                <a:solidFill>
                  <a:srgbClr val="666666"/>
                </a:solidFill>
              </a:rPr>
              <a:t>.</a:t>
            </a:r>
          </a:p>
          <a:p>
            <a:pPr marL="0" indent="0" algn="r">
              <a:lnSpc>
                <a:spcPct val="120000"/>
              </a:lnSpc>
              <a:buNone/>
            </a:pPr>
            <a:r>
              <a:rPr lang="en-US" sz="1600" dirty="0" smtClean="0">
                <a:solidFill>
                  <a:srgbClr val="666666"/>
                </a:solidFill>
              </a:rPr>
              <a:t>Richard</a:t>
            </a:r>
            <a:r>
              <a:rPr lang="en-US" sz="1600" dirty="0">
                <a:solidFill>
                  <a:srgbClr val="666666"/>
                </a:solidFill>
              </a:rPr>
              <a:t>, Dylan</a:t>
            </a:r>
            <a:r>
              <a:rPr lang="en-US" sz="1600" dirty="0" smtClean="0">
                <a:solidFill>
                  <a:srgbClr val="666666"/>
                </a:solidFill>
              </a:rPr>
              <a:t>.</a:t>
            </a:r>
            <a:br>
              <a:rPr lang="en-US" sz="1600" dirty="0" smtClean="0">
                <a:solidFill>
                  <a:srgbClr val="666666"/>
                </a:solidFill>
              </a:rPr>
            </a:br>
            <a:r>
              <a:rPr lang="en-US" sz="1600" dirty="0" smtClean="0">
                <a:solidFill>
                  <a:srgbClr val="666666"/>
                </a:solidFill>
              </a:rPr>
              <a:t>“</a:t>
            </a:r>
            <a:r>
              <a:rPr lang="en-US" sz="1600" dirty="0">
                <a:solidFill>
                  <a:srgbClr val="666666"/>
                </a:solidFill>
              </a:rPr>
              <a:t>Steel Moment Frames 101: What to consider when creating wide-open spaces</a:t>
            </a:r>
            <a:r>
              <a:rPr lang="en-US" sz="1600" dirty="0" smtClean="0">
                <a:solidFill>
                  <a:srgbClr val="666666"/>
                </a:solidFill>
              </a:rPr>
              <a:t>.”</a:t>
            </a:r>
            <a:br>
              <a:rPr lang="en-US" sz="1600" dirty="0" smtClean="0">
                <a:solidFill>
                  <a:srgbClr val="666666"/>
                </a:solidFill>
              </a:rPr>
            </a:br>
            <a:r>
              <a:rPr lang="en-US" sz="1600" dirty="0" smtClean="0">
                <a:solidFill>
                  <a:srgbClr val="666666"/>
                </a:solidFill>
              </a:rPr>
              <a:t>Structural </a:t>
            </a:r>
            <a:r>
              <a:rPr lang="en-US" sz="1600" dirty="0">
                <a:solidFill>
                  <a:srgbClr val="666666"/>
                </a:solidFill>
              </a:rPr>
              <a:t>Engineer, 2008.</a:t>
            </a:r>
          </a:p>
        </p:txBody>
      </p:sp>
      <p:sp>
        <p:nvSpPr>
          <p:cNvPr id="4" name="Rectangle 3"/>
          <p:cNvSpPr/>
          <p:nvPr/>
        </p:nvSpPr>
        <p:spPr>
          <a:xfrm>
            <a:off x="854242" y="1523999"/>
            <a:ext cx="2141621" cy="482587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ounded Rectangle 4"/>
          <p:cNvSpPr/>
          <p:nvPr/>
        </p:nvSpPr>
        <p:spPr>
          <a:xfrm>
            <a:off x="723900" y="1524000"/>
            <a:ext cx="2380247" cy="1363579"/>
          </a:xfrm>
          <a:prstGeom prst="roundRect">
            <a:avLst>
              <a:gd name="adj" fmla="val 12255"/>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lnSpc>
                <a:spcPct val="120000"/>
              </a:lnSpc>
            </a:pPr>
            <a:r>
              <a:rPr lang="en-US" dirty="0" smtClean="0">
                <a:latin typeface="Arial" panose="020B0604020202020204" pitchFamily="34" charset="0"/>
                <a:cs typeface="Arial" panose="020B0604020202020204" pitchFamily="34" charset="0"/>
              </a:rPr>
              <a:t>Ordinary</a:t>
            </a:r>
            <a:br>
              <a:rPr lang="en-US" dirty="0" smtClean="0">
                <a:latin typeface="Arial" panose="020B0604020202020204" pitchFamily="34" charset="0"/>
                <a:cs typeface="Arial" panose="020B0604020202020204" pitchFamily="34" charset="0"/>
              </a:rPr>
            </a:br>
            <a:r>
              <a:rPr lang="en-US" dirty="0" smtClean="0">
                <a:latin typeface="Arial" panose="020B0604020202020204" pitchFamily="34" charset="0"/>
                <a:cs typeface="Arial" panose="020B0604020202020204" pitchFamily="34" charset="0"/>
              </a:rPr>
              <a:t>Moment Frames</a:t>
            </a:r>
            <a:endParaRPr lang="en-US" dirty="0">
              <a:latin typeface="Arial" panose="020B0604020202020204" pitchFamily="34" charset="0"/>
              <a:cs typeface="Arial" panose="020B0604020202020204" pitchFamily="34" charset="0"/>
            </a:endParaRPr>
          </a:p>
        </p:txBody>
      </p:sp>
      <p:sp>
        <p:nvSpPr>
          <p:cNvPr id="6" name="Rounded Rectangle 5"/>
          <p:cNvSpPr/>
          <p:nvPr/>
        </p:nvSpPr>
        <p:spPr>
          <a:xfrm>
            <a:off x="723899" y="3154908"/>
            <a:ext cx="2380247" cy="1363579"/>
          </a:xfrm>
          <a:prstGeom prst="roundRect">
            <a:avLst>
              <a:gd name="adj" fmla="val 12255"/>
            </a:avLst>
          </a:prstGeom>
          <a:solidFill>
            <a:schemeClr val="bg2">
              <a:lumMod val="90000"/>
            </a:schemeClr>
          </a:solidFill>
          <a:ln>
            <a:solidFill>
              <a:schemeClr val="bg1">
                <a:lumMod val="65000"/>
              </a:schemeClr>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en-US" dirty="0" smtClean="0">
                <a:latin typeface="Arial" panose="020B0604020202020204" pitchFamily="34" charset="0"/>
                <a:cs typeface="Arial" panose="020B0604020202020204" pitchFamily="34" charset="0"/>
              </a:rPr>
              <a:t>Intermediate </a:t>
            </a:r>
            <a:r>
              <a:rPr lang="en-US" dirty="0">
                <a:latin typeface="Arial" panose="020B0604020202020204" pitchFamily="34" charset="0"/>
                <a:cs typeface="Arial" panose="020B0604020202020204" pitchFamily="34" charset="0"/>
              </a:rPr>
              <a:t>Moment </a:t>
            </a:r>
            <a:r>
              <a:rPr lang="en-US" dirty="0" smtClean="0">
                <a:latin typeface="Arial" panose="020B0604020202020204" pitchFamily="34" charset="0"/>
                <a:cs typeface="Arial" panose="020B0604020202020204" pitchFamily="34" charset="0"/>
              </a:rPr>
              <a:t>Frames</a:t>
            </a:r>
            <a:endParaRPr lang="en-US" dirty="0">
              <a:latin typeface="Arial" panose="020B0604020202020204" pitchFamily="34" charset="0"/>
              <a:cs typeface="Arial" panose="020B0604020202020204" pitchFamily="34" charset="0"/>
            </a:endParaRPr>
          </a:p>
        </p:txBody>
      </p:sp>
      <p:sp>
        <p:nvSpPr>
          <p:cNvPr id="7" name="Rounded Rectangle 6"/>
          <p:cNvSpPr/>
          <p:nvPr/>
        </p:nvSpPr>
        <p:spPr>
          <a:xfrm>
            <a:off x="723898" y="4752393"/>
            <a:ext cx="2380247" cy="1363579"/>
          </a:xfrm>
          <a:prstGeom prst="roundRect">
            <a:avLst>
              <a:gd name="adj" fmla="val 12255"/>
            </a:avLst>
          </a:prstGeom>
          <a:solidFill>
            <a:schemeClr val="bg2">
              <a:lumMod val="90000"/>
            </a:schemeClr>
          </a:solidFill>
          <a:ln>
            <a:solidFill>
              <a:schemeClr val="bg1">
                <a:lumMod val="65000"/>
              </a:schemeClr>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en-US" dirty="0" smtClean="0">
                <a:latin typeface="Arial" panose="020B0604020202020204" pitchFamily="34" charset="0"/>
                <a:cs typeface="Arial" panose="020B0604020202020204" pitchFamily="34" charset="0"/>
              </a:rPr>
              <a:t>Special</a:t>
            </a:r>
            <a:br>
              <a:rPr lang="en-US" dirty="0" smtClean="0">
                <a:latin typeface="Arial" panose="020B0604020202020204" pitchFamily="34" charset="0"/>
                <a:cs typeface="Arial" panose="020B0604020202020204" pitchFamily="34" charset="0"/>
              </a:rPr>
            </a:br>
            <a:r>
              <a:rPr lang="en-US" dirty="0" smtClean="0">
                <a:latin typeface="Arial" panose="020B0604020202020204" pitchFamily="34" charset="0"/>
                <a:cs typeface="Arial" panose="020B0604020202020204" pitchFamily="34" charset="0"/>
              </a:rPr>
              <a:t>Moment Frames</a:t>
            </a:r>
            <a:endParaRPr lang="en-US" dirty="0">
              <a:latin typeface="Arial" panose="020B0604020202020204" pitchFamily="34" charset="0"/>
              <a:cs typeface="Arial" panose="020B0604020202020204" pitchFamily="34" charset="0"/>
            </a:endParaRPr>
          </a:p>
        </p:txBody>
      </p:sp>
    </p:spTree>
    <p:custDataLst>
      <p:tags r:id="rId1"/>
    </p:custDataLst>
    <p:extLst>
      <p:ext uri="{BB962C8B-B14F-4D97-AF65-F5344CB8AC3E}">
        <p14:creationId xmlns:p14="http://schemas.microsoft.com/office/powerpoint/2010/main" val="16933205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Types of Moment Frames, cont.</a:t>
            </a:r>
            <a:endParaRPr lang="en-US" dirty="0"/>
          </a:p>
        </p:txBody>
      </p:sp>
      <p:sp>
        <p:nvSpPr>
          <p:cNvPr id="3" name="Content Placeholder 2"/>
          <p:cNvSpPr>
            <a:spLocks noGrp="1"/>
          </p:cNvSpPr>
          <p:nvPr>
            <p:ph idx="1"/>
          </p:nvPr>
        </p:nvSpPr>
        <p:spPr>
          <a:xfrm>
            <a:off x="3814011" y="1524000"/>
            <a:ext cx="7654089" cy="4610099"/>
          </a:xfrm>
        </p:spPr>
        <p:txBody>
          <a:bodyPr>
            <a:normAutofit/>
          </a:bodyPr>
          <a:lstStyle/>
          <a:p>
            <a:pPr marL="0" indent="0" algn="ctr">
              <a:lnSpc>
                <a:spcPct val="120000"/>
              </a:lnSpc>
              <a:buNone/>
            </a:pPr>
            <a:r>
              <a:rPr lang="en-US" sz="2400" dirty="0" smtClean="0">
                <a:solidFill>
                  <a:srgbClr val="FF773D"/>
                </a:solidFill>
                <a:latin typeface="Arial Black" panose="020B0A04020102020204" pitchFamily="34" charset="0"/>
              </a:rPr>
              <a:t>Intermediate Moment Frame (IMF)</a:t>
            </a:r>
          </a:p>
          <a:p>
            <a:pPr marL="0" indent="0">
              <a:lnSpc>
                <a:spcPct val="120000"/>
              </a:lnSpc>
              <a:buNone/>
            </a:pPr>
            <a:r>
              <a:rPr lang="en-US" sz="2000" dirty="0">
                <a:solidFill>
                  <a:srgbClr val="666666"/>
                </a:solidFill>
              </a:rPr>
              <a:t>IMFs are expected to withstand limited inelastic deformations in their members and connections as a result of lateral forces and require the use of </a:t>
            </a:r>
            <a:r>
              <a:rPr lang="en-US" sz="2000" dirty="0" smtClean="0">
                <a:solidFill>
                  <a:srgbClr val="666666"/>
                </a:solidFill>
              </a:rPr>
              <a:t>prequalified </a:t>
            </a:r>
            <a:r>
              <a:rPr lang="en-US" sz="2000" dirty="0">
                <a:solidFill>
                  <a:srgbClr val="666666"/>
                </a:solidFill>
              </a:rPr>
              <a:t>connections per the American Institute of Steel Construction (AISC) or connections that have undergone and passed a qualifying cyclic test</a:t>
            </a:r>
            <a:r>
              <a:rPr lang="en-US" sz="2000" dirty="0" smtClean="0">
                <a:solidFill>
                  <a:srgbClr val="666666"/>
                </a:solidFill>
              </a:rPr>
              <a:t>.</a:t>
            </a:r>
          </a:p>
          <a:p>
            <a:pPr marL="0" indent="0">
              <a:lnSpc>
                <a:spcPct val="120000"/>
              </a:lnSpc>
              <a:buNone/>
            </a:pPr>
            <a:r>
              <a:rPr lang="en-US" sz="2000" dirty="0" smtClean="0">
                <a:solidFill>
                  <a:srgbClr val="666666"/>
                </a:solidFill>
              </a:rPr>
              <a:t>They </a:t>
            </a:r>
            <a:r>
              <a:rPr lang="en-US" sz="2000" dirty="0">
                <a:solidFill>
                  <a:srgbClr val="666666"/>
                </a:solidFill>
              </a:rPr>
              <a:t>must sustain an inter-story drift angle of up to 0.02 radians, and are typically used in low- to </a:t>
            </a:r>
            <a:r>
              <a:rPr lang="en-US" sz="2000" dirty="0" smtClean="0">
                <a:solidFill>
                  <a:srgbClr val="666666"/>
                </a:solidFill>
              </a:rPr>
              <a:t>mid- seismic </a:t>
            </a:r>
            <a:r>
              <a:rPr lang="en-US" sz="2000" dirty="0">
                <a:solidFill>
                  <a:srgbClr val="666666"/>
                </a:solidFill>
              </a:rPr>
              <a:t>regions</a:t>
            </a:r>
            <a:r>
              <a:rPr lang="en-US" sz="2000" dirty="0" smtClean="0">
                <a:solidFill>
                  <a:srgbClr val="666666"/>
                </a:solidFill>
              </a:rPr>
              <a:t>.</a:t>
            </a:r>
          </a:p>
          <a:p>
            <a:pPr marL="0" indent="0" algn="r">
              <a:lnSpc>
                <a:spcPct val="120000"/>
              </a:lnSpc>
              <a:buNone/>
            </a:pPr>
            <a:r>
              <a:rPr lang="en-US" sz="1600" dirty="0" smtClean="0">
                <a:solidFill>
                  <a:srgbClr val="666666"/>
                </a:solidFill>
              </a:rPr>
              <a:t>Richard</a:t>
            </a:r>
            <a:r>
              <a:rPr lang="en-US" sz="1600" dirty="0">
                <a:solidFill>
                  <a:srgbClr val="666666"/>
                </a:solidFill>
              </a:rPr>
              <a:t>, Dylan</a:t>
            </a:r>
            <a:r>
              <a:rPr lang="en-US" sz="1600" dirty="0" smtClean="0">
                <a:solidFill>
                  <a:srgbClr val="666666"/>
                </a:solidFill>
              </a:rPr>
              <a:t>.</a:t>
            </a:r>
            <a:br>
              <a:rPr lang="en-US" sz="1600" dirty="0" smtClean="0">
                <a:solidFill>
                  <a:srgbClr val="666666"/>
                </a:solidFill>
              </a:rPr>
            </a:br>
            <a:r>
              <a:rPr lang="en-US" sz="1600" dirty="0" smtClean="0">
                <a:solidFill>
                  <a:srgbClr val="666666"/>
                </a:solidFill>
              </a:rPr>
              <a:t>“</a:t>
            </a:r>
            <a:r>
              <a:rPr lang="en-US" sz="1600" dirty="0">
                <a:solidFill>
                  <a:srgbClr val="666666"/>
                </a:solidFill>
              </a:rPr>
              <a:t>Steel Moment Frames 101: What to consider when creating wide-open spaces</a:t>
            </a:r>
            <a:r>
              <a:rPr lang="en-US" sz="1600" dirty="0" smtClean="0">
                <a:solidFill>
                  <a:srgbClr val="666666"/>
                </a:solidFill>
              </a:rPr>
              <a:t>.”</a:t>
            </a:r>
            <a:br>
              <a:rPr lang="en-US" sz="1600" dirty="0" smtClean="0">
                <a:solidFill>
                  <a:srgbClr val="666666"/>
                </a:solidFill>
              </a:rPr>
            </a:br>
            <a:r>
              <a:rPr lang="en-US" sz="1600" dirty="0" smtClean="0">
                <a:solidFill>
                  <a:srgbClr val="666666"/>
                </a:solidFill>
              </a:rPr>
              <a:t>Structural </a:t>
            </a:r>
            <a:r>
              <a:rPr lang="en-US" sz="1600" dirty="0">
                <a:solidFill>
                  <a:srgbClr val="666666"/>
                </a:solidFill>
              </a:rPr>
              <a:t>Engineer, 2008.</a:t>
            </a:r>
          </a:p>
        </p:txBody>
      </p:sp>
      <p:sp>
        <p:nvSpPr>
          <p:cNvPr id="4" name="Rectangle 3"/>
          <p:cNvSpPr/>
          <p:nvPr/>
        </p:nvSpPr>
        <p:spPr>
          <a:xfrm>
            <a:off x="854242" y="1523999"/>
            <a:ext cx="2141621" cy="482587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ounded Rectangle 4"/>
          <p:cNvSpPr/>
          <p:nvPr/>
        </p:nvSpPr>
        <p:spPr>
          <a:xfrm>
            <a:off x="723900" y="1524000"/>
            <a:ext cx="2380247" cy="1363579"/>
          </a:xfrm>
          <a:prstGeom prst="roundRect">
            <a:avLst>
              <a:gd name="adj" fmla="val 12255"/>
            </a:avLst>
          </a:prstGeom>
          <a:solidFill>
            <a:schemeClr val="bg2">
              <a:lumMod val="90000"/>
            </a:schemeClr>
          </a:solidFill>
          <a:ln>
            <a:solidFill>
              <a:schemeClr val="bg1">
                <a:lumMod val="65000"/>
              </a:schemeClr>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lnSpc>
                <a:spcPct val="120000"/>
              </a:lnSpc>
            </a:pPr>
            <a:r>
              <a:rPr lang="en-US" dirty="0" smtClean="0">
                <a:latin typeface="Arial" panose="020B0604020202020204" pitchFamily="34" charset="0"/>
                <a:cs typeface="Arial" panose="020B0604020202020204" pitchFamily="34" charset="0"/>
              </a:rPr>
              <a:t>Ordinary</a:t>
            </a:r>
            <a:br>
              <a:rPr lang="en-US" dirty="0" smtClean="0">
                <a:latin typeface="Arial" panose="020B0604020202020204" pitchFamily="34" charset="0"/>
                <a:cs typeface="Arial" panose="020B0604020202020204" pitchFamily="34" charset="0"/>
              </a:rPr>
            </a:br>
            <a:r>
              <a:rPr lang="en-US" dirty="0" smtClean="0">
                <a:latin typeface="Arial" panose="020B0604020202020204" pitchFamily="34" charset="0"/>
                <a:cs typeface="Arial" panose="020B0604020202020204" pitchFamily="34" charset="0"/>
              </a:rPr>
              <a:t>Moment Frames</a:t>
            </a:r>
            <a:endParaRPr lang="en-US" dirty="0">
              <a:latin typeface="Arial" panose="020B0604020202020204" pitchFamily="34" charset="0"/>
              <a:cs typeface="Arial" panose="020B0604020202020204" pitchFamily="34" charset="0"/>
            </a:endParaRPr>
          </a:p>
        </p:txBody>
      </p:sp>
      <p:sp>
        <p:nvSpPr>
          <p:cNvPr id="6" name="Rounded Rectangle 5"/>
          <p:cNvSpPr/>
          <p:nvPr/>
        </p:nvSpPr>
        <p:spPr>
          <a:xfrm>
            <a:off x="723899" y="3154908"/>
            <a:ext cx="2380247" cy="1363579"/>
          </a:xfrm>
          <a:prstGeom prst="roundRect">
            <a:avLst>
              <a:gd name="adj" fmla="val 12255"/>
            </a:avLst>
          </a:prstGeom>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en-US" dirty="0" smtClean="0">
                <a:latin typeface="Arial" panose="020B0604020202020204" pitchFamily="34" charset="0"/>
                <a:cs typeface="Arial" panose="020B0604020202020204" pitchFamily="34" charset="0"/>
              </a:rPr>
              <a:t>Intermediate </a:t>
            </a:r>
            <a:r>
              <a:rPr lang="en-US" dirty="0">
                <a:latin typeface="Arial" panose="020B0604020202020204" pitchFamily="34" charset="0"/>
                <a:cs typeface="Arial" panose="020B0604020202020204" pitchFamily="34" charset="0"/>
              </a:rPr>
              <a:t>Moment </a:t>
            </a:r>
            <a:r>
              <a:rPr lang="en-US" dirty="0" smtClean="0">
                <a:latin typeface="Arial" panose="020B0604020202020204" pitchFamily="34" charset="0"/>
                <a:cs typeface="Arial" panose="020B0604020202020204" pitchFamily="34" charset="0"/>
              </a:rPr>
              <a:t>Frames</a:t>
            </a:r>
            <a:endParaRPr lang="en-US" dirty="0">
              <a:latin typeface="Arial" panose="020B0604020202020204" pitchFamily="34" charset="0"/>
              <a:cs typeface="Arial" panose="020B0604020202020204" pitchFamily="34" charset="0"/>
            </a:endParaRPr>
          </a:p>
        </p:txBody>
      </p:sp>
      <p:sp>
        <p:nvSpPr>
          <p:cNvPr id="7" name="Rounded Rectangle 6"/>
          <p:cNvSpPr/>
          <p:nvPr/>
        </p:nvSpPr>
        <p:spPr>
          <a:xfrm>
            <a:off x="723898" y="4752393"/>
            <a:ext cx="2380247" cy="1363579"/>
          </a:xfrm>
          <a:prstGeom prst="roundRect">
            <a:avLst>
              <a:gd name="adj" fmla="val 12255"/>
            </a:avLst>
          </a:prstGeom>
          <a:solidFill>
            <a:schemeClr val="bg2">
              <a:lumMod val="90000"/>
            </a:schemeClr>
          </a:solidFill>
          <a:ln>
            <a:solidFill>
              <a:schemeClr val="bg1">
                <a:lumMod val="65000"/>
              </a:schemeClr>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en-US" dirty="0" smtClean="0">
                <a:latin typeface="Arial" panose="020B0604020202020204" pitchFamily="34" charset="0"/>
                <a:cs typeface="Arial" panose="020B0604020202020204" pitchFamily="34" charset="0"/>
              </a:rPr>
              <a:t>Special</a:t>
            </a:r>
            <a:br>
              <a:rPr lang="en-US" dirty="0" smtClean="0">
                <a:latin typeface="Arial" panose="020B0604020202020204" pitchFamily="34" charset="0"/>
                <a:cs typeface="Arial" panose="020B0604020202020204" pitchFamily="34" charset="0"/>
              </a:rPr>
            </a:br>
            <a:r>
              <a:rPr lang="en-US" dirty="0" smtClean="0">
                <a:latin typeface="Arial" panose="020B0604020202020204" pitchFamily="34" charset="0"/>
                <a:cs typeface="Arial" panose="020B0604020202020204" pitchFamily="34" charset="0"/>
              </a:rPr>
              <a:t>Moment Frames</a:t>
            </a:r>
            <a:endParaRPr lang="en-US" dirty="0">
              <a:latin typeface="Arial" panose="020B0604020202020204" pitchFamily="34" charset="0"/>
              <a:cs typeface="Arial" panose="020B0604020202020204" pitchFamily="34" charset="0"/>
            </a:endParaRPr>
          </a:p>
        </p:txBody>
      </p:sp>
    </p:spTree>
    <p:custDataLst>
      <p:tags r:id="rId1"/>
    </p:custDataLst>
    <p:extLst>
      <p:ext uri="{BB962C8B-B14F-4D97-AF65-F5344CB8AC3E}">
        <p14:creationId xmlns:p14="http://schemas.microsoft.com/office/powerpoint/2010/main" val="62186936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Types of Moment Frames, cont.</a:t>
            </a:r>
            <a:endParaRPr lang="en-US" dirty="0"/>
          </a:p>
        </p:txBody>
      </p:sp>
      <p:sp>
        <p:nvSpPr>
          <p:cNvPr id="3" name="Content Placeholder 2"/>
          <p:cNvSpPr>
            <a:spLocks noGrp="1"/>
          </p:cNvSpPr>
          <p:nvPr>
            <p:ph idx="1"/>
          </p:nvPr>
        </p:nvSpPr>
        <p:spPr>
          <a:xfrm>
            <a:off x="3814011" y="1524000"/>
            <a:ext cx="7654089" cy="4610099"/>
          </a:xfrm>
        </p:spPr>
        <p:txBody>
          <a:bodyPr>
            <a:normAutofit/>
          </a:bodyPr>
          <a:lstStyle/>
          <a:p>
            <a:pPr marL="0" indent="0" algn="ctr">
              <a:lnSpc>
                <a:spcPct val="120000"/>
              </a:lnSpc>
              <a:buNone/>
            </a:pPr>
            <a:r>
              <a:rPr lang="en-US" sz="2400" dirty="0" smtClean="0">
                <a:solidFill>
                  <a:srgbClr val="FF773D"/>
                </a:solidFill>
                <a:latin typeface="Arial Black" panose="020B0A04020102020204" pitchFamily="34" charset="0"/>
              </a:rPr>
              <a:t>Special Moment Frame (SMF)</a:t>
            </a:r>
          </a:p>
          <a:p>
            <a:pPr marL="0" indent="0">
              <a:lnSpc>
                <a:spcPct val="120000"/>
              </a:lnSpc>
              <a:buNone/>
            </a:pPr>
            <a:r>
              <a:rPr lang="en-US" sz="2000" dirty="0">
                <a:solidFill>
                  <a:srgbClr val="666666"/>
                </a:solidFill>
              </a:rPr>
              <a:t>SMFs are expected to withstand significant inelastic deformation in their members and connections as a result of lateral forces and require the use of </a:t>
            </a:r>
            <a:r>
              <a:rPr lang="en-US" sz="2000" dirty="0" smtClean="0">
                <a:solidFill>
                  <a:srgbClr val="666666"/>
                </a:solidFill>
              </a:rPr>
              <a:t>prequalified </a:t>
            </a:r>
            <a:r>
              <a:rPr lang="en-US" sz="2000" dirty="0">
                <a:solidFill>
                  <a:srgbClr val="666666"/>
                </a:solidFill>
              </a:rPr>
              <a:t>connections per AISC or connections that have undergone and passed a qualifying cyclic test</a:t>
            </a:r>
            <a:r>
              <a:rPr lang="en-US" sz="2000" dirty="0" smtClean="0">
                <a:solidFill>
                  <a:srgbClr val="666666"/>
                </a:solidFill>
              </a:rPr>
              <a:t>.</a:t>
            </a:r>
          </a:p>
          <a:p>
            <a:pPr marL="0" indent="0">
              <a:lnSpc>
                <a:spcPct val="120000"/>
              </a:lnSpc>
              <a:buNone/>
            </a:pPr>
            <a:r>
              <a:rPr lang="en-US" sz="2000" dirty="0" smtClean="0">
                <a:solidFill>
                  <a:srgbClr val="666666"/>
                </a:solidFill>
              </a:rPr>
              <a:t>They </a:t>
            </a:r>
            <a:r>
              <a:rPr lang="en-US" sz="2000" dirty="0">
                <a:solidFill>
                  <a:srgbClr val="666666"/>
                </a:solidFill>
              </a:rPr>
              <a:t>must sustain an inter-story drift angle of up to 0.04 radians, and are typically used in mid- to </a:t>
            </a:r>
            <a:r>
              <a:rPr lang="en-US" sz="2000" dirty="0" smtClean="0">
                <a:solidFill>
                  <a:srgbClr val="666666"/>
                </a:solidFill>
              </a:rPr>
              <a:t>high- seismic </a:t>
            </a:r>
            <a:r>
              <a:rPr lang="en-US" sz="2000" dirty="0">
                <a:solidFill>
                  <a:srgbClr val="666666"/>
                </a:solidFill>
              </a:rPr>
              <a:t>regions</a:t>
            </a:r>
            <a:r>
              <a:rPr lang="en-US" sz="2000" dirty="0" smtClean="0">
                <a:solidFill>
                  <a:srgbClr val="666666"/>
                </a:solidFill>
              </a:rPr>
              <a:t>.</a:t>
            </a:r>
          </a:p>
          <a:p>
            <a:pPr marL="0" indent="0" algn="r">
              <a:lnSpc>
                <a:spcPct val="120000"/>
              </a:lnSpc>
              <a:buNone/>
            </a:pPr>
            <a:r>
              <a:rPr lang="en-US" sz="1600" dirty="0" smtClean="0">
                <a:solidFill>
                  <a:srgbClr val="666666"/>
                </a:solidFill>
              </a:rPr>
              <a:t>Richard</a:t>
            </a:r>
            <a:r>
              <a:rPr lang="en-US" sz="1600" dirty="0">
                <a:solidFill>
                  <a:srgbClr val="666666"/>
                </a:solidFill>
              </a:rPr>
              <a:t>, Dylan</a:t>
            </a:r>
            <a:r>
              <a:rPr lang="en-US" sz="1600" dirty="0" smtClean="0">
                <a:solidFill>
                  <a:srgbClr val="666666"/>
                </a:solidFill>
              </a:rPr>
              <a:t>.</a:t>
            </a:r>
            <a:br>
              <a:rPr lang="en-US" sz="1600" dirty="0" smtClean="0">
                <a:solidFill>
                  <a:srgbClr val="666666"/>
                </a:solidFill>
              </a:rPr>
            </a:br>
            <a:r>
              <a:rPr lang="en-US" sz="1600" dirty="0" smtClean="0">
                <a:solidFill>
                  <a:srgbClr val="666666"/>
                </a:solidFill>
              </a:rPr>
              <a:t>“</a:t>
            </a:r>
            <a:r>
              <a:rPr lang="en-US" sz="1600" dirty="0">
                <a:solidFill>
                  <a:srgbClr val="666666"/>
                </a:solidFill>
              </a:rPr>
              <a:t>Steel Moment Frames 101: What to consider when creating wide-open spaces</a:t>
            </a:r>
            <a:r>
              <a:rPr lang="en-US" sz="1600" dirty="0" smtClean="0">
                <a:solidFill>
                  <a:srgbClr val="666666"/>
                </a:solidFill>
              </a:rPr>
              <a:t>.”</a:t>
            </a:r>
            <a:br>
              <a:rPr lang="en-US" sz="1600" dirty="0" smtClean="0">
                <a:solidFill>
                  <a:srgbClr val="666666"/>
                </a:solidFill>
              </a:rPr>
            </a:br>
            <a:r>
              <a:rPr lang="en-US" sz="1600" dirty="0" smtClean="0">
                <a:solidFill>
                  <a:srgbClr val="666666"/>
                </a:solidFill>
              </a:rPr>
              <a:t>Structural </a:t>
            </a:r>
            <a:r>
              <a:rPr lang="en-US" sz="1600" dirty="0">
                <a:solidFill>
                  <a:srgbClr val="666666"/>
                </a:solidFill>
              </a:rPr>
              <a:t>Engineer, 2008.</a:t>
            </a:r>
          </a:p>
        </p:txBody>
      </p:sp>
      <p:sp>
        <p:nvSpPr>
          <p:cNvPr id="4" name="Rectangle 3"/>
          <p:cNvSpPr/>
          <p:nvPr/>
        </p:nvSpPr>
        <p:spPr>
          <a:xfrm>
            <a:off x="854242" y="1523999"/>
            <a:ext cx="2141621" cy="482587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ounded Rectangle 4"/>
          <p:cNvSpPr/>
          <p:nvPr/>
        </p:nvSpPr>
        <p:spPr>
          <a:xfrm>
            <a:off x="723900" y="1524000"/>
            <a:ext cx="2380247" cy="1363579"/>
          </a:xfrm>
          <a:prstGeom prst="roundRect">
            <a:avLst>
              <a:gd name="adj" fmla="val 12255"/>
            </a:avLst>
          </a:prstGeom>
          <a:solidFill>
            <a:schemeClr val="bg2">
              <a:lumMod val="90000"/>
            </a:schemeClr>
          </a:solidFill>
          <a:ln>
            <a:solidFill>
              <a:schemeClr val="bg1">
                <a:lumMod val="65000"/>
              </a:schemeClr>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lnSpc>
                <a:spcPct val="120000"/>
              </a:lnSpc>
            </a:pPr>
            <a:r>
              <a:rPr lang="en-US" dirty="0" smtClean="0">
                <a:latin typeface="Arial" panose="020B0604020202020204" pitchFamily="34" charset="0"/>
                <a:cs typeface="Arial" panose="020B0604020202020204" pitchFamily="34" charset="0"/>
              </a:rPr>
              <a:t>Ordinary</a:t>
            </a:r>
            <a:br>
              <a:rPr lang="en-US" dirty="0" smtClean="0">
                <a:latin typeface="Arial" panose="020B0604020202020204" pitchFamily="34" charset="0"/>
                <a:cs typeface="Arial" panose="020B0604020202020204" pitchFamily="34" charset="0"/>
              </a:rPr>
            </a:br>
            <a:r>
              <a:rPr lang="en-US" dirty="0" smtClean="0">
                <a:latin typeface="Arial" panose="020B0604020202020204" pitchFamily="34" charset="0"/>
                <a:cs typeface="Arial" panose="020B0604020202020204" pitchFamily="34" charset="0"/>
              </a:rPr>
              <a:t>Moment Frames</a:t>
            </a:r>
            <a:endParaRPr lang="en-US" dirty="0">
              <a:latin typeface="Arial" panose="020B0604020202020204" pitchFamily="34" charset="0"/>
              <a:cs typeface="Arial" panose="020B0604020202020204" pitchFamily="34" charset="0"/>
            </a:endParaRPr>
          </a:p>
        </p:txBody>
      </p:sp>
      <p:sp>
        <p:nvSpPr>
          <p:cNvPr id="6" name="Rounded Rectangle 5"/>
          <p:cNvSpPr/>
          <p:nvPr/>
        </p:nvSpPr>
        <p:spPr>
          <a:xfrm>
            <a:off x="723899" y="3154908"/>
            <a:ext cx="2380247" cy="1363579"/>
          </a:xfrm>
          <a:prstGeom prst="roundRect">
            <a:avLst>
              <a:gd name="adj" fmla="val 12255"/>
            </a:avLst>
          </a:prstGeom>
          <a:solidFill>
            <a:schemeClr val="bg2">
              <a:lumMod val="90000"/>
            </a:schemeClr>
          </a:solidFill>
          <a:ln>
            <a:solidFill>
              <a:schemeClr val="bg1">
                <a:lumMod val="65000"/>
              </a:schemeClr>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en-US" dirty="0" smtClean="0">
                <a:latin typeface="Arial" panose="020B0604020202020204" pitchFamily="34" charset="0"/>
                <a:cs typeface="Arial" panose="020B0604020202020204" pitchFamily="34" charset="0"/>
              </a:rPr>
              <a:t>Intermediate </a:t>
            </a:r>
            <a:r>
              <a:rPr lang="en-US" dirty="0">
                <a:latin typeface="Arial" panose="020B0604020202020204" pitchFamily="34" charset="0"/>
                <a:cs typeface="Arial" panose="020B0604020202020204" pitchFamily="34" charset="0"/>
              </a:rPr>
              <a:t>Moment </a:t>
            </a:r>
            <a:r>
              <a:rPr lang="en-US" dirty="0" smtClean="0">
                <a:latin typeface="Arial" panose="020B0604020202020204" pitchFamily="34" charset="0"/>
                <a:cs typeface="Arial" panose="020B0604020202020204" pitchFamily="34" charset="0"/>
              </a:rPr>
              <a:t>Frames</a:t>
            </a:r>
            <a:endParaRPr lang="en-US" dirty="0">
              <a:latin typeface="Arial" panose="020B0604020202020204" pitchFamily="34" charset="0"/>
              <a:cs typeface="Arial" panose="020B0604020202020204" pitchFamily="34" charset="0"/>
            </a:endParaRPr>
          </a:p>
        </p:txBody>
      </p:sp>
      <p:sp>
        <p:nvSpPr>
          <p:cNvPr id="7" name="Rounded Rectangle 6"/>
          <p:cNvSpPr/>
          <p:nvPr/>
        </p:nvSpPr>
        <p:spPr>
          <a:xfrm>
            <a:off x="723898" y="4752393"/>
            <a:ext cx="2380247" cy="1363579"/>
          </a:xfrm>
          <a:prstGeom prst="roundRect">
            <a:avLst>
              <a:gd name="adj" fmla="val 12255"/>
            </a:avLst>
          </a:prstGeom>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en-US" dirty="0" smtClean="0">
                <a:latin typeface="Arial" panose="020B0604020202020204" pitchFamily="34" charset="0"/>
                <a:cs typeface="Arial" panose="020B0604020202020204" pitchFamily="34" charset="0"/>
              </a:rPr>
              <a:t>Special</a:t>
            </a:r>
            <a:br>
              <a:rPr lang="en-US" dirty="0" smtClean="0">
                <a:latin typeface="Arial" panose="020B0604020202020204" pitchFamily="34" charset="0"/>
                <a:cs typeface="Arial" panose="020B0604020202020204" pitchFamily="34" charset="0"/>
              </a:rPr>
            </a:br>
            <a:r>
              <a:rPr lang="en-US" dirty="0" smtClean="0">
                <a:latin typeface="Arial" panose="020B0604020202020204" pitchFamily="34" charset="0"/>
                <a:cs typeface="Arial" panose="020B0604020202020204" pitchFamily="34" charset="0"/>
              </a:rPr>
              <a:t>Moment Frames</a:t>
            </a:r>
            <a:endParaRPr lang="en-US" dirty="0">
              <a:latin typeface="Arial" panose="020B0604020202020204" pitchFamily="34" charset="0"/>
              <a:cs typeface="Arial" panose="020B0604020202020204" pitchFamily="34" charset="0"/>
            </a:endParaRPr>
          </a:p>
        </p:txBody>
      </p:sp>
    </p:spTree>
    <p:custDataLst>
      <p:tags r:id="rId1"/>
    </p:custDataLst>
    <p:extLst>
      <p:ext uri="{BB962C8B-B14F-4D97-AF65-F5344CB8AC3E}">
        <p14:creationId xmlns:p14="http://schemas.microsoft.com/office/powerpoint/2010/main" val="381046190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p:cNvSpPr/>
          <p:nvPr/>
        </p:nvSpPr>
        <p:spPr>
          <a:xfrm>
            <a:off x="-12032" y="4391526"/>
            <a:ext cx="12207240" cy="1742574"/>
          </a:xfrm>
          <a:prstGeom prst="rect">
            <a:avLst/>
          </a:prstGeom>
          <a:solidFill>
            <a:schemeClr val="bg1">
              <a:lumMod val="9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p:cNvSpPr>
            <a:spLocks noGrp="1"/>
          </p:cNvSpPr>
          <p:nvPr>
            <p:ph idx="1"/>
          </p:nvPr>
        </p:nvSpPr>
        <p:spPr>
          <a:xfrm>
            <a:off x="723899" y="1409701"/>
            <a:ext cx="5105401" cy="3655602"/>
          </a:xfrm>
        </p:spPr>
        <p:txBody>
          <a:bodyPr>
            <a:normAutofit/>
          </a:bodyPr>
          <a:lstStyle/>
          <a:p>
            <a:pPr marL="0" indent="0">
              <a:lnSpc>
                <a:spcPct val="120000"/>
              </a:lnSpc>
              <a:buNone/>
            </a:pPr>
            <a:r>
              <a:rPr lang="en-US" sz="2400" dirty="0">
                <a:solidFill>
                  <a:srgbClr val="FF773D"/>
                </a:solidFill>
                <a:latin typeface="Arial Black" panose="020B0A04020102020204" pitchFamily="34" charset="0"/>
              </a:rPr>
              <a:t>Larger openings for a variety of </a:t>
            </a:r>
            <a:r>
              <a:rPr lang="en-US" sz="2400" dirty="0" smtClean="0">
                <a:solidFill>
                  <a:srgbClr val="FF773D"/>
                </a:solidFill>
                <a:latin typeface="Arial Black" panose="020B0A04020102020204" pitchFamily="34" charset="0"/>
              </a:rPr>
              <a:t>applications</a:t>
            </a:r>
          </a:p>
          <a:p>
            <a:pPr marL="0" indent="0">
              <a:lnSpc>
                <a:spcPct val="120000"/>
              </a:lnSpc>
              <a:buNone/>
            </a:pPr>
            <a:r>
              <a:rPr lang="en-US" sz="2400" dirty="0">
                <a:solidFill>
                  <a:srgbClr val="666666"/>
                </a:solidFill>
              </a:rPr>
              <a:t>Moment frames allow larger openings and smaller wall sections while still providing the loads structural designers need</a:t>
            </a:r>
            <a:r>
              <a:rPr lang="en-US" sz="2400" dirty="0" smtClean="0">
                <a:solidFill>
                  <a:srgbClr val="666666"/>
                </a:solidFill>
              </a:rPr>
              <a:t>.</a:t>
            </a:r>
          </a:p>
          <a:p>
            <a:pPr marL="0" indent="0">
              <a:lnSpc>
                <a:spcPct val="120000"/>
              </a:lnSpc>
              <a:spcBef>
                <a:spcPts val="3000"/>
              </a:spcBef>
              <a:buNone/>
            </a:pPr>
            <a:r>
              <a:rPr lang="en-US" sz="2400" b="1" dirty="0" smtClean="0">
                <a:solidFill>
                  <a:schemeClr val="tx1">
                    <a:lumMod val="50000"/>
                    <a:lumOff val="50000"/>
                  </a:schemeClr>
                </a:solidFill>
              </a:rPr>
              <a:t>Applications:</a:t>
            </a:r>
            <a:endParaRPr lang="en-US" sz="2400" b="1" dirty="0">
              <a:solidFill>
                <a:schemeClr val="tx1">
                  <a:lumMod val="50000"/>
                  <a:lumOff val="50000"/>
                </a:schemeClr>
              </a:solidFill>
            </a:endParaRPr>
          </a:p>
        </p:txBody>
      </p:sp>
      <p:pic>
        <p:nvPicPr>
          <p:cNvPr id="5" name="Content Placeholder 4"/>
          <p:cNvPicPr>
            <a:picLocks noGrp="1" noChangeAspect="1"/>
          </p:cNvPicPr>
          <p:nvPr>
            <p:ph idx="10"/>
          </p:nvPr>
        </p:nvPicPr>
        <p:blipFill>
          <a:blip r:embed="rId4">
            <a:extLst>
              <a:ext uri="{28A0092B-C50C-407E-A947-70E740481C1C}">
                <a14:useLocalDpi xmlns:a14="http://schemas.microsoft.com/office/drawing/2010/main" val="0"/>
              </a:ext>
            </a:extLst>
          </a:blip>
          <a:stretch>
            <a:fillRect/>
          </a:stretch>
        </p:blipFill>
        <p:spPr>
          <a:xfrm>
            <a:off x="6579728" y="1527684"/>
            <a:ext cx="4888372" cy="2611180"/>
          </a:xfrm>
        </p:spPr>
      </p:pic>
      <p:sp>
        <p:nvSpPr>
          <p:cNvPr id="2" name="Title 1"/>
          <p:cNvSpPr>
            <a:spLocks noGrp="1"/>
          </p:cNvSpPr>
          <p:nvPr>
            <p:ph type="title"/>
          </p:nvPr>
        </p:nvSpPr>
        <p:spPr/>
        <p:txBody>
          <a:bodyPr>
            <a:normAutofit/>
          </a:bodyPr>
          <a:lstStyle/>
          <a:p>
            <a:r>
              <a:rPr lang="en-US" dirty="0" smtClean="0"/>
              <a:t>Moment Frame Uses</a:t>
            </a:r>
            <a:endParaRPr lang="en-US" dirty="0"/>
          </a:p>
        </p:txBody>
      </p:sp>
      <p:sp>
        <p:nvSpPr>
          <p:cNvPr id="10" name="TextBox 9"/>
          <p:cNvSpPr txBox="1"/>
          <p:nvPr/>
        </p:nvSpPr>
        <p:spPr>
          <a:xfrm>
            <a:off x="723899" y="5125463"/>
            <a:ext cx="2140009" cy="769441"/>
          </a:xfrm>
          <a:prstGeom prst="rect">
            <a:avLst/>
          </a:prstGeom>
          <a:noFill/>
        </p:spPr>
        <p:txBody>
          <a:bodyPr wrap="none" lIns="0" tIns="0" rIns="0" bIns="0" rtlCol="0">
            <a:spAutoFit/>
          </a:bodyPr>
          <a:lstStyle/>
          <a:p>
            <a:pPr marL="228600" indent="-228600">
              <a:spcAft>
                <a:spcPts val="1200"/>
              </a:spcAft>
              <a:buFont typeface="Arial" panose="020B0604020202020204" pitchFamily="34" charset="0"/>
              <a:buChar char="•"/>
            </a:pPr>
            <a:r>
              <a:rPr lang="en-US" sz="2000" dirty="0" smtClean="0">
                <a:solidFill>
                  <a:schemeClr val="tx1">
                    <a:lumMod val="50000"/>
                    <a:lumOff val="50000"/>
                  </a:schemeClr>
                </a:solidFill>
                <a:latin typeface="Arial" panose="020B0604020202020204" pitchFamily="34" charset="0"/>
                <a:cs typeface="Arial" panose="020B0604020202020204" pitchFamily="34" charset="0"/>
              </a:rPr>
              <a:t>Garage Fronts</a:t>
            </a:r>
          </a:p>
          <a:p>
            <a:pPr marL="228600" indent="-228600">
              <a:spcAft>
                <a:spcPts val="1200"/>
              </a:spcAft>
              <a:buFont typeface="Arial" panose="020B0604020202020204" pitchFamily="34" charset="0"/>
              <a:buChar char="•"/>
            </a:pPr>
            <a:r>
              <a:rPr lang="en-US" sz="2000" dirty="0" smtClean="0">
                <a:solidFill>
                  <a:schemeClr val="tx1">
                    <a:lumMod val="50000"/>
                    <a:lumOff val="50000"/>
                  </a:schemeClr>
                </a:solidFill>
                <a:latin typeface="Arial" panose="020B0604020202020204" pitchFamily="34" charset="0"/>
                <a:cs typeface="Arial" panose="020B0604020202020204" pitchFamily="34" charset="0"/>
              </a:rPr>
              <a:t>Large Entryways</a:t>
            </a:r>
            <a:endParaRPr lang="en-US" sz="2000" dirty="0">
              <a:solidFill>
                <a:schemeClr val="tx1">
                  <a:lumMod val="50000"/>
                  <a:lumOff val="50000"/>
                </a:schemeClr>
              </a:solidFill>
              <a:latin typeface="Arial" panose="020B0604020202020204" pitchFamily="34" charset="0"/>
              <a:cs typeface="Arial" panose="020B0604020202020204" pitchFamily="34" charset="0"/>
            </a:endParaRPr>
          </a:p>
        </p:txBody>
      </p:sp>
      <p:sp>
        <p:nvSpPr>
          <p:cNvPr id="11" name="TextBox 10"/>
          <p:cNvSpPr txBox="1"/>
          <p:nvPr/>
        </p:nvSpPr>
        <p:spPr>
          <a:xfrm>
            <a:off x="3412715" y="5125463"/>
            <a:ext cx="3387274" cy="769441"/>
          </a:xfrm>
          <a:prstGeom prst="rect">
            <a:avLst/>
          </a:prstGeom>
          <a:noFill/>
        </p:spPr>
        <p:txBody>
          <a:bodyPr wrap="none" lIns="0" tIns="0" rIns="0" bIns="0" rtlCol="0">
            <a:spAutoFit/>
          </a:bodyPr>
          <a:lstStyle/>
          <a:p>
            <a:pPr marL="228600" indent="-228600">
              <a:spcAft>
                <a:spcPts val="1200"/>
              </a:spcAft>
              <a:buFont typeface="Arial" panose="020B0604020202020204" pitchFamily="34" charset="0"/>
              <a:buChar char="•"/>
            </a:pPr>
            <a:r>
              <a:rPr lang="en-US" sz="2000" dirty="0" smtClean="0">
                <a:solidFill>
                  <a:schemeClr val="tx1">
                    <a:lumMod val="50000"/>
                    <a:lumOff val="50000"/>
                  </a:schemeClr>
                </a:solidFill>
                <a:latin typeface="Arial" panose="020B0604020202020204" pitchFamily="34" charset="0"/>
                <a:cs typeface="Arial" panose="020B0604020202020204" pitchFamily="34" charset="0"/>
              </a:rPr>
              <a:t>Walls with Large Openings</a:t>
            </a:r>
          </a:p>
          <a:p>
            <a:pPr marL="228600" indent="-228600">
              <a:spcAft>
                <a:spcPts val="1200"/>
              </a:spcAft>
              <a:buFont typeface="Arial" panose="020B0604020202020204" pitchFamily="34" charset="0"/>
              <a:buChar char="•"/>
            </a:pPr>
            <a:r>
              <a:rPr lang="en-US" sz="2000" dirty="0" smtClean="0">
                <a:solidFill>
                  <a:schemeClr val="tx1">
                    <a:lumMod val="50000"/>
                    <a:lumOff val="50000"/>
                  </a:schemeClr>
                </a:solidFill>
                <a:latin typeface="Arial" panose="020B0604020202020204" pitchFamily="34" charset="0"/>
                <a:cs typeface="Arial" panose="020B0604020202020204" pitchFamily="34" charset="0"/>
              </a:rPr>
              <a:t>Tuck-under Parking</a:t>
            </a:r>
            <a:endParaRPr lang="en-US" sz="2000" dirty="0">
              <a:solidFill>
                <a:schemeClr val="tx1">
                  <a:lumMod val="50000"/>
                  <a:lumOff val="50000"/>
                </a:schemeClr>
              </a:solidFill>
              <a:latin typeface="Arial" panose="020B0604020202020204" pitchFamily="34" charset="0"/>
              <a:cs typeface="Arial" panose="020B0604020202020204" pitchFamily="34" charset="0"/>
            </a:endParaRPr>
          </a:p>
        </p:txBody>
      </p:sp>
      <p:sp>
        <p:nvSpPr>
          <p:cNvPr id="12" name="TextBox 11"/>
          <p:cNvSpPr txBox="1"/>
          <p:nvPr/>
        </p:nvSpPr>
        <p:spPr>
          <a:xfrm>
            <a:off x="7233379" y="5125463"/>
            <a:ext cx="1753685" cy="307777"/>
          </a:xfrm>
          <a:prstGeom prst="rect">
            <a:avLst/>
          </a:prstGeom>
          <a:noFill/>
        </p:spPr>
        <p:txBody>
          <a:bodyPr wrap="none" lIns="0" tIns="0" rIns="0" bIns="0" rtlCol="0">
            <a:spAutoFit/>
          </a:bodyPr>
          <a:lstStyle/>
          <a:p>
            <a:pPr marL="228600" indent="-228600">
              <a:spcAft>
                <a:spcPts val="1200"/>
              </a:spcAft>
              <a:buFont typeface="Arial" panose="020B0604020202020204" pitchFamily="34" charset="0"/>
              <a:buChar char="•"/>
            </a:pPr>
            <a:r>
              <a:rPr lang="en-US" sz="2000" dirty="0" smtClean="0">
                <a:solidFill>
                  <a:schemeClr val="tx1">
                    <a:lumMod val="50000"/>
                    <a:lumOff val="50000"/>
                  </a:schemeClr>
                </a:solidFill>
                <a:latin typeface="Arial" panose="020B0604020202020204" pitchFamily="34" charset="0"/>
                <a:cs typeface="Arial" panose="020B0604020202020204" pitchFamily="34" charset="0"/>
              </a:rPr>
              <a:t>Great Rooms</a:t>
            </a:r>
            <a:endParaRPr lang="en-US" sz="2000" dirty="0">
              <a:solidFill>
                <a:schemeClr val="tx1">
                  <a:lumMod val="50000"/>
                  <a:lumOff val="50000"/>
                </a:schemeClr>
              </a:solidFill>
              <a:latin typeface="Arial" panose="020B0604020202020204" pitchFamily="34" charset="0"/>
              <a:cs typeface="Arial" panose="020B0604020202020204" pitchFamily="34" charset="0"/>
            </a:endParaRPr>
          </a:p>
        </p:txBody>
      </p:sp>
    </p:spTree>
    <p:custDataLst>
      <p:tags r:id="rId1"/>
    </p:custDataLst>
    <p:extLst>
      <p:ext uri="{BB962C8B-B14F-4D97-AF65-F5344CB8AC3E}">
        <p14:creationId xmlns:p14="http://schemas.microsoft.com/office/powerpoint/2010/main" val="1898166856"/>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1626861" y="834374"/>
            <a:ext cx="1176925" cy="2862322"/>
          </a:xfrm>
          <a:prstGeom prst="rect">
            <a:avLst/>
          </a:prstGeom>
          <a:noFill/>
        </p:spPr>
        <p:txBody>
          <a:bodyPr wrap="none" rtlCol="0">
            <a:spAutoFit/>
          </a:bodyPr>
          <a:lstStyle/>
          <a:p>
            <a:r>
              <a:rPr lang="en-US" sz="18000" dirty="0" smtClean="0">
                <a:solidFill>
                  <a:schemeClr val="bg1">
                    <a:lumMod val="95000"/>
                  </a:schemeClr>
                </a:solidFill>
                <a:latin typeface="Georgia" panose="02040502050405020303" pitchFamily="18" charset="0"/>
              </a:rPr>
              <a:t>1</a:t>
            </a:r>
            <a:endParaRPr lang="en-US" sz="18000" dirty="0">
              <a:solidFill>
                <a:schemeClr val="bg1">
                  <a:lumMod val="95000"/>
                </a:schemeClr>
              </a:solidFill>
              <a:latin typeface="Georgia" panose="02040502050405020303" pitchFamily="18" charset="0"/>
            </a:endParaRPr>
          </a:p>
        </p:txBody>
      </p:sp>
      <p:sp>
        <p:nvSpPr>
          <p:cNvPr id="7" name="TextBox 6"/>
          <p:cNvSpPr txBox="1"/>
          <p:nvPr/>
        </p:nvSpPr>
        <p:spPr>
          <a:xfrm>
            <a:off x="5058460" y="870470"/>
            <a:ext cx="1473480" cy="2862322"/>
          </a:xfrm>
          <a:prstGeom prst="rect">
            <a:avLst/>
          </a:prstGeom>
          <a:noFill/>
        </p:spPr>
        <p:txBody>
          <a:bodyPr wrap="none" rtlCol="0">
            <a:spAutoFit/>
          </a:bodyPr>
          <a:lstStyle/>
          <a:p>
            <a:pPr algn="ctr"/>
            <a:r>
              <a:rPr lang="en-US" sz="18000" dirty="0" smtClean="0">
                <a:solidFill>
                  <a:schemeClr val="bg1">
                    <a:lumMod val="95000"/>
                  </a:schemeClr>
                </a:solidFill>
                <a:latin typeface="Georgia" panose="02040502050405020303" pitchFamily="18" charset="0"/>
              </a:rPr>
              <a:t>2</a:t>
            </a:r>
            <a:endParaRPr lang="en-US" sz="18000" dirty="0">
              <a:solidFill>
                <a:schemeClr val="bg1">
                  <a:lumMod val="95000"/>
                </a:schemeClr>
              </a:solidFill>
              <a:latin typeface="Georgia" panose="02040502050405020303" pitchFamily="18" charset="0"/>
            </a:endParaRPr>
          </a:p>
        </p:txBody>
      </p:sp>
      <p:sp>
        <p:nvSpPr>
          <p:cNvPr id="8" name="TextBox 7"/>
          <p:cNvSpPr txBox="1"/>
          <p:nvPr/>
        </p:nvSpPr>
        <p:spPr>
          <a:xfrm>
            <a:off x="8657334" y="834374"/>
            <a:ext cx="1459054" cy="2862322"/>
          </a:xfrm>
          <a:prstGeom prst="rect">
            <a:avLst/>
          </a:prstGeom>
          <a:noFill/>
        </p:spPr>
        <p:txBody>
          <a:bodyPr wrap="none" rtlCol="0">
            <a:spAutoFit/>
          </a:bodyPr>
          <a:lstStyle/>
          <a:p>
            <a:pPr algn="ctr"/>
            <a:r>
              <a:rPr lang="en-US" sz="18000" dirty="0" smtClean="0">
                <a:solidFill>
                  <a:schemeClr val="bg1">
                    <a:lumMod val="95000"/>
                  </a:schemeClr>
                </a:solidFill>
                <a:latin typeface="Georgia" panose="02040502050405020303" pitchFamily="18" charset="0"/>
              </a:rPr>
              <a:t>3</a:t>
            </a:r>
            <a:endParaRPr lang="en-US" sz="18000" dirty="0">
              <a:solidFill>
                <a:schemeClr val="bg1">
                  <a:lumMod val="95000"/>
                </a:schemeClr>
              </a:solidFill>
              <a:latin typeface="Georgia" panose="02040502050405020303" pitchFamily="18" charset="0"/>
            </a:endParaRPr>
          </a:p>
        </p:txBody>
      </p:sp>
      <p:sp>
        <p:nvSpPr>
          <p:cNvPr id="2" name="Title 1"/>
          <p:cNvSpPr>
            <a:spLocks noGrp="1"/>
          </p:cNvSpPr>
          <p:nvPr>
            <p:ph type="title"/>
          </p:nvPr>
        </p:nvSpPr>
        <p:spPr/>
        <p:txBody>
          <a:bodyPr>
            <a:normAutofit/>
          </a:bodyPr>
          <a:lstStyle/>
          <a:p>
            <a:r>
              <a:rPr lang="en-US" dirty="0" smtClean="0"/>
              <a:t>Overview of Connection Types</a:t>
            </a:r>
            <a:endParaRPr lang="en-US" dirty="0"/>
          </a:p>
        </p:txBody>
      </p:sp>
      <p:sp>
        <p:nvSpPr>
          <p:cNvPr id="3" name="Content Placeholder 2"/>
          <p:cNvSpPr>
            <a:spLocks noGrp="1"/>
          </p:cNvSpPr>
          <p:nvPr>
            <p:ph idx="1"/>
          </p:nvPr>
        </p:nvSpPr>
        <p:spPr>
          <a:xfrm>
            <a:off x="723899" y="1524000"/>
            <a:ext cx="3584448" cy="4610099"/>
          </a:xfrm>
        </p:spPr>
        <p:txBody>
          <a:bodyPr tIns="822960" anchor="t"/>
          <a:lstStyle/>
          <a:p>
            <a:pPr marL="0" indent="0" algn="ctr">
              <a:lnSpc>
                <a:spcPct val="120000"/>
              </a:lnSpc>
              <a:spcAft>
                <a:spcPts val="5400"/>
              </a:spcAft>
              <a:buNone/>
            </a:pPr>
            <a:r>
              <a:rPr lang="en-US" dirty="0" smtClean="0">
                <a:solidFill>
                  <a:srgbClr val="FF773D"/>
                </a:solidFill>
                <a:latin typeface="Arial Black" panose="020B0A04020102020204" pitchFamily="34" charset="0"/>
              </a:rPr>
              <a:t>Welded</a:t>
            </a:r>
          </a:p>
          <a:p>
            <a:pPr marL="0" indent="0" algn="ctr">
              <a:lnSpc>
                <a:spcPct val="120000"/>
              </a:lnSpc>
              <a:buNone/>
            </a:pPr>
            <a:r>
              <a:rPr lang="en-US" sz="2000" dirty="0" smtClean="0">
                <a:solidFill>
                  <a:srgbClr val="666666"/>
                </a:solidFill>
              </a:rPr>
              <a:t>Welded</a:t>
            </a:r>
            <a:br>
              <a:rPr lang="en-US" sz="2000" dirty="0" smtClean="0">
                <a:solidFill>
                  <a:srgbClr val="666666"/>
                </a:solidFill>
              </a:rPr>
            </a:br>
            <a:r>
              <a:rPr lang="en-US" sz="2000" dirty="0" smtClean="0">
                <a:solidFill>
                  <a:srgbClr val="666666"/>
                </a:solidFill>
              </a:rPr>
              <a:t>Moment</a:t>
            </a:r>
            <a:br>
              <a:rPr lang="en-US" sz="2000" dirty="0" smtClean="0">
                <a:solidFill>
                  <a:srgbClr val="666666"/>
                </a:solidFill>
              </a:rPr>
            </a:br>
            <a:r>
              <a:rPr lang="en-US" sz="2000" dirty="0" smtClean="0">
                <a:solidFill>
                  <a:srgbClr val="666666"/>
                </a:solidFill>
              </a:rPr>
              <a:t>Connections</a:t>
            </a:r>
            <a:endParaRPr lang="en-US" sz="2000" dirty="0">
              <a:solidFill>
                <a:srgbClr val="666666"/>
              </a:solidFill>
            </a:endParaRPr>
          </a:p>
        </p:txBody>
      </p:sp>
      <p:sp>
        <p:nvSpPr>
          <p:cNvPr id="4" name="Content Placeholder 2"/>
          <p:cNvSpPr txBox="1">
            <a:spLocks/>
          </p:cNvSpPr>
          <p:nvPr/>
        </p:nvSpPr>
        <p:spPr>
          <a:xfrm>
            <a:off x="4308347" y="1523999"/>
            <a:ext cx="3584448" cy="4610099"/>
          </a:xfrm>
          <a:prstGeom prst="rect">
            <a:avLst/>
          </a:prstGeom>
        </p:spPr>
        <p:txBody>
          <a:bodyPr vert="horz" lIns="0" tIns="822960" rIns="0" bIns="0" rtlCol="0"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20000"/>
              </a:lnSpc>
              <a:spcAft>
                <a:spcPts val="5400"/>
              </a:spcAft>
              <a:buNone/>
            </a:pPr>
            <a:r>
              <a:rPr lang="en-US" dirty="0" smtClean="0">
                <a:solidFill>
                  <a:srgbClr val="FF773D"/>
                </a:solidFill>
                <a:latin typeface="Arial Black" panose="020B0A04020102020204" pitchFamily="34" charset="0"/>
              </a:rPr>
              <a:t>Bolted</a:t>
            </a:r>
          </a:p>
          <a:p>
            <a:pPr marL="0" indent="0" algn="ctr">
              <a:lnSpc>
                <a:spcPct val="120000"/>
              </a:lnSpc>
              <a:buNone/>
            </a:pPr>
            <a:r>
              <a:rPr lang="en-US" sz="2000" dirty="0" smtClean="0">
                <a:solidFill>
                  <a:srgbClr val="666666"/>
                </a:solidFill>
              </a:rPr>
              <a:t>Bolted</a:t>
            </a:r>
            <a:br>
              <a:rPr lang="en-US" sz="2000" dirty="0" smtClean="0">
                <a:solidFill>
                  <a:srgbClr val="666666"/>
                </a:solidFill>
              </a:rPr>
            </a:br>
            <a:r>
              <a:rPr lang="en-US" sz="2000" dirty="0" smtClean="0">
                <a:solidFill>
                  <a:srgbClr val="666666"/>
                </a:solidFill>
              </a:rPr>
              <a:t>Moment</a:t>
            </a:r>
            <a:br>
              <a:rPr lang="en-US" sz="2000" dirty="0" smtClean="0">
                <a:solidFill>
                  <a:srgbClr val="666666"/>
                </a:solidFill>
              </a:rPr>
            </a:br>
            <a:r>
              <a:rPr lang="en-US" sz="2000" dirty="0" smtClean="0">
                <a:solidFill>
                  <a:srgbClr val="666666"/>
                </a:solidFill>
              </a:rPr>
              <a:t>Connections</a:t>
            </a:r>
            <a:endParaRPr lang="en-US" sz="2000" dirty="0">
              <a:solidFill>
                <a:srgbClr val="666666"/>
              </a:solidFill>
            </a:endParaRPr>
          </a:p>
        </p:txBody>
      </p:sp>
      <p:sp>
        <p:nvSpPr>
          <p:cNvPr id="5" name="Content Placeholder 2"/>
          <p:cNvSpPr txBox="1">
            <a:spLocks/>
          </p:cNvSpPr>
          <p:nvPr/>
        </p:nvSpPr>
        <p:spPr>
          <a:xfrm>
            <a:off x="7892795" y="1524001"/>
            <a:ext cx="3584448" cy="4610099"/>
          </a:xfrm>
          <a:prstGeom prst="rect">
            <a:avLst/>
          </a:prstGeom>
        </p:spPr>
        <p:txBody>
          <a:bodyPr vert="horz" lIns="0" tIns="822960" rIns="0" bIns="0" rtlCol="0"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20000"/>
              </a:lnSpc>
              <a:spcAft>
                <a:spcPts val="5400"/>
              </a:spcAft>
              <a:buNone/>
            </a:pPr>
            <a:r>
              <a:rPr lang="en-US" dirty="0" smtClean="0">
                <a:solidFill>
                  <a:srgbClr val="FF773D"/>
                </a:solidFill>
                <a:latin typeface="Arial Black" panose="020B0A04020102020204" pitchFamily="34" charset="0"/>
              </a:rPr>
              <a:t>Proprietary</a:t>
            </a:r>
          </a:p>
          <a:p>
            <a:pPr marL="0" indent="0" algn="ctr">
              <a:lnSpc>
                <a:spcPct val="120000"/>
              </a:lnSpc>
              <a:buNone/>
            </a:pPr>
            <a:r>
              <a:rPr lang="en-US" sz="2000" dirty="0" smtClean="0">
                <a:solidFill>
                  <a:srgbClr val="666666"/>
                </a:solidFill>
              </a:rPr>
              <a:t>Proprietary</a:t>
            </a:r>
            <a:br>
              <a:rPr lang="en-US" sz="2000" dirty="0" smtClean="0">
                <a:solidFill>
                  <a:srgbClr val="666666"/>
                </a:solidFill>
              </a:rPr>
            </a:br>
            <a:r>
              <a:rPr lang="en-US" sz="2000" dirty="0" smtClean="0">
                <a:solidFill>
                  <a:srgbClr val="666666"/>
                </a:solidFill>
              </a:rPr>
              <a:t>Moment</a:t>
            </a:r>
            <a:br>
              <a:rPr lang="en-US" sz="2000" dirty="0" smtClean="0">
                <a:solidFill>
                  <a:srgbClr val="666666"/>
                </a:solidFill>
              </a:rPr>
            </a:br>
            <a:r>
              <a:rPr lang="en-US" sz="2000" dirty="0" smtClean="0">
                <a:solidFill>
                  <a:srgbClr val="666666"/>
                </a:solidFill>
              </a:rPr>
              <a:t>Connections</a:t>
            </a:r>
            <a:endParaRPr lang="en-US" sz="2000" dirty="0">
              <a:solidFill>
                <a:srgbClr val="666666"/>
              </a:solidFill>
            </a:endParaRPr>
          </a:p>
        </p:txBody>
      </p:sp>
      <p:cxnSp>
        <p:nvCxnSpPr>
          <p:cNvPr id="10" name="Straight Connector 9"/>
          <p:cNvCxnSpPr/>
          <p:nvPr/>
        </p:nvCxnSpPr>
        <p:spPr>
          <a:xfrm>
            <a:off x="4308347" y="1523997"/>
            <a:ext cx="0" cy="3396919"/>
          </a:xfrm>
          <a:prstGeom prst="line">
            <a:avLst/>
          </a:prstGeom>
          <a:ln>
            <a:solidFill>
              <a:srgbClr val="FF773D"/>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7881805" y="1523997"/>
            <a:ext cx="0" cy="3396919"/>
          </a:xfrm>
          <a:prstGeom prst="line">
            <a:avLst/>
          </a:prstGeom>
          <a:ln>
            <a:solidFill>
              <a:srgbClr val="FF773D"/>
            </a:solidFill>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a:off x="0" y="5137484"/>
            <a:ext cx="12192000" cy="0"/>
          </a:xfrm>
          <a:prstGeom prst="line">
            <a:avLst/>
          </a:prstGeom>
          <a:ln w="19050">
            <a:solidFill>
              <a:schemeClr val="bg1">
                <a:lumMod val="95000"/>
              </a:schemeClr>
            </a:solidFill>
            <a:prstDash val="dash"/>
          </a:ln>
        </p:spPr>
        <p:style>
          <a:lnRef idx="1">
            <a:schemeClr val="accent1"/>
          </a:lnRef>
          <a:fillRef idx="0">
            <a:schemeClr val="accent1"/>
          </a:fillRef>
          <a:effectRef idx="0">
            <a:schemeClr val="accent1"/>
          </a:effectRef>
          <a:fontRef idx="minor">
            <a:schemeClr val="tx1"/>
          </a:fontRef>
        </p:style>
      </p:cxnSp>
      <p:sp>
        <p:nvSpPr>
          <p:cNvPr id="14" name="TextBox 13"/>
          <p:cNvSpPr txBox="1"/>
          <p:nvPr/>
        </p:nvSpPr>
        <p:spPr>
          <a:xfrm>
            <a:off x="2653772" y="5435736"/>
            <a:ext cx="6894837" cy="461665"/>
          </a:xfrm>
          <a:prstGeom prst="rect">
            <a:avLst/>
          </a:prstGeom>
          <a:noFill/>
        </p:spPr>
        <p:txBody>
          <a:bodyPr wrap="none" rtlCol="0">
            <a:spAutoFit/>
          </a:bodyPr>
          <a:lstStyle/>
          <a:p>
            <a:pPr algn="ctr"/>
            <a:r>
              <a:rPr lang="en-US" sz="2400" dirty="0" smtClean="0">
                <a:solidFill>
                  <a:srgbClr val="666666"/>
                </a:solidFill>
                <a:latin typeface="Arial" panose="020B0604020202020204" pitchFamily="34" charset="0"/>
                <a:cs typeface="Arial" panose="020B0604020202020204" pitchFamily="34" charset="0"/>
              </a:rPr>
              <a:t>Next, we’ll review each of these connection types</a:t>
            </a:r>
            <a:endParaRPr lang="en-US" sz="2400" dirty="0">
              <a:solidFill>
                <a:srgbClr val="666666"/>
              </a:solidFill>
              <a:latin typeface="Arial" panose="020B0604020202020204" pitchFamily="34" charset="0"/>
              <a:cs typeface="Arial" panose="020B0604020202020204" pitchFamily="34" charset="0"/>
            </a:endParaRPr>
          </a:p>
        </p:txBody>
      </p:sp>
      <p:pic>
        <p:nvPicPr>
          <p:cNvPr id="15" name="Picture 14"/>
          <p:cNvPicPr>
            <a:picLocks noChangeAspect="1"/>
          </p:cNvPicPr>
          <p:nvPr/>
        </p:nvPicPr>
        <p:blipFill>
          <a:blip r:embed="rId4" cstate="print">
            <a:duotone>
              <a:srgbClr val="FF5308">
                <a:shade val="45000"/>
                <a:satMod val="135000"/>
              </a:srgbClr>
              <a:prstClr val="white"/>
            </a:duotone>
            <a:extLst>
              <a:ext uri="{28A0092B-C50C-407E-A947-70E740481C1C}">
                <a14:useLocalDpi xmlns:a14="http://schemas.microsoft.com/office/drawing/2010/main" val="0"/>
              </a:ext>
            </a:extLst>
          </a:blip>
          <a:stretch>
            <a:fillRect/>
          </a:stretch>
        </p:blipFill>
        <p:spPr>
          <a:xfrm>
            <a:off x="11468099" y="6459220"/>
            <a:ext cx="264160" cy="264160"/>
          </a:xfrm>
          <a:prstGeom prst="rect">
            <a:avLst/>
          </a:prstGeom>
        </p:spPr>
      </p:pic>
    </p:spTree>
    <p:custDataLst>
      <p:tags r:id="rId1"/>
    </p:custDataLst>
    <p:extLst>
      <p:ext uri="{BB962C8B-B14F-4D97-AF65-F5344CB8AC3E}">
        <p14:creationId xmlns:p14="http://schemas.microsoft.com/office/powerpoint/2010/main" val="597348831"/>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Connection Type: Welded</a:t>
            </a:r>
            <a:endParaRPr lang="en-US" dirty="0"/>
          </a:p>
        </p:txBody>
      </p:sp>
      <p:sp>
        <p:nvSpPr>
          <p:cNvPr id="3" name="Content Placeholder 2"/>
          <p:cNvSpPr>
            <a:spLocks noGrp="1"/>
          </p:cNvSpPr>
          <p:nvPr>
            <p:ph idx="1"/>
          </p:nvPr>
        </p:nvSpPr>
        <p:spPr>
          <a:xfrm>
            <a:off x="723899" y="1524000"/>
            <a:ext cx="2688336" cy="449179"/>
          </a:xfrm>
        </p:spPr>
        <p:style>
          <a:lnRef idx="2">
            <a:schemeClr val="accent5">
              <a:shade val="50000"/>
            </a:schemeClr>
          </a:lnRef>
          <a:fillRef idx="1">
            <a:schemeClr val="accent5"/>
          </a:fillRef>
          <a:effectRef idx="0">
            <a:schemeClr val="accent5"/>
          </a:effectRef>
          <a:fontRef idx="minor">
            <a:schemeClr val="lt1"/>
          </a:fontRef>
        </p:style>
        <p:txBody>
          <a:bodyPr anchor="ctr">
            <a:normAutofit/>
          </a:bodyPr>
          <a:lstStyle/>
          <a:p>
            <a:pPr marL="0" indent="0" algn="ctr">
              <a:lnSpc>
                <a:spcPct val="100000"/>
              </a:lnSpc>
              <a:spcBef>
                <a:spcPts val="0"/>
              </a:spcBef>
              <a:buNone/>
            </a:pPr>
            <a:r>
              <a:rPr lang="en-US" sz="1800" dirty="0" smtClean="0">
                <a:solidFill>
                  <a:schemeClr val="bg1"/>
                </a:solidFill>
              </a:rPr>
              <a:t>RBS (Dog Bone)</a:t>
            </a:r>
            <a:endParaRPr lang="en-US" sz="1800" dirty="0">
              <a:solidFill>
                <a:schemeClr val="bg1"/>
              </a:solidFill>
            </a:endParaRPr>
          </a:p>
        </p:txBody>
      </p:sp>
      <p:sp>
        <p:nvSpPr>
          <p:cNvPr id="4" name="Content Placeholder 2"/>
          <p:cNvSpPr txBox="1">
            <a:spLocks/>
          </p:cNvSpPr>
          <p:nvPr/>
        </p:nvSpPr>
        <p:spPr>
          <a:xfrm>
            <a:off x="3412235" y="1524000"/>
            <a:ext cx="2688336" cy="449179"/>
          </a:xfrm>
          <a:prstGeom prst="rect">
            <a:avLst/>
          </a:prstGeom>
          <a:solidFill>
            <a:schemeClr val="bg1"/>
          </a:solidFill>
        </p:spPr>
        <p:style>
          <a:lnRef idx="2">
            <a:schemeClr val="accent5">
              <a:shade val="50000"/>
            </a:schemeClr>
          </a:lnRef>
          <a:fillRef idx="1">
            <a:schemeClr val="accent5"/>
          </a:fillRef>
          <a:effectRef idx="0">
            <a:schemeClr val="accent5"/>
          </a:effectRef>
          <a:fontRef idx="minor">
            <a:schemeClr val="lt1"/>
          </a:fontRef>
        </p:style>
        <p:txBody>
          <a:bodyPr vert="horz" lIns="0" tIns="0" rIns="0" bIns="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lt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lt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lt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lt1"/>
                </a:solidFill>
                <a:latin typeface="+mn-lt"/>
                <a:ea typeface="+mn-ea"/>
                <a:cs typeface="+mn-cs"/>
              </a:defRPr>
            </a:lvl9pPr>
          </a:lstStyle>
          <a:p>
            <a:pPr marL="0" indent="0" algn="ctr">
              <a:lnSpc>
                <a:spcPct val="100000"/>
              </a:lnSpc>
              <a:spcBef>
                <a:spcPts val="0"/>
              </a:spcBef>
              <a:buFont typeface="Arial" panose="020B0604020202020204" pitchFamily="34" charset="0"/>
              <a:buNone/>
            </a:pPr>
            <a:r>
              <a:rPr lang="en-US" sz="1800" dirty="0" smtClean="0">
                <a:solidFill>
                  <a:schemeClr val="accent5"/>
                </a:solidFill>
              </a:rPr>
              <a:t>Free Flange</a:t>
            </a:r>
            <a:endParaRPr lang="en-US" sz="1800" dirty="0">
              <a:solidFill>
                <a:schemeClr val="accent5"/>
              </a:solidFill>
            </a:endParaRPr>
          </a:p>
        </p:txBody>
      </p:sp>
      <p:sp>
        <p:nvSpPr>
          <p:cNvPr id="5" name="Content Placeholder 2"/>
          <p:cNvSpPr txBox="1">
            <a:spLocks/>
          </p:cNvSpPr>
          <p:nvPr/>
        </p:nvSpPr>
        <p:spPr>
          <a:xfrm>
            <a:off x="6100571" y="1524000"/>
            <a:ext cx="2688336" cy="449179"/>
          </a:xfrm>
          <a:prstGeom prst="rect">
            <a:avLst/>
          </a:prstGeom>
          <a:solidFill>
            <a:schemeClr val="bg1"/>
          </a:solidFill>
        </p:spPr>
        <p:style>
          <a:lnRef idx="2">
            <a:schemeClr val="accent5">
              <a:shade val="50000"/>
            </a:schemeClr>
          </a:lnRef>
          <a:fillRef idx="1">
            <a:schemeClr val="accent5"/>
          </a:fillRef>
          <a:effectRef idx="0">
            <a:schemeClr val="accent5"/>
          </a:effectRef>
          <a:fontRef idx="minor">
            <a:schemeClr val="lt1"/>
          </a:fontRef>
        </p:style>
        <p:txBody>
          <a:bodyPr vert="horz" lIns="0" tIns="0" rIns="0" bIns="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lt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lt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lt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lt1"/>
                </a:solidFill>
                <a:latin typeface="+mn-lt"/>
                <a:ea typeface="+mn-ea"/>
                <a:cs typeface="+mn-cs"/>
              </a:defRPr>
            </a:lvl9pPr>
          </a:lstStyle>
          <a:p>
            <a:pPr marL="0" indent="0" algn="ctr">
              <a:lnSpc>
                <a:spcPct val="100000"/>
              </a:lnSpc>
              <a:spcBef>
                <a:spcPts val="0"/>
              </a:spcBef>
              <a:buFont typeface="Arial" panose="020B0604020202020204" pitchFamily="34" charset="0"/>
              <a:buNone/>
            </a:pPr>
            <a:r>
              <a:rPr lang="en-US" sz="1800" dirty="0" smtClean="0">
                <a:solidFill>
                  <a:schemeClr val="accent5"/>
                </a:solidFill>
              </a:rPr>
              <a:t>WUF-W</a:t>
            </a:r>
            <a:endParaRPr lang="en-US" sz="1800" dirty="0">
              <a:solidFill>
                <a:schemeClr val="accent5"/>
              </a:solidFill>
            </a:endParaRPr>
          </a:p>
        </p:txBody>
      </p:sp>
      <p:sp>
        <p:nvSpPr>
          <p:cNvPr id="6" name="Content Placeholder 2"/>
          <p:cNvSpPr txBox="1">
            <a:spLocks/>
          </p:cNvSpPr>
          <p:nvPr/>
        </p:nvSpPr>
        <p:spPr>
          <a:xfrm>
            <a:off x="8788907" y="1523999"/>
            <a:ext cx="2688336" cy="449179"/>
          </a:xfrm>
          <a:prstGeom prst="rect">
            <a:avLst/>
          </a:prstGeom>
          <a:solidFill>
            <a:schemeClr val="bg1"/>
          </a:solidFill>
        </p:spPr>
        <p:style>
          <a:lnRef idx="2">
            <a:schemeClr val="accent5">
              <a:shade val="50000"/>
            </a:schemeClr>
          </a:lnRef>
          <a:fillRef idx="1">
            <a:schemeClr val="accent5"/>
          </a:fillRef>
          <a:effectRef idx="0">
            <a:schemeClr val="accent5"/>
          </a:effectRef>
          <a:fontRef idx="minor">
            <a:schemeClr val="lt1"/>
          </a:fontRef>
        </p:style>
        <p:txBody>
          <a:bodyPr vert="horz" lIns="0" tIns="0" rIns="0" bIns="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lt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lt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lt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lt1"/>
                </a:solidFill>
                <a:latin typeface="+mn-lt"/>
                <a:ea typeface="+mn-ea"/>
                <a:cs typeface="+mn-cs"/>
              </a:defRPr>
            </a:lvl9pPr>
          </a:lstStyle>
          <a:p>
            <a:pPr marL="0" indent="0" algn="ctr">
              <a:lnSpc>
                <a:spcPct val="100000"/>
              </a:lnSpc>
              <a:spcBef>
                <a:spcPts val="0"/>
              </a:spcBef>
              <a:buFont typeface="Arial" panose="020B0604020202020204" pitchFamily="34" charset="0"/>
              <a:buNone/>
            </a:pPr>
            <a:r>
              <a:rPr lang="en-US" sz="1800" dirty="0" smtClean="0">
                <a:solidFill>
                  <a:schemeClr val="accent5"/>
                </a:solidFill>
              </a:rPr>
              <a:t>WFP</a:t>
            </a:r>
            <a:endParaRPr lang="en-US" sz="1800" dirty="0">
              <a:solidFill>
                <a:schemeClr val="accent5"/>
              </a:solidFill>
            </a:endParaRPr>
          </a:p>
        </p:txBody>
      </p:sp>
      <p:pic>
        <p:nvPicPr>
          <p:cNvPr id="7" name="Pictur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187742" y="2584780"/>
            <a:ext cx="3429000" cy="3429000"/>
          </a:xfrm>
          <a:prstGeom prst="rect">
            <a:avLst/>
          </a:prstGeom>
        </p:spPr>
      </p:pic>
      <p:sp>
        <p:nvSpPr>
          <p:cNvPr id="8" name="TextBox 7"/>
          <p:cNvSpPr txBox="1"/>
          <p:nvPr/>
        </p:nvSpPr>
        <p:spPr>
          <a:xfrm>
            <a:off x="7444739" y="3429000"/>
            <a:ext cx="2684261" cy="922560"/>
          </a:xfrm>
          <a:prstGeom prst="rect">
            <a:avLst/>
          </a:prstGeom>
          <a:noFill/>
        </p:spPr>
        <p:txBody>
          <a:bodyPr wrap="none" lIns="0" tIns="0" rIns="0" bIns="0" rtlCol="0">
            <a:spAutoFit/>
          </a:bodyPr>
          <a:lstStyle/>
          <a:p>
            <a:pPr>
              <a:lnSpc>
                <a:spcPct val="120000"/>
              </a:lnSpc>
              <a:spcAft>
                <a:spcPts val="600"/>
              </a:spcAft>
            </a:pPr>
            <a:r>
              <a:rPr lang="en-US" sz="2400" dirty="0" smtClean="0">
                <a:solidFill>
                  <a:srgbClr val="666666"/>
                </a:solidFill>
                <a:latin typeface="Arial" panose="020B0604020202020204" pitchFamily="34" charset="0"/>
                <a:cs typeface="Arial" panose="020B0604020202020204" pitchFamily="34" charset="0"/>
              </a:rPr>
              <a:t>Welded Connection</a:t>
            </a:r>
          </a:p>
          <a:p>
            <a:pPr>
              <a:lnSpc>
                <a:spcPct val="120000"/>
              </a:lnSpc>
              <a:spcAft>
                <a:spcPts val="600"/>
              </a:spcAft>
            </a:pPr>
            <a:r>
              <a:rPr lang="en-US" sz="2400" b="1" dirty="0" smtClean="0">
                <a:solidFill>
                  <a:srgbClr val="FF773D"/>
                </a:solidFill>
                <a:latin typeface="Arial" panose="020B0604020202020204" pitchFamily="34" charset="0"/>
                <a:cs typeface="Arial" panose="020B0604020202020204" pitchFamily="34" charset="0"/>
              </a:rPr>
              <a:t>RBS (Dog Bone)</a:t>
            </a:r>
            <a:endParaRPr lang="en-US" sz="2400" b="1" dirty="0">
              <a:solidFill>
                <a:srgbClr val="FF773D"/>
              </a:solidFill>
              <a:latin typeface="Arial" panose="020B0604020202020204" pitchFamily="34" charset="0"/>
              <a:cs typeface="Arial" panose="020B0604020202020204" pitchFamily="34" charset="0"/>
            </a:endParaRPr>
          </a:p>
        </p:txBody>
      </p:sp>
    </p:spTree>
    <p:custDataLst>
      <p:tags r:id="rId1"/>
    </p:custDataLst>
    <p:extLst>
      <p:ext uri="{BB962C8B-B14F-4D97-AF65-F5344CB8AC3E}">
        <p14:creationId xmlns:p14="http://schemas.microsoft.com/office/powerpoint/2010/main" val="290171854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lang="en-US" sz="3200" dirty="0" smtClean="0"/>
              <a:t>Understanding Moment Frames</a:t>
            </a:r>
            <a:endParaRPr lang="en-US" sz="3200" dirty="0"/>
          </a:p>
        </p:txBody>
      </p:sp>
      <p:sp>
        <p:nvSpPr>
          <p:cNvPr id="3" name="Text Placeholder 2"/>
          <p:cNvSpPr>
            <a:spLocks noGrp="1"/>
          </p:cNvSpPr>
          <p:nvPr>
            <p:ph type="body" sz="quarter" idx="10"/>
          </p:nvPr>
        </p:nvSpPr>
        <p:spPr/>
        <p:txBody>
          <a:bodyPr/>
          <a:lstStyle/>
          <a:p>
            <a:r>
              <a:rPr lang="en-US" sz="2400" dirty="0" smtClean="0">
                <a:solidFill>
                  <a:schemeClr val="bg1"/>
                </a:solidFill>
                <a:effectLst>
                  <a:outerShdw blurRad="38100" dist="38100" dir="2700000" algn="tl">
                    <a:srgbClr val="000000">
                      <a:alpha val="43137"/>
                    </a:srgbClr>
                  </a:outerShdw>
                </a:effectLst>
              </a:rPr>
              <a:t>Instructor Name | Title</a:t>
            </a:r>
            <a:endParaRPr lang="en-US" sz="2400" dirty="0">
              <a:solidFill>
                <a:schemeClr val="bg1"/>
              </a:solidFill>
              <a:effectLst>
                <a:outerShdw blurRad="38100" dist="38100" dir="2700000" algn="tl">
                  <a:srgbClr val="000000">
                    <a:alpha val="43137"/>
                  </a:srgbClr>
                </a:outerShdw>
              </a:effectLst>
            </a:endParaRPr>
          </a:p>
        </p:txBody>
      </p:sp>
      <p:sp>
        <p:nvSpPr>
          <p:cNvPr id="4" name="Text Placeholder 3"/>
          <p:cNvSpPr>
            <a:spLocks noGrp="1"/>
          </p:cNvSpPr>
          <p:nvPr>
            <p:ph type="body" sz="quarter" idx="11"/>
          </p:nvPr>
        </p:nvSpPr>
        <p:spPr>
          <a:xfrm>
            <a:off x="350874" y="6352153"/>
            <a:ext cx="11486353" cy="307777"/>
          </a:xfrm>
        </p:spPr>
        <p:txBody>
          <a:bodyPr/>
          <a:lstStyle/>
          <a:p>
            <a:pPr algn="ctr"/>
            <a:r>
              <a:rPr lang="en-US" sz="1400" dirty="0"/>
              <a:t>AIA Provider: 50119826  |  AIA Course: </a:t>
            </a:r>
            <a:r>
              <a:rPr lang="en-US" sz="1400" dirty="0" smtClean="0"/>
              <a:t>AIA-UMF10217  </a:t>
            </a:r>
            <a:r>
              <a:rPr lang="en-US" sz="1400" dirty="0"/>
              <a:t>|  ICC Provider: 1025  |  ICC Course: </a:t>
            </a:r>
            <a:r>
              <a:rPr lang="en-US" sz="1400" dirty="0" smtClean="0"/>
              <a:t>10788</a:t>
            </a:r>
            <a:endParaRPr lang="en-US" sz="1400" dirty="0"/>
          </a:p>
        </p:txBody>
      </p:sp>
    </p:spTree>
    <p:custDataLst>
      <p:tags r:id="rId1"/>
    </p:custDataLst>
    <p:extLst>
      <p:ext uri="{BB962C8B-B14F-4D97-AF65-F5344CB8AC3E}">
        <p14:creationId xmlns:p14="http://schemas.microsoft.com/office/powerpoint/2010/main" val="2691806245"/>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Connection Type: Welded, cont.</a:t>
            </a:r>
            <a:endParaRPr lang="en-US" dirty="0"/>
          </a:p>
        </p:txBody>
      </p:sp>
      <p:sp>
        <p:nvSpPr>
          <p:cNvPr id="3" name="Content Placeholder 2"/>
          <p:cNvSpPr>
            <a:spLocks noGrp="1"/>
          </p:cNvSpPr>
          <p:nvPr>
            <p:ph idx="1"/>
          </p:nvPr>
        </p:nvSpPr>
        <p:spPr>
          <a:xfrm>
            <a:off x="723899" y="1524000"/>
            <a:ext cx="2688336" cy="449179"/>
          </a:xfrm>
          <a:solidFill>
            <a:schemeClr val="bg1"/>
          </a:solidFill>
        </p:spPr>
        <p:style>
          <a:lnRef idx="2">
            <a:schemeClr val="accent5">
              <a:shade val="50000"/>
            </a:schemeClr>
          </a:lnRef>
          <a:fillRef idx="1">
            <a:schemeClr val="accent5"/>
          </a:fillRef>
          <a:effectRef idx="0">
            <a:schemeClr val="accent5"/>
          </a:effectRef>
          <a:fontRef idx="minor">
            <a:schemeClr val="lt1"/>
          </a:fontRef>
        </p:style>
        <p:txBody>
          <a:bodyPr anchor="ctr">
            <a:normAutofit/>
          </a:bodyPr>
          <a:lstStyle/>
          <a:p>
            <a:pPr marL="0" indent="0" algn="ctr">
              <a:lnSpc>
                <a:spcPct val="100000"/>
              </a:lnSpc>
              <a:spcBef>
                <a:spcPts val="0"/>
              </a:spcBef>
              <a:buNone/>
            </a:pPr>
            <a:r>
              <a:rPr lang="en-US" sz="1800" dirty="0" smtClean="0">
                <a:solidFill>
                  <a:schemeClr val="accent5"/>
                </a:solidFill>
              </a:rPr>
              <a:t>RBS (Dog Bone)</a:t>
            </a:r>
            <a:endParaRPr lang="en-US" sz="1800" dirty="0">
              <a:solidFill>
                <a:schemeClr val="accent5"/>
              </a:solidFill>
            </a:endParaRPr>
          </a:p>
        </p:txBody>
      </p:sp>
      <p:sp>
        <p:nvSpPr>
          <p:cNvPr id="4" name="Content Placeholder 2"/>
          <p:cNvSpPr txBox="1">
            <a:spLocks/>
          </p:cNvSpPr>
          <p:nvPr/>
        </p:nvSpPr>
        <p:spPr>
          <a:xfrm>
            <a:off x="3412235" y="1524000"/>
            <a:ext cx="2688336" cy="449179"/>
          </a:xfrm>
          <a:prstGeom prst="rect">
            <a:avLst/>
          </a:prstGeom>
        </p:spPr>
        <p:style>
          <a:lnRef idx="2">
            <a:schemeClr val="accent5">
              <a:shade val="50000"/>
            </a:schemeClr>
          </a:lnRef>
          <a:fillRef idx="1">
            <a:schemeClr val="accent5"/>
          </a:fillRef>
          <a:effectRef idx="0">
            <a:schemeClr val="accent5"/>
          </a:effectRef>
          <a:fontRef idx="minor">
            <a:schemeClr val="lt1"/>
          </a:fontRef>
        </p:style>
        <p:txBody>
          <a:bodyPr vert="horz" lIns="0" tIns="0" rIns="0" bIns="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lt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lt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lt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lt1"/>
                </a:solidFill>
                <a:latin typeface="+mn-lt"/>
                <a:ea typeface="+mn-ea"/>
                <a:cs typeface="+mn-cs"/>
              </a:defRPr>
            </a:lvl9pPr>
          </a:lstStyle>
          <a:p>
            <a:pPr marL="0" indent="0" algn="ctr">
              <a:lnSpc>
                <a:spcPct val="100000"/>
              </a:lnSpc>
              <a:spcBef>
                <a:spcPts val="0"/>
              </a:spcBef>
              <a:buFont typeface="Arial" panose="020B0604020202020204" pitchFamily="34" charset="0"/>
              <a:buNone/>
            </a:pPr>
            <a:r>
              <a:rPr lang="en-US" sz="1800" dirty="0" smtClean="0">
                <a:solidFill>
                  <a:schemeClr val="bg1"/>
                </a:solidFill>
              </a:rPr>
              <a:t>Free Flange</a:t>
            </a:r>
            <a:endParaRPr lang="en-US" sz="1800" dirty="0">
              <a:solidFill>
                <a:schemeClr val="bg1"/>
              </a:solidFill>
            </a:endParaRPr>
          </a:p>
        </p:txBody>
      </p:sp>
      <p:sp>
        <p:nvSpPr>
          <p:cNvPr id="5" name="Content Placeholder 2"/>
          <p:cNvSpPr txBox="1">
            <a:spLocks/>
          </p:cNvSpPr>
          <p:nvPr/>
        </p:nvSpPr>
        <p:spPr>
          <a:xfrm>
            <a:off x="6100571" y="1524000"/>
            <a:ext cx="2688336" cy="449179"/>
          </a:xfrm>
          <a:prstGeom prst="rect">
            <a:avLst/>
          </a:prstGeom>
          <a:solidFill>
            <a:schemeClr val="bg1"/>
          </a:solidFill>
        </p:spPr>
        <p:style>
          <a:lnRef idx="2">
            <a:schemeClr val="accent5">
              <a:shade val="50000"/>
            </a:schemeClr>
          </a:lnRef>
          <a:fillRef idx="1">
            <a:schemeClr val="accent5"/>
          </a:fillRef>
          <a:effectRef idx="0">
            <a:schemeClr val="accent5"/>
          </a:effectRef>
          <a:fontRef idx="minor">
            <a:schemeClr val="lt1"/>
          </a:fontRef>
        </p:style>
        <p:txBody>
          <a:bodyPr vert="horz" lIns="0" tIns="0" rIns="0" bIns="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lt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lt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lt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lt1"/>
                </a:solidFill>
                <a:latin typeface="+mn-lt"/>
                <a:ea typeface="+mn-ea"/>
                <a:cs typeface="+mn-cs"/>
              </a:defRPr>
            </a:lvl9pPr>
          </a:lstStyle>
          <a:p>
            <a:pPr marL="0" indent="0" algn="ctr">
              <a:lnSpc>
                <a:spcPct val="100000"/>
              </a:lnSpc>
              <a:spcBef>
                <a:spcPts val="0"/>
              </a:spcBef>
              <a:buFont typeface="Arial" panose="020B0604020202020204" pitchFamily="34" charset="0"/>
              <a:buNone/>
            </a:pPr>
            <a:r>
              <a:rPr lang="en-US" sz="1800" dirty="0" smtClean="0">
                <a:solidFill>
                  <a:schemeClr val="accent5"/>
                </a:solidFill>
              </a:rPr>
              <a:t>WUF-W</a:t>
            </a:r>
            <a:endParaRPr lang="en-US" sz="1800" dirty="0">
              <a:solidFill>
                <a:schemeClr val="accent5"/>
              </a:solidFill>
            </a:endParaRPr>
          </a:p>
        </p:txBody>
      </p:sp>
      <p:sp>
        <p:nvSpPr>
          <p:cNvPr id="6" name="Content Placeholder 2"/>
          <p:cNvSpPr txBox="1">
            <a:spLocks/>
          </p:cNvSpPr>
          <p:nvPr/>
        </p:nvSpPr>
        <p:spPr>
          <a:xfrm>
            <a:off x="8788907" y="1523999"/>
            <a:ext cx="2688336" cy="449179"/>
          </a:xfrm>
          <a:prstGeom prst="rect">
            <a:avLst/>
          </a:prstGeom>
          <a:solidFill>
            <a:schemeClr val="bg1"/>
          </a:solidFill>
        </p:spPr>
        <p:style>
          <a:lnRef idx="2">
            <a:schemeClr val="accent5">
              <a:shade val="50000"/>
            </a:schemeClr>
          </a:lnRef>
          <a:fillRef idx="1">
            <a:schemeClr val="accent5"/>
          </a:fillRef>
          <a:effectRef idx="0">
            <a:schemeClr val="accent5"/>
          </a:effectRef>
          <a:fontRef idx="minor">
            <a:schemeClr val="lt1"/>
          </a:fontRef>
        </p:style>
        <p:txBody>
          <a:bodyPr vert="horz" lIns="0" tIns="0" rIns="0" bIns="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lt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lt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lt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lt1"/>
                </a:solidFill>
                <a:latin typeface="+mn-lt"/>
                <a:ea typeface="+mn-ea"/>
                <a:cs typeface="+mn-cs"/>
              </a:defRPr>
            </a:lvl9pPr>
          </a:lstStyle>
          <a:p>
            <a:pPr marL="0" indent="0" algn="ctr">
              <a:lnSpc>
                <a:spcPct val="100000"/>
              </a:lnSpc>
              <a:spcBef>
                <a:spcPts val="0"/>
              </a:spcBef>
              <a:buFont typeface="Arial" panose="020B0604020202020204" pitchFamily="34" charset="0"/>
              <a:buNone/>
            </a:pPr>
            <a:r>
              <a:rPr lang="en-US" sz="1800" dirty="0" smtClean="0">
                <a:solidFill>
                  <a:schemeClr val="accent5"/>
                </a:solidFill>
              </a:rPr>
              <a:t>WFP</a:t>
            </a:r>
            <a:endParaRPr lang="en-US" sz="1800" dirty="0">
              <a:solidFill>
                <a:schemeClr val="accent5"/>
              </a:solidFill>
            </a:endParaRPr>
          </a:p>
        </p:txBody>
      </p:sp>
      <p:sp>
        <p:nvSpPr>
          <p:cNvPr id="8" name="TextBox 7"/>
          <p:cNvSpPr txBox="1"/>
          <p:nvPr/>
        </p:nvSpPr>
        <p:spPr>
          <a:xfrm>
            <a:off x="7444739" y="3429000"/>
            <a:ext cx="2684261" cy="963341"/>
          </a:xfrm>
          <a:prstGeom prst="rect">
            <a:avLst/>
          </a:prstGeom>
          <a:noFill/>
        </p:spPr>
        <p:txBody>
          <a:bodyPr wrap="none" lIns="0" tIns="0" rIns="0" bIns="0" rtlCol="0">
            <a:spAutoFit/>
          </a:bodyPr>
          <a:lstStyle/>
          <a:p>
            <a:pPr>
              <a:lnSpc>
                <a:spcPct val="120000"/>
              </a:lnSpc>
              <a:spcAft>
                <a:spcPts val="600"/>
              </a:spcAft>
            </a:pPr>
            <a:r>
              <a:rPr lang="en-US" sz="2400" dirty="0" smtClean="0">
                <a:solidFill>
                  <a:srgbClr val="666666"/>
                </a:solidFill>
                <a:latin typeface="Arial" panose="020B0604020202020204" pitchFamily="34" charset="0"/>
                <a:cs typeface="Arial" panose="020B0604020202020204" pitchFamily="34" charset="0"/>
              </a:rPr>
              <a:t>Welded Connection</a:t>
            </a:r>
          </a:p>
          <a:p>
            <a:pPr>
              <a:lnSpc>
                <a:spcPct val="120000"/>
              </a:lnSpc>
              <a:spcAft>
                <a:spcPts val="600"/>
              </a:spcAft>
            </a:pPr>
            <a:r>
              <a:rPr lang="en-US" sz="2400" b="1" dirty="0" smtClean="0">
                <a:solidFill>
                  <a:srgbClr val="FF773D"/>
                </a:solidFill>
                <a:latin typeface="Arial" panose="020B0604020202020204" pitchFamily="34" charset="0"/>
                <a:cs typeface="Arial" panose="020B0604020202020204" pitchFamily="34" charset="0"/>
              </a:rPr>
              <a:t>Free Flange</a:t>
            </a:r>
            <a:endParaRPr lang="en-US" sz="2400" b="1" dirty="0">
              <a:solidFill>
                <a:srgbClr val="FF773D"/>
              </a:solidFill>
              <a:latin typeface="Arial" panose="020B0604020202020204" pitchFamily="34" charset="0"/>
              <a:cs typeface="Arial" panose="020B0604020202020204" pitchFamily="34" charset="0"/>
            </a:endParaRPr>
          </a:p>
        </p:txBody>
      </p:sp>
      <p:pic>
        <p:nvPicPr>
          <p:cNvPr id="9" name="Picture 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361285" y="2572749"/>
            <a:ext cx="5001414" cy="3429000"/>
          </a:xfrm>
          <a:prstGeom prst="rect">
            <a:avLst/>
          </a:prstGeom>
        </p:spPr>
      </p:pic>
    </p:spTree>
    <p:custDataLst>
      <p:tags r:id="rId1"/>
    </p:custDataLst>
    <p:extLst>
      <p:ext uri="{BB962C8B-B14F-4D97-AF65-F5344CB8AC3E}">
        <p14:creationId xmlns:p14="http://schemas.microsoft.com/office/powerpoint/2010/main" val="295918216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Connection Type: Welded, cont.</a:t>
            </a:r>
            <a:endParaRPr lang="en-US" dirty="0"/>
          </a:p>
        </p:txBody>
      </p:sp>
      <p:sp>
        <p:nvSpPr>
          <p:cNvPr id="3" name="Content Placeholder 2"/>
          <p:cNvSpPr>
            <a:spLocks noGrp="1"/>
          </p:cNvSpPr>
          <p:nvPr>
            <p:ph idx="1"/>
          </p:nvPr>
        </p:nvSpPr>
        <p:spPr>
          <a:xfrm>
            <a:off x="723899" y="1524000"/>
            <a:ext cx="2688336" cy="449179"/>
          </a:xfrm>
          <a:solidFill>
            <a:schemeClr val="bg1"/>
          </a:solidFill>
        </p:spPr>
        <p:style>
          <a:lnRef idx="2">
            <a:schemeClr val="accent5">
              <a:shade val="50000"/>
            </a:schemeClr>
          </a:lnRef>
          <a:fillRef idx="1">
            <a:schemeClr val="accent5"/>
          </a:fillRef>
          <a:effectRef idx="0">
            <a:schemeClr val="accent5"/>
          </a:effectRef>
          <a:fontRef idx="minor">
            <a:schemeClr val="lt1"/>
          </a:fontRef>
        </p:style>
        <p:txBody>
          <a:bodyPr anchor="ctr">
            <a:normAutofit/>
          </a:bodyPr>
          <a:lstStyle/>
          <a:p>
            <a:pPr marL="0" indent="0" algn="ctr">
              <a:lnSpc>
                <a:spcPct val="100000"/>
              </a:lnSpc>
              <a:spcBef>
                <a:spcPts val="0"/>
              </a:spcBef>
              <a:buNone/>
            </a:pPr>
            <a:r>
              <a:rPr lang="en-US" sz="1800" dirty="0" smtClean="0">
                <a:solidFill>
                  <a:schemeClr val="accent5"/>
                </a:solidFill>
              </a:rPr>
              <a:t>RBS (Dog Bone)</a:t>
            </a:r>
            <a:endParaRPr lang="en-US" sz="1800" dirty="0">
              <a:solidFill>
                <a:schemeClr val="accent5"/>
              </a:solidFill>
            </a:endParaRPr>
          </a:p>
        </p:txBody>
      </p:sp>
      <p:sp>
        <p:nvSpPr>
          <p:cNvPr id="4" name="Content Placeholder 2"/>
          <p:cNvSpPr txBox="1">
            <a:spLocks/>
          </p:cNvSpPr>
          <p:nvPr/>
        </p:nvSpPr>
        <p:spPr>
          <a:xfrm>
            <a:off x="3412235" y="1524000"/>
            <a:ext cx="2688336" cy="449179"/>
          </a:xfrm>
          <a:prstGeom prst="rect">
            <a:avLst/>
          </a:prstGeom>
          <a:solidFill>
            <a:schemeClr val="bg1"/>
          </a:solidFill>
        </p:spPr>
        <p:style>
          <a:lnRef idx="2">
            <a:schemeClr val="accent5">
              <a:shade val="50000"/>
            </a:schemeClr>
          </a:lnRef>
          <a:fillRef idx="1">
            <a:schemeClr val="accent5"/>
          </a:fillRef>
          <a:effectRef idx="0">
            <a:schemeClr val="accent5"/>
          </a:effectRef>
          <a:fontRef idx="minor">
            <a:schemeClr val="lt1"/>
          </a:fontRef>
        </p:style>
        <p:txBody>
          <a:bodyPr vert="horz" lIns="0" tIns="0" rIns="0" bIns="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lt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lt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lt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lt1"/>
                </a:solidFill>
                <a:latin typeface="+mn-lt"/>
                <a:ea typeface="+mn-ea"/>
                <a:cs typeface="+mn-cs"/>
              </a:defRPr>
            </a:lvl9pPr>
          </a:lstStyle>
          <a:p>
            <a:pPr marL="0" indent="0" algn="ctr">
              <a:lnSpc>
                <a:spcPct val="100000"/>
              </a:lnSpc>
              <a:spcBef>
                <a:spcPts val="0"/>
              </a:spcBef>
              <a:buFont typeface="Arial" panose="020B0604020202020204" pitchFamily="34" charset="0"/>
              <a:buNone/>
            </a:pPr>
            <a:r>
              <a:rPr lang="en-US" sz="1800" dirty="0" smtClean="0">
                <a:solidFill>
                  <a:schemeClr val="accent5"/>
                </a:solidFill>
              </a:rPr>
              <a:t>Free Flange</a:t>
            </a:r>
            <a:endParaRPr lang="en-US" sz="1800" dirty="0">
              <a:solidFill>
                <a:schemeClr val="accent5"/>
              </a:solidFill>
            </a:endParaRPr>
          </a:p>
        </p:txBody>
      </p:sp>
      <p:sp>
        <p:nvSpPr>
          <p:cNvPr id="5" name="Content Placeholder 2"/>
          <p:cNvSpPr txBox="1">
            <a:spLocks/>
          </p:cNvSpPr>
          <p:nvPr/>
        </p:nvSpPr>
        <p:spPr>
          <a:xfrm>
            <a:off x="6100571" y="1524000"/>
            <a:ext cx="2688336" cy="449179"/>
          </a:xfrm>
          <a:prstGeom prst="rect">
            <a:avLst/>
          </a:prstGeom>
        </p:spPr>
        <p:style>
          <a:lnRef idx="2">
            <a:schemeClr val="accent5">
              <a:shade val="50000"/>
            </a:schemeClr>
          </a:lnRef>
          <a:fillRef idx="1">
            <a:schemeClr val="accent5"/>
          </a:fillRef>
          <a:effectRef idx="0">
            <a:schemeClr val="accent5"/>
          </a:effectRef>
          <a:fontRef idx="minor">
            <a:schemeClr val="lt1"/>
          </a:fontRef>
        </p:style>
        <p:txBody>
          <a:bodyPr vert="horz" lIns="0" tIns="0" rIns="0" bIns="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lt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lt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lt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lt1"/>
                </a:solidFill>
                <a:latin typeface="+mn-lt"/>
                <a:ea typeface="+mn-ea"/>
                <a:cs typeface="+mn-cs"/>
              </a:defRPr>
            </a:lvl9pPr>
          </a:lstStyle>
          <a:p>
            <a:pPr marL="0" indent="0" algn="ctr">
              <a:lnSpc>
                <a:spcPct val="100000"/>
              </a:lnSpc>
              <a:spcBef>
                <a:spcPts val="0"/>
              </a:spcBef>
              <a:buFont typeface="Arial" panose="020B0604020202020204" pitchFamily="34" charset="0"/>
              <a:buNone/>
            </a:pPr>
            <a:r>
              <a:rPr lang="en-US" sz="1800" dirty="0" smtClean="0">
                <a:solidFill>
                  <a:schemeClr val="bg1"/>
                </a:solidFill>
              </a:rPr>
              <a:t>WUF-W</a:t>
            </a:r>
            <a:endParaRPr lang="en-US" sz="1800" dirty="0">
              <a:solidFill>
                <a:schemeClr val="bg1"/>
              </a:solidFill>
            </a:endParaRPr>
          </a:p>
        </p:txBody>
      </p:sp>
      <p:sp>
        <p:nvSpPr>
          <p:cNvPr id="6" name="Content Placeholder 2"/>
          <p:cNvSpPr txBox="1">
            <a:spLocks/>
          </p:cNvSpPr>
          <p:nvPr/>
        </p:nvSpPr>
        <p:spPr>
          <a:xfrm>
            <a:off x="8788907" y="1523999"/>
            <a:ext cx="2688336" cy="449179"/>
          </a:xfrm>
          <a:prstGeom prst="rect">
            <a:avLst/>
          </a:prstGeom>
          <a:solidFill>
            <a:schemeClr val="bg1"/>
          </a:solidFill>
        </p:spPr>
        <p:style>
          <a:lnRef idx="2">
            <a:schemeClr val="accent5">
              <a:shade val="50000"/>
            </a:schemeClr>
          </a:lnRef>
          <a:fillRef idx="1">
            <a:schemeClr val="accent5"/>
          </a:fillRef>
          <a:effectRef idx="0">
            <a:schemeClr val="accent5"/>
          </a:effectRef>
          <a:fontRef idx="minor">
            <a:schemeClr val="lt1"/>
          </a:fontRef>
        </p:style>
        <p:txBody>
          <a:bodyPr vert="horz" lIns="0" tIns="0" rIns="0" bIns="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lt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lt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lt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lt1"/>
                </a:solidFill>
                <a:latin typeface="+mn-lt"/>
                <a:ea typeface="+mn-ea"/>
                <a:cs typeface="+mn-cs"/>
              </a:defRPr>
            </a:lvl9pPr>
          </a:lstStyle>
          <a:p>
            <a:pPr marL="0" indent="0" algn="ctr">
              <a:lnSpc>
                <a:spcPct val="100000"/>
              </a:lnSpc>
              <a:spcBef>
                <a:spcPts val="0"/>
              </a:spcBef>
              <a:buFont typeface="Arial" panose="020B0604020202020204" pitchFamily="34" charset="0"/>
              <a:buNone/>
            </a:pPr>
            <a:r>
              <a:rPr lang="en-US" sz="1800" dirty="0" smtClean="0">
                <a:solidFill>
                  <a:schemeClr val="accent5"/>
                </a:solidFill>
              </a:rPr>
              <a:t>WFP</a:t>
            </a:r>
            <a:endParaRPr lang="en-US" sz="1800" dirty="0">
              <a:solidFill>
                <a:schemeClr val="accent5"/>
              </a:solidFill>
            </a:endParaRPr>
          </a:p>
        </p:txBody>
      </p:sp>
      <p:sp>
        <p:nvSpPr>
          <p:cNvPr id="8" name="TextBox 7"/>
          <p:cNvSpPr txBox="1"/>
          <p:nvPr/>
        </p:nvSpPr>
        <p:spPr>
          <a:xfrm>
            <a:off x="7444739" y="3429000"/>
            <a:ext cx="3088218" cy="1406539"/>
          </a:xfrm>
          <a:prstGeom prst="rect">
            <a:avLst/>
          </a:prstGeom>
          <a:noFill/>
        </p:spPr>
        <p:txBody>
          <a:bodyPr wrap="none" lIns="0" tIns="0" rIns="0" bIns="0" rtlCol="0">
            <a:spAutoFit/>
          </a:bodyPr>
          <a:lstStyle/>
          <a:p>
            <a:pPr>
              <a:lnSpc>
                <a:spcPct val="120000"/>
              </a:lnSpc>
              <a:spcAft>
                <a:spcPts val="600"/>
              </a:spcAft>
            </a:pPr>
            <a:r>
              <a:rPr lang="en-US" sz="2400" dirty="0" smtClean="0">
                <a:solidFill>
                  <a:srgbClr val="666666"/>
                </a:solidFill>
                <a:latin typeface="Arial" panose="020B0604020202020204" pitchFamily="34" charset="0"/>
                <a:cs typeface="Arial" panose="020B0604020202020204" pitchFamily="34" charset="0"/>
              </a:rPr>
              <a:t>Welded Connection</a:t>
            </a:r>
          </a:p>
          <a:p>
            <a:pPr>
              <a:lnSpc>
                <a:spcPct val="120000"/>
              </a:lnSpc>
              <a:spcAft>
                <a:spcPts val="600"/>
              </a:spcAft>
            </a:pPr>
            <a:r>
              <a:rPr lang="en-US" sz="2400" b="1" dirty="0" smtClean="0">
                <a:solidFill>
                  <a:srgbClr val="FF773D"/>
                </a:solidFill>
                <a:latin typeface="Arial" panose="020B0604020202020204" pitchFamily="34" charset="0"/>
                <a:cs typeface="Arial" panose="020B0604020202020204" pitchFamily="34" charset="0"/>
              </a:rPr>
              <a:t>Welded Unreinforced</a:t>
            </a:r>
            <a:br>
              <a:rPr lang="en-US" sz="2400" b="1" dirty="0" smtClean="0">
                <a:solidFill>
                  <a:srgbClr val="FF773D"/>
                </a:solidFill>
                <a:latin typeface="Arial" panose="020B0604020202020204" pitchFamily="34" charset="0"/>
                <a:cs typeface="Arial" panose="020B0604020202020204" pitchFamily="34" charset="0"/>
              </a:rPr>
            </a:br>
            <a:r>
              <a:rPr lang="en-US" sz="2400" b="1" dirty="0" smtClean="0">
                <a:solidFill>
                  <a:srgbClr val="FF773D"/>
                </a:solidFill>
                <a:latin typeface="Arial" panose="020B0604020202020204" pitchFamily="34" charset="0"/>
                <a:cs typeface="Arial" panose="020B0604020202020204" pitchFamily="34" charset="0"/>
              </a:rPr>
              <a:t>Flange-Welded Web</a:t>
            </a:r>
            <a:endParaRPr lang="en-US" sz="2400" b="1" dirty="0">
              <a:solidFill>
                <a:srgbClr val="FF773D"/>
              </a:solidFill>
              <a:latin typeface="Arial" panose="020B0604020202020204" pitchFamily="34" charset="0"/>
              <a:cs typeface="Arial" panose="020B0604020202020204" pitchFamily="34" charset="0"/>
            </a:endParaRPr>
          </a:p>
        </p:txBody>
      </p:sp>
      <p:pic>
        <p:nvPicPr>
          <p:cNvPr id="7" name="Picture 6"/>
          <p:cNvPicPr>
            <a:picLocks noChangeAspect="1"/>
          </p:cNvPicPr>
          <p:nvPr/>
        </p:nvPicPr>
        <p:blipFill rotWithShape="1">
          <a:blip r:embed="rId4">
            <a:extLst>
              <a:ext uri="{28A0092B-C50C-407E-A947-70E740481C1C}">
                <a14:useLocalDpi xmlns:a14="http://schemas.microsoft.com/office/drawing/2010/main" val="0"/>
              </a:ext>
            </a:extLst>
          </a:blip>
          <a:srcRect t="410" b="-1"/>
          <a:stretch/>
        </p:blipFill>
        <p:spPr>
          <a:xfrm>
            <a:off x="2253926" y="2574757"/>
            <a:ext cx="3228167" cy="3438144"/>
          </a:xfrm>
          <a:prstGeom prst="rect">
            <a:avLst/>
          </a:prstGeom>
        </p:spPr>
      </p:pic>
    </p:spTree>
    <p:custDataLst>
      <p:tags r:id="rId1"/>
    </p:custDataLst>
    <p:extLst>
      <p:ext uri="{BB962C8B-B14F-4D97-AF65-F5344CB8AC3E}">
        <p14:creationId xmlns:p14="http://schemas.microsoft.com/office/powerpoint/2010/main" val="93640355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Connection Type: Welded, cont.</a:t>
            </a:r>
            <a:endParaRPr lang="en-US" dirty="0"/>
          </a:p>
        </p:txBody>
      </p:sp>
      <p:sp>
        <p:nvSpPr>
          <p:cNvPr id="3" name="Content Placeholder 2"/>
          <p:cNvSpPr>
            <a:spLocks noGrp="1"/>
          </p:cNvSpPr>
          <p:nvPr>
            <p:ph idx="1"/>
          </p:nvPr>
        </p:nvSpPr>
        <p:spPr>
          <a:xfrm>
            <a:off x="723899" y="1524000"/>
            <a:ext cx="2688336" cy="449179"/>
          </a:xfrm>
          <a:solidFill>
            <a:schemeClr val="bg1"/>
          </a:solidFill>
        </p:spPr>
        <p:style>
          <a:lnRef idx="2">
            <a:schemeClr val="accent5">
              <a:shade val="50000"/>
            </a:schemeClr>
          </a:lnRef>
          <a:fillRef idx="1">
            <a:schemeClr val="accent5"/>
          </a:fillRef>
          <a:effectRef idx="0">
            <a:schemeClr val="accent5"/>
          </a:effectRef>
          <a:fontRef idx="minor">
            <a:schemeClr val="lt1"/>
          </a:fontRef>
        </p:style>
        <p:txBody>
          <a:bodyPr anchor="ctr">
            <a:normAutofit/>
          </a:bodyPr>
          <a:lstStyle/>
          <a:p>
            <a:pPr marL="0" indent="0" algn="ctr">
              <a:lnSpc>
                <a:spcPct val="100000"/>
              </a:lnSpc>
              <a:spcBef>
                <a:spcPts val="0"/>
              </a:spcBef>
              <a:buNone/>
            </a:pPr>
            <a:r>
              <a:rPr lang="en-US" sz="1800" dirty="0" smtClean="0">
                <a:solidFill>
                  <a:schemeClr val="accent5"/>
                </a:solidFill>
              </a:rPr>
              <a:t>RBS (Dog Bone)</a:t>
            </a:r>
            <a:endParaRPr lang="en-US" sz="1800" dirty="0">
              <a:solidFill>
                <a:schemeClr val="accent5"/>
              </a:solidFill>
            </a:endParaRPr>
          </a:p>
        </p:txBody>
      </p:sp>
      <p:sp>
        <p:nvSpPr>
          <p:cNvPr id="4" name="Content Placeholder 2"/>
          <p:cNvSpPr txBox="1">
            <a:spLocks/>
          </p:cNvSpPr>
          <p:nvPr/>
        </p:nvSpPr>
        <p:spPr>
          <a:xfrm>
            <a:off x="3412235" y="1524000"/>
            <a:ext cx="2688336" cy="449179"/>
          </a:xfrm>
          <a:prstGeom prst="rect">
            <a:avLst/>
          </a:prstGeom>
          <a:solidFill>
            <a:schemeClr val="bg1"/>
          </a:solidFill>
        </p:spPr>
        <p:style>
          <a:lnRef idx="2">
            <a:schemeClr val="accent5">
              <a:shade val="50000"/>
            </a:schemeClr>
          </a:lnRef>
          <a:fillRef idx="1">
            <a:schemeClr val="accent5"/>
          </a:fillRef>
          <a:effectRef idx="0">
            <a:schemeClr val="accent5"/>
          </a:effectRef>
          <a:fontRef idx="minor">
            <a:schemeClr val="lt1"/>
          </a:fontRef>
        </p:style>
        <p:txBody>
          <a:bodyPr vert="horz" lIns="0" tIns="0" rIns="0" bIns="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lt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lt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lt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lt1"/>
                </a:solidFill>
                <a:latin typeface="+mn-lt"/>
                <a:ea typeface="+mn-ea"/>
                <a:cs typeface="+mn-cs"/>
              </a:defRPr>
            </a:lvl9pPr>
          </a:lstStyle>
          <a:p>
            <a:pPr marL="0" indent="0" algn="ctr">
              <a:lnSpc>
                <a:spcPct val="100000"/>
              </a:lnSpc>
              <a:spcBef>
                <a:spcPts val="0"/>
              </a:spcBef>
              <a:buFont typeface="Arial" panose="020B0604020202020204" pitchFamily="34" charset="0"/>
              <a:buNone/>
            </a:pPr>
            <a:r>
              <a:rPr lang="en-US" sz="1800" dirty="0" smtClean="0">
                <a:solidFill>
                  <a:schemeClr val="accent5"/>
                </a:solidFill>
              </a:rPr>
              <a:t>Free Flange</a:t>
            </a:r>
            <a:endParaRPr lang="en-US" sz="1800" dirty="0">
              <a:solidFill>
                <a:schemeClr val="accent5"/>
              </a:solidFill>
            </a:endParaRPr>
          </a:p>
        </p:txBody>
      </p:sp>
      <p:sp>
        <p:nvSpPr>
          <p:cNvPr id="5" name="Content Placeholder 2"/>
          <p:cNvSpPr txBox="1">
            <a:spLocks/>
          </p:cNvSpPr>
          <p:nvPr/>
        </p:nvSpPr>
        <p:spPr>
          <a:xfrm>
            <a:off x="6100571" y="1524000"/>
            <a:ext cx="2688336" cy="449179"/>
          </a:xfrm>
          <a:prstGeom prst="rect">
            <a:avLst/>
          </a:prstGeom>
          <a:solidFill>
            <a:schemeClr val="bg1"/>
          </a:solidFill>
        </p:spPr>
        <p:style>
          <a:lnRef idx="2">
            <a:schemeClr val="accent5">
              <a:shade val="50000"/>
            </a:schemeClr>
          </a:lnRef>
          <a:fillRef idx="1">
            <a:schemeClr val="accent5"/>
          </a:fillRef>
          <a:effectRef idx="0">
            <a:schemeClr val="accent5"/>
          </a:effectRef>
          <a:fontRef idx="minor">
            <a:schemeClr val="lt1"/>
          </a:fontRef>
        </p:style>
        <p:txBody>
          <a:bodyPr vert="horz" lIns="0" tIns="0" rIns="0" bIns="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lt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lt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lt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lt1"/>
                </a:solidFill>
                <a:latin typeface="+mn-lt"/>
                <a:ea typeface="+mn-ea"/>
                <a:cs typeface="+mn-cs"/>
              </a:defRPr>
            </a:lvl9pPr>
          </a:lstStyle>
          <a:p>
            <a:pPr marL="0" indent="0" algn="ctr">
              <a:lnSpc>
                <a:spcPct val="100000"/>
              </a:lnSpc>
              <a:spcBef>
                <a:spcPts val="0"/>
              </a:spcBef>
              <a:buFont typeface="Arial" panose="020B0604020202020204" pitchFamily="34" charset="0"/>
              <a:buNone/>
            </a:pPr>
            <a:r>
              <a:rPr lang="en-US" sz="1800" dirty="0" smtClean="0">
                <a:solidFill>
                  <a:schemeClr val="accent5"/>
                </a:solidFill>
              </a:rPr>
              <a:t>WUF-W</a:t>
            </a:r>
            <a:endParaRPr lang="en-US" sz="1800" dirty="0">
              <a:solidFill>
                <a:schemeClr val="accent5"/>
              </a:solidFill>
            </a:endParaRPr>
          </a:p>
        </p:txBody>
      </p:sp>
      <p:sp>
        <p:nvSpPr>
          <p:cNvPr id="6" name="Content Placeholder 2"/>
          <p:cNvSpPr txBox="1">
            <a:spLocks/>
          </p:cNvSpPr>
          <p:nvPr/>
        </p:nvSpPr>
        <p:spPr>
          <a:xfrm>
            <a:off x="8788907" y="1523999"/>
            <a:ext cx="2688336" cy="449179"/>
          </a:xfrm>
          <a:prstGeom prst="rect">
            <a:avLst/>
          </a:prstGeom>
        </p:spPr>
        <p:style>
          <a:lnRef idx="2">
            <a:schemeClr val="accent5">
              <a:shade val="50000"/>
            </a:schemeClr>
          </a:lnRef>
          <a:fillRef idx="1">
            <a:schemeClr val="accent5"/>
          </a:fillRef>
          <a:effectRef idx="0">
            <a:schemeClr val="accent5"/>
          </a:effectRef>
          <a:fontRef idx="minor">
            <a:schemeClr val="lt1"/>
          </a:fontRef>
        </p:style>
        <p:txBody>
          <a:bodyPr vert="horz" lIns="0" tIns="0" rIns="0" bIns="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lt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lt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lt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lt1"/>
                </a:solidFill>
                <a:latin typeface="+mn-lt"/>
                <a:ea typeface="+mn-ea"/>
                <a:cs typeface="+mn-cs"/>
              </a:defRPr>
            </a:lvl9pPr>
          </a:lstStyle>
          <a:p>
            <a:pPr marL="0" indent="0" algn="ctr">
              <a:lnSpc>
                <a:spcPct val="100000"/>
              </a:lnSpc>
              <a:spcBef>
                <a:spcPts val="0"/>
              </a:spcBef>
              <a:buFont typeface="Arial" panose="020B0604020202020204" pitchFamily="34" charset="0"/>
              <a:buNone/>
            </a:pPr>
            <a:r>
              <a:rPr lang="en-US" sz="1800" dirty="0" smtClean="0">
                <a:solidFill>
                  <a:schemeClr val="bg1"/>
                </a:solidFill>
              </a:rPr>
              <a:t>WFP</a:t>
            </a:r>
            <a:endParaRPr lang="en-US" sz="1800" dirty="0">
              <a:solidFill>
                <a:schemeClr val="bg1"/>
              </a:solidFill>
            </a:endParaRPr>
          </a:p>
        </p:txBody>
      </p:sp>
      <p:sp>
        <p:nvSpPr>
          <p:cNvPr id="8" name="TextBox 7"/>
          <p:cNvSpPr txBox="1"/>
          <p:nvPr/>
        </p:nvSpPr>
        <p:spPr>
          <a:xfrm>
            <a:off x="7444739" y="3429000"/>
            <a:ext cx="2984022" cy="963341"/>
          </a:xfrm>
          <a:prstGeom prst="rect">
            <a:avLst/>
          </a:prstGeom>
          <a:noFill/>
        </p:spPr>
        <p:txBody>
          <a:bodyPr wrap="none" lIns="0" tIns="0" rIns="0" bIns="0" rtlCol="0">
            <a:spAutoFit/>
          </a:bodyPr>
          <a:lstStyle/>
          <a:p>
            <a:pPr>
              <a:lnSpc>
                <a:spcPct val="120000"/>
              </a:lnSpc>
              <a:spcAft>
                <a:spcPts val="600"/>
              </a:spcAft>
            </a:pPr>
            <a:r>
              <a:rPr lang="en-US" sz="2400" dirty="0" smtClean="0">
                <a:solidFill>
                  <a:srgbClr val="666666"/>
                </a:solidFill>
                <a:latin typeface="Arial" panose="020B0604020202020204" pitchFamily="34" charset="0"/>
                <a:cs typeface="Arial" panose="020B0604020202020204" pitchFamily="34" charset="0"/>
              </a:rPr>
              <a:t>Welded Connection</a:t>
            </a:r>
          </a:p>
          <a:p>
            <a:pPr>
              <a:lnSpc>
                <a:spcPct val="120000"/>
              </a:lnSpc>
              <a:spcAft>
                <a:spcPts val="600"/>
              </a:spcAft>
            </a:pPr>
            <a:r>
              <a:rPr lang="en-US" sz="2400" b="1" dirty="0" smtClean="0">
                <a:solidFill>
                  <a:srgbClr val="FF773D"/>
                </a:solidFill>
                <a:latin typeface="Arial" panose="020B0604020202020204" pitchFamily="34" charset="0"/>
                <a:cs typeface="Arial" panose="020B0604020202020204" pitchFamily="34" charset="0"/>
              </a:rPr>
              <a:t>Welded Flange Plate</a:t>
            </a:r>
            <a:endParaRPr lang="en-US" sz="2400" b="1" dirty="0">
              <a:solidFill>
                <a:srgbClr val="FF773D"/>
              </a:solidFill>
              <a:latin typeface="Arial" panose="020B0604020202020204" pitchFamily="34" charset="0"/>
              <a:cs typeface="Arial" panose="020B0604020202020204" pitchFamily="34" charset="0"/>
            </a:endParaRPr>
          </a:p>
        </p:txBody>
      </p:sp>
      <p:pic>
        <p:nvPicPr>
          <p:cNvPr id="9" name="Picture 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626448" y="2590797"/>
            <a:ext cx="4613047" cy="3429000"/>
          </a:xfrm>
          <a:prstGeom prst="rect">
            <a:avLst/>
          </a:prstGeom>
        </p:spPr>
      </p:pic>
    </p:spTree>
    <p:custDataLst>
      <p:tags r:id="rId1"/>
    </p:custDataLst>
    <p:extLst>
      <p:ext uri="{BB962C8B-B14F-4D97-AF65-F5344CB8AC3E}">
        <p14:creationId xmlns:p14="http://schemas.microsoft.com/office/powerpoint/2010/main" val="101803270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Connection Type: Bolted</a:t>
            </a:r>
            <a:endParaRPr lang="en-US" dirty="0"/>
          </a:p>
        </p:txBody>
      </p:sp>
      <p:sp>
        <p:nvSpPr>
          <p:cNvPr id="3" name="Content Placeholder 2"/>
          <p:cNvSpPr>
            <a:spLocks noGrp="1"/>
          </p:cNvSpPr>
          <p:nvPr>
            <p:ph idx="1"/>
          </p:nvPr>
        </p:nvSpPr>
        <p:spPr>
          <a:xfrm>
            <a:off x="723899" y="1524000"/>
            <a:ext cx="2688336" cy="449179"/>
          </a:xfrm>
        </p:spPr>
        <p:style>
          <a:lnRef idx="2">
            <a:schemeClr val="accent5">
              <a:shade val="50000"/>
            </a:schemeClr>
          </a:lnRef>
          <a:fillRef idx="1">
            <a:schemeClr val="accent5"/>
          </a:fillRef>
          <a:effectRef idx="0">
            <a:schemeClr val="accent5"/>
          </a:effectRef>
          <a:fontRef idx="minor">
            <a:schemeClr val="lt1"/>
          </a:fontRef>
        </p:style>
        <p:txBody>
          <a:bodyPr anchor="ctr">
            <a:normAutofit/>
          </a:bodyPr>
          <a:lstStyle/>
          <a:p>
            <a:pPr marL="0" indent="0" algn="ctr">
              <a:lnSpc>
                <a:spcPct val="100000"/>
              </a:lnSpc>
              <a:spcBef>
                <a:spcPts val="0"/>
              </a:spcBef>
              <a:buNone/>
            </a:pPr>
            <a:r>
              <a:rPr lang="en-US" sz="1800" dirty="0" smtClean="0">
                <a:solidFill>
                  <a:schemeClr val="bg1"/>
                </a:solidFill>
              </a:rPr>
              <a:t>BFP</a:t>
            </a:r>
            <a:endParaRPr lang="en-US" sz="1800" dirty="0">
              <a:solidFill>
                <a:schemeClr val="bg1"/>
              </a:solidFill>
            </a:endParaRPr>
          </a:p>
        </p:txBody>
      </p:sp>
      <p:sp>
        <p:nvSpPr>
          <p:cNvPr id="4" name="Content Placeholder 2"/>
          <p:cNvSpPr txBox="1">
            <a:spLocks/>
          </p:cNvSpPr>
          <p:nvPr/>
        </p:nvSpPr>
        <p:spPr>
          <a:xfrm>
            <a:off x="3412235" y="1524000"/>
            <a:ext cx="2688336" cy="449179"/>
          </a:xfrm>
          <a:prstGeom prst="rect">
            <a:avLst/>
          </a:prstGeom>
          <a:solidFill>
            <a:schemeClr val="bg1"/>
          </a:solidFill>
        </p:spPr>
        <p:style>
          <a:lnRef idx="2">
            <a:schemeClr val="accent5">
              <a:shade val="50000"/>
            </a:schemeClr>
          </a:lnRef>
          <a:fillRef idx="1">
            <a:schemeClr val="accent5"/>
          </a:fillRef>
          <a:effectRef idx="0">
            <a:schemeClr val="accent5"/>
          </a:effectRef>
          <a:fontRef idx="minor">
            <a:schemeClr val="lt1"/>
          </a:fontRef>
        </p:style>
        <p:txBody>
          <a:bodyPr vert="horz" lIns="0" tIns="0" rIns="0" bIns="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lt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lt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lt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lt1"/>
                </a:solidFill>
                <a:latin typeface="+mn-lt"/>
                <a:ea typeface="+mn-ea"/>
                <a:cs typeface="+mn-cs"/>
              </a:defRPr>
            </a:lvl9pPr>
          </a:lstStyle>
          <a:p>
            <a:pPr marL="0" indent="0" algn="ctr">
              <a:lnSpc>
                <a:spcPct val="100000"/>
              </a:lnSpc>
              <a:spcBef>
                <a:spcPts val="0"/>
              </a:spcBef>
              <a:buFont typeface="Arial" panose="020B0604020202020204" pitchFamily="34" charset="0"/>
              <a:buNone/>
            </a:pPr>
            <a:r>
              <a:rPr lang="en-US" sz="1800" dirty="0" smtClean="0">
                <a:solidFill>
                  <a:schemeClr val="accent5"/>
                </a:solidFill>
              </a:rPr>
              <a:t>DST</a:t>
            </a:r>
            <a:endParaRPr lang="en-US" sz="1800" dirty="0">
              <a:solidFill>
                <a:schemeClr val="accent5"/>
              </a:solidFill>
            </a:endParaRPr>
          </a:p>
        </p:txBody>
      </p:sp>
      <p:sp>
        <p:nvSpPr>
          <p:cNvPr id="5" name="Content Placeholder 2"/>
          <p:cNvSpPr txBox="1">
            <a:spLocks/>
          </p:cNvSpPr>
          <p:nvPr/>
        </p:nvSpPr>
        <p:spPr>
          <a:xfrm>
            <a:off x="6100571" y="1524000"/>
            <a:ext cx="2688336" cy="449179"/>
          </a:xfrm>
          <a:prstGeom prst="rect">
            <a:avLst/>
          </a:prstGeom>
          <a:solidFill>
            <a:schemeClr val="bg1"/>
          </a:solidFill>
        </p:spPr>
        <p:style>
          <a:lnRef idx="2">
            <a:schemeClr val="accent5">
              <a:shade val="50000"/>
            </a:schemeClr>
          </a:lnRef>
          <a:fillRef idx="1">
            <a:schemeClr val="accent5"/>
          </a:fillRef>
          <a:effectRef idx="0">
            <a:schemeClr val="accent5"/>
          </a:effectRef>
          <a:fontRef idx="minor">
            <a:schemeClr val="lt1"/>
          </a:fontRef>
        </p:style>
        <p:txBody>
          <a:bodyPr vert="horz" lIns="0" tIns="0" rIns="0" bIns="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lt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lt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lt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lt1"/>
                </a:solidFill>
                <a:latin typeface="+mn-lt"/>
                <a:ea typeface="+mn-ea"/>
                <a:cs typeface="+mn-cs"/>
              </a:defRPr>
            </a:lvl9pPr>
          </a:lstStyle>
          <a:p>
            <a:pPr marL="0" indent="0" algn="ctr">
              <a:lnSpc>
                <a:spcPct val="100000"/>
              </a:lnSpc>
              <a:spcBef>
                <a:spcPts val="0"/>
              </a:spcBef>
              <a:buFont typeface="Arial" panose="020B0604020202020204" pitchFamily="34" charset="0"/>
              <a:buNone/>
            </a:pPr>
            <a:r>
              <a:rPr lang="en-US" sz="1800" dirty="0" smtClean="0">
                <a:solidFill>
                  <a:schemeClr val="accent5"/>
                </a:solidFill>
              </a:rPr>
              <a:t>BUEP</a:t>
            </a:r>
            <a:endParaRPr lang="en-US" sz="1800" dirty="0">
              <a:solidFill>
                <a:schemeClr val="accent5"/>
              </a:solidFill>
            </a:endParaRPr>
          </a:p>
        </p:txBody>
      </p:sp>
      <p:sp>
        <p:nvSpPr>
          <p:cNvPr id="6" name="Content Placeholder 2"/>
          <p:cNvSpPr txBox="1">
            <a:spLocks/>
          </p:cNvSpPr>
          <p:nvPr/>
        </p:nvSpPr>
        <p:spPr>
          <a:xfrm>
            <a:off x="8788907" y="1523999"/>
            <a:ext cx="2688336" cy="449179"/>
          </a:xfrm>
          <a:prstGeom prst="rect">
            <a:avLst/>
          </a:prstGeom>
          <a:solidFill>
            <a:schemeClr val="bg1"/>
          </a:solidFill>
        </p:spPr>
        <p:style>
          <a:lnRef idx="2">
            <a:schemeClr val="accent5">
              <a:shade val="50000"/>
            </a:schemeClr>
          </a:lnRef>
          <a:fillRef idx="1">
            <a:schemeClr val="accent5"/>
          </a:fillRef>
          <a:effectRef idx="0">
            <a:schemeClr val="accent5"/>
          </a:effectRef>
          <a:fontRef idx="minor">
            <a:schemeClr val="lt1"/>
          </a:fontRef>
        </p:style>
        <p:txBody>
          <a:bodyPr vert="horz" lIns="0" tIns="0" rIns="0" bIns="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lt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lt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lt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lt1"/>
                </a:solidFill>
                <a:latin typeface="+mn-lt"/>
                <a:ea typeface="+mn-ea"/>
                <a:cs typeface="+mn-cs"/>
              </a:defRPr>
            </a:lvl9pPr>
          </a:lstStyle>
          <a:p>
            <a:pPr marL="0" indent="0" algn="ctr">
              <a:lnSpc>
                <a:spcPct val="100000"/>
              </a:lnSpc>
              <a:spcBef>
                <a:spcPts val="0"/>
              </a:spcBef>
              <a:buFont typeface="Arial" panose="020B0604020202020204" pitchFamily="34" charset="0"/>
              <a:buNone/>
            </a:pPr>
            <a:r>
              <a:rPr lang="en-US" sz="1800" dirty="0" smtClean="0">
                <a:solidFill>
                  <a:schemeClr val="accent5"/>
                </a:solidFill>
              </a:rPr>
              <a:t>BSEP</a:t>
            </a:r>
            <a:endParaRPr lang="en-US" sz="1800" dirty="0">
              <a:solidFill>
                <a:schemeClr val="accent5"/>
              </a:solidFill>
            </a:endParaRPr>
          </a:p>
        </p:txBody>
      </p:sp>
      <p:sp>
        <p:nvSpPr>
          <p:cNvPr id="8" name="TextBox 7"/>
          <p:cNvSpPr txBox="1"/>
          <p:nvPr/>
        </p:nvSpPr>
        <p:spPr>
          <a:xfrm>
            <a:off x="7444739" y="3429000"/>
            <a:ext cx="2853345" cy="963341"/>
          </a:xfrm>
          <a:prstGeom prst="rect">
            <a:avLst/>
          </a:prstGeom>
          <a:noFill/>
        </p:spPr>
        <p:txBody>
          <a:bodyPr wrap="none" lIns="0" tIns="0" rIns="0" bIns="0" rtlCol="0">
            <a:spAutoFit/>
          </a:bodyPr>
          <a:lstStyle/>
          <a:p>
            <a:pPr>
              <a:lnSpc>
                <a:spcPct val="120000"/>
              </a:lnSpc>
              <a:spcAft>
                <a:spcPts val="600"/>
              </a:spcAft>
            </a:pPr>
            <a:r>
              <a:rPr lang="en-US" sz="2400" dirty="0" smtClean="0">
                <a:solidFill>
                  <a:srgbClr val="666666"/>
                </a:solidFill>
                <a:latin typeface="Arial" panose="020B0604020202020204" pitchFamily="34" charset="0"/>
                <a:cs typeface="Arial" panose="020B0604020202020204" pitchFamily="34" charset="0"/>
              </a:rPr>
              <a:t>Bolted Connection</a:t>
            </a:r>
          </a:p>
          <a:p>
            <a:pPr>
              <a:lnSpc>
                <a:spcPct val="120000"/>
              </a:lnSpc>
              <a:spcAft>
                <a:spcPts val="600"/>
              </a:spcAft>
            </a:pPr>
            <a:r>
              <a:rPr lang="en-US" sz="2400" b="1" dirty="0" smtClean="0">
                <a:solidFill>
                  <a:srgbClr val="FF773D"/>
                </a:solidFill>
                <a:latin typeface="Arial" panose="020B0604020202020204" pitchFamily="34" charset="0"/>
                <a:cs typeface="Arial" panose="020B0604020202020204" pitchFamily="34" charset="0"/>
              </a:rPr>
              <a:t>Bolted Flange Plate</a:t>
            </a:r>
            <a:endParaRPr lang="en-US" sz="2400" b="1" dirty="0">
              <a:solidFill>
                <a:srgbClr val="FF773D"/>
              </a:solidFill>
              <a:latin typeface="Arial" panose="020B0604020202020204" pitchFamily="34" charset="0"/>
              <a:cs typeface="Arial" panose="020B0604020202020204" pitchFamily="34" charset="0"/>
            </a:endParaRPr>
          </a:p>
        </p:txBody>
      </p:sp>
      <p:pic>
        <p:nvPicPr>
          <p:cNvPr id="9" name="Picture 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830814" y="2584780"/>
            <a:ext cx="4272042" cy="3429000"/>
          </a:xfrm>
          <a:prstGeom prst="rect">
            <a:avLst/>
          </a:prstGeom>
        </p:spPr>
      </p:pic>
    </p:spTree>
    <p:custDataLst>
      <p:tags r:id="rId1"/>
    </p:custDataLst>
    <p:extLst>
      <p:ext uri="{BB962C8B-B14F-4D97-AF65-F5344CB8AC3E}">
        <p14:creationId xmlns:p14="http://schemas.microsoft.com/office/powerpoint/2010/main" val="269365864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Connection Type: Bolted, cont.</a:t>
            </a:r>
            <a:endParaRPr lang="en-US" dirty="0"/>
          </a:p>
        </p:txBody>
      </p:sp>
      <p:sp>
        <p:nvSpPr>
          <p:cNvPr id="3" name="Content Placeholder 2"/>
          <p:cNvSpPr>
            <a:spLocks noGrp="1"/>
          </p:cNvSpPr>
          <p:nvPr>
            <p:ph idx="1"/>
          </p:nvPr>
        </p:nvSpPr>
        <p:spPr>
          <a:xfrm>
            <a:off x="723899" y="1524000"/>
            <a:ext cx="2688336" cy="449179"/>
          </a:xfrm>
          <a:solidFill>
            <a:schemeClr val="bg1"/>
          </a:solidFill>
        </p:spPr>
        <p:style>
          <a:lnRef idx="2">
            <a:schemeClr val="accent5">
              <a:shade val="50000"/>
            </a:schemeClr>
          </a:lnRef>
          <a:fillRef idx="1">
            <a:schemeClr val="accent5"/>
          </a:fillRef>
          <a:effectRef idx="0">
            <a:schemeClr val="accent5"/>
          </a:effectRef>
          <a:fontRef idx="minor">
            <a:schemeClr val="lt1"/>
          </a:fontRef>
        </p:style>
        <p:txBody>
          <a:bodyPr anchor="ctr">
            <a:normAutofit/>
          </a:bodyPr>
          <a:lstStyle/>
          <a:p>
            <a:pPr marL="0" indent="0" algn="ctr">
              <a:lnSpc>
                <a:spcPct val="100000"/>
              </a:lnSpc>
              <a:spcBef>
                <a:spcPts val="0"/>
              </a:spcBef>
              <a:buNone/>
            </a:pPr>
            <a:r>
              <a:rPr lang="en-US" sz="1800" dirty="0" smtClean="0">
                <a:solidFill>
                  <a:schemeClr val="accent5"/>
                </a:solidFill>
              </a:rPr>
              <a:t>BFP</a:t>
            </a:r>
            <a:endParaRPr lang="en-US" sz="1800" dirty="0">
              <a:solidFill>
                <a:schemeClr val="accent5"/>
              </a:solidFill>
            </a:endParaRPr>
          </a:p>
        </p:txBody>
      </p:sp>
      <p:sp>
        <p:nvSpPr>
          <p:cNvPr id="4" name="Content Placeholder 2"/>
          <p:cNvSpPr txBox="1">
            <a:spLocks/>
          </p:cNvSpPr>
          <p:nvPr/>
        </p:nvSpPr>
        <p:spPr>
          <a:xfrm>
            <a:off x="3412235" y="1524000"/>
            <a:ext cx="2688336" cy="449179"/>
          </a:xfrm>
          <a:prstGeom prst="rect">
            <a:avLst/>
          </a:prstGeom>
        </p:spPr>
        <p:style>
          <a:lnRef idx="2">
            <a:schemeClr val="accent5">
              <a:shade val="50000"/>
            </a:schemeClr>
          </a:lnRef>
          <a:fillRef idx="1">
            <a:schemeClr val="accent5"/>
          </a:fillRef>
          <a:effectRef idx="0">
            <a:schemeClr val="accent5"/>
          </a:effectRef>
          <a:fontRef idx="minor">
            <a:schemeClr val="lt1"/>
          </a:fontRef>
        </p:style>
        <p:txBody>
          <a:bodyPr vert="horz" lIns="0" tIns="0" rIns="0" bIns="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lt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lt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lt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lt1"/>
                </a:solidFill>
                <a:latin typeface="+mn-lt"/>
                <a:ea typeface="+mn-ea"/>
                <a:cs typeface="+mn-cs"/>
              </a:defRPr>
            </a:lvl9pPr>
          </a:lstStyle>
          <a:p>
            <a:pPr marL="0" indent="0" algn="ctr">
              <a:lnSpc>
                <a:spcPct val="100000"/>
              </a:lnSpc>
              <a:spcBef>
                <a:spcPts val="0"/>
              </a:spcBef>
              <a:buFont typeface="Arial" panose="020B0604020202020204" pitchFamily="34" charset="0"/>
              <a:buNone/>
            </a:pPr>
            <a:r>
              <a:rPr lang="en-US" sz="1800" dirty="0" smtClean="0">
                <a:solidFill>
                  <a:schemeClr val="bg1"/>
                </a:solidFill>
              </a:rPr>
              <a:t>DST</a:t>
            </a:r>
            <a:endParaRPr lang="en-US" sz="1800" dirty="0">
              <a:solidFill>
                <a:schemeClr val="bg1"/>
              </a:solidFill>
            </a:endParaRPr>
          </a:p>
        </p:txBody>
      </p:sp>
      <p:sp>
        <p:nvSpPr>
          <p:cNvPr id="5" name="Content Placeholder 2"/>
          <p:cNvSpPr txBox="1">
            <a:spLocks/>
          </p:cNvSpPr>
          <p:nvPr/>
        </p:nvSpPr>
        <p:spPr>
          <a:xfrm>
            <a:off x="6100571" y="1524000"/>
            <a:ext cx="2688336" cy="449179"/>
          </a:xfrm>
          <a:prstGeom prst="rect">
            <a:avLst/>
          </a:prstGeom>
          <a:solidFill>
            <a:schemeClr val="bg1"/>
          </a:solidFill>
        </p:spPr>
        <p:style>
          <a:lnRef idx="2">
            <a:schemeClr val="accent5">
              <a:shade val="50000"/>
            </a:schemeClr>
          </a:lnRef>
          <a:fillRef idx="1">
            <a:schemeClr val="accent5"/>
          </a:fillRef>
          <a:effectRef idx="0">
            <a:schemeClr val="accent5"/>
          </a:effectRef>
          <a:fontRef idx="minor">
            <a:schemeClr val="lt1"/>
          </a:fontRef>
        </p:style>
        <p:txBody>
          <a:bodyPr vert="horz" lIns="0" tIns="0" rIns="0" bIns="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lt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lt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lt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lt1"/>
                </a:solidFill>
                <a:latin typeface="+mn-lt"/>
                <a:ea typeface="+mn-ea"/>
                <a:cs typeface="+mn-cs"/>
              </a:defRPr>
            </a:lvl9pPr>
          </a:lstStyle>
          <a:p>
            <a:pPr marL="0" indent="0" algn="ctr">
              <a:lnSpc>
                <a:spcPct val="100000"/>
              </a:lnSpc>
              <a:spcBef>
                <a:spcPts val="0"/>
              </a:spcBef>
              <a:buFont typeface="Arial" panose="020B0604020202020204" pitchFamily="34" charset="0"/>
              <a:buNone/>
            </a:pPr>
            <a:r>
              <a:rPr lang="en-US" sz="1800" dirty="0" smtClean="0">
                <a:solidFill>
                  <a:schemeClr val="accent5"/>
                </a:solidFill>
              </a:rPr>
              <a:t>BUEP</a:t>
            </a:r>
            <a:endParaRPr lang="en-US" sz="1800" dirty="0">
              <a:solidFill>
                <a:schemeClr val="accent5"/>
              </a:solidFill>
            </a:endParaRPr>
          </a:p>
        </p:txBody>
      </p:sp>
      <p:sp>
        <p:nvSpPr>
          <p:cNvPr id="6" name="Content Placeholder 2"/>
          <p:cNvSpPr txBox="1">
            <a:spLocks/>
          </p:cNvSpPr>
          <p:nvPr/>
        </p:nvSpPr>
        <p:spPr>
          <a:xfrm>
            <a:off x="8788907" y="1523999"/>
            <a:ext cx="2688336" cy="449179"/>
          </a:xfrm>
          <a:prstGeom prst="rect">
            <a:avLst/>
          </a:prstGeom>
          <a:solidFill>
            <a:schemeClr val="bg1"/>
          </a:solidFill>
        </p:spPr>
        <p:style>
          <a:lnRef idx="2">
            <a:schemeClr val="accent5">
              <a:shade val="50000"/>
            </a:schemeClr>
          </a:lnRef>
          <a:fillRef idx="1">
            <a:schemeClr val="accent5"/>
          </a:fillRef>
          <a:effectRef idx="0">
            <a:schemeClr val="accent5"/>
          </a:effectRef>
          <a:fontRef idx="minor">
            <a:schemeClr val="lt1"/>
          </a:fontRef>
        </p:style>
        <p:txBody>
          <a:bodyPr vert="horz" lIns="0" tIns="0" rIns="0" bIns="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lt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lt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lt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lt1"/>
                </a:solidFill>
                <a:latin typeface="+mn-lt"/>
                <a:ea typeface="+mn-ea"/>
                <a:cs typeface="+mn-cs"/>
              </a:defRPr>
            </a:lvl9pPr>
          </a:lstStyle>
          <a:p>
            <a:pPr marL="0" indent="0" algn="ctr">
              <a:lnSpc>
                <a:spcPct val="100000"/>
              </a:lnSpc>
              <a:spcBef>
                <a:spcPts val="0"/>
              </a:spcBef>
              <a:buFont typeface="Arial" panose="020B0604020202020204" pitchFamily="34" charset="0"/>
              <a:buNone/>
            </a:pPr>
            <a:r>
              <a:rPr lang="en-US" sz="1800" dirty="0" smtClean="0">
                <a:solidFill>
                  <a:schemeClr val="accent5"/>
                </a:solidFill>
              </a:rPr>
              <a:t>BSEP</a:t>
            </a:r>
            <a:endParaRPr lang="en-US" sz="1800" dirty="0">
              <a:solidFill>
                <a:schemeClr val="accent5"/>
              </a:solidFill>
            </a:endParaRPr>
          </a:p>
        </p:txBody>
      </p:sp>
      <p:sp>
        <p:nvSpPr>
          <p:cNvPr id="8" name="TextBox 7"/>
          <p:cNvSpPr txBox="1"/>
          <p:nvPr/>
        </p:nvSpPr>
        <p:spPr>
          <a:xfrm>
            <a:off x="7444739" y="3429000"/>
            <a:ext cx="2518318" cy="963341"/>
          </a:xfrm>
          <a:prstGeom prst="rect">
            <a:avLst/>
          </a:prstGeom>
          <a:noFill/>
        </p:spPr>
        <p:txBody>
          <a:bodyPr wrap="none" lIns="0" tIns="0" rIns="0" bIns="0" rtlCol="0">
            <a:spAutoFit/>
          </a:bodyPr>
          <a:lstStyle/>
          <a:p>
            <a:pPr>
              <a:lnSpc>
                <a:spcPct val="120000"/>
              </a:lnSpc>
              <a:spcAft>
                <a:spcPts val="600"/>
              </a:spcAft>
            </a:pPr>
            <a:r>
              <a:rPr lang="en-US" sz="2400" dirty="0" smtClean="0">
                <a:solidFill>
                  <a:srgbClr val="666666"/>
                </a:solidFill>
                <a:latin typeface="Arial" panose="020B0604020202020204" pitchFamily="34" charset="0"/>
                <a:cs typeface="Arial" panose="020B0604020202020204" pitchFamily="34" charset="0"/>
              </a:rPr>
              <a:t>Bolted Connection</a:t>
            </a:r>
          </a:p>
          <a:p>
            <a:pPr>
              <a:lnSpc>
                <a:spcPct val="120000"/>
              </a:lnSpc>
              <a:spcAft>
                <a:spcPts val="600"/>
              </a:spcAft>
            </a:pPr>
            <a:r>
              <a:rPr lang="en-US" sz="2400" b="1" dirty="0" smtClean="0">
                <a:solidFill>
                  <a:srgbClr val="FF773D"/>
                </a:solidFill>
                <a:latin typeface="Arial" panose="020B0604020202020204" pitchFamily="34" charset="0"/>
                <a:cs typeface="Arial" panose="020B0604020202020204" pitchFamily="34" charset="0"/>
              </a:rPr>
              <a:t>Double Split T</a:t>
            </a:r>
            <a:endParaRPr lang="en-US" sz="2400" b="1" dirty="0">
              <a:solidFill>
                <a:srgbClr val="FF773D"/>
              </a:solidFill>
              <a:latin typeface="Arial" panose="020B0604020202020204" pitchFamily="34" charset="0"/>
              <a:cs typeface="Arial" panose="020B0604020202020204" pitchFamily="34" charset="0"/>
            </a:endParaRPr>
          </a:p>
        </p:txBody>
      </p:sp>
      <p:pic>
        <p:nvPicPr>
          <p:cNvPr id="9" name="Picture 8"/>
          <p:cNvPicPr>
            <a:picLocks noChangeAspect="1"/>
          </p:cNvPicPr>
          <p:nvPr/>
        </p:nvPicPr>
        <p:blipFill rotWithShape="1">
          <a:blip r:embed="rId4">
            <a:extLst>
              <a:ext uri="{28A0092B-C50C-407E-A947-70E740481C1C}">
                <a14:useLocalDpi xmlns:a14="http://schemas.microsoft.com/office/drawing/2010/main" val="0"/>
              </a:ext>
            </a:extLst>
          </a:blip>
          <a:srcRect t="760"/>
          <a:stretch/>
        </p:blipFill>
        <p:spPr>
          <a:xfrm>
            <a:off x="2245137" y="2586786"/>
            <a:ext cx="3407548" cy="3429000"/>
          </a:xfrm>
          <a:prstGeom prst="rect">
            <a:avLst/>
          </a:prstGeom>
        </p:spPr>
      </p:pic>
    </p:spTree>
    <p:custDataLst>
      <p:tags r:id="rId1"/>
    </p:custDataLst>
    <p:extLst>
      <p:ext uri="{BB962C8B-B14F-4D97-AF65-F5344CB8AC3E}">
        <p14:creationId xmlns:p14="http://schemas.microsoft.com/office/powerpoint/2010/main" val="124156585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Connection Type: Bolted, cont.</a:t>
            </a:r>
            <a:endParaRPr lang="en-US" dirty="0"/>
          </a:p>
        </p:txBody>
      </p:sp>
      <p:sp>
        <p:nvSpPr>
          <p:cNvPr id="3" name="Content Placeholder 2"/>
          <p:cNvSpPr>
            <a:spLocks noGrp="1"/>
          </p:cNvSpPr>
          <p:nvPr>
            <p:ph idx="1"/>
          </p:nvPr>
        </p:nvSpPr>
        <p:spPr>
          <a:xfrm>
            <a:off x="723899" y="1524000"/>
            <a:ext cx="2688336" cy="449179"/>
          </a:xfrm>
          <a:solidFill>
            <a:schemeClr val="bg1"/>
          </a:solidFill>
        </p:spPr>
        <p:style>
          <a:lnRef idx="2">
            <a:schemeClr val="accent5">
              <a:shade val="50000"/>
            </a:schemeClr>
          </a:lnRef>
          <a:fillRef idx="1">
            <a:schemeClr val="accent5"/>
          </a:fillRef>
          <a:effectRef idx="0">
            <a:schemeClr val="accent5"/>
          </a:effectRef>
          <a:fontRef idx="minor">
            <a:schemeClr val="lt1"/>
          </a:fontRef>
        </p:style>
        <p:txBody>
          <a:bodyPr anchor="ctr">
            <a:normAutofit/>
          </a:bodyPr>
          <a:lstStyle/>
          <a:p>
            <a:pPr marL="0" indent="0" algn="ctr">
              <a:lnSpc>
                <a:spcPct val="100000"/>
              </a:lnSpc>
              <a:spcBef>
                <a:spcPts val="0"/>
              </a:spcBef>
              <a:buNone/>
            </a:pPr>
            <a:r>
              <a:rPr lang="en-US" sz="1800" dirty="0" smtClean="0">
                <a:solidFill>
                  <a:schemeClr val="accent5"/>
                </a:solidFill>
              </a:rPr>
              <a:t>BFP</a:t>
            </a:r>
            <a:endParaRPr lang="en-US" sz="1800" dirty="0">
              <a:solidFill>
                <a:schemeClr val="accent5"/>
              </a:solidFill>
            </a:endParaRPr>
          </a:p>
        </p:txBody>
      </p:sp>
      <p:sp>
        <p:nvSpPr>
          <p:cNvPr id="4" name="Content Placeholder 2"/>
          <p:cNvSpPr txBox="1">
            <a:spLocks/>
          </p:cNvSpPr>
          <p:nvPr/>
        </p:nvSpPr>
        <p:spPr>
          <a:xfrm>
            <a:off x="3412235" y="1524000"/>
            <a:ext cx="2688336" cy="449179"/>
          </a:xfrm>
          <a:prstGeom prst="rect">
            <a:avLst/>
          </a:prstGeom>
          <a:solidFill>
            <a:schemeClr val="bg1"/>
          </a:solidFill>
        </p:spPr>
        <p:style>
          <a:lnRef idx="2">
            <a:schemeClr val="accent5">
              <a:shade val="50000"/>
            </a:schemeClr>
          </a:lnRef>
          <a:fillRef idx="1">
            <a:schemeClr val="accent5"/>
          </a:fillRef>
          <a:effectRef idx="0">
            <a:schemeClr val="accent5"/>
          </a:effectRef>
          <a:fontRef idx="minor">
            <a:schemeClr val="lt1"/>
          </a:fontRef>
        </p:style>
        <p:txBody>
          <a:bodyPr vert="horz" lIns="0" tIns="0" rIns="0" bIns="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lt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lt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lt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lt1"/>
                </a:solidFill>
                <a:latin typeface="+mn-lt"/>
                <a:ea typeface="+mn-ea"/>
                <a:cs typeface="+mn-cs"/>
              </a:defRPr>
            </a:lvl9pPr>
          </a:lstStyle>
          <a:p>
            <a:pPr marL="0" indent="0" algn="ctr">
              <a:lnSpc>
                <a:spcPct val="100000"/>
              </a:lnSpc>
              <a:spcBef>
                <a:spcPts val="0"/>
              </a:spcBef>
              <a:buFont typeface="Arial" panose="020B0604020202020204" pitchFamily="34" charset="0"/>
              <a:buNone/>
            </a:pPr>
            <a:r>
              <a:rPr lang="en-US" sz="1800" dirty="0" smtClean="0">
                <a:solidFill>
                  <a:schemeClr val="accent5"/>
                </a:solidFill>
              </a:rPr>
              <a:t>DST</a:t>
            </a:r>
            <a:endParaRPr lang="en-US" sz="1800" dirty="0">
              <a:solidFill>
                <a:schemeClr val="accent5"/>
              </a:solidFill>
            </a:endParaRPr>
          </a:p>
        </p:txBody>
      </p:sp>
      <p:sp>
        <p:nvSpPr>
          <p:cNvPr id="5" name="Content Placeholder 2"/>
          <p:cNvSpPr txBox="1">
            <a:spLocks/>
          </p:cNvSpPr>
          <p:nvPr/>
        </p:nvSpPr>
        <p:spPr>
          <a:xfrm>
            <a:off x="6100571" y="1524000"/>
            <a:ext cx="2688336" cy="449179"/>
          </a:xfrm>
          <a:prstGeom prst="rect">
            <a:avLst/>
          </a:prstGeom>
        </p:spPr>
        <p:style>
          <a:lnRef idx="2">
            <a:schemeClr val="accent5">
              <a:shade val="50000"/>
            </a:schemeClr>
          </a:lnRef>
          <a:fillRef idx="1">
            <a:schemeClr val="accent5"/>
          </a:fillRef>
          <a:effectRef idx="0">
            <a:schemeClr val="accent5"/>
          </a:effectRef>
          <a:fontRef idx="minor">
            <a:schemeClr val="lt1"/>
          </a:fontRef>
        </p:style>
        <p:txBody>
          <a:bodyPr vert="horz" lIns="0" tIns="0" rIns="0" bIns="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lt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lt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lt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lt1"/>
                </a:solidFill>
                <a:latin typeface="+mn-lt"/>
                <a:ea typeface="+mn-ea"/>
                <a:cs typeface="+mn-cs"/>
              </a:defRPr>
            </a:lvl9pPr>
          </a:lstStyle>
          <a:p>
            <a:pPr marL="0" indent="0" algn="ctr">
              <a:lnSpc>
                <a:spcPct val="100000"/>
              </a:lnSpc>
              <a:spcBef>
                <a:spcPts val="0"/>
              </a:spcBef>
              <a:buFont typeface="Arial" panose="020B0604020202020204" pitchFamily="34" charset="0"/>
              <a:buNone/>
            </a:pPr>
            <a:r>
              <a:rPr lang="en-US" sz="1800" dirty="0" smtClean="0">
                <a:solidFill>
                  <a:schemeClr val="bg1"/>
                </a:solidFill>
              </a:rPr>
              <a:t>BUEP</a:t>
            </a:r>
            <a:endParaRPr lang="en-US" sz="1800" dirty="0">
              <a:solidFill>
                <a:schemeClr val="bg1"/>
              </a:solidFill>
            </a:endParaRPr>
          </a:p>
        </p:txBody>
      </p:sp>
      <p:sp>
        <p:nvSpPr>
          <p:cNvPr id="6" name="Content Placeholder 2"/>
          <p:cNvSpPr txBox="1">
            <a:spLocks/>
          </p:cNvSpPr>
          <p:nvPr/>
        </p:nvSpPr>
        <p:spPr>
          <a:xfrm>
            <a:off x="8788907" y="1523999"/>
            <a:ext cx="2688336" cy="449179"/>
          </a:xfrm>
          <a:prstGeom prst="rect">
            <a:avLst/>
          </a:prstGeom>
          <a:solidFill>
            <a:schemeClr val="bg1"/>
          </a:solidFill>
        </p:spPr>
        <p:style>
          <a:lnRef idx="2">
            <a:schemeClr val="accent5">
              <a:shade val="50000"/>
            </a:schemeClr>
          </a:lnRef>
          <a:fillRef idx="1">
            <a:schemeClr val="accent5"/>
          </a:fillRef>
          <a:effectRef idx="0">
            <a:schemeClr val="accent5"/>
          </a:effectRef>
          <a:fontRef idx="minor">
            <a:schemeClr val="lt1"/>
          </a:fontRef>
        </p:style>
        <p:txBody>
          <a:bodyPr vert="horz" lIns="0" tIns="0" rIns="0" bIns="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lt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lt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lt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lt1"/>
                </a:solidFill>
                <a:latin typeface="+mn-lt"/>
                <a:ea typeface="+mn-ea"/>
                <a:cs typeface="+mn-cs"/>
              </a:defRPr>
            </a:lvl9pPr>
          </a:lstStyle>
          <a:p>
            <a:pPr marL="0" indent="0" algn="ctr">
              <a:lnSpc>
                <a:spcPct val="100000"/>
              </a:lnSpc>
              <a:spcBef>
                <a:spcPts val="0"/>
              </a:spcBef>
              <a:buFont typeface="Arial" panose="020B0604020202020204" pitchFamily="34" charset="0"/>
              <a:buNone/>
            </a:pPr>
            <a:r>
              <a:rPr lang="en-US" sz="1800" dirty="0" smtClean="0">
                <a:solidFill>
                  <a:schemeClr val="accent5"/>
                </a:solidFill>
              </a:rPr>
              <a:t>BSEP</a:t>
            </a:r>
            <a:endParaRPr lang="en-US" sz="1800" dirty="0">
              <a:solidFill>
                <a:schemeClr val="accent5"/>
              </a:solidFill>
            </a:endParaRPr>
          </a:p>
        </p:txBody>
      </p:sp>
      <p:sp>
        <p:nvSpPr>
          <p:cNvPr id="8" name="TextBox 7"/>
          <p:cNvSpPr txBox="1"/>
          <p:nvPr/>
        </p:nvSpPr>
        <p:spPr>
          <a:xfrm>
            <a:off x="7444739" y="3429000"/>
            <a:ext cx="2734723" cy="1406539"/>
          </a:xfrm>
          <a:prstGeom prst="rect">
            <a:avLst/>
          </a:prstGeom>
          <a:noFill/>
        </p:spPr>
        <p:txBody>
          <a:bodyPr wrap="none" lIns="0" tIns="0" rIns="0" bIns="0" rtlCol="0">
            <a:spAutoFit/>
          </a:bodyPr>
          <a:lstStyle/>
          <a:p>
            <a:pPr>
              <a:lnSpc>
                <a:spcPct val="120000"/>
              </a:lnSpc>
              <a:spcAft>
                <a:spcPts val="600"/>
              </a:spcAft>
            </a:pPr>
            <a:r>
              <a:rPr lang="en-US" sz="2400" dirty="0" smtClean="0">
                <a:solidFill>
                  <a:srgbClr val="666666"/>
                </a:solidFill>
                <a:latin typeface="Arial" panose="020B0604020202020204" pitchFamily="34" charset="0"/>
                <a:cs typeface="Arial" panose="020B0604020202020204" pitchFamily="34" charset="0"/>
              </a:rPr>
              <a:t>Bolted Connection</a:t>
            </a:r>
          </a:p>
          <a:p>
            <a:pPr>
              <a:lnSpc>
                <a:spcPct val="120000"/>
              </a:lnSpc>
              <a:spcAft>
                <a:spcPts val="600"/>
              </a:spcAft>
            </a:pPr>
            <a:r>
              <a:rPr lang="en-US" sz="2400" b="1" dirty="0" smtClean="0">
                <a:solidFill>
                  <a:srgbClr val="FF773D"/>
                </a:solidFill>
                <a:latin typeface="Arial" panose="020B0604020202020204" pitchFamily="34" charset="0"/>
                <a:cs typeface="Arial" panose="020B0604020202020204" pitchFamily="34" charset="0"/>
              </a:rPr>
              <a:t>Bolted Unstiffened</a:t>
            </a:r>
            <a:br>
              <a:rPr lang="en-US" sz="2400" b="1" dirty="0" smtClean="0">
                <a:solidFill>
                  <a:srgbClr val="FF773D"/>
                </a:solidFill>
                <a:latin typeface="Arial" panose="020B0604020202020204" pitchFamily="34" charset="0"/>
                <a:cs typeface="Arial" panose="020B0604020202020204" pitchFamily="34" charset="0"/>
              </a:rPr>
            </a:br>
            <a:r>
              <a:rPr lang="en-US" sz="2400" b="1" dirty="0" smtClean="0">
                <a:solidFill>
                  <a:srgbClr val="FF773D"/>
                </a:solidFill>
                <a:latin typeface="Arial" panose="020B0604020202020204" pitchFamily="34" charset="0"/>
                <a:cs typeface="Arial" panose="020B0604020202020204" pitchFamily="34" charset="0"/>
              </a:rPr>
              <a:t>End Plate</a:t>
            </a:r>
            <a:endParaRPr lang="en-US" sz="2400" b="1" dirty="0">
              <a:solidFill>
                <a:srgbClr val="FF773D"/>
              </a:solidFill>
              <a:latin typeface="Arial" panose="020B0604020202020204" pitchFamily="34" charset="0"/>
              <a:cs typeface="Arial" panose="020B0604020202020204" pitchFamily="34" charset="0"/>
            </a:endParaRPr>
          </a:p>
        </p:txBody>
      </p:sp>
      <p:pic>
        <p:nvPicPr>
          <p:cNvPr id="7" name="Pictur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763783" y="2586786"/>
            <a:ext cx="4436417" cy="3429000"/>
          </a:xfrm>
          <a:prstGeom prst="rect">
            <a:avLst/>
          </a:prstGeom>
        </p:spPr>
      </p:pic>
    </p:spTree>
    <p:custDataLst>
      <p:tags r:id="rId1"/>
    </p:custDataLst>
    <p:extLst>
      <p:ext uri="{BB962C8B-B14F-4D97-AF65-F5344CB8AC3E}">
        <p14:creationId xmlns:p14="http://schemas.microsoft.com/office/powerpoint/2010/main" val="119362281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Connection Type: Bolted, cont.</a:t>
            </a:r>
            <a:endParaRPr lang="en-US" dirty="0"/>
          </a:p>
        </p:txBody>
      </p:sp>
      <p:sp>
        <p:nvSpPr>
          <p:cNvPr id="3" name="Content Placeholder 2"/>
          <p:cNvSpPr>
            <a:spLocks noGrp="1"/>
          </p:cNvSpPr>
          <p:nvPr>
            <p:ph idx="1"/>
          </p:nvPr>
        </p:nvSpPr>
        <p:spPr>
          <a:xfrm>
            <a:off x="723899" y="1524000"/>
            <a:ext cx="2688336" cy="449179"/>
          </a:xfrm>
          <a:solidFill>
            <a:schemeClr val="bg1"/>
          </a:solidFill>
        </p:spPr>
        <p:style>
          <a:lnRef idx="2">
            <a:schemeClr val="accent5">
              <a:shade val="50000"/>
            </a:schemeClr>
          </a:lnRef>
          <a:fillRef idx="1">
            <a:schemeClr val="accent5"/>
          </a:fillRef>
          <a:effectRef idx="0">
            <a:schemeClr val="accent5"/>
          </a:effectRef>
          <a:fontRef idx="minor">
            <a:schemeClr val="lt1"/>
          </a:fontRef>
        </p:style>
        <p:txBody>
          <a:bodyPr anchor="ctr">
            <a:normAutofit/>
          </a:bodyPr>
          <a:lstStyle/>
          <a:p>
            <a:pPr marL="0" indent="0" algn="ctr">
              <a:lnSpc>
                <a:spcPct val="100000"/>
              </a:lnSpc>
              <a:spcBef>
                <a:spcPts val="0"/>
              </a:spcBef>
              <a:buNone/>
            </a:pPr>
            <a:r>
              <a:rPr lang="en-US" sz="1800" dirty="0" smtClean="0">
                <a:solidFill>
                  <a:schemeClr val="accent5"/>
                </a:solidFill>
              </a:rPr>
              <a:t>BFP</a:t>
            </a:r>
            <a:endParaRPr lang="en-US" sz="1800" dirty="0">
              <a:solidFill>
                <a:schemeClr val="accent5"/>
              </a:solidFill>
            </a:endParaRPr>
          </a:p>
        </p:txBody>
      </p:sp>
      <p:sp>
        <p:nvSpPr>
          <p:cNvPr id="4" name="Content Placeholder 2"/>
          <p:cNvSpPr txBox="1">
            <a:spLocks/>
          </p:cNvSpPr>
          <p:nvPr/>
        </p:nvSpPr>
        <p:spPr>
          <a:xfrm>
            <a:off x="3412235" y="1524000"/>
            <a:ext cx="2688336" cy="449179"/>
          </a:xfrm>
          <a:prstGeom prst="rect">
            <a:avLst/>
          </a:prstGeom>
          <a:solidFill>
            <a:schemeClr val="bg1"/>
          </a:solidFill>
        </p:spPr>
        <p:style>
          <a:lnRef idx="2">
            <a:schemeClr val="accent5">
              <a:shade val="50000"/>
            </a:schemeClr>
          </a:lnRef>
          <a:fillRef idx="1">
            <a:schemeClr val="accent5"/>
          </a:fillRef>
          <a:effectRef idx="0">
            <a:schemeClr val="accent5"/>
          </a:effectRef>
          <a:fontRef idx="minor">
            <a:schemeClr val="lt1"/>
          </a:fontRef>
        </p:style>
        <p:txBody>
          <a:bodyPr vert="horz" lIns="0" tIns="0" rIns="0" bIns="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lt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lt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lt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lt1"/>
                </a:solidFill>
                <a:latin typeface="+mn-lt"/>
                <a:ea typeface="+mn-ea"/>
                <a:cs typeface="+mn-cs"/>
              </a:defRPr>
            </a:lvl9pPr>
          </a:lstStyle>
          <a:p>
            <a:pPr marL="0" indent="0" algn="ctr">
              <a:lnSpc>
                <a:spcPct val="100000"/>
              </a:lnSpc>
              <a:spcBef>
                <a:spcPts val="0"/>
              </a:spcBef>
              <a:buFont typeface="Arial" panose="020B0604020202020204" pitchFamily="34" charset="0"/>
              <a:buNone/>
            </a:pPr>
            <a:r>
              <a:rPr lang="en-US" sz="1800" dirty="0" smtClean="0">
                <a:solidFill>
                  <a:schemeClr val="accent5"/>
                </a:solidFill>
              </a:rPr>
              <a:t>DST</a:t>
            </a:r>
            <a:endParaRPr lang="en-US" sz="1800" dirty="0">
              <a:solidFill>
                <a:schemeClr val="accent5"/>
              </a:solidFill>
            </a:endParaRPr>
          </a:p>
        </p:txBody>
      </p:sp>
      <p:sp>
        <p:nvSpPr>
          <p:cNvPr id="5" name="Content Placeholder 2"/>
          <p:cNvSpPr txBox="1">
            <a:spLocks/>
          </p:cNvSpPr>
          <p:nvPr/>
        </p:nvSpPr>
        <p:spPr>
          <a:xfrm>
            <a:off x="6100571" y="1524000"/>
            <a:ext cx="2688336" cy="449179"/>
          </a:xfrm>
          <a:prstGeom prst="rect">
            <a:avLst/>
          </a:prstGeom>
          <a:solidFill>
            <a:schemeClr val="bg1"/>
          </a:solidFill>
        </p:spPr>
        <p:style>
          <a:lnRef idx="2">
            <a:schemeClr val="accent5">
              <a:shade val="50000"/>
            </a:schemeClr>
          </a:lnRef>
          <a:fillRef idx="1">
            <a:schemeClr val="accent5"/>
          </a:fillRef>
          <a:effectRef idx="0">
            <a:schemeClr val="accent5"/>
          </a:effectRef>
          <a:fontRef idx="minor">
            <a:schemeClr val="lt1"/>
          </a:fontRef>
        </p:style>
        <p:txBody>
          <a:bodyPr vert="horz" lIns="0" tIns="0" rIns="0" bIns="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lt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lt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lt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lt1"/>
                </a:solidFill>
                <a:latin typeface="+mn-lt"/>
                <a:ea typeface="+mn-ea"/>
                <a:cs typeface="+mn-cs"/>
              </a:defRPr>
            </a:lvl9pPr>
          </a:lstStyle>
          <a:p>
            <a:pPr marL="0" indent="0" algn="ctr">
              <a:lnSpc>
                <a:spcPct val="100000"/>
              </a:lnSpc>
              <a:spcBef>
                <a:spcPts val="0"/>
              </a:spcBef>
              <a:buFont typeface="Arial" panose="020B0604020202020204" pitchFamily="34" charset="0"/>
              <a:buNone/>
            </a:pPr>
            <a:r>
              <a:rPr lang="en-US" sz="1800" dirty="0" smtClean="0">
                <a:solidFill>
                  <a:schemeClr val="accent5"/>
                </a:solidFill>
              </a:rPr>
              <a:t>BUEP</a:t>
            </a:r>
            <a:endParaRPr lang="en-US" sz="1800" dirty="0">
              <a:solidFill>
                <a:schemeClr val="accent5"/>
              </a:solidFill>
            </a:endParaRPr>
          </a:p>
        </p:txBody>
      </p:sp>
      <p:sp>
        <p:nvSpPr>
          <p:cNvPr id="6" name="Content Placeholder 2"/>
          <p:cNvSpPr txBox="1">
            <a:spLocks/>
          </p:cNvSpPr>
          <p:nvPr/>
        </p:nvSpPr>
        <p:spPr>
          <a:xfrm>
            <a:off x="8788907" y="1523999"/>
            <a:ext cx="2688336" cy="449179"/>
          </a:xfrm>
          <a:prstGeom prst="rect">
            <a:avLst/>
          </a:prstGeom>
        </p:spPr>
        <p:style>
          <a:lnRef idx="2">
            <a:schemeClr val="accent5">
              <a:shade val="50000"/>
            </a:schemeClr>
          </a:lnRef>
          <a:fillRef idx="1">
            <a:schemeClr val="accent5"/>
          </a:fillRef>
          <a:effectRef idx="0">
            <a:schemeClr val="accent5"/>
          </a:effectRef>
          <a:fontRef idx="minor">
            <a:schemeClr val="lt1"/>
          </a:fontRef>
        </p:style>
        <p:txBody>
          <a:bodyPr vert="horz" lIns="0" tIns="0" rIns="0" bIns="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lt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lt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lt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lt1"/>
                </a:solidFill>
                <a:latin typeface="+mn-lt"/>
                <a:ea typeface="+mn-ea"/>
                <a:cs typeface="+mn-cs"/>
              </a:defRPr>
            </a:lvl9pPr>
          </a:lstStyle>
          <a:p>
            <a:pPr marL="0" indent="0" algn="ctr">
              <a:lnSpc>
                <a:spcPct val="100000"/>
              </a:lnSpc>
              <a:spcBef>
                <a:spcPts val="0"/>
              </a:spcBef>
              <a:buFont typeface="Arial" panose="020B0604020202020204" pitchFamily="34" charset="0"/>
              <a:buNone/>
            </a:pPr>
            <a:r>
              <a:rPr lang="en-US" sz="1800" dirty="0" smtClean="0">
                <a:solidFill>
                  <a:schemeClr val="bg1"/>
                </a:solidFill>
              </a:rPr>
              <a:t>BSEP</a:t>
            </a:r>
            <a:endParaRPr lang="en-US" sz="1800" dirty="0">
              <a:solidFill>
                <a:schemeClr val="bg1"/>
              </a:solidFill>
            </a:endParaRPr>
          </a:p>
        </p:txBody>
      </p:sp>
      <p:sp>
        <p:nvSpPr>
          <p:cNvPr id="8" name="TextBox 7"/>
          <p:cNvSpPr txBox="1"/>
          <p:nvPr/>
        </p:nvSpPr>
        <p:spPr>
          <a:xfrm>
            <a:off x="7444739" y="3429000"/>
            <a:ext cx="2563202" cy="1406539"/>
          </a:xfrm>
          <a:prstGeom prst="rect">
            <a:avLst/>
          </a:prstGeom>
          <a:noFill/>
        </p:spPr>
        <p:txBody>
          <a:bodyPr wrap="none" lIns="0" tIns="0" rIns="0" bIns="0" rtlCol="0">
            <a:spAutoFit/>
          </a:bodyPr>
          <a:lstStyle/>
          <a:p>
            <a:pPr>
              <a:lnSpc>
                <a:spcPct val="120000"/>
              </a:lnSpc>
              <a:spcAft>
                <a:spcPts val="600"/>
              </a:spcAft>
            </a:pPr>
            <a:r>
              <a:rPr lang="en-US" sz="2400" dirty="0" smtClean="0">
                <a:solidFill>
                  <a:srgbClr val="666666"/>
                </a:solidFill>
                <a:latin typeface="Arial" panose="020B0604020202020204" pitchFamily="34" charset="0"/>
                <a:cs typeface="Arial" panose="020B0604020202020204" pitchFamily="34" charset="0"/>
              </a:rPr>
              <a:t>Bolted Connection</a:t>
            </a:r>
          </a:p>
          <a:p>
            <a:pPr>
              <a:lnSpc>
                <a:spcPct val="120000"/>
              </a:lnSpc>
              <a:spcAft>
                <a:spcPts val="600"/>
              </a:spcAft>
            </a:pPr>
            <a:r>
              <a:rPr lang="en-US" sz="2400" b="1" dirty="0" smtClean="0">
                <a:solidFill>
                  <a:srgbClr val="FF773D"/>
                </a:solidFill>
                <a:latin typeface="Arial" panose="020B0604020202020204" pitchFamily="34" charset="0"/>
                <a:cs typeface="Arial" panose="020B0604020202020204" pitchFamily="34" charset="0"/>
              </a:rPr>
              <a:t>Bolted </a:t>
            </a:r>
            <a:r>
              <a:rPr lang="en-US" sz="2400" b="1" dirty="0">
                <a:solidFill>
                  <a:srgbClr val="FF773D"/>
                </a:solidFill>
                <a:latin typeface="Arial" panose="020B0604020202020204" pitchFamily="34" charset="0"/>
                <a:cs typeface="Arial" panose="020B0604020202020204" pitchFamily="34" charset="0"/>
              </a:rPr>
              <a:t>S</a:t>
            </a:r>
            <a:r>
              <a:rPr lang="en-US" sz="2400" b="1" dirty="0" smtClean="0">
                <a:solidFill>
                  <a:srgbClr val="FF773D"/>
                </a:solidFill>
                <a:latin typeface="Arial" panose="020B0604020202020204" pitchFamily="34" charset="0"/>
                <a:cs typeface="Arial" panose="020B0604020202020204" pitchFamily="34" charset="0"/>
              </a:rPr>
              <a:t>tiffened</a:t>
            </a:r>
            <a:br>
              <a:rPr lang="en-US" sz="2400" b="1" dirty="0" smtClean="0">
                <a:solidFill>
                  <a:srgbClr val="FF773D"/>
                </a:solidFill>
                <a:latin typeface="Arial" panose="020B0604020202020204" pitchFamily="34" charset="0"/>
                <a:cs typeface="Arial" panose="020B0604020202020204" pitchFamily="34" charset="0"/>
              </a:rPr>
            </a:br>
            <a:r>
              <a:rPr lang="en-US" sz="2400" b="1" dirty="0" smtClean="0">
                <a:solidFill>
                  <a:srgbClr val="FF773D"/>
                </a:solidFill>
                <a:latin typeface="Arial" panose="020B0604020202020204" pitchFamily="34" charset="0"/>
                <a:cs typeface="Arial" panose="020B0604020202020204" pitchFamily="34" charset="0"/>
              </a:rPr>
              <a:t>End Plate</a:t>
            </a:r>
            <a:endParaRPr lang="en-US" sz="2400" b="1" dirty="0">
              <a:solidFill>
                <a:srgbClr val="FF773D"/>
              </a:solidFill>
              <a:latin typeface="Arial" panose="020B0604020202020204" pitchFamily="34" charset="0"/>
              <a:cs typeface="Arial" panose="020B0604020202020204" pitchFamily="34" charset="0"/>
            </a:endParaRPr>
          </a:p>
        </p:txBody>
      </p:sp>
      <p:pic>
        <p:nvPicPr>
          <p:cNvPr id="9" name="Picture 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913302" y="2584780"/>
            <a:ext cx="4290986" cy="3429000"/>
          </a:xfrm>
          <a:prstGeom prst="rect">
            <a:avLst/>
          </a:prstGeom>
        </p:spPr>
      </p:pic>
    </p:spTree>
    <p:custDataLst>
      <p:tags r:id="rId1"/>
    </p:custDataLst>
    <p:extLst>
      <p:ext uri="{BB962C8B-B14F-4D97-AF65-F5344CB8AC3E}">
        <p14:creationId xmlns:p14="http://schemas.microsoft.com/office/powerpoint/2010/main" val="1873922530"/>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Connection Type: Proprietary</a:t>
            </a:r>
            <a:endParaRPr lang="en-US" dirty="0"/>
          </a:p>
        </p:txBody>
      </p:sp>
      <p:sp>
        <p:nvSpPr>
          <p:cNvPr id="3" name="Content Placeholder 2"/>
          <p:cNvSpPr>
            <a:spLocks noGrp="1"/>
          </p:cNvSpPr>
          <p:nvPr>
            <p:ph idx="1"/>
          </p:nvPr>
        </p:nvSpPr>
        <p:spPr>
          <a:xfrm>
            <a:off x="723899" y="1524000"/>
            <a:ext cx="3584448" cy="449179"/>
          </a:xfrm>
        </p:spPr>
        <p:style>
          <a:lnRef idx="2">
            <a:schemeClr val="accent5">
              <a:shade val="50000"/>
            </a:schemeClr>
          </a:lnRef>
          <a:fillRef idx="1">
            <a:schemeClr val="accent5"/>
          </a:fillRef>
          <a:effectRef idx="0">
            <a:schemeClr val="accent5"/>
          </a:effectRef>
          <a:fontRef idx="minor">
            <a:schemeClr val="lt1"/>
          </a:fontRef>
        </p:style>
        <p:txBody>
          <a:bodyPr anchor="ctr">
            <a:normAutofit/>
          </a:bodyPr>
          <a:lstStyle/>
          <a:p>
            <a:pPr marL="0" indent="0" algn="ctr">
              <a:lnSpc>
                <a:spcPct val="100000"/>
              </a:lnSpc>
              <a:spcBef>
                <a:spcPts val="0"/>
              </a:spcBef>
              <a:buNone/>
            </a:pPr>
            <a:r>
              <a:rPr lang="en-US" sz="1800" dirty="0" smtClean="0">
                <a:solidFill>
                  <a:schemeClr val="bg1"/>
                </a:solidFill>
              </a:rPr>
              <a:t>Proprietary Side Plate</a:t>
            </a:r>
            <a:endParaRPr lang="en-US" sz="1800" dirty="0">
              <a:solidFill>
                <a:schemeClr val="bg1"/>
              </a:solidFill>
            </a:endParaRPr>
          </a:p>
        </p:txBody>
      </p:sp>
      <p:sp>
        <p:nvSpPr>
          <p:cNvPr id="4" name="Content Placeholder 2"/>
          <p:cNvSpPr txBox="1">
            <a:spLocks/>
          </p:cNvSpPr>
          <p:nvPr/>
        </p:nvSpPr>
        <p:spPr>
          <a:xfrm>
            <a:off x="4310632" y="1524000"/>
            <a:ext cx="3584448" cy="449179"/>
          </a:xfrm>
          <a:prstGeom prst="rect">
            <a:avLst/>
          </a:prstGeom>
          <a:solidFill>
            <a:schemeClr val="bg1"/>
          </a:solidFill>
        </p:spPr>
        <p:style>
          <a:lnRef idx="2">
            <a:schemeClr val="accent5">
              <a:shade val="50000"/>
            </a:schemeClr>
          </a:lnRef>
          <a:fillRef idx="1">
            <a:schemeClr val="accent5"/>
          </a:fillRef>
          <a:effectRef idx="0">
            <a:schemeClr val="accent5"/>
          </a:effectRef>
          <a:fontRef idx="minor">
            <a:schemeClr val="lt1"/>
          </a:fontRef>
        </p:style>
        <p:txBody>
          <a:bodyPr vert="horz" lIns="0" tIns="0" rIns="0" bIns="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lt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lt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lt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lt1"/>
                </a:solidFill>
                <a:latin typeface="+mn-lt"/>
                <a:ea typeface="+mn-ea"/>
                <a:cs typeface="+mn-cs"/>
              </a:defRPr>
            </a:lvl9pPr>
          </a:lstStyle>
          <a:p>
            <a:pPr marL="0" indent="0" algn="ctr">
              <a:lnSpc>
                <a:spcPct val="100000"/>
              </a:lnSpc>
              <a:spcBef>
                <a:spcPts val="0"/>
              </a:spcBef>
              <a:buFont typeface="Arial" panose="020B0604020202020204" pitchFamily="34" charset="0"/>
              <a:buNone/>
            </a:pPr>
            <a:r>
              <a:rPr lang="en-US" sz="1800" dirty="0" smtClean="0">
                <a:solidFill>
                  <a:schemeClr val="accent5"/>
                </a:solidFill>
              </a:rPr>
              <a:t>Proprietary Slotted Web</a:t>
            </a:r>
            <a:endParaRPr lang="en-US" sz="1800" dirty="0">
              <a:solidFill>
                <a:schemeClr val="accent5"/>
              </a:solidFill>
            </a:endParaRPr>
          </a:p>
        </p:txBody>
      </p:sp>
      <p:sp>
        <p:nvSpPr>
          <p:cNvPr id="5" name="Content Placeholder 2"/>
          <p:cNvSpPr txBox="1">
            <a:spLocks/>
          </p:cNvSpPr>
          <p:nvPr/>
        </p:nvSpPr>
        <p:spPr>
          <a:xfrm>
            <a:off x="7895080" y="1524000"/>
            <a:ext cx="3584448" cy="449179"/>
          </a:xfrm>
          <a:prstGeom prst="rect">
            <a:avLst/>
          </a:prstGeom>
          <a:solidFill>
            <a:schemeClr val="bg1"/>
          </a:solidFill>
        </p:spPr>
        <p:style>
          <a:lnRef idx="2">
            <a:schemeClr val="accent5">
              <a:shade val="50000"/>
            </a:schemeClr>
          </a:lnRef>
          <a:fillRef idx="1">
            <a:schemeClr val="accent5"/>
          </a:fillRef>
          <a:effectRef idx="0">
            <a:schemeClr val="accent5"/>
          </a:effectRef>
          <a:fontRef idx="minor">
            <a:schemeClr val="lt1"/>
          </a:fontRef>
        </p:style>
        <p:txBody>
          <a:bodyPr vert="horz" lIns="0" tIns="0" rIns="0" bIns="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lt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lt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lt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lt1"/>
                </a:solidFill>
                <a:latin typeface="+mn-lt"/>
                <a:ea typeface="+mn-ea"/>
                <a:cs typeface="+mn-cs"/>
              </a:defRPr>
            </a:lvl9pPr>
          </a:lstStyle>
          <a:p>
            <a:pPr marL="0" indent="0" algn="ctr">
              <a:lnSpc>
                <a:spcPct val="100000"/>
              </a:lnSpc>
              <a:spcBef>
                <a:spcPts val="0"/>
              </a:spcBef>
              <a:buFont typeface="Arial" panose="020B0604020202020204" pitchFamily="34" charset="0"/>
              <a:buNone/>
            </a:pPr>
            <a:r>
              <a:rPr lang="en-US" sz="1800" dirty="0" smtClean="0">
                <a:solidFill>
                  <a:schemeClr val="accent5"/>
                </a:solidFill>
              </a:rPr>
              <a:t>Kaiser Bolted Bracket</a:t>
            </a:r>
            <a:endParaRPr lang="en-US" sz="1800" dirty="0">
              <a:solidFill>
                <a:schemeClr val="accent5"/>
              </a:solidFill>
            </a:endParaRPr>
          </a:p>
        </p:txBody>
      </p:sp>
      <p:sp>
        <p:nvSpPr>
          <p:cNvPr id="8" name="TextBox 7"/>
          <p:cNvSpPr txBox="1"/>
          <p:nvPr/>
        </p:nvSpPr>
        <p:spPr>
          <a:xfrm>
            <a:off x="7444739" y="3429000"/>
            <a:ext cx="3197991" cy="1406539"/>
          </a:xfrm>
          <a:prstGeom prst="rect">
            <a:avLst/>
          </a:prstGeom>
          <a:noFill/>
        </p:spPr>
        <p:txBody>
          <a:bodyPr wrap="none" lIns="0" tIns="0" rIns="0" bIns="0" rtlCol="0">
            <a:spAutoFit/>
          </a:bodyPr>
          <a:lstStyle/>
          <a:p>
            <a:pPr>
              <a:lnSpc>
                <a:spcPct val="120000"/>
              </a:lnSpc>
              <a:spcAft>
                <a:spcPts val="600"/>
              </a:spcAft>
            </a:pPr>
            <a:r>
              <a:rPr lang="en-US" sz="2400" dirty="0" smtClean="0">
                <a:solidFill>
                  <a:srgbClr val="666666"/>
                </a:solidFill>
                <a:latin typeface="Arial" panose="020B0604020202020204" pitchFamily="34" charset="0"/>
                <a:cs typeface="Arial" panose="020B0604020202020204" pitchFamily="34" charset="0"/>
              </a:rPr>
              <a:t>Proprietary Connection</a:t>
            </a:r>
          </a:p>
          <a:p>
            <a:pPr>
              <a:lnSpc>
                <a:spcPct val="120000"/>
              </a:lnSpc>
              <a:spcAft>
                <a:spcPts val="600"/>
              </a:spcAft>
            </a:pPr>
            <a:r>
              <a:rPr lang="en-US" sz="2400" b="1" dirty="0" smtClean="0">
                <a:solidFill>
                  <a:srgbClr val="FF773D"/>
                </a:solidFill>
                <a:latin typeface="Arial" panose="020B0604020202020204" pitchFamily="34" charset="0"/>
                <a:cs typeface="Arial" panose="020B0604020202020204" pitchFamily="34" charset="0"/>
              </a:rPr>
              <a:t>Proprietary Side Plate</a:t>
            </a:r>
            <a:br>
              <a:rPr lang="en-US" sz="2400" b="1" dirty="0" smtClean="0">
                <a:solidFill>
                  <a:srgbClr val="FF773D"/>
                </a:solidFill>
                <a:latin typeface="Arial" panose="020B0604020202020204" pitchFamily="34" charset="0"/>
                <a:cs typeface="Arial" panose="020B0604020202020204" pitchFamily="34" charset="0"/>
              </a:rPr>
            </a:br>
            <a:r>
              <a:rPr lang="en-US" sz="2400" b="1" dirty="0" smtClean="0">
                <a:solidFill>
                  <a:srgbClr val="FF773D"/>
                </a:solidFill>
                <a:latin typeface="Arial" panose="020B0604020202020204" pitchFamily="34" charset="0"/>
                <a:cs typeface="Arial" panose="020B0604020202020204" pitchFamily="34" charset="0"/>
              </a:rPr>
              <a:t>Connection</a:t>
            </a:r>
            <a:endParaRPr lang="en-US" sz="2400" b="1" dirty="0">
              <a:solidFill>
                <a:srgbClr val="FF773D"/>
              </a:solidFill>
              <a:latin typeface="Arial" panose="020B0604020202020204" pitchFamily="34" charset="0"/>
              <a:cs typeface="Arial" panose="020B0604020202020204" pitchFamily="34" charset="0"/>
            </a:endParaRPr>
          </a:p>
        </p:txBody>
      </p:sp>
      <p:pic>
        <p:nvPicPr>
          <p:cNvPr id="7" name="Picture 6"/>
          <p:cNvPicPr>
            <a:picLocks noChangeAspect="1"/>
          </p:cNvPicPr>
          <p:nvPr/>
        </p:nvPicPr>
        <p:blipFill rotWithShape="1">
          <a:blip r:embed="rId4">
            <a:extLst>
              <a:ext uri="{28A0092B-C50C-407E-A947-70E740481C1C}">
                <a14:useLocalDpi xmlns:a14="http://schemas.microsoft.com/office/drawing/2010/main" val="0"/>
              </a:ext>
            </a:extLst>
          </a:blip>
          <a:srcRect l="19665" r="19253" b="9790"/>
          <a:stretch/>
        </p:blipFill>
        <p:spPr>
          <a:xfrm>
            <a:off x="2382372" y="2586216"/>
            <a:ext cx="3168925" cy="3429000"/>
          </a:xfrm>
          <a:prstGeom prst="rect">
            <a:avLst/>
          </a:prstGeom>
        </p:spPr>
      </p:pic>
    </p:spTree>
    <p:custDataLst>
      <p:tags r:id="rId1"/>
    </p:custDataLst>
    <p:extLst>
      <p:ext uri="{BB962C8B-B14F-4D97-AF65-F5344CB8AC3E}">
        <p14:creationId xmlns:p14="http://schemas.microsoft.com/office/powerpoint/2010/main" val="3802147303"/>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Connection Type: Proprietary, cont.</a:t>
            </a:r>
            <a:endParaRPr lang="en-US" dirty="0"/>
          </a:p>
        </p:txBody>
      </p:sp>
      <p:sp>
        <p:nvSpPr>
          <p:cNvPr id="3" name="Content Placeholder 2"/>
          <p:cNvSpPr>
            <a:spLocks noGrp="1"/>
          </p:cNvSpPr>
          <p:nvPr>
            <p:ph idx="1"/>
          </p:nvPr>
        </p:nvSpPr>
        <p:spPr>
          <a:xfrm>
            <a:off x="723899" y="1524000"/>
            <a:ext cx="3584448" cy="449179"/>
          </a:xfrm>
          <a:solidFill>
            <a:schemeClr val="bg1"/>
          </a:solidFill>
        </p:spPr>
        <p:style>
          <a:lnRef idx="2">
            <a:schemeClr val="accent5">
              <a:shade val="50000"/>
            </a:schemeClr>
          </a:lnRef>
          <a:fillRef idx="1">
            <a:schemeClr val="accent5"/>
          </a:fillRef>
          <a:effectRef idx="0">
            <a:schemeClr val="accent5"/>
          </a:effectRef>
          <a:fontRef idx="minor">
            <a:schemeClr val="lt1"/>
          </a:fontRef>
        </p:style>
        <p:txBody>
          <a:bodyPr anchor="ctr">
            <a:normAutofit/>
          </a:bodyPr>
          <a:lstStyle/>
          <a:p>
            <a:pPr marL="0" indent="0" algn="ctr">
              <a:lnSpc>
                <a:spcPct val="100000"/>
              </a:lnSpc>
              <a:spcBef>
                <a:spcPts val="0"/>
              </a:spcBef>
              <a:buNone/>
            </a:pPr>
            <a:r>
              <a:rPr lang="en-US" sz="1800" dirty="0" smtClean="0">
                <a:solidFill>
                  <a:schemeClr val="accent5"/>
                </a:solidFill>
              </a:rPr>
              <a:t>Proprietary Side Plate</a:t>
            </a:r>
            <a:endParaRPr lang="en-US" sz="1800" dirty="0">
              <a:solidFill>
                <a:schemeClr val="accent5"/>
              </a:solidFill>
            </a:endParaRPr>
          </a:p>
        </p:txBody>
      </p:sp>
      <p:sp>
        <p:nvSpPr>
          <p:cNvPr id="4" name="Content Placeholder 2"/>
          <p:cNvSpPr txBox="1">
            <a:spLocks/>
          </p:cNvSpPr>
          <p:nvPr/>
        </p:nvSpPr>
        <p:spPr>
          <a:xfrm>
            <a:off x="4310632" y="1524000"/>
            <a:ext cx="3584448" cy="449179"/>
          </a:xfrm>
          <a:prstGeom prst="rect">
            <a:avLst/>
          </a:prstGeom>
        </p:spPr>
        <p:style>
          <a:lnRef idx="2">
            <a:schemeClr val="accent5">
              <a:shade val="50000"/>
            </a:schemeClr>
          </a:lnRef>
          <a:fillRef idx="1">
            <a:schemeClr val="accent5"/>
          </a:fillRef>
          <a:effectRef idx="0">
            <a:schemeClr val="accent5"/>
          </a:effectRef>
          <a:fontRef idx="minor">
            <a:schemeClr val="lt1"/>
          </a:fontRef>
        </p:style>
        <p:txBody>
          <a:bodyPr vert="horz" lIns="0" tIns="0" rIns="0" bIns="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lt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lt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lt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lt1"/>
                </a:solidFill>
                <a:latin typeface="+mn-lt"/>
                <a:ea typeface="+mn-ea"/>
                <a:cs typeface="+mn-cs"/>
              </a:defRPr>
            </a:lvl9pPr>
          </a:lstStyle>
          <a:p>
            <a:pPr marL="0" indent="0" algn="ctr">
              <a:lnSpc>
                <a:spcPct val="100000"/>
              </a:lnSpc>
              <a:spcBef>
                <a:spcPts val="0"/>
              </a:spcBef>
              <a:buFont typeface="Arial" panose="020B0604020202020204" pitchFamily="34" charset="0"/>
              <a:buNone/>
            </a:pPr>
            <a:r>
              <a:rPr lang="en-US" sz="1800" dirty="0" smtClean="0">
                <a:solidFill>
                  <a:schemeClr val="bg1"/>
                </a:solidFill>
              </a:rPr>
              <a:t>Proprietary Slotted Web</a:t>
            </a:r>
            <a:endParaRPr lang="en-US" sz="1800" dirty="0">
              <a:solidFill>
                <a:schemeClr val="bg1"/>
              </a:solidFill>
            </a:endParaRPr>
          </a:p>
        </p:txBody>
      </p:sp>
      <p:sp>
        <p:nvSpPr>
          <p:cNvPr id="5" name="Content Placeholder 2"/>
          <p:cNvSpPr txBox="1">
            <a:spLocks/>
          </p:cNvSpPr>
          <p:nvPr/>
        </p:nvSpPr>
        <p:spPr>
          <a:xfrm>
            <a:off x="7895080" y="1524000"/>
            <a:ext cx="3584448" cy="449179"/>
          </a:xfrm>
          <a:prstGeom prst="rect">
            <a:avLst/>
          </a:prstGeom>
          <a:solidFill>
            <a:schemeClr val="bg1"/>
          </a:solidFill>
        </p:spPr>
        <p:style>
          <a:lnRef idx="2">
            <a:schemeClr val="accent5">
              <a:shade val="50000"/>
            </a:schemeClr>
          </a:lnRef>
          <a:fillRef idx="1">
            <a:schemeClr val="accent5"/>
          </a:fillRef>
          <a:effectRef idx="0">
            <a:schemeClr val="accent5"/>
          </a:effectRef>
          <a:fontRef idx="minor">
            <a:schemeClr val="lt1"/>
          </a:fontRef>
        </p:style>
        <p:txBody>
          <a:bodyPr vert="horz" lIns="0" tIns="0" rIns="0" bIns="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lt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lt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lt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lt1"/>
                </a:solidFill>
                <a:latin typeface="+mn-lt"/>
                <a:ea typeface="+mn-ea"/>
                <a:cs typeface="+mn-cs"/>
              </a:defRPr>
            </a:lvl9pPr>
          </a:lstStyle>
          <a:p>
            <a:pPr marL="0" indent="0" algn="ctr">
              <a:lnSpc>
                <a:spcPct val="100000"/>
              </a:lnSpc>
              <a:spcBef>
                <a:spcPts val="0"/>
              </a:spcBef>
              <a:buFont typeface="Arial" panose="020B0604020202020204" pitchFamily="34" charset="0"/>
              <a:buNone/>
            </a:pPr>
            <a:r>
              <a:rPr lang="en-US" sz="1800" dirty="0" smtClean="0">
                <a:solidFill>
                  <a:schemeClr val="accent5"/>
                </a:solidFill>
              </a:rPr>
              <a:t>Kaiser Bolted Bracket</a:t>
            </a:r>
            <a:endParaRPr lang="en-US" sz="1800" dirty="0">
              <a:solidFill>
                <a:schemeClr val="accent5"/>
              </a:solidFill>
            </a:endParaRPr>
          </a:p>
        </p:txBody>
      </p:sp>
      <p:sp>
        <p:nvSpPr>
          <p:cNvPr id="8" name="TextBox 7"/>
          <p:cNvSpPr txBox="1"/>
          <p:nvPr/>
        </p:nvSpPr>
        <p:spPr>
          <a:xfrm>
            <a:off x="7444739" y="3429000"/>
            <a:ext cx="3498586" cy="1406539"/>
          </a:xfrm>
          <a:prstGeom prst="rect">
            <a:avLst/>
          </a:prstGeom>
          <a:noFill/>
        </p:spPr>
        <p:txBody>
          <a:bodyPr wrap="none" lIns="0" tIns="0" rIns="0" bIns="0" rtlCol="0">
            <a:spAutoFit/>
          </a:bodyPr>
          <a:lstStyle/>
          <a:p>
            <a:pPr>
              <a:lnSpc>
                <a:spcPct val="120000"/>
              </a:lnSpc>
              <a:spcAft>
                <a:spcPts val="600"/>
              </a:spcAft>
            </a:pPr>
            <a:r>
              <a:rPr lang="en-US" sz="2400" dirty="0" smtClean="0">
                <a:solidFill>
                  <a:srgbClr val="666666"/>
                </a:solidFill>
                <a:latin typeface="Arial" panose="020B0604020202020204" pitchFamily="34" charset="0"/>
                <a:cs typeface="Arial" panose="020B0604020202020204" pitchFamily="34" charset="0"/>
              </a:rPr>
              <a:t>Proprietary Connection</a:t>
            </a:r>
          </a:p>
          <a:p>
            <a:pPr>
              <a:lnSpc>
                <a:spcPct val="120000"/>
              </a:lnSpc>
              <a:spcAft>
                <a:spcPts val="600"/>
              </a:spcAft>
            </a:pPr>
            <a:r>
              <a:rPr lang="en-US" sz="2400" b="1" dirty="0" smtClean="0">
                <a:solidFill>
                  <a:srgbClr val="FF773D"/>
                </a:solidFill>
                <a:latin typeface="Arial" panose="020B0604020202020204" pitchFamily="34" charset="0"/>
                <a:cs typeface="Arial" panose="020B0604020202020204" pitchFamily="34" charset="0"/>
              </a:rPr>
              <a:t>Proprietary Slotted Web</a:t>
            </a:r>
            <a:br>
              <a:rPr lang="en-US" sz="2400" b="1" dirty="0" smtClean="0">
                <a:solidFill>
                  <a:srgbClr val="FF773D"/>
                </a:solidFill>
                <a:latin typeface="Arial" panose="020B0604020202020204" pitchFamily="34" charset="0"/>
                <a:cs typeface="Arial" panose="020B0604020202020204" pitchFamily="34" charset="0"/>
              </a:rPr>
            </a:br>
            <a:r>
              <a:rPr lang="en-US" sz="2400" b="1" dirty="0" smtClean="0">
                <a:solidFill>
                  <a:srgbClr val="FF773D"/>
                </a:solidFill>
                <a:latin typeface="Arial" panose="020B0604020202020204" pitchFamily="34" charset="0"/>
                <a:cs typeface="Arial" panose="020B0604020202020204" pitchFamily="34" charset="0"/>
              </a:rPr>
              <a:t>Connection</a:t>
            </a:r>
            <a:endParaRPr lang="en-US" sz="2400" b="1" dirty="0">
              <a:solidFill>
                <a:srgbClr val="FF773D"/>
              </a:solidFill>
              <a:latin typeface="Arial" panose="020B0604020202020204" pitchFamily="34" charset="0"/>
              <a:cs typeface="Arial" panose="020B0604020202020204" pitchFamily="34" charset="0"/>
            </a:endParaRPr>
          </a:p>
        </p:txBody>
      </p:sp>
      <p:pic>
        <p:nvPicPr>
          <p:cNvPr id="6" name="Picture 5"/>
          <p:cNvPicPr>
            <a:picLocks noChangeAspect="1"/>
          </p:cNvPicPr>
          <p:nvPr/>
        </p:nvPicPr>
        <p:blipFill rotWithShape="1">
          <a:blip r:embed="rId4">
            <a:extLst>
              <a:ext uri="{28A0092B-C50C-407E-A947-70E740481C1C}">
                <a14:useLocalDpi xmlns:a14="http://schemas.microsoft.com/office/drawing/2010/main" val="0"/>
              </a:ext>
            </a:extLst>
          </a:blip>
          <a:srcRect l="23715" r="22146" b="9123"/>
          <a:stretch/>
        </p:blipFill>
        <p:spPr>
          <a:xfrm>
            <a:off x="2748811" y="2580836"/>
            <a:ext cx="2436046" cy="3429000"/>
          </a:xfrm>
          <a:prstGeom prst="rect">
            <a:avLst/>
          </a:prstGeom>
        </p:spPr>
      </p:pic>
    </p:spTree>
    <p:custDataLst>
      <p:tags r:id="rId1"/>
    </p:custDataLst>
    <p:extLst>
      <p:ext uri="{BB962C8B-B14F-4D97-AF65-F5344CB8AC3E}">
        <p14:creationId xmlns:p14="http://schemas.microsoft.com/office/powerpoint/2010/main" val="1750674953"/>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Connection Type: Proprietary, cont.</a:t>
            </a:r>
            <a:endParaRPr lang="en-US" dirty="0"/>
          </a:p>
        </p:txBody>
      </p:sp>
      <p:sp>
        <p:nvSpPr>
          <p:cNvPr id="3" name="Content Placeholder 2"/>
          <p:cNvSpPr>
            <a:spLocks noGrp="1"/>
          </p:cNvSpPr>
          <p:nvPr>
            <p:ph idx="1"/>
          </p:nvPr>
        </p:nvSpPr>
        <p:spPr>
          <a:xfrm>
            <a:off x="723899" y="1524000"/>
            <a:ext cx="3584448" cy="449179"/>
          </a:xfrm>
          <a:solidFill>
            <a:schemeClr val="bg1"/>
          </a:solidFill>
        </p:spPr>
        <p:style>
          <a:lnRef idx="2">
            <a:schemeClr val="accent5">
              <a:shade val="50000"/>
            </a:schemeClr>
          </a:lnRef>
          <a:fillRef idx="1">
            <a:schemeClr val="accent5"/>
          </a:fillRef>
          <a:effectRef idx="0">
            <a:schemeClr val="accent5"/>
          </a:effectRef>
          <a:fontRef idx="minor">
            <a:schemeClr val="lt1"/>
          </a:fontRef>
        </p:style>
        <p:txBody>
          <a:bodyPr anchor="ctr">
            <a:normAutofit/>
          </a:bodyPr>
          <a:lstStyle/>
          <a:p>
            <a:pPr marL="0" indent="0" algn="ctr">
              <a:lnSpc>
                <a:spcPct val="100000"/>
              </a:lnSpc>
              <a:spcBef>
                <a:spcPts val="0"/>
              </a:spcBef>
              <a:buNone/>
            </a:pPr>
            <a:r>
              <a:rPr lang="en-US" sz="1800" dirty="0" smtClean="0">
                <a:solidFill>
                  <a:schemeClr val="accent5"/>
                </a:solidFill>
              </a:rPr>
              <a:t>Proprietary Side Plate</a:t>
            </a:r>
            <a:endParaRPr lang="en-US" sz="1800" dirty="0">
              <a:solidFill>
                <a:schemeClr val="accent5"/>
              </a:solidFill>
            </a:endParaRPr>
          </a:p>
        </p:txBody>
      </p:sp>
      <p:sp>
        <p:nvSpPr>
          <p:cNvPr id="4" name="Content Placeholder 2"/>
          <p:cNvSpPr txBox="1">
            <a:spLocks/>
          </p:cNvSpPr>
          <p:nvPr/>
        </p:nvSpPr>
        <p:spPr>
          <a:xfrm>
            <a:off x="4310632" y="1524000"/>
            <a:ext cx="3584448" cy="449179"/>
          </a:xfrm>
          <a:prstGeom prst="rect">
            <a:avLst/>
          </a:prstGeom>
          <a:solidFill>
            <a:schemeClr val="bg1"/>
          </a:solidFill>
        </p:spPr>
        <p:style>
          <a:lnRef idx="2">
            <a:schemeClr val="accent5">
              <a:shade val="50000"/>
            </a:schemeClr>
          </a:lnRef>
          <a:fillRef idx="1">
            <a:schemeClr val="accent5"/>
          </a:fillRef>
          <a:effectRef idx="0">
            <a:schemeClr val="accent5"/>
          </a:effectRef>
          <a:fontRef idx="minor">
            <a:schemeClr val="lt1"/>
          </a:fontRef>
        </p:style>
        <p:txBody>
          <a:bodyPr vert="horz" lIns="0" tIns="0" rIns="0" bIns="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lt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lt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lt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lt1"/>
                </a:solidFill>
                <a:latin typeface="+mn-lt"/>
                <a:ea typeface="+mn-ea"/>
                <a:cs typeface="+mn-cs"/>
              </a:defRPr>
            </a:lvl9pPr>
          </a:lstStyle>
          <a:p>
            <a:pPr marL="0" indent="0" algn="ctr">
              <a:lnSpc>
                <a:spcPct val="100000"/>
              </a:lnSpc>
              <a:spcBef>
                <a:spcPts val="0"/>
              </a:spcBef>
              <a:buFont typeface="Arial" panose="020B0604020202020204" pitchFamily="34" charset="0"/>
              <a:buNone/>
            </a:pPr>
            <a:r>
              <a:rPr lang="en-US" sz="1800" dirty="0" smtClean="0">
                <a:solidFill>
                  <a:schemeClr val="accent5"/>
                </a:solidFill>
              </a:rPr>
              <a:t>Proprietary Slotted Web</a:t>
            </a:r>
            <a:endParaRPr lang="en-US" sz="1800" dirty="0">
              <a:solidFill>
                <a:schemeClr val="accent5"/>
              </a:solidFill>
            </a:endParaRPr>
          </a:p>
        </p:txBody>
      </p:sp>
      <p:sp>
        <p:nvSpPr>
          <p:cNvPr id="5" name="Content Placeholder 2"/>
          <p:cNvSpPr txBox="1">
            <a:spLocks/>
          </p:cNvSpPr>
          <p:nvPr/>
        </p:nvSpPr>
        <p:spPr>
          <a:xfrm>
            <a:off x="7895080" y="1524000"/>
            <a:ext cx="3584448" cy="449179"/>
          </a:xfrm>
          <a:prstGeom prst="rect">
            <a:avLst/>
          </a:prstGeom>
        </p:spPr>
        <p:style>
          <a:lnRef idx="2">
            <a:schemeClr val="accent5">
              <a:shade val="50000"/>
            </a:schemeClr>
          </a:lnRef>
          <a:fillRef idx="1">
            <a:schemeClr val="accent5"/>
          </a:fillRef>
          <a:effectRef idx="0">
            <a:schemeClr val="accent5"/>
          </a:effectRef>
          <a:fontRef idx="minor">
            <a:schemeClr val="lt1"/>
          </a:fontRef>
        </p:style>
        <p:txBody>
          <a:bodyPr vert="horz" lIns="0" tIns="0" rIns="0" bIns="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lt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lt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lt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lt1"/>
                </a:solidFill>
                <a:latin typeface="+mn-lt"/>
                <a:ea typeface="+mn-ea"/>
                <a:cs typeface="+mn-cs"/>
              </a:defRPr>
            </a:lvl9pPr>
          </a:lstStyle>
          <a:p>
            <a:pPr marL="0" indent="0" algn="ctr">
              <a:lnSpc>
                <a:spcPct val="100000"/>
              </a:lnSpc>
              <a:spcBef>
                <a:spcPts val="0"/>
              </a:spcBef>
              <a:buFont typeface="Arial" panose="020B0604020202020204" pitchFamily="34" charset="0"/>
              <a:buNone/>
            </a:pPr>
            <a:r>
              <a:rPr lang="en-US" sz="1800" dirty="0" smtClean="0">
                <a:solidFill>
                  <a:schemeClr val="bg1"/>
                </a:solidFill>
              </a:rPr>
              <a:t>Kaiser Bolted Bracket</a:t>
            </a:r>
            <a:endParaRPr lang="en-US" sz="1800" dirty="0">
              <a:solidFill>
                <a:schemeClr val="bg1"/>
              </a:solidFill>
            </a:endParaRPr>
          </a:p>
        </p:txBody>
      </p:sp>
      <p:sp>
        <p:nvSpPr>
          <p:cNvPr id="8" name="TextBox 7"/>
          <p:cNvSpPr txBox="1"/>
          <p:nvPr/>
        </p:nvSpPr>
        <p:spPr>
          <a:xfrm>
            <a:off x="7444739" y="3429000"/>
            <a:ext cx="3201197" cy="1406539"/>
          </a:xfrm>
          <a:prstGeom prst="rect">
            <a:avLst/>
          </a:prstGeom>
          <a:noFill/>
        </p:spPr>
        <p:txBody>
          <a:bodyPr wrap="none" lIns="0" tIns="0" rIns="0" bIns="0" rtlCol="0">
            <a:spAutoFit/>
          </a:bodyPr>
          <a:lstStyle/>
          <a:p>
            <a:pPr>
              <a:lnSpc>
                <a:spcPct val="120000"/>
              </a:lnSpc>
              <a:spcAft>
                <a:spcPts val="600"/>
              </a:spcAft>
            </a:pPr>
            <a:r>
              <a:rPr lang="en-US" sz="2400" dirty="0" smtClean="0">
                <a:solidFill>
                  <a:srgbClr val="666666"/>
                </a:solidFill>
                <a:latin typeface="Arial" panose="020B0604020202020204" pitchFamily="34" charset="0"/>
                <a:cs typeface="Arial" panose="020B0604020202020204" pitchFamily="34" charset="0"/>
              </a:rPr>
              <a:t>Proprietary Connection</a:t>
            </a:r>
          </a:p>
          <a:p>
            <a:pPr>
              <a:lnSpc>
                <a:spcPct val="120000"/>
              </a:lnSpc>
              <a:spcAft>
                <a:spcPts val="600"/>
              </a:spcAft>
            </a:pPr>
            <a:r>
              <a:rPr lang="en-US" sz="2400" b="1" dirty="0" smtClean="0">
                <a:solidFill>
                  <a:srgbClr val="FF773D"/>
                </a:solidFill>
                <a:latin typeface="Arial" panose="020B0604020202020204" pitchFamily="34" charset="0"/>
                <a:cs typeface="Arial" panose="020B0604020202020204" pitchFamily="34" charset="0"/>
              </a:rPr>
              <a:t>Kaiser Bolted Bracket</a:t>
            </a:r>
            <a:br>
              <a:rPr lang="en-US" sz="2400" b="1" dirty="0" smtClean="0">
                <a:solidFill>
                  <a:srgbClr val="FF773D"/>
                </a:solidFill>
                <a:latin typeface="Arial" panose="020B0604020202020204" pitchFamily="34" charset="0"/>
                <a:cs typeface="Arial" panose="020B0604020202020204" pitchFamily="34" charset="0"/>
              </a:rPr>
            </a:br>
            <a:r>
              <a:rPr lang="en-US" sz="2400" b="1" dirty="0" smtClean="0">
                <a:solidFill>
                  <a:srgbClr val="FF773D"/>
                </a:solidFill>
                <a:latin typeface="Arial" panose="020B0604020202020204" pitchFamily="34" charset="0"/>
                <a:cs typeface="Arial" panose="020B0604020202020204" pitchFamily="34" charset="0"/>
              </a:rPr>
              <a:t>Connection</a:t>
            </a:r>
            <a:endParaRPr lang="en-US" sz="2400" b="1" dirty="0">
              <a:solidFill>
                <a:srgbClr val="FF773D"/>
              </a:solidFill>
              <a:latin typeface="Arial" panose="020B0604020202020204" pitchFamily="34" charset="0"/>
              <a:cs typeface="Arial" panose="020B0604020202020204" pitchFamily="34" charset="0"/>
            </a:endParaRPr>
          </a:p>
        </p:txBody>
      </p:sp>
      <p:pic>
        <p:nvPicPr>
          <p:cNvPr id="7" name="Pictur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676887" y="2580836"/>
            <a:ext cx="4579894" cy="3429000"/>
          </a:xfrm>
          <a:prstGeom prst="rect">
            <a:avLst/>
          </a:prstGeom>
        </p:spPr>
      </p:pic>
    </p:spTree>
    <p:custDataLst>
      <p:tags r:id="rId1"/>
    </p:custDataLst>
    <p:extLst>
      <p:ext uri="{BB962C8B-B14F-4D97-AF65-F5344CB8AC3E}">
        <p14:creationId xmlns:p14="http://schemas.microsoft.com/office/powerpoint/2010/main" val="268636464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lstStyle/>
          <a:p>
            <a:r>
              <a:rPr lang="en-US" dirty="0" smtClean="0"/>
              <a:t>Credit Information</a:t>
            </a:r>
            <a:endParaRPr lang="en-US" dirty="0"/>
          </a:p>
        </p:txBody>
      </p:sp>
      <p:sp>
        <p:nvSpPr>
          <p:cNvPr id="4" name="Content Placeholder 3"/>
          <p:cNvSpPr>
            <a:spLocks noGrp="1"/>
          </p:cNvSpPr>
          <p:nvPr>
            <p:ph idx="1"/>
          </p:nvPr>
        </p:nvSpPr>
        <p:spPr/>
        <p:txBody>
          <a:bodyPr/>
          <a:lstStyle/>
          <a:p>
            <a:endParaRPr lang="en-US"/>
          </a:p>
        </p:txBody>
      </p:sp>
      <p:sp>
        <p:nvSpPr>
          <p:cNvPr id="6" name="Content Placeholder 2"/>
          <p:cNvSpPr txBox="1">
            <a:spLocks/>
          </p:cNvSpPr>
          <p:nvPr/>
        </p:nvSpPr>
        <p:spPr>
          <a:xfrm>
            <a:off x="342900" y="1295400"/>
            <a:ext cx="7124699" cy="4837112"/>
          </a:xfrm>
          <a:prstGeom prst="rect">
            <a:avLst/>
          </a:prstGeom>
          <a:noFill/>
          <a:ln>
            <a:noFill/>
          </a:ln>
          <a:effectLst/>
        </p:spPr>
        <p:txBody>
          <a:bodyPr vert="horz" lIns="0" tIns="0" rIns="0" bIns="0" rtlCol="0">
            <a:noAutofit/>
          </a:bodyPr>
          <a:lstStyle>
            <a:lvl1pPr marL="0" indent="0" algn="l" defTabSz="914400" rtl="0" eaLnBrk="1" latinLnBrk="0" hangingPunct="1">
              <a:spcBef>
                <a:spcPct val="20000"/>
              </a:spcBef>
              <a:buFont typeface="Arial" panose="020B0604020202020204" pitchFamily="34" charset="0"/>
              <a:buNone/>
              <a:defRPr sz="2800" b="1" kern="1200">
                <a:solidFill>
                  <a:schemeClr val="bg2"/>
                </a:solidFill>
                <a:latin typeface="+mn-lt"/>
                <a:ea typeface="+mn-ea"/>
                <a:cs typeface="+mn-cs"/>
              </a:defRPr>
            </a:lvl1pPr>
            <a:lvl2pPr marL="0" indent="-285750" algn="l" defTabSz="914400" rtl="0" eaLnBrk="1" latinLnBrk="0" hangingPunct="1">
              <a:spcBef>
                <a:spcPct val="20000"/>
              </a:spcBef>
              <a:buFont typeface="Arial" panose="020B0604020202020204" pitchFamily="34" charset="0"/>
              <a:buChar char="•"/>
              <a:defRPr sz="2400" kern="1200">
                <a:solidFill>
                  <a:schemeClr val="bg2"/>
                </a:solidFill>
                <a:latin typeface="+mn-lt"/>
                <a:ea typeface="+mn-ea"/>
                <a:cs typeface="+mn-cs"/>
              </a:defRPr>
            </a:lvl2pPr>
            <a:lvl3pPr marL="594360" indent="-228600" algn="l" defTabSz="914400" rtl="0" eaLnBrk="1" latinLnBrk="0" hangingPunct="1">
              <a:spcBef>
                <a:spcPct val="20000"/>
              </a:spcBef>
              <a:buFont typeface="Arial" panose="020B0604020202020204" pitchFamily="34" charset="0"/>
              <a:buChar char="‒"/>
              <a:defRPr sz="2000" kern="1200">
                <a:solidFill>
                  <a:schemeClr val="bg2"/>
                </a:solidFill>
                <a:latin typeface="+mn-lt"/>
                <a:ea typeface="+mn-ea"/>
                <a:cs typeface="+mn-cs"/>
              </a:defRPr>
            </a:lvl3pPr>
            <a:lvl4pPr marL="914400" indent="-228600" algn="l" defTabSz="914400" rtl="0" eaLnBrk="1" latinLnBrk="0" hangingPunct="1">
              <a:spcBef>
                <a:spcPct val="20000"/>
              </a:spcBef>
              <a:buFont typeface="Arial" panose="020B0604020202020204" pitchFamily="34" charset="0"/>
              <a:buChar char="•"/>
              <a:defRPr sz="1800" kern="1200">
                <a:solidFill>
                  <a:schemeClr val="bg2"/>
                </a:solidFill>
                <a:latin typeface="+mn-lt"/>
                <a:ea typeface="+mn-ea"/>
                <a:cs typeface="+mn-cs"/>
              </a:defRPr>
            </a:lvl4pPr>
            <a:lvl5pPr marL="1234440" indent="-228600" algn="l" defTabSz="914400" rtl="0" eaLnBrk="1" latinLnBrk="0" hangingPunct="1">
              <a:spcBef>
                <a:spcPct val="20000"/>
              </a:spcBef>
              <a:buFont typeface="Arial" panose="020B0604020202020204" pitchFamily="34" charset="0"/>
              <a:buChar char="»"/>
              <a:defRPr sz="1800" kern="1200">
                <a:solidFill>
                  <a:schemeClr val="bg2"/>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9pPr>
          </a:lstStyle>
          <a:p>
            <a:pPr lvl="0">
              <a:lnSpc>
                <a:spcPct val="120000"/>
              </a:lnSpc>
              <a:spcBef>
                <a:spcPts val="0"/>
              </a:spcBef>
              <a:spcAft>
                <a:spcPts val="600"/>
              </a:spcAft>
              <a:defRPr/>
            </a:pPr>
            <a:r>
              <a:rPr lang="en-US" sz="1800" dirty="0">
                <a:solidFill>
                  <a:schemeClr val="tx2"/>
                </a:solidFill>
                <a:latin typeface="Arial"/>
                <a:cs typeface="Calibri" pitchFamily="34" charset="0"/>
              </a:rPr>
              <a:t>IACET Accreditation </a:t>
            </a:r>
            <a:r>
              <a:rPr lang="en-US" sz="1800" dirty="0" smtClean="0">
                <a:solidFill>
                  <a:schemeClr val="tx2"/>
                </a:solidFill>
                <a:latin typeface="Arial"/>
                <a:cs typeface="Calibri" pitchFamily="34" charset="0"/>
              </a:rPr>
              <a:t>Information</a:t>
            </a:r>
          </a:p>
          <a:p>
            <a:pPr lvl="0">
              <a:lnSpc>
                <a:spcPct val="120000"/>
              </a:lnSpc>
              <a:spcBef>
                <a:spcPts val="0"/>
              </a:spcBef>
              <a:spcAft>
                <a:spcPts val="600"/>
              </a:spcAft>
              <a:defRPr/>
            </a:pPr>
            <a:r>
              <a:rPr lang="en-US" sz="1800" b="0" dirty="0" smtClean="0">
                <a:solidFill>
                  <a:schemeClr val="tx2"/>
                </a:solidFill>
                <a:latin typeface="Arial"/>
                <a:cs typeface="Calibri" pitchFamily="34" charset="0"/>
              </a:rPr>
              <a:t>Simpson </a:t>
            </a:r>
            <a:r>
              <a:rPr lang="en-US" sz="1800" b="0" dirty="0">
                <a:solidFill>
                  <a:schemeClr val="tx2"/>
                </a:solidFill>
                <a:latin typeface="Arial"/>
                <a:cs typeface="Calibri" pitchFamily="34" charset="0"/>
              </a:rPr>
              <a:t>Strong-Tie</a:t>
            </a:r>
            <a:r>
              <a:rPr lang="en-US" sz="1800" b="0" baseline="30000" dirty="0">
                <a:solidFill>
                  <a:schemeClr val="tx2"/>
                </a:solidFill>
                <a:latin typeface="Arial"/>
                <a:cs typeface="Calibri" pitchFamily="34" charset="0"/>
              </a:rPr>
              <a:t>®</a:t>
            </a:r>
            <a:r>
              <a:rPr lang="en-US" sz="1800" b="0" dirty="0">
                <a:solidFill>
                  <a:schemeClr val="tx2"/>
                </a:solidFill>
                <a:latin typeface="Arial"/>
                <a:cs typeface="Calibri" pitchFamily="34" charset="0"/>
              </a:rPr>
              <a:t> has been accredited as an Authorized Provider by the International Association for Continuing Education and Training (</a:t>
            </a:r>
            <a:r>
              <a:rPr lang="en-US" sz="1800" b="0" dirty="0" smtClean="0">
                <a:solidFill>
                  <a:schemeClr val="tx2"/>
                </a:solidFill>
                <a:latin typeface="Arial"/>
                <a:cs typeface="Calibri" pitchFamily="34" charset="0"/>
              </a:rPr>
              <a:t>IACET).  </a:t>
            </a:r>
            <a:r>
              <a:rPr lang="en-US" sz="1800" b="0" dirty="0">
                <a:solidFill>
                  <a:schemeClr val="tx2"/>
                </a:solidFill>
                <a:latin typeface="Arial"/>
                <a:cs typeface="Calibri" pitchFamily="34" charset="0"/>
              </a:rPr>
              <a:t>As a result of their Authorized Provider accreditation status, Simpson </a:t>
            </a:r>
            <a:r>
              <a:rPr lang="en-US" sz="1800" b="0" dirty="0" smtClean="0">
                <a:solidFill>
                  <a:schemeClr val="tx2"/>
                </a:solidFill>
                <a:latin typeface="Arial"/>
                <a:cs typeface="Calibri" pitchFamily="34" charset="0"/>
              </a:rPr>
              <a:t>Strong-Tie</a:t>
            </a:r>
            <a:r>
              <a:rPr lang="en-US" sz="1800" b="0" baseline="30000" dirty="0">
                <a:solidFill>
                  <a:schemeClr val="tx2"/>
                </a:solidFill>
                <a:latin typeface="Arial"/>
                <a:cs typeface="Calibri" pitchFamily="34" charset="0"/>
              </a:rPr>
              <a:t>®</a:t>
            </a:r>
            <a:r>
              <a:rPr lang="en-US" sz="1800" b="0" dirty="0">
                <a:solidFill>
                  <a:schemeClr val="tx2"/>
                </a:solidFill>
                <a:latin typeface="Arial"/>
                <a:cs typeface="Calibri" pitchFamily="34" charset="0"/>
              </a:rPr>
              <a:t> is authorized to offer IACET CEUs for its programs that qualify under the ANSI/IACET Standard</a:t>
            </a:r>
            <a:r>
              <a:rPr lang="en-US" sz="1800" b="0" dirty="0" smtClean="0">
                <a:solidFill>
                  <a:schemeClr val="tx2"/>
                </a:solidFill>
                <a:latin typeface="Arial"/>
                <a:cs typeface="Calibri" pitchFamily="34" charset="0"/>
              </a:rPr>
              <a:t>.</a:t>
            </a:r>
          </a:p>
          <a:p>
            <a:pPr lvl="0">
              <a:lnSpc>
                <a:spcPct val="120000"/>
              </a:lnSpc>
              <a:spcBef>
                <a:spcPts val="0"/>
              </a:spcBef>
              <a:spcAft>
                <a:spcPts val="600"/>
              </a:spcAft>
              <a:defRPr/>
            </a:pPr>
            <a:r>
              <a:rPr lang="en-US" sz="1800" spc="10" dirty="0" smtClean="0">
                <a:solidFill>
                  <a:schemeClr val="tx2"/>
                </a:solidFill>
                <a:latin typeface="Arial"/>
                <a:cs typeface="Calibri" pitchFamily="34" charset="0"/>
              </a:rPr>
              <a:t>This </a:t>
            </a:r>
            <a:r>
              <a:rPr lang="en-US" sz="1800" spc="10" dirty="0">
                <a:solidFill>
                  <a:schemeClr val="tx2"/>
                </a:solidFill>
                <a:latin typeface="Arial"/>
                <a:cs typeface="Calibri" pitchFamily="34" charset="0"/>
              </a:rPr>
              <a:t>course offers </a:t>
            </a:r>
            <a:r>
              <a:rPr lang="en-US" sz="1800" spc="10" dirty="0" smtClean="0">
                <a:solidFill>
                  <a:schemeClr val="tx2"/>
                </a:solidFill>
                <a:latin typeface="Arial"/>
                <a:cs typeface="Calibri" pitchFamily="34" charset="0"/>
              </a:rPr>
              <a:t>0.2 CEU (2 hours </a:t>
            </a:r>
            <a:r>
              <a:rPr lang="en-US" sz="1800" spc="10" dirty="0">
                <a:solidFill>
                  <a:schemeClr val="tx2"/>
                </a:solidFill>
                <a:latin typeface="Arial"/>
                <a:cs typeface="Calibri" pitchFamily="34" charset="0"/>
              </a:rPr>
              <a:t>of credit</a:t>
            </a:r>
            <a:r>
              <a:rPr lang="en-US" sz="1800" spc="10" dirty="0" smtClean="0">
                <a:solidFill>
                  <a:schemeClr val="tx2"/>
                </a:solidFill>
                <a:latin typeface="Arial"/>
                <a:cs typeface="Calibri" pitchFamily="34" charset="0"/>
              </a:rPr>
              <a:t>).</a:t>
            </a:r>
          </a:p>
          <a:p>
            <a:pPr marL="0" marR="0" lvl="0" indent="0" algn="l" defTabSz="914400" rtl="0" eaLnBrk="1" fontAlgn="auto" latinLnBrk="0" hangingPunct="1">
              <a:lnSpc>
                <a:spcPct val="120000"/>
              </a:lnSpc>
              <a:spcBef>
                <a:spcPts val="0"/>
              </a:spcBef>
              <a:spcAft>
                <a:spcPts val="600"/>
              </a:spcAft>
              <a:buClrTx/>
              <a:buSzTx/>
              <a:buFont typeface="Arial" panose="020B0604020202020204" pitchFamily="34" charset="0"/>
              <a:buNone/>
              <a:tabLst/>
              <a:defRPr/>
            </a:pPr>
            <a:endParaRPr lang="en-US" sz="1800" b="0" dirty="0">
              <a:solidFill>
                <a:schemeClr val="tx2"/>
              </a:solidFill>
              <a:latin typeface="Arial"/>
              <a:cs typeface="Calibri" pitchFamily="34" charset="0"/>
            </a:endParaRPr>
          </a:p>
        </p:txBody>
      </p:sp>
      <p:pic>
        <p:nvPicPr>
          <p:cNvPr id="3" name="Picture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471197" y="1681088"/>
            <a:ext cx="2859409" cy="1793631"/>
          </a:xfrm>
          <a:prstGeom prst="rect">
            <a:avLst/>
          </a:prstGeom>
        </p:spPr>
      </p:pic>
    </p:spTree>
    <p:custDataLst>
      <p:tags r:id="rId1"/>
    </p:custDataLst>
    <p:extLst>
      <p:ext uri="{BB962C8B-B14F-4D97-AF65-F5344CB8AC3E}">
        <p14:creationId xmlns:p14="http://schemas.microsoft.com/office/powerpoint/2010/main" val="389623789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marL="0" indent="0">
              <a:lnSpc>
                <a:spcPct val="120000"/>
              </a:lnSpc>
              <a:buNone/>
            </a:pPr>
            <a:r>
              <a:rPr lang="en-US" sz="2400" dirty="0">
                <a:solidFill>
                  <a:srgbClr val="FF773D"/>
                </a:solidFill>
                <a:latin typeface="Arial Black" panose="020B0A04020102020204" pitchFamily="34" charset="0"/>
              </a:rPr>
              <a:t>What happens when the force is removed</a:t>
            </a:r>
            <a:r>
              <a:rPr lang="en-US" sz="2400" dirty="0" smtClean="0">
                <a:solidFill>
                  <a:srgbClr val="FF773D"/>
                </a:solidFill>
                <a:latin typeface="Arial Black" panose="020B0A04020102020204" pitchFamily="34" charset="0"/>
              </a:rPr>
              <a:t>?</a:t>
            </a:r>
          </a:p>
          <a:p>
            <a:pPr marL="0" indent="0">
              <a:lnSpc>
                <a:spcPct val="120000"/>
              </a:lnSpc>
              <a:buNone/>
            </a:pPr>
            <a:r>
              <a:rPr lang="en-US" sz="2000" dirty="0">
                <a:solidFill>
                  <a:srgbClr val="666666"/>
                </a:solidFill>
              </a:rPr>
              <a:t>Inelastic deformation is the deformation of a structural element </a:t>
            </a:r>
            <a:r>
              <a:rPr lang="en-US" sz="2000" b="1" dirty="0">
                <a:solidFill>
                  <a:srgbClr val="666666"/>
                </a:solidFill>
              </a:rPr>
              <a:t>where the element does not return to the original shape after the force is removed</a:t>
            </a:r>
            <a:r>
              <a:rPr lang="en-US" sz="2000" dirty="0" smtClean="0">
                <a:solidFill>
                  <a:srgbClr val="666666"/>
                </a:solidFill>
              </a:rPr>
              <a:t>.</a:t>
            </a:r>
            <a:endParaRPr lang="en-US" sz="2000" dirty="0">
              <a:solidFill>
                <a:srgbClr val="666666"/>
              </a:solidFill>
            </a:endParaRPr>
          </a:p>
          <a:p>
            <a:pPr marL="0" indent="0">
              <a:lnSpc>
                <a:spcPct val="120000"/>
              </a:lnSpc>
              <a:buNone/>
            </a:pPr>
            <a:r>
              <a:rPr lang="en-US" sz="2000" dirty="0">
                <a:solidFill>
                  <a:srgbClr val="666666"/>
                </a:solidFill>
              </a:rPr>
              <a:t>This may be the result of large forces during an earthquake that are far in excess of normal structural loading conditions.</a:t>
            </a:r>
          </a:p>
        </p:txBody>
      </p:sp>
      <p:sp>
        <p:nvSpPr>
          <p:cNvPr id="2" name="Title 1"/>
          <p:cNvSpPr>
            <a:spLocks noGrp="1"/>
          </p:cNvSpPr>
          <p:nvPr>
            <p:ph type="title"/>
          </p:nvPr>
        </p:nvSpPr>
        <p:spPr/>
        <p:txBody>
          <a:bodyPr>
            <a:normAutofit/>
          </a:bodyPr>
          <a:lstStyle/>
          <a:p>
            <a:r>
              <a:rPr lang="en-US" dirty="0" smtClean="0"/>
              <a:t>Inelastic Deformation</a:t>
            </a:r>
            <a:endParaRPr lang="en-US" dirty="0"/>
          </a:p>
        </p:txBody>
      </p:sp>
      <p:sp>
        <p:nvSpPr>
          <p:cNvPr id="6" name="Rectangle 5"/>
          <p:cNvSpPr/>
          <p:nvPr/>
        </p:nvSpPr>
        <p:spPr>
          <a:xfrm>
            <a:off x="6362700" y="1533525"/>
            <a:ext cx="5105400" cy="4600575"/>
          </a:xfrm>
          <a:prstGeom prst="rect">
            <a:avLst/>
          </a:prstGeom>
          <a:solidFill>
            <a:schemeClr val="bg1"/>
          </a:solidFill>
          <a:ln>
            <a:noFill/>
          </a:ln>
          <a:effectLst>
            <a:outerShdw blurRad="127000" sx="102000" sy="102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Content Placeholder 4"/>
          <p:cNvPicPr>
            <a:picLocks noChangeAspect="1"/>
          </p:cNvPicPr>
          <p:nvPr/>
        </p:nvPicPr>
        <p:blipFill rotWithShape="1">
          <a:blip r:embed="rId4">
            <a:extLst>
              <a:ext uri="{28A0092B-C50C-407E-A947-70E740481C1C}">
                <a14:useLocalDpi xmlns:a14="http://schemas.microsoft.com/office/drawing/2010/main" val="0"/>
              </a:ext>
            </a:extLst>
          </a:blip>
          <a:srcRect b="19235"/>
          <a:stretch/>
        </p:blipFill>
        <p:spPr>
          <a:xfrm>
            <a:off x="6535923" y="2331786"/>
            <a:ext cx="4751202" cy="3630864"/>
          </a:xfrm>
          <a:prstGeom prst="rect">
            <a:avLst/>
          </a:prstGeom>
        </p:spPr>
      </p:pic>
      <p:sp>
        <p:nvSpPr>
          <p:cNvPr id="8" name="Rectangle 7"/>
          <p:cNvSpPr/>
          <p:nvPr/>
        </p:nvSpPr>
        <p:spPr>
          <a:xfrm>
            <a:off x="6535923" y="1706348"/>
            <a:ext cx="4751202" cy="453988"/>
          </a:xfrm>
          <a:prstGeom prst="rect">
            <a:avLst/>
          </a:prstGeom>
          <a:solidFill>
            <a:schemeClr val="bg2">
              <a:lumMod val="75000"/>
            </a:schemeClr>
          </a:solid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smtClean="0">
                <a:latin typeface="Arial" panose="020B0604020202020204" pitchFamily="34" charset="0"/>
                <a:cs typeface="Arial" panose="020B0604020202020204" pitchFamily="34" charset="0"/>
              </a:rPr>
              <a:t>INELASTIC DEFORMATION</a:t>
            </a:r>
            <a:endParaRPr lang="en-US" sz="2000" dirty="0">
              <a:latin typeface="Arial" panose="020B0604020202020204" pitchFamily="34" charset="0"/>
              <a:cs typeface="Arial" panose="020B0604020202020204" pitchFamily="34" charset="0"/>
            </a:endParaRPr>
          </a:p>
        </p:txBody>
      </p:sp>
      <p:pic>
        <p:nvPicPr>
          <p:cNvPr id="9" name="Picture 8"/>
          <p:cNvPicPr>
            <a:picLocks noChangeAspect="1"/>
          </p:cNvPicPr>
          <p:nvPr/>
        </p:nvPicPr>
        <p:blipFill>
          <a:blip r:embed="rId5" cstate="print">
            <a:duotone>
              <a:srgbClr val="FF5308">
                <a:shade val="45000"/>
                <a:satMod val="135000"/>
              </a:srgbClr>
              <a:prstClr val="white"/>
            </a:duotone>
            <a:extLst>
              <a:ext uri="{28A0092B-C50C-407E-A947-70E740481C1C}">
                <a14:useLocalDpi xmlns:a14="http://schemas.microsoft.com/office/drawing/2010/main" val="0"/>
              </a:ext>
            </a:extLst>
          </a:blip>
          <a:stretch>
            <a:fillRect/>
          </a:stretch>
        </p:blipFill>
        <p:spPr>
          <a:xfrm>
            <a:off x="11468099" y="6459220"/>
            <a:ext cx="264160" cy="264160"/>
          </a:xfrm>
          <a:prstGeom prst="rect">
            <a:avLst/>
          </a:prstGeom>
        </p:spPr>
      </p:pic>
    </p:spTree>
    <p:custDataLst>
      <p:tags r:id="rId1"/>
    </p:custDataLst>
    <p:extLst>
      <p:ext uri="{BB962C8B-B14F-4D97-AF65-F5344CB8AC3E}">
        <p14:creationId xmlns:p14="http://schemas.microsoft.com/office/powerpoint/2010/main" val="3841164841"/>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723899" y="2961566"/>
            <a:ext cx="5105401" cy="3172534"/>
          </a:xfrm>
        </p:spPr>
        <p:txBody>
          <a:bodyPr>
            <a:normAutofit/>
          </a:bodyPr>
          <a:lstStyle/>
          <a:p>
            <a:pPr marL="0" indent="0">
              <a:lnSpc>
                <a:spcPct val="120000"/>
              </a:lnSpc>
              <a:buNone/>
            </a:pPr>
            <a:r>
              <a:rPr lang="en-US" sz="2400" dirty="0" smtClean="0">
                <a:solidFill>
                  <a:srgbClr val="FF773D"/>
                </a:solidFill>
                <a:latin typeface="Arial Black" panose="020B0A04020102020204" pitchFamily="34" charset="0"/>
              </a:rPr>
              <a:t>What is ductility?</a:t>
            </a:r>
          </a:p>
          <a:p>
            <a:pPr marL="0" indent="0">
              <a:lnSpc>
                <a:spcPct val="120000"/>
              </a:lnSpc>
              <a:buNone/>
            </a:pPr>
            <a:r>
              <a:rPr lang="en-US" sz="2000" dirty="0" smtClean="0">
                <a:solidFill>
                  <a:srgbClr val="666666"/>
                </a:solidFill>
              </a:rPr>
              <a:t>Ductility is the ability to sustain large inelastic deformations without significant loss in strength.</a:t>
            </a:r>
            <a:endParaRPr lang="en-US" sz="2000" dirty="0">
              <a:solidFill>
                <a:srgbClr val="666666"/>
              </a:solidFill>
            </a:endParaRPr>
          </a:p>
        </p:txBody>
      </p:sp>
      <p:sp>
        <p:nvSpPr>
          <p:cNvPr id="4" name="Content Placeholder 3"/>
          <p:cNvSpPr>
            <a:spLocks noGrp="1"/>
          </p:cNvSpPr>
          <p:nvPr>
            <p:ph idx="10"/>
          </p:nvPr>
        </p:nvSpPr>
        <p:spPr>
          <a:xfrm>
            <a:off x="6362700" y="2961565"/>
            <a:ext cx="5105401" cy="3172534"/>
          </a:xfrm>
        </p:spPr>
        <p:txBody>
          <a:bodyPr>
            <a:normAutofit/>
          </a:bodyPr>
          <a:lstStyle/>
          <a:p>
            <a:pPr marL="0" lvl="0" indent="0">
              <a:lnSpc>
                <a:spcPct val="120000"/>
              </a:lnSpc>
              <a:buNone/>
            </a:pPr>
            <a:r>
              <a:rPr lang="en-US" sz="2400" dirty="0" smtClean="0">
                <a:solidFill>
                  <a:srgbClr val="FF773D"/>
                </a:solidFill>
                <a:latin typeface="Arial Black" panose="020B0A04020102020204" pitchFamily="34" charset="0"/>
              </a:rPr>
              <a:t>Why is ductility important?</a:t>
            </a:r>
            <a:endParaRPr lang="en-US" sz="2400" dirty="0">
              <a:solidFill>
                <a:srgbClr val="FF773D"/>
              </a:solidFill>
              <a:latin typeface="Arial Black" panose="020B0A04020102020204" pitchFamily="34" charset="0"/>
            </a:endParaRPr>
          </a:p>
          <a:p>
            <a:pPr>
              <a:lnSpc>
                <a:spcPct val="120000"/>
              </a:lnSpc>
            </a:pPr>
            <a:r>
              <a:rPr lang="en-US" sz="2000" dirty="0">
                <a:solidFill>
                  <a:srgbClr val="666666"/>
                </a:solidFill>
              </a:rPr>
              <a:t>Permits redistribution of internal stresses and forces</a:t>
            </a:r>
          </a:p>
          <a:p>
            <a:pPr>
              <a:lnSpc>
                <a:spcPct val="120000"/>
              </a:lnSpc>
              <a:spcBef>
                <a:spcPts val="600"/>
              </a:spcBef>
            </a:pPr>
            <a:r>
              <a:rPr lang="en-US" sz="2000" dirty="0">
                <a:solidFill>
                  <a:srgbClr val="666666"/>
                </a:solidFill>
              </a:rPr>
              <a:t>Results in more robust structures</a:t>
            </a:r>
          </a:p>
          <a:p>
            <a:pPr>
              <a:lnSpc>
                <a:spcPct val="120000"/>
              </a:lnSpc>
              <a:spcBef>
                <a:spcPts val="600"/>
              </a:spcBef>
            </a:pPr>
            <a:r>
              <a:rPr lang="en-US" sz="2000" dirty="0">
                <a:solidFill>
                  <a:srgbClr val="666666"/>
                </a:solidFill>
              </a:rPr>
              <a:t>Provides warning of failure</a:t>
            </a:r>
          </a:p>
          <a:p>
            <a:pPr>
              <a:lnSpc>
                <a:spcPct val="120000"/>
              </a:lnSpc>
              <a:spcBef>
                <a:spcPts val="600"/>
              </a:spcBef>
            </a:pPr>
            <a:r>
              <a:rPr lang="en-US" sz="2000" dirty="0">
                <a:solidFill>
                  <a:srgbClr val="666666"/>
                </a:solidFill>
              </a:rPr>
              <a:t>Permits structure to survive severe earthquake loading</a:t>
            </a:r>
          </a:p>
        </p:txBody>
      </p:sp>
      <p:sp>
        <p:nvSpPr>
          <p:cNvPr id="2" name="Title 1"/>
          <p:cNvSpPr>
            <a:spLocks noGrp="1"/>
          </p:cNvSpPr>
          <p:nvPr>
            <p:ph type="title"/>
          </p:nvPr>
        </p:nvSpPr>
        <p:spPr/>
        <p:txBody>
          <a:bodyPr>
            <a:normAutofit/>
          </a:bodyPr>
          <a:lstStyle/>
          <a:p>
            <a:r>
              <a:rPr lang="en-US" dirty="0" smtClean="0"/>
              <a:t>The Importance of Ductility</a:t>
            </a:r>
            <a:endParaRPr lang="en-US" dirty="0"/>
          </a:p>
        </p:txBody>
      </p:sp>
      <p:sp>
        <p:nvSpPr>
          <p:cNvPr id="5" name="Rectangle 4"/>
          <p:cNvSpPr/>
          <p:nvPr/>
        </p:nvSpPr>
        <p:spPr>
          <a:xfrm>
            <a:off x="-24064" y="1561589"/>
            <a:ext cx="12225528" cy="1106905"/>
          </a:xfrm>
          <a:prstGeom prst="rect">
            <a:avLst/>
          </a:prstGeom>
          <a:solidFill>
            <a:schemeClr val="accent5">
              <a:lumMod val="20000"/>
              <a:lumOff val="80000"/>
            </a:schemeClr>
          </a:solidFill>
          <a:ln>
            <a:solidFill>
              <a:schemeClr val="tx2"/>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en-US" sz="2800" b="1" dirty="0" smtClean="0">
                <a:solidFill>
                  <a:srgbClr val="666666"/>
                </a:solidFill>
                <a:latin typeface="Arial" panose="020B0604020202020204" pitchFamily="34" charset="0"/>
                <a:cs typeface="Arial" panose="020B0604020202020204" pitchFamily="34" charset="0"/>
              </a:rPr>
              <a:t>Ductility</a:t>
            </a:r>
            <a:r>
              <a:rPr lang="en-US" sz="2800" dirty="0" smtClean="0">
                <a:solidFill>
                  <a:srgbClr val="666666"/>
                </a:solidFill>
                <a:latin typeface="Arial" panose="020B0604020202020204" pitchFamily="34" charset="0"/>
                <a:cs typeface="Arial" panose="020B0604020202020204" pitchFamily="34" charset="0"/>
              </a:rPr>
              <a:t> = inelastic deformation capacity</a:t>
            </a:r>
            <a:endParaRPr lang="en-US" sz="2800" dirty="0">
              <a:solidFill>
                <a:srgbClr val="666666"/>
              </a:solidFill>
              <a:latin typeface="Arial" panose="020B0604020202020204" pitchFamily="34" charset="0"/>
              <a:cs typeface="Arial" panose="020B0604020202020204" pitchFamily="34" charset="0"/>
            </a:endParaRPr>
          </a:p>
        </p:txBody>
      </p:sp>
    </p:spTree>
    <p:custDataLst>
      <p:tags r:id="rId1"/>
    </p:custDataLst>
    <p:extLst>
      <p:ext uri="{BB962C8B-B14F-4D97-AF65-F5344CB8AC3E}">
        <p14:creationId xmlns:p14="http://schemas.microsoft.com/office/powerpoint/2010/main" val="2785019709"/>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Ductility Comparison</a:t>
            </a:r>
            <a:endParaRPr lang="en-US" dirty="0"/>
          </a:p>
        </p:txBody>
      </p:sp>
      <p:sp>
        <p:nvSpPr>
          <p:cNvPr id="4" name="Content Placeholder 9"/>
          <p:cNvSpPr txBox="1">
            <a:spLocks/>
          </p:cNvSpPr>
          <p:nvPr/>
        </p:nvSpPr>
        <p:spPr>
          <a:xfrm>
            <a:off x="723900" y="1532014"/>
            <a:ext cx="10744200" cy="1117600"/>
          </a:xfrm>
          <a:prstGeom prst="rect">
            <a:avLst/>
          </a:prstGeom>
        </p:spPr>
        <p:txBody>
          <a:bodyPr vert="horz" lIns="91440" tIns="45720" rIns="91440" bIns="45720" rtlCol="0"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20000"/>
              </a:lnSpc>
              <a:spcBef>
                <a:spcPts val="0"/>
              </a:spcBef>
              <a:buFont typeface="Arial" panose="020B0604020202020204" pitchFamily="34" charset="0"/>
              <a:buNone/>
            </a:pPr>
            <a:r>
              <a:rPr lang="en-US" sz="2400" b="1" dirty="0" smtClean="0">
                <a:solidFill>
                  <a:srgbClr val="FF773D"/>
                </a:solidFill>
              </a:rPr>
              <a:t>SMF</a:t>
            </a:r>
            <a:r>
              <a:rPr lang="en-US" sz="2400" dirty="0" smtClean="0">
                <a:solidFill>
                  <a:srgbClr val="FF773D"/>
                </a:solidFill>
              </a:rPr>
              <a:t> </a:t>
            </a:r>
            <a:r>
              <a:rPr lang="en-US" sz="2400" dirty="0" smtClean="0">
                <a:solidFill>
                  <a:srgbClr val="666666"/>
                </a:solidFill>
              </a:rPr>
              <a:t>is among the </a:t>
            </a:r>
            <a:r>
              <a:rPr lang="en-US" sz="2400" b="1" dirty="0" smtClean="0">
                <a:solidFill>
                  <a:srgbClr val="FF773D"/>
                </a:solidFill>
              </a:rPr>
              <a:t>most ductile</a:t>
            </a:r>
            <a:r>
              <a:rPr lang="en-US" sz="2400" dirty="0">
                <a:solidFill>
                  <a:srgbClr val="666666"/>
                </a:solidFill>
              </a:rPr>
              <a:t> </a:t>
            </a:r>
            <a:r>
              <a:rPr lang="en-US" sz="2400" dirty="0" smtClean="0">
                <a:solidFill>
                  <a:srgbClr val="666666"/>
                </a:solidFill>
              </a:rPr>
              <a:t>lateral-force resisting systems</a:t>
            </a:r>
            <a:endParaRPr lang="en-US" sz="2400" dirty="0">
              <a:solidFill>
                <a:srgbClr val="666666"/>
              </a:solidFill>
            </a:endParaRPr>
          </a:p>
        </p:txBody>
      </p:sp>
      <p:grpSp>
        <p:nvGrpSpPr>
          <p:cNvPr id="3" name="Group 2"/>
          <p:cNvGrpSpPr/>
          <p:nvPr/>
        </p:nvGrpSpPr>
        <p:grpSpPr>
          <a:xfrm>
            <a:off x="2779300" y="2432049"/>
            <a:ext cx="6661545" cy="3639371"/>
            <a:chOff x="2779300" y="2432049"/>
            <a:chExt cx="6661545" cy="3639371"/>
          </a:xfrm>
        </p:grpSpPr>
        <p:grpSp>
          <p:nvGrpSpPr>
            <p:cNvPr id="60" name="Group 59"/>
            <p:cNvGrpSpPr/>
            <p:nvPr/>
          </p:nvGrpSpPr>
          <p:grpSpPr>
            <a:xfrm>
              <a:off x="2779300" y="2432049"/>
              <a:ext cx="6661545" cy="3639371"/>
              <a:chOff x="296742" y="2818346"/>
              <a:chExt cx="6661545" cy="3639371"/>
            </a:xfrm>
          </p:grpSpPr>
          <p:sp>
            <p:nvSpPr>
              <p:cNvPr id="61" name="Rectangle 60"/>
              <p:cNvSpPr/>
              <p:nvPr/>
            </p:nvSpPr>
            <p:spPr>
              <a:xfrm>
                <a:off x="296743" y="2818346"/>
                <a:ext cx="6661544" cy="3639371"/>
              </a:xfrm>
              <a:prstGeom prst="rect">
                <a:avLst/>
              </a:prstGeom>
              <a:gradFill rotWithShape="1">
                <a:gsLst>
                  <a:gs pos="0">
                    <a:schemeClr val="bg1">
                      <a:lumMod val="85000"/>
                    </a:schemeClr>
                  </a:gs>
                  <a:gs pos="35000">
                    <a:schemeClr val="bg1">
                      <a:lumMod val="85000"/>
                    </a:schemeClr>
                  </a:gs>
                  <a:gs pos="100000">
                    <a:srgbClr val="F8F8F8"/>
                  </a:gs>
                </a:gsLst>
                <a:lin ang="16200000" scaled="1"/>
              </a:gradFill>
              <a:ln w="9525" cap="flat" cmpd="sng" algn="ctr">
                <a:solidFill>
                  <a:srgbClr val="666666"/>
                </a:solidFill>
                <a:prstDash val="solid"/>
              </a:ln>
              <a:effectLst>
                <a:outerShdw blurRad="40000" dist="20000" dir="5400000" rotWithShape="0">
                  <a:srgbClr val="000000">
                    <a:alpha val="38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prstClr val="black"/>
                  </a:solidFill>
                  <a:effectLst/>
                  <a:uLnTx/>
                  <a:uFillTx/>
                  <a:latin typeface="Calibri"/>
                  <a:ea typeface="+mn-ea"/>
                  <a:cs typeface="+mn-cs"/>
                </a:endParaRPr>
              </a:p>
            </p:txBody>
          </p:sp>
          <p:cxnSp>
            <p:nvCxnSpPr>
              <p:cNvPr id="62" name="Straight Arrow Connector 61"/>
              <p:cNvCxnSpPr/>
              <p:nvPr/>
            </p:nvCxnSpPr>
            <p:spPr>
              <a:xfrm flipV="1">
                <a:off x="707807" y="3440601"/>
                <a:ext cx="0" cy="2560320"/>
              </a:xfrm>
              <a:prstGeom prst="straightConnector1">
                <a:avLst/>
              </a:prstGeom>
              <a:noFill/>
              <a:ln w="25400" cap="flat" cmpd="sng" algn="ctr">
                <a:solidFill>
                  <a:srgbClr val="666666"/>
                </a:solidFill>
                <a:prstDash val="solid"/>
                <a:tailEnd type="arrow"/>
              </a:ln>
              <a:effectLst/>
            </p:spPr>
          </p:cxnSp>
          <p:cxnSp>
            <p:nvCxnSpPr>
              <p:cNvPr id="63" name="Straight Arrow Connector 62"/>
              <p:cNvCxnSpPr/>
              <p:nvPr/>
            </p:nvCxnSpPr>
            <p:spPr>
              <a:xfrm>
                <a:off x="700402" y="5984061"/>
                <a:ext cx="5943600" cy="0"/>
              </a:xfrm>
              <a:prstGeom prst="straightConnector1">
                <a:avLst/>
              </a:prstGeom>
              <a:noFill/>
              <a:ln w="25400" cap="flat" cmpd="sng" algn="ctr">
                <a:solidFill>
                  <a:srgbClr val="666666"/>
                </a:solidFill>
                <a:prstDash val="solid"/>
                <a:tailEnd type="arrow"/>
              </a:ln>
              <a:effectLst/>
            </p:spPr>
          </p:cxnSp>
          <p:sp>
            <p:nvSpPr>
              <p:cNvPr id="64" name="TextBox 63"/>
              <p:cNvSpPr txBox="1"/>
              <p:nvPr/>
            </p:nvSpPr>
            <p:spPr>
              <a:xfrm>
                <a:off x="296742" y="3558975"/>
                <a:ext cx="386644" cy="369332"/>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800" b="1" i="1" u="none" strike="noStrike" kern="0" cap="none" spc="0" normalizeH="0" baseline="0" noProof="0" dirty="0" smtClean="0">
                    <a:ln>
                      <a:noFill/>
                    </a:ln>
                    <a:solidFill>
                      <a:srgbClr val="666666"/>
                    </a:solidFill>
                    <a:effectLst/>
                    <a:uLnTx/>
                    <a:uFillTx/>
                    <a:latin typeface="Arial" panose="020B0604020202020204" pitchFamily="34" charset="0"/>
                    <a:cs typeface="Arial" panose="020B0604020202020204" pitchFamily="34" charset="0"/>
                  </a:rPr>
                  <a:t>M</a:t>
                </a:r>
              </a:p>
            </p:txBody>
          </p:sp>
          <p:sp>
            <p:nvSpPr>
              <p:cNvPr id="65" name="TextBox 64"/>
              <p:cNvSpPr txBox="1"/>
              <p:nvPr/>
            </p:nvSpPr>
            <p:spPr>
              <a:xfrm>
                <a:off x="6150689" y="6002997"/>
                <a:ext cx="383438" cy="400110"/>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l-GR" sz="2000" b="0" i="1" u="none" strike="noStrike" kern="0" cap="none" spc="0" normalizeH="0" baseline="0" noProof="0" dirty="0" smtClean="0">
                    <a:ln>
                      <a:noFill/>
                    </a:ln>
                    <a:solidFill>
                      <a:srgbClr val="666666"/>
                    </a:solidFill>
                    <a:effectLst/>
                    <a:uLnTx/>
                    <a:uFillTx/>
                    <a:latin typeface="Arial" panose="020B0604020202020204" pitchFamily="34" charset="0"/>
                    <a:cs typeface="Arial" panose="020B0604020202020204" pitchFamily="34" charset="0"/>
                  </a:rPr>
                  <a:t>ϴ</a:t>
                </a:r>
                <a:endParaRPr kumimoji="0" lang="en-US" sz="2000" b="0" i="1" u="none" strike="noStrike" kern="0" cap="none" spc="0" normalizeH="0" baseline="0" noProof="0" dirty="0" smtClean="0">
                  <a:ln>
                    <a:noFill/>
                  </a:ln>
                  <a:solidFill>
                    <a:srgbClr val="666666"/>
                  </a:solidFill>
                  <a:effectLst/>
                  <a:uLnTx/>
                  <a:uFillTx/>
                  <a:latin typeface="Arial" panose="020B0604020202020204" pitchFamily="34" charset="0"/>
                  <a:cs typeface="Arial" panose="020B0604020202020204" pitchFamily="34" charset="0"/>
                </a:endParaRPr>
              </a:p>
            </p:txBody>
          </p:sp>
          <p:cxnSp>
            <p:nvCxnSpPr>
              <p:cNvPr id="66" name="Straight Connector 65"/>
              <p:cNvCxnSpPr/>
              <p:nvPr/>
            </p:nvCxnSpPr>
            <p:spPr>
              <a:xfrm>
                <a:off x="1539036" y="3176908"/>
                <a:ext cx="1" cy="2793103"/>
              </a:xfrm>
              <a:prstGeom prst="line">
                <a:avLst/>
              </a:prstGeom>
              <a:noFill/>
              <a:ln w="9525" cap="flat" cmpd="sng" algn="ctr">
                <a:solidFill>
                  <a:srgbClr val="FF9467">
                    <a:shade val="95000"/>
                    <a:satMod val="105000"/>
                  </a:srgbClr>
                </a:solidFill>
                <a:prstDash val="solid"/>
              </a:ln>
              <a:effectLst/>
            </p:spPr>
          </p:cxnSp>
          <p:cxnSp>
            <p:nvCxnSpPr>
              <p:cNvPr id="67" name="Straight Connector 66"/>
              <p:cNvCxnSpPr/>
              <p:nvPr/>
            </p:nvCxnSpPr>
            <p:spPr>
              <a:xfrm>
                <a:off x="5277628" y="3176908"/>
                <a:ext cx="0" cy="2789423"/>
              </a:xfrm>
              <a:prstGeom prst="line">
                <a:avLst/>
              </a:prstGeom>
              <a:noFill/>
              <a:ln w="9525" cap="flat" cmpd="sng" algn="ctr">
                <a:solidFill>
                  <a:srgbClr val="FF9467">
                    <a:shade val="95000"/>
                    <a:satMod val="105000"/>
                  </a:srgbClr>
                </a:solidFill>
                <a:prstDash val="solid"/>
              </a:ln>
              <a:effectLst/>
            </p:spPr>
          </p:cxnSp>
          <p:sp>
            <p:nvSpPr>
              <p:cNvPr id="68" name="TextBox 67"/>
              <p:cNvSpPr txBox="1"/>
              <p:nvPr/>
            </p:nvSpPr>
            <p:spPr>
              <a:xfrm>
                <a:off x="1973752" y="4931094"/>
                <a:ext cx="935809" cy="461665"/>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400" b="1" i="0" u="none" strike="noStrike" kern="0" cap="none" spc="0" normalizeH="0" baseline="0" noProof="0" dirty="0" smtClean="0">
                    <a:ln w="1905"/>
                    <a:solidFill>
                      <a:srgbClr val="FF773D"/>
                    </a:solidFill>
                    <a:uLnTx/>
                    <a:uFillTx/>
                    <a:latin typeface="Arial" panose="020B0604020202020204" pitchFamily="34" charset="0"/>
                    <a:cs typeface="Arial" panose="020B0604020202020204" pitchFamily="34" charset="0"/>
                  </a:rPr>
                  <a:t>OMF</a:t>
                </a:r>
              </a:p>
            </p:txBody>
          </p:sp>
          <p:sp>
            <p:nvSpPr>
              <p:cNvPr id="69" name="TextBox 68"/>
              <p:cNvSpPr txBox="1"/>
              <p:nvPr/>
            </p:nvSpPr>
            <p:spPr>
              <a:xfrm>
                <a:off x="5662829" y="4931093"/>
                <a:ext cx="935809" cy="461665"/>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400" b="1" i="0" u="none" strike="noStrike" kern="0" cap="none" spc="0" normalizeH="0" baseline="0" noProof="0" dirty="0" smtClean="0">
                    <a:ln w="1905"/>
                    <a:solidFill>
                      <a:srgbClr val="FF773D"/>
                    </a:solidFill>
                    <a:uLnTx/>
                    <a:uFillTx/>
                    <a:latin typeface="Arial" panose="020B0604020202020204" pitchFamily="34" charset="0"/>
                    <a:cs typeface="Arial" panose="020B0604020202020204" pitchFamily="34" charset="0"/>
                  </a:rPr>
                  <a:t>SMF</a:t>
                </a:r>
                <a:endParaRPr kumimoji="0" lang="en-US" sz="1800" b="1" i="0" u="none" strike="noStrike" kern="0" cap="none" spc="0" normalizeH="0" baseline="0" noProof="0" dirty="0" smtClean="0">
                  <a:ln w="1905"/>
                  <a:solidFill>
                    <a:srgbClr val="FF773D"/>
                  </a:solidFill>
                  <a:uLnTx/>
                  <a:uFillTx/>
                  <a:latin typeface="Arial" panose="020B0604020202020204" pitchFamily="34" charset="0"/>
                  <a:cs typeface="Arial" panose="020B0604020202020204" pitchFamily="34" charset="0"/>
                </a:endParaRPr>
              </a:p>
            </p:txBody>
          </p:sp>
          <p:cxnSp>
            <p:nvCxnSpPr>
              <p:cNvPr id="70" name="Straight Connector 69"/>
              <p:cNvCxnSpPr/>
              <p:nvPr/>
            </p:nvCxnSpPr>
            <p:spPr>
              <a:xfrm>
                <a:off x="3341259" y="3176908"/>
                <a:ext cx="0" cy="2789423"/>
              </a:xfrm>
              <a:prstGeom prst="line">
                <a:avLst/>
              </a:prstGeom>
              <a:noFill/>
              <a:ln w="9525" cap="flat" cmpd="sng" algn="ctr">
                <a:solidFill>
                  <a:srgbClr val="FF9467">
                    <a:shade val="95000"/>
                    <a:satMod val="105000"/>
                  </a:srgbClr>
                </a:solidFill>
                <a:prstDash val="solid"/>
              </a:ln>
              <a:effectLst/>
            </p:spPr>
          </p:cxnSp>
          <p:sp>
            <p:nvSpPr>
              <p:cNvPr id="71" name="TextBox 70"/>
              <p:cNvSpPr txBox="1"/>
              <p:nvPr/>
            </p:nvSpPr>
            <p:spPr>
              <a:xfrm>
                <a:off x="3851495" y="4951560"/>
                <a:ext cx="935809" cy="461665"/>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400" b="1" i="0" u="none" strike="noStrike" kern="0" cap="none" spc="0" normalizeH="0" baseline="0" noProof="0" dirty="0" smtClean="0">
                    <a:ln w="1905"/>
                    <a:solidFill>
                      <a:srgbClr val="FF773D"/>
                    </a:solidFill>
                    <a:uLnTx/>
                    <a:uFillTx/>
                    <a:latin typeface="Arial" panose="020B0604020202020204" pitchFamily="34" charset="0"/>
                    <a:cs typeface="Arial" panose="020B0604020202020204" pitchFamily="34" charset="0"/>
                  </a:rPr>
                  <a:t>IMF</a:t>
                </a:r>
              </a:p>
            </p:txBody>
          </p:sp>
          <p:cxnSp>
            <p:nvCxnSpPr>
              <p:cNvPr id="72" name="Straight Connector 71"/>
              <p:cNvCxnSpPr/>
              <p:nvPr/>
            </p:nvCxnSpPr>
            <p:spPr>
              <a:xfrm>
                <a:off x="5715409" y="4046701"/>
                <a:ext cx="148166" cy="157426"/>
              </a:xfrm>
              <a:prstGeom prst="line">
                <a:avLst/>
              </a:prstGeom>
              <a:noFill/>
              <a:ln w="41275" cap="flat" cmpd="sng" algn="ctr">
                <a:solidFill>
                  <a:srgbClr val="FF773D"/>
                </a:solidFill>
                <a:prstDash val="solid"/>
                <a:tailEnd type="triangle" w="lg" len="med"/>
              </a:ln>
              <a:effectLst/>
            </p:spPr>
          </p:cxnSp>
          <p:sp>
            <p:nvSpPr>
              <p:cNvPr id="73" name="TextBox 72"/>
              <p:cNvSpPr txBox="1"/>
              <p:nvPr/>
            </p:nvSpPr>
            <p:spPr>
              <a:xfrm>
                <a:off x="1945368" y="4340076"/>
                <a:ext cx="992579" cy="646331"/>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en-US" kern="0" dirty="0" smtClean="0">
                    <a:solidFill>
                      <a:srgbClr val="2C2C2C"/>
                    </a:solidFill>
                    <a:latin typeface="Arial" panose="020B0604020202020204" pitchFamily="34" charset="0"/>
                    <a:cs typeface="Arial" panose="020B0604020202020204" pitchFamily="34" charset="0"/>
                  </a:rPr>
                  <a:t>Minimal</a:t>
                </a:r>
                <a:r>
                  <a:rPr lang="en-US" kern="0" dirty="0">
                    <a:solidFill>
                      <a:srgbClr val="2C2C2C"/>
                    </a:solidFill>
                    <a:latin typeface="Arial" panose="020B0604020202020204" pitchFamily="34" charset="0"/>
                    <a:cs typeface="Arial" panose="020B0604020202020204" pitchFamily="34" charset="0"/>
                  </a:rPr>
                  <a:t/>
                </a:r>
                <a:br>
                  <a:rPr lang="en-US" kern="0" dirty="0">
                    <a:solidFill>
                      <a:srgbClr val="2C2C2C"/>
                    </a:solidFill>
                    <a:latin typeface="Arial" panose="020B0604020202020204" pitchFamily="34" charset="0"/>
                    <a:cs typeface="Arial" panose="020B0604020202020204" pitchFamily="34" charset="0"/>
                  </a:rPr>
                </a:br>
                <a:r>
                  <a:rPr kumimoji="0" lang="en-US" sz="1800" i="0" u="none" strike="noStrike" kern="0" cap="none" spc="0" normalizeH="0" baseline="0" noProof="0" dirty="0" smtClean="0">
                    <a:ln>
                      <a:noFill/>
                    </a:ln>
                    <a:solidFill>
                      <a:srgbClr val="2C2C2C"/>
                    </a:solidFill>
                    <a:effectLst/>
                    <a:uLnTx/>
                    <a:uFillTx/>
                    <a:latin typeface="Arial" panose="020B0604020202020204" pitchFamily="34" charset="0"/>
                    <a:cs typeface="Arial" panose="020B0604020202020204" pitchFamily="34" charset="0"/>
                  </a:rPr>
                  <a:t>Ductility</a:t>
                </a:r>
              </a:p>
            </p:txBody>
          </p:sp>
          <p:sp>
            <p:nvSpPr>
              <p:cNvPr id="74" name="TextBox 73"/>
              <p:cNvSpPr txBox="1"/>
              <p:nvPr/>
            </p:nvSpPr>
            <p:spPr>
              <a:xfrm>
                <a:off x="3739756" y="4341433"/>
                <a:ext cx="1159292" cy="646331"/>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i="0" u="none" strike="noStrike" kern="0" cap="none" spc="0" normalizeH="0" baseline="0" noProof="0" dirty="0" smtClean="0">
                    <a:ln>
                      <a:noFill/>
                    </a:ln>
                    <a:solidFill>
                      <a:srgbClr val="2C2C2C"/>
                    </a:solidFill>
                    <a:effectLst/>
                    <a:uLnTx/>
                    <a:uFillTx/>
                    <a:latin typeface="Arial" panose="020B0604020202020204" pitchFamily="34" charset="0"/>
                    <a:cs typeface="Arial" panose="020B0604020202020204" pitchFamily="34" charset="0"/>
                  </a:rPr>
                  <a:t>Moderate</a:t>
                </a:r>
                <a:br>
                  <a:rPr kumimoji="0" lang="en-US" sz="1800" i="0" u="none" strike="noStrike" kern="0" cap="none" spc="0" normalizeH="0" baseline="0" noProof="0" dirty="0" smtClean="0">
                    <a:ln>
                      <a:noFill/>
                    </a:ln>
                    <a:solidFill>
                      <a:srgbClr val="2C2C2C"/>
                    </a:solidFill>
                    <a:effectLst/>
                    <a:uLnTx/>
                    <a:uFillTx/>
                    <a:latin typeface="Arial" panose="020B0604020202020204" pitchFamily="34" charset="0"/>
                    <a:cs typeface="Arial" panose="020B0604020202020204" pitchFamily="34" charset="0"/>
                  </a:rPr>
                </a:br>
                <a:r>
                  <a:rPr kumimoji="0" lang="en-US" sz="1800" i="0" u="none" strike="noStrike" kern="0" cap="none" spc="0" normalizeH="0" baseline="0" noProof="0" dirty="0" smtClean="0">
                    <a:ln>
                      <a:noFill/>
                    </a:ln>
                    <a:solidFill>
                      <a:srgbClr val="2C2C2C"/>
                    </a:solidFill>
                    <a:effectLst/>
                    <a:uLnTx/>
                    <a:uFillTx/>
                    <a:latin typeface="Arial" panose="020B0604020202020204" pitchFamily="34" charset="0"/>
                    <a:cs typeface="Arial" panose="020B0604020202020204" pitchFamily="34" charset="0"/>
                  </a:rPr>
                  <a:t>Ductility</a:t>
                </a:r>
              </a:p>
            </p:txBody>
          </p:sp>
          <p:sp>
            <p:nvSpPr>
              <p:cNvPr id="75" name="TextBox 74"/>
              <p:cNvSpPr txBox="1"/>
              <p:nvPr/>
            </p:nvSpPr>
            <p:spPr>
              <a:xfrm>
                <a:off x="5634447" y="4341916"/>
                <a:ext cx="992579" cy="646331"/>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i="0" u="none" strike="noStrike" kern="0" cap="none" spc="0" normalizeH="0" baseline="0" noProof="0" dirty="0" smtClean="0">
                    <a:ln>
                      <a:noFill/>
                    </a:ln>
                    <a:solidFill>
                      <a:srgbClr val="2C2C2C"/>
                    </a:solidFill>
                    <a:effectLst/>
                    <a:uLnTx/>
                    <a:uFillTx/>
                    <a:latin typeface="Arial" panose="020B0604020202020204" pitchFamily="34" charset="0"/>
                    <a:cs typeface="Arial" panose="020B0604020202020204" pitchFamily="34" charset="0"/>
                  </a:rPr>
                  <a:t>High</a:t>
                </a:r>
                <a:br>
                  <a:rPr kumimoji="0" lang="en-US" sz="1800" i="0" u="none" strike="noStrike" kern="0" cap="none" spc="0" normalizeH="0" baseline="0" noProof="0" dirty="0" smtClean="0">
                    <a:ln>
                      <a:noFill/>
                    </a:ln>
                    <a:solidFill>
                      <a:srgbClr val="2C2C2C"/>
                    </a:solidFill>
                    <a:effectLst/>
                    <a:uLnTx/>
                    <a:uFillTx/>
                    <a:latin typeface="Arial" panose="020B0604020202020204" pitchFamily="34" charset="0"/>
                    <a:cs typeface="Arial" panose="020B0604020202020204" pitchFamily="34" charset="0"/>
                  </a:rPr>
                </a:br>
                <a:r>
                  <a:rPr kumimoji="0" lang="en-US" sz="1800" i="0" u="none" strike="noStrike" kern="0" cap="none" spc="0" normalizeH="0" baseline="0" noProof="0" dirty="0" smtClean="0">
                    <a:ln>
                      <a:noFill/>
                    </a:ln>
                    <a:solidFill>
                      <a:srgbClr val="2C2C2C"/>
                    </a:solidFill>
                    <a:effectLst/>
                    <a:uLnTx/>
                    <a:uFillTx/>
                    <a:latin typeface="Arial" panose="020B0604020202020204" pitchFamily="34" charset="0"/>
                    <a:cs typeface="Arial" panose="020B0604020202020204" pitchFamily="34" charset="0"/>
                  </a:rPr>
                  <a:t>Ductility</a:t>
                </a:r>
              </a:p>
            </p:txBody>
          </p:sp>
          <p:cxnSp>
            <p:nvCxnSpPr>
              <p:cNvPr id="76" name="Straight Connector 75"/>
              <p:cNvCxnSpPr/>
              <p:nvPr/>
            </p:nvCxnSpPr>
            <p:spPr>
              <a:xfrm>
                <a:off x="1548551" y="3727508"/>
                <a:ext cx="434485" cy="474779"/>
              </a:xfrm>
              <a:prstGeom prst="line">
                <a:avLst/>
              </a:prstGeom>
              <a:noFill/>
              <a:ln w="41275" cap="flat" cmpd="sng" algn="ctr">
                <a:solidFill>
                  <a:srgbClr val="FF773D"/>
                </a:solidFill>
                <a:prstDash val="sysDash"/>
                <a:tailEnd type="triangle" w="lg" len="med"/>
              </a:ln>
              <a:effectLst/>
            </p:spPr>
          </p:cxnSp>
          <p:cxnSp>
            <p:nvCxnSpPr>
              <p:cNvPr id="77" name="Straight Connector 76"/>
              <p:cNvCxnSpPr/>
              <p:nvPr/>
            </p:nvCxnSpPr>
            <p:spPr>
              <a:xfrm>
                <a:off x="3358950" y="3713697"/>
                <a:ext cx="416410" cy="488590"/>
              </a:xfrm>
              <a:prstGeom prst="line">
                <a:avLst/>
              </a:prstGeom>
              <a:noFill/>
              <a:ln w="41275" cap="flat" cmpd="sng" algn="ctr">
                <a:solidFill>
                  <a:srgbClr val="FF773D"/>
                </a:solidFill>
                <a:prstDash val="sysDot"/>
                <a:tailEnd type="triangle" w="lg" len="med"/>
              </a:ln>
              <a:effectLst/>
            </p:spPr>
          </p:cxnSp>
        </p:grpSp>
        <p:sp>
          <p:nvSpPr>
            <p:cNvPr id="78" name="Freeform 77"/>
            <p:cNvSpPr/>
            <p:nvPr/>
          </p:nvSpPr>
          <p:spPr>
            <a:xfrm>
              <a:off x="3219567" y="3327402"/>
              <a:ext cx="4986867" cy="2263255"/>
            </a:xfrm>
            <a:custGeom>
              <a:avLst/>
              <a:gdLst>
                <a:gd name="connsiteX0" fmla="*/ 0 w 4986867"/>
                <a:gd name="connsiteY0" fmla="*/ 2263255 h 2263255"/>
                <a:gd name="connsiteX1" fmla="*/ 397933 w 4986867"/>
                <a:gd name="connsiteY1" fmla="*/ 815455 h 2263255"/>
                <a:gd name="connsiteX2" fmla="*/ 541867 w 4986867"/>
                <a:gd name="connsiteY2" fmla="*/ 324389 h 2263255"/>
                <a:gd name="connsiteX3" fmla="*/ 626533 w 4986867"/>
                <a:gd name="connsiteY3" fmla="*/ 112722 h 2263255"/>
                <a:gd name="connsiteX4" fmla="*/ 846667 w 4986867"/>
                <a:gd name="connsiteY4" fmla="*/ 11122 h 2263255"/>
                <a:gd name="connsiteX5" fmla="*/ 1600200 w 4986867"/>
                <a:gd name="connsiteY5" fmla="*/ 2655 h 2263255"/>
                <a:gd name="connsiteX6" fmla="*/ 3886200 w 4986867"/>
                <a:gd name="connsiteY6" fmla="*/ 2655 h 2263255"/>
                <a:gd name="connsiteX7" fmla="*/ 4555067 w 4986867"/>
                <a:gd name="connsiteY7" fmla="*/ 61922 h 2263255"/>
                <a:gd name="connsiteX8" fmla="*/ 4986867 w 4986867"/>
                <a:gd name="connsiteY8" fmla="*/ 341322 h 22632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986867" h="2263255">
                  <a:moveTo>
                    <a:pt x="0" y="2263255"/>
                  </a:moveTo>
                  <a:cubicBezTo>
                    <a:pt x="154516" y="1700927"/>
                    <a:pt x="307622" y="1138599"/>
                    <a:pt x="397933" y="815455"/>
                  </a:cubicBezTo>
                  <a:cubicBezTo>
                    <a:pt x="488244" y="492311"/>
                    <a:pt x="503767" y="441511"/>
                    <a:pt x="541867" y="324389"/>
                  </a:cubicBezTo>
                  <a:cubicBezTo>
                    <a:pt x="579967" y="207267"/>
                    <a:pt x="575733" y="164933"/>
                    <a:pt x="626533" y="112722"/>
                  </a:cubicBezTo>
                  <a:cubicBezTo>
                    <a:pt x="677333" y="60511"/>
                    <a:pt x="684389" y="29466"/>
                    <a:pt x="846667" y="11122"/>
                  </a:cubicBezTo>
                  <a:cubicBezTo>
                    <a:pt x="1008945" y="-7222"/>
                    <a:pt x="1600200" y="2655"/>
                    <a:pt x="1600200" y="2655"/>
                  </a:cubicBezTo>
                  <a:lnTo>
                    <a:pt x="3886200" y="2655"/>
                  </a:lnTo>
                  <a:cubicBezTo>
                    <a:pt x="4378678" y="12533"/>
                    <a:pt x="4371622" y="5477"/>
                    <a:pt x="4555067" y="61922"/>
                  </a:cubicBezTo>
                  <a:cubicBezTo>
                    <a:pt x="4738512" y="118367"/>
                    <a:pt x="4862689" y="229844"/>
                    <a:pt x="4986867" y="341322"/>
                  </a:cubicBezTo>
                </a:path>
              </a:pathLst>
            </a:custGeom>
            <a:noFill/>
            <a:ln w="41275" cap="flat" cmpd="sng" algn="ctr">
              <a:solidFill>
                <a:srgbClr val="FF773D"/>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rgbClr val="ABABAB"/>
                </a:solidFill>
                <a:effectLst/>
                <a:uLnTx/>
                <a:uFillTx/>
                <a:latin typeface="Calibri"/>
                <a:ea typeface="+mn-ea"/>
                <a:cs typeface="+mn-cs"/>
              </a:endParaRPr>
            </a:p>
          </p:txBody>
        </p:sp>
      </p:grpSp>
    </p:spTree>
    <p:custDataLst>
      <p:tags r:id="rId1"/>
    </p:custDataLst>
    <p:extLst>
      <p:ext uri="{BB962C8B-B14F-4D97-AF65-F5344CB8AC3E}">
        <p14:creationId xmlns:p14="http://schemas.microsoft.com/office/powerpoint/2010/main" val="1969488221"/>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Response Modification Coefficients (R-Values)</a:t>
            </a:r>
            <a:endParaRPr lang="en-US" dirty="0"/>
          </a:p>
        </p:txBody>
      </p:sp>
      <p:sp>
        <p:nvSpPr>
          <p:cNvPr id="3" name="Content Placeholder 2"/>
          <p:cNvSpPr>
            <a:spLocks noGrp="1"/>
          </p:cNvSpPr>
          <p:nvPr>
            <p:ph idx="1"/>
          </p:nvPr>
        </p:nvSpPr>
        <p:spPr/>
        <p:txBody>
          <a:bodyPr>
            <a:normAutofit/>
          </a:bodyPr>
          <a:lstStyle/>
          <a:p>
            <a:pPr marL="0" indent="0">
              <a:lnSpc>
                <a:spcPct val="120000"/>
              </a:lnSpc>
              <a:buNone/>
            </a:pPr>
            <a:r>
              <a:rPr lang="en-US" sz="2400" dirty="0">
                <a:solidFill>
                  <a:srgbClr val="FF773D"/>
                </a:solidFill>
                <a:latin typeface="Arial Black" panose="020B0A04020102020204" pitchFamily="34" charset="0"/>
              </a:rPr>
              <a:t>What is an R-Value</a:t>
            </a:r>
            <a:r>
              <a:rPr lang="en-US" sz="2400" dirty="0" smtClean="0">
                <a:solidFill>
                  <a:srgbClr val="FF773D"/>
                </a:solidFill>
                <a:latin typeface="Arial Black" panose="020B0A04020102020204" pitchFamily="34" charset="0"/>
              </a:rPr>
              <a:t>?</a:t>
            </a:r>
          </a:p>
          <a:p>
            <a:pPr marL="0" indent="0">
              <a:lnSpc>
                <a:spcPct val="120000"/>
              </a:lnSpc>
              <a:buNone/>
            </a:pPr>
            <a:r>
              <a:rPr lang="en-US" sz="2000" dirty="0" smtClean="0">
                <a:solidFill>
                  <a:srgbClr val="666666"/>
                </a:solidFill>
              </a:rPr>
              <a:t>R </a:t>
            </a:r>
            <a:r>
              <a:rPr lang="en-US" sz="2000" dirty="0">
                <a:solidFill>
                  <a:srgbClr val="666666"/>
                </a:solidFill>
              </a:rPr>
              <a:t>represents the ratio of forces that would develop under the specified ground motion if the structure had an entirely linearly elastic response, and is the measure of the ability of the system to absorb energy and sustain cyclic inelastic deformations without collapse</a:t>
            </a:r>
            <a:r>
              <a:rPr lang="en-US" sz="2000" dirty="0" smtClean="0">
                <a:solidFill>
                  <a:srgbClr val="666666"/>
                </a:solidFill>
              </a:rPr>
              <a:t>.</a:t>
            </a:r>
          </a:p>
          <a:p>
            <a:pPr marL="0" indent="0" algn="ctr">
              <a:lnSpc>
                <a:spcPct val="120000"/>
              </a:lnSpc>
              <a:spcBef>
                <a:spcPts val="3600"/>
              </a:spcBef>
              <a:buNone/>
            </a:pPr>
            <a:r>
              <a:rPr lang="en-US" sz="2000" dirty="0" smtClean="0">
                <a:solidFill>
                  <a:schemeClr val="accent5"/>
                </a:solidFill>
              </a:rPr>
              <a:t>The </a:t>
            </a:r>
            <a:r>
              <a:rPr lang="en-US" sz="2000" b="1" dirty="0">
                <a:solidFill>
                  <a:schemeClr val="accent5"/>
                </a:solidFill>
              </a:rPr>
              <a:t>higher the </a:t>
            </a:r>
            <a:r>
              <a:rPr lang="en-US" sz="2000" b="1" dirty="0" smtClean="0">
                <a:solidFill>
                  <a:schemeClr val="accent5"/>
                </a:solidFill>
              </a:rPr>
              <a:t>R-Value</a:t>
            </a:r>
            <a:r>
              <a:rPr lang="en-US" sz="2000" dirty="0">
                <a:solidFill>
                  <a:schemeClr val="accent5"/>
                </a:solidFill>
              </a:rPr>
              <a:t>, the </a:t>
            </a:r>
            <a:r>
              <a:rPr lang="en-US" sz="2000" b="1" dirty="0">
                <a:solidFill>
                  <a:schemeClr val="accent5"/>
                </a:solidFill>
              </a:rPr>
              <a:t>more ductile </a:t>
            </a:r>
            <a:r>
              <a:rPr lang="en-US" sz="2000" dirty="0">
                <a:solidFill>
                  <a:schemeClr val="accent5"/>
                </a:solidFill>
              </a:rPr>
              <a:t>a system is, and as such, the </a:t>
            </a:r>
            <a:r>
              <a:rPr lang="en-US" sz="2000" b="1" dirty="0">
                <a:solidFill>
                  <a:schemeClr val="accent5"/>
                </a:solidFill>
              </a:rPr>
              <a:t>lower the force</a:t>
            </a:r>
            <a:r>
              <a:rPr lang="en-US" sz="2000" dirty="0" smtClean="0">
                <a:solidFill>
                  <a:schemeClr val="accent5"/>
                </a:solidFill>
              </a:rPr>
              <a:t>.</a:t>
            </a:r>
          </a:p>
          <a:p>
            <a:pPr marL="0" indent="0" algn="ctr">
              <a:lnSpc>
                <a:spcPct val="120000"/>
              </a:lnSpc>
              <a:spcBef>
                <a:spcPts val="3000"/>
              </a:spcBef>
              <a:buNone/>
            </a:pPr>
            <a:r>
              <a:rPr lang="en-US" sz="2000" dirty="0" smtClean="0">
                <a:solidFill>
                  <a:schemeClr val="accent5"/>
                </a:solidFill>
              </a:rPr>
              <a:t>The </a:t>
            </a:r>
            <a:r>
              <a:rPr lang="en-US" sz="2000" b="1" dirty="0">
                <a:solidFill>
                  <a:schemeClr val="accent5"/>
                </a:solidFill>
              </a:rPr>
              <a:t>lower the </a:t>
            </a:r>
            <a:r>
              <a:rPr lang="en-US" sz="2000" b="1" dirty="0" smtClean="0">
                <a:solidFill>
                  <a:schemeClr val="accent5"/>
                </a:solidFill>
              </a:rPr>
              <a:t>R-Value</a:t>
            </a:r>
            <a:r>
              <a:rPr lang="en-US" sz="2000" dirty="0">
                <a:solidFill>
                  <a:schemeClr val="accent5"/>
                </a:solidFill>
              </a:rPr>
              <a:t>, the </a:t>
            </a:r>
            <a:r>
              <a:rPr lang="en-US" sz="2000" b="1" dirty="0">
                <a:solidFill>
                  <a:schemeClr val="accent5"/>
                </a:solidFill>
              </a:rPr>
              <a:t>more brittle </a:t>
            </a:r>
            <a:r>
              <a:rPr lang="en-US" sz="2000" dirty="0">
                <a:solidFill>
                  <a:schemeClr val="accent5"/>
                </a:solidFill>
              </a:rPr>
              <a:t>the system is.</a:t>
            </a:r>
          </a:p>
        </p:txBody>
      </p:sp>
    </p:spTree>
    <p:custDataLst>
      <p:tags r:id="rId1"/>
    </p:custDataLst>
    <p:extLst>
      <p:ext uri="{BB962C8B-B14F-4D97-AF65-F5344CB8AC3E}">
        <p14:creationId xmlns:p14="http://schemas.microsoft.com/office/powerpoint/2010/main" val="2741254280"/>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Response Modification Coefficients (R-Values), cont.</a:t>
            </a:r>
            <a:endParaRPr lang="en-US" dirty="0"/>
          </a:p>
        </p:txBody>
      </p:sp>
      <p:sp>
        <p:nvSpPr>
          <p:cNvPr id="3" name="Content Placeholder 2"/>
          <p:cNvSpPr>
            <a:spLocks noGrp="1"/>
          </p:cNvSpPr>
          <p:nvPr>
            <p:ph idx="1"/>
          </p:nvPr>
        </p:nvSpPr>
        <p:spPr/>
        <p:txBody>
          <a:bodyPr>
            <a:normAutofit/>
          </a:bodyPr>
          <a:lstStyle/>
          <a:p>
            <a:pPr marL="0" indent="0">
              <a:lnSpc>
                <a:spcPct val="120000"/>
              </a:lnSpc>
              <a:buNone/>
            </a:pPr>
            <a:r>
              <a:rPr lang="en-US" sz="2400" dirty="0" smtClean="0">
                <a:solidFill>
                  <a:srgbClr val="FF773D"/>
                </a:solidFill>
                <a:latin typeface="Arial Black" panose="020B0A04020102020204" pitchFamily="34" charset="0"/>
              </a:rPr>
              <a:t>Comparison of R-Values</a:t>
            </a:r>
          </a:p>
          <a:p>
            <a:pPr marL="0" indent="0">
              <a:lnSpc>
                <a:spcPct val="120000"/>
              </a:lnSpc>
              <a:buNone/>
            </a:pPr>
            <a:r>
              <a:rPr lang="en-US" sz="2000" dirty="0">
                <a:solidFill>
                  <a:srgbClr val="666666"/>
                </a:solidFill>
              </a:rPr>
              <a:t>Here are some examples of </a:t>
            </a:r>
            <a:r>
              <a:rPr lang="en-US" sz="2000" dirty="0" smtClean="0">
                <a:solidFill>
                  <a:srgbClr val="666666"/>
                </a:solidFill>
              </a:rPr>
              <a:t>R-Values </a:t>
            </a:r>
            <a:r>
              <a:rPr lang="en-US" sz="2000" dirty="0">
                <a:solidFill>
                  <a:srgbClr val="666666"/>
                </a:solidFill>
              </a:rPr>
              <a:t>for different structural systems from the 2012 International Building Code (IBC</a:t>
            </a:r>
            <a:r>
              <a:rPr lang="en-US" sz="2000" dirty="0" smtClean="0">
                <a:solidFill>
                  <a:srgbClr val="666666"/>
                </a:solidFill>
              </a:rPr>
              <a:t>).</a:t>
            </a:r>
            <a:br>
              <a:rPr lang="en-US" sz="2000" dirty="0" smtClean="0">
                <a:solidFill>
                  <a:srgbClr val="666666"/>
                </a:solidFill>
              </a:rPr>
            </a:br>
            <a:endParaRPr lang="en-US" sz="2000" dirty="0" smtClean="0">
              <a:solidFill>
                <a:srgbClr val="666666"/>
              </a:solidFill>
            </a:endParaRPr>
          </a:p>
          <a:p>
            <a:pPr marL="1203325" indent="0">
              <a:lnSpc>
                <a:spcPct val="100000"/>
              </a:lnSpc>
              <a:spcBef>
                <a:spcPts val="3600"/>
              </a:spcBef>
              <a:buNone/>
            </a:pPr>
            <a:r>
              <a:rPr lang="pt-BR" sz="2000" dirty="0" smtClean="0">
                <a:solidFill>
                  <a:srgbClr val="666666"/>
                </a:solidFill>
              </a:rPr>
              <a:t>Special Moment Frames (SMF)			R = 8.0</a:t>
            </a:r>
          </a:p>
          <a:p>
            <a:pPr marL="1203325" indent="0">
              <a:lnSpc>
                <a:spcPct val="100000"/>
              </a:lnSpc>
              <a:buNone/>
            </a:pPr>
            <a:r>
              <a:rPr lang="en-US" sz="2000" dirty="0" smtClean="0">
                <a:solidFill>
                  <a:srgbClr val="666666"/>
                </a:solidFill>
              </a:rPr>
              <a:t>Plywood </a:t>
            </a:r>
            <a:r>
              <a:rPr lang="en-US" sz="2000" dirty="0">
                <a:solidFill>
                  <a:srgbClr val="666666"/>
                </a:solidFill>
              </a:rPr>
              <a:t>Shear Walls					</a:t>
            </a:r>
            <a:r>
              <a:rPr lang="en-US" sz="2000" dirty="0" smtClean="0">
                <a:solidFill>
                  <a:srgbClr val="666666"/>
                </a:solidFill>
              </a:rPr>
              <a:t>R </a:t>
            </a:r>
            <a:r>
              <a:rPr lang="en-US" sz="2000" dirty="0">
                <a:solidFill>
                  <a:srgbClr val="666666"/>
                </a:solidFill>
              </a:rPr>
              <a:t>= 6.5</a:t>
            </a:r>
          </a:p>
          <a:p>
            <a:pPr marL="1203325" indent="0">
              <a:lnSpc>
                <a:spcPct val="100000"/>
              </a:lnSpc>
              <a:buNone/>
            </a:pPr>
            <a:r>
              <a:rPr lang="en-US" sz="2000" dirty="0">
                <a:solidFill>
                  <a:srgbClr val="666666"/>
                </a:solidFill>
              </a:rPr>
              <a:t>Special Reinforced Concrete Shear Walls		</a:t>
            </a:r>
            <a:r>
              <a:rPr lang="en-US" sz="2000" dirty="0" smtClean="0">
                <a:solidFill>
                  <a:srgbClr val="666666"/>
                </a:solidFill>
              </a:rPr>
              <a:t>R </a:t>
            </a:r>
            <a:r>
              <a:rPr lang="en-US" sz="2000" dirty="0">
                <a:solidFill>
                  <a:srgbClr val="666666"/>
                </a:solidFill>
              </a:rPr>
              <a:t>= 5.0</a:t>
            </a:r>
          </a:p>
          <a:p>
            <a:pPr marL="1203325" indent="0">
              <a:lnSpc>
                <a:spcPct val="100000"/>
              </a:lnSpc>
              <a:buNone/>
            </a:pPr>
            <a:r>
              <a:rPr lang="en-US" sz="2000" dirty="0">
                <a:solidFill>
                  <a:srgbClr val="666666"/>
                </a:solidFill>
              </a:rPr>
              <a:t>Intermediate Moment Frame (IMF)			R = 4.5</a:t>
            </a:r>
          </a:p>
          <a:p>
            <a:pPr marL="1203325" indent="0">
              <a:lnSpc>
                <a:spcPct val="100000"/>
              </a:lnSpc>
              <a:buNone/>
            </a:pPr>
            <a:r>
              <a:rPr lang="en-US" sz="2000" dirty="0">
                <a:solidFill>
                  <a:srgbClr val="666666"/>
                </a:solidFill>
              </a:rPr>
              <a:t>Ordinary Moment Frame (OMF)			</a:t>
            </a:r>
            <a:r>
              <a:rPr lang="en-US" sz="2000" dirty="0" smtClean="0">
                <a:solidFill>
                  <a:srgbClr val="666666"/>
                </a:solidFill>
              </a:rPr>
              <a:t>R </a:t>
            </a:r>
            <a:r>
              <a:rPr lang="en-US" sz="2000" dirty="0">
                <a:solidFill>
                  <a:srgbClr val="666666"/>
                </a:solidFill>
              </a:rPr>
              <a:t>= 3.5</a:t>
            </a:r>
          </a:p>
          <a:p>
            <a:pPr marL="1203325" indent="0">
              <a:lnSpc>
                <a:spcPct val="100000"/>
              </a:lnSpc>
              <a:buNone/>
            </a:pPr>
            <a:r>
              <a:rPr lang="en-US" sz="2000" dirty="0">
                <a:solidFill>
                  <a:srgbClr val="666666"/>
                </a:solidFill>
              </a:rPr>
              <a:t>Cantilevered Steel Columns				R = 2.5</a:t>
            </a:r>
            <a:endParaRPr lang="en-US" sz="1000" dirty="0">
              <a:solidFill>
                <a:prstClr val="black"/>
              </a:solidFill>
            </a:endParaRPr>
          </a:p>
          <a:p>
            <a:pPr marL="0" indent="0">
              <a:lnSpc>
                <a:spcPct val="120000"/>
              </a:lnSpc>
              <a:buNone/>
            </a:pPr>
            <a:endParaRPr lang="en-US" sz="2000" dirty="0">
              <a:solidFill>
                <a:schemeClr val="accent5"/>
              </a:solidFill>
            </a:endParaRPr>
          </a:p>
        </p:txBody>
      </p:sp>
      <p:cxnSp>
        <p:nvCxnSpPr>
          <p:cNvPr id="5" name="Straight Connector 4"/>
          <p:cNvCxnSpPr/>
          <p:nvPr/>
        </p:nvCxnSpPr>
        <p:spPr>
          <a:xfrm>
            <a:off x="5546558" y="3708061"/>
            <a:ext cx="2370221" cy="0"/>
          </a:xfrm>
          <a:prstGeom prst="line">
            <a:avLst/>
          </a:prstGeom>
          <a:ln w="19050">
            <a:solidFill>
              <a:srgbClr val="FF773D"/>
            </a:solidFill>
            <a:prstDash val="sysDot"/>
          </a:ln>
        </p:spPr>
        <p:style>
          <a:lnRef idx="1">
            <a:schemeClr val="accent1"/>
          </a:lnRef>
          <a:fillRef idx="0">
            <a:schemeClr val="accent1"/>
          </a:fillRef>
          <a:effectRef idx="0">
            <a:schemeClr val="accent1"/>
          </a:effectRef>
          <a:fontRef idx="minor">
            <a:schemeClr val="tx1"/>
          </a:fontRef>
        </p:style>
      </p:cxnSp>
      <p:cxnSp>
        <p:nvCxnSpPr>
          <p:cNvPr id="6" name="Straight Connector 5"/>
          <p:cNvCxnSpPr/>
          <p:nvPr/>
        </p:nvCxnSpPr>
        <p:spPr>
          <a:xfrm>
            <a:off x="4475747" y="4125156"/>
            <a:ext cx="3441032" cy="0"/>
          </a:xfrm>
          <a:prstGeom prst="line">
            <a:avLst/>
          </a:prstGeom>
          <a:ln w="19050">
            <a:solidFill>
              <a:srgbClr val="FF773D"/>
            </a:solidFill>
            <a:prstDash val="sysDot"/>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a:off x="6725653" y="4547877"/>
            <a:ext cx="1191126" cy="0"/>
          </a:xfrm>
          <a:prstGeom prst="line">
            <a:avLst/>
          </a:prstGeom>
          <a:ln w="19050">
            <a:solidFill>
              <a:srgbClr val="FF773D"/>
            </a:solidFill>
            <a:prstDash val="sysDot"/>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a:off x="5943600" y="4994662"/>
            <a:ext cx="1967163" cy="0"/>
          </a:xfrm>
          <a:prstGeom prst="line">
            <a:avLst/>
          </a:prstGeom>
          <a:ln w="19050">
            <a:solidFill>
              <a:srgbClr val="FF773D"/>
            </a:solidFill>
            <a:prstDash val="sysDot"/>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a:off x="5630779" y="5427799"/>
            <a:ext cx="2279984" cy="0"/>
          </a:xfrm>
          <a:prstGeom prst="line">
            <a:avLst/>
          </a:prstGeom>
          <a:ln w="19050">
            <a:solidFill>
              <a:srgbClr val="FF773D"/>
            </a:solidFill>
            <a:prstDash val="sysDot"/>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a:off x="5209674" y="5860936"/>
            <a:ext cx="2707105" cy="0"/>
          </a:xfrm>
          <a:prstGeom prst="line">
            <a:avLst/>
          </a:prstGeom>
          <a:ln w="19050">
            <a:solidFill>
              <a:srgbClr val="FF773D"/>
            </a:solidFill>
            <a:prstDash val="sysDot"/>
          </a:ln>
        </p:spPr>
        <p:style>
          <a:lnRef idx="1">
            <a:schemeClr val="accent1"/>
          </a:lnRef>
          <a:fillRef idx="0">
            <a:schemeClr val="accent1"/>
          </a:fillRef>
          <a:effectRef idx="0">
            <a:schemeClr val="accent1"/>
          </a:effectRef>
          <a:fontRef idx="minor">
            <a:schemeClr val="tx1"/>
          </a:fontRef>
        </p:style>
      </p:cxnSp>
      <p:pic>
        <p:nvPicPr>
          <p:cNvPr id="11" name="Picture 10"/>
          <p:cNvPicPr>
            <a:picLocks noChangeAspect="1"/>
          </p:cNvPicPr>
          <p:nvPr/>
        </p:nvPicPr>
        <p:blipFill>
          <a:blip r:embed="rId4" cstate="print">
            <a:duotone>
              <a:srgbClr val="FF5308">
                <a:shade val="45000"/>
                <a:satMod val="135000"/>
              </a:srgbClr>
              <a:prstClr val="white"/>
            </a:duotone>
            <a:extLst>
              <a:ext uri="{28A0092B-C50C-407E-A947-70E740481C1C}">
                <a14:useLocalDpi xmlns:a14="http://schemas.microsoft.com/office/drawing/2010/main" val="0"/>
              </a:ext>
            </a:extLst>
          </a:blip>
          <a:stretch>
            <a:fillRect/>
          </a:stretch>
        </p:blipFill>
        <p:spPr>
          <a:xfrm>
            <a:off x="11468099" y="6459220"/>
            <a:ext cx="264160" cy="264160"/>
          </a:xfrm>
          <a:prstGeom prst="rect">
            <a:avLst/>
          </a:prstGeom>
        </p:spPr>
      </p:pic>
    </p:spTree>
    <p:custDataLst>
      <p:tags r:id="rId1"/>
    </p:custDataLst>
    <p:extLst>
      <p:ext uri="{BB962C8B-B14F-4D97-AF65-F5344CB8AC3E}">
        <p14:creationId xmlns:p14="http://schemas.microsoft.com/office/powerpoint/2010/main" val="2683356673"/>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Moment Frame Requirements Comparison</a:t>
            </a:r>
            <a:endParaRPr lang="en-US"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3494487649"/>
              </p:ext>
            </p:extLst>
          </p:nvPr>
        </p:nvGraphicFramePr>
        <p:xfrm>
          <a:off x="723900" y="1524000"/>
          <a:ext cx="10744202" cy="4610100"/>
        </p:xfrm>
        <a:graphic>
          <a:graphicData uri="http://schemas.openxmlformats.org/drawingml/2006/table">
            <a:tbl>
              <a:tblPr firstRow="1" bandRow="1">
                <a:tableStyleId>{073A0DAA-6AF3-43AB-8588-CEC1D06C72B9}</a:tableStyleId>
              </a:tblPr>
              <a:tblGrid>
                <a:gridCol w="1646321">
                  <a:extLst>
                    <a:ext uri="{9D8B030D-6E8A-4147-A177-3AD203B41FA5}">
                      <a16:colId xmlns:a16="http://schemas.microsoft.com/office/drawing/2014/main" val="20000"/>
                    </a:ext>
                  </a:extLst>
                </a:gridCol>
                <a:gridCol w="3032627">
                  <a:extLst>
                    <a:ext uri="{9D8B030D-6E8A-4147-A177-3AD203B41FA5}">
                      <a16:colId xmlns:a16="http://schemas.microsoft.com/office/drawing/2014/main" val="20001"/>
                    </a:ext>
                  </a:extLst>
                </a:gridCol>
                <a:gridCol w="3032627">
                  <a:extLst>
                    <a:ext uri="{9D8B030D-6E8A-4147-A177-3AD203B41FA5}">
                      <a16:colId xmlns:a16="http://schemas.microsoft.com/office/drawing/2014/main" val="20002"/>
                    </a:ext>
                  </a:extLst>
                </a:gridCol>
                <a:gridCol w="3032627">
                  <a:extLst>
                    <a:ext uri="{9D8B030D-6E8A-4147-A177-3AD203B41FA5}">
                      <a16:colId xmlns:a16="http://schemas.microsoft.com/office/drawing/2014/main" val="20003"/>
                    </a:ext>
                  </a:extLst>
                </a:gridCol>
              </a:tblGrid>
              <a:tr h="575156">
                <a:tc>
                  <a:txBody>
                    <a:bodyPr/>
                    <a:lstStyle/>
                    <a:p>
                      <a:pPr algn="r"/>
                      <a:endParaRPr lang="en-US" sz="2400" b="1" dirty="0">
                        <a:solidFill>
                          <a:srgbClr val="666666"/>
                        </a:solidFill>
                        <a:latin typeface="Arial" panose="020B0604020202020204" pitchFamily="34" charset="0"/>
                        <a:cs typeface="Arial" panose="020B0604020202020204" pitchFamily="34" charset="0"/>
                      </a:endParaRPr>
                    </a:p>
                  </a:txBody>
                  <a:tcPr marR="182880" anchor="ctr">
                    <a:noFill/>
                  </a:tcPr>
                </a:tc>
                <a:tc>
                  <a:txBody>
                    <a:bodyPr/>
                    <a:lstStyle/>
                    <a:p>
                      <a:pPr algn="ctr"/>
                      <a:r>
                        <a:rPr lang="en-US" sz="2400" dirty="0" smtClean="0">
                          <a:latin typeface="Arial Black" panose="020B0A04020102020204" pitchFamily="34" charset="0"/>
                        </a:rPr>
                        <a:t>OMF</a:t>
                      </a:r>
                      <a:endParaRPr lang="en-US" sz="2400" dirty="0">
                        <a:solidFill>
                          <a:srgbClr val="666666"/>
                        </a:solidFill>
                        <a:latin typeface="Arial Black" panose="020B0A04020102020204" pitchFamily="34" charset="0"/>
                        <a:cs typeface="Arial" panose="020B0604020202020204" pitchFamily="34" charset="0"/>
                      </a:endParaRPr>
                    </a:p>
                  </a:txBody>
                  <a:tcPr anchor="ctr">
                    <a:solidFill>
                      <a:schemeClr val="tx1">
                        <a:lumMod val="65000"/>
                        <a:lumOff val="35000"/>
                      </a:schemeClr>
                    </a:solidFill>
                  </a:tcPr>
                </a:tc>
                <a:tc>
                  <a:txBody>
                    <a:bodyPr/>
                    <a:lstStyle/>
                    <a:p>
                      <a:pPr algn="ctr"/>
                      <a:r>
                        <a:rPr lang="en-US" sz="2400" dirty="0" smtClean="0">
                          <a:latin typeface="Arial Black" panose="020B0A04020102020204" pitchFamily="34" charset="0"/>
                        </a:rPr>
                        <a:t>IMF</a:t>
                      </a:r>
                      <a:endParaRPr lang="en-US" sz="2400" dirty="0">
                        <a:solidFill>
                          <a:srgbClr val="666666"/>
                        </a:solidFill>
                        <a:latin typeface="Arial Black" panose="020B0A04020102020204" pitchFamily="34" charset="0"/>
                        <a:cs typeface="Arial" panose="020B0604020202020204" pitchFamily="34" charset="0"/>
                      </a:endParaRPr>
                    </a:p>
                  </a:txBody>
                  <a:tcPr anchor="ctr">
                    <a:solidFill>
                      <a:schemeClr val="tx1">
                        <a:lumMod val="65000"/>
                        <a:lumOff val="35000"/>
                      </a:schemeClr>
                    </a:solidFill>
                  </a:tcPr>
                </a:tc>
                <a:tc>
                  <a:txBody>
                    <a:bodyPr/>
                    <a:lstStyle/>
                    <a:p>
                      <a:pPr algn="ctr"/>
                      <a:r>
                        <a:rPr lang="en-US" sz="2400" dirty="0" smtClean="0">
                          <a:latin typeface="Arial Black" panose="020B0A04020102020204" pitchFamily="34" charset="0"/>
                        </a:rPr>
                        <a:t>SMF</a:t>
                      </a:r>
                      <a:endParaRPr lang="en-US" sz="2400" dirty="0">
                        <a:solidFill>
                          <a:srgbClr val="666666"/>
                        </a:solidFill>
                        <a:latin typeface="Arial Black" panose="020B0A04020102020204" pitchFamily="34" charset="0"/>
                        <a:cs typeface="Arial" panose="020B0604020202020204" pitchFamily="34" charset="0"/>
                      </a:endParaRPr>
                    </a:p>
                  </a:txBody>
                  <a:tcPr anchor="ctr">
                    <a:solidFill>
                      <a:schemeClr val="tx1">
                        <a:lumMod val="65000"/>
                        <a:lumOff val="35000"/>
                      </a:schemeClr>
                    </a:solidFill>
                  </a:tcPr>
                </a:tc>
                <a:extLst>
                  <a:ext uri="{0D108BD9-81ED-4DB2-BD59-A6C34878D82A}">
                    <a16:rowId xmlns:a16="http://schemas.microsoft.com/office/drawing/2014/main" val="10000"/>
                  </a:ext>
                </a:extLst>
              </a:tr>
              <a:tr h="1008736">
                <a:tc>
                  <a:txBody>
                    <a:bodyPr/>
                    <a:lstStyle/>
                    <a:p>
                      <a:pPr algn="r"/>
                      <a:r>
                        <a:rPr lang="en-US" b="0" dirty="0" smtClean="0">
                          <a:solidFill>
                            <a:srgbClr val="FF773D"/>
                          </a:solidFill>
                          <a:latin typeface="Arial" panose="020B0604020202020204" pitchFamily="34" charset="0"/>
                          <a:cs typeface="Arial" panose="020B0604020202020204" pitchFamily="34" charset="0"/>
                        </a:rPr>
                        <a:t>Expected to withstand…</a:t>
                      </a:r>
                      <a:endParaRPr lang="en-US" b="0" dirty="0">
                        <a:solidFill>
                          <a:srgbClr val="FF773D"/>
                        </a:solidFill>
                        <a:latin typeface="Arial" panose="020B0604020202020204" pitchFamily="34" charset="0"/>
                        <a:cs typeface="Arial" panose="020B0604020202020204" pitchFamily="34" charset="0"/>
                      </a:endParaRPr>
                    </a:p>
                  </a:txBody>
                  <a:tcPr marR="182880" anchor="ctr">
                    <a:noFill/>
                  </a:tcPr>
                </a:tc>
                <a:tc>
                  <a:txBody>
                    <a:bodyPr/>
                    <a:lstStyle/>
                    <a:p>
                      <a:r>
                        <a:rPr lang="en-US" b="1" dirty="0" smtClean="0">
                          <a:solidFill>
                            <a:srgbClr val="666666"/>
                          </a:solidFill>
                          <a:latin typeface="Arial" panose="020B0604020202020204" pitchFamily="34" charset="0"/>
                          <a:cs typeface="Arial" panose="020B0604020202020204" pitchFamily="34" charset="0"/>
                        </a:rPr>
                        <a:t>Limited</a:t>
                      </a:r>
                      <a:r>
                        <a:rPr lang="en-US" dirty="0" smtClean="0">
                          <a:solidFill>
                            <a:srgbClr val="666666"/>
                          </a:solidFill>
                          <a:latin typeface="Arial" panose="020B0604020202020204" pitchFamily="34" charset="0"/>
                          <a:cs typeface="Arial" panose="020B0604020202020204" pitchFamily="34" charset="0"/>
                        </a:rPr>
                        <a:t> inelastic deformations</a:t>
                      </a:r>
                      <a:endParaRPr lang="en-US" dirty="0">
                        <a:solidFill>
                          <a:srgbClr val="666666"/>
                        </a:solidFill>
                        <a:latin typeface="Arial" panose="020B0604020202020204" pitchFamily="34" charset="0"/>
                        <a:cs typeface="Arial" panose="020B0604020202020204" pitchFamily="34" charset="0"/>
                      </a:endParaRPr>
                    </a:p>
                  </a:txBody>
                  <a:tcPr marL="182880" marR="182880" marT="91440" marB="91440" anchor="ctr">
                    <a:solidFill>
                      <a:schemeClr val="bg1">
                        <a:lumMod val="85000"/>
                      </a:schemeClr>
                    </a:solidFill>
                  </a:tcPr>
                </a:tc>
                <a:tc>
                  <a:txBody>
                    <a:bodyPr/>
                    <a:lstStyle/>
                    <a:p>
                      <a:r>
                        <a:rPr lang="en-US" b="1" dirty="0" smtClean="0">
                          <a:solidFill>
                            <a:srgbClr val="666666"/>
                          </a:solidFill>
                          <a:latin typeface="Arial" panose="020B0604020202020204" pitchFamily="34" charset="0"/>
                          <a:cs typeface="Arial" panose="020B0604020202020204" pitchFamily="34" charset="0"/>
                        </a:rPr>
                        <a:t>Limited</a:t>
                      </a:r>
                      <a:r>
                        <a:rPr lang="en-US" dirty="0" smtClean="0">
                          <a:solidFill>
                            <a:srgbClr val="666666"/>
                          </a:solidFill>
                          <a:latin typeface="Arial" panose="020B0604020202020204" pitchFamily="34" charset="0"/>
                          <a:cs typeface="Arial" panose="020B0604020202020204" pitchFamily="34" charset="0"/>
                        </a:rPr>
                        <a:t> inelastic deformations</a:t>
                      </a:r>
                      <a:endParaRPr lang="en-US" dirty="0">
                        <a:solidFill>
                          <a:srgbClr val="666666"/>
                        </a:solidFill>
                        <a:latin typeface="Arial" panose="020B0604020202020204" pitchFamily="34" charset="0"/>
                        <a:cs typeface="Arial" panose="020B0604020202020204" pitchFamily="34" charset="0"/>
                      </a:endParaRPr>
                    </a:p>
                  </a:txBody>
                  <a:tcPr marL="182880" marR="182880" marT="91440" marB="91440" anchor="ctr">
                    <a:solidFill>
                      <a:schemeClr val="bg1">
                        <a:lumMod val="85000"/>
                      </a:schemeClr>
                    </a:solidFill>
                  </a:tcPr>
                </a:tc>
                <a:tc>
                  <a:txBody>
                    <a:bodyPr/>
                    <a:lstStyle/>
                    <a:p>
                      <a:r>
                        <a:rPr lang="en-US" b="1" dirty="0" smtClean="0">
                          <a:solidFill>
                            <a:srgbClr val="666666"/>
                          </a:solidFill>
                          <a:latin typeface="Arial" panose="020B0604020202020204" pitchFamily="34" charset="0"/>
                          <a:cs typeface="Arial" panose="020B0604020202020204" pitchFamily="34" charset="0"/>
                        </a:rPr>
                        <a:t>Significant</a:t>
                      </a:r>
                      <a:r>
                        <a:rPr lang="en-US" dirty="0" smtClean="0">
                          <a:solidFill>
                            <a:srgbClr val="666666"/>
                          </a:solidFill>
                          <a:latin typeface="Arial" panose="020B0604020202020204" pitchFamily="34" charset="0"/>
                          <a:cs typeface="Arial" panose="020B0604020202020204" pitchFamily="34" charset="0"/>
                        </a:rPr>
                        <a:t> inelastic</a:t>
                      </a:r>
                      <a:r>
                        <a:rPr lang="en-US" baseline="0" dirty="0" smtClean="0">
                          <a:solidFill>
                            <a:srgbClr val="666666"/>
                          </a:solidFill>
                          <a:latin typeface="Arial" panose="020B0604020202020204" pitchFamily="34" charset="0"/>
                          <a:cs typeface="Arial" panose="020B0604020202020204" pitchFamily="34" charset="0"/>
                        </a:rPr>
                        <a:t> deformations</a:t>
                      </a:r>
                      <a:endParaRPr lang="en-US" dirty="0">
                        <a:solidFill>
                          <a:srgbClr val="666666"/>
                        </a:solidFill>
                        <a:latin typeface="Arial" panose="020B0604020202020204" pitchFamily="34" charset="0"/>
                        <a:cs typeface="Arial" panose="020B0604020202020204" pitchFamily="34" charset="0"/>
                      </a:endParaRPr>
                    </a:p>
                  </a:txBody>
                  <a:tcPr marL="182880" marR="182880" marT="91440" marB="91440" anchor="ctr">
                    <a:solidFill>
                      <a:schemeClr val="bg1">
                        <a:lumMod val="85000"/>
                      </a:schemeClr>
                    </a:solidFill>
                  </a:tcPr>
                </a:tc>
                <a:extLst>
                  <a:ext uri="{0D108BD9-81ED-4DB2-BD59-A6C34878D82A}">
                    <a16:rowId xmlns:a16="http://schemas.microsoft.com/office/drawing/2014/main" val="10001"/>
                  </a:ext>
                </a:extLst>
              </a:tr>
              <a:tr h="1008736">
                <a:tc>
                  <a:txBody>
                    <a:bodyPr/>
                    <a:lstStyle/>
                    <a:p>
                      <a:pPr algn="r"/>
                      <a:r>
                        <a:rPr lang="en-US" b="0" dirty="0" smtClean="0">
                          <a:solidFill>
                            <a:srgbClr val="FF773D"/>
                          </a:solidFill>
                          <a:latin typeface="Arial" panose="020B0604020202020204" pitchFamily="34" charset="0"/>
                          <a:cs typeface="Arial" panose="020B0604020202020204" pitchFamily="34" charset="0"/>
                        </a:rPr>
                        <a:t>Prequalified connections</a:t>
                      </a:r>
                      <a:endParaRPr lang="en-US" b="0" dirty="0">
                        <a:solidFill>
                          <a:srgbClr val="FF773D"/>
                        </a:solidFill>
                        <a:latin typeface="Arial" panose="020B0604020202020204" pitchFamily="34" charset="0"/>
                        <a:cs typeface="Arial" panose="020B0604020202020204" pitchFamily="34" charset="0"/>
                      </a:endParaRPr>
                    </a:p>
                  </a:txBody>
                  <a:tcPr marR="182880" anchor="ctr">
                    <a:noFill/>
                  </a:tcPr>
                </a:tc>
                <a:tc>
                  <a:txBody>
                    <a:bodyPr/>
                    <a:lstStyle/>
                    <a:p>
                      <a:r>
                        <a:rPr lang="en-US" b="1" dirty="0" smtClean="0">
                          <a:solidFill>
                            <a:srgbClr val="666666"/>
                          </a:solidFill>
                          <a:latin typeface="Arial" panose="020B0604020202020204" pitchFamily="34" charset="0"/>
                          <a:cs typeface="Arial" panose="020B0604020202020204" pitchFamily="34" charset="0"/>
                        </a:rPr>
                        <a:t>Not</a:t>
                      </a:r>
                      <a:r>
                        <a:rPr lang="en-US" b="1" baseline="0" dirty="0" smtClean="0">
                          <a:solidFill>
                            <a:srgbClr val="666666"/>
                          </a:solidFill>
                          <a:latin typeface="Arial" panose="020B0604020202020204" pitchFamily="34" charset="0"/>
                          <a:cs typeface="Arial" panose="020B0604020202020204" pitchFamily="34" charset="0"/>
                        </a:rPr>
                        <a:t> required</a:t>
                      </a:r>
                      <a:endParaRPr lang="en-US" b="1" dirty="0">
                        <a:solidFill>
                          <a:srgbClr val="666666"/>
                        </a:solidFill>
                        <a:latin typeface="Arial" panose="020B0604020202020204" pitchFamily="34" charset="0"/>
                        <a:cs typeface="Arial" panose="020B0604020202020204" pitchFamily="34" charset="0"/>
                      </a:endParaRPr>
                    </a:p>
                  </a:txBody>
                  <a:tcPr marL="182880" marR="182880" marT="91440" marB="91440" anchor="ctr">
                    <a:solidFill>
                      <a:schemeClr val="bg1">
                        <a:lumMod val="95000"/>
                      </a:schemeClr>
                    </a:solidFill>
                  </a:tcPr>
                </a:tc>
                <a:tc>
                  <a:txBody>
                    <a:bodyPr/>
                    <a:lstStyle/>
                    <a:p>
                      <a:r>
                        <a:rPr lang="en-US" b="1" dirty="0" smtClean="0">
                          <a:solidFill>
                            <a:srgbClr val="666666"/>
                          </a:solidFill>
                          <a:latin typeface="Arial" panose="020B0604020202020204" pitchFamily="34" charset="0"/>
                          <a:cs typeface="Arial" panose="020B0604020202020204" pitchFamily="34" charset="0"/>
                        </a:rPr>
                        <a:t>Required</a:t>
                      </a:r>
                      <a:r>
                        <a:rPr lang="en-US" dirty="0" smtClean="0">
                          <a:solidFill>
                            <a:srgbClr val="666666"/>
                          </a:solidFill>
                          <a:latin typeface="Arial" panose="020B0604020202020204" pitchFamily="34" charset="0"/>
                          <a:cs typeface="Arial" panose="020B0604020202020204" pitchFamily="34" charset="0"/>
                        </a:rPr>
                        <a:t> (per AISC)</a:t>
                      </a:r>
                      <a:endParaRPr lang="en-US" dirty="0">
                        <a:solidFill>
                          <a:srgbClr val="666666"/>
                        </a:solidFill>
                        <a:latin typeface="Arial" panose="020B0604020202020204" pitchFamily="34" charset="0"/>
                        <a:cs typeface="Arial" panose="020B0604020202020204" pitchFamily="34" charset="0"/>
                      </a:endParaRPr>
                    </a:p>
                  </a:txBody>
                  <a:tcPr marL="182880" marR="182880" marT="91440" marB="91440" anchor="ctr">
                    <a:solidFill>
                      <a:schemeClr val="bg1">
                        <a:lumMod val="95000"/>
                      </a:schemeClr>
                    </a:solidFill>
                  </a:tcPr>
                </a:tc>
                <a:tc>
                  <a:txBody>
                    <a:bodyPr/>
                    <a:lstStyle/>
                    <a:p>
                      <a:r>
                        <a:rPr lang="en-US" b="1" dirty="0" smtClean="0">
                          <a:solidFill>
                            <a:srgbClr val="666666"/>
                          </a:solidFill>
                          <a:latin typeface="Arial" panose="020B0604020202020204" pitchFamily="34" charset="0"/>
                          <a:cs typeface="Arial" panose="020B0604020202020204" pitchFamily="34" charset="0"/>
                        </a:rPr>
                        <a:t>Required</a:t>
                      </a:r>
                      <a:r>
                        <a:rPr lang="en-US" dirty="0" smtClean="0">
                          <a:solidFill>
                            <a:srgbClr val="666666"/>
                          </a:solidFill>
                          <a:latin typeface="Arial" panose="020B0604020202020204" pitchFamily="34" charset="0"/>
                          <a:cs typeface="Arial" panose="020B0604020202020204" pitchFamily="34" charset="0"/>
                        </a:rPr>
                        <a:t> (per AISC)</a:t>
                      </a:r>
                      <a:endParaRPr lang="en-US" dirty="0">
                        <a:solidFill>
                          <a:srgbClr val="666666"/>
                        </a:solidFill>
                        <a:latin typeface="Arial" panose="020B0604020202020204" pitchFamily="34" charset="0"/>
                        <a:cs typeface="Arial" panose="020B0604020202020204" pitchFamily="34" charset="0"/>
                      </a:endParaRPr>
                    </a:p>
                  </a:txBody>
                  <a:tcPr marL="182880" marR="182880" marT="91440" marB="91440" anchor="ctr">
                    <a:solidFill>
                      <a:schemeClr val="bg1">
                        <a:lumMod val="95000"/>
                      </a:schemeClr>
                    </a:solidFill>
                  </a:tcPr>
                </a:tc>
                <a:extLst>
                  <a:ext uri="{0D108BD9-81ED-4DB2-BD59-A6C34878D82A}">
                    <a16:rowId xmlns:a16="http://schemas.microsoft.com/office/drawing/2014/main" val="10002"/>
                  </a:ext>
                </a:extLst>
              </a:tr>
              <a:tr h="1008736">
                <a:tc>
                  <a:txBody>
                    <a:bodyPr/>
                    <a:lstStyle/>
                    <a:p>
                      <a:pPr algn="r"/>
                      <a:r>
                        <a:rPr lang="en-US" b="0" dirty="0" smtClean="0">
                          <a:solidFill>
                            <a:srgbClr val="FF773D"/>
                          </a:solidFill>
                          <a:latin typeface="Arial" panose="020B0604020202020204" pitchFamily="34" charset="0"/>
                          <a:cs typeface="Arial" panose="020B0604020202020204" pitchFamily="34" charset="0"/>
                        </a:rPr>
                        <a:t>Testing requirements</a:t>
                      </a:r>
                      <a:endParaRPr lang="en-US" b="0" dirty="0">
                        <a:solidFill>
                          <a:srgbClr val="FF773D"/>
                        </a:solidFill>
                        <a:latin typeface="Arial" panose="020B0604020202020204" pitchFamily="34" charset="0"/>
                        <a:cs typeface="Arial" panose="020B0604020202020204" pitchFamily="34" charset="0"/>
                      </a:endParaRPr>
                    </a:p>
                  </a:txBody>
                  <a:tcPr marR="182880" anchor="ctr">
                    <a:noFill/>
                  </a:tcPr>
                </a:tc>
                <a:tc>
                  <a:txBody>
                    <a:bodyPr/>
                    <a:lstStyle/>
                    <a:p>
                      <a:r>
                        <a:rPr lang="en-US" b="1" dirty="0" smtClean="0">
                          <a:solidFill>
                            <a:srgbClr val="666666"/>
                          </a:solidFill>
                          <a:latin typeface="Arial" panose="020B0604020202020204" pitchFamily="34" charset="0"/>
                          <a:cs typeface="Arial" panose="020B0604020202020204" pitchFamily="34" charset="0"/>
                        </a:rPr>
                        <a:t>Not required</a:t>
                      </a:r>
                      <a:endParaRPr lang="en-US" b="1" dirty="0">
                        <a:solidFill>
                          <a:srgbClr val="666666"/>
                        </a:solidFill>
                        <a:latin typeface="Arial" panose="020B0604020202020204" pitchFamily="34" charset="0"/>
                        <a:cs typeface="Arial" panose="020B0604020202020204" pitchFamily="34" charset="0"/>
                      </a:endParaRPr>
                    </a:p>
                  </a:txBody>
                  <a:tcPr marL="182880" marR="182880" marT="91440" marB="91440" anchor="ctr">
                    <a:solidFill>
                      <a:schemeClr val="bg1">
                        <a:lumMod val="85000"/>
                      </a:schemeClr>
                    </a:solidFill>
                  </a:tcPr>
                </a:tc>
                <a:tc>
                  <a:txBody>
                    <a:bodyPr/>
                    <a:lstStyle/>
                    <a:p>
                      <a:r>
                        <a:rPr lang="en-US" dirty="0" smtClean="0">
                          <a:solidFill>
                            <a:srgbClr val="666666"/>
                          </a:solidFill>
                          <a:latin typeface="Arial" panose="020B0604020202020204" pitchFamily="34" charset="0"/>
                          <a:cs typeface="Arial" panose="020B0604020202020204" pitchFamily="34" charset="0"/>
                        </a:rPr>
                        <a:t>Must sustain inter-story drift angle of up to </a:t>
                      </a:r>
                      <a:r>
                        <a:rPr lang="en-US" b="1" dirty="0" smtClean="0">
                          <a:solidFill>
                            <a:srgbClr val="666666"/>
                          </a:solidFill>
                          <a:latin typeface="Arial" panose="020B0604020202020204" pitchFamily="34" charset="0"/>
                          <a:cs typeface="Arial" panose="020B0604020202020204" pitchFamily="34" charset="0"/>
                        </a:rPr>
                        <a:t>0.02 radians</a:t>
                      </a:r>
                      <a:endParaRPr lang="en-US" b="1" dirty="0">
                        <a:solidFill>
                          <a:srgbClr val="666666"/>
                        </a:solidFill>
                        <a:latin typeface="Arial" panose="020B0604020202020204" pitchFamily="34" charset="0"/>
                        <a:cs typeface="Arial" panose="020B0604020202020204" pitchFamily="34" charset="0"/>
                      </a:endParaRPr>
                    </a:p>
                  </a:txBody>
                  <a:tcPr marL="182880" marR="182880" marT="91440" marB="91440" anchor="ctr">
                    <a:solidFill>
                      <a:schemeClr val="bg1">
                        <a:lumMod val="85000"/>
                      </a:schemeClr>
                    </a:solidFill>
                  </a:tcPr>
                </a:tc>
                <a:tc>
                  <a:txBody>
                    <a:bodyPr/>
                    <a:lstStyle/>
                    <a:p>
                      <a:r>
                        <a:rPr lang="en-US" dirty="0" smtClean="0">
                          <a:solidFill>
                            <a:srgbClr val="666666"/>
                          </a:solidFill>
                          <a:latin typeface="Arial" panose="020B0604020202020204" pitchFamily="34" charset="0"/>
                          <a:cs typeface="Arial" panose="020B0604020202020204" pitchFamily="34" charset="0"/>
                        </a:rPr>
                        <a:t>Must sustain inter-story drift angle of up to </a:t>
                      </a:r>
                      <a:r>
                        <a:rPr lang="en-US" b="1" dirty="0" smtClean="0">
                          <a:solidFill>
                            <a:srgbClr val="666666"/>
                          </a:solidFill>
                          <a:latin typeface="Arial" panose="020B0604020202020204" pitchFamily="34" charset="0"/>
                          <a:cs typeface="Arial" panose="020B0604020202020204" pitchFamily="34" charset="0"/>
                        </a:rPr>
                        <a:t>0.04 radians</a:t>
                      </a:r>
                      <a:endParaRPr lang="en-US" b="1" dirty="0">
                        <a:solidFill>
                          <a:srgbClr val="666666"/>
                        </a:solidFill>
                        <a:latin typeface="Arial" panose="020B0604020202020204" pitchFamily="34" charset="0"/>
                        <a:cs typeface="Arial" panose="020B0604020202020204" pitchFamily="34" charset="0"/>
                      </a:endParaRPr>
                    </a:p>
                  </a:txBody>
                  <a:tcPr marL="182880" marR="182880" marT="91440" marB="91440" anchor="ctr">
                    <a:solidFill>
                      <a:schemeClr val="bg1">
                        <a:lumMod val="85000"/>
                      </a:schemeClr>
                    </a:solidFill>
                  </a:tcPr>
                </a:tc>
                <a:extLst>
                  <a:ext uri="{0D108BD9-81ED-4DB2-BD59-A6C34878D82A}">
                    <a16:rowId xmlns:a16="http://schemas.microsoft.com/office/drawing/2014/main" val="10003"/>
                  </a:ext>
                </a:extLst>
              </a:tr>
              <a:tr h="1008736">
                <a:tc>
                  <a:txBody>
                    <a:bodyPr/>
                    <a:lstStyle/>
                    <a:p>
                      <a:pPr algn="r"/>
                      <a:r>
                        <a:rPr lang="en-US" b="0" dirty="0" smtClean="0">
                          <a:solidFill>
                            <a:srgbClr val="FF773D"/>
                          </a:solidFill>
                          <a:latin typeface="Arial" panose="020B0604020202020204" pitchFamily="34" charset="0"/>
                          <a:cs typeface="Arial" panose="020B0604020202020204" pitchFamily="34" charset="0"/>
                        </a:rPr>
                        <a:t>Region use</a:t>
                      </a:r>
                      <a:endParaRPr lang="en-US" b="0" dirty="0">
                        <a:solidFill>
                          <a:srgbClr val="FF773D"/>
                        </a:solidFill>
                        <a:latin typeface="Arial" panose="020B0604020202020204" pitchFamily="34" charset="0"/>
                        <a:cs typeface="Arial" panose="020B0604020202020204" pitchFamily="34" charset="0"/>
                      </a:endParaRPr>
                    </a:p>
                  </a:txBody>
                  <a:tcPr marR="182880" anchor="ctr">
                    <a:noFill/>
                  </a:tcPr>
                </a:tc>
                <a:tc>
                  <a:txBody>
                    <a:bodyPr/>
                    <a:lstStyle/>
                    <a:p>
                      <a:r>
                        <a:rPr lang="en-US" b="1" dirty="0" smtClean="0">
                          <a:solidFill>
                            <a:srgbClr val="666666"/>
                          </a:solidFill>
                          <a:latin typeface="Arial" panose="020B0604020202020204" pitchFamily="34" charset="0"/>
                          <a:cs typeface="Arial" panose="020B0604020202020204" pitchFamily="34" charset="0"/>
                        </a:rPr>
                        <a:t>Non/low</a:t>
                      </a:r>
                      <a:r>
                        <a:rPr lang="en-US" b="0" baseline="0" dirty="0" smtClean="0">
                          <a:solidFill>
                            <a:srgbClr val="666666"/>
                          </a:solidFill>
                          <a:latin typeface="Arial" panose="020B0604020202020204" pitchFamily="34" charset="0"/>
                          <a:cs typeface="Arial" panose="020B0604020202020204" pitchFamily="34" charset="0"/>
                        </a:rPr>
                        <a:t> </a:t>
                      </a:r>
                      <a:r>
                        <a:rPr lang="en-US" dirty="0" smtClean="0">
                          <a:solidFill>
                            <a:srgbClr val="666666"/>
                          </a:solidFill>
                          <a:latin typeface="Arial" panose="020B0604020202020204" pitchFamily="34" charset="0"/>
                          <a:cs typeface="Arial" panose="020B0604020202020204" pitchFamily="34" charset="0"/>
                        </a:rPr>
                        <a:t>seismic regions</a:t>
                      </a:r>
                      <a:endParaRPr lang="en-US" dirty="0">
                        <a:solidFill>
                          <a:srgbClr val="666666"/>
                        </a:solidFill>
                        <a:latin typeface="Arial" panose="020B0604020202020204" pitchFamily="34" charset="0"/>
                        <a:cs typeface="Arial" panose="020B0604020202020204" pitchFamily="34" charset="0"/>
                      </a:endParaRPr>
                    </a:p>
                  </a:txBody>
                  <a:tcPr marL="182880" marR="182880" marT="91440" marB="91440" anchor="ctr">
                    <a:solidFill>
                      <a:schemeClr val="bg1">
                        <a:lumMod val="95000"/>
                      </a:schemeClr>
                    </a:solidFill>
                  </a:tcPr>
                </a:tc>
                <a:tc>
                  <a:txBody>
                    <a:bodyPr/>
                    <a:lstStyle/>
                    <a:p>
                      <a:r>
                        <a:rPr lang="en-US" dirty="0" smtClean="0">
                          <a:solidFill>
                            <a:srgbClr val="666666"/>
                          </a:solidFill>
                          <a:latin typeface="Arial" panose="020B0604020202020204" pitchFamily="34" charset="0"/>
                          <a:cs typeface="Arial" panose="020B0604020202020204" pitchFamily="34" charset="0"/>
                        </a:rPr>
                        <a:t>Typically</a:t>
                      </a:r>
                      <a:r>
                        <a:rPr lang="en-US" baseline="0" dirty="0" smtClean="0">
                          <a:solidFill>
                            <a:srgbClr val="666666"/>
                          </a:solidFill>
                          <a:latin typeface="Arial" panose="020B0604020202020204" pitchFamily="34" charset="0"/>
                          <a:cs typeface="Arial" panose="020B0604020202020204" pitchFamily="34" charset="0"/>
                        </a:rPr>
                        <a:t> used in</a:t>
                      </a:r>
                      <a:br>
                        <a:rPr lang="en-US" baseline="0" dirty="0" smtClean="0">
                          <a:solidFill>
                            <a:srgbClr val="666666"/>
                          </a:solidFill>
                          <a:latin typeface="Arial" panose="020B0604020202020204" pitchFamily="34" charset="0"/>
                          <a:cs typeface="Arial" panose="020B0604020202020204" pitchFamily="34" charset="0"/>
                        </a:rPr>
                      </a:br>
                      <a:r>
                        <a:rPr lang="en-US" b="1" baseline="0" dirty="0" smtClean="0">
                          <a:solidFill>
                            <a:srgbClr val="666666"/>
                          </a:solidFill>
                          <a:latin typeface="Arial" panose="020B0604020202020204" pitchFamily="34" charset="0"/>
                          <a:cs typeface="Arial" panose="020B0604020202020204" pitchFamily="34" charset="0"/>
                        </a:rPr>
                        <a:t>low/mid</a:t>
                      </a:r>
                      <a:r>
                        <a:rPr lang="en-US" b="0" baseline="0" dirty="0" smtClean="0">
                          <a:solidFill>
                            <a:srgbClr val="666666"/>
                          </a:solidFill>
                          <a:latin typeface="Arial" panose="020B0604020202020204" pitchFamily="34" charset="0"/>
                          <a:cs typeface="Arial" panose="020B0604020202020204" pitchFamily="34" charset="0"/>
                        </a:rPr>
                        <a:t> </a:t>
                      </a:r>
                      <a:r>
                        <a:rPr lang="en-US" baseline="0" dirty="0" smtClean="0">
                          <a:solidFill>
                            <a:srgbClr val="666666"/>
                          </a:solidFill>
                          <a:latin typeface="Arial" panose="020B0604020202020204" pitchFamily="34" charset="0"/>
                          <a:cs typeface="Arial" panose="020B0604020202020204" pitchFamily="34" charset="0"/>
                        </a:rPr>
                        <a:t>seismic regions</a:t>
                      </a:r>
                      <a:endParaRPr lang="en-US" dirty="0">
                        <a:solidFill>
                          <a:srgbClr val="666666"/>
                        </a:solidFill>
                        <a:latin typeface="Arial" panose="020B0604020202020204" pitchFamily="34" charset="0"/>
                        <a:cs typeface="Arial" panose="020B0604020202020204" pitchFamily="34" charset="0"/>
                      </a:endParaRPr>
                    </a:p>
                  </a:txBody>
                  <a:tcPr marL="182880" marR="182880" marT="91440" marB="91440" anchor="ctr">
                    <a:solidFill>
                      <a:schemeClr val="bg1">
                        <a:lumMod val="95000"/>
                      </a:schemeClr>
                    </a:solidFill>
                  </a:tcPr>
                </a:tc>
                <a:tc>
                  <a:txBody>
                    <a:bodyPr/>
                    <a:lstStyle/>
                    <a:p>
                      <a:r>
                        <a:rPr lang="en-US" dirty="0" smtClean="0">
                          <a:solidFill>
                            <a:srgbClr val="666666"/>
                          </a:solidFill>
                          <a:latin typeface="Arial" panose="020B0604020202020204" pitchFamily="34" charset="0"/>
                          <a:cs typeface="Arial" panose="020B0604020202020204" pitchFamily="34" charset="0"/>
                        </a:rPr>
                        <a:t>Typically used</a:t>
                      </a:r>
                      <a:r>
                        <a:rPr lang="en-US" baseline="0" dirty="0" smtClean="0">
                          <a:solidFill>
                            <a:srgbClr val="666666"/>
                          </a:solidFill>
                          <a:latin typeface="Arial" panose="020B0604020202020204" pitchFamily="34" charset="0"/>
                          <a:cs typeface="Arial" panose="020B0604020202020204" pitchFamily="34" charset="0"/>
                        </a:rPr>
                        <a:t> in </a:t>
                      </a:r>
                      <a:r>
                        <a:rPr lang="en-US" b="1" baseline="0" dirty="0" smtClean="0">
                          <a:solidFill>
                            <a:srgbClr val="666666"/>
                          </a:solidFill>
                          <a:latin typeface="Arial" panose="020B0604020202020204" pitchFamily="34" charset="0"/>
                          <a:cs typeface="Arial" panose="020B0604020202020204" pitchFamily="34" charset="0"/>
                        </a:rPr>
                        <a:t>mid/high</a:t>
                      </a:r>
                      <a:r>
                        <a:rPr lang="en-US" b="0" baseline="0" dirty="0" smtClean="0">
                          <a:solidFill>
                            <a:srgbClr val="666666"/>
                          </a:solidFill>
                          <a:latin typeface="Arial" panose="020B0604020202020204" pitchFamily="34" charset="0"/>
                          <a:cs typeface="Arial" panose="020B0604020202020204" pitchFamily="34" charset="0"/>
                        </a:rPr>
                        <a:t> </a:t>
                      </a:r>
                      <a:r>
                        <a:rPr lang="en-US" baseline="0" dirty="0" smtClean="0">
                          <a:solidFill>
                            <a:srgbClr val="666666"/>
                          </a:solidFill>
                          <a:latin typeface="Arial" panose="020B0604020202020204" pitchFamily="34" charset="0"/>
                          <a:cs typeface="Arial" panose="020B0604020202020204" pitchFamily="34" charset="0"/>
                        </a:rPr>
                        <a:t>seismic regions</a:t>
                      </a:r>
                      <a:endParaRPr lang="en-US" dirty="0">
                        <a:solidFill>
                          <a:srgbClr val="666666"/>
                        </a:solidFill>
                        <a:latin typeface="Arial" panose="020B0604020202020204" pitchFamily="34" charset="0"/>
                        <a:cs typeface="Arial" panose="020B0604020202020204" pitchFamily="34" charset="0"/>
                      </a:endParaRPr>
                    </a:p>
                  </a:txBody>
                  <a:tcPr marL="182880" marR="182880" marT="91440" marB="91440" anchor="ctr">
                    <a:solidFill>
                      <a:schemeClr val="bg1">
                        <a:lumMod val="95000"/>
                      </a:schemeClr>
                    </a:solidFill>
                  </a:tcPr>
                </a:tc>
                <a:extLst>
                  <a:ext uri="{0D108BD9-81ED-4DB2-BD59-A6C34878D82A}">
                    <a16:rowId xmlns:a16="http://schemas.microsoft.com/office/drawing/2014/main" val="10004"/>
                  </a:ext>
                </a:extLst>
              </a:tr>
            </a:tbl>
          </a:graphicData>
        </a:graphic>
      </p:graphicFrame>
    </p:spTree>
    <p:custDataLst>
      <p:tags r:id="rId1"/>
    </p:custDataLst>
    <p:extLst>
      <p:ext uri="{BB962C8B-B14F-4D97-AF65-F5344CB8AC3E}">
        <p14:creationId xmlns:p14="http://schemas.microsoft.com/office/powerpoint/2010/main" val="4002235094"/>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Lesson One Complete</a:t>
            </a:r>
            <a:endParaRPr lang="en-US" dirty="0"/>
          </a:p>
        </p:txBody>
      </p:sp>
      <p:sp>
        <p:nvSpPr>
          <p:cNvPr id="3" name="Content Placeholder 2"/>
          <p:cNvSpPr>
            <a:spLocks noGrp="1"/>
          </p:cNvSpPr>
          <p:nvPr>
            <p:ph idx="1"/>
          </p:nvPr>
        </p:nvSpPr>
        <p:spPr/>
        <p:txBody>
          <a:bodyPr/>
          <a:lstStyle/>
          <a:p>
            <a:r>
              <a:rPr lang="en-US" dirty="0" smtClean="0">
                <a:solidFill>
                  <a:srgbClr val="FF773D"/>
                </a:solidFill>
              </a:rPr>
              <a:t>Now that you’ve completed this lesson, you should be able to:</a:t>
            </a:r>
          </a:p>
          <a:p>
            <a:pPr marL="233363" indent="-233363">
              <a:spcAft>
                <a:spcPts val="600"/>
              </a:spcAft>
              <a:buFont typeface="Arial" panose="020B0604020202020204" pitchFamily="34" charset="0"/>
              <a:buChar char="•"/>
            </a:pPr>
            <a:r>
              <a:rPr lang="en-US" dirty="0">
                <a:solidFill>
                  <a:schemeClr val="bg1">
                    <a:lumMod val="95000"/>
                  </a:schemeClr>
                </a:solidFill>
              </a:rPr>
              <a:t>Describe the differences between the types </a:t>
            </a:r>
            <a:r>
              <a:rPr lang="en-US" dirty="0" smtClean="0">
                <a:solidFill>
                  <a:schemeClr val="bg1">
                    <a:lumMod val="95000"/>
                  </a:schemeClr>
                </a:solidFill>
              </a:rPr>
              <a:t>of steel </a:t>
            </a:r>
            <a:r>
              <a:rPr lang="en-US" dirty="0">
                <a:solidFill>
                  <a:schemeClr val="bg1">
                    <a:lumMod val="95000"/>
                  </a:schemeClr>
                </a:solidFill>
              </a:rPr>
              <a:t>moment frames</a:t>
            </a:r>
          </a:p>
          <a:p>
            <a:pPr marL="233363" indent="-233363">
              <a:spcAft>
                <a:spcPts val="600"/>
              </a:spcAft>
              <a:buFont typeface="Arial" panose="020B0604020202020204" pitchFamily="34" charset="0"/>
              <a:buChar char="•"/>
            </a:pPr>
            <a:r>
              <a:rPr lang="en-US" dirty="0">
                <a:solidFill>
                  <a:schemeClr val="bg1">
                    <a:lumMod val="95000"/>
                  </a:schemeClr>
                </a:solidFill>
              </a:rPr>
              <a:t>Summarize how </a:t>
            </a:r>
            <a:r>
              <a:rPr lang="en-US" dirty="0" smtClean="0">
                <a:solidFill>
                  <a:schemeClr val="bg1">
                    <a:lumMod val="95000"/>
                  </a:schemeClr>
                </a:solidFill>
              </a:rPr>
              <a:t>steel moment </a:t>
            </a:r>
            <a:r>
              <a:rPr lang="en-US" dirty="0">
                <a:solidFill>
                  <a:schemeClr val="bg1">
                    <a:lumMod val="95000"/>
                  </a:schemeClr>
                </a:solidFill>
              </a:rPr>
              <a:t>frames are used in the field for new and existing </a:t>
            </a:r>
            <a:r>
              <a:rPr lang="en-US" dirty="0" smtClean="0">
                <a:solidFill>
                  <a:schemeClr val="bg1">
                    <a:lumMod val="95000"/>
                  </a:schemeClr>
                </a:solidFill>
              </a:rPr>
              <a:t>construction</a:t>
            </a:r>
            <a:endParaRPr lang="en-US" dirty="0">
              <a:solidFill>
                <a:schemeClr val="bg1">
                  <a:lumMod val="95000"/>
                </a:schemeClr>
              </a:solidFill>
            </a:endParaRPr>
          </a:p>
        </p:txBody>
      </p:sp>
    </p:spTree>
    <p:custDataLst>
      <p:tags r:id="rId1"/>
    </p:custDataLst>
    <p:extLst>
      <p:ext uri="{BB962C8B-B14F-4D97-AF65-F5344CB8AC3E}">
        <p14:creationId xmlns:p14="http://schemas.microsoft.com/office/powerpoint/2010/main" val="2678466765"/>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LESSON 2</a:t>
            </a:r>
            <a:endParaRPr lang="en-US" dirty="0"/>
          </a:p>
        </p:txBody>
      </p:sp>
      <p:sp>
        <p:nvSpPr>
          <p:cNvPr id="3" name="Text Placeholder 2"/>
          <p:cNvSpPr>
            <a:spLocks noGrp="1"/>
          </p:cNvSpPr>
          <p:nvPr>
            <p:ph type="body" sz="quarter" idx="10"/>
          </p:nvPr>
        </p:nvSpPr>
        <p:spPr/>
        <p:txBody>
          <a:bodyPr/>
          <a:lstStyle/>
          <a:p>
            <a:r>
              <a:rPr lang="en-US" b="1" dirty="0" smtClean="0"/>
              <a:t>Code Limitations and Requirements</a:t>
            </a:r>
            <a:endParaRPr lang="en-US" b="1" dirty="0"/>
          </a:p>
        </p:txBody>
      </p:sp>
      <p:sp>
        <p:nvSpPr>
          <p:cNvPr id="4" name="Snip and Round Single Corner Rectangle 3"/>
          <p:cNvSpPr/>
          <p:nvPr/>
        </p:nvSpPr>
        <p:spPr>
          <a:xfrm flipH="1">
            <a:off x="6362700" y="3429000"/>
            <a:ext cx="5372100" cy="2589028"/>
          </a:xfrm>
          <a:prstGeom prst="snipRoundRect">
            <a:avLst>
              <a:gd name="adj1" fmla="val 0"/>
              <a:gd name="adj2" fmla="val 16667"/>
            </a:avLst>
          </a:prstGeom>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Snip and Round Single Corner Rectangle 4"/>
          <p:cNvSpPr/>
          <p:nvPr/>
        </p:nvSpPr>
        <p:spPr>
          <a:xfrm flipH="1">
            <a:off x="6464591" y="3530008"/>
            <a:ext cx="5178060" cy="744280"/>
          </a:xfrm>
          <a:prstGeom prst="snipRoundRect">
            <a:avLst>
              <a:gd name="adj1" fmla="val 0"/>
              <a:gd name="adj2" fmla="val 50000"/>
            </a:avLst>
          </a:prstGeom>
          <a:solidFill>
            <a:schemeClr val="bg1"/>
          </a:solidFill>
          <a:ln>
            <a:noFill/>
          </a:ln>
          <a:effectLst>
            <a:outerShdw blurRad="50800" dist="38100" dir="2700000" algn="tl" rotWithShape="0">
              <a:prstClr val="black">
                <a:alpha val="40000"/>
              </a:prstClr>
            </a:outerShdw>
          </a:effectLst>
        </p:spPr>
        <p:style>
          <a:lnRef idx="2">
            <a:schemeClr val="accent4">
              <a:shade val="50000"/>
            </a:schemeClr>
          </a:lnRef>
          <a:fillRef idx="1">
            <a:schemeClr val="accent4"/>
          </a:fillRef>
          <a:effectRef idx="0">
            <a:schemeClr val="accent4"/>
          </a:effectRef>
          <a:fontRef idx="minor">
            <a:schemeClr val="lt1"/>
          </a:fontRef>
        </p:style>
        <p:txBody>
          <a:bodyPr lIns="164592" tIns="228600" rtlCol="0" anchor="t"/>
          <a:lstStyle/>
          <a:p>
            <a:r>
              <a:rPr lang="en-US" sz="1600" dirty="0" smtClean="0">
                <a:solidFill>
                  <a:srgbClr val="2B4C76"/>
                </a:solidFill>
                <a:latin typeface="Arial" panose="020B0604020202020204" pitchFamily="34" charset="0"/>
                <a:cs typeface="Arial" panose="020B0604020202020204" pitchFamily="34" charset="0"/>
              </a:rPr>
              <a:t>After completing this lesson, you will be able to:</a:t>
            </a:r>
            <a:endParaRPr lang="en-US" sz="1600" dirty="0">
              <a:solidFill>
                <a:srgbClr val="2B4C76"/>
              </a:solidFill>
              <a:latin typeface="Arial" panose="020B0604020202020204" pitchFamily="34" charset="0"/>
              <a:cs typeface="Arial" panose="020B0604020202020204" pitchFamily="34" charset="0"/>
            </a:endParaRPr>
          </a:p>
        </p:txBody>
      </p:sp>
      <p:cxnSp>
        <p:nvCxnSpPr>
          <p:cNvPr id="7" name="Straight Connector 6"/>
          <p:cNvCxnSpPr/>
          <p:nvPr/>
        </p:nvCxnSpPr>
        <p:spPr>
          <a:xfrm>
            <a:off x="6464591" y="4167962"/>
            <a:ext cx="5175504" cy="0"/>
          </a:xfrm>
          <a:prstGeom prst="line">
            <a:avLst/>
          </a:prstGeom>
          <a:ln w="38100">
            <a:solidFill>
              <a:srgbClr val="2B4C76"/>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6464591" y="4401875"/>
            <a:ext cx="4899695" cy="1520460"/>
          </a:xfrm>
          <a:prstGeom prst="rect">
            <a:avLst/>
          </a:prstGeom>
          <a:noFill/>
        </p:spPr>
        <p:txBody>
          <a:bodyPr wrap="square" rtlCol="0">
            <a:noAutofit/>
          </a:bodyPr>
          <a:lstStyle/>
          <a:p>
            <a:pPr marL="233363" indent="-233363">
              <a:lnSpc>
                <a:spcPct val="120000"/>
              </a:lnSpc>
              <a:spcAft>
                <a:spcPts val="600"/>
              </a:spcAft>
              <a:buFont typeface="Arial" panose="020B0604020202020204" pitchFamily="34" charset="0"/>
              <a:buChar char="•"/>
            </a:pPr>
            <a:r>
              <a:rPr lang="en-US" dirty="0" smtClean="0">
                <a:solidFill>
                  <a:schemeClr val="bg1"/>
                </a:solidFill>
                <a:latin typeface="Arial" panose="020B0604020202020204" pitchFamily="34" charset="0"/>
                <a:cs typeface="Arial" panose="020B0604020202020204" pitchFamily="34" charset="0"/>
              </a:rPr>
              <a:t>Articulate the code limitations and requirements for steel moment frames</a:t>
            </a:r>
            <a:endParaRPr lang="en-US" dirty="0">
              <a:solidFill>
                <a:schemeClr val="bg1"/>
              </a:solidFill>
              <a:latin typeface="Arial" panose="020B0604020202020204" pitchFamily="34" charset="0"/>
              <a:cs typeface="Arial" panose="020B0604020202020204" pitchFamily="34" charset="0"/>
            </a:endParaRPr>
          </a:p>
        </p:txBody>
      </p:sp>
    </p:spTree>
    <p:custDataLst>
      <p:tags r:id="rId1"/>
    </p:custDataLst>
    <p:extLst>
      <p:ext uri="{BB962C8B-B14F-4D97-AF65-F5344CB8AC3E}">
        <p14:creationId xmlns:p14="http://schemas.microsoft.com/office/powerpoint/2010/main" val="1343512933"/>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Moment Frames and Building Codes</a:t>
            </a:r>
            <a:endParaRPr lang="en-US" dirty="0"/>
          </a:p>
        </p:txBody>
      </p:sp>
      <p:sp>
        <p:nvSpPr>
          <p:cNvPr id="3" name="Content Placeholder 2"/>
          <p:cNvSpPr>
            <a:spLocks noGrp="1"/>
          </p:cNvSpPr>
          <p:nvPr>
            <p:ph idx="1"/>
          </p:nvPr>
        </p:nvSpPr>
        <p:spPr>
          <a:xfrm>
            <a:off x="3814011" y="1524000"/>
            <a:ext cx="7654089" cy="4610099"/>
          </a:xfrm>
        </p:spPr>
        <p:txBody>
          <a:bodyPr>
            <a:normAutofit/>
          </a:bodyPr>
          <a:lstStyle/>
          <a:p>
            <a:pPr marL="0" indent="0" algn="ctr">
              <a:lnSpc>
                <a:spcPct val="120000"/>
              </a:lnSpc>
              <a:buNone/>
            </a:pPr>
            <a:r>
              <a:rPr lang="en-US" sz="2400" dirty="0" smtClean="0">
                <a:solidFill>
                  <a:srgbClr val="FF773D"/>
                </a:solidFill>
                <a:latin typeface="Arial Black" panose="020B0A04020102020204" pitchFamily="34" charset="0"/>
              </a:rPr>
              <a:t>Moment Frame</a:t>
            </a:r>
          </a:p>
          <a:p>
            <a:pPr marL="0" indent="0">
              <a:lnSpc>
                <a:spcPct val="120000"/>
              </a:lnSpc>
              <a:buNone/>
            </a:pPr>
            <a:r>
              <a:rPr lang="en-US" sz="2000" dirty="0">
                <a:solidFill>
                  <a:srgbClr val="666666"/>
                </a:solidFill>
              </a:rPr>
              <a:t>Frames are covered under the following</a:t>
            </a:r>
            <a:r>
              <a:rPr lang="en-US" sz="2000" dirty="0" smtClean="0">
                <a:solidFill>
                  <a:srgbClr val="666666"/>
                </a:solidFill>
              </a:rPr>
              <a:t>:</a:t>
            </a:r>
          </a:p>
          <a:p>
            <a:pPr>
              <a:lnSpc>
                <a:spcPct val="120000"/>
              </a:lnSpc>
            </a:pPr>
            <a:r>
              <a:rPr lang="en-US" sz="2000" dirty="0" smtClean="0">
                <a:solidFill>
                  <a:srgbClr val="666666"/>
                </a:solidFill>
              </a:rPr>
              <a:t>2012 </a:t>
            </a:r>
            <a:r>
              <a:rPr lang="en-US" sz="2000" dirty="0">
                <a:solidFill>
                  <a:srgbClr val="666666"/>
                </a:solidFill>
              </a:rPr>
              <a:t>IBC, 2015 </a:t>
            </a:r>
            <a:r>
              <a:rPr lang="en-US" sz="2000" dirty="0" smtClean="0">
                <a:solidFill>
                  <a:srgbClr val="666666"/>
                </a:solidFill>
              </a:rPr>
              <a:t>IBC</a:t>
            </a:r>
          </a:p>
          <a:p>
            <a:pPr>
              <a:lnSpc>
                <a:spcPct val="120000"/>
              </a:lnSpc>
            </a:pPr>
            <a:r>
              <a:rPr lang="en-US" sz="2000" dirty="0" smtClean="0">
                <a:solidFill>
                  <a:srgbClr val="666666"/>
                </a:solidFill>
              </a:rPr>
              <a:t>ASCE/SEI 7-10</a:t>
            </a:r>
          </a:p>
          <a:p>
            <a:pPr>
              <a:lnSpc>
                <a:spcPct val="120000"/>
              </a:lnSpc>
            </a:pPr>
            <a:r>
              <a:rPr lang="en-US" sz="2000" dirty="0" smtClean="0">
                <a:solidFill>
                  <a:srgbClr val="666666"/>
                </a:solidFill>
              </a:rPr>
              <a:t>AISC </a:t>
            </a:r>
            <a:r>
              <a:rPr lang="en-US" sz="2000" dirty="0">
                <a:solidFill>
                  <a:srgbClr val="666666"/>
                </a:solidFill>
              </a:rPr>
              <a:t>Steel Construction Manual, 14th Edition (AISC 360-10</a:t>
            </a:r>
            <a:r>
              <a:rPr lang="en-US" sz="2000" dirty="0" smtClean="0">
                <a:solidFill>
                  <a:srgbClr val="666666"/>
                </a:solidFill>
              </a:rPr>
              <a:t>)</a:t>
            </a:r>
          </a:p>
          <a:p>
            <a:pPr>
              <a:lnSpc>
                <a:spcPct val="120000"/>
              </a:lnSpc>
            </a:pPr>
            <a:r>
              <a:rPr lang="en-US" sz="2000" dirty="0" smtClean="0">
                <a:solidFill>
                  <a:srgbClr val="666666"/>
                </a:solidFill>
              </a:rPr>
              <a:t>AISC </a:t>
            </a:r>
            <a:r>
              <a:rPr lang="en-US" sz="2000" dirty="0">
                <a:solidFill>
                  <a:srgbClr val="666666"/>
                </a:solidFill>
              </a:rPr>
              <a:t>Seismic Provisions for Steel Buildings (AISC 341-10)</a:t>
            </a:r>
          </a:p>
        </p:txBody>
      </p:sp>
      <p:sp>
        <p:nvSpPr>
          <p:cNvPr id="4" name="Rectangle 3"/>
          <p:cNvSpPr/>
          <p:nvPr/>
        </p:nvSpPr>
        <p:spPr>
          <a:xfrm>
            <a:off x="854242" y="1256671"/>
            <a:ext cx="2141621" cy="5093208"/>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ounded Rectangle 4"/>
          <p:cNvSpPr/>
          <p:nvPr/>
        </p:nvSpPr>
        <p:spPr>
          <a:xfrm>
            <a:off x="723900" y="1524000"/>
            <a:ext cx="2380247" cy="777240"/>
          </a:xfrm>
          <a:prstGeom prst="roundRect">
            <a:avLst>
              <a:gd name="adj" fmla="val 12255"/>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lnSpc>
                <a:spcPct val="120000"/>
              </a:lnSpc>
            </a:pPr>
            <a:r>
              <a:rPr lang="en-US" dirty="0" smtClean="0">
                <a:latin typeface="Arial" panose="020B0604020202020204" pitchFamily="34" charset="0"/>
                <a:cs typeface="Arial" panose="020B0604020202020204" pitchFamily="34" charset="0"/>
              </a:rPr>
              <a:t>Moment Frame</a:t>
            </a:r>
            <a:endParaRPr lang="en-US" dirty="0">
              <a:latin typeface="Arial" panose="020B0604020202020204" pitchFamily="34" charset="0"/>
              <a:cs typeface="Arial" panose="020B0604020202020204" pitchFamily="34" charset="0"/>
            </a:endParaRPr>
          </a:p>
        </p:txBody>
      </p:sp>
      <p:sp>
        <p:nvSpPr>
          <p:cNvPr id="6" name="Rounded Rectangle 5"/>
          <p:cNvSpPr/>
          <p:nvPr/>
        </p:nvSpPr>
        <p:spPr>
          <a:xfrm>
            <a:off x="723899" y="2482215"/>
            <a:ext cx="2380247" cy="777240"/>
          </a:xfrm>
          <a:prstGeom prst="roundRect">
            <a:avLst>
              <a:gd name="adj" fmla="val 12255"/>
            </a:avLst>
          </a:prstGeom>
          <a:solidFill>
            <a:schemeClr val="bg2">
              <a:lumMod val="90000"/>
            </a:schemeClr>
          </a:solidFill>
          <a:ln>
            <a:solidFill>
              <a:schemeClr val="bg1">
                <a:lumMod val="65000"/>
              </a:schemeClr>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en-US" dirty="0" smtClean="0">
                <a:latin typeface="Arial" panose="020B0604020202020204" pitchFamily="34" charset="0"/>
                <a:cs typeface="Arial" panose="020B0604020202020204" pitchFamily="34" charset="0"/>
              </a:rPr>
              <a:t>Beam-Column Connection</a:t>
            </a:r>
            <a:endParaRPr lang="en-US" dirty="0">
              <a:latin typeface="Arial" panose="020B0604020202020204" pitchFamily="34" charset="0"/>
              <a:cs typeface="Arial" panose="020B0604020202020204" pitchFamily="34" charset="0"/>
            </a:endParaRPr>
          </a:p>
        </p:txBody>
      </p:sp>
      <p:sp>
        <p:nvSpPr>
          <p:cNvPr id="7" name="Rounded Rectangle 6"/>
          <p:cNvSpPr/>
          <p:nvPr/>
        </p:nvSpPr>
        <p:spPr>
          <a:xfrm>
            <a:off x="723898" y="3440430"/>
            <a:ext cx="2380247" cy="777240"/>
          </a:xfrm>
          <a:prstGeom prst="roundRect">
            <a:avLst>
              <a:gd name="adj" fmla="val 12255"/>
            </a:avLst>
          </a:prstGeom>
          <a:solidFill>
            <a:schemeClr val="bg2">
              <a:lumMod val="90000"/>
            </a:schemeClr>
          </a:solidFill>
          <a:ln>
            <a:solidFill>
              <a:schemeClr val="bg1">
                <a:lumMod val="65000"/>
              </a:schemeClr>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en-US" dirty="0" smtClean="0">
                <a:latin typeface="Arial" panose="020B0604020202020204" pitchFamily="34" charset="0"/>
                <a:cs typeface="Arial" panose="020B0604020202020204" pitchFamily="34" charset="0"/>
              </a:rPr>
              <a:t>Base Plate Connection</a:t>
            </a:r>
            <a:endParaRPr lang="en-US" dirty="0">
              <a:latin typeface="Arial" panose="020B0604020202020204" pitchFamily="34" charset="0"/>
              <a:cs typeface="Arial" panose="020B0604020202020204" pitchFamily="34" charset="0"/>
            </a:endParaRPr>
          </a:p>
        </p:txBody>
      </p:sp>
      <p:sp>
        <p:nvSpPr>
          <p:cNvPr id="8" name="Rounded Rectangle 7"/>
          <p:cNvSpPr/>
          <p:nvPr/>
        </p:nvSpPr>
        <p:spPr>
          <a:xfrm>
            <a:off x="723897" y="4398645"/>
            <a:ext cx="2380247" cy="777240"/>
          </a:xfrm>
          <a:prstGeom prst="roundRect">
            <a:avLst>
              <a:gd name="adj" fmla="val 12255"/>
            </a:avLst>
          </a:prstGeom>
          <a:solidFill>
            <a:schemeClr val="bg2">
              <a:lumMod val="90000"/>
            </a:schemeClr>
          </a:solidFill>
          <a:ln>
            <a:solidFill>
              <a:schemeClr val="bg1">
                <a:lumMod val="65000"/>
              </a:schemeClr>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en-US" dirty="0" smtClean="0">
                <a:latin typeface="Arial" panose="020B0604020202020204" pitchFamily="34" charset="0"/>
                <a:cs typeface="Arial" panose="020B0604020202020204" pitchFamily="34" charset="0"/>
              </a:rPr>
              <a:t>Wood Beam </a:t>
            </a:r>
            <a:r>
              <a:rPr lang="en-US" dirty="0" err="1" smtClean="0">
                <a:latin typeface="Arial" panose="020B0604020202020204" pitchFamily="34" charset="0"/>
                <a:cs typeface="Arial" panose="020B0604020202020204" pitchFamily="34" charset="0"/>
              </a:rPr>
              <a:t>Nailer</a:t>
            </a:r>
            <a:r>
              <a:rPr lang="en-US" dirty="0" smtClean="0">
                <a:latin typeface="Arial" panose="020B0604020202020204" pitchFamily="34" charset="0"/>
                <a:cs typeface="Arial" panose="020B0604020202020204" pitchFamily="34" charset="0"/>
              </a:rPr>
              <a:t> Attachment</a:t>
            </a:r>
            <a:endParaRPr lang="en-US" dirty="0">
              <a:latin typeface="Arial" panose="020B0604020202020204" pitchFamily="34" charset="0"/>
              <a:cs typeface="Arial" panose="020B0604020202020204" pitchFamily="34" charset="0"/>
            </a:endParaRPr>
          </a:p>
        </p:txBody>
      </p:sp>
      <p:sp>
        <p:nvSpPr>
          <p:cNvPr id="9" name="Rounded Rectangle 8"/>
          <p:cNvSpPr/>
          <p:nvPr/>
        </p:nvSpPr>
        <p:spPr>
          <a:xfrm>
            <a:off x="723896" y="5356860"/>
            <a:ext cx="2380247" cy="777240"/>
          </a:xfrm>
          <a:prstGeom prst="roundRect">
            <a:avLst>
              <a:gd name="adj" fmla="val 12255"/>
            </a:avLst>
          </a:prstGeom>
          <a:solidFill>
            <a:schemeClr val="bg2">
              <a:lumMod val="90000"/>
            </a:schemeClr>
          </a:solidFill>
          <a:ln>
            <a:solidFill>
              <a:schemeClr val="bg1">
                <a:lumMod val="65000"/>
              </a:schemeClr>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en-US" dirty="0" smtClean="0">
                <a:latin typeface="Arial" panose="020B0604020202020204" pitchFamily="34" charset="0"/>
                <a:cs typeface="Arial" panose="020B0604020202020204" pitchFamily="34" charset="0"/>
              </a:rPr>
              <a:t>Anchorage</a:t>
            </a:r>
            <a:endParaRPr lang="en-US" dirty="0">
              <a:latin typeface="Arial" panose="020B0604020202020204" pitchFamily="34" charset="0"/>
              <a:cs typeface="Arial" panose="020B0604020202020204" pitchFamily="34" charset="0"/>
            </a:endParaRPr>
          </a:p>
        </p:txBody>
      </p:sp>
    </p:spTree>
    <p:custDataLst>
      <p:tags r:id="rId1"/>
    </p:custDataLst>
    <p:extLst>
      <p:ext uri="{BB962C8B-B14F-4D97-AF65-F5344CB8AC3E}">
        <p14:creationId xmlns:p14="http://schemas.microsoft.com/office/powerpoint/2010/main" val="1834922531"/>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Moment Frames and Building Codes</a:t>
            </a:r>
            <a:r>
              <a:rPr lang="en-US" dirty="0" smtClean="0"/>
              <a:t>, cont.</a:t>
            </a:r>
            <a:endParaRPr lang="en-US" dirty="0"/>
          </a:p>
        </p:txBody>
      </p:sp>
      <p:sp>
        <p:nvSpPr>
          <p:cNvPr id="3" name="Content Placeholder 2"/>
          <p:cNvSpPr>
            <a:spLocks noGrp="1"/>
          </p:cNvSpPr>
          <p:nvPr>
            <p:ph idx="1"/>
          </p:nvPr>
        </p:nvSpPr>
        <p:spPr>
          <a:xfrm>
            <a:off x="3814011" y="1524000"/>
            <a:ext cx="7654089" cy="4610099"/>
          </a:xfrm>
        </p:spPr>
        <p:txBody>
          <a:bodyPr>
            <a:normAutofit/>
          </a:bodyPr>
          <a:lstStyle/>
          <a:p>
            <a:pPr marL="0" indent="0" algn="ctr">
              <a:lnSpc>
                <a:spcPct val="120000"/>
              </a:lnSpc>
              <a:buNone/>
            </a:pPr>
            <a:r>
              <a:rPr lang="en-US" sz="2400" dirty="0" smtClean="0">
                <a:solidFill>
                  <a:srgbClr val="FF773D"/>
                </a:solidFill>
                <a:latin typeface="Arial Black" panose="020B0A04020102020204" pitchFamily="34" charset="0"/>
              </a:rPr>
              <a:t>Beam-Column Connection</a:t>
            </a:r>
          </a:p>
          <a:p>
            <a:pPr marL="0" indent="0">
              <a:lnSpc>
                <a:spcPct val="120000"/>
              </a:lnSpc>
              <a:buNone/>
            </a:pPr>
            <a:r>
              <a:rPr lang="en-US" sz="2000" dirty="0" smtClean="0">
                <a:solidFill>
                  <a:srgbClr val="666666"/>
                </a:solidFill>
              </a:rPr>
              <a:t>Beam column connections (bolted unstiffened end plate) </a:t>
            </a:r>
            <a:r>
              <a:rPr lang="en-US" sz="2000" dirty="0">
                <a:solidFill>
                  <a:srgbClr val="666666"/>
                </a:solidFill>
              </a:rPr>
              <a:t>are covered under the following</a:t>
            </a:r>
            <a:r>
              <a:rPr lang="en-US" sz="2000" dirty="0" smtClean="0">
                <a:solidFill>
                  <a:srgbClr val="666666"/>
                </a:solidFill>
              </a:rPr>
              <a:t>:</a:t>
            </a:r>
          </a:p>
          <a:p>
            <a:pPr>
              <a:lnSpc>
                <a:spcPct val="120000"/>
              </a:lnSpc>
            </a:pPr>
            <a:r>
              <a:rPr lang="en-US" sz="2000" dirty="0" smtClean="0">
                <a:solidFill>
                  <a:srgbClr val="666666"/>
                </a:solidFill>
              </a:rPr>
              <a:t>ASCE Design Guide #4 and #16</a:t>
            </a:r>
          </a:p>
          <a:p>
            <a:pPr>
              <a:lnSpc>
                <a:spcPct val="120000"/>
              </a:lnSpc>
            </a:pPr>
            <a:r>
              <a:rPr lang="en-US" sz="2000" dirty="0" smtClean="0">
                <a:solidFill>
                  <a:srgbClr val="666666"/>
                </a:solidFill>
              </a:rPr>
              <a:t>2009 RCSC Specification for Structural Joists using ASTM A325 or A490 bolts</a:t>
            </a:r>
            <a:endParaRPr lang="en-US" sz="2000" dirty="0">
              <a:solidFill>
                <a:srgbClr val="666666"/>
              </a:solidFill>
            </a:endParaRPr>
          </a:p>
        </p:txBody>
      </p:sp>
      <p:sp>
        <p:nvSpPr>
          <p:cNvPr id="4" name="Rectangle 3"/>
          <p:cNvSpPr/>
          <p:nvPr/>
        </p:nvSpPr>
        <p:spPr>
          <a:xfrm>
            <a:off x="854242" y="1256671"/>
            <a:ext cx="2141621" cy="5093208"/>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ounded Rectangle 4"/>
          <p:cNvSpPr/>
          <p:nvPr/>
        </p:nvSpPr>
        <p:spPr>
          <a:xfrm>
            <a:off x="723900" y="1524000"/>
            <a:ext cx="2380247" cy="777240"/>
          </a:xfrm>
          <a:prstGeom prst="roundRect">
            <a:avLst>
              <a:gd name="adj" fmla="val 12255"/>
            </a:avLst>
          </a:prstGeom>
          <a:solidFill>
            <a:srgbClr val="D0CECE"/>
          </a:solidFill>
          <a:ln>
            <a:solidFill>
              <a:schemeClr val="bg1">
                <a:lumMod val="65000"/>
              </a:schemeClr>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lnSpc>
                <a:spcPct val="120000"/>
              </a:lnSpc>
            </a:pPr>
            <a:r>
              <a:rPr lang="en-US" dirty="0" smtClean="0">
                <a:latin typeface="Arial" panose="020B0604020202020204" pitchFamily="34" charset="0"/>
                <a:cs typeface="Arial" panose="020B0604020202020204" pitchFamily="34" charset="0"/>
              </a:rPr>
              <a:t>Moment Frame</a:t>
            </a:r>
            <a:endParaRPr lang="en-US" dirty="0">
              <a:latin typeface="Arial" panose="020B0604020202020204" pitchFamily="34" charset="0"/>
              <a:cs typeface="Arial" panose="020B0604020202020204" pitchFamily="34" charset="0"/>
            </a:endParaRPr>
          </a:p>
        </p:txBody>
      </p:sp>
      <p:sp>
        <p:nvSpPr>
          <p:cNvPr id="6" name="Rounded Rectangle 5"/>
          <p:cNvSpPr/>
          <p:nvPr/>
        </p:nvSpPr>
        <p:spPr>
          <a:xfrm>
            <a:off x="723899" y="2482215"/>
            <a:ext cx="2380247" cy="777240"/>
          </a:xfrm>
          <a:prstGeom prst="roundRect">
            <a:avLst>
              <a:gd name="adj" fmla="val 12255"/>
            </a:avLst>
          </a:prstGeom>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en-US" dirty="0" smtClean="0">
                <a:latin typeface="Arial" panose="020B0604020202020204" pitchFamily="34" charset="0"/>
                <a:cs typeface="Arial" panose="020B0604020202020204" pitchFamily="34" charset="0"/>
              </a:rPr>
              <a:t>Beam-Column Connection</a:t>
            </a:r>
            <a:endParaRPr lang="en-US" dirty="0">
              <a:latin typeface="Arial" panose="020B0604020202020204" pitchFamily="34" charset="0"/>
              <a:cs typeface="Arial" panose="020B0604020202020204" pitchFamily="34" charset="0"/>
            </a:endParaRPr>
          </a:p>
        </p:txBody>
      </p:sp>
      <p:sp>
        <p:nvSpPr>
          <p:cNvPr id="7" name="Rounded Rectangle 6"/>
          <p:cNvSpPr/>
          <p:nvPr/>
        </p:nvSpPr>
        <p:spPr>
          <a:xfrm>
            <a:off x="723898" y="3440430"/>
            <a:ext cx="2380247" cy="777240"/>
          </a:xfrm>
          <a:prstGeom prst="roundRect">
            <a:avLst>
              <a:gd name="adj" fmla="val 12255"/>
            </a:avLst>
          </a:prstGeom>
          <a:solidFill>
            <a:schemeClr val="bg2">
              <a:lumMod val="90000"/>
            </a:schemeClr>
          </a:solidFill>
          <a:ln>
            <a:solidFill>
              <a:schemeClr val="bg1">
                <a:lumMod val="65000"/>
              </a:schemeClr>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en-US" dirty="0" smtClean="0">
                <a:latin typeface="Arial" panose="020B0604020202020204" pitchFamily="34" charset="0"/>
                <a:cs typeface="Arial" panose="020B0604020202020204" pitchFamily="34" charset="0"/>
              </a:rPr>
              <a:t>Base Plate Connection</a:t>
            </a:r>
            <a:endParaRPr lang="en-US" dirty="0">
              <a:latin typeface="Arial" panose="020B0604020202020204" pitchFamily="34" charset="0"/>
              <a:cs typeface="Arial" panose="020B0604020202020204" pitchFamily="34" charset="0"/>
            </a:endParaRPr>
          </a:p>
        </p:txBody>
      </p:sp>
      <p:sp>
        <p:nvSpPr>
          <p:cNvPr id="8" name="Rounded Rectangle 7"/>
          <p:cNvSpPr/>
          <p:nvPr/>
        </p:nvSpPr>
        <p:spPr>
          <a:xfrm>
            <a:off x="723897" y="4398645"/>
            <a:ext cx="2380247" cy="777240"/>
          </a:xfrm>
          <a:prstGeom prst="roundRect">
            <a:avLst>
              <a:gd name="adj" fmla="val 12255"/>
            </a:avLst>
          </a:prstGeom>
          <a:solidFill>
            <a:schemeClr val="bg2">
              <a:lumMod val="90000"/>
            </a:schemeClr>
          </a:solidFill>
          <a:ln>
            <a:solidFill>
              <a:schemeClr val="bg1">
                <a:lumMod val="65000"/>
              </a:schemeClr>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en-US" dirty="0" smtClean="0">
                <a:latin typeface="Arial" panose="020B0604020202020204" pitchFamily="34" charset="0"/>
                <a:cs typeface="Arial" panose="020B0604020202020204" pitchFamily="34" charset="0"/>
              </a:rPr>
              <a:t>Wood Beam </a:t>
            </a:r>
            <a:r>
              <a:rPr lang="en-US" dirty="0" err="1" smtClean="0">
                <a:latin typeface="Arial" panose="020B0604020202020204" pitchFamily="34" charset="0"/>
                <a:cs typeface="Arial" panose="020B0604020202020204" pitchFamily="34" charset="0"/>
              </a:rPr>
              <a:t>Nailer</a:t>
            </a:r>
            <a:r>
              <a:rPr lang="en-US" dirty="0" smtClean="0">
                <a:latin typeface="Arial" panose="020B0604020202020204" pitchFamily="34" charset="0"/>
                <a:cs typeface="Arial" panose="020B0604020202020204" pitchFamily="34" charset="0"/>
              </a:rPr>
              <a:t> Attachment</a:t>
            </a:r>
            <a:endParaRPr lang="en-US" dirty="0">
              <a:latin typeface="Arial" panose="020B0604020202020204" pitchFamily="34" charset="0"/>
              <a:cs typeface="Arial" panose="020B0604020202020204" pitchFamily="34" charset="0"/>
            </a:endParaRPr>
          </a:p>
        </p:txBody>
      </p:sp>
      <p:sp>
        <p:nvSpPr>
          <p:cNvPr id="9" name="Rounded Rectangle 8"/>
          <p:cNvSpPr/>
          <p:nvPr/>
        </p:nvSpPr>
        <p:spPr>
          <a:xfrm>
            <a:off x="723896" y="5356860"/>
            <a:ext cx="2380247" cy="777240"/>
          </a:xfrm>
          <a:prstGeom prst="roundRect">
            <a:avLst>
              <a:gd name="adj" fmla="val 12255"/>
            </a:avLst>
          </a:prstGeom>
          <a:solidFill>
            <a:schemeClr val="bg2">
              <a:lumMod val="90000"/>
            </a:schemeClr>
          </a:solidFill>
          <a:ln>
            <a:solidFill>
              <a:schemeClr val="bg1">
                <a:lumMod val="65000"/>
              </a:schemeClr>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en-US" dirty="0" smtClean="0">
                <a:latin typeface="Arial" panose="020B0604020202020204" pitchFamily="34" charset="0"/>
                <a:cs typeface="Arial" panose="020B0604020202020204" pitchFamily="34" charset="0"/>
              </a:rPr>
              <a:t>Anchorage</a:t>
            </a:r>
            <a:endParaRPr lang="en-US" dirty="0">
              <a:latin typeface="Arial" panose="020B0604020202020204" pitchFamily="34" charset="0"/>
              <a:cs typeface="Arial" panose="020B0604020202020204" pitchFamily="34" charset="0"/>
            </a:endParaRPr>
          </a:p>
        </p:txBody>
      </p:sp>
    </p:spTree>
    <p:custDataLst>
      <p:tags r:id="rId1"/>
    </p:custDataLst>
    <p:extLst>
      <p:ext uri="{BB962C8B-B14F-4D97-AF65-F5344CB8AC3E}">
        <p14:creationId xmlns:p14="http://schemas.microsoft.com/office/powerpoint/2010/main" val="415831626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lstStyle/>
          <a:p>
            <a:r>
              <a:rPr lang="en-US" dirty="0" smtClean="0"/>
              <a:t>Credit Information</a:t>
            </a:r>
            <a:endParaRPr lang="en-US" dirty="0"/>
          </a:p>
        </p:txBody>
      </p:sp>
      <p:sp>
        <p:nvSpPr>
          <p:cNvPr id="3" name="Content Placeholder 2"/>
          <p:cNvSpPr>
            <a:spLocks noGrp="1"/>
          </p:cNvSpPr>
          <p:nvPr>
            <p:ph idx="1"/>
          </p:nvPr>
        </p:nvSpPr>
        <p:spPr/>
        <p:txBody>
          <a:bodyPr/>
          <a:lstStyle/>
          <a:p>
            <a:endParaRPr lang="en-US"/>
          </a:p>
        </p:txBody>
      </p:sp>
      <p:sp>
        <p:nvSpPr>
          <p:cNvPr id="6" name="Content Placeholder 2"/>
          <p:cNvSpPr txBox="1">
            <a:spLocks/>
          </p:cNvSpPr>
          <p:nvPr/>
        </p:nvSpPr>
        <p:spPr>
          <a:xfrm>
            <a:off x="342901" y="1295400"/>
            <a:ext cx="6453414" cy="4837112"/>
          </a:xfrm>
          <a:prstGeom prst="rect">
            <a:avLst/>
          </a:prstGeom>
          <a:noFill/>
          <a:ln>
            <a:noFill/>
          </a:ln>
          <a:effectLst/>
        </p:spPr>
        <p:txBody>
          <a:bodyPr vert="horz" lIns="0" tIns="0" rIns="0" bIns="0" rtlCol="0">
            <a:noAutofit/>
          </a:bodyPr>
          <a:lstStyle>
            <a:lvl1pPr marL="0" indent="0" algn="l" defTabSz="914400" rtl="0" eaLnBrk="1" latinLnBrk="0" hangingPunct="1">
              <a:spcBef>
                <a:spcPct val="20000"/>
              </a:spcBef>
              <a:buFont typeface="Arial" panose="020B0604020202020204" pitchFamily="34" charset="0"/>
              <a:buNone/>
              <a:defRPr sz="2800" b="1" kern="1200">
                <a:solidFill>
                  <a:schemeClr val="bg2"/>
                </a:solidFill>
                <a:latin typeface="+mn-lt"/>
                <a:ea typeface="+mn-ea"/>
                <a:cs typeface="+mn-cs"/>
              </a:defRPr>
            </a:lvl1pPr>
            <a:lvl2pPr marL="0" indent="-285750" algn="l" defTabSz="914400" rtl="0" eaLnBrk="1" latinLnBrk="0" hangingPunct="1">
              <a:spcBef>
                <a:spcPct val="20000"/>
              </a:spcBef>
              <a:buFont typeface="Arial" panose="020B0604020202020204" pitchFamily="34" charset="0"/>
              <a:buChar char="•"/>
              <a:defRPr sz="2400" kern="1200">
                <a:solidFill>
                  <a:schemeClr val="bg2"/>
                </a:solidFill>
                <a:latin typeface="+mn-lt"/>
                <a:ea typeface="+mn-ea"/>
                <a:cs typeface="+mn-cs"/>
              </a:defRPr>
            </a:lvl2pPr>
            <a:lvl3pPr marL="594360" indent="-228600" algn="l" defTabSz="914400" rtl="0" eaLnBrk="1" latinLnBrk="0" hangingPunct="1">
              <a:spcBef>
                <a:spcPct val="20000"/>
              </a:spcBef>
              <a:buFont typeface="Arial" panose="020B0604020202020204" pitchFamily="34" charset="0"/>
              <a:buChar char="‒"/>
              <a:defRPr sz="2000" kern="1200">
                <a:solidFill>
                  <a:schemeClr val="bg2"/>
                </a:solidFill>
                <a:latin typeface="+mn-lt"/>
                <a:ea typeface="+mn-ea"/>
                <a:cs typeface="+mn-cs"/>
              </a:defRPr>
            </a:lvl3pPr>
            <a:lvl4pPr marL="914400" indent="-228600" algn="l" defTabSz="914400" rtl="0" eaLnBrk="1" latinLnBrk="0" hangingPunct="1">
              <a:spcBef>
                <a:spcPct val="20000"/>
              </a:spcBef>
              <a:buFont typeface="Arial" panose="020B0604020202020204" pitchFamily="34" charset="0"/>
              <a:buChar char="•"/>
              <a:defRPr sz="1800" kern="1200">
                <a:solidFill>
                  <a:schemeClr val="bg2"/>
                </a:solidFill>
                <a:latin typeface="+mn-lt"/>
                <a:ea typeface="+mn-ea"/>
                <a:cs typeface="+mn-cs"/>
              </a:defRPr>
            </a:lvl4pPr>
            <a:lvl5pPr marL="1234440" indent="-228600" algn="l" defTabSz="914400" rtl="0" eaLnBrk="1" latinLnBrk="0" hangingPunct="1">
              <a:spcBef>
                <a:spcPct val="20000"/>
              </a:spcBef>
              <a:buFont typeface="Arial" panose="020B0604020202020204" pitchFamily="34" charset="0"/>
              <a:buChar char="»"/>
              <a:defRPr sz="1800" kern="1200">
                <a:solidFill>
                  <a:schemeClr val="bg2"/>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20000"/>
              </a:lnSpc>
              <a:spcBef>
                <a:spcPts val="0"/>
              </a:spcBef>
              <a:spcAft>
                <a:spcPts val="600"/>
              </a:spcAft>
              <a:buClrTx/>
              <a:buSzTx/>
              <a:buFont typeface="Arial" panose="020B0604020202020204" pitchFamily="34" charset="0"/>
              <a:buNone/>
              <a:tabLst/>
              <a:defRPr/>
            </a:pPr>
            <a:r>
              <a:rPr kumimoji="0" lang="en-US" sz="1800" b="1" i="0" u="none" strike="noStrike" kern="1200" cap="none" spc="0" normalizeH="0" baseline="0" noProof="0" dirty="0" smtClean="0">
                <a:ln>
                  <a:noFill/>
                </a:ln>
                <a:solidFill>
                  <a:schemeClr val="tx2"/>
                </a:solidFill>
                <a:effectLst/>
                <a:uLnTx/>
                <a:uFillTx/>
                <a:latin typeface="Arial"/>
                <a:ea typeface="+mn-ea"/>
                <a:cs typeface="Calibri" pitchFamily="34" charset="0"/>
              </a:rPr>
              <a:t>AIA Member Information</a:t>
            </a:r>
          </a:p>
          <a:p>
            <a:pPr marL="0" marR="0" lvl="0" indent="0" algn="l" defTabSz="914400" rtl="0" eaLnBrk="1" fontAlgn="auto" latinLnBrk="0" hangingPunct="1">
              <a:lnSpc>
                <a:spcPct val="120000"/>
              </a:lnSpc>
              <a:spcBef>
                <a:spcPts val="0"/>
              </a:spcBef>
              <a:spcAft>
                <a:spcPts val="600"/>
              </a:spcAft>
              <a:buClrTx/>
              <a:buSzTx/>
              <a:buFont typeface="Arial" panose="020B0604020202020204" pitchFamily="34" charset="0"/>
              <a:buNone/>
              <a:tabLst/>
              <a:defRPr/>
            </a:pPr>
            <a:r>
              <a:rPr kumimoji="0" lang="en-US" sz="1800" b="0" i="0" u="none" strike="noStrike" kern="1200" cap="none" spc="0" normalizeH="0" baseline="0" noProof="0" dirty="0" smtClean="0">
                <a:ln>
                  <a:noFill/>
                </a:ln>
                <a:solidFill>
                  <a:schemeClr val="tx2"/>
                </a:solidFill>
                <a:effectLst/>
                <a:uLnTx/>
                <a:uFillTx/>
                <a:latin typeface="Arial"/>
                <a:ea typeface="+mn-ea"/>
                <a:cs typeface="Calibri" pitchFamily="34" charset="0"/>
              </a:rPr>
              <a:t>This course is registered with AIA CES for continuing professional education.  As such, it does not include content that may be deemed or construed to be an approval or endorsement by the AIA of any material of construction or any method or manner of handling, using, distributing, or dealing in any material or product. </a:t>
            </a:r>
            <a:r>
              <a:rPr kumimoji="0" lang="en-US" sz="1800" b="0" i="0" u="none" strike="noStrike" kern="1200" cap="none" spc="0" normalizeH="0" baseline="0" noProof="0" dirty="0" smtClean="0">
                <a:ln>
                  <a:noFill/>
                </a:ln>
                <a:solidFill>
                  <a:schemeClr val="tx2"/>
                </a:solidFill>
                <a:effectLst/>
                <a:uLnTx/>
                <a:uFillTx/>
                <a:latin typeface="Arial"/>
                <a:ea typeface="+mn-ea"/>
              </a:rPr>
              <a:t>Upon completion of this course, Credit(s) earned will be reported to AIA CES for AIA members who pass the course and have entered their AIA member number on their Simpson profile page.  A link to the Certificate of Completion will be available upon completion of this course. Only AIA LU/HSW will be reported.</a:t>
            </a:r>
          </a:p>
          <a:p>
            <a:pPr marL="0" marR="0" lvl="0" indent="0" algn="l" defTabSz="914400" rtl="0" eaLnBrk="1" fontAlgn="auto" latinLnBrk="0" hangingPunct="1">
              <a:lnSpc>
                <a:spcPct val="120000"/>
              </a:lnSpc>
              <a:spcBef>
                <a:spcPts val="0"/>
              </a:spcBef>
              <a:spcAft>
                <a:spcPts val="600"/>
              </a:spcAft>
              <a:buClrTx/>
              <a:buSzTx/>
              <a:buFont typeface="Arial" panose="020B0604020202020204" pitchFamily="34" charset="0"/>
              <a:buNone/>
              <a:tabLst/>
              <a:defRPr/>
            </a:pPr>
            <a:r>
              <a:rPr kumimoji="0" lang="en-US" sz="1800" b="1" i="0" u="none" strike="noStrike" kern="1200" cap="none" spc="0" normalizeH="0" baseline="0" noProof="0" dirty="0" smtClean="0">
                <a:ln>
                  <a:noFill/>
                </a:ln>
                <a:solidFill>
                  <a:schemeClr val="tx2"/>
                </a:solidFill>
                <a:effectLst/>
                <a:uLnTx/>
                <a:uFillTx/>
                <a:latin typeface="Arial"/>
                <a:ea typeface="+mn-ea"/>
              </a:rPr>
              <a:t>This course offers 2 LU/HSW credits.</a:t>
            </a:r>
          </a:p>
          <a:p>
            <a:pPr lvl="0">
              <a:lnSpc>
                <a:spcPct val="120000"/>
              </a:lnSpc>
              <a:spcBef>
                <a:spcPts val="0"/>
              </a:spcBef>
              <a:spcAft>
                <a:spcPts val="600"/>
              </a:spcAft>
              <a:defRPr/>
            </a:pPr>
            <a:r>
              <a:rPr lang="en-US" sz="1800" dirty="0" smtClean="0">
                <a:solidFill>
                  <a:schemeClr val="tx2"/>
                </a:solidFill>
                <a:latin typeface="Arial"/>
              </a:rPr>
              <a:t>AIA Course Number: </a:t>
            </a:r>
            <a:r>
              <a:rPr lang="en-US" sz="1800" dirty="0">
                <a:solidFill>
                  <a:schemeClr val="tx2"/>
                </a:solidFill>
                <a:latin typeface="Arial"/>
              </a:rPr>
              <a:t>AIA-UMF10217</a:t>
            </a:r>
            <a:endParaRPr lang="en-US" sz="1800" dirty="0">
              <a:solidFill>
                <a:schemeClr val="tx2"/>
              </a:solidFill>
              <a:latin typeface="Arial"/>
              <a:cs typeface="Calibri" pitchFamily="34" charset="0"/>
            </a:endParaRPr>
          </a:p>
        </p:txBody>
      </p:sp>
      <p:pic>
        <p:nvPicPr>
          <p:cNvPr id="7" name="Picture 6"/>
          <p:cNvPicPr>
            <a:picLocks noChangeAspect="1"/>
          </p:cNvPicPr>
          <p:nvPr>
            <p:custDataLst>
              <p:tags r:id="rId2"/>
            </p:custDataLst>
          </p:nvPr>
        </p:nvPicPr>
        <p:blipFill>
          <a:blip r:embed="rId5">
            <a:extLst>
              <a:ext uri="{28A0092B-C50C-407E-A947-70E740481C1C}">
                <a14:useLocalDpi xmlns:a14="http://schemas.microsoft.com/office/drawing/2010/main" val="0"/>
              </a:ext>
            </a:extLst>
          </a:blip>
          <a:srcRect/>
          <a:stretch>
            <a:fillRect/>
          </a:stretch>
        </p:blipFill>
        <p:spPr bwMode="auto">
          <a:xfrm>
            <a:off x="8578850" y="1685926"/>
            <a:ext cx="1524000" cy="1524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ustDataLst>
      <p:tags r:id="rId1"/>
    </p:custDataLst>
    <p:extLst>
      <p:ext uri="{BB962C8B-B14F-4D97-AF65-F5344CB8AC3E}">
        <p14:creationId xmlns:p14="http://schemas.microsoft.com/office/powerpoint/2010/main" val="55679341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Moment Frames and Building Codes</a:t>
            </a:r>
            <a:r>
              <a:rPr lang="en-US" dirty="0" smtClean="0"/>
              <a:t>, cont.</a:t>
            </a:r>
            <a:endParaRPr lang="en-US" dirty="0"/>
          </a:p>
        </p:txBody>
      </p:sp>
      <p:sp>
        <p:nvSpPr>
          <p:cNvPr id="3" name="Content Placeholder 2"/>
          <p:cNvSpPr>
            <a:spLocks noGrp="1"/>
          </p:cNvSpPr>
          <p:nvPr>
            <p:ph idx="1"/>
          </p:nvPr>
        </p:nvSpPr>
        <p:spPr>
          <a:xfrm>
            <a:off x="3814011" y="1524000"/>
            <a:ext cx="7654089" cy="4610099"/>
          </a:xfrm>
        </p:spPr>
        <p:txBody>
          <a:bodyPr>
            <a:normAutofit/>
          </a:bodyPr>
          <a:lstStyle/>
          <a:p>
            <a:pPr marL="0" indent="0" algn="ctr">
              <a:lnSpc>
                <a:spcPct val="120000"/>
              </a:lnSpc>
              <a:buNone/>
            </a:pPr>
            <a:r>
              <a:rPr lang="en-US" sz="2400" dirty="0" smtClean="0">
                <a:solidFill>
                  <a:srgbClr val="FF773D"/>
                </a:solidFill>
                <a:latin typeface="Arial Black" panose="020B0A04020102020204" pitchFamily="34" charset="0"/>
              </a:rPr>
              <a:t>Base Plate Connection</a:t>
            </a:r>
          </a:p>
          <a:p>
            <a:pPr marL="0" indent="0">
              <a:lnSpc>
                <a:spcPct val="120000"/>
              </a:lnSpc>
              <a:buNone/>
            </a:pPr>
            <a:r>
              <a:rPr lang="en-US" sz="2000" dirty="0" smtClean="0">
                <a:solidFill>
                  <a:srgbClr val="666666"/>
                </a:solidFill>
              </a:rPr>
              <a:t>Base plate connections are </a:t>
            </a:r>
            <a:r>
              <a:rPr lang="en-US" sz="2000" dirty="0">
                <a:solidFill>
                  <a:srgbClr val="666666"/>
                </a:solidFill>
              </a:rPr>
              <a:t>covered under the following</a:t>
            </a:r>
            <a:r>
              <a:rPr lang="en-US" sz="2000" dirty="0" smtClean="0">
                <a:solidFill>
                  <a:srgbClr val="666666"/>
                </a:solidFill>
              </a:rPr>
              <a:t>:</a:t>
            </a:r>
          </a:p>
          <a:p>
            <a:pPr>
              <a:lnSpc>
                <a:spcPct val="120000"/>
              </a:lnSpc>
            </a:pPr>
            <a:r>
              <a:rPr lang="en-US" sz="2000" dirty="0" smtClean="0">
                <a:solidFill>
                  <a:srgbClr val="666666"/>
                </a:solidFill>
              </a:rPr>
              <a:t>AISC Design Guide #1</a:t>
            </a:r>
            <a:endParaRPr lang="en-US" sz="2000" dirty="0">
              <a:solidFill>
                <a:srgbClr val="666666"/>
              </a:solidFill>
            </a:endParaRPr>
          </a:p>
        </p:txBody>
      </p:sp>
      <p:sp>
        <p:nvSpPr>
          <p:cNvPr id="4" name="Rectangle 3"/>
          <p:cNvSpPr/>
          <p:nvPr/>
        </p:nvSpPr>
        <p:spPr>
          <a:xfrm>
            <a:off x="854242" y="1256671"/>
            <a:ext cx="2141621" cy="5093208"/>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ounded Rectangle 4"/>
          <p:cNvSpPr/>
          <p:nvPr/>
        </p:nvSpPr>
        <p:spPr>
          <a:xfrm>
            <a:off x="723900" y="1524000"/>
            <a:ext cx="2380247" cy="777240"/>
          </a:xfrm>
          <a:prstGeom prst="roundRect">
            <a:avLst>
              <a:gd name="adj" fmla="val 12255"/>
            </a:avLst>
          </a:prstGeom>
          <a:solidFill>
            <a:srgbClr val="D0CECE"/>
          </a:solidFill>
          <a:ln>
            <a:solidFill>
              <a:schemeClr val="bg1">
                <a:lumMod val="65000"/>
              </a:schemeClr>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lnSpc>
                <a:spcPct val="120000"/>
              </a:lnSpc>
            </a:pPr>
            <a:r>
              <a:rPr lang="en-US" dirty="0" smtClean="0">
                <a:latin typeface="Arial" panose="020B0604020202020204" pitchFamily="34" charset="0"/>
                <a:cs typeface="Arial" panose="020B0604020202020204" pitchFamily="34" charset="0"/>
              </a:rPr>
              <a:t>Moment Frame</a:t>
            </a:r>
            <a:endParaRPr lang="en-US" dirty="0">
              <a:latin typeface="Arial" panose="020B0604020202020204" pitchFamily="34" charset="0"/>
              <a:cs typeface="Arial" panose="020B0604020202020204" pitchFamily="34" charset="0"/>
            </a:endParaRPr>
          </a:p>
        </p:txBody>
      </p:sp>
      <p:sp>
        <p:nvSpPr>
          <p:cNvPr id="6" name="Rounded Rectangle 5"/>
          <p:cNvSpPr/>
          <p:nvPr/>
        </p:nvSpPr>
        <p:spPr>
          <a:xfrm>
            <a:off x="723899" y="2482215"/>
            <a:ext cx="2380247" cy="777240"/>
          </a:xfrm>
          <a:prstGeom prst="roundRect">
            <a:avLst>
              <a:gd name="adj" fmla="val 12255"/>
            </a:avLst>
          </a:prstGeom>
          <a:solidFill>
            <a:srgbClr val="D0CECE"/>
          </a:solidFill>
          <a:ln>
            <a:solidFill>
              <a:schemeClr val="bg1">
                <a:lumMod val="65000"/>
              </a:schemeClr>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en-US" dirty="0" smtClean="0">
                <a:latin typeface="Arial" panose="020B0604020202020204" pitchFamily="34" charset="0"/>
                <a:cs typeface="Arial" panose="020B0604020202020204" pitchFamily="34" charset="0"/>
              </a:rPr>
              <a:t>Beam-Column Connection</a:t>
            </a:r>
            <a:endParaRPr lang="en-US" dirty="0">
              <a:latin typeface="Arial" panose="020B0604020202020204" pitchFamily="34" charset="0"/>
              <a:cs typeface="Arial" panose="020B0604020202020204" pitchFamily="34" charset="0"/>
            </a:endParaRPr>
          </a:p>
        </p:txBody>
      </p:sp>
      <p:sp>
        <p:nvSpPr>
          <p:cNvPr id="7" name="Rounded Rectangle 6"/>
          <p:cNvSpPr/>
          <p:nvPr/>
        </p:nvSpPr>
        <p:spPr>
          <a:xfrm>
            <a:off x="723898" y="3440430"/>
            <a:ext cx="2380247" cy="777240"/>
          </a:xfrm>
          <a:prstGeom prst="roundRect">
            <a:avLst>
              <a:gd name="adj" fmla="val 12255"/>
            </a:avLst>
          </a:prstGeom>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en-US" dirty="0" smtClean="0">
                <a:latin typeface="Arial" panose="020B0604020202020204" pitchFamily="34" charset="0"/>
                <a:cs typeface="Arial" panose="020B0604020202020204" pitchFamily="34" charset="0"/>
              </a:rPr>
              <a:t>Base Plate Connection</a:t>
            </a:r>
            <a:endParaRPr lang="en-US" dirty="0">
              <a:latin typeface="Arial" panose="020B0604020202020204" pitchFamily="34" charset="0"/>
              <a:cs typeface="Arial" panose="020B0604020202020204" pitchFamily="34" charset="0"/>
            </a:endParaRPr>
          </a:p>
        </p:txBody>
      </p:sp>
      <p:sp>
        <p:nvSpPr>
          <p:cNvPr id="8" name="Rounded Rectangle 7"/>
          <p:cNvSpPr/>
          <p:nvPr/>
        </p:nvSpPr>
        <p:spPr>
          <a:xfrm>
            <a:off x="723897" y="4398645"/>
            <a:ext cx="2380247" cy="777240"/>
          </a:xfrm>
          <a:prstGeom prst="roundRect">
            <a:avLst>
              <a:gd name="adj" fmla="val 12255"/>
            </a:avLst>
          </a:prstGeom>
          <a:solidFill>
            <a:schemeClr val="bg2">
              <a:lumMod val="90000"/>
            </a:schemeClr>
          </a:solidFill>
          <a:ln>
            <a:solidFill>
              <a:schemeClr val="bg1">
                <a:lumMod val="65000"/>
              </a:schemeClr>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en-US" dirty="0" smtClean="0">
                <a:latin typeface="Arial" panose="020B0604020202020204" pitchFamily="34" charset="0"/>
                <a:cs typeface="Arial" panose="020B0604020202020204" pitchFamily="34" charset="0"/>
              </a:rPr>
              <a:t>Wood Beam </a:t>
            </a:r>
            <a:r>
              <a:rPr lang="en-US" dirty="0" err="1" smtClean="0">
                <a:latin typeface="Arial" panose="020B0604020202020204" pitchFamily="34" charset="0"/>
                <a:cs typeface="Arial" panose="020B0604020202020204" pitchFamily="34" charset="0"/>
              </a:rPr>
              <a:t>Nailer</a:t>
            </a:r>
            <a:r>
              <a:rPr lang="en-US" dirty="0" smtClean="0">
                <a:latin typeface="Arial" panose="020B0604020202020204" pitchFamily="34" charset="0"/>
                <a:cs typeface="Arial" panose="020B0604020202020204" pitchFamily="34" charset="0"/>
              </a:rPr>
              <a:t> Attachment</a:t>
            </a:r>
            <a:endParaRPr lang="en-US" dirty="0">
              <a:latin typeface="Arial" panose="020B0604020202020204" pitchFamily="34" charset="0"/>
              <a:cs typeface="Arial" panose="020B0604020202020204" pitchFamily="34" charset="0"/>
            </a:endParaRPr>
          </a:p>
        </p:txBody>
      </p:sp>
      <p:sp>
        <p:nvSpPr>
          <p:cNvPr id="9" name="Rounded Rectangle 8"/>
          <p:cNvSpPr/>
          <p:nvPr/>
        </p:nvSpPr>
        <p:spPr>
          <a:xfrm>
            <a:off x="723896" y="5356860"/>
            <a:ext cx="2380247" cy="777240"/>
          </a:xfrm>
          <a:prstGeom prst="roundRect">
            <a:avLst>
              <a:gd name="adj" fmla="val 12255"/>
            </a:avLst>
          </a:prstGeom>
          <a:solidFill>
            <a:schemeClr val="bg2">
              <a:lumMod val="90000"/>
            </a:schemeClr>
          </a:solidFill>
          <a:ln>
            <a:solidFill>
              <a:schemeClr val="bg1">
                <a:lumMod val="65000"/>
              </a:schemeClr>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en-US" dirty="0" smtClean="0">
                <a:latin typeface="Arial" panose="020B0604020202020204" pitchFamily="34" charset="0"/>
                <a:cs typeface="Arial" panose="020B0604020202020204" pitchFamily="34" charset="0"/>
              </a:rPr>
              <a:t>Anchorage</a:t>
            </a:r>
            <a:endParaRPr lang="en-US" dirty="0">
              <a:latin typeface="Arial" panose="020B0604020202020204" pitchFamily="34" charset="0"/>
              <a:cs typeface="Arial" panose="020B0604020202020204" pitchFamily="34" charset="0"/>
            </a:endParaRPr>
          </a:p>
        </p:txBody>
      </p:sp>
    </p:spTree>
    <p:custDataLst>
      <p:tags r:id="rId1"/>
    </p:custDataLst>
    <p:extLst>
      <p:ext uri="{BB962C8B-B14F-4D97-AF65-F5344CB8AC3E}">
        <p14:creationId xmlns:p14="http://schemas.microsoft.com/office/powerpoint/2010/main" val="4290422060"/>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Moment Frames and Building Codes</a:t>
            </a:r>
            <a:r>
              <a:rPr lang="en-US" dirty="0" smtClean="0"/>
              <a:t>, cont.</a:t>
            </a:r>
            <a:endParaRPr lang="en-US" dirty="0"/>
          </a:p>
        </p:txBody>
      </p:sp>
      <p:sp>
        <p:nvSpPr>
          <p:cNvPr id="3" name="Content Placeholder 2"/>
          <p:cNvSpPr>
            <a:spLocks noGrp="1"/>
          </p:cNvSpPr>
          <p:nvPr>
            <p:ph idx="1"/>
          </p:nvPr>
        </p:nvSpPr>
        <p:spPr>
          <a:xfrm>
            <a:off x="3814011" y="1524000"/>
            <a:ext cx="7654089" cy="4610099"/>
          </a:xfrm>
        </p:spPr>
        <p:txBody>
          <a:bodyPr>
            <a:normAutofit/>
          </a:bodyPr>
          <a:lstStyle/>
          <a:p>
            <a:pPr marL="0" indent="0" algn="ctr">
              <a:lnSpc>
                <a:spcPct val="120000"/>
              </a:lnSpc>
              <a:buNone/>
            </a:pPr>
            <a:r>
              <a:rPr lang="en-US" sz="2400" dirty="0" smtClean="0">
                <a:solidFill>
                  <a:srgbClr val="FF773D"/>
                </a:solidFill>
                <a:latin typeface="Arial Black" panose="020B0A04020102020204" pitchFamily="34" charset="0"/>
              </a:rPr>
              <a:t>Wood Beam </a:t>
            </a:r>
            <a:r>
              <a:rPr lang="en-US" sz="2400" dirty="0" err="1" smtClean="0">
                <a:solidFill>
                  <a:srgbClr val="FF773D"/>
                </a:solidFill>
                <a:latin typeface="Arial Black" panose="020B0A04020102020204" pitchFamily="34" charset="0"/>
              </a:rPr>
              <a:t>Nailer</a:t>
            </a:r>
            <a:r>
              <a:rPr lang="en-US" sz="2400" dirty="0" smtClean="0">
                <a:solidFill>
                  <a:srgbClr val="FF773D"/>
                </a:solidFill>
                <a:latin typeface="Arial Black" panose="020B0A04020102020204" pitchFamily="34" charset="0"/>
              </a:rPr>
              <a:t> Attachment</a:t>
            </a:r>
          </a:p>
          <a:p>
            <a:pPr marL="0" indent="0">
              <a:lnSpc>
                <a:spcPct val="120000"/>
              </a:lnSpc>
              <a:buNone/>
            </a:pPr>
            <a:r>
              <a:rPr lang="en-US" sz="2000" dirty="0" smtClean="0">
                <a:solidFill>
                  <a:srgbClr val="666666"/>
                </a:solidFill>
              </a:rPr>
              <a:t>Wood beam </a:t>
            </a:r>
            <a:r>
              <a:rPr lang="en-US" sz="2000" dirty="0" err="1" smtClean="0">
                <a:solidFill>
                  <a:srgbClr val="666666"/>
                </a:solidFill>
              </a:rPr>
              <a:t>nailer</a:t>
            </a:r>
            <a:r>
              <a:rPr lang="en-US" sz="2000" dirty="0" smtClean="0">
                <a:solidFill>
                  <a:srgbClr val="666666"/>
                </a:solidFill>
              </a:rPr>
              <a:t> attachments are </a:t>
            </a:r>
            <a:r>
              <a:rPr lang="en-US" sz="2000" dirty="0">
                <a:solidFill>
                  <a:srgbClr val="666666"/>
                </a:solidFill>
              </a:rPr>
              <a:t>covered under the following</a:t>
            </a:r>
            <a:r>
              <a:rPr lang="en-US" sz="2000" dirty="0" smtClean="0">
                <a:solidFill>
                  <a:srgbClr val="666666"/>
                </a:solidFill>
              </a:rPr>
              <a:t>:</a:t>
            </a:r>
          </a:p>
          <a:p>
            <a:pPr>
              <a:lnSpc>
                <a:spcPct val="120000"/>
              </a:lnSpc>
            </a:pPr>
            <a:r>
              <a:rPr lang="en-US" sz="2000" dirty="0" smtClean="0">
                <a:solidFill>
                  <a:srgbClr val="666666"/>
                </a:solidFill>
              </a:rPr>
              <a:t>ASCE/SEI 7-10</a:t>
            </a:r>
          </a:p>
          <a:p>
            <a:pPr>
              <a:lnSpc>
                <a:spcPct val="120000"/>
              </a:lnSpc>
            </a:pPr>
            <a:r>
              <a:rPr lang="en-US" sz="2000" dirty="0" smtClean="0">
                <a:solidFill>
                  <a:srgbClr val="666666"/>
                </a:solidFill>
              </a:rPr>
              <a:t>2015 NDS</a:t>
            </a:r>
            <a:endParaRPr lang="en-US" sz="2000" dirty="0">
              <a:solidFill>
                <a:srgbClr val="666666"/>
              </a:solidFill>
            </a:endParaRPr>
          </a:p>
        </p:txBody>
      </p:sp>
      <p:sp>
        <p:nvSpPr>
          <p:cNvPr id="4" name="Rectangle 3"/>
          <p:cNvSpPr/>
          <p:nvPr/>
        </p:nvSpPr>
        <p:spPr>
          <a:xfrm>
            <a:off x="854242" y="1256671"/>
            <a:ext cx="2141621" cy="5093208"/>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ounded Rectangle 4"/>
          <p:cNvSpPr/>
          <p:nvPr/>
        </p:nvSpPr>
        <p:spPr>
          <a:xfrm>
            <a:off x="723900" y="1524000"/>
            <a:ext cx="2380247" cy="777240"/>
          </a:xfrm>
          <a:prstGeom prst="roundRect">
            <a:avLst>
              <a:gd name="adj" fmla="val 12255"/>
            </a:avLst>
          </a:prstGeom>
          <a:solidFill>
            <a:srgbClr val="D0CECE"/>
          </a:solidFill>
          <a:ln>
            <a:solidFill>
              <a:schemeClr val="bg1">
                <a:lumMod val="65000"/>
              </a:schemeClr>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lnSpc>
                <a:spcPct val="120000"/>
              </a:lnSpc>
            </a:pPr>
            <a:r>
              <a:rPr lang="en-US" dirty="0" smtClean="0">
                <a:latin typeface="Arial" panose="020B0604020202020204" pitchFamily="34" charset="0"/>
                <a:cs typeface="Arial" panose="020B0604020202020204" pitchFamily="34" charset="0"/>
              </a:rPr>
              <a:t>Moment Frame</a:t>
            </a:r>
            <a:endParaRPr lang="en-US" dirty="0">
              <a:latin typeface="Arial" panose="020B0604020202020204" pitchFamily="34" charset="0"/>
              <a:cs typeface="Arial" panose="020B0604020202020204" pitchFamily="34" charset="0"/>
            </a:endParaRPr>
          </a:p>
        </p:txBody>
      </p:sp>
      <p:sp>
        <p:nvSpPr>
          <p:cNvPr id="6" name="Rounded Rectangle 5"/>
          <p:cNvSpPr/>
          <p:nvPr/>
        </p:nvSpPr>
        <p:spPr>
          <a:xfrm>
            <a:off x="723899" y="2482215"/>
            <a:ext cx="2380247" cy="777240"/>
          </a:xfrm>
          <a:prstGeom prst="roundRect">
            <a:avLst>
              <a:gd name="adj" fmla="val 12255"/>
            </a:avLst>
          </a:prstGeom>
          <a:solidFill>
            <a:srgbClr val="D0CECE"/>
          </a:solidFill>
          <a:ln>
            <a:solidFill>
              <a:schemeClr val="bg1">
                <a:lumMod val="65000"/>
              </a:schemeClr>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en-US" dirty="0" smtClean="0">
                <a:latin typeface="Arial" panose="020B0604020202020204" pitchFamily="34" charset="0"/>
                <a:cs typeface="Arial" panose="020B0604020202020204" pitchFamily="34" charset="0"/>
              </a:rPr>
              <a:t>Beam-Column Connection</a:t>
            </a:r>
            <a:endParaRPr lang="en-US" dirty="0">
              <a:latin typeface="Arial" panose="020B0604020202020204" pitchFamily="34" charset="0"/>
              <a:cs typeface="Arial" panose="020B0604020202020204" pitchFamily="34" charset="0"/>
            </a:endParaRPr>
          </a:p>
        </p:txBody>
      </p:sp>
      <p:sp>
        <p:nvSpPr>
          <p:cNvPr id="7" name="Rounded Rectangle 6"/>
          <p:cNvSpPr/>
          <p:nvPr/>
        </p:nvSpPr>
        <p:spPr>
          <a:xfrm>
            <a:off x="723898" y="3440430"/>
            <a:ext cx="2380247" cy="777240"/>
          </a:xfrm>
          <a:prstGeom prst="roundRect">
            <a:avLst>
              <a:gd name="adj" fmla="val 12255"/>
            </a:avLst>
          </a:prstGeom>
          <a:solidFill>
            <a:srgbClr val="D0CECE"/>
          </a:solidFill>
          <a:ln>
            <a:solidFill>
              <a:schemeClr val="bg1">
                <a:lumMod val="65000"/>
              </a:schemeClr>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en-US" dirty="0" smtClean="0">
                <a:latin typeface="Arial" panose="020B0604020202020204" pitchFamily="34" charset="0"/>
                <a:cs typeface="Arial" panose="020B0604020202020204" pitchFamily="34" charset="0"/>
              </a:rPr>
              <a:t>Base Plate Connection</a:t>
            </a:r>
            <a:endParaRPr lang="en-US" dirty="0">
              <a:latin typeface="Arial" panose="020B0604020202020204" pitchFamily="34" charset="0"/>
              <a:cs typeface="Arial" panose="020B0604020202020204" pitchFamily="34" charset="0"/>
            </a:endParaRPr>
          </a:p>
        </p:txBody>
      </p:sp>
      <p:sp>
        <p:nvSpPr>
          <p:cNvPr id="8" name="Rounded Rectangle 7"/>
          <p:cNvSpPr/>
          <p:nvPr/>
        </p:nvSpPr>
        <p:spPr>
          <a:xfrm>
            <a:off x="723897" y="4398645"/>
            <a:ext cx="2380247" cy="777240"/>
          </a:xfrm>
          <a:prstGeom prst="roundRect">
            <a:avLst>
              <a:gd name="adj" fmla="val 12255"/>
            </a:avLst>
          </a:prstGeom>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en-US" dirty="0" smtClean="0">
                <a:latin typeface="Arial" panose="020B0604020202020204" pitchFamily="34" charset="0"/>
                <a:cs typeface="Arial" panose="020B0604020202020204" pitchFamily="34" charset="0"/>
              </a:rPr>
              <a:t>Wood Beam </a:t>
            </a:r>
            <a:r>
              <a:rPr lang="en-US" dirty="0" err="1" smtClean="0">
                <a:latin typeface="Arial" panose="020B0604020202020204" pitchFamily="34" charset="0"/>
                <a:cs typeface="Arial" panose="020B0604020202020204" pitchFamily="34" charset="0"/>
              </a:rPr>
              <a:t>Nailer</a:t>
            </a:r>
            <a:r>
              <a:rPr lang="en-US" dirty="0" smtClean="0">
                <a:latin typeface="Arial" panose="020B0604020202020204" pitchFamily="34" charset="0"/>
                <a:cs typeface="Arial" panose="020B0604020202020204" pitchFamily="34" charset="0"/>
              </a:rPr>
              <a:t> Attachment</a:t>
            </a:r>
            <a:endParaRPr lang="en-US" dirty="0">
              <a:latin typeface="Arial" panose="020B0604020202020204" pitchFamily="34" charset="0"/>
              <a:cs typeface="Arial" panose="020B0604020202020204" pitchFamily="34" charset="0"/>
            </a:endParaRPr>
          </a:p>
        </p:txBody>
      </p:sp>
      <p:sp>
        <p:nvSpPr>
          <p:cNvPr id="9" name="Rounded Rectangle 8"/>
          <p:cNvSpPr/>
          <p:nvPr/>
        </p:nvSpPr>
        <p:spPr>
          <a:xfrm>
            <a:off x="723896" y="5356860"/>
            <a:ext cx="2380247" cy="777240"/>
          </a:xfrm>
          <a:prstGeom prst="roundRect">
            <a:avLst>
              <a:gd name="adj" fmla="val 12255"/>
            </a:avLst>
          </a:prstGeom>
          <a:solidFill>
            <a:schemeClr val="bg2">
              <a:lumMod val="90000"/>
            </a:schemeClr>
          </a:solidFill>
          <a:ln>
            <a:solidFill>
              <a:schemeClr val="bg1">
                <a:lumMod val="65000"/>
              </a:schemeClr>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en-US" dirty="0" smtClean="0">
                <a:latin typeface="Arial" panose="020B0604020202020204" pitchFamily="34" charset="0"/>
                <a:cs typeface="Arial" panose="020B0604020202020204" pitchFamily="34" charset="0"/>
              </a:rPr>
              <a:t>Anchorage</a:t>
            </a:r>
            <a:endParaRPr lang="en-US" dirty="0">
              <a:latin typeface="Arial" panose="020B0604020202020204" pitchFamily="34" charset="0"/>
              <a:cs typeface="Arial" panose="020B0604020202020204" pitchFamily="34" charset="0"/>
            </a:endParaRPr>
          </a:p>
        </p:txBody>
      </p:sp>
    </p:spTree>
    <p:custDataLst>
      <p:tags r:id="rId1"/>
    </p:custDataLst>
    <p:extLst>
      <p:ext uri="{BB962C8B-B14F-4D97-AF65-F5344CB8AC3E}">
        <p14:creationId xmlns:p14="http://schemas.microsoft.com/office/powerpoint/2010/main" val="239461835"/>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Moment Frames and Building Codes</a:t>
            </a:r>
            <a:r>
              <a:rPr lang="en-US" dirty="0" smtClean="0"/>
              <a:t>, cont.</a:t>
            </a:r>
            <a:endParaRPr lang="en-US" dirty="0"/>
          </a:p>
        </p:txBody>
      </p:sp>
      <p:sp>
        <p:nvSpPr>
          <p:cNvPr id="3" name="Content Placeholder 2"/>
          <p:cNvSpPr>
            <a:spLocks noGrp="1"/>
          </p:cNvSpPr>
          <p:nvPr>
            <p:ph idx="1"/>
          </p:nvPr>
        </p:nvSpPr>
        <p:spPr>
          <a:xfrm>
            <a:off x="3814011" y="1524000"/>
            <a:ext cx="7654089" cy="4610099"/>
          </a:xfrm>
        </p:spPr>
        <p:txBody>
          <a:bodyPr>
            <a:normAutofit/>
          </a:bodyPr>
          <a:lstStyle/>
          <a:p>
            <a:pPr marL="0" indent="0" algn="ctr">
              <a:lnSpc>
                <a:spcPct val="120000"/>
              </a:lnSpc>
              <a:buNone/>
            </a:pPr>
            <a:r>
              <a:rPr lang="en-US" sz="2400" dirty="0" smtClean="0">
                <a:solidFill>
                  <a:srgbClr val="FF773D"/>
                </a:solidFill>
                <a:latin typeface="Arial Black" panose="020B0A04020102020204" pitchFamily="34" charset="0"/>
              </a:rPr>
              <a:t>Anchorage</a:t>
            </a:r>
          </a:p>
          <a:p>
            <a:pPr marL="0" indent="0">
              <a:lnSpc>
                <a:spcPct val="120000"/>
              </a:lnSpc>
              <a:buNone/>
            </a:pPr>
            <a:r>
              <a:rPr lang="en-US" sz="2000" dirty="0" smtClean="0">
                <a:solidFill>
                  <a:srgbClr val="666666"/>
                </a:solidFill>
              </a:rPr>
              <a:t>The following anchor types are covered as shown here:</a:t>
            </a:r>
          </a:p>
          <a:p>
            <a:pPr>
              <a:lnSpc>
                <a:spcPct val="120000"/>
              </a:lnSpc>
            </a:pPr>
            <a:r>
              <a:rPr lang="en-US" sz="2000" dirty="0">
                <a:solidFill>
                  <a:srgbClr val="666666"/>
                </a:solidFill>
              </a:rPr>
              <a:t>Anchor rod strength: ACI 318-14, </a:t>
            </a:r>
            <a:r>
              <a:rPr lang="en-US" sz="2000" dirty="0" smtClean="0">
                <a:solidFill>
                  <a:srgbClr val="666666"/>
                </a:solidFill>
              </a:rPr>
              <a:t>17.5.1</a:t>
            </a:r>
          </a:p>
          <a:p>
            <a:pPr>
              <a:lnSpc>
                <a:spcPct val="120000"/>
              </a:lnSpc>
            </a:pPr>
            <a:r>
              <a:rPr lang="en-US" sz="2000" dirty="0" smtClean="0">
                <a:solidFill>
                  <a:srgbClr val="666666"/>
                </a:solidFill>
              </a:rPr>
              <a:t>Anchor </a:t>
            </a:r>
            <a:r>
              <a:rPr lang="en-US" sz="2000" dirty="0">
                <a:solidFill>
                  <a:srgbClr val="666666"/>
                </a:solidFill>
              </a:rPr>
              <a:t>breakout strength in tension: ACI 318-14, </a:t>
            </a:r>
            <a:r>
              <a:rPr lang="en-US" sz="2000" dirty="0" smtClean="0">
                <a:solidFill>
                  <a:srgbClr val="666666"/>
                </a:solidFill>
              </a:rPr>
              <a:t>17.5.2</a:t>
            </a:r>
          </a:p>
          <a:p>
            <a:pPr>
              <a:lnSpc>
                <a:spcPct val="120000"/>
              </a:lnSpc>
            </a:pPr>
            <a:r>
              <a:rPr lang="en-US" sz="2000" dirty="0" smtClean="0">
                <a:solidFill>
                  <a:srgbClr val="666666"/>
                </a:solidFill>
              </a:rPr>
              <a:t>Anchor </a:t>
            </a:r>
            <a:r>
              <a:rPr lang="en-US" sz="2000" dirty="0">
                <a:solidFill>
                  <a:srgbClr val="666666"/>
                </a:solidFill>
              </a:rPr>
              <a:t>pullout strength in tension: ACI 318-14, </a:t>
            </a:r>
            <a:r>
              <a:rPr lang="en-US" sz="2000" dirty="0" smtClean="0">
                <a:solidFill>
                  <a:srgbClr val="666666"/>
                </a:solidFill>
              </a:rPr>
              <a:t>17.5.3</a:t>
            </a:r>
          </a:p>
          <a:p>
            <a:pPr>
              <a:lnSpc>
                <a:spcPct val="120000"/>
              </a:lnSpc>
            </a:pPr>
            <a:r>
              <a:rPr lang="en-US" sz="2000" dirty="0" smtClean="0">
                <a:solidFill>
                  <a:srgbClr val="666666"/>
                </a:solidFill>
              </a:rPr>
              <a:t>Embedded </a:t>
            </a:r>
            <a:r>
              <a:rPr lang="en-US" sz="2000" dirty="0">
                <a:solidFill>
                  <a:srgbClr val="666666"/>
                </a:solidFill>
              </a:rPr>
              <a:t>plate bending strength: AISC Chapter </a:t>
            </a:r>
            <a:r>
              <a:rPr lang="en-US" sz="2000" dirty="0" smtClean="0">
                <a:solidFill>
                  <a:srgbClr val="666666"/>
                </a:solidFill>
              </a:rPr>
              <a:t>F</a:t>
            </a:r>
          </a:p>
          <a:p>
            <a:pPr>
              <a:lnSpc>
                <a:spcPct val="120000"/>
              </a:lnSpc>
            </a:pPr>
            <a:r>
              <a:rPr lang="en-US" sz="2000" dirty="0" smtClean="0">
                <a:solidFill>
                  <a:srgbClr val="666666"/>
                </a:solidFill>
              </a:rPr>
              <a:t>Concrete </a:t>
            </a:r>
            <a:r>
              <a:rPr lang="en-US" sz="2000" dirty="0">
                <a:solidFill>
                  <a:srgbClr val="666666"/>
                </a:solidFill>
              </a:rPr>
              <a:t>shear strength – shear lug: AISC Design Guide </a:t>
            </a:r>
            <a:r>
              <a:rPr lang="en-US" sz="2000" dirty="0" smtClean="0">
                <a:solidFill>
                  <a:srgbClr val="666666"/>
                </a:solidFill>
              </a:rPr>
              <a:t>1</a:t>
            </a:r>
          </a:p>
          <a:p>
            <a:pPr>
              <a:lnSpc>
                <a:spcPct val="120000"/>
              </a:lnSpc>
            </a:pPr>
            <a:r>
              <a:rPr lang="en-US" sz="2000" dirty="0" smtClean="0">
                <a:solidFill>
                  <a:srgbClr val="666666"/>
                </a:solidFill>
              </a:rPr>
              <a:t>Concrete </a:t>
            </a:r>
            <a:r>
              <a:rPr lang="en-US" sz="2000" dirty="0">
                <a:solidFill>
                  <a:srgbClr val="666666"/>
                </a:solidFill>
              </a:rPr>
              <a:t>shear strength – tied anchorage: ACI 318-14, Ch. 9</a:t>
            </a:r>
          </a:p>
        </p:txBody>
      </p:sp>
      <p:sp>
        <p:nvSpPr>
          <p:cNvPr id="4" name="Rectangle 3"/>
          <p:cNvSpPr/>
          <p:nvPr/>
        </p:nvSpPr>
        <p:spPr>
          <a:xfrm>
            <a:off x="854242" y="1256671"/>
            <a:ext cx="2141621" cy="5093208"/>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ounded Rectangle 4"/>
          <p:cNvSpPr/>
          <p:nvPr/>
        </p:nvSpPr>
        <p:spPr>
          <a:xfrm>
            <a:off x="723900" y="1524000"/>
            <a:ext cx="2380247" cy="777240"/>
          </a:xfrm>
          <a:prstGeom prst="roundRect">
            <a:avLst>
              <a:gd name="adj" fmla="val 12255"/>
            </a:avLst>
          </a:prstGeom>
          <a:solidFill>
            <a:srgbClr val="D0CECE"/>
          </a:solidFill>
          <a:ln>
            <a:solidFill>
              <a:schemeClr val="bg1">
                <a:lumMod val="65000"/>
              </a:schemeClr>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lnSpc>
                <a:spcPct val="120000"/>
              </a:lnSpc>
            </a:pPr>
            <a:r>
              <a:rPr lang="en-US" dirty="0" smtClean="0">
                <a:latin typeface="Arial" panose="020B0604020202020204" pitchFamily="34" charset="0"/>
                <a:cs typeface="Arial" panose="020B0604020202020204" pitchFamily="34" charset="0"/>
              </a:rPr>
              <a:t>Moment Frame</a:t>
            </a:r>
            <a:endParaRPr lang="en-US" dirty="0">
              <a:latin typeface="Arial" panose="020B0604020202020204" pitchFamily="34" charset="0"/>
              <a:cs typeface="Arial" panose="020B0604020202020204" pitchFamily="34" charset="0"/>
            </a:endParaRPr>
          </a:p>
        </p:txBody>
      </p:sp>
      <p:sp>
        <p:nvSpPr>
          <p:cNvPr id="6" name="Rounded Rectangle 5"/>
          <p:cNvSpPr/>
          <p:nvPr/>
        </p:nvSpPr>
        <p:spPr>
          <a:xfrm>
            <a:off x="723899" y="2482215"/>
            <a:ext cx="2380247" cy="777240"/>
          </a:xfrm>
          <a:prstGeom prst="roundRect">
            <a:avLst>
              <a:gd name="adj" fmla="val 12255"/>
            </a:avLst>
          </a:prstGeom>
          <a:solidFill>
            <a:srgbClr val="D0CECE"/>
          </a:solidFill>
          <a:ln>
            <a:solidFill>
              <a:schemeClr val="bg1">
                <a:lumMod val="65000"/>
              </a:schemeClr>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en-US" dirty="0" smtClean="0">
                <a:latin typeface="Arial" panose="020B0604020202020204" pitchFamily="34" charset="0"/>
                <a:cs typeface="Arial" panose="020B0604020202020204" pitchFamily="34" charset="0"/>
              </a:rPr>
              <a:t>Beam-Column Connection</a:t>
            </a:r>
            <a:endParaRPr lang="en-US" dirty="0">
              <a:latin typeface="Arial" panose="020B0604020202020204" pitchFamily="34" charset="0"/>
              <a:cs typeface="Arial" panose="020B0604020202020204" pitchFamily="34" charset="0"/>
            </a:endParaRPr>
          </a:p>
        </p:txBody>
      </p:sp>
      <p:sp>
        <p:nvSpPr>
          <p:cNvPr id="7" name="Rounded Rectangle 6"/>
          <p:cNvSpPr/>
          <p:nvPr/>
        </p:nvSpPr>
        <p:spPr>
          <a:xfrm>
            <a:off x="723898" y="3440430"/>
            <a:ext cx="2380247" cy="777240"/>
          </a:xfrm>
          <a:prstGeom prst="roundRect">
            <a:avLst>
              <a:gd name="adj" fmla="val 12255"/>
            </a:avLst>
          </a:prstGeom>
          <a:solidFill>
            <a:srgbClr val="D0CECE"/>
          </a:solidFill>
          <a:ln>
            <a:solidFill>
              <a:schemeClr val="bg1">
                <a:lumMod val="65000"/>
              </a:schemeClr>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en-US" dirty="0" smtClean="0">
                <a:latin typeface="Arial" panose="020B0604020202020204" pitchFamily="34" charset="0"/>
                <a:cs typeface="Arial" panose="020B0604020202020204" pitchFamily="34" charset="0"/>
              </a:rPr>
              <a:t>Base Plate Connection</a:t>
            </a:r>
            <a:endParaRPr lang="en-US" dirty="0">
              <a:latin typeface="Arial" panose="020B0604020202020204" pitchFamily="34" charset="0"/>
              <a:cs typeface="Arial" panose="020B0604020202020204" pitchFamily="34" charset="0"/>
            </a:endParaRPr>
          </a:p>
        </p:txBody>
      </p:sp>
      <p:sp>
        <p:nvSpPr>
          <p:cNvPr id="8" name="Rounded Rectangle 7"/>
          <p:cNvSpPr/>
          <p:nvPr/>
        </p:nvSpPr>
        <p:spPr>
          <a:xfrm>
            <a:off x="723897" y="4398645"/>
            <a:ext cx="2380247" cy="777240"/>
          </a:xfrm>
          <a:prstGeom prst="roundRect">
            <a:avLst>
              <a:gd name="adj" fmla="val 12255"/>
            </a:avLst>
          </a:prstGeom>
          <a:solidFill>
            <a:srgbClr val="D0CECE"/>
          </a:solidFill>
          <a:ln>
            <a:solidFill>
              <a:schemeClr val="bg1">
                <a:lumMod val="65000"/>
              </a:schemeClr>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en-US" dirty="0" smtClean="0">
                <a:latin typeface="Arial" panose="020B0604020202020204" pitchFamily="34" charset="0"/>
                <a:cs typeface="Arial" panose="020B0604020202020204" pitchFamily="34" charset="0"/>
              </a:rPr>
              <a:t>Wood Beam </a:t>
            </a:r>
            <a:r>
              <a:rPr lang="en-US" dirty="0" err="1" smtClean="0">
                <a:latin typeface="Arial" panose="020B0604020202020204" pitchFamily="34" charset="0"/>
                <a:cs typeface="Arial" panose="020B0604020202020204" pitchFamily="34" charset="0"/>
              </a:rPr>
              <a:t>Nailer</a:t>
            </a:r>
            <a:r>
              <a:rPr lang="en-US" dirty="0" smtClean="0">
                <a:latin typeface="Arial" panose="020B0604020202020204" pitchFamily="34" charset="0"/>
                <a:cs typeface="Arial" panose="020B0604020202020204" pitchFamily="34" charset="0"/>
              </a:rPr>
              <a:t> Attachment</a:t>
            </a:r>
            <a:endParaRPr lang="en-US" dirty="0">
              <a:latin typeface="Arial" panose="020B0604020202020204" pitchFamily="34" charset="0"/>
              <a:cs typeface="Arial" panose="020B0604020202020204" pitchFamily="34" charset="0"/>
            </a:endParaRPr>
          </a:p>
        </p:txBody>
      </p:sp>
      <p:sp>
        <p:nvSpPr>
          <p:cNvPr id="9" name="Rounded Rectangle 8"/>
          <p:cNvSpPr/>
          <p:nvPr/>
        </p:nvSpPr>
        <p:spPr>
          <a:xfrm>
            <a:off x="723896" y="5356860"/>
            <a:ext cx="2380247" cy="777240"/>
          </a:xfrm>
          <a:prstGeom prst="roundRect">
            <a:avLst>
              <a:gd name="adj" fmla="val 12255"/>
            </a:avLst>
          </a:prstGeom>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en-US" dirty="0" smtClean="0">
                <a:latin typeface="Arial" panose="020B0604020202020204" pitchFamily="34" charset="0"/>
                <a:cs typeface="Arial" panose="020B0604020202020204" pitchFamily="34" charset="0"/>
              </a:rPr>
              <a:t>Anchorage</a:t>
            </a:r>
            <a:endParaRPr lang="en-US" dirty="0">
              <a:latin typeface="Arial" panose="020B0604020202020204" pitchFamily="34" charset="0"/>
              <a:cs typeface="Arial" panose="020B0604020202020204" pitchFamily="34" charset="0"/>
            </a:endParaRPr>
          </a:p>
        </p:txBody>
      </p:sp>
    </p:spTree>
    <p:custDataLst>
      <p:tags r:id="rId1"/>
    </p:custDataLst>
    <p:extLst>
      <p:ext uri="{BB962C8B-B14F-4D97-AF65-F5344CB8AC3E}">
        <p14:creationId xmlns:p14="http://schemas.microsoft.com/office/powerpoint/2010/main" val="770393025"/>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marL="0" indent="0">
              <a:lnSpc>
                <a:spcPct val="120000"/>
              </a:lnSpc>
              <a:buNone/>
            </a:pPr>
            <a:r>
              <a:rPr lang="en-US" sz="2400" dirty="0" smtClean="0">
                <a:solidFill>
                  <a:srgbClr val="FF773D"/>
                </a:solidFill>
                <a:latin typeface="Arial Black" panose="020B0A04020102020204" pitchFamily="34" charset="0"/>
              </a:rPr>
              <a:t>Codes have the following moment frame limitations</a:t>
            </a:r>
          </a:p>
          <a:p>
            <a:pPr marL="0" indent="0">
              <a:lnSpc>
                <a:spcPct val="120000"/>
              </a:lnSpc>
              <a:buNone/>
            </a:pPr>
            <a:r>
              <a:rPr lang="en-US" sz="2000" dirty="0" smtClean="0">
                <a:solidFill>
                  <a:srgbClr val="666666"/>
                </a:solidFill>
              </a:rPr>
              <a:t>Weight and height limitations based on the moment frame type and seismic design category</a:t>
            </a:r>
          </a:p>
          <a:p>
            <a:pPr marL="0" indent="0">
              <a:lnSpc>
                <a:spcPct val="120000"/>
              </a:lnSpc>
              <a:buNone/>
            </a:pPr>
            <a:r>
              <a:rPr lang="en-US" sz="2000" dirty="0" smtClean="0">
                <a:solidFill>
                  <a:srgbClr val="666666"/>
                </a:solidFill>
              </a:rPr>
              <a:t>Use of OMFs in combination with other lateral systems:</a:t>
            </a:r>
          </a:p>
          <a:p>
            <a:pPr lvl="1">
              <a:lnSpc>
                <a:spcPct val="120000"/>
              </a:lnSpc>
            </a:pPr>
            <a:r>
              <a:rPr lang="en-US" sz="2000" dirty="0" smtClean="0">
                <a:solidFill>
                  <a:srgbClr val="666666"/>
                </a:solidFill>
              </a:rPr>
              <a:t>In different directions</a:t>
            </a:r>
          </a:p>
          <a:p>
            <a:pPr lvl="1">
              <a:lnSpc>
                <a:spcPct val="120000"/>
              </a:lnSpc>
            </a:pPr>
            <a:r>
              <a:rPr lang="en-US" sz="2000" dirty="0" smtClean="0">
                <a:solidFill>
                  <a:srgbClr val="666666"/>
                </a:solidFill>
              </a:rPr>
              <a:t>In the same direction</a:t>
            </a:r>
            <a:endParaRPr lang="en-US" sz="2000" dirty="0">
              <a:solidFill>
                <a:srgbClr val="666666"/>
              </a:solidFill>
            </a:endParaRPr>
          </a:p>
        </p:txBody>
      </p:sp>
      <p:pic>
        <p:nvPicPr>
          <p:cNvPr id="5" name="Content Placeholder 4"/>
          <p:cNvPicPr>
            <a:picLocks noGrp="1" noChangeAspect="1"/>
          </p:cNvPicPr>
          <p:nvPr>
            <p:ph idx="10"/>
          </p:nvPr>
        </p:nvPicPr>
        <p:blipFill>
          <a:blip r:embed="rId4">
            <a:extLst>
              <a:ext uri="{28A0092B-C50C-407E-A947-70E740481C1C}">
                <a14:useLocalDpi xmlns:a14="http://schemas.microsoft.com/office/drawing/2010/main" val="0"/>
              </a:ext>
            </a:extLst>
          </a:blip>
          <a:stretch>
            <a:fillRect/>
          </a:stretch>
        </p:blipFill>
        <p:spPr>
          <a:xfrm>
            <a:off x="6144332" y="1436672"/>
            <a:ext cx="5549524" cy="4627656"/>
          </a:xfrm>
        </p:spPr>
      </p:pic>
      <p:sp>
        <p:nvSpPr>
          <p:cNvPr id="2" name="Title 1"/>
          <p:cNvSpPr>
            <a:spLocks noGrp="1"/>
          </p:cNvSpPr>
          <p:nvPr>
            <p:ph type="title"/>
          </p:nvPr>
        </p:nvSpPr>
        <p:spPr/>
        <p:txBody>
          <a:bodyPr>
            <a:normAutofit/>
          </a:bodyPr>
          <a:lstStyle/>
          <a:p>
            <a:r>
              <a:rPr lang="en-US" dirty="0" smtClean="0"/>
              <a:t>Introduction to Moment Frame Limitations</a:t>
            </a:r>
            <a:endParaRPr lang="en-US" dirty="0"/>
          </a:p>
        </p:txBody>
      </p:sp>
    </p:spTree>
    <p:custDataLst>
      <p:tags r:id="rId1"/>
    </p:custDataLst>
    <p:extLst>
      <p:ext uri="{BB962C8B-B14F-4D97-AF65-F5344CB8AC3E}">
        <p14:creationId xmlns:p14="http://schemas.microsoft.com/office/powerpoint/2010/main" val="895823132"/>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Limitations in High Seismic Areas</a:t>
            </a:r>
            <a:endParaRPr lang="en-US" dirty="0"/>
          </a:p>
        </p:txBody>
      </p:sp>
      <p:sp>
        <p:nvSpPr>
          <p:cNvPr id="3" name="Content Placeholder 2"/>
          <p:cNvSpPr>
            <a:spLocks noGrp="1"/>
          </p:cNvSpPr>
          <p:nvPr>
            <p:ph idx="1"/>
          </p:nvPr>
        </p:nvSpPr>
        <p:spPr>
          <a:xfrm>
            <a:off x="723899" y="1524001"/>
            <a:ext cx="10744201" cy="978568"/>
          </a:xfrm>
        </p:spPr>
        <p:txBody>
          <a:bodyPr>
            <a:normAutofit/>
          </a:bodyPr>
          <a:lstStyle/>
          <a:p>
            <a:pPr marL="0" indent="0" algn="ctr">
              <a:lnSpc>
                <a:spcPct val="120000"/>
              </a:lnSpc>
              <a:buNone/>
            </a:pPr>
            <a:r>
              <a:rPr lang="en-US" sz="2000" dirty="0" smtClean="0">
                <a:solidFill>
                  <a:srgbClr val="FF773D"/>
                </a:solidFill>
              </a:rPr>
              <a:t>Are ordinary moment frames allowed in high seismic areas (SDC D, E and F)?</a:t>
            </a:r>
          </a:p>
          <a:p>
            <a:pPr marL="0" indent="0" algn="ctr">
              <a:lnSpc>
                <a:spcPct val="120000"/>
              </a:lnSpc>
              <a:buNone/>
            </a:pPr>
            <a:r>
              <a:rPr lang="en-US" sz="1800" dirty="0" smtClean="0">
                <a:solidFill>
                  <a:srgbClr val="666666"/>
                </a:solidFill>
              </a:rPr>
              <a:t>ASCE 7-10: Minimum Loads for Buildings and Other Structures Table 12.2-1 says NP for Not Permitted</a:t>
            </a:r>
            <a:endParaRPr lang="en-US" sz="1800" dirty="0">
              <a:solidFill>
                <a:srgbClr val="666666"/>
              </a:solidFill>
            </a:endParaRPr>
          </a:p>
        </p:txBody>
      </p:sp>
      <p:sp>
        <p:nvSpPr>
          <p:cNvPr id="4" name="Snip Single Corner Rectangle 3"/>
          <p:cNvSpPr/>
          <p:nvPr/>
        </p:nvSpPr>
        <p:spPr>
          <a:xfrm flipH="1">
            <a:off x="723898" y="2634917"/>
            <a:ext cx="3836069" cy="3499184"/>
          </a:xfrm>
          <a:prstGeom prst="snip1Rect">
            <a:avLst>
              <a:gd name="adj" fmla="val 12885"/>
            </a:avLst>
          </a:prstGeom>
          <a:solidFill>
            <a:schemeClr val="bg1">
              <a:lumMod val="9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Ins="182880" rtlCol="0" anchor="ctr"/>
          <a:lstStyle/>
          <a:p>
            <a:pPr>
              <a:lnSpc>
                <a:spcPct val="120000"/>
              </a:lnSpc>
              <a:spcAft>
                <a:spcPts val="1200"/>
              </a:spcAft>
            </a:pPr>
            <a:r>
              <a:rPr lang="en-US" dirty="0" smtClean="0">
                <a:solidFill>
                  <a:srgbClr val="666666"/>
                </a:solidFill>
                <a:latin typeface="Arial" panose="020B0604020202020204" pitchFamily="34" charset="0"/>
                <a:cs typeface="Arial" panose="020B0604020202020204" pitchFamily="34" charset="0"/>
              </a:rPr>
              <a:t>Exceptions in footnotes </a:t>
            </a:r>
            <a:r>
              <a:rPr lang="en-US" b="1" i="1" dirty="0" smtClean="0">
                <a:solidFill>
                  <a:srgbClr val="666666"/>
                </a:solidFill>
                <a:latin typeface="Arial" panose="020B0604020202020204" pitchFamily="34" charset="0"/>
                <a:cs typeface="Arial" panose="020B0604020202020204" pitchFamily="34" charset="0"/>
              </a:rPr>
              <a:t>h</a:t>
            </a:r>
            <a:r>
              <a:rPr lang="en-US" i="1" dirty="0" smtClean="0">
                <a:solidFill>
                  <a:srgbClr val="666666"/>
                </a:solidFill>
                <a:latin typeface="Arial" panose="020B0604020202020204" pitchFamily="34" charset="0"/>
                <a:cs typeface="Arial" panose="020B0604020202020204" pitchFamily="34" charset="0"/>
              </a:rPr>
              <a:t> </a:t>
            </a:r>
            <a:r>
              <a:rPr lang="en-US" dirty="0" smtClean="0">
                <a:solidFill>
                  <a:srgbClr val="666666"/>
                </a:solidFill>
                <a:latin typeface="Arial" panose="020B0604020202020204" pitchFamily="34" charset="0"/>
                <a:cs typeface="Arial" panose="020B0604020202020204" pitchFamily="34" charset="0"/>
              </a:rPr>
              <a:t>and </a:t>
            </a:r>
            <a:r>
              <a:rPr lang="en-US" b="1" i="1" dirty="0" err="1" smtClean="0">
                <a:solidFill>
                  <a:srgbClr val="666666"/>
                </a:solidFill>
                <a:latin typeface="Arial" panose="020B0604020202020204" pitchFamily="34" charset="0"/>
                <a:cs typeface="Arial" panose="020B0604020202020204" pitchFamily="34" charset="0"/>
              </a:rPr>
              <a:t>i</a:t>
            </a:r>
            <a:endParaRPr lang="en-US" b="1" dirty="0" smtClean="0">
              <a:solidFill>
                <a:srgbClr val="666666"/>
              </a:solidFill>
              <a:latin typeface="Arial" panose="020B0604020202020204" pitchFamily="34" charset="0"/>
              <a:cs typeface="Arial" panose="020B0604020202020204" pitchFamily="34" charset="0"/>
            </a:endParaRPr>
          </a:p>
          <a:p>
            <a:pPr marL="285750" indent="-285750">
              <a:lnSpc>
                <a:spcPct val="120000"/>
              </a:lnSpc>
              <a:buFont typeface="Arial" panose="020B0604020202020204" pitchFamily="34" charset="0"/>
              <a:buChar char="•"/>
            </a:pPr>
            <a:r>
              <a:rPr lang="en-US" b="1" dirty="0" smtClean="0">
                <a:solidFill>
                  <a:srgbClr val="666666"/>
                </a:solidFill>
                <a:latin typeface="Arial" panose="020B0604020202020204" pitchFamily="34" charset="0"/>
                <a:cs typeface="Arial" panose="020B0604020202020204" pitchFamily="34" charset="0"/>
              </a:rPr>
              <a:t>h. </a:t>
            </a:r>
            <a:r>
              <a:rPr lang="en-US" dirty="0" smtClean="0">
                <a:solidFill>
                  <a:srgbClr val="666666"/>
                </a:solidFill>
                <a:latin typeface="Arial" panose="020B0604020202020204" pitchFamily="34" charset="0"/>
                <a:cs typeface="Arial" panose="020B0604020202020204" pitchFamily="34" charset="0"/>
              </a:rPr>
              <a:t>See section </a:t>
            </a:r>
            <a:r>
              <a:rPr lang="en-US" dirty="0" smtClean="0">
                <a:solidFill>
                  <a:srgbClr val="FF773D"/>
                </a:solidFill>
                <a:latin typeface="Arial" panose="020B0604020202020204" pitchFamily="34" charset="0"/>
                <a:cs typeface="Arial" panose="020B0604020202020204" pitchFamily="34" charset="0"/>
              </a:rPr>
              <a:t>12.2.5.7</a:t>
            </a:r>
            <a:r>
              <a:rPr lang="en-US" dirty="0" smtClean="0">
                <a:solidFill>
                  <a:srgbClr val="666666"/>
                </a:solidFill>
                <a:latin typeface="Arial" panose="020B0604020202020204" pitchFamily="34" charset="0"/>
                <a:cs typeface="Arial" panose="020B0604020202020204" pitchFamily="34" charset="0"/>
              </a:rPr>
              <a:t> for limitations of </a:t>
            </a:r>
            <a:r>
              <a:rPr lang="en-US" b="1" dirty="0" smtClean="0">
                <a:solidFill>
                  <a:srgbClr val="666666"/>
                </a:solidFill>
                <a:latin typeface="Arial" panose="020B0604020202020204" pitchFamily="34" charset="0"/>
                <a:cs typeface="Arial" panose="020B0604020202020204" pitchFamily="34" charset="0"/>
              </a:rPr>
              <a:t>Steel IMFs </a:t>
            </a:r>
            <a:r>
              <a:rPr lang="en-US" dirty="0" smtClean="0">
                <a:solidFill>
                  <a:srgbClr val="666666"/>
                </a:solidFill>
                <a:latin typeface="Arial" panose="020B0604020202020204" pitchFamily="34" charset="0"/>
                <a:cs typeface="Arial" panose="020B0604020202020204" pitchFamily="34" charset="0"/>
              </a:rPr>
              <a:t>in SDC D, E or F</a:t>
            </a:r>
          </a:p>
          <a:p>
            <a:pPr marL="285750" indent="-285750">
              <a:lnSpc>
                <a:spcPct val="120000"/>
              </a:lnSpc>
              <a:buFont typeface="Arial" panose="020B0604020202020204" pitchFamily="34" charset="0"/>
              <a:buChar char="•"/>
            </a:pPr>
            <a:r>
              <a:rPr lang="en-US" b="1" dirty="0" err="1" smtClean="0">
                <a:solidFill>
                  <a:srgbClr val="666666"/>
                </a:solidFill>
                <a:latin typeface="Arial" panose="020B0604020202020204" pitchFamily="34" charset="0"/>
                <a:cs typeface="Arial" panose="020B0604020202020204" pitchFamily="34" charset="0"/>
              </a:rPr>
              <a:t>i</a:t>
            </a:r>
            <a:r>
              <a:rPr lang="en-US" b="1" dirty="0" smtClean="0">
                <a:solidFill>
                  <a:srgbClr val="666666"/>
                </a:solidFill>
                <a:latin typeface="Arial" panose="020B0604020202020204" pitchFamily="34" charset="0"/>
                <a:cs typeface="Arial" panose="020B0604020202020204" pitchFamily="34" charset="0"/>
              </a:rPr>
              <a:t>.</a:t>
            </a:r>
            <a:r>
              <a:rPr lang="en-US" dirty="0" smtClean="0">
                <a:solidFill>
                  <a:srgbClr val="666666"/>
                </a:solidFill>
                <a:latin typeface="Arial" panose="020B0604020202020204" pitchFamily="34" charset="0"/>
                <a:cs typeface="Arial" panose="020B0604020202020204" pitchFamily="34" charset="0"/>
              </a:rPr>
              <a:t> See section </a:t>
            </a:r>
            <a:r>
              <a:rPr lang="en-US" dirty="0" smtClean="0">
                <a:solidFill>
                  <a:srgbClr val="FF773D"/>
                </a:solidFill>
                <a:latin typeface="Arial" panose="020B0604020202020204" pitchFamily="34" charset="0"/>
                <a:cs typeface="Arial" panose="020B0604020202020204" pitchFamily="34" charset="0"/>
              </a:rPr>
              <a:t>12.2.5.6</a:t>
            </a:r>
            <a:r>
              <a:rPr lang="en-US" dirty="0" smtClean="0">
                <a:solidFill>
                  <a:srgbClr val="666666"/>
                </a:solidFill>
                <a:latin typeface="Arial" panose="020B0604020202020204" pitchFamily="34" charset="0"/>
                <a:cs typeface="Arial" panose="020B0604020202020204" pitchFamily="34" charset="0"/>
              </a:rPr>
              <a:t> for limitations of </a:t>
            </a:r>
            <a:r>
              <a:rPr lang="en-US" b="1" dirty="0" smtClean="0">
                <a:solidFill>
                  <a:srgbClr val="666666"/>
                </a:solidFill>
                <a:latin typeface="Arial" panose="020B0604020202020204" pitchFamily="34" charset="0"/>
                <a:cs typeface="Arial" panose="020B0604020202020204" pitchFamily="34" charset="0"/>
              </a:rPr>
              <a:t>Steel OMFs </a:t>
            </a:r>
            <a:r>
              <a:rPr lang="en-US" dirty="0" smtClean="0">
                <a:solidFill>
                  <a:srgbClr val="666666"/>
                </a:solidFill>
                <a:latin typeface="Arial" panose="020B0604020202020204" pitchFamily="34" charset="0"/>
                <a:cs typeface="Arial" panose="020B0604020202020204" pitchFamily="34" charset="0"/>
              </a:rPr>
              <a:t>in SDC D</a:t>
            </a:r>
            <a:r>
              <a:rPr lang="en-US" dirty="0">
                <a:solidFill>
                  <a:srgbClr val="666666"/>
                </a:solidFill>
                <a:latin typeface="Arial" panose="020B0604020202020204" pitchFamily="34" charset="0"/>
                <a:cs typeface="Arial" panose="020B0604020202020204" pitchFamily="34" charset="0"/>
              </a:rPr>
              <a:t> </a:t>
            </a:r>
            <a:r>
              <a:rPr lang="en-US" dirty="0" smtClean="0">
                <a:solidFill>
                  <a:srgbClr val="666666"/>
                </a:solidFill>
                <a:latin typeface="Arial" panose="020B0604020202020204" pitchFamily="34" charset="0"/>
                <a:cs typeface="Arial" panose="020B0604020202020204" pitchFamily="34" charset="0"/>
              </a:rPr>
              <a:t>or E</a:t>
            </a:r>
            <a:endParaRPr lang="en-US" b="1" dirty="0">
              <a:solidFill>
                <a:srgbClr val="666666"/>
              </a:solidFill>
              <a:latin typeface="Arial" panose="020B0604020202020204" pitchFamily="34" charset="0"/>
              <a:cs typeface="Arial" panose="020B0604020202020204" pitchFamily="34" charset="0"/>
            </a:endParaRPr>
          </a:p>
        </p:txBody>
      </p:sp>
      <p:pic>
        <p:nvPicPr>
          <p:cNvPr id="5" name="Pictur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596058" y="2771700"/>
            <a:ext cx="7209193" cy="3145829"/>
          </a:xfrm>
          <a:prstGeom prst="rect">
            <a:avLst/>
          </a:prstGeom>
        </p:spPr>
      </p:pic>
    </p:spTree>
    <p:custDataLst>
      <p:tags r:id="rId1"/>
    </p:custDataLst>
    <p:extLst>
      <p:ext uri="{BB962C8B-B14F-4D97-AF65-F5344CB8AC3E}">
        <p14:creationId xmlns:p14="http://schemas.microsoft.com/office/powerpoint/2010/main" val="2536461299"/>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Limitations in High Seismic Areas, cont.</a:t>
            </a:r>
            <a:endParaRPr lang="en-US" dirty="0"/>
          </a:p>
        </p:txBody>
      </p:sp>
      <p:sp>
        <p:nvSpPr>
          <p:cNvPr id="3" name="Content Placeholder 2"/>
          <p:cNvSpPr>
            <a:spLocks noGrp="1"/>
          </p:cNvSpPr>
          <p:nvPr>
            <p:ph idx="1"/>
          </p:nvPr>
        </p:nvSpPr>
        <p:spPr>
          <a:xfrm>
            <a:off x="723899" y="1409701"/>
            <a:ext cx="10744201" cy="1393658"/>
          </a:xfrm>
        </p:spPr>
        <p:txBody>
          <a:bodyPr>
            <a:normAutofit/>
          </a:bodyPr>
          <a:lstStyle/>
          <a:p>
            <a:pPr marL="0" indent="0">
              <a:lnSpc>
                <a:spcPct val="120000"/>
              </a:lnSpc>
              <a:buNone/>
            </a:pPr>
            <a:r>
              <a:rPr lang="en-US" sz="2400" dirty="0" smtClean="0">
                <a:solidFill>
                  <a:srgbClr val="FF773D"/>
                </a:solidFill>
                <a:latin typeface="Arial Black" panose="020B0A04020102020204" pitchFamily="34" charset="0"/>
              </a:rPr>
              <a:t>ASCE 7-10 §12.2.5.6 Steel Ordinary Moment Frames</a:t>
            </a:r>
          </a:p>
          <a:p>
            <a:pPr marL="0" indent="0">
              <a:lnSpc>
                <a:spcPct val="120000"/>
              </a:lnSpc>
              <a:buNone/>
            </a:pPr>
            <a:r>
              <a:rPr lang="en-US" sz="2000" dirty="0" smtClean="0">
                <a:solidFill>
                  <a:srgbClr val="666666"/>
                </a:solidFill>
              </a:rPr>
              <a:t>Under </a:t>
            </a:r>
            <a:r>
              <a:rPr lang="en-US" sz="2000" b="1" dirty="0" smtClean="0">
                <a:solidFill>
                  <a:srgbClr val="666666"/>
                </a:solidFill>
              </a:rPr>
              <a:t>ASCE 7-10 Section 12.2.5.6.1</a:t>
            </a:r>
            <a:r>
              <a:rPr lang="en-US" sz="2000" dirty="0" smtClean="0">
                <a:solidFill>
                  <a:srgbClr val="666666"/>
                </a:solidFill>
              </a:rPr>
              <a:t>, steel ordinary moment frames are permitted in </a:t>
            </a:r>
            <a:br>
              <a:rPr lang="en-US" sz="2000" dirty="0" smtClean="0">
                <a:solidFill>
                  <a:srgbClr val="666666"/>
                </a:solidFill>
              </a:rPr>
            </a:br>
            <a:r>
              <a:rPr lang="en-US" sz="2000" b="1" dirty="0" smtClean="0">
                <a:solidFill>
                  <a:srgbClr val="666666"/>
                </a:solidFill>
              </a:rPr>
              <a:t>Seismic Design Categories D or E</a:t>
            </a:r>
            <a:r>
              <a:rPr lang="en-US" sz="2000" dirty="0" smtClean="0">
                <a:solidFill>
                  <a:srgbClr val="666666"/>
                </a:solidFill>
              </a:rPr>
              <a:t> under the following limitations:</a:t>
            </a:r>
          </a:p>
        </p:txBody>
      </p:sp>
      <p:pic>
        <p:nvPicPr>
          <p:cNvPr id="6" name="Picture 5"/>
          <p:cNvPicPr>
            <a:picLocks noChangeAspect="1"/>
          </p:cNvPicPr>
          <p:nvPr/>
        </p:nvPicPr>
        <p:blipFill>
          <a:blip r:embed="rId4" cstate="print">
            <a:duotone>
              <a:srgbClr val="FF5308">
                <a:shade val="45000"/>
                <a:satMod val="135000"/>
              </a:srgbClr>
              <a:prstClr val="white"/>
            </a:duotone>
            <a:extLst>
              <a:ext uri="{28A0092B-C50C-407E-A947-70E740481C1C}">
                <a14:useLocalDpi xmlns:a14="http://schemas.microsoft.com/office/drawing/2010/main" val="0"/>
              </a:ext>
            </a:extLst>
          </a:blip>
          <a:stretch>
            <a:fillRect/>
          </a:stretch>
        </p:blipFill>
        <p:spPr>
          <a:xfrm>
            <a:off x="11468099" y="6459220"/>
            <a:ext cx="264160" cy="264160"/>
          </a:xfrm>
          <a:prstGeom prst="rect">
            <a:avLst/>
          </a:prstGeom>
        </p:spPr>
      </p:pic>
      <p:graphicFrame>
        <p:nvGraphicFramePr>
          <p:cNvPr id="7" name="Content Placeholder 3"/>
          <p:cNvGraphicFramePr>
            <a:graphicFrameLocks/>
          </p:cNvGraphicFramePr>
          <p:nvPr>
            <p:extLst>
              <p:ext uri="{D42A27DB-BD31-4B8C-83A1-F6EECF244321}">
                <p14:modId xmlns:p14="http://schemas.microsoft.com/office/powerpoint/2010/main" val="1627450689"/>
              </p:ext>
            </p:extLst>
          </p:nvPr>
        </p:nvGraphicFramePr>
        <p:xfrm>
          <a:off x="723897" y="3112168"/>
          <a:ext cx="10744202" cy="2634114"/>
        </p:xfrm>
        <a:graphic>
          <a:graphicData uri="http://schemas.openxmlformats.org/drawingml/2006/table">
            <a:tbl>
              <a:tblPr firstRow="1" bandRow="1">
                <a:tableStyleId>{073A0DAA-6AF3-43AB-8588-CEC1D06C72B9}</a:tableStyleId>
              </a:tblPr>
              <a:tblGrid>
                <a:gridCol w="5372101">
                  <a:extLst>
                    <a:ext uri="{9D8B030D-6E8A-4147-A177-3AD203B41FA5}">
                      <a16:colId xmlns:a16="http://schemas.microsoft.com/office/drawing/2014/main" val="20000"/>
                    </a:ext>
                  </a:extLst>
                </a:gridCol>
                <a:gridCol w="5372101">
                  <a:extLst>
                    <a:ext uri="{9D8B030D-6E8A-4147-A177-3AD203B41FA5}">
                      <a16:colId xmlns:a16="http://schemas.microsoft.com/office/drawing/2014/main" val="20001"/>
                    </a:ext>
                  </a:extLst>
                </a:gridCol>
              </a:tblGrid>
              <a:tr h="713874">
                <a:tc>
                  <a:txBody>
                    <a:bodyPr/>
                    <a:lstStyle/>
                    <a:p>
                      <a:pPr algn="ctr">
                        <a:spcAft>
                          <a:spcPts val="0"/>
                        </a:spcAft>
                      </a:pPr>
                      <a:r>
                        <a:rPr lang="en-US" sz="2000" dirty="0" smtClean="0">
                          <a:latin typeface="Arial Black" panose="020B0A04020102020204" pitchFamily="34" charset="0"/>
                        </a:rPr>
                        <a:t>Section A</a:t>
                      </a:r>
                      <a:endParaRPr lang="en-US" sz="2000" dirty="0">
                        <a:solidFill>
                          <a:srgbClr val="666666"/>
                        </a:solidFill>
                        <a:latin typeface="Arial Black" panose="020B0A04020102020204" pitchFamily="34" charset="0"/>
                        <a:cs typeface="Arial" panose="020B0604020202020204" pitchFamily="34" charset="0"/>
                      </a:endParaRPr>
                    </a:p>
                  </a:txBody>
                  <a:tcPr anchor="ctr">
                    <a:solidFill>
                      <a:schemeClr val="tx1">
                        <a:lumMod val="65000"/>
                        <a:lumOff val="35000"/>
                      </a:schemeClr>
                    </a:solidFill>
                  </a:tcPr>
                </a:tc>
                <a:tc>
                  <a:txBody>
                    <a:bodyPr/>
                    <a:lstStyle/>
                    <a:p>
                      <a:pPr algn="ctr">
                        <a:spcAft>
                          <a:spcPts val="0"/>
                        </a:spcAft>
                      </a:pPr>
                      <a:r>
                        <a:rPr lang="en-US" sz="2000" dirty="0" smtClean="0">
                          <a:latin typeface="Arial Black" panose="020B0A04020102020204" pitchFamily="34" charset="0"/>
                        </a:rPr>
                        <a:t>Section B</a:t>
                      </a:r>
                    </a:p>
                    <a:p>
                      <a:pPr algn="ctr">
                        <a:spcAft>
                          <a:spcPts val="0"/>
                        </a:spcAft>
                      </a:pPr>
                      <a:r>
                        <a:rPr lang="en-US" sz="1600" dirty="0" smtClean="0">
                          <a:solidFill>
                            <a:schemeClr val="bg1"/>
                          </a:solidFill>
                          <a:latin typeface="Arial" panose="020B0604020202020204" pitchFamily="34" charset="0"/>
                          <a:cs typeface="Arial" panose="020B0604020202020204" pitchFamily="34" charset="0"/>
                        </a:rPr>
                        <a:t>(if Section A limitations cannot be met)</a:t>
                      </a:r>
                      <a:endParaRPr lang="en-US" sz="1600" dirty="0">
                        <a:solidFill>
                          <a:schemeClr val="bg1"/>
                        </a:solidFill>
                        <a:latin typeface="Arial" panose="020B0604020202020204" pitchFamily="34" charset="0"/>
                        <a:cs typeface="Arial" panose="020B0604020202020204" pitchFamily="34" charset="0"/>
                      </a:endParaRPr>
                    </a:p>
                  </a:txBody>
                  <a:tcPr anchor="ctr">
                    <a:solidFill>
                      <a:schemeClr val="tx1">
                        <a:lumMod val="65000"/>
                        <a:lumOff val="35000"/>
                      </a:schemeClr>
                    </a:solidFill>
                  </a:tcPr>
                </a:tc>
                <a:extLst>
                  <a:ext uri="{0D108BD9-81ED-4DB2-BD59-A6C34878D82A}">
                    <a16:rowId xmlns:a16="http://schemas.microsoft.com/office/drawing/2014/main" val="10000"/>
                  </a:ext>
                </a:extLst>
              </a:tr>
              <a:tr h="640080">
                <a:tc>
                  <a:txBody>
                    <a:bodyPr/>
                    <a:lstStyle/>
                    <a:p>
                      <a:r>
                        <a:rPr lang="en-US" b="0" dirty="0" smtClean="0">
                          <a:solidFill>
                            <a:srgbClr val="666666"/>
                          </a:solidFill>
                          <a:latin typeface="Arial" panose="020B0604020202020204" pitchFamily="34" charset="0"/>
                          <a:cs typeface="Arial" panose="020B0604020202020204" pitchFamily="34" charset="0"/>
                        </a:rPr>
                        <a:t>Single</a:t>
                      </a:r>
                      <a:r>
                        <a:rPr lang="en-US" b="0" baseline="0" dirty="0" smtClean="0">
                          <a:solidFill>
                            <a:srgbClr val="666666"/>
                          </a:solidFill>
                          <a:latin typeface="Arial" panose="020B0604020202020204" pitchFamily="34" charset="0"/>
                          <a:cs typeface="Arial" panose="020B0604020202020204" pitchFamily="34" charset="0"/>
                        </a:rPr>
                        <a:t> story limitation up to </a:t>
                      </a:r>
                      <a:r>
                        <a:rPr lang="en-US" b="1" baseline="0" dirty="0" smtClean="0">
                          <a:solidFill>
                            <a:srgbClr val="666666"/>
                          </a:solidFill>
                          <a:latin typeface="Arial" panose="020B0604020202020204" pitchFamily="34" charset="0"/>
                          <a:cs typeface="Arial" panose="020B0604020202020204" pitchFamily="34" charset="0"/>
                        </a:rPr>
                        <a:t>65 </a:t>
                      </a:r>
                      <a:r>
                        <a:rPr lang="en-US" b="1" baseline="0" dirty="0" err="1" smtClean="0">
                          <a:solidFill>
                            <a:srgbClr val="666666"/>
                          </a:solidFill>
                          <a:latin typeface="Arial" panose="020B0604020202020204" pitchFamily="34" charset="0"/>
                          <a:cs typeface="Arial" panose="020B0604020202020204" pitchFamily="34" charset="0"/>
                        </a:rPr>
                        <a:t>ft</a:t>
                      </a:r>
                      <a:endParaRPr lang="en-US" b="1" dirty="0">
                        <a:solidFill>
                          <a:srgbClr val="666666"/>
                        </a:solidFill>
                        <a:latin typeface="Arial" panose="020B0604020202020204" pitchFamily="34" charset="0"/>
                        <a:cs typeface="Arial" panose="020B0604020202020204" pitchFamily="34" charset="0"/>
                      </a:endParaRPr>
                    </a:p>
                  </a:txBody>
                  <a:tcPr marL="182880" marR="182880" marT="91440" marB="91440" anchor="ctr">
                    <a:solidFill>
                      <a:schemeClr val="bg1">
                        <a:lumMod val="85000"/>
                      </a:schemeClr>
                    </a:solidFill>
                  </a:tcPr>
                </a:tc>
                <a:tc>
                  <a:txBody>
                    <a:bodyPr/>
                    <a:lstStyle/>
                    <a:p>
                      <a:r>
                        <a:rPr lang="en-US" b="0" dirty="0" smtClean="0">
                          <a:solidFill>
                            <a:srgbClr val="666666"/>
                          </a:solidFill>
                          <a:latin typeface="Arial" panose="020B0604020202020204" pitchFamily="34" charset="0"/>
                          <a:cs typeface="Arial" panose="020B0604020202020204" pitchFamily="34" charset="0"/>
                        </a:rPr>
                        <a:t>Single</a:t>
                      </a:r>
                      <a:r>
                        <a:rPr lang="en-US" b="0" baseline="0" dirty="0" smtClean="0">
                          <a:solidFill>
                            <a:srgbClr val="666666"/>
                          </a:solidFill>
                          <a:latin typeface="Arial" panose="020B0604020202020204" pitchFamily="34" charset="0"/>
                          <a:cs typeface="Arial" panose="020B0604020202020204" pitchFamily="34" charset="0"/>
                        </a:rPr>
                        <a:t> story limitation up to </a:t>
                      </a:r>
                      <a:r>
                        <a:rPr lang="en-US" b="1" baseline="0" dirty="0" smtClean="0">
                          <a:solidFill>
                            <a:srgbClr val="666666"/>
                          </a:solidFill>
                          <a:latin typeface="Arial" panose="020B0604020202020204" pitchFamily="34" charset="0"/>
                          <a:cs typeface="Arial" panose="020B0604020202020204" pitchFamily="34" charset="0"/>
                        </a:rPr>
                        <a:t>35 </a:t>
                      </a:r>
                      <a:r>
                        <a:rPr lang="en-US" b="1" baseline="0" dirty="0" err="1" smtClean="0">
                          <a:solidFill>
                            <a:srgbClr val="666666"/>
                          </a:solidFill>
                          <a:latin typeface="Arial" panose="020B0604020202020204" pitchFamily="34" charset="0"/>
                          <a:cs typeface="Arial" panose="020B0604020202020204" pitchFamily="34" charset="0"/>
                        </a:rPr>
                        <a:t>ft</a:t>
                      </a:r>
                      <a:endParaRPr lang="en-US" b="1" dirty="0">
                        <a:solidFill>
                          <a:srgbClr val="666666"/>
                        </a:solidFill>
                        <a:latin typeface="Arial" panose="020B0604020202020204" pitchFamily="34" charset="0"/>
                        <a:cs typeface="Arial" panose="020B0604020202020204" pitchFamily="34" charset="0"/>
                      </a:endParaRPr>
                    </a:p>
                  </a:txBody>
                  <a:tcPr marL="182880" marR="182880" marT="91440" marB="91440" anchor="ctr">
                    <a:solidFill>
                      <a:schemeClr val="bg1">
                        <a:lumMod val="85000"/>
                      </a:schemeClr>
                    </a:solidFill>
                  </a:tcPr>
                </a:tc>
                <a:extLst>
                  <a:ext uri="{0D108BD9-81ED-4DB2-BD59-A6C34878D82A}">
                    <a16:rowId xmlns:a16="http://schemas.microsoft.com/office/drawing/2014/main" val="10001"/>
                  </a:ext>
                </a:extLst>
              </a:tr>
              <a:tr h="640080">
                <a:tc>
                  <a:txBody>
                    <a:bodyPr/>
                    <a:lstStyle/>
                    <a:p>
                      <a:r>
                        <a:rPr lang="en-US" b="1" dirty="0" smtClean="0">
                          <a:solidFill>
                            <a:srgbClr val="666666"/>
                          </a:solidFill>
                          <a:latin typeface="Arial" panose="020B0604020202020204" pitchFamily="34" charset="0"/>
                          <a:cs typeface="Arial" panose="020B0604020202020204" pitchFamily="34" charset="0"/>
                        </a:rPr>
                        <a:t>20 </a:t>
                      </a:r>
                      <a:r>
                        <a:rPr lang="en-US" b="1" dirty="0" err="1" smtClean="0">
                          <a:solidFill>
                            <a:srgbClr val="666666"/>
                          </a:solidFill>
                          <a:latin typeface="Arial" panose="020B0604020202020204" pitchFamily="34" charset="0"/>
                          <a:cs typeface="Arial" panose="020B0604020202020204" pitchFamily="34" charset="0"/>
                        </a:rPr>
                        <a:t>psf</a:t>
                      </a:r>
                      <a:r>
                        <a:rPr lang="en-US" b="1" dirty="0" smtClean="0">
                          <a:solidFill>
                            <a:srgbClr val="666666"/>
                          </a:solidFill>
                          <a:latin typeface="Arial" panose="020B0604020202020204" pitchFamily="34" charset="0"/>
                          <a:cs typeface="Arial" panose="020B0604020202020204" pitchFamily="34" charset="0"/>
                        </a:rPr>
                        <a:t> </a:t>
                      </a:r>
                      <a:r>
                        <a:rPr lang="en-US" b="0" dirty="0" smtClean="0">
                          <a:solidFill>
                            <a:srgbClr val="666666"/>
                          </a:solidFill>
                          <a:latin typeface="Arial" panose="020B0604020202020204" pitchFamily="34" charset="0"/>
                          <a:cs typeface="Arial" panose="020B0604020202020204" pitchFamily="34" charset="0"/>
                        </a:rPr>
                        <a:t>roof weight limit</a:t>
                      </a:r>
                      <a:endParaRPr lang="en-US" b="0" dirty="0">
                        <a:solidFill>
                          <a:srgbClr val="666666"/>
                        </a:solidFill>
                        <a:latin typeface="Arial" panose="020B0604020202020204" pitchFamily="34" charset="0"/>
                        <a:cs typeface="Arial" panose="020B0604020202020204" pitchFamily="34" charset="0"/>
                      </a:endParaRPr>
                    </a:p>
                  </a:txBody>
                  <a:tcPr marL="182880" marR="182880" marT="91440" marB="91440" anchor="ctr">
                    <a:solidFill>
                      <a:schemeClr val="bg1">
                        <a:lumMod val="95000"/>
                      </a:schemeClr>
                    </a:solidFill>
                  </a:tcPr>
                </a:tc>
                <a:tc>
                  <a:txBody>
                    <a:bodyPr/>
                    <a:lstStyle/>
                    <a:p>
                      <a:r>
                        <a:rPr lang="en-US" b="1" dirty="0" smtClean="0">
                          <a:solidFill>
                            <a:srgbClr val="666666"/>
                          </a:solidFill>
                          <a:latin typeface="Arial" panose="020B0604020202020204" pitchFamily="34" charset="0"/>
                          <a:cs typeface="Arial" panose="020B0604020202020204" pitchFamily="34" charset="0"/>
                        </a:rPr>
                        <a:t>35 </a:t>
                      </a:r>
                      <a:r>
                        <a:rPr lang="en-US" b="1" dirty="0" err="1" smtClean="0">
                          <a:solidFill>
                            <a:srgbClr val="666666"/>
                          </a:solidFill>
                          <a:latin typeface="Arial" panose="020B0604020202020204" pitchFamily="34" charset="0"/>
                          <a:cs typeface="Arial" panose="020B0604020202020204" pitchFamily="34" charset="0"/>
                        </a:rPr>
                        <a:t>psf</a:t>
                      </a:r>
                      <a:r>
                        <a:rPr lang="en-US" b="0" dirty="0" smtClean="0">
                          <a:solidFill>
                            <a:srgbClr val="666666"/>
                          </a:solidFill>
                          <a:latin typeface="Arial" panose="020B0604020202020204" pitchFamily="34" charset="0"/>
                          <a:cs typeface="Arial" panose="020B0604020202020204" pitchFamily="34" charset="0"/>
                        </a:rPr>
                        <a:t> roof weight limit</a:t>
                      </a:r>
                      <a:endParaRPr lang="en-US" b="0" dirty="0">
                        <a:solidFill>
                          <a:srgbClr val="666666"/>
                        </a:solidFill>
                        <a:latin typeface="Arial" panose="020B0604020202020204" pitchFamily="34" charset="0"/>
                        <a:cs typeface="Arial" panose="020B0604020202020204" pitchFamily="34" charset="0"/>
                      </a:endParaRPr>
                    </a:p>
                  </a:txBody>
                  <a:tcPr marL="182880" marR="182880" marT="91440" marB="91440" anchor="ctr">
                    <a:solidFill>
                      <a:schemeClr val="bg1">
                        <a:lumMod val="95000"/>
                      </a:schemeClr>
                    </a:solidFill>
                  </a:tcPr>
                </a:tc>
                <a:extLst>
                  <a:ext uri="{0D108BD9-81ED-4DB2-BD59-A6C34878D82A}">
                    <a16:rowId xmlns:a16="http://schemas.microsoft.com/office/drawing/2014/main" val="10002"/>
                  </a:ext>
                </a:extLst>
              </a:tr>
              <a:tr h="640080">
                <a:tc>
                  <a:txBody>
                    <a:bodyPr/>
                    <a:lstStyle/>
                    <a:p>
                      <a:r>
                        <a:rPr lang="en-US" b="0" dirty="0" smtClean="0">
                          <a:solidFill>
                            <a:srgbClr val="666666"/>
                          </a:solidFill>
                          <a:latin typeface="Arial" panose="020B0604020202020204" pitchFamily="34" charset="0"/>
                          <a:cs typeface="Arial" panose="020B0604020202020204" pitchFamily="34" charset="0"/>
                        </a:rPr>
                        <a:t>20 </a:t>
                      </a:r>
                      <a:r>
                        <a:rPr lang="en-US" b="0" dirty="0" err="1" smtClean="0">
                          <a:solidFill>
                            <a:srgbClr val="666666"/>
                          </a:solidFill>
                          <a:latin typeface="Arial" panose="020B0604020202020204" pitchFamily="34" charset="0"/>
                          <a:cs typeface="Arial" panose="020B0604020202020204" pitchFamily="34" charset="0"/>
                        </a:rPr>
                        <a:t>psf</a:t>
                      </a:r>
                      <a:r>
                        <a:rPr lang="en-US" b="0" dirty="0" smtClean="0">
                          <a:solidFill>
                            <a:srgbClr val="666666"/>
                          </a:solidFill>
                          <a:latin typeface="Arial" panose="020B0604020202020204" pitchFamily="34" charset="0"/>
                          <a:cs typeface="Arial" panose="020B0604020202020204" pitchFamily="34" charset="0"/>
                        </a:rPr>
                        <a:t> exterior wall limit </a:t>
                      </a:r>
                      <a:r>
                        <a:rPr lang="en-US" b="1" dirty="0" smtClean="0">
                          <a:solidFill>
                            <a:srgbClr val="666666"/>
                          </a:solidFill>
                          <a:latin typeface="Arial" panose="020B0604020202020204" pitchFamily="34" charset="0"/>
                          <a:cs typeface="Arial" panose="020B0604020202020204" pitchFamily="34" charset="0"/>
                        </a:rPr>
                        <a:t>over 35 </a:t>
                      </a:r>
                      <a:r>
                        <a:rPr lang="en-US" b="1" dirty="0" err="1" smtClean="0">
                          <a:solidFill>
                            <a:srgbClr val="666666"/>
                          </a:solidFill>
                          <a:latin typeface="Arial" panose="020B0604020202020204" pitchFamily="34" charset="0"/>
                          <a:cs typeface="Arial" panose="020B0604020202020204" pitchFamily="34" charset="0"/>
                        </a:rPr>
                        <a:t>ft</a:t>
                      </a:r>
                      <a:endParaRPr lang="en-US" b="1" dirty="0">
                        <a:solidFill>
                          <a:srgbClr val="666666"/>
                        </a:solidFill>
                        <a:latin typeface="Arial" panose="020B0604020202020204" pitchFamily="34" charset="0"/>
                        <a:cs typeface="Arial" panose="020B0604020202020204" pitchFamily="34" charset="0"/>
                      </a:endParaRPr>
                    </a:p>
                  </a:txBody>
                  <a:tcPr marL="182880" marR="182880" marT="91440" marB="91440" anchor="ctr">
                    <a:solidFill>
                      <a:schemeClr val="bg1">
                        <a:lumMod val="85000"/>
                      </a:schemeClr>
                    </a:solidFill>
                  </a:tcPr>
                </a:tc>
                <a:tc>
                  <a:txBody>
                    <a:bodyPr/>
                    <a:lstStyle/>
                    <a:p>
                      <a:r>
                        <a:rPr lang="en-US" b="0" dirty="0" smtClean="0">
                          <a:solidFill>
                            <a:srgbClr val="666666"/>
                          </a:solidFill>
                          <a:latin typeface="Arial" panose="020B0604020202020204" pitchFamily="34" charset="0"/>
                          <a:cs typeface="Arial" panose="020B0604020202020204" pitchFamily="34" charset="0"/>
                        </a:rPr>
                        <a:t>20 </a:t>
                      </a:r>
                      <a:r>
                        <a:rPr lang="en-US" b="0" dirty="0" err="1" smtClean="0">
                          <a:solidFill>
                            <a:srgbClr val="666666"/>
                          </a:solidFill>
                          <a:latin typeface="Arial" panose="020B0604020202020204" pitchFamily="34" charset="0"/>
                          <a:cs typeface="Arial" panose="020B0604020202020204" pitchFamily="34" charset="0"/>
                        </a:rPr>
                        <a:t>psf</a:t>
                      </a:r>
                      <a:r>
                        <a:rPr lang="en-US" b="0" dirty="0" smtClean="0">
                          <a:solidFill>
                            <a:srgbClr val="666666"/>
                          </a:solidFill>
                          <a:latin typeface="Arial" panose="020B0604020202020204" pitchFamily="34" charset="0"/>
                          <a:cs typeface="Arial" panose="020B0604020202020204" pitchFamily="34" charset="0"/>
                        </a:rPr>
                        <a:t> exterior wall limit </a:t>
                      </a:r>
                      <a:endParaRPr lang="en-US" b="1" dirty="0">
                        <a:solidFill>
                          <a:srgbClr val="666666"/>
                        </a:solidFill>
                        <a:latin typeface="Arial" panose="020B0604020202020204" pitchFamily="34" charset="0"/>
                        <a:cs typeface="Arial" panose="020B0604020202020204" pitchFamily="34" charset="0"/>
                      </a:endParaRPr>
                    </a:p>
                  </a:txBody>
                  <a:tcPr marL="182880" marR="182880" marT="91440" marB="91440" anchor="ctr">
                    <a:solidFill>
                      <a:schemeClr val="bg1">
                        <a:lumMod val="85000"/>
                      </a:schemeClr>
                    </a:solidFill>
                  </a:tcPr>
                </a:tc>
                <a:extLst>
                  <a:ext uri="{0D108BD9-81ED-4DB2-BD59-A6C34878D82A}">
                    <a16:rowId xmlns:a16="http://schemas.microsoft.com/office/drawing/2014/main" val="10003"/>
                  </a:ext>
                </a:extLst>
              </a:tr>
            </a:tbl>
          </a:graphicData>
        </a:graphic>
      </p:graphicFrame>
    </p:spTree>
    <p:custDataLst>
      <p:tags r:id="rId1"/>
    </p:custDataLst>
    <p:extLst>
      <p:ext uri="{BB962C8B-B14F-4D97-AF65-F5344CB8AC3E}">
        <p14:creationId xmlns:p14="http://schemas.microsoft.com/office/powerpoint/2010/main" val="1640863159"/>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Limitations in High Seismic Areas, cont.</a:t>
            </a:r>
            <a:endParaRPr lang="en-US" dirty="0"/>
          </a:p>
        </p:txBody>
      </p:sp>
      <p:sp>
        <p:nvSpPr>
          <p:cNvPr id="3" name="Content Placeholder 2"/>
          <p:cNvSpPr>
            <a:spLocks noGrp="1"/>
          </p:cNvSpPr>
          <p:nvPr>
            <p:ph idx="1"/>
          </p:nvPr>
        </p:nvSpPr>
        <p:spPr>
          <a:xfrm>
            <a:off x="723899" y="1409700"/>
            <a:ext cx="10744201" cy="1357563"/>
          </a:xfrm>
        </p:spPr>
        <p:txBody>
          <a:bodyPr>
            <a:normAutofit/>
          </a:bodyPr>
          <a:lstStyle/>
          <a:p>
            <a:pPr marL="0" indent="0">
              <a:lnSpc>
                <a:spcPct val="120000"/>
              </a:lnSpc>
              <a:buNone/>
            </a:pPr>
            <a:r>
              <a:rPr lang="en-US" sz="2400" dirty="0" smtClean="0">
                <a:solidFill>
                  <a:srgbClr val="FF773D"/>
                </a:solidFill>
                <a:latin typeface="Arial Black" panose="020B0A04020102020204" pitchFamily="34" charset="0"/>
              </a:rPr>
              <a:t>ASCE 7-10 §12.2.5.7 Steel Intermediate Moment Frames</a:t>
            </a:r>
          </a:p>
          <a:p>
            <a:pPr marL="0" indent="0">
              <a:lnSpc>
                <a:spcPct val="120000"/>
              </a:lnSpc>
              <a:buNone/>
            </a:pPr>
            <a:r>
              <a:rPr lang="en-US" sz="2000" dirty="0" smtClean="0">
                <a:solidFill>
                  <a:srgbClr val="666666"/>
                </a:solidFill>
              </a:rPr>
              <a:t>Under </a:t>
            </a:r>
            <a:r>
              <a:rPr lang="en-US" sz="2000" b="1" dirty="0" smtClean="0">
                <a:solidFill>
                  <a:srgbClr val="666666"/>
                </a:solidFill>
              </a:rPr>
              <a:t>ASCE 7-10 Section 12.2.5.7.1</a:t>
            </a:r>
            <a:r>
              <a:rPr lang="en-US" sz="2000" dirty="0" smtClean="0">
                <a:solidFill>
                  <a:srgbClr val="666666"/>
                </a:solidFill>
              </a:rPr>
              <a:t>, steel intermediate moment frames are permitted in </a:t>
            </a:r>
            <a:r>
              <a:rPr lang="en-US" sz="2000" b="1" dirty="0" smtClean="0">
                <a:solidFill>
                  <a:srgbClr val="666666"/>
                </a:solidFill>
              </a:rPr>
              <a:t>Seismic Design Category D </a:t>
            </a:r>
            <a:r>
              <a:rPr lang="en-US" sz="2000" dirty="0" smtClean="0">
                <a:solidFill>
                  <a:srgbClr val="666666"/>
                </a:solidFill>
              </a:rPr>
              <a:t>under the following limitations:</a:t>
            </a:r>
          </a:p>
        </p:txBody>
      </p:sp>
      <p:graphicFrame>
        <p:nvGraphicFramePr>
          <p:cNvPr id="7" name="Content Placeholder 3"/>
          <p:cNvGraphicFramePr>
            <a:graphicFrameLocks/>
          </p:cNvGraphicFramePr>
          <p:nvPr>
            <p:extLst>
              <p:ext uri="{D42A27DB-BD31-4B8C-83A1-F6EECF244321}">
                <p14:modId xmlns:p14="http://schemas.microsoft.com/office/powerpoint/2010/main" val="326734737"/>
              </p:ext>
            </p:extLst>
          </p:nvPr>
        </p:nvGraphicFramePr>
        <p:xfrm>
          <a:off x="723897" y="3112168"/>
          <a:ext cx="10744202" cy="2634114"/>
        </p:xfrm>
        <a:graphic>
          <a:graphicData uri="http://schemas.openxmlformats.org/drawingml/2006/table">
            <a:tbl>
              <a:tblPr firstRow="1" bandRow="1">
                <a:tableStyleId>{073A0DAA-6AF3-43AB-8588-CEC1D06C72B9}</a:tableStyleId>
              </a:tblPr>
              <a:tblGrid>
                <a:gridCol w="5372101">
                  <a:extLst>
                    <a:ext uri="{9D8B030D-6E8A-4147-A177-3AD203B41FA5}">
                      <a16:colId xmlns:a16="http://schemas.microsoft.com/office/drawing/2014/main" val="20000"/>
                    </a:ext>
                  </a:extLst>
                </a:gridCol>
                <a:gridCol w="5372101">
                  <a:extLst>
                    <a:ext uri="{9D8B030D-6E8A-4147-A177-3AD203B41FA5}">
                      <a16:colId xmlns:a16="http://schemas.microsoft.com/office/drawing/2014/main" val="20001"/>
                    </a:ext>
                  </a:extLst>
                </a:gridCol>
              </a:tblGrid>
              <a:tr h="713874">
                <a:tc>
                  <a:txBody>
                    <a:bodyPr/>
                    <a:lstStyle/>
                    <a:p>
                      <a:pPr algn="ctr">
                        <a:spcAft>
                          <a:spcPts val="0"/>
                        </a:spcAft>
                      </a:pPr>
                      <a:r>
                        <a:rPr lang="en-US" sz="2000" dirty="0" smtClean="0">
                          <a:latin typeface="Arial Black" panose="020B0A04020102020204" pitchFamily="34" charset="0"/>
                        </a:rPr>
                        <a:t>Section A</a:t>
                      </a:r>
                      <a:endParaRPr lang="en-US" sz="2000" dirty="0">
                        <a:solidFill>
                          <a:srgbClr val="666666"/>
                        </a:solidFill>
                        <a:latin typeface="Arial Black" panose="020B0A04020102020204" pitchFamily="34" charset="0"/>
                        <a:cs typeface="Arial" panose="020B0604020202020204" pitchFamily="34" charset="0"/>
                      </a:endParaRPr>
                    </a:p>
                  </a:txBody>
                  <a:tcPr anchor="ctr">
                    <a:solidFill>
                      <a:schemeClr val="tx1">
                        <a:lumMod val="65000"/>
                        <a:lumOff val="35000"/>
                      </a:schemeClr>
                    </a:solidFill>
                  </a:tcPr>
                </a:tc>
                <a:tc>
                  <a:txBody>
                    <a:bodyPr/>
                    <a:lstStyle/>
                    <a:p>
                      <a:pPr algn="ctr">
                        <a:spcAft>
                          <a:spcPts val="0"/>
                        </a:spcAft>
                      </a:pPr>
                      <a:r>
                        <a:rPr lang="en-US" sz="2000" dirty="0" smtClean="0">
                          <a:latin typeface="Arial Black" panose="020B0A04020102020204" pitchFamily="34" charset="0"/>
                        </a:rPr>
                        <a:t>Section B</a:t>
                      </a:r>
                    </a:p>
                    <a:p>
                      <a:pPr algn="ctr">
                        <a:spcAft>
                          <a:spcPts val="0"/>
                        </a:spcAft>
                      </a:pPr>
                      <a:r>
                        <a:rPr lang="en-US" sz="1600" dirty="0" smtClean="0">
                          <a:solidFill>
                            <a:schemeClr val="bg1"/>
                          </a:solidFill>
                          <a:latin typeface="Arial" panose="020B0604020202020204" pitchFamily="34" charset="0"/>
                          <a:cs typeface="Arial" panose="020B0604020202020204" pitchFamily="34" charset="0"/>
                        </a:rPr>
                        <a:t>(if Section A limitations cannot be met)</a:t>
                      </a:r>
                      <a:endParaRPr lang="en-US" sz="1600" dirty="0">
                        <a:solidFill>
                          <a:schemeClr val="bg1"/>
                        </a:solidFill>
                        <a:latin typeface="Arial" panose="020B0604020202020204" pitchFamily="34" charset="0"/>
                        <a:cs typeface="Arial" panose="020B0604020202020204" pitchFamily="34" charset="0"/>
                      </a:endParaRPr>
                    </a:p>
                  </a:txBody>
                  <a:tcPr anchor="ctr">
                    <a:solidFill>
                      <a:schemeClr val="tx1">
                        <a:lumMod val="65000"/>
                        <a:lumOff val="35000"/>
                      </a:schemeClr>
                    </a:solidFill>
                  </a:tcPr>
                </a:tc>
                <a:extLst>
                  <a:ext uri="{0D108BD9-81ED-4DB2-BD59-A6C34878D82A}">
                    <a16:rowId xmlns:a16="http://schemas.microsoft.com/office/drawing/2014/main" val="10000"/>
                  </a:ext>
                </a:extLst>
              </a:tr>
              <a:tr h="640080">
                <a:tc>
                  <a:txBody>
                    <a:bodyPr/>
                    <a:lstStyle/>
                    <a:p>
                      <a:r>
                        <a:rPr lang="en-US" b="0" dirty="0" smtClean="0">
                          <a:solidFill>
                            <a:srgbClr val="666666"/>
                          </a:solidFill>
                          <a:latin typeface="Arial" panose="020B0604020202020204" pitchFamily="34" charset="0"/>
                          <a:cs typeface="Arial" panose="020B0604020202020204" pitchFamily="34" charset="0"/>
                        </a:rPr>
                        <a:t>Single</a:t>
                      </a:r>
                      <a:r>
                        <a:rPr lang="en-US" b="0" baseline="0" dirty="0" smtClean="0">
                          <a:solidFill>
                            <a:srgbClr val="666666"/>
                          </a:solidFill>
                          <a:latin typeface="Arial" panose="020B0604020202020204" pitchFamily="34" charset="0"/>
                          <a:cs typeface="Arial" panose="020B0604020202020204" pitchFamily="34" charset="0"/>
                        </a:rPr>
                        <a:t> story limitation up to </a:t>
                      </a:r>
                      <a:r>
                        <a:rPr lang="en-US" b="1" baseline="0" dirty="0" smtClean="0">
                          <a:solidFill>
                            <a:srgbClr val="666666"/>
                          </a:solidFill>
                          <a:latin typeface="Arial" panose="020B0604020202020204" pitchFamily="34" charset="0"/>
                          <a:cs typeface="Arial" panose="020B0604020202020204" pitchFamily="34" charset="0"/>
                        </a:rPr>
                        <a:t>65 </a:t>
                      </a:r>
                      <a:r>
                        <a:rPr lang="en-US" b="1" baseline="0" dirty="0" err="1" smtClean="0">
                          <a:solidFill>
                            <a:srgbClr val="666666"/>
                          </a:solidFill>
                          <a:latin typeface="Arial" panose="020B0604020202020204" pitchFamily="34" charset="0"/>
                          <a:cs typeface="Arial" panose="020B0604020202020204" pitchFamily="34" charset="0"/>
                        </a:rPr>
                        <a:t>ft</a:t>
                      </a:r>
                      <a:endParaRPr lang="en-US" b="1" dirty="0">
                        <a:solidFill>
                          <a:srgbClr val="666666"/>
                        </a:solidFill>
                        <a:latin typeface="Arial" panose="020B0604020202020204" pitchFamily="34" charset="0"/>
                        <a:cs typeface="Arial" panose="020B0604020202020204" pitchFamily="34" charset="0"/>
                      </a:endParaRPr>
                    </a:p>
                  </a:txBody>
                  <a:tcPr marL="182880" marR="182880" marT="91440" marB="91440" anchor="ctr">
                    <a:solidFill>
                      <a:schemeClr val="bg1">
                        <a:lumMod val="85000"/>
                      </a:schemeClr>
                    </a:solidFill>
                  </a:tcPr>
                </a:tc>
                <a:tc>
                  <a:txBody>
                    <a:bodyPr/>
                    <a:lstStyle/>
                    <a:p>
                      <a:r>
                        <a:rPr lang="en-US" b="0" dirty="0" smtClean="0">
                          <a:solidFill>
                            <a:srgbClr val="666666"/>
                          </a:solidFill>
                          <a:latin typeface="Arial" panose="020B0604020202020204" pitchFamily="34" charset="0"/>
                          <a:cs typeface="Arial" panose="020B0604020202020204" pitchFamily="34" charset="0"/>
                        </a:rPr>
                        <a:t>Single</a:t>
                      </a:r>
                      <a:r>
                        <a:rPr lang="en-US" b="0" baseline="0" dirty="0" smtClean="0">
                          <a:solidFill>
                            <a:srgbClr val="666666"/>
                          </a:solidFill>
                          <a:latin typeface="Arial" panose="020B0604020202020204" pitchFamily="34" charset="0"/>
                          <a:cs typeface="Arial" panose="020B0604020202020204" pitchFamily="34" charset="0"/>
                        </a:rPr>
                        <a:t> story limitation up to </a:t>
                      </a:r>
                      <a:r>
                        <a:rPr lang="en-US" b="1" baseline="0" dirty="0" smtClean="0">
                          <a:solidFill>
                            <a:srgbClr val="666666"/>
                          </a:solidFill>
                          <a:latin typeface="Arial" panose="020B0604020202020204" pitchFamily="34" charset="0"/>
                          <a:cs typeface="Arial" panose="020B0604020202020204" pitchFamily="34" charset="0"/>
                        </a:rPr>
                        <a:t>35 </a:t>
                      </a:r>
                      <a:r>
                        <a:rPr lang="en-US" b="1" baseline="0" dirty="0" err="1" smtClean="0">
                          <a:solidFill>
                            <a:srgbClr val="666666"/>
                          </a:solidFill>
                          <a:latin typeface="Arial" panose="020B0604020202020204" pitchFamily="34" charset="0"/>
                          <a:cs typeface="Arial" panose="020B0604020202020204" pitchFamily="34" charset="0"/>
                        </a:rPr>
                        <a:t>ft</a:t>
                      </a:r>
                      <a:endParaRPr lang="en-US" b="1" dirty="0">
                        <a:solidFill>
                          <a:srgbClr val="666666"/>
                        </a:solidFill>
                        <a:latin typeface="Arial" panose="020B0604020202020204" pitchFamily="34" charset="0"/>
                        <a:cs typeface="Arial" panose="020B0604020202020204" pitchFamily="34" charset="0"/>
                      </a:endParaRPr>
                    </a:p>
                  </a:txBody>
                  <a:tcPr marL="182880" marR="182880" marT="91440" marB="91440" anchor="ctr">
                    <a:solidFill>
                      <a:schemeClr val="bg1">
                        <a:lumMod val="85000"/>
                      </a:schemeClr>
                    </a:solidFill>
                  </a:tcPr>
                </a:tc>
                <a:extLst>
                  <a:ext uri="{0D108BD9-81ED-4DB2-BD59-A6C34878D82A}">
                    <a16:rowId xmlns:a16="http://schemas.microsoft.com/office/drawing/2014/main" val="10001"/>
                  </a:ext>
                </a:extLst>
              </a:tr>
              <a:tr h="640080">
                <a:tc>
                  <a:txBody>
                    <a:bodyPr/>
                    <a:lstStyle/>
                    <a:p>
                      <a:r>
                        <a:rPr lang="en-US" b="1" dirty="0" smtClean="0">
                          <a:solidFill>
                            <a:srgbClr val="666666"/>
                          </a:solidFill>
                          <a:latin typeface="Arial" panose="020B0604020202020204" pitchFamily="34" charset="0"/>
                          <a:cs typeface="Arial" panose="020B0604020202020204" pitchFamily="34" charset="0"/>
                        </a:rPr>
                        <a:t>20 </a:t>
                      </a:r>
                      <a:r>
                        <a:rPr lang="en-US" b="1" dirty="0" err="1" smtClean="0">
                          <a:solidFill>
                            <a:srgbClr val="666666"/>
                          </a:solidFill>
                          <a:latin typeface="Arial" panose="020B0604020202020204" pitchFamily="34" charset="0"/>
                          <a:cs typeface="Arial" panose="020B0604020202020204" pitchFamily="34" charset="0"/>
                        </a:rPr>
                        <a:t>psf</a:t>
                      </a:r>
                      <a:r>
                        <a:rPr lang="en-US" b="1" dirty="0" smtClean="0">
                          <a:solidFill>
                            <a:srgbClr val="666666"/>
                          </a:solidFill>
                          <a:latin typeface="Arial" panose="020B0604020202020204" pitchFamily="34" charset="0"/>
                          <a:cs typeface="Arial" panose="020B0604020202020204" pitchFamily="34" charset="0"/>
                        </a:rPr>
                        <a:t> </a:t>
                      </a:r>
                      <a:r>
                        <a:rPr lang="en-US" b="0" dirty="0" smtClean="0">
                          <a:solidFill>
                            <a:srgbClr val="666666"/>
                          </a:solidFill>
                          <a:latin typeface="Arial" panose="020B0604020202020204" pitchFamily="34" charset="0"/>
                          <a:cs typeface="Arial" panose="020B0604020202020204" pitchFamily="34" charset="0"/>
                        </a:rPr>
                        <a:t>roof weight limit</a:t>
                      </a:r>
                      <a:endParaRPr lang="en-US" b="0" dirty="0">
                        <a:solidFill>
                          <a:srgbClr val="666666"/>
                        </a:solidFill>
                        <a:latin typeface="Arial" panose="020B0604020202020204" pitchFamily="34" charset="0"/>
                        <a:cs typeface="Arial" panose="020B0604020202020204" pitchFamily="34" charset="0"/>
                      </a:endParaRPr>
                    </a:p>
                  </a:txBody>
                  <a:tcPr marL="182880" marR="182880" marT="91440" marB="91440" anchor="ctr">
                    <a:solidFill>
                      <a:schemeClr val="bg1">
                        <a:lumMod val="95000"/>
                      </a:schemeClr>
                    </a:solidFill>
                  </a:tcPr>
                </a:tc>
                <a:tc>
                  <a:txBody>
                    <a:bodyPr/>
                    <a:lstStyle/>
                    <a:p>
                      <a:r>
                        <a:rPr lang="en-US" b="0" dirty="0" smtClean="0">
                          <a:solidFill>
                            <a:srgbClr val="666666"/>
                          </a:solidFill>
                          <a:latin typeface="Arial" panose="020B0604020202020204" pitchFamily="34" charset="0"/>
                          <a:cs typeface="Arial" panose="020B0604020202020204" pitchFamily="34" charset="0"/>
                        </a:rPr>
                        <a:t>--</a:t>
                      </a:r>
                      <a:endParaRPr lang="en-US" b="0" dirty="0">
                        <a:solidFill>
                          <a:srgbClr val="666666"/>
                        </a:solidFill>
                        <a:latin typeface="Arial" panose="020B0604020202020204" pitchFamily="34" charset="0"/>
                        <a:cs typeface="Arial" panose="020B0604020202020204" pitchFamily="34" charset="0"/>
                      </a:endParaRPr>
                    </a:p>
                  </a:txBody>
                  <a:tcPr marL="182880" marR="182880" marT="91440" marB="91440" anchor="ctr">
                    <a:solidFill>
                      <a:schemeClr val="bg1">
                        <a:lumMod val="95000"/>
                      </a:schemeClr>
                    </a:solidFill>
                  </a:tcPr>
                </a:tc>
                <a:extLst>
                  <a:ext uri="{0D108BD9-81ED-4DB2-BD59-A6C34878D82A}">
                    <a16:rowId xmlns:a16="http://schemas.microsoft.com/office/drawing/2014/main" val="10002"/>
                  </a:ext>
                </a:extLst>
              </a:tr>
              <a:tr h="640080">
                <a:tc>
                  <a:txBody>
                    <a:bodyPr/>
                    <a:lstStyle/>
                    <a:p>
                      <a:r>
                        <a:rPr lang="en-US" b="0" dirty="0" smtClean="0">
                          <a:solidFill>
                            <a:srgbClr val="666666"/>
                          </a:solidFill>
                          <a:latin typeface="Arial" panose="020B0604020202020204" pitchFamily="34" charset="0"/>
                          <a:cs typeface="Arial" panose="020B0604020202020204" pitchFamily="34" charset="0"/>
                        </a:rPr>
                        <a:t>20 </a:t>
                      </a:r>
                      <a:r>
                        <a:rPr lang="en-US" b="0" dirty="0" err="1" smtClean="0">
                          <a:solidFill>
                            <a:srgbClr val="666666"/>
                          </a:solidFill>
                          <a:latin typeface="Arial" panose="020B0604020202020204" pitchFamily="34" charset="0"/>
                          <a:cs typeface="Arial" panose="020B0604020202020204" pitchFamily="34" charset="0"/>
                        </a:rPr>
                        <a:t>psf</a:t>
                      </a:r>
                      <a:r>
                        <a:rPr lang="en-US" b="0" dirty="0" smtClean="0">
                          <a:solidFill>
                            <a:srgbClr val="666666"/>
                          </a:solidFill>
                          <a:latin typeface="Arial" panose="020B0604020202020204" pitchFamily="34" charset="0"/>
                          <a:cs typeface="Arial" panose="020B0604020202020204" pitchFamily="34" charset="0"/>
                        </a:rPr>
                        <a:t> exterior wall limit </a:t>
                      </a:r>
                      <a:r>
                        <a:rPr lang="en-US" b="1" dirty="0" smtClean="0">
                          <a:solidFill>
                            <a:srgbClr val="666666"/>
                          </a:solidFill>
                          <a:latin typeface="Arial" panose="020B0604020202020204" pitchFamily="34" charset="0"/>
                          <a:cs typeface="Arial" panose="020B0604020202020204" pitchFamily="34" charset="0"/>
                        </a:rPr>
                        <a:t>over 35 </a:t>
                      </a:r>
                      <a:r>
                        <a:rPr lang="en-US" b="1" dirty="0" err="1" smtClean="0">
                          <a:solidFill>
                            <a:srgbClr val="666666"/>
                          </a:solidFill>
                          <a:latin typeface="Arial" panose="020B0604020202020204" pitchFamily="34" charset="0"/>
                          <a:cs typeface="Arial" panose="020B0604020202020204" pitchFamily="34" charset="0"/>
                        </a:rPr>
                        <a:t>ft</a:t>
                      </a:r>
                      <a:endParaRPr lang="en-US" b="1" dirty="0">
                        <a:solidFill>
                          <a:srgbClr val="666666"/>
                        </a:solidFill>
                        <a:latin typeface="Arial" panose="020B0604020202020204" pitchFamily="34" charset="0"/>
                        <a:cs typeface="Arial" panose="020B0604020202020204" pitchFamily="34" charset="0"/>
                      </a:endParaRPr>
                    </a:p>
                  </a:txBody>
                  <a:tcPr marL="182880" marR="182880" marT="91440" marB="91440" anchor="ctr">
                    <a:solidFill>
                      <a:schemeClr val="bg1">
                        <a:lumMod val="85000"/>
                      </a:schemeClr>
                    </a:solidFill>
                  </a:tcPr>
                </a:tc>
                <a:tc>
                  <a:txBody>
                    <a:bodyPr/>
                    <a:lstStyle/>
                    <a:p>
                      <a:r>
                        <a:rPr lang="en-US" b="0" dirty="0" smtClean="0">
                          <a:solidFill>
                            <a:srgbClr val="666666"/>
                          </a:solidFill>
                          <a:latin typeface="Arial" panose="020B0604020202020204" pitchFamily="34" charset="0"/>
                          <a:cs typeface="Arial" panose="020B0604020202020204" pitchFamily="34" charset="0"/>
                        </a:rPr>
                        <a:t>--</a:t>
                      </a:r>
                      <a:endParaRPr lang="en-US" b="1" dirty="0">
                        <a:solidFill>
                          <a:srgbClr val="666666"/>
                        </a:solidFill>
                        <a:latin typeface="Arial" panose="020B0604020202020204" pitchFamily="34" charset="0"/>
                        <a:cs typeface="Arial" panose="020B0604020202020204" pitchFamily="34" charset="0"/>
                      </a:endParaRPr>
                    </a:p>
                  </a:txBody>
                  <a:tcPr marL="182880" marR="182880" marT="91440" marB="91440" anchor="ctr">
                    <a:solidFill>
                      <a:schemeClr val="bg1">
                        <a:lumMod val="85000"/>
                      </a:schemeClr>
                    </a:solidFill>
                  </a:tcPr>
                </a:tc>
                <a:extLst>
                  <a:ext uri="{0D108BD9-81ED-4DB2-BD59-A6C34878D82A}">
                    <a16:rowId xmlns:a16="http://schemas.microsoft.com/office/drawing/2014/main" val="10003"/>
                  </a:ext>
                </a:extLst>
              </a:tr>
            </a:tbl>
          </a:graphicData>
        </a:graphic>
      </p:graphicFrame>
    </p:spTree>
    <p:custDataLst>
      <p:tags r:id="rId1"/>
    </p:custDataLst>
    <p:extLst>
      <p:ext uri="{BB962C8B-B14F-4D97-AF65-F5344CB8AC3E}">
        <p14:creationId xmlns:p14="http://schemas.microsoft.com/office/powerpoint/2010/main" val="3469645259"/>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Limitations in High Seismic Areas, cont.</a:t>
            </a:r>
            <a:endParaRPr lang="en-US" dirty="0"/>
          </a:p>
        </p:txBody>
      </p:sp>
      <p:sp>
        <p:nvSpPr>
          <p:cNvPr id="3" name="Content Placeholder 2"/>
          <p:cNvSpPr>
            <a:spLocks noGrp="1"/>
          </p:cNvSpPr>
          <p:nvPr>
            <p:ph idx="1"/>
          </p:nvPr>
        </p:nvSpPr>
        <p:spPr>
          <a:xfrm>
            <a:off x="723899" y="1409700"/>
            <a:ext cx="10744201" cy="1357563"/>
          </a:xfrm>
        </p:spPr>
        <p:txBody>
          <a:bodyPr>
            <a:normAutofit/>
          </a:bodyPr>
          <a:lstStyle/>
          <a:p>
            <a:pPr marL="0" indent="0">
              <a:lnSpc>
                <a:spcPct val="120000"/>
              </a:lnSpc>
              <a:buNone/>
            </a:pPr>
            <a:r>
              <a:rPr lang="en-US" sz="2400" dirty="0" smtClean="0">
                <a:solidFill>
                  <a:srgbClr val="FF773D"/>
                </a:solidFill>
                <a:latin typeface="Arial Black" panose="020B0A04020102020204" pitchFamily="34" charset="0"/>
              </a:rPr>
              <a:t>ASCE 7-10 §12.2.5.7 Steel Intermediate Moment Frames, cont.</a:t>
            </a:r>
          </a:p>
          <a:p>
            <a:pPr marL="0" indent="0">
              <a:lnSpc>
                <a:spcPct val="120000"/>
              </a:lnSpc>
              <a:buNone/>
            </a:pPr>
            <a:r>
              <a:rPr lang="en-US" sz="2000" dirty="0" smtClean="0">
                <a:solidFill>
                  <a:srgbClr val="666666"/>
                </a:solidFill>
              </a:rPr>
              <a:t>Under </a:t>
            </a:r>
            <a:r>
              <a:rPr lang="en-US" sz="2000" b="1" dirty="0" smtClean="0">
                <a:solidFill>
                  <a:srgbClr val="666666"/>
                </a:solidFill>
              </a:rPr>
              <a:t>ASCE 7-10 Sections 12.2.5.7.2 and 12.2.5.7.3</a:t>
            </a:r>
            <a:r>
              <a:rPr lang="en-US" sz="2000" dirty="0" smtClean="0">
                <a:solidFill>
                  <a:srgbClr val="666666"/>
                </a:solidFill>
              </a:rPr>
              <a:t>, steel intermediate moment frames are permitted in </a:t>
            </a:r>
            <a:r>
              <a:rPr lang="en-US" sz="2000" b="1" dirty="0" smtClean="0">
                <a:solidFill>
                  <a:srgbClr val="666666"/>
                </a:solidFill>
              </a:rPr>
              <a:t>Seismic Design Categories E or F </a:t>
            </a:r>
            <a:r>
              <a:rPr lang="en-US" sz="2000" dirty="0" smtClean="0">
                <a:solidFill>
                  <a:srgbClr val="666666"/>
                </a:solidFill>
              </a:rPr>
              <a:t>under the following limitations:</a:t>
            </a:r>
          </a:p>
        </p:txBody>
      </p:sp>
      <p:graphicFrame>
        <p:nvGraphicFramePr>
          <p:cNvPr id="7" name="Content Placeholder 3"/>
          <p:cNvGraphicFramePr>
            <a:graphicFrameLocks/>
          </p:cNvGraphicFramePr>
          <p:nvPr>
            <p:extLst>
              <p:ext uri="{D42A27DB-BD31-4B8C-83A1-F6EECF244321}">
                <p14:modId xmlns:p14="http://schemas.microsoft.com/office/powerpoint/2010/main" val="3472585426"/>
              </p:ext>
            </p:extLst>
          </p:nvPr>
        </p:nvGraphicFramePr>
        <p:xfrm>
          <a:off x="723897" y="3112168"/>
          <a:ext cx="10744202" cy="2634114"/>
        </p:xfrm>
        <a:graphic>
          <a:graphicData uri="http://schemas.openxmlformats.org/drawingml/2006/table">
            <a:tbl>
              <a:tblPr firstRow="1" bandRow="1">
                <a:tableStyleId>{073A0DAA-6AF3-43AB-8588-CEC1D06C72B9}</a:tableStyleId>
              </a:tblPr>
              <a:tblGrid>
                <a:gridCol w="5372101">
                  <a:extLst>
                    <a:ext uri="{9D8B030D-6E8A-4147-A177-3AD203B41FA5}">
                      <a16:colId xmlns:a16="http://schemas.microsoft.com/office/drawing/2014/main" val="20000"/>
                    </a:ext>
                  </a:extLst>
                </a:gridCol>
                <a:gridCol w="5372101">
                  <a:extLst>
                    <a:ext uri="{9D8B030D-6E8A-4147-A177-3AD203B41FA5}">
                      <a16:colId xmlns:a16="http://schemas.microsoft.com/office/drawing/2014/main" val="20001"/>
                    </a:ext>
                  </a:extLst>
                </a:gridCol>
              </a:tblGrid>
              <a:tr h="713874">
                <a:tc>
                  <a:txBody>
                    <a:bodyPr/>
                    <a:lstStyle/>
                    <a:p>
                      <a:pPr algn="ctr">
                        <a:spcAft>
                          <a:spcPts val="0"/>
                        </a:spcAft>
                      </a:pPr>
                      <a:r>
                        <a:rPr lang="en-US" sz="2000" dirty="0" smtClean="0">
                          <a:latin typeface="Arial Black" panose="020B0A04020102020204" pitchFamily="34" charset="0"/>
                        </a:rPr>
                        <a:t>Section A</a:t>
                      </a:r>
                      <a:endParaRPr lang="en-US" sz="2000" dirty="0">
                        <a:solidFill>
                          <a:srgbClr val="666666"/>
                        </a:solidFill>
                        <a:latin typeface="Arial Black" panose="020B0A04020102020204" pitchFamily="34" charset="0"/>
                        <a:cs typeface="Arial" panose="020B0604020202020204" pitchFamily="34" charset="0"/>
                      </a:endParaRPr>
                    </a:p>
                  </a:txBody>
                  <a:tcPr anchor="ctr">
                    <a:solidFill>
                      <a:schemeClr val="tx1">
                        <a:lumMod val="65000"/>
                        <a:lumOff val="35000"/>
                      </a:schemeClr>
                    </a:solidFill>
                  </a:tcPr>
                </a:tc>
                <a:tc>
                  <a:txBody>
                    <a:bodyPr/>
                    <a:lstStyle/>
                    <a:p>
                      <a:pPr algn="ctr">
                        <a:spcAft>
                          <a:spcPts val="0"/>
                        </a:spcAft>
                      </a:pPr>
                      <a:r>
                        <a:rPr lang="en-US" sz="2000" dirty="0" smtClean="0">
                          <a:latin typeface="Arial Black" panose="020B0A04020102020204" pitchFamily="34" charset="0"/>
                        </a:rPr>
                        <a:t>Section B</a:t>
                      </a:r>
                    </a:p>
                    <a:p>
                      <a:pPr algn="ctr">
                        <a:spcAft>
                          <a:spcPts val="0"/>
                        </a:spcAft>
                      </a:pPr>
                      <a:r>
                        <a:rPr lang="en-US" sz="1600" dirty="0" smtClean="0">
                          <a:solidFill>
                            <a:schemeClr val="bg1"/>
                          </a:solidFill>
                          <a:latin typeface="Arial" panose="020B0604020202020204" pitchFamily="34" charset="0"/>
                          <a:cs typeface="Arial" panose="020B0604020202020204" pitchFamily="34" charset="0"/>
                        </a:rPr>
                        <a:t>(if Section A limitations cannot be met)</a:t>
                      </a:r>
                      <a:endParaRPr lang="en-US" sz="1600" dirty="0">
                        <a:solidFill>
                          <a:schemeClr val="bg1"/>
                        </a:solidFill>
                        <a:latin typeface="Arial" panose="020B0604020202020204" pitchFamily="34" charset="0"/>
                        <a:cs typeface="Arial" panose="020B0604020202020204" pitchFamily="34" charset="0"/>
                      </a:endParaRPr>
                    </a:p>
                  </a:txBody>
                  <a:tcPr anchor="ctr">
                    <a:solidFill>
                      <a:schemeClr val="tx1">
                        <a:lumMod val="65000"/>
                        <a:lumOff val="35000"/>
                      </a:schemeClr>
                    </a:solidFill>
                  </a:tcPr>
                </a:tc>
                <a:extLst>
                  <a:ext uri="{0D108BD9-81ED-4DB2-BD59-A6C34878D82A}">
                    <a16:rowId xmlns:a16="http://schemas.microsoft.com/office/drawing/2014/main" val="10000"/>
                  </a:ext>
                </a:extLst>
              </a:tr>
              <a:tr h="640080">
                <a:tc>
                  <a:txBody>
                    <a:bodyPr/>
                    <a:lstStyle/>
                    <a:p>
                      <a:r>
                        <a:rPr lang="en-US" b="0" dirty="0" smtClean="0">
                          <a:solidFill>
                            <a:srgbClr val="666666"/>
                          </a:solidFill>
                          <a:latin typeface="Arial" panose="020B0604020202020204" pitchFamily="34" charset="0"/>
                          <a:cs typeface="Arial" panose="020B0604020202020204" pitchFamily="34" charset="0"/>
                        </a:rPr>
                        <a:t>Single</a:t>
                      </a:r>
                      <a:r>
                        <a:rPr lang="en-US" b="0" baseline="0" dirty="0" smtClean="0">
                          <a:solidFill>
                            <a:srgbClr val="666666"/>
                          </a:solidFill>
                          <a:latin typeface="Arial" panose="020B0604020202020204" pitchFamily="34" charset="0"/>
                          <a:cs typeface="Arial" panose="020B0604020202020204" pitchFamily="34" charset="0"/>
                        </a:rPr>
                        <a:t> story limitation up to </a:t>
                      </a:r>
                      <a:r>
                        <a:rPr lang="en-US" b="1" baseline="0" dirty="0" smtClean="0">
                          <a:solidFill>
                            <a:srgbClr val="666666"/>
                          </a:solidFill>
                          <a:latin typeface="Arial" panose="020B0604020202020204" pitchFamily="34" charset="0"/>
                          <a:cs typeface="Arial" panose="020B0604020202020204" pitchFamily="34" charset="0"/>
                        </a:rPr>
                        <a:t>65 </a:t>
                      </a:r>
                      <a:r>
                        <a:rPr lang="en-US" b="1" baseline="0" dirty="0" err="1" smtClean="0">
                          <a:solidFill>
                            <a:srgbClr val="666666"/>
                          </a:solidFill>
                          <a:latin typeface="Arial" panose="020B0604020202020204" pitchFamily="34" charset="0"/>
                          <a:cs typeface="Arial" panose="020B0604020202020204" pitchFamily="34" charset="0"/>
                        </a:rPr>
                        <a:t>ft</a:t>
                      </a:r>
                      <a:endParaRPr lang="en-US" b="1" dirty="0">
                        <a:solidFill>
                          <a:srgbClr val="666666"/>
                        </a:solidFill>
                        <a:latin typeface="Arial" panose="020B0604020202020204" pitchFamily="34" charset="0"/>
                        <a:cs typeface="Arial" panose="020B0604020202020204" pitchFamily="34" charset="0"/>
                      </a:endParaRPr>
                    </a:p>
                  </a:txBody>
                  <a:tcPr marL="182880" marR="182880" marT="91440" marB="91440" anchor="ctr">
                    <a:solidFill>
                      <a:schemeClr val="bg1">
                        <a:lumMod val="85000"/>
                      </a:schemeClr>
                    </a:solidFill>
                  </a:tcPr>
                </a:tc>
                <a:tc>
                  <a:txBody>
                    <a:bodyPr/>
                    <a:lstStyle/>
                    <a:p>
                      <a:r>
                        <a:rPr lang="en-US" b="0" dirty="0" smtClean="0">
                          <a:solidFill>
                            <a:srgbClr val="666666"/>
                          </a:solidFill>
                          <a:latin typeface="Arial" panose="020B0604020202020204" pitchFamily="34" charset="0"/>
                          <a:cs typeface="Arial" panose="020B0604020202020204" pitchFamily="34" charset="0"/>
                        </a:rPr>
                        <a:t>Single</a:t>
                      </a:r>
                      <a:r>
                        <a:rPr lang="en-US" b="0" baseline="0" dirty="0" smtClean="0">
                          <a:solidFill>
                            <a:srgbClr val="666666"/>
                          </a:solidFill>
                          <a:latin typeface="Arial" panose="020B0604020202020204" pitchFamily="34" charset="0"/>
                          <a:cs typeface="Arial" panose="020B0604020202020204" pitchFamily="34" charset="0"/>
                        </a:rPr>
                        <a:t> story limitation up to </a:t>
                      </a:r>
                      <a:r>
                        <a:rPr lang="en-US" b="1" baseline="0" dirty="0" smtClean="0">
                          <a:solidFill>
                            <a:srgbClr val="666666"/>
                          </a:solidFill>
                          <a:latin typeface="Arial" panose="020B0604020202020204" pitchFamily="34" charset="0"/>
                          <a:cs typeface="Arial" panose="020B0604020202020204" pitchFamily="34" charset="0"/>
                        </a:rPr>
                        <a:t>35 </a:t>
                      </a:r>
                      <a:r>
                        <a:rPr lang="en-US" b="1" baseline="0" dirty="0" err="1" smtClean="0">
                          <a:solidFill>
                            <a:srgbClr val="666666"/>
                          </a:solidFill>
                          <a:latin typeface="Arial" panose="020B0604020202020204" pitchFamily="34" charset="0"/>
                          <a:cs typeface="Arial" panose="020B0604020202020204" pitchFamily="34" charset="0"/>
                        </a:rPr>
                        <a:t>ft</a:t>
                      </a:r>
                      <a:endParaRPr lang="en-US" b="1" dirty="0">
                        <a:solidFill>
                          <a:srgbClr val="666666"/>
                        </a:solidFill>
                        <a:latin typeface="Arial" panose="020B0604020202020204" pitchFamily="34" charset="0"/>
                        <a:cs typeface="Arial" panose="020B0604020202020204" pitchFamily="34" charset="0"/>
                      </a:endParaRPr>
                    </a:p>
                  </a:txBody>
                  <a:tcPr marL="182880" marR="182880" marT="91440" marB="91440" anchor="ctr">
                    <a:solidFill>
                      <a:schemeClr val="bg1">
                        <a:lumMod val="85000"/>
                      </a:schemeClr>
                    </a:solidFill>
                  </a:tcPr>
                </a:tc>
                <a:extLst>
                  <a:ext uri="{0D108BD9-81ED-4DB2-BD59-A6C34878D82A}">
                    <a16:rowId xmlns:a16="http://schemas.microsoft.com/office/drawing/2014/main" val="10001"/>
                  </a:ext>
                </a:extLst>
              </a:tr>
              <a:tr h="640080">
                <a:tc>
                  <a:txBody>
                    <a:bodyPr/>
                    <a:lstStyle/>
                    <a:p>
                      <a:r>
                        <a:rPr lang="en-US" b="1" dirty="0" smtClean="0">
                          <a:solidFill>
                            <a:srgbClr val="666666"/>
                          </a:solidFill>
                          <a:latin typeface="Arial" panose="020B0604020202020204" pitchFamily="34" charset="0"/>
                          <a:cs typeface="Arial" panose="020B0604020202020204" pitchFamily="34" charset="0"/>
                        </a:rPr>
                        <a:t>20 </a:t>
                      </a:r>
                      <a:r>
                        <a:rPr lang="en-US" b="1" dirty="0" err="1" smtClean="0">
                          <a:solidFill>
                            <a:srgbClr val="666666"/>
                          </a:solidFill>
                          <a:latin typeface="Arial" panose="020B0604020202020204" pitchFamily="34" charset="0"/>
                          <a:cs typeface="Arial" panose="020B0604020202020204" pitchFamily="34" charset="0"/>
                        </a:rPr>
                        <a:t>psf</a:t>
                      </a:r>
                      <a:r>
                        <a:rPr lang="en-US" b="1" dirty="0" smtClean="0">
                          <a:solidFill>
                            <a:srgbClr val="666666"/>
                          </a:solidFill>
                          <a:latin typeface="Arial" panose="020B0604020202020204" pitchFamily="34" charset="0"/>
                          <a:cs typeface="Arial" panose="020B0604020202020204" pitchFamily="34" charset="0"/>
                        </a:rPr>
                        <a:t> </a:t>
                      </a:r>
                      <a:r>
                        <a:rPr lang="en-US" b="0" dirty="0" smtClean="0">
                          <a:solidFill>
                            <a:srgbClr val="666666"/>
                          </a:solidFill>
                          <a:latin typeface="Arial" panose="020B0604020202020204" pitchFamily="34" charset="0"/>
                          <a:cs typeface="Arial" panose="020B0604020202020204" pitchFamily="34" charset="0"/>
                        </a:rPr>
                        <a:t>roof weight limit</a:t>
                      </a:r>
                      <a:endParaRPr lang="en-US" b="0" dirty="0">
                        <a:solidFill>
                          <a:srgbClr val="666666"/>
                        </a:solidFill>
                        <a:latin typeface="Arial" panose="020B0604020202020204" pitchFamily="34" charset="0"/>
                        <a:cs typeface="Arial" panose="020B0604020202020204" pitchFamily="34" charset="0"/>
                      </a:endParaRPr>
                    </a:p>
                  </a:txBody>
                  <a:tcPr marL="182880" marR="182880" marT="91440" marB="91440" anchor="ctr">
                    <a:solidFill>
                      <a:schemeClr val="bg1">
                        <a:lumMod val="95000"/>
                      </a:schemeClr>
                    </a:solidFill>
                  </a:tcPr>
                </a:tc>
                <a:tc>
                  <a:txBody>
                    <a:bodyPr/>
                    <a:lstStyle/>
                    <a:p>
                      <a:r>
                        <a:rPr lang="en-US" b="1" dirty="0" smtClean="0">
                          <a:solidFill>
                            <a:srgbClr val="666666"/>
                          </a:solidFill>
                          <a:latin typeface="Arial" panose="020B0604020202020204" pitchFamily="34" charset="0"/>
                          <a:cs typeface="Arial" panose="020B0604020202020204" pitchFamily="34" charset="0"/>
                        </a:rPr>
                        <a:t>35 </a:t>
                      </a:r>
                      <a:r>
                        <a:rPr lang="en-US" b="1" dirty="0" err="1" smtClean="0">
                          <a:solidFill>
                            <a:srgbClr val="666666"/>
                          </a:solidFill>
                          <a:latin typeface="Arial" panose="020B0604020202020204" pitchFamily="34" charset="0"/>
                          <a:cs typeface="Arial" panose="020B0604020202020204" pitchFamily="34" charset="0"/>
                        </a:rPr>
                        <a:t>psf</a:t>
                      </a:r>
                      <a:r>
                        <a:rPr lang="en-US" b="0" dirty="0" smtClean="0">
                          <a:solidFill>
                            <a:srgbClr val="666666"/>
                          </a:solidFill>
                          <a:latin typeface="Arial" panose="020B0604020202020204" pitchFamily="34" charset="0"/>
                          <a:cs typeface="Arial" panose="020B0604020202020204" pitchFamily="34" charset="0"/>
                        </a:rPr>
                        <a:t> roof weight limit</a:t>
                      </a:r>
                      <a:endParaRPr lang="en-US" b="0" dirty="0">
                        <a:solidFill>
                          <a:srgbClr val="666666"/>
                        </a:solidFill>
                        <a:latin typeface="Arial" panose="020B0604020202020204" pitchFamily="34" charset="0"/>
                        <a:cs typeface="Arial" panose="020B0604020202020204" pitchFamily="34" charset="0"/>
                      </a:endParaRPr>
                    </a:p>
                  </a:txBody>
                  <a:tcPr marL="182880" marR="182880" marT="91440" marB="91440" anchor="ctr">
                    <a:solidFill>
                      <a:schemeClr val="bg1">
                        <a:lumMod val="95000"/>
                      </a:schemeClr>
                    </a:solidFill>
                  </a:tcPr>
                </a:tc>
                <a:extLst>
                  <a:ext uri="{0D108BD9-81ED-4DB2-BD59-A6C34878D82A}">
                    <a16:rowId xmlns:a16="http://schemas.microsoft.com/office/drawing/2014/main" val="10002"/>
                  </a:ext>
                </a:extLst>
              </a:tr>
              <a:tr h="640080">
                <a:tc>
                  <a:txBody>
                    <a:bodyPr/>
                    <a:lstStyle/>
                    <a:p>
                      <a:r>
                        <a:rPr lang="en-US" b="0" dirty="0" smtClean="0">
                          <a:solidFill>
                            <a:srgbClr val="666666"/>
                          </a:solidFill>
                          <a:latin typeface="Arial" panose="020B0604020202020204" pitchFamily="34" charset="0"/>
                          <a:cs typeface="Arial" panose="020B0604020202020204" pitchFamily="34" charset="0"/>
                        </a:rPr>
                        <a:t>20 </a:t>
                      </a:r>
                      <a:r>
                        <a:rPr lang="en-US" b="0" dirty="0" err="1" smtClean="0">
                          <a:solidFill>
                            <a:srgbClr val="666666"/>
                          </a:solidFill>
                          <a:latin typeface="Arial" panose="020B0604020202020204" pitchFamily="34" charset="0"/>
                          <a:cs typeface="Arial" panose="020B0604020202020204" pitchFamily="34" charset="0"/>
                        </a:rPr>
                        <a:t>psf</a:t>
                      </a:r>
                      <a:r>
                        <a:rPr lang="en-US" b="0" dirty="0" smtClean="0">
                          <a:solidFill>
                            <a:srgbClr val="666666"/>
                          </a:solidFill>
                          <a:latin typeface="Arial" panose="020B0604020202020204" pitchFamily="34" charset="0"/>
                          <a:cs typeface="Arial" panose="020B0604020202020204" pitchFamily="34" charset="0"/>
                        </a:rPr>
                        <a:t> exterior wall limit </a:t>
                      </a:r>
                      <a:r>
                        <a:rPr lang="en-US" b="1" dirty="0" smtClean="0">
                          <a:solidFill>
                            <a:srgbClr val="666666"/>
                          </a:solidFill>
                          <a:latin typeface="Arial" panose="020B0604020202020204" pitchFamily="34" charset="0"/>
                          <a:cs typeface="Arial" panose="020B0604020202020204" pitchFamily="34" charset="0"/>
                        </a:rPr>
                        <a:t>over 35 </a:t>
                      </a:r>
                      <a:r>
                        <a:rPr lang="en-US" b="1" dirty="0" err="1" smtClean="0">
                          <a:solidFill>
                            <a:srgbClr val="666666"/>
                          </a:solidFill>
                          <a:latin typeface="Arial" panose="020B0604020202020204" pitchFamily="34" charset="0"/>
                          <a:cs typeface="Arial" panose="020B0604020202020204" pitchFamily="34" charset="0"/>
                        </a:rPr>
                        <a:t>ft</a:t>
                      </a:r>
                      <a:endParaRPr lang="en-US" b="1" dirty="0">
                        <a:solidFill>
                          <a:srgbClr val="666666"/>
                        </a:solidFill>
                        <a:latin typeface="Arial" panose="020B0604020202020204" pitchFamily="34" charset="0"/>
                        <a:cs typeface="Arial" panose="020B0604020202020204" pitchFamily="34" charset="0"/>
                      </a:endParaRPr>
                    </a:p>
                  </a:txBody>
                  <a:tcPr marL="182880" marR="182880" marT="91440" marB="91440" anchor="ctr">
                    <a:solidFill>
                      <a:schemeClr val="bg1">
                        <a:lumMod val="85000"/>
                      </a:schemeClr>
                    </a:solidFill>
                  </a:tcPr>
                </a:tc>
                <a:tc>
                  <a:txBody>
                    <a:bodyPr/>
                    <a:lstStyle/>
                    <a:p>
                      <a:r>
                        <a:rPr lang="en-US" b="0" dirty="0" smtClean="0">
                          <a:solidFill>
                            <a:srgbClr val="666666"/>
                          </a:solidFill>
                          <a:latin typeface="Arial" panose="020B0604020202020204" pitchFamily="34" charset="0"/>
                          <a:cs typeface="Arial" panose="020B0604020202020204" pitchFamily="34" charset="0"/>
                        </a:rPr>
                        <a:t>20 </a:t>
                      </a:r>
                      <a:r>
                        <a:rPr lang="en-US" b="0" dirty="0" err="1" smtClean="0">
                          <a:solidFill>
                            <a:srgbClr val="666666"/>
                          </a:solidFill>
                          <a:latin typeface="Arial" panose="020B0604020202020204" pitchFamily="34" charset="0"/>
                          <a:cs typeface="Arial" panose="020B0604020202020204" pitchFamily="34" charset="0"/>
                        </a:rPr>
                        <a:t>psf</a:t>
                      </a:r>
                      <a:r>
                        <a:rPr lang="en-US" b="0" dirty="0" smtClean="0">
                          <a:solidFill>
                            <a:srgbClr val="666666"/>
                          </a:solidFill>
                          <a:latin typeface="Arial" panose="020B0604020202020204" pitchFamily="34" charset="0"/>
                          <a:cs typeface="Arial" panose="020B0604020202020204" pitchFamily="34" charset="0"/>
                        </a:rPr>
                        <a:t> exterior wall limit </a:t>
                      </a:r>
                      <a:endParaRPr lang="en-US" b="1" dirty="0">
                        <a:solidFill>
                          <a:srgbClr val="666666"/>
                        </a:solidFill>
                        <a:latin typeface="Arial" panose="020B0604020202020204" pitchFamily="34" charset="0"/>
                        <a:cs typeface="Arial" panose="020B0604020202020204" pitchFamily="34" charset="0"/>
                      </a:endParaRPr>
                    </a:p>
                  </a:txBody>
                  <a:tcPr marL="182880" marR="182880" marT="91440" marB="91440" anchor="ctr">
                    <a:solidFill>
                      <a:schemeClr val="bg1">
                        <a:lumMod val="85000"/>
                      </a:schemeClr>
                    </a:solidFill>
                  </a:tcPr>
                </a:tc>
                <a:extLst>
                  <a:ext uri="{0D108BD9-81ED-4DB2-BD59-A6C34878D82A}">
                    <a16:rowId xmlns:a16="http://schemas.microsoft.com/office/drawing/2014/main" val="10003"/>
                  </a:ext>
                </a:extLst>
              </a:tr>
            </a:tbl>
          </a:graphicData>
        </a:graphic>
      </p:graphicFrame>
    </p:spTree>
    <p:custDataLst>
      <p:tags r:id="rId1"/>
    </p:custDataLst>
    <p:extLst>
      <p:ext uri="{BB962C8B-B14F-4D97-AF65-F5344CB8AC3E}">
        <p14:creationId xmlns:p14="http://schemas.microsoft.com/office/powerpoint/2010/main" val="2790680477"/>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Additional Limitations</a:t>
            </a:r>
            <a:endParaRPr lang="en-US" dirty="0"/>
          </a:p>
        </p:txBody>
      </p:sp>
      <p:sp>
        <p:nvSpPr>
          <p:cNvPr id="3" name="Content Placeholder 2"/>
          <p:cNvSpPr>
            <a:spLocks noGrp="1"/>
          </p:cNvSpPr>
          <p:nvPr>
            <p:ph idx="1"/>
          </p:nvPr>
        </p:nvSpPr>
        <p:spPr/>
        <p:txBody>
          <a:bodyPr>
            <a:normAutofit/>
          </a:bodyPr>
          <a:lstStyle/>
          <a:p>
            <a:pPr marL="0" indent="0">
              <a:lnSpc>
                <a:spcPct val="120000"/>
              </a:lnSpc>
              <a:buNone/>
            </a:pPr>
            <a:r>
              <a:rPr lang="en-US" sz="2400" dirty="0" smtClean="0">
                <a:solidFill>
                  <a:srgbClr val="FF773D"/>
                </a:solidFill>
                <a:latin typeface="Arial Black" panose="020B0A04020102020204" pitchFamily="34" charset="0"/>
              </a:rPr>
              <a:t>ASCE 7-10 Section 12.2.2 Combinations of Framing Systems in Different Directions</a:t>
            </a:r>
          </a:p>
          <a:p>
            <a:pPr>
              <a:lnSpc>
                <a:spcPct val="120000"/>
              </a:lnSpc>
            </a:pPr>
            <a:r>
              <a:rPr lang="en-US" sz="2000" dirty="0" smtClean="0">
                <a:solidFill>
                  <a:srgbClr val="666666"/>
                </a:solidFill>
              </a:rPr>
              <a:t>Use the more stringent height and SDC limits</a:t>
            </a:r>
          </a:p>
          <a:p>
            <a:pPr>
              <a:lnSpc>
                <a:spcPct val="120000"/>
              </a:lnSpc>
            </a:pPr>
            <a:r>
              <a:rPr lang="en-US" sz="2000" dirty="0" smtClean="0">
                <a:solidFill>
                  <a:srgbClr val="666666"/>
                </a:solidFill>
              </a:rPr>
              <a:t>Use respective R, Cd and </a:t>
            </a:r>
            <a:r>
              <a:rPr lang="el-GR" sz="2000" dirty="0" smtClean="0">
                <a:solidFill>
                  <a:srgbClr val="666666"/>
                </a:solidFill>
              </a:rPr>
              <a:t>Ω</a:t>
            </a:r>
            <a:r>
              <a:rPr lang="en-US" sz="2000" dirty="0" smtClean="0">
                <a:solidFill>
                  <a:srgbClr val="666666"/>
                </a:solidFill>
              </a:rPr>
              <a:t> in each direction</a:t>
            </a:r>
          </a:p>
          <a:p>
            <a:pPr marL="0" indent="0">
              <a:lnSpc>
                <a:spcPct val="120000"/>
              </a:lnSpc>
              <a:spcBef>
                <a:spcPts val="2400"/>
              </a:spcBef>
              <a:buNone/>
            </a:pPr>
            <a:r>
              <a:rPr lang="en-US" sz="2000" b="1" dirty="0" smtClean="0">
                <a:solidFill>
                  <a:srgbClr val="666666"/>
                </a:solidFill>
              </a:rPr>
              <a:t>Example: Steel OMF and Wood Shear Walls</a:t>
            </a:r>
          </a:p>
          <a:p>
            <a:pPr>
              <a:lnSpc>
                <a:spcPct val="120000"/>
              </a:lnSpc>
            </a:pPr>
            <a:r>
              <a:rPr lang="en-US" sz="2000" dirty="0" smtClean="0">
                <a:solidFill>
                  <a:srgbClr val="666666"/>
                </a:solidFill>
              </a:rPr>
              <a:t>Limited to 35-ft and SDC E</a:t>
            </a:r>
          </a:p>
          <a:p>
            <a:pPr>
              <a:lnSpc>
                <a:spcPct val="120000"/>
              </a:lnSpc>
            </a:pPr>
            <a:r>
              <a:rPr lang="en-US" sz="2000" dirty="0" smtClean="0">
                <a:solidFill>
                  <a:srgbClr val="666666"/>
                </a:solidFill>
              </a:rPr>
              <a:t>R (OMF) = 3.5</a:t>
            </a:r>
          </a:p>
          <a:p>
            <a:pPr>
              <a:lnSpc>
                <a:spcPct val="120000"/>
              </a:lnSpc>
            </a:pPr>
            <a:r>
              <a:rPr lang="en-US" sz="2000" dirty="0" smtClean="0">
                <a:solidFill>
                  <a:srgbClr val="666666"/>
                </a:solidFill>
              </a:rPr>
              <a:t>R (Shear Walls) = 6.5</a:t>
            </a:r>
            <a:endParaRPr lang="el-GR" sz="2000" dirty="0">
              <a:solidFill>
                <a:srgbClr val="666666"/>
              </a:solidFill>
            </a:endParaRPr>
          </a:p>
        </p:txBody>
      </p:sp>
    </p:spTree>
    <p:custDataLst>
      <p:tags r:id="rId1"/>
    </p:custDataLst>
    <p:extLst>
      <p:ext uri="{BB962C8B-B14F-4D97-AF65-F5344CB8AC3E}">
        <p14:creationId xmlns:p14="http://schemas.microsoft.com/office/powerpoint/2010/main" val="1154037403"/>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Additional Limitations, cont.</a:t>
            </a:r>
            <a:endParaRPr lang="en-US" dirty="0"/>
          </a:p>
        </p:txBody>
      </p:sp>
      <p:sp>
        <p:nvSpPr>
          <p:cNvPr id="3" name="Content Placeholder 2"/>
          <p:cNvSpPr>
            <a:spLocks noGrp="1"/>
          </p:cNvSpPr>
          <p:nvPr>
            <p:ph idx="1"/>
          </p:nvPr>
        </p:nvSpPr>
        <p:spPr/>
        <p:txBody>
          <a:bodyPr>
            <a:normAutofit lnSpcReduction="10000"/>
          </a:bodyPr>
          <a:lstStyle/>
          <a:p>
            <a:pPr marL="0" indent="0">
              <a:lnSpc>
                <a:spcPct val="120000"/>
              </a:lnSpc>
              <a:spcBef>
                <a:spcPts val="600"/>
              </a:spcBef>
              <a:buNone/>
            </a:pPr>
            <a:r>
              <a:rPr lang="en-US" sz="2400" dirty="0" smtClean="0">
                <a:solidFill>
                  <a:srgbClr val="FF773D"/>
                </a:solidFill>
                <a:latin typeface="Arial Black" panose="020B0A04020102020204" pitchFamily="34" charset="0"/>
              </a:rPr>
              <a:t>ASCE 7-10 Section 12.2.3 Combinations of Framing Systems in the Same Direction</a:t>
            </a:r>
          </a:p>
          <a:p>
            <a:pPr marL="0" indent="0">
              <a:lnSpc>
                <a:spcPct val="120000"/>
              </a:lnSpc>
              <a:spcBef>
                <a:spcPts val="600"/>
              </a:spcBef>
              <a:buNone/>
            </a:pPr>
            <a:r>
              <a:rPr lang="en-US" sz="1800" dirty="0" smtClean="0">
                <a:solidFill>
                  <a:srgbClr val="666666"/>
                </a:solidFill>
              </a:rPr>
              <a:t>Use the more stringent height and SDC limits</a:t>
            </a:r>
          </a:p>
          <a:p>
            <a:pPr marL="0" indent="0">
              <a:lnSpc>
                <a:spcPct val="120000"/>
              </a:lnSpc>
              <a:buNone/>
            </a:pPr>
            <a:r>
              <a:rPr lang="en-US" sz="1800" b="1" dirty="0" smtClean="0">
                <a:solidFill>
                  <a:srgbClr val="666666"/>
                </a:solidFill>
              </a:rPr>
              <a:t>ASCE 7-10 Section 12.2.3.1 Vertical Combinations</a:t>
            </a:r>
          </a:p>
          <a:p>
            <a:pPr marL="0" indent="0">
              <a:lnSpc>
                <a:spcPct val="120000"/>
              </a:lnSpc>
              <a:spcBef>
                <a:spcPts val="600"/>
              </a:spcBef>
              <a:buNone/>
            </a:pPr>
            <a:r>
              <a:rPr lang="en-US" sz="1800" dirty="0" smtClean="0">
                <a:solidFill>
                  <a:srgbClr val="666666"/>
                </a:solidFill>
              </a:rPr>
              <a:t>R for design at any story shall not exceed the lowest. R-Value that is used in the same direction at any story above that story.</a:t>
            </a:r>
            <a:r>
              <a:rPr lang="en-US" sz="1800" dirty="0">
                <a:solidFill>
                  <a:srgbClr val="666666"/>
                </a:solidFill>
              </a:rPr>
              <a:t> </a:t>
            </a:r>
            <a:r>
              <a:rPr lang="en-US" sz="1800" dirty="0" smtClean="0">
                <a:solidFill>
                  <a:srgbClr val="666666"/>
                </a:solidFill>
              </a:rPr>
              <a:t>Each line may be designed for the lowest R-Value along that line provided the following are met:</a:t>
            </a:r>
          </a:p>
          <a:p>
            <a:pPr>
              <a:lnSpc>
                <a:spcPct val="120000"/>
              </a:lnSpc>
              <a:spcBef>
                <a:spcPts val="600"/>
              </a:spcBef>
            </a:pPr>
            <a:r>
              <a:rPr lang="en-US" sz="1800" dirty="0" smtClean="0">
                <a:solidFill>
                  <a:srgbClr val="666666"/>
                </a:solidFill>
              </a:rPr>
              <a:t>Occupancy Category I or II Building</a:t>
            </a:r>
          </a:p>
          <a:p>
            <a:pPr>
              <a:lnSpc>
                <a:spcPct val="120000"/>
              </a:lnSpc>
              <a:spcBef>
                <a:spcPts val="600"/>
              </a:spcBef>
            </a:pPr>
            <a:r>
              <a:rPr lang="en-US" sz="1800" dirty="0" smtClean="0">
                <a:solidFill>
                  <a:srgbClr val="666666"/>
                </a:solidFill>
              </a:rPr>
              <a:t>Two stories or less in height</a:t>
            </a:r>
          </a:p>
          <a:p>
            <a:pPr>
              <a:lnSpc>
                <a:spcPct val="120000"/>
              </a:lnSpc>
              <a:spcBef>
                <a:spcPts val="600"/>
              </a:spcBef>
            </a:pPr>
            <a:r>
              <a:rPr lang="en-US" sz="1800" dirty="0" smtClean="0">
                <a:solidFill>
                  <a:srgbClr val="666666"/>
                </a:solidFill>
              </a:rPr>
              <a:t>Use of light-frame construction or flexible diaphragms</a:t>
            </a:r>
          </a:p>
          <a:p>
            <a:pPr marL="0" indent="0">
              <a:lnSpc>
                <a:spcPct val="120000"/>
              </a:lnSpc>
              <a:buNone/>
            </a:pPr>
            <a:r>
              <a:rPr lang="en-US" sz="1800" b="1" dirty="0" smtClean="0">
                <a:solidFill>
                  <a:srgbClr val="666666"/>
                </a:solidFill>
              </a:rPr>
              <a:t>ASCE 7-10 Section 12.2.3.3 Horizontal Combinations</a:t>
            </a:r>
          </a:p>
          <a:p>
            <a:pPr marL="0" indent="0">
              <a:lnSpc>
                <a:spcPct val="120000"/>
              </a:lnSpc>
              <a:spcBef>
                <a:spcPts val="600"/>
              </a:spcBef>
              <a:buNone/>
            </a:pPr>
            <a:r>
              <a:rPr lang="en-US" sz="1800" dirty="0" smtClean="0">
                <a:solidFill>
                  <a:srgbClr val="666666"/>
                </a:solidFill>
              </a:rPr>
              <a:t>Diaphragms: R = lowest R of any system in that direction</a:t>
            </a:r>
            <a:endParaRPr lang="el-GR" sz="1800" dirty="0">
              <a:solidFill>
                <a:srgbClr val="666666"/>
              </a:solidFill>
            </a:endParaRPr>
          </a:p>
        </p:txBody>
      </p:sp>
    </p:spTree>
    <p:custDataLst>
      <p:tags r:id="rId1"/>
    </p:custDataLst>
    <p:extLst>
      <p:ext uri="{BB962C8B-B14F-4D97-AF65-F5344CB8AC3E}">
        <p14:creationId xmlns:p14="http://schemas.microsoft.com/office/powerpoint/2010/main" val="379625136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lstStyle/>
          <a:p>
            <a:r>
              <a:rPr lang="en-US" dirty="0" smtClean="0"/>
              <a:t>Credit Information, cont.</a:t>
            </a:r>
            <a:endParaRPr lang="en-US" dirty="0"/>
          </a:p>
        </p:txBody>
      </p:sp>
      <p:sp>
        <p:nvSpPr>
          <p:cNvPr id="3" name="Content Placeholder 2"/>
          <p:cNvSpPr>
            <a:spLocks noGrp="1"/>
          </p:cNvSpPr>
          <p:nvPr>
            <p:ph idx="1"/>
          </p:nvPr>
        </p:nvSpPr>
        <p:spPr/>
        <p:txBody>
          <a:bodyPr/>
          <a:lstStyle/>
          <a:p>
            <a:endParaRPr lang="en-US"/>
          </a:p>
        </p:txBody>
      </p:sp>
      <p:sp>
        <p:nvSpPr>
          <p:cNvPr id="6" name="Content Placeholder 2"/>
          <p:cNvSpPr txBox="1">
            <a:spLocks/>
          </p:cNvSpPr>
          <p:nvPr/>
        </p:nvSpPr>
        <p:spPr>
          <a:xfrm>
            <a:off x="342901" y="1295400"/>
            <a:ext cx="6453414" cy="4837112"/>
          </a:xfrm>
          <a:prstGeom prst="rect">
            <a:avLst/>
          </a:prstGeom>
          <a:noFill/>
          <a:ln>
            <a:noFill/>
          </a:ln>
          <a:effectLst/>
        </p:spPr>
        <p:txBody>
          <a:bodyPr vert="horz" lIns="0" tIns="0" rIns="0" bIns="0" rtlCol="0">
            <a:noAutofit/>
          </a:bodyPr>
          <a:lstStyle>
            <a:lvl1pPr marL="0" indent="0" algn="l" defTabSz="914400" rtl="0" eaLnBrk="1" latinLnBrk="0" hangingPunct="1">
              <a:spcBef>
                <a:spcPct val="20000"/>
              </a:spcBef>
              <a:buFont typeface="Arial" panose="020B0604020202020204" pitchFamily="34" charset="0"/>
              <a:buNone/>
              <a:defRPr sz="2800" b="1" kern="1200">
                <a:solidFill>
                  <a:schemeClr val="bg2"/>
                </a:solidFill>
                <a:latin typeface="+mn-lt"/>
                <a:ea typeface="+mn-ea"/>
                <a:cs typeface="+mn-cs"/>
              </a:defRPr>
            </a:lvl1pPr>
            <a:lvl2pPr marL="0" indent="-285750" algn="l" defTabSz="914400" rtl="0" eaLnBrk="1" latinLnBrk="0" hangingPunct="1">
              <a:spcBef>
                <a:spcPct val="20000"/>
              </a:spcBef>
              <a:buFont typeface="Arial" panose="020B0604020202020204" pitchFamily="34" charset="0"/>
              <a:buChar char="•"/>
              <a:defRPr sz="2400" kern="1200">
                <a:solidFill>
                  <a:schemeClr val="bg2"/>
                </a:solidFill>
                <a:latin typeface="+mn-lt"/>
                <a:ea typeface="+mn-ea"/>
                <a:cs typeface="+mn-cs"/>
              </a:defRPr>
            </a:lvl2pPr>
            <a:lvl3pPr marL="594360" indent="-228600" algn="l" defTabSz="914400" rtl="0" eaLnBrk="1" latinLnBrk="0" hangingPunct="1">
              <a:spcBef>
                <a:spcPct val="20000"/>
              </a:spcBef>
              <a:buFont typeface="Arial" panose="020B0604020202020204" pitchFamily="34" charset="0"/>
              <a:buChar char="‒"/>
              <a:defRPr sz="2000" kern="1200">
                <a:solidFill>
                  <a:schemeClr val="bg2"/>
                </a:solidFill>
                <a:latin typeface="+mn-lt"/>
                <a:ea typeface="+mn-ea"/>
                <a:cs typeface="+mn-cs"/>
              </a:defRPr>
            </a:lvl3pPr>
            <a:lvl4pPr marL="914400" indent="-228600" algn="l" defTabSz="914400" rtl="0" eaLnBrk="1" latinLnBrk="0" hangingPunct="1">
              <a:spcBef>
                <a:spcPct val="20000"/>
              </a:spcBef>
              <a:buFont typeface="Arial" panose="020B0604020202020204" pitchFamily="34" charset="0"/>
              <a:buChar char="•"/>
              <a:defRPr sz="1800" kern="1200">
                <a:solidFill>
                  <a:schemeClr val="bg2"/>
                </a:solidFill>
                <a:latin typeface="+mn-lt"/>
                <a:ea typeface="+mn-ea"/>
                <a:cs typeface="+mn-cs"/>
              </a:defRPr>
            </a:lvl4pPr>
            <a:lvl5pPr marL="1234440" indent="-228600" algn="l" defTabSz="914400" rtl="0" eaLnBrk="1" latinLnBrk="0" hangingPunct="1">
              <a:spcBef>
                <a:spcPct val="20000"/>
              </a:spcBef>
              <a:buFont typeface="Arial" panose="020B0604020202020204" pitchFamily="34" charset="0"/>
              <a:buChar char="»"/>
              <a:defRPr sz="1800" kern="1200">
                <a:solidFill>
                  <a:schemeClr val="bg2"/>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9pPr>
          </a:lstStyle>
          <a:p>
            <a:pPr lvl="0">
              <a:lnSpc>
                <a:spcPct val="120000"/>
              </a:lnSpc>
              <a:spcBef>
                <a:spcPts val="0"/>
              </a:spcBef>
              <a:spcAft>
                <a:spcPts val="600"/>
              </a:spcAft>
              <a:defRPr/>
            </a:pPr>
            <a:r>
              <a:rPr lang="en-US" sz="1800" dirty="0" smtClean="0">
                <a:solidFill>
                  <a:schemeClr val="tx2"/>
                </a:solidFill>
                <a:latin typeface="Arial"/>
                <a:cs typeface="Calibri" pitchFamily="34" charset="0"/>
              </a:rPr>
              <a:t>ICC Member Information</a:t>
            </a:r>
          </a:p>
          <a:p>
            <a:pPr lvl="0">
              <a:lnSpc>
                <a:spcPct val="120000"/>
              </a:lnSpc>
              <a:spcBef>
                <a:spcPts val="0"/>
              </a:spcBef>
              <a:spcAft>
                <a:spcPts val="600"/>
              </a:spcAft>
              <a:defRPr/>
            </a:pPr>
            <a:r>
              <a:rPr lang="en-US" sz="1800" b="0" dirty="0">
                <a:solidFill>
                  <a:schemeClr val="tx2"/>
                </a:solidFill>
                <a:latin typeface="Arial"/>
                <a:cs typeface="Calibri" pitchFamily="34" charset="0"/>
              </a:rPr>
              <a:t>This course has been approved by the International Code Council (ICC) for continuing professional education. For learners that complete this course, it is your responsibility to self-report your credits to the ICC. Please retain your Completion Certificate for your records.</a:t>
            </a:r>
          </a:p>
          <a:p>
            <a:pPr lvl="0">
              <a:lnSpc>
                <a:spcPct val="120000"/>
              </a:lnSpc>
              <a:spcBef>
                <a:spcPts val="0"/>
              </a:spcBef>
              <a:spcAft>
                <a:spcPts val="600"/>
              </a:spcAft>
              <a:defRPr/>
            </a:pPr>
            <a:r>
              <a:rPr lang="en-US" sz="1800" b="0" dirty="0">
                <a:solidFill>
                  <a:schemeClr val="tx2"/>
                </a:solidFill>
                <a:latin typeface="Arial"/>
                <a:cs typeface="Calibri" pitchFamily="34" charset="0"/>
              </a:rPr>
              <a:t>Be sure that your ICC ID number is provided on the sign-in sheet or in your Simpson profile in order to have it displayed on your certificate.</a:t>
            </a:r>
          </a:p>
          <a:p>
            <a:pPr lvl="0">
              <a:lnSpc>
                <a:spcPct val="120000"/>
              </a:lnSpc>
              <a:spcBef>
                <a:spcPts val="0"/>
              </a:spcBef>
              <a:spcAft>
                <a:spcPts val="600"/>
              </a:spcAft>
              <a:defRPr/>
            </a:pPr>
            <a:r>
              <a:rPr lang="en-US" sz="1800" spc="10" dirty="0" smtClean="0">
                <a:solidFill>
                  <a:schemeClr val="tx2"/>
                </a:solidFill>
                <a:latin typeface="Arial"/>
                <a:cs typeface="Calibri" pitchFamily="34" charset="0"/>
              </a:rPr>
              <a:t>This </a:t>
            </a:r>
            <a:r>
              <a:rPr lang="en-US" sz="1800" spc="10" dirty="0">
                <a:solidFill>
                  <a:schemeClr val="tx2"/>
                </a:solidFill>
                <a:latin typeface="Arial"/>
                <a:cs typeface="Calibri" pitchFamily="34" charset="0"/>
              </a:rPr>
              <a:t>course offers </a:t>
            </a:r>
            <a:r>
              <a:rPr lang="en-US" sz="1800" spc="10" dirty="0" smtClean="0">
                <a:solidFill>
                  <a:schemeClr val="tx2"/>
                </a:solidFill>
                <a:latin typeface="Arial"/>
                <a:cs typeface="Calibri" pitchFamily="34" charset="0"/>
              </a:rPr>
              <a:t>0.2 </a:t>
            </a:r>
            <a:r>
              <a:rPr lang="en-US" sz="1800" spc="10" smtClean="0">
                <a:solidFill>
                  <a:schemeClr val="tx2"/>
                </a:solidFill>
                <a:latin typeface="Arial"/>
                <a:cs typeface="Calibri" pitchFamily="34" charset="0"/>
              </a:rPr>
              <a:t>CEU (2 </a:t>
            </a:r>
            <a:r>
              <a:rPr lang="en-US" sz="1800" spc="10" dirty="0">
                <a:solidFill>
                  <a:schemeClr val="tx2"/>
                </a:solidFill>
                <a:latin typeface="Arial"/>
                <a:cs typeface="Calibri" pitchFamily="34" charset="0"/>
              </a:rPr>
              <a:t>hour of credit</a:t>
            </a:r>
            <a:r>
              <a:rPr lang="en-US" sz="1800" spc="10" dirty="0" smtClean="0">
                <a:solidFill>
                  <a:schemeClr val="tx2"/>
                </a:solidFill>
                <a:latin typeface="Arial"/>
                <a:cs typeface="Calibri" pitchFamily="34" charset="0"/>
              </a:rPr>
              <a:t>).</a:t>
            </a:r>
          </a:p>
          <a:p>
            <a:pPr>
              <a:lnSpc>
                <a:spcPct val="120000"/>
              </a:lnSpc>
              <a:spcBef>
                <a:spcPts val="0"/>
              </a:spcBef>
              <a:spcAft>
                <a:spcPts val="600"/>
              </a:spcAft>
              <a:defRPr/>
            </a:pPr>
            <a:r>
              <a:rPr lang="en-US" sz="1800" spc="10" dirty="0">
                <a:solidFill>
                  <a:schemeClr val="tx2"/>
                </a:solidFill>
                <a:latin typeface="Arial"/>
                <a:cs typeface="Calibri" pitchFamily="34" charset="0"/>
              </a:rPr>
              <a:t>ICC Course Number: 10788</a:t>
            </a:r>
            <a:endParaRPr lang="en-US" sz="1800" b="0" dirty="0">
              <a:solidFill>
                <a:schemeClr val="tx2"/>
              </a:solidFill>
              <a:latin typeface="Arial"/>
              <a:cs typeface="Calibri" pitchFamily="34" charset="0"/>
            </a:endParaRPr>
          </a:p>
        </p:txBody>
      </p:sp>
      <p:pic>
        <p:nvPicPr>
          <p:cNvPr id="7" name="Picture 6"/>
          <p:cNvPicPr>
            <a:picLocks noChangeAspect="1"/>
          </p:cNvPicPr>
          <p:nvPr>
            <p:custDataLst>
              <p:tags r:id="rId2"/>
            </p:custDataLst>
          </p:nvPr>
        </p:nvPicPr>
        <p:blipFill>
          <a:blip r:embed="rId5" cstate="print">
            <a:extLst>
              <a:ext uri="{28A0092B-C50C-407E-A947-70E740481C1C}">
                <a14:useLocalDpi xmlns:a14="http://schemas.microsoft.com/office/drawing/2010/main" val="0"/>
              </a:ext>
            </a:extLst>
          </a:blip>
          <a:stretch>
            <a:fillRect/>
          </a:stretch>
        </p:blipFill>
        <p:spPr bwMode="auto">
          <a:xfrm>
            <a:off x="8475518" y="1716786"/>
            <a:ext cx="1737360" cy="85902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ustDataLst>
      <p:tags r:id="rId1"/>
    </p:custDataLst>
    <p:extLst>
      <p:ext uri="{BB962C8B-B14F-4D97-AF65-F5344CB8AC3E}">
        <p14:creationId xmlns:p14="http://schemas.microsoft.com/office/powerpoint/2010/main" val="305420209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Additional Limitations, cont.</a:t>
            </a:r>
            <a:endParaRPr lang="en-US" dirty="0"/>
          </a:p>
        </p:txBody>
      </p:sp>
      <p:sp>
        <p:nvSpPr>
          <p:cNvPr id="3" name="Content Placeholder 2"/>
          <p:cNvSpPr>
            <a:spLocks noGrp="1"/>
          </p:cNvSpPr>
          <p:nvPr>
            <p:ph idx="1"/>
          </p:nvPr>
        </p:nvSpPr>
        <p:spPr/>
        <p:txBody>
          <a:bodyPr>
            <a:normAutofit/>
          </a:bodyPr>
          <a:lstStyle/>
          <a:p>
            <a:pPr marL="0" indent="0">
              <a:lnSpc>
                <a:spcPct val="120000"/>
              </a:lnSpc>
              <a:buNone/>
            </a:pPr>
            <a:r>
              <a:rPr lang="en-US" sz="2400" dirty="0" smtClean="0">
                <a:solidFill>
                  <a:srgbClr val="FF773D"/>
                </a:solidFill>
                <a:latin typeface="Arial Black" panose="020B0A04020102020204" pitchFamily="34" charset="0"/>
              </a:rPr>
              <a:t>Ordinary Moment Frames for Wind Design</a:t>
            </a:r>
          </a:p>
          <a:p>
            <a:pPr>
              <a:lnSpc>
                <a:spcPct val="120000"/>
              </a:lnSpc>
            </a:pPr>
            <a:r>
              <a:rPr lang="en-US" sz="2000" dirty="0" smtClean="0">
                <a:solidFill>
                  <a:srgbClr val="666666"/>
                </a:solidFill>
              </a:rPr>
              <a:t>No drift requirements for wind</a:t>
            </a:r>
          </a:p>
          <a:p>
            <a:pPr>
              <a:lnSpc>
                <a:spcPct val="120000"/>
              </a:lnSpc>
            </a:pPr>
            <a:r>
              <a:rPr lang="en-US" sz="2000" dirty="0" smtClean="0">
                <a:solidFill>
                  <a:srgbClr val="666666"/>
                </a:solidFill>
              </a:rPr>
              <a:t>No R-Values for wind design</a:t>
            </a:r>
          </a:p>
          <a:p>
            <a:pPr marL="0" indent="0">
              <a:lnSpc>
                <a:spcPct val="120000"/>
              </a:lnSpc>
              <a:spcBef>
                <a:spcPts val="2400"/>
              </a:spcBef>
              <a:buNone/>
            </a:pPr>
            <a:r>
              <a:rPr lang="en-US" sz="2400" dirty="0" smtClean="0">
                <a:solidFill>
                  <a:srgbClr val="FF773D"/>
                </a:solidFill>
                <a:latin typeface="Arial Black" panose="020B0A04020102020204" pitchFamily="34" charset="0"/>
              </a:rPr>
              <a:t>2015 International Building Code</a:t>
            </a:r>
          </a:p>
          <a:p>
            <a:pPr marL="0" indent="0">
              <a:lnSpc>
                <a:spcPct val="120000"/>
              </a:lnSpc>
              <a:buNone/>
            </a:pPr>
            <a:r>
              <a:rPr lang="en-US" sz="2000" b="1" dirty="0" smtClean="0">
                <a:solidFill>
                  <a:srgbClr val="666666"/>
                </a:solidFill>
              </a:rPr>
              <a:t>1604.10 Wind and seismic detailing.</a:t>
            </a:r>
          </a:p>
          <a:p>
            <a:pPr marL="0" indent="0">
              <a:lnSpc>
                <a:spcPct val="120000"/>
              </a:lnSpc>
              <a:spcBef>
                <a:spcPts val="600"/>
              </a:spcBef>
              <a:buNone/>
            </a:pPr>
            <a:r>
              <a:rPr lang="en-US" sz="2000" dirty="0">
                <a:solidFill>
                  <a:srgbClr val="666666"/>
                </a:solidFill>
              </a:rPr>
              <a:t>Lateral force-resisting systems shall meet seismic detailing requirements and limitations prescribed in this code and ASCE 7-10, excluding Chapter 14 (Material Specific Design and Detailing) and Appendix 11A (Quality Assurance Provisions), even when wind load effects are greater than seismic load effects.</a:t>
            </a:r>
            <a:endParaRPr lang="el-GR" sz="2000" dirty="0">
              <a:solidFill>
                <a:srgbClr val="666666"/>
              </a:solidFill>
            </a:endParaRPr>
          </a:p>
        </p:txBody>
      </p:sp>
    </p:spTree>
    <p:custDataLst>
      <p:tags r:id="rId1"/>
    </p:custDataLst>
    <p:extLst>
      <p:ext uri="{BB962C8B-B14F-4D97-AF65-F5344CB8AC3E}">
        <p14:creationId xmlns:p14="http://schemas.microsoft.com/office/powerpoint/2010/main" val="3584156142"/>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Lesson Two Complete</a:t>
            </a:r>
            <a:endParaRPr lang="en-US" dirty="0"/>
          </a:p>
        </p:txBody>
      </p:sp>
      <p:sp>
        <p:nvSpPr>
          <p:cNvPr id="3" name="Content Placeholder 2"/>
          <p:cNvSpPr>
            <a:spLocks noGrp="1"/>
          </p:cNvSpPr>
          <p:nvPr>
            <p:ph idx="1"/>
          </p:nvPr>
        </p:nvSpPr>
        <p:spPr/>
        <p:txBody>
          <a:bodyPr/>
          <a:lstStyle/>
          <a:p>
            <a:r>
              <a:rPr lang="en-US" dirty="0" smtClean="0">
                <a:solidFill>
                  <a:srgbClr val="FF773D"/>
                </a:solidFill>
              </a:rPr>
              <a:t>Now that you’ve completed this lesson, you should be able to:</a:t>
            </a:r>
          </a:p>
          <a:p>
            <a:pPr marL="233363" indent="-233363">
              <a:spcAft>
                <a:spcPts val="600"/>
              </a:spcAft>
              <a:buFont typeface="Arial" panose="020B0604020202020204" pitchFamily="34" charset="0"/>
              <a:buChar char="•"/>
            </a:pPr>
            <a:r>
              <a:rPr lang="en-US" dirty="0" smtClean="0">
                <a:solidFill>
                  <a:schemeClr val="bg1">
                    <a:lumMod val="95000"/>
                  </a:schemeClr>
                </a:solidFill>
              </a:rPr>
              <a:t>Articulate the code limitations and requirements for steel moment frames</a:t>
            </a:r>
            <a:endParaRPr lang="en-US" dirty="0">
              <a:solidFill>
                <a:schemeClr val="bg1">
                  <a:lumMod val="95000"/>
                </a:schemeClr>
              </a:solidFill>
            </a:endParaRPr>
          </a:p>
        </p:txBody>
      </p:sp>
    </p:spTree>
    <p:custDataLst>
      <p:tags r:id="rId1"/>
    </p:custDataLst>
    <p:extLst>
      <p:ext uri="{BB962C8B-B14F-4D97-AF65-F5344CB8AC3E}">
        <p14:creationId xmlns:p14="http://schemas.microsoft.com/office/powerpoint/2010/main" val="955867620"/>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LESSON 3</a:t>
            </a:r>
            <a:endParaRPr lang="en-US" dirty="0"/>
          </a:p>
        </p:txBody>
      </p:sp>
      <p:sp>
        <p:nvSpPr>
          <p:cNvPr id="3" name="Text Placeholder 2"/>
          <p:cNvSpPr>
            <a:spLocks noGrp="1"/>
          </p:cNvSpPr>
          <p:nvPr>
            <p:ph type="body" sz="quarter" idx="10"/>
          </p:nvPr>
        </p:nvSpPr>
        <p:spPr/>
        <p:txBody>
          <a:bodyPr/>
          <a:lstStyle/>
          <a:p>
            <a:r>
              <a:rPr lang="en-US" b="1" dirty="0" smtClean="0"/>
              <a:t>Moment Frame Applications</a:t>
            </a:r>
            <a:endParaRPr lang="en-US" b="1" dirty="0"/>
          </a:p>
        </p:txBody>
      </p:sp>
      <p:sp>
        <p:nvSpPr>
          <p:cNvPr id="4" name="Snip and Round Single Corner Rectangle 3"/>
          <p:cNvSpPr/>
          <p:nvPr/>
        </p:nvSpPr>
        <p:spPr>
          <a:xfrm flipH="1">
            <a:off x="6362700" y="3429000"/>
            <a:ext cx="5372100" cy="2589028"/>
          </a:xfrm>
          <a:prstGeom prst="snipRoundRect">
            <a:avLst>
              <a:gd name="adj1" fmla="val 0"/>
              <a:gd name="adj2" fmla="val 16667"/>
            </a:avLst>
          </a:prstGeom>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Snip and Round Single Corner Rectangle 4"/>
          <p:cNvSpPr/>
          <p:nvPr/>
        </p:nvSpPr>
        <p:spPr>
          <a:xfrm flipH="1">
            <a:off x="6464591" y="3530008"/>
            <a:ext cx="5178060" cy="744280"/>
          </a:xfrm>
          <a:prstGeom prst="snipRoundRect">
            <a:avLst>
              <a:gd name="adj1" fmla="val 0"/>
              <a:gd name="adj2" fmla="val 50000"/>
            </a:avLst>
          </a:prstGeom>
          <a:solidFill>
            <a:schemeClr val="bg1"/>
          </a:solidFill>
          <a:ln>
            <a:noFill/>
          </a:ln>
          <a:effectLst>
            <a:outerShdw blurRad="50800" dist="38100" dir="2700000" algn="tl" rotWithShape="0">
              <a:prstClr val="black">
                <a:alpha val="40000"/>
              </a:prstClr>
            </a:outerShdw>
          </a:effectLst>
        </p:spPr>
        <p:style>
          <a:lnRef idx="2">
            <a:schemeClr val="accent4">
              <a:shade val="50000"/>
            </a:schemeClr>
          </a:lnRef>
          <a:fillRef idx="1">
            <a:schemeClr val="accent4"/>
          </a:fillRef>
          <a:effectRef idx="0">
            <a:schemeClr val="accent4"/>
          </a:effectRef>
          <a:fontRef idx="minor">
            <a:schemeClr val="lt1"/>
          </a:fontRef>
        </p:style>
        <p:txBody>
          <a:bodyPr lIns="164592" tIns="228600" rtlCol="0" anchor="t"/>
          <a:lstStyle/>
          <a:p>
            <a:r>
              <a:rPr lang="en-US" sz="1600" dirty="0" smtClean="0">
                <a:solidFill>
                  <a:srgbClr val="2B4C76"/>
                </a:solidFill>
                <a:latin typeface="Arial" panose="020B0604020202020204" pitchFamily="34" charset="0"/>
                <a:cs typeface="Arial" panose="020B0604020202020204" pitchFamily="34" charset="0"/>
              </a:rPr>
              <a:t>After completing this lesson, you will be able to:</a:t>
            </a:r>
            <a:endParaRPr lang="en-US" sz="1600" dirty="0">
              <a:solidFill>
                <a:srgbClr val="2B4C76"/>
              </a:solidFill>
              <a:latin typeface="Arial" panose="020B0604020202020204" pitchFamily="34" charset="0"/>
              <a:cs typeface="Arial" panose="020B0604020202020204" pitchFamily="34" charset="0"/>
            </a:endParaRPr>
          </a:p>
        </p:txBody>
      </p:sp>
      <p:cxnSp>
        <p:nvCxnSpPr>
          <p:cNvPr id="7" name="Straight Connector 6"/>
          <p:cNvCxnSpPr/>
          <p:nvPr/>
        </p:nvCxnSpPr>
        <p:spPr>
          <a:xfrm>
            <a:off x="6464591" y="4167962"/>
            <a:ext cx="5175504" cy="0"/>
          </a:xfrm>
          <a:prstGeom prst="line">
            <a:avLst/>
          </a:prstGeom>
          <a:ln w="38100">
            <a:solidFill>
              <a:srgbClr val="2B4C76"/>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6464591" y="4401875"/>
            <a:ext cx="4899695" cy="1520460"/>
          </a:xfrm>
          <a:prstGeom prst="rect">
            <a:avLst/>
          </a:prstGeom>
          <a:noFill/>
        </p:spPr>
        <p:txBody>
          <a:bodyPr wrap="square" rtlCol="0">
            <a:noAutofit/>
          </a:bodyPr>
          <a:lstStyle/>
          <a:p>
            <a:pPr marL="233363" indent="-233363">
              <a:lnSpc>
                <a:spcPct val="120000"/>
              </a:lnSpc>
              <a:spcAft>
                <a:spcPts val="600"/>
              </a:spcAft>
              <a:buFont typeface="Arial" panose="020B0604020202020204" pitchFamily="34" charset="0"/>
              <a:buChar char="•"/>
            </a:pPr>
            <a:r>
              <a:rPr lang="en-US" dirty="0">
                <a:solidFill>
                  <a:schemeClr val="bg1"/>
                </a:solidFill>
                <a:latin typeface="Arial" panose="020B0604020202020204" pitchFamily="34" charset="0"/>
                <a:cs typeface="Arial" panose="020B0604020202020204" pitchFamily="34" charset="0"/>
              </a:rPr>
              <a:t>Explain the proper application of ordinary moment frames and special moment frames</a:t>
            </a:r>
          </a:p>
        </p:txBody>
      </p:sp>
    </p:spTree>
    <p:custDataLst>
      <p:tags r:id="rId1"/>
    </p:custDataLst>
    <p:extLst>
      <p:ext uri="{BB962C8B-B14F-4D97-AF65-F5344CB8AC3E}">
        <p14:creationId xmlns:p14="http://schemas.microsoft.com/office/powerpoint/2010/main" val="3453134522"/>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Challenges with Modern Design</a:t>
            </a:r>
            <a:endParaRPr lang="en-US" dirty="0"/>
          </a:p>
        </p:txBody>
      </p:sp>
      <p:sp>
        <p:nvSpPr>
          <p:cNvPr id="3" name="Content Placeholder 2"/>
          <p:cNvSpPr>
            <a:spLocks noGrp="1"/>
          </p:cNvSpPr>
          <p:nvPr>
            <p:ph idx="1"/>
          </p:nvPr>
        </p:nvSpPr>
        <p:spPr/>
        <p:txBody>
          <a:bodyPr>
            <a:normAutofit/>
          </a:bodyPr>
          <a:lstStyle/>
          <a:p>
            <a:pPr marL="0" indent="0">
              <a:lnSpc>
                <a:spcPct val="120000"/>
              </a:lnSpc>
              <a:buNone/>
            </a:pPr>
            <a:r>
              <a:rPr lang="en-US" sz="2400" dirty="0" smtClean="0">
                <a:solidFill>
                  <a:srgbClr val="FF773D"/>
                </a:solidFill>
                <a:latin typeface="Arial Black" panose="020B0A04020102020204" pitchFamily="34" charset="0"/>
              </a:rPr>
              <a:t>Application Challenges and Issues</a:t>
            </a:r>
          </a:p>
          <a:p>
            <a:pPr marL="0" indent="0">
              <a:lnSpc>
                <a:spcPct val="120000"/>
              </a:lnSpc>
              <a:buNone/>
            </a:pPr>
            <a:r>
              <a:rPr lang="en-US" sz="1800" dirty="0" smtClean="0">
                <a:solidFill>
                  <a:srgbClr val="666666"/>
                </a:solidFill>
              </a:rPr>
              <a:t>The following slides demonstrate some of these applications and the challenges faced with modern designs. The issues include:</a:t>
            </a:r>
          </a:p>
          <a:p>
            <a:pPr>
              <a:lnSpc>
                <a:spcPct val="120000"/>
              </a:lnSpc>
            </a:pPr>
            <a:r>
              <a:rPr lang="en-US" sz="1800" dirty="0" smtClean="0">
                <a:solidFill>
                  <a:srgbClr val="666666"/>
                </a:solidFill>
              </a:rPr>
              <a:t>Generally much larger structures</a:t>
            </a:r>
          </a:p>
          <a:p>
            <a:pPr>
              <a:lnSpc>
                <a:spcPct val="120000"/>
              </a:lnSpc>
            </a:pPr>
            <a:r>
              <a:rPr lang="en-US" sz="1800" dirty="0" smtClean="0">
                <a:solidFill>
                  <a:srgbClr val="666666"/>
                </a:solidFill>
              </a:rPr>
              <a:t>Many windows leave little opportunity for conventional bracing</a:t>
            </a:r>
          </a:p>
          <a:p>
            <a:pPr>
              <a:lnSpc>
                <a:spcPct val="120000"/>
              </a:lnSpc>
            </a:pPr>
            <a:r>
              <a:rPr lang="en-US" sz="1800" dirty="0" smtClean="0">
                <a:solidFill>
                  <a:srgbClr val="666666"/>
                </a:solidFill>
              </a:rPr>
              <a:t>Heavy finishes combined with open floor plans (large spans) result in higher design loads on lateral elements</a:t>
            </a:r>
            <a:endParaRPr lang="en-US" sz="1800" dirty="0">
              <a:solidFill>
                <a:srgbClr val="666666"/>
              </a:solidFill>
            </a:endParaRPr>
          </a:p>
        </p:txBody>
      </p:sp>
      <p:pic>
        <p:nvPicPr>
          <p:cNvPr id="4" name="Picture 3"/>
          <p:cNvPicPr>
            <a:picLocks noChangeAspect="1"/>
          </p:cNvPicPr>
          <p:nvPr/>
        </p:nvPicPr>
        <p:blipFill rotWithShape="1">
          <a:blip r:embed="rId4">
            <a:extLst>
              <a:ext uri="{28A0092B-C50C-407E-A947-70E740481C1C}">
                <a14:useLocalDpi xmlns:a14="http://schemas.microsoft.com/office/drawing/2010/main" val="0"/>
              </a:ext>
            </a:extLst>
          </a:blip>
          <a:srcRect b="23582"/>
          <a:stretch/>
        </p:blipFill>
        <p:spPr>
          <a:xfrm>
            <a:off x="0" y="4343391"/>
            <a:ext cx="12188952" cy="2514610"/>
          </a:xfrm>
          <a:prstGeom prst="rect">
            <a:avLst/>
          </a:prstGeom>
        </p:spPr>
      </p:pic>
      <p:sp>
        <p:nvSpPr>
          <p:cNvPr id="6" name="Oval 5"/>
          <p:cNvSpPr/>
          <p:nvPr/>
        </p:nvSpPr>
        <p:spPr>
          <a:xfrm>
            <a:off x="11407939" y="6398796"/>
            <a:ext cx="360680" cy="360680"/>
          </a:xfrm>
          <a:prstGeom prst="ellipse">
            <a:avLst/>
          </a:prstGeom>
          <a:solidFill>
            <a:schemeClr val="bg1"/>
          </a:solid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p:cNvPicPr>
            <a:picLocks noChangeAspect="1"/>
          </p:cNvPicPr>
          <p:nvPr/>
        </p:nvPicPr>
        <p:blipFill>
          <a:blip r:embed="rId5" cstate="print">
            <a:duotone>
              <a:srgbClr val="FF5308">
                <a:shade val="45000"/>
                <a:satMod val="135000"/>
              </a:srgbClr>
              <a:prstClr val="white"/>
            </a:duotone>
            <a:extLst>
              <a:ext uri="{28A0092B-C50C-407E-A947-70E740481C1C}">
                <a14:useLocalDpi xmlns:a14="http://schemas.microsoft.com/office/drawing/2010/main" val="0"/>
              </a:ext>
            </a:extLst>
          </a:blip>
          <a:stretch>
            <a:fillRect/>
          </a:stretch>
        </p:blipFill>
        <p:spPr>
          <a:xfrm>
            <a:off x="11468099" y="6459220"/>
            <a:ext cx="264160" cy="264160"/>
          </a:xfrm>
          <a:prstGeom prst="rect">
            <a:avLst/>
          </a:prstGeom>
        </p:spPr>
      </p:pic>
    </p:spTree>
    <p:custDataLst>
      <p:tags r:id="rId1"/>
    </p:custDataLst>
    <p:extLst>
      <p:ext uri="{BB962C8B-B14F-4D97-AF65-F5344CB8AC3E}">
        <p14:creationId xmlns:p14="http://schemas.microsoft.com/office/powerpoint/2010/main" val="1386254789"/>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723899" y="1961147"/>
            <a:ext cx="5105401" cy="4172952"/>
          </a:xfrm>
        </p:spPr>
        <p:txBody>
          <a:bodyPr tIns="182880">
            <a:normAutofit/>
          </a:bodyPr>
          <a:lstStyle/>
          <a:p>
            <a:pPr>
              <a:lnSpc>
                <a:spcPct val="120000"/>
              </a:lnSpc>
              <a:spcBef>
                <a:spcPts val="600"/>
              </a:spcBef>
            </a:pPr>
            <a:r>
              <a:rPr lang="en-US" sz="2000" dirty="0" smtClean="0">
                <a:solidFill>
                  <a:srgbClr val="666666"/>
                </a:solidFill>
              </a:rPr>
              <a:t>Simple to specify</a:t>
            </a:r>
          </a:p>
          <a:p>
            <a:pPr>
              <a:lnSpc>
                <a:spcPct val="120000"/>
              </a:lnSpc>
              <a:spcBef>
                <a:spcPts val="600"/>
              </a:spcBef>
            </a:pPr>
            <a:r>
              <a:rPr lang="en-US" sz="2000" dirty="0" smtClean="0">
                <a:solidFill>
                  <a:srgbClr val="666666"/>
                </a:solidFill>
              </a:rPr>
              <a:t>Limited load capacity</a:t>
            </a:r>
          </a:p>
          <a:p>
            <a:pPr>
              <a:lnSpc>
                <a:spcPct val="120000"/>
              </a:lnSpc>
              <a:spcBef>
                <a:spcPts val="600"/>
              </a:spcBef>
            </a:pPr>
            <a:r>
              <a:rPr lang="en-US" sz="2000" dirty="0" smtClean="0">
                <a:solidFill>
                  <a:srgbClr val="666666"/>
                </a:solidFill>
              </a:rPr>
              <a:t>Prefabricated shear wall panels typically only available with a 12” minimum width</a:t>
            </a:r>
          </a:p>
          <a:p>
            <a:pPr>
              <a:lnSpc>
                <a:spcPct val="120000"/>
              </a:lnSpc>
              <a:spcBef>
                <a:spcPts val="600"/>
              </a:spcBef>
            </a:pPr>
            <a:r>
              <a:rPr lang="en-US" sz="2000" dirty="0" smtClean="0">
                <a:solidFill>
                  <a:srgbClr val="666666"/>
                </a:solidFill>
              </a:rPr>
              <a:t>No anchorage solutions on masonry foundations</a:t>
            </a:r>
            <a:endParaRPr lang="en-US" sz="2000" dirty="0">
              <a:solidFill>
                <a:srgbClr val="666666"/>
              </a:solidFill>
            </a:endParaRPr>
          </a:p>
        </p:txBody>
      </p:sp>
      <p:pic>
        <p:nvPicPr>
          <p:cNvPr id="5" name="Content Placeholder 4"/>
          <p:cNvPicPr>
            <a:picLocks noGrp="1" noChangeAspect="1"/>
          </p:cNvPicPr>
          <p:nvPr>
            <p:ph idx="10"/>
          </p:nvPr>
        </p:nvPicPr>
        <p:blipFill rotWithShape="1">
          <a:blip r:embed="rId4">
            <a:extLst>
              <a:ext uri="{28A0092B-C50C-407E-A947-70E740481C1C}">
                <a14:useLocalDpi xmlns:a14="http://schemas.microsoft.com/office/drawing/2010/main" val="0"/>
              </a:ext>
            </a:extLst>
          </a:blip>
          <a:stretch/>
        </p:blipFill>
        <p:spPr>
          <a:xfrm>
            <a:off x="6362700" y="1538265"/>
            <a:ext cx="5105400" cy="3812170"/>
          </a:xfrm>
        </p:spPr>
      </p:pic>
      <p:sp>
        <p:nvSpPr>
          <p:cNvPr id="2" name="Title 1"/>
          <p:cNvSpPr>
            <a:spLocks noGrp="1"/>
          </p:cNvSpPr>
          <p:nvPr>
            <p:ph type="title"/>
          </p:nvPr>
        </p:nvSpPr>
        <p:spPr/>
        <p:txBody>
          <a:bodyPr>
            <a:normAutofit/>
          </a:bodyPr>
          <a:lstStyle/>
          <a:p>
            <a:r>
              <a:rPr lang="en-US" dirty="0" smtClean="0"/>
              <a:t>Two-Story Applications</a:t>
            </a:r>
            <a:endParaRPr lang="en-US" dirty="0"/>
          </a:p>
        </p:txBody>
      </p:sp>
      <p:sp>
        <p:nvSpPr>
          <p:cNvPr id="6" name="Rectangle 5"/>
          <p:cNvSpPr/>
          <p:nvPr/>
        </p:nvSpPr>
        <p:spPr>
          <a:xfrm>
            <a:off x="723899" y="1524000"/>
            <a:ext cx="5105401" cy="437147"/>
          </a:xfrm>
          <a:prstGeom prst="rect">
            <a:avLst/>
          </a:prstGeom>
          <a:ln>
            <a:solidFill>
              <a:schemeClr val="accent5"/>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en-US" sz="2000" b="1" dirty="0" smtClean="0">
                <a:latin typeface="Arial" panose="020B0604020202020204" pitchFamily="34" charset="0"/>
                <a:cs typeface="Arial" panose="020B0604020202020204" pitchFamily="34" charset="0"/>
              </a:rPr>
              <a:t>Shear Wall</a:t>
            </a:r>
            <a:endParaRPr lang="en-US" sz="2000" b="1" dirty="0">
              <a:latin typeface="Arial" panose="020B0604020202020204" pitchFamily="34" charset="0"/>
              <a:cs typeface="Arial" panose="020B0604020202020204" pitchFamily="34" charset="0"/>
            </a:endParaRPr>
          </a:p>
        </p:txBody>
      </p:sp>
      <p:sp>
        <p:nvSpPr>
          <p:cNvPr id="7" name="Rectangle 6"/>
          <p:cNvSpPr/>
          <p:nvPr/>
        </p:nvSpPr>
        <p:spPr>
          <a:xfrm>
            <a:off x="723900" y="4720392"/>
            <a:ext cx="5105401" cy="437147"/>
          </a:xfrm>
          <a:prstGeom prst="rect">
            <a:avLst/>
          </a:prstGeom>
          <a:solidFill>
            <a:schemeClr val="bg1"/>
          </a:solidFill>
          <a:ln>
            <a:solidFill>
              <a:schemeClr val="accent5"/>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en-US" sz="2000" b="1" dirty="0" smtClean="0">
                <a:solidFill>
                  <a:schemeClr val="accent5"/>
                </a:solidFill>
                <a:latin typeface="Arial" panose="020B0604020202020204" pitchFamily="34" charset="0"/>
                <a:cs typeface="Arial" panose="020B0604020202020204" pitchFamily="34" charset="0"/>
              </a:rPr>
              <a:t>Site-Built Moment Frame</a:t>
            </a:r>
            <a:endParaRPr lang="en-US" sz="2000" b="1" dirty="0">
              <a:solidFill>
                <a:schemeClr val="accent5"/>
              </a:solidFill>
              <a:latin typeface="Arial" panose="020B0604020202020204" pitchFamily="34" charset="0"/>
              <a:cs typeface="Arial" panose="020B0604020202020204" pitchFamily="34" charset="0"/>
            </a:endParaRPr>
          </a:p>
        </p:txBody>
      </p:sp>
      <p:sp>
        <p:nvSpPr>
          <p:cNvPr id="8" name="Rectangle 7"/>
          <p:cNvSpPr/>
          <p:nvPr/>
        </p:nvSpPr>
        <p:spPr>
          <a:xfrm>
            <a:off x="723898" y="5279921"/>
            <a:ext cx="5105401" cy="437147"/>
          </a:xfrm>
          <a:prstGeom prst="rect">
            <a:avLst/>
          </a:prstGeom>
          <a:solidFill>
            <a:schemeClr val="bg1"/>
          </a:solidFill>
          <a:ln>
            <a:solidFill>
              <a:schemeClr val="accent5"/>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en-US" sz="2000" b="1" dirty="0" smtClean="0">
                <a:solidFill>
                  <a:schemeClr val="accent5"/>
                </a:solidFill>
                <a:latin typeface="Arial" panose="020B0604020202020204" pitchFamily="34" charset="0"/>
                <a:cs typeface="Arial" panose="020B0604020202020204" pitchFamily="34" charset="0"/>
              </a:rPr>
              <a:t>Pre-Fabricated Moment Frame</a:t>
            </a:r>
            <a:endParaRPr lang="en-US" sz="2000" b="1" dirty="0">
              <a:solidFill>
                <a:schemeClr val="accent5"/>
              </a:solidFill>
              <a:latin typeface="Arial" panose="020B0604020202020204" pitchFamily="34" charset="0"/>
              <a:cs typeface="Arial" panose="020B0604020202020204" pitchFamily="34" charset="0"/>
            </a:endParaRPr>
          </a:p>
        </p:txBody>
      </p:sp>
    </p:spTree>
    <p:custDataLst>
      <p:tags r:id="rId1"/>
    </p:custDataLst>
    <p:extLst>
      <p:ext uri="{BB962C8B-B14F-4D97-AF65-F5344CB8AC3E}">
        <p14:creationId xmlns:p14="http://schemas.microsoft.com/office/powerpoint/2010/main" val="3333927520"/>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723899" y="2518614"/>
            <a:ext cx="5105401" cy="3615485"/>
          </a:xfrm>
        </p:spPr>
        <p:txBody>
          <a:bodyPr tIns="182880">
            <a:normAutofit/>
          </a:bodyPr>
          <a:lstStyle/>
          <a:p>
            <a:pPr>
              <a:lnSpc>
                <a:spcPct val="120000"/>
              </a:lnSpc>
              <a:spcBef>
                <a:spcPts val="600"/>
              </a:spcBef>
            </a:pPr>
            <a:r>
              <a:rPr lang="en-US" sz="2000" dirty="0" smtClean="0">
                <a:solidFill>
                  <a:srgbClr val="666666"/>
                </a:solidFill>
              </a:rPr>
              <a:t>Designed by </a:t>
            </a:r>
            <a:r>
              <a:rPr lang="en-US" sz="2000" dirty="0" err="1" smtClean="0">
                <a:solidFill>
                  <a:srgbClr val="666666"/>
                </a:solidFill>
              </a:rPr>
              <a:t>Specifier</a:t>
            </a:r>
            <a:endParaRPr lang="en-US" sz="2000" dirty="0" smtClean="0">
              <a:solidFill>
                <a:srgbClr val="666666"/>
              </a:solidFill>
            </a:endParaRPr>
          </a:p>
          <a:p>
            <a:pPr>
              <a:lnSpc>
                <a:spcPct val="120000"/>
              </a:lnSpc>
              <a:spcBef>
                <a:spcPts val="600"/>
              </a:spcBef>
            </a:pPr>
            <a:r>
              <a:rPr lang="en-US" sz="2000" dirty="0" smtClean="0">
                <a:solidFill>
                  <a:srgbClr val="666666"/>
                </a:solidFill>
              </a:rPr>
              <a:t>Custom fabricated</a:t>
            </a:r>
          </a:p>
          <a:p>
            <a:pPr>
              <a:lnSpc>
                <a:spcPct val="120000"/>
              </a:lnSpc>
              <a:spcBef>
                <a:spcPts val="600"/>
              </a:spcBef>
            </a:pPr>
            <a:r>
              <a:rPr lang="en-US" sz="2000" dirty="0" smtClean="0">
                <a:solidFill>
                  <a:srgbClr val="666666"/>
                </a:solidFill>
              </a:rPr>
              <a:t>Installed by Iron Workers</a:t>
            </a:r>
          </a:p>
          <a:p>
            <a:pPr>
              <a:lnSpc>
                <a:spcPct val="120000"/>
              </a:lnSpc>
              <a:spcBef>
                <a:spcPts val="600"/>
              </a:spcBef>
            </a:pPr>
            <a:r>
              <a:rPr lang="en-US" sz="2000" dirty="0" smtClean="0">
                <a:solidFill>
                  <a:srgbClr val="666666"/>
                </a:solidFill>
              </a:rPr>
              <a:t>Field welded ($$$)</a:t>
            </a:r>
            <a:endParaRPr lang="en-US" sz="2000" dirty="0">
              <a:solidFill>
                <a:srgbClr val="666666"/>
              </a:solidFill>
            </a:endParaRPr>
          </a:p>
        </p:txBody>
      </p:sp>
      <p:sp>
        <p:nvSpPr>
          <p:cNvPr id="2" name="Title 1"/>
          <p:cNvSpPr>
            <a:spLocks noGrp="1"/>
          </p:cNvSpPr>
          <p:nvPr>
            <p:ph type="title"/>
          </p:nvPr>
        </p:nvSpPr>
        <p:spPr/>
        <p:txBody>
          <a:bodyPr>
            <a:normAutofit/>
          </a:bodyPr>
          <a:lstStyle/>
          <a:p>
            <a:r>
              <a:rPr lang="en-US" dirty="0" smtClean="0"/>
              <a:t>Two-Story Applications, cont.</a:t>
            </a:r>
            <a:endParaRPr lang="en-US" dirty="0"/>
          </a:p>
        </p:txBody>
      </p:sp>
      <p:sp>
        <p:nvSpPr>
          <p:cNvPr id="6" name="Rectangle 5"/>
          <p:cNvSpPr/>
          <p:nvPr/>
        </p:nvSpPr>
        <p:spPr>
          <a:xfrm>
            <a:off x="723899" y="1524000"/>
            <a:ext cx="5105401" cy="437147"/>
          </a:xfrm>
          <a:prstGeom prst="rect">
            <a:avLst/>
          </a:prstGeom>
          <a:solidFill>
            <a:schemeClr val="bg1"/>
          </a:solidFill>
          <a:ln>
            <a:solidFill>
              <a:schemeClr val="accent5"/>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en-US" sz="2000" b="1" dirty="0" smtClean="0">
                <a:solidFill>
                  <a:schemeClr val="accent5"/>
                </a:solidFill>
                <a:latin typeface="Arial" panose="020B0604020202020204" pitchFamily="34" charset="0"/>
                <a:cs typeface="Arial" panose="020B0604020202020204" pitchFamily="34" charset="0"/>
              </a:rPr>
              <a:t>Shear Wall</a:t>
            </a:r>
            <a:endParaRPr lang="en-US" sz="2000" b="1" dirty="0">
              <a:solidFill>
                <a:schemeClr val="accent5"/>
              </a:solidFill>
              <a:latin typeface="Arial" panose="020B0604020202020204" pitchFamily="34" charset="0"/>
              <a:cs typeface="Arial" panose="020B0604020202020204" pitchFamily="34" charset="0"/>
            </a:endParaRPr>
          </a:p>
        </p:txBody>
      </p:sp>
      <p:sp>
        <p:nvSpPr>
          <p:cNvPr id="7" name="Rectangle 6"/>
          <p:cNvSpPr/>
          <p:nvPr/>
        </p:nvSpPr>
        <p:spPr>
          <a:xfrm>
            <a:off x="723900" y="2081467"/>
            <a:ext cx="5105401" cy="437147"/>
          </a:xfrm>
          <a:prstGeom prst="rect">
            <a:avLst/>
          </a:prstGeom>
          <a:solidFill>
            <a:schemeClr val="accent5"/>
          </a:solidFill>
          <a:ln>
            <a:solidFill>
              <a:schemeClr val="accent5"/>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en-US" sz="2000" b="1" dirty="0" smtClean="0">
                <a:solidFill>
                  <a:schemeClr val="bg1"/>
                </a:solidFill>
                <a:latin typeface="Arial" panose="020B0604020202020204" pitchFamily="34" charset="0"/>
                <a:cs typeface="Arial" panose="020B0604020202020204" pitchFamily="34" charset="0"/>
              </a:rPr>
              <a:t>Site-Built Moment Frame</a:t>
            </a:r>
            <a:endParaRPr lang="en-US" sz="2000" b="1" dirty="0">
              <a:solidFill>
                <a:schemeClr val="bg1"/>
              </a:solidFill>
              <a:latin typeface="Arial" panose="020B0604020202020204" pitchFamily="34" charset="0"/>
              <a:cs typeface="Arial" panose="020B0604020202020204" pitchFamily="34" charset="0"/>
            </a:endParaRPr>
          </a:p>
        </p:txBody>
      </p:sp>
      <p:sp>
        <p:nvSpPr>
          <p:cNvPr id="8" name="Rectangle 7"/>
          <p:cNvSpPr/>
          <p:nvPr/>
        </p:nvSpPr>
        <p:spPr>
          <a:xfrm>
            <a:off x="723898" y="4722455"/>
            <a:ext cx="5105401" cy="437147"/>
          </a:xfrm>
          <a:prstGeom prst="rect">
            <a:avLst/>
          </a:prstGeom>
          <a:solidFill>
            <a:schemeClr val="bg1"/>
          </a:solidFill>
          <a:ln>
            <a:solidFill>
              <a:schemeClr val="accent5"/>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en-US" sz="2000" b="1" dirty="0" smtClean="0">
                <a:solidFill>
                  <a:schemeClr val="accent5"/>
                </a:solidFill>
                <a:latin typeface="Arial" panose="020B0604020202020204" pitchFamily="34" charset="0"/>
                <a:cs typeface="Arial" panose="020B0604020202020204" pitchFamily="34" charset="0"/>
              </a:rPr>
              <a:t>Pre-Fabricated Moment Frame</a:t>
            </a:r>
            <a:endParaRPr lang="en-US" sz="2000" b="1" dirty="0">
              <a:solidFill>
                <a:schemeClr val="accent5"/>
              </a:solidFill>
              <a:latin typeface="Arial" panose="020B0604020202020204" pitchFamily="34" charset="0"/>
              <a:cs typeface="Arial" panose="020B0604020202020204" pitchFamily="34" charset="0"/>
            </a:endParaRPr>
          </a:p>
        </p:txBody>
      </p:sp>
      <p:pic>
        <p:nvPicPr>
          <p:cNvPr id="11" name="Content Placeholder 4"/>
          <p:cNvPicPr>
            <a:picLocks noGrp="1" noChangeAspect="1"/>
          </p:cNvPicPr>
          <p:nvPr>
            <p:ph idx="10"/>
          </p:nvPr>
        </p:nvPicPr>
        <p:blipFill rotWithShape="1">
          <a:blip r:embed="rId4">
            <a:extLst>
              <a:ext uri="{28A0092B-C50C-407E-A947-70E740481C1C}">
                <a14:useLocalDpi xmlns:a14="http://schemas.microsoft.com/office/drawing/2010/main" val="0"/>
              </a:ext>
            </a:extLst>
          </a:blip>
          <a:stretch/>
        </p:blipFill>
        <p:spPr>
          <a:xfrm>
            <a:off x="6362700" y="1538265"/>
            <a:ext cx="5105400" cy="3812170"/>
          </a:xfrm>
        </p:spPr>
      </p:pic>
    </p:spTree>
    <p:custDataLst>
      <p:tags r:id="rId1"/>
    </p:custDataLst>
    <p:extLst>
      <p:ext uri="{BB962C8B-B14F-4D97-AF65-F5344CB8AC3E}">
        <p14:creationId xmlns:p14="http://schemas.microsoft.com/office/powerpoint/2010/main" val="2168401841"/>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723899" y="3076081"/>
            <a:ext cx="5105401" cy="3058018"/>
          </a:xfrm>
        </p:spPr>
        <p:txBody>
          <a:bodyPr tIns="182880">
            <a:normAutofit/>
          </a:bodyPr>
          <a:lstStyle/>
          <a:p>
            <a:pPr>
              <a:lnSpc>
                <a:spcPct val="120000"/>
              </a:lnSpc>
              <a:spcBef>
                <a:spcPts val="600"/>
              </a:spcBef>
            </a:pPr>
            <a:r>
              <a:rPr lang="en-US" sz="2000" dirty="0" smtClean="0">
                <a:solidFill>
                  <a:srgbClr val="666666"/>
                </a:solidFill>
              </a:rPr>
              <a:t>Simply to specify</a:t>
            </a:r>
          </a:p>
          <a:p>
            <a:pPr>
              <a:lnSpc>
                <a:spcPct val="120000"/>
              </a:lnSpc>
              <a:spcBef>
                <a:spcPts val="600"/>
              </a:spcBef>
            </a:pPr>
            <a:r>
              <a:rPr lang="en-US" sz="2000" dirty="0" smtClean="0">
                <a:solidFill>
                  <a:srgbClr val="666666"/>
                </a:solidFill>
              </a:rPr>
              <a:t>Field-bolted connections</a:t>
            </a:r>
          </a:p>
          <a:p>
            <a:pPr>
              <a:lnSpc>
                <a:spcPct val="120000"/>
              </a:lnSpc>
              <a:spcBef>
                <a:spcPts val="600"/>
              </a:spcBef>
            </a:pPr>
            <a:r>
              <a:rPr lang="en-US" sz="2000" dirty="0" smtClean="0">
                <a:solidFill>
                  <a:srgbClr val="666666"/>
                </a:solidFill>
              </a:rPr>
              <a:t>Can be installed by Framers</a:t>
            </a:r>
          </a:p>
          <a:p>
            <a:pPr>
              <a:lnSpc>
                <a:spcPct val="120000"/>
              </a:lnSpc>
              <a:spcBef>
                <a:spcPts val="600"/>
              </a:spcBef>
            </a:pPr>
            <a:r>
              <a:rPr lang="en-US" sz="2000" dirty="0" smtClean="0">
                <a:solidFill>
                  <a:srgbClr val="666666"/>
                </a:solidFill>
              </a:rPr>
              <a:t>High load capacity</a:t>
            </a:r>
          </a:p>
          <a:p>
            <a:pPr>
              <a:lnSpc>
                <a:spcPct val="120000"/>
              </a:lnSpc>
              <a:spcBef>
                <a:spcPts val="600"/>
              </a:spcBef>
            </a:pPr>
            <a:r>
              <a:rPr lang="en-US" sz="2000" dirty="0" smtClean="0">
                <a:solidFill>
                  <a:srgbClr val="666666"/>
                </a:solidFill>
              </a:rPr>
              <a:t>Solutions using 5.5” columns</a:t>
            </a:r>
            <a:endParaRPr lang="en-US" sz="2000" dirty="0">
              <a:solidFill>
                <a:srgbClr val="666666"/>
              </a:solidFill>
            </a:endParaRPr>
          </a:p>
        </p:txBody>
      </p:sp>
      <p:sp>
        <p:nvSpPr>
          <p:cNvPr id="2" name="Title 1"/>
          <p:cNvSpPr>
            <a:spLocks noGrp="1"/>
          </p:cNvSpPr>
          <p:nvPr>
            <p:ph type="title"/>
          </p:nvPr>
        </p:nvSpPr>
        <p:spPr/>
        <p:txBody>
          <a:bodyPr>
            <a:normAutofit/>
          </a:bodyPr>
          <a:lstStyle/>
          <a:p>
            <a:r>
              <a:rPr lang="en-US" dirty="0" smtClean="0"/>
              <a:t>Two-Story Applications, cont.</a:t>
            </a:r>
            <a:endParaRPr lang="en-US" dirty="0"/>
          </a:p>
        </p:txBody>
      </p:sp>
      <p:sp>
        <p:nvSpPr>
          <p:cNvPr id="6" name="Rectangle 5"/>
          <p:cNvSpPr/>
          <p:nvPr/>
        </p:nvSpPr>
        <p:spPr>
          <a:xfrm>
            <a:off x="723899" y="1524000"/>
            <a:ext cx="5105401" cy="437147"/>
          </a:xfrm>
          <a:prstGeom prst="rect">
            <a:avLst/>
          </a:prstGeom>
          <a:solidFill>
            <a:schemeClr val="bg1"/>
          </a:solidFill>
          <a:ln>
            <a:solidFill>
              <a:schemeClr val="accent5"/>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en-US" sz="2000" b="1" dirty="0" smtClean="0">
                <a:solidFill>
                  <a:schemeClr val="accent5"/>
                </a:solidFill>
                <a:latin typeface="Arial" panose="020B0604020202020204" pitchFamily="34" charset="0"/>
                <a:cs typeface="Arial" panose="020B0604020202020204" pitchFamily="34" charset="0"/>
              </a:rPr>
              <a:t>Shear Wall</a:t>
            </a:r>
            <a:endParaRPr lang="en-US" sz="2000" b="1" dirty="0">
              <a:solidFill>
                <a:schemeClr val="accent5"/>
              </a:solidFill>
              <a:latin typeface="Arial" panose="020B0604020202020204" pitchFamily="34" charset="0"/>
              <a:cs typeface="Arial" panose="020B0604020202020204" pitchFamily="34" charset="0"/>
            </a:endParaRPr>
          </a:p>
        </p:txBody>
      </p:sp>
      <p:sp>
        <p:nvSpPr>
          <p:cNvPr id="7" name="Rectangle 6"/>
          <p:cNvSpPr/>
          <p:nvPr/>
        </p:nvSpPr>
        <p:spPr>
          <a:xfrm>
            <a:off x="723900" y="2081467"/>
            <a:ext cx="5105401" cy="437147"/>
          </a:xfrm>
          <a:prstGeom prst="rect">
            <a:avLst/>
          </a:prstGeom>
          <a:solidFill>
            <a:schemeClr val="bg1"/>
          </a:solidFill>
          <a:ln>
            <a:solidFill>
              <a:schemeClr val="accent5"/>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en-US" sz="2000" b="1" dirty="0" smtClean="0">
                <a:solidFill>
                  <a:schemeClr val="accent5"/>
                </a:solidFill>
                <a:latin typeface="Arial" panose="020B0604020202020204" pitchFamily="34" charset="0"/>
                <a:cs typeface="Arial" panose="020B0604020202020204" pitchFamily="34" charset="0"/>
              </a:rPr>
              <a:t>Site-Built Moment Frame</a:t>
            </a:r>
            <a:endParaRPr lang="en-US" sz="2000" b="1" dirty="0">
              <a:solidFill>
                <a:schemeClr val="accent5"/>
              </a:solidFill>
              <a:latin typeface="Arial" panose="020B0604020202020204" pitchFamily="34" charset="0"/>
              <a:cs typeface="Arial" panose="020B0604020202020204" pitchFamily="34" charset="0"/>
            </a:endParaRPr>
          </a:p>
        </p:txBody>
      </p:sp>
      <p:sp>
        <p:nvSpPr>
          <p:cNvPr id="8" name="Rectangle 7"/>
          <p:cNvSpPr/>
          <p:nvPr/>
        </p:nvSpPr>
        <p:spPr>
          <a:xfrm>
            <a:off x="723896" y="2638934"/>
            <a:ext cx="5105401" cy="437147"/>
          </a:xfrm>
          <a:prstGeom prst="rect">
            <a:avLst/>
          </a:prstGeom>
          <a:solidFill>
            <a:schemeClr val="accent5"/>
          </a:solidFill>
          <a:ln>
            <a:solidFill>
              <a:schemeClr val="accent5"/>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en-US" sz="2000" b="1" dirty="0" smtClean="0">
                <a:solidFill>
                  <a:schemeClr val="bg1"/>
                </a:solidFill>
                <a:latin typeface="Arial" panose="020B0604020202020204" pitchFamily="34" charset="0"/>
                <a:cs typeface="Arial" panose="020B0604020202020204" pitchFamily="34" charset="0"/>
              </a:rPr>
              <a:t>Pre-Fabricated Moment Frame</a:t>
            </a:r>
            <a:endParaRPr lang="en-US" sz="2000" b="1" dirty="0">
              <a:solidFill>
                <a:schemeClr val="bg1"/>
              </a:solidFill>
              <a:latin typeface="Arial" panose="020B0604020202020204" pitchFamily="34" charset="0"/>
              <a:cs typeface="Arial" panose="020B0604020202020204" pitchFamily="34" charset="0"/>
            </a:endParaRPr>
          </a:p>
        </p:txBody>
      </p:sp>
      <p:pic>
        <p:nvPicPr>
          <p:cNvPr id="9" name="Picture 8"/>
          <p:cNvPicPr>
            <a:picLocks noChangeAspect="1"/>
          </p:cNvPicPr>
          <p:nvPr/>
        </p:nvPicPr>
        <p:blipFill>
          <a:blip r:embed="rId4" cstate="print">
            <a:duotone>
              <a:srgbClr val="FF5308">
                <a:shade val="45000"/>
                <a:satMod val="135000"/>
              </a:srgbClr>
              <a:prstClr val="white"/>
            </a:duotone>
            <a:extLst>
              <a:ext uri="{28A0092B-C50C-407E-A947-70E740481C1C}">
                <a14:useLocalDpi xmlns:a14="http://schemas.microsoft.com/office/drawing/2010/main" val="0"/>
              </a:ext>
            </a:extLst>
          </a:blip>
          <a:stretch>
            <a:fillRect/>
          </a:stretch>
        </p:blipFill>
        <p:spPr>
          <a:xfrm>
            <a:off x="11468099" y="6459220"/>
            <a:ext cx="264160" cy="264160"/>
          </a:xfrm>
          <a:prstGeom prst="rect">
            <a:avLst/>
          </a:prstGeom>
        </p:spPr>
      </p:pic>
      <p:pic>
        <p:nvPicPr>
          <p:cNvPr id="10" name="Content Placeholder 4"/>
          <p:cNvPicPr>
            <a:picLocks noGrp="1" noChangeAspect="1"/>
          </p:cNvPicPr>
          <p:nvPr>
            <p:ph idx="10"/>
          </p:nvPr>
        </p:nvPicPr>
        <p:blipFill rotWithShape="1">
          <a:blip r:embed="rId5">
            <a:extLst>
              <a:ext uri="{28A0092B-C50C-407E-A947-70E740481C1C}">
                <a14:useLocalDpi xmlns:a14="http://schemas.microsoft.com/office/drawing/2010/main" val="0"/>
              </a:ext>
            </a:extLst>
          </a:blip>
          <a:stretch/>
        </p:blipFill>
        <p:spPr>
          <a:xfrm>
            <a:off x="6362700" y="1538265"/>
            <a:ext cx="5105400" cy="3812170"/>
          </a:xfrm>
        </p:spPr>
      </p:pic>
    </p:spTree>
    <p:custDataLst>
      <p:tags r:id="rId1"/>
    </p:custDataLst>
    <p:extLst>
      <p:ext uri="{BB962C8B-B14F-4D97-AF65-F5344CB8AC3E}">
        <p14:creationId xmlns:p14="http://schemas.microsoft.com/office/powerpoint/2010/main" val="3310312610"/>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Application Installation Photos: Garage Fronts</a:t>
            </a:r>
            <a:endParaRPr lang="en-US" dirty="0"/>
          </a:p>
        </p:txBody>
      </p:sp>
      <p:pic>
        <p:nvPicPr>
          <p:cNvPr id="4" name="Content Placeholder 3"/>
          <p:cNvPicPr>
            <a:picLocks noGrp="1" noChangeAspect="1"/>
          </p:cNvPicPr>
          <p:nvPr>
            <p:ph idx="1"/>
          </p:nvPr>
        </p:nvPicPr>
        <p:blipFill rotWithShape="1">
          <a:blip r:embed="rId4">
            <a:extLst>
              <a:ext uri="{28A0092B-C50C-407E-A947-70E740481C1C}">
                <a14:useLocalDpi xmlns:a14="http://schemas.microsoft.com/office/drawing/2010/main" val="0"/>
              </a:ext>
            </a:extLst>
          </a:blip>
          <a:srcRect t="10412" b="14588"/>
          <a:stretch/>
        </p:blipFill>
        <p:spPr>
          <a:xfrm>
            <a:off x="1905287" y="1409701"/>
            <a:ext cx="8398933" cy="4724400"/>
          </a:xfrm>
        </p:spPr>
      </p:pic>
    </p:spTree>
    <p:custDataLst>
      <p:tags r:id="rId1"/>
    </p:custDataLst>
    <p:extLst>
      <p:ext uri="{BB962C8B-B14F-4D97-AF65-F5344CB8AC3E}">
        <p14:creationId xmlns:p14="http://schemas.microsoft.com/office/powerpoint/2010/main" val="195602556"/>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Application Installation Photos: Grand Entryways</a:t>
            </a:r>
            <a:endParaRPr lang="en-US" dirty="0"/>
          </a:p>
        </p:txBody>
      </p:sp>
      <p:pic>
        <p:nvPicPr>
          <p:cNvPr id="3" name="Picture 2"/>
          <p:cNvPicPr>
            <a:picLocks noChangeAspect="1"/>
          </p:cNvPicPr>
          <p:nvPr/>
        </p:nvPicPr>
        <p:blipFill rotWithShape="1">
          <a:blip r:embed="rId4">
            <a:extLst>
              <a:ext uri="{28A0092B-C50C-407E-A947-70E740481C1C}">
                <a14:useLocalDpi xmlns:a14="http://schemas.microsoft.com/office/drawing/2010/main" val="0"/>
              </a:ext>
            </a:extLst>
          </a:blip>
          <a:srcRect t="12582" b="12582"/>
          <a:stretch/>
        </p:blipFill>
        <p:spPr>
          <a:xfrm>
            <a:off x="1905285" y="1409701"/>
            <a:ext cx="8398933" cy="4724400"/>
          </a:xfrm>
          <a:prstGeom prst="rect">
            <a:avLst/>
          </a:prstGeom>
        </p:spPr>
      </p:pic>
    </p:spTree>
    <p:custDataLst>
      <p:tags r:id="rId1"/>
    </p:custDataLst>
    <p:extLst>
      <p:ext uri="{BB962C8B-B14F-4D97-AF65-F5344CB8AC3E}">
        <p14:creationId xmlns:p14="http://schemas.microsoft.com/office/powerpoint/2010/main" val="1508141468"/>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Application Installation Photos: Interior</a:t>
            </a:r>
            <a:endParaRPr lang="en-US" dirty="0"/>
          </a:p>
        </p:txBody>
      </p:sp>
      <p:pic>
        <p:nvPicPr>
          <p:cNvPr id="4" name="Picture 3"/>
          <p:cNvPicPr>
            <a:picLocks noChangeAspect="1"/>
          </p:cNvPicPr>
          <p:nvPr/>
        </p:nvPicPr>
        <p:blipFill rotWithShape="1">
          <a:blip r:embed="rId4">
            <a:extLst>
              <a:ext uri="{28A0092B-C50C-407E-A947-70E740481C1C}">
                <a14:useLocalDpi xmlns:a14="http://schemas.microsoft.com/office/drawing/2010/main" val="0"/>
              </a:ext>
            </a:extLst>
          </a:blip>
          <a:srcRect t="15822" b="9342"/>
          <a:stretch/>
        </p:blipFill>
        <p:spPr>
          <a:xfrm>
            <a:off x="1904118" y="1409700"/>
            <a:ext cx="8398931" cy="4724399"/>
          </a:xfrm>
          <a:prstGeom prst="rect">
            <a:avLst/>
          </a:prstGeom>
        </p:spPr>
      </p:pic>
    </p:spTree>
    <p:custDataLst>
      <p:tags r:id="rId1"/>
    </p:custDataLst>
    <p:extLst>
      <p:ext uri="{BB962C8B-B14F-4D97-AF65-F5344CB8AC3E}">
        <p14:creationId xmlns:p14="http://schemas.microsoft.com/office/powerpoint/2010/main" val="379577345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lstStyle/>
          <a:p>
            <a:r>
              <a:rPr lang="en-US" dirty="0" smtClean="0"/>
              <a:t>Additional Credit Offerings</a:t>
            </a:r>
            <a:endParaRPr lang="en-US" dirty="0"/>
          </a:p>
        </p:txBody>
      </p:sp>
      <p:sp>
        <p:nvSpPr>
          <p:cNvPr id="4" name="Content Placeholder 3"/>
          <p:cNvSpPr>
            <a:spLocks noGrp="1"/>
          </p:cNvSpPr>
          <p:nvPr>
            <p:ph idx="1"/>
          </p:nvPr>
        </p:nvSpPr>
        <p:spPr/>
        <p:txBody>
          <a:bodyPr/>
          <a:lstStyle/>
          <a:p>
            <a:endParaRPr lang="en-US"/>
          </a:p>
        </p:txBody>
      </p:sp>
      <p:sp>
        <p:nvSpPr>
          <p:cNvPr id="6" name="Content Placeholder 2"/>
          <p:cNvSpPr txBox="1">
            <a:spLocks/>
          </p:cNvSpPr>
          <p:nvPr/>
        </p:nvSpPr>
        <p:spPr>
          <a:xfrm>
            <a:off x="6734175" y="1304923"/>
            <a:ext cx="5114926" cy="4943477"/>
          </a:xfrm>
          <a:prstGeom prst="rect">
            <a:avLst/>
          </a:prstGeom>
          <a:noFill/>
          <a:ln>
            <a:noFill/>
          </a:ln>
          <a:effectLst/>
        </p:spPr>
        <p:txBody>
          <a:bodyPr vert="horz" lIns="0" tIns="0" rIns="0" bIns="0" rtlCol="0" anchor="ctr">
            <a:noAutofit/>
          </a:bodyPr>
          <a:lstStyle>
            <a:lvl1pPr marL="0" indent="0" algn="l" defTabSz="914400" rtl="0" eaLnBrk="1" latinLnBrk="0" hangingPunct="1">
              <a:spcBef>
                <a:spcPct val="20000"/>
              </a:spcBef>
              <a:buFont typeface="Arial" panose="020B0604020202020204" pitchFamily="34" charset="0"/>
              <a:buNone/>
              <a:defRPr sz="2800" b="1" kern="1200">
                <a:solidFill>
                  <a:schemeClr val="bg2"/>
                </a:solidFill>
                <a:latin typeface="+mn-lt"/>
                <a:ea typeface="+mn-ea"/>
                <a:cs typeface="+mn-cs"/>
              </a:defRPr>
            </a:lvl1pPr>
            <a:lvl2pPr marL="0" indent="-285750" algn="l" defTabSz="914400" rtl="0" eaLnBrk="1" latinLnBrk="0" hangingPunct="1">
              <a:spcBef>
                <a:spcPct val="20000"/>
              </a:spcBef>
              <a:buFont typeface="Arial" panose="020B0604020202020204" pitchFamily="34" charset="0"/>
              <a:buChar char="•"/>
              <a:defRPr sz="2400" kern="1200">
                <a:solidFill>
                  <a:schemeClr val="bg2"/>
                </a:solidFill>
                <a:latin typeface="+mn-lt"/>
                <a:ea typeface="+mn-ea"/>
                <a:cs typeface="+mn-cs"/>
              </a:defRPr>
            </a:lvl2pPr>
            <a:lvl3pPr marL="594360" indent="-228600" algn="l" defTabSz="914400" rtl="0" eaLnBrk="1" latinLnBrk="0" hangingPunct="1">
              <a:spcBef>
                <a:spcPct val="20000"/>
              </a:spcBef>
              <a:buFont typeface="Arial" panose="020B0604020202020204" pitchFamily="34" charset="0"/>
              <a:buChar char="‒"/>
              <a:defRPr sz="2000" kern="1200">
                <a:solidFill>
                  <a:schemeClr val="bg2"/>
                </a:solidFill>
                <a:latin typeface="+mn-lt"/>
                <a:ea typeface="+mn-ea"/>
                <a:cs typeface="+mn-cs"/>
              </a:defRPr>
            </a:lvl3pPr>
            <a:lvl4pPr marL="914400" indent="-228600" algn="l" defTabSz="914400" rtl="0" eaLnBrk="1" latinLnBrk="0" hangingPunct="1">
              <a:spcBef>
                <a:spcPct val="20000"/>
              </a:spcBef>
              <a:buFont typeface="Arial" panose="020B0604020202020204" pitchFamily="34" charset="0"/>
              <a:buChar char="•"/>
              <a:defRPr sz="1800" kern="1200">
                <a:solidFill>
                  <a:schemeClr val="bg2"/>
                </a:solidFill>
                <a:latin typeface="+mn-lt"/>
                <a:ea typeface="+mn-ea"/>
                <a:cs typeface="+mn-cs"/>
              </a:defRPr>
            </a:lvl4pPr>
            <a:lvl5pPr marL="1234440" indent="-228600" algn="l" defTabSz="914400" rtl="0" eaLnBrk="1" latinLnBrk="0" hangingPunct="1">
              <a:spcBef>
                <a:spcPct val="20000"/>
              </a:spcBef>
              <a:buFont typeface="Arial" panose="020B0604020202020204" pitchFamily="34" charset="0"/>
              <a:buChar char="»"/>
              <a:defRPr sz="1800" kern="1200">
                <a:solidFill>
                  <a:schemeClr val="bg2"/>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9pPr>
          </a:lstStyle>
          <a:p>
            <a:pPr lvl="0" algn="ctr">
              <a:lnSpc>
                <a:spcPct val="150000"/>
              </a:lnSpc>
              <a:spcBef>
                <a:spcPts val="0"/>
              </a:spcBef>
              <a:spcAft>
                <a:spcPts val="600"/>
              </a:spcAft>
              <a:defRPr/>
            </a:pPr>
            <a:r>
              <a:rPr lang="en-US" sz="2400" b="0" dirty="0" smtClean="0">
                <a:solidFill>
                  <a:schemeClr val="tx2"/>
                </a:solidFill>
                <a:latin typeface="Arial"/>
                <a:cs typeface="Calibri" pitchFamily="34" charset="0"/>
              </a:rPr>
              <a:t>Visit</a:t>
            </a:r>
          </a:p>
          <a:p>
            <a:pPr lvl="0" algn="ctr">
              <a:lnSpc>
                <a:spcPct val="150000"/>
              </a:lnSpc>
              <a:spcBef>
                <a:spcPts val="0"/>
              </a:spcBef>
              <a:spcAft>
                <a:spcPts val="600"/>
              </a:spcAft>
              <a:defRPr/>
            </a:pPr>
            <a:r>
              <a:rPr lang="en-US" sz="2400" dirty="0" smtClean="0">
                <a:solidFill>
                  <a:srgbClr val="666666"/>
                </a:solidFill>
                <a:latin typeface="Arial"/>
                <a:cs typeface="Calibri" pitchFamily="34" charset="0"/>
                <a:hlinkClick r:id="rId4"/>
              </a:rPr>
              <a:t>strongtie.com/workshops</a:t>
            </a:r>
            <a:r>
              <a:rPr lang="en-US" sz="2000" dirty="0" smtClean="0">
                <a:solidFill>
                  <a:srgbClr val="666666"/>
                </a:solidFill>
                <a:latin typeface="Arial"/>
                <a:cs typeface="Calibri" pitchFamily="34" charset="0"/>
              </a:rPr>
              <a:t> </a:t>
            </a:r>
            <a:endParaRPr lang="en-US" sz="2000" dirty="0">
              <a:solidFill>
                <a:srgbClr val="666666"/>
              </a:solidFill>
              <a:latin typeface="Arial"/>
              <a:cs typeface="Calibri" pitchFamily="34" charset="0"/>
            </a:endParaRPr>
          </a:p>
          <a:p>
            <a:pPr lvl="0" algn="ctr">
              <a:lnSpc>
                <a:spcPct val="150000"/>
              </a:lnSpc>
              <a:spcBef>
                <a:spcPts val="0"/>
              </a:spcBef>
              <a:spcAft>
                <a:spcPts val="600"/>
              </a:spcAft>
              <a:defRPr/>
            </a:pPr>
            <a:r>
              <a:rPr lang="en-US" sz="2400" b="0" dirty="0" smtClean="0">
                <a:solidFill>
                  <a:schemeClr val="tx2"/>
                </a:solidFill>
                <a:latin typeface="Arial"/>
                <a:cs typeface="Calibri" pitchFamily="34" charset="0"/>
              </a:rPr>
              <a:t>for more information</a:t>
            </a:r>
            <a:endParaRPr lang="en-US" sz="2400" b="0" dirty="0">
              <a:solidFill>
                <a:schemeClr val="tx2"/>
              </a:solidFill>
              <a:latin typeface="Arial"/>
              <a:cs typeface="Calibri" pitchFamily="34" charset="0"/>
            </a:endParaRPr>
          </a:p>
        </p:txBody>
      </p:sp>
      <p:graphicFrame>
        <p:nvGraphicFramePr>
          <p:cNvPr id="3" name="Table 2"/>
          <p:cNvGraphicFramePr>
            <a:graphicFrameLocks noGrp="1"/>
          </p:cNvGraphicFramePr>
          <p:nvPr>
            <p:extLst/>
          </p:nvPr>
        </p:nvGraphicFramePr>
        <p:xfrm>
          <a:off x="342900" y="1295400"/>
          <a:ext cx="5753098" cy="4643348"/>
        </p:xfrm>
        <a:graphic>
          <a:graphicData uri="http://schemas.openxmlformats.org/drawingml/2006/table">
            <a:tbl>
              <a:tblPr firstRow="1" bandRow="1">
                <a:tableStyleId>{5C22544A-7EE6-4342-B048-85BDC9FD1C3A}</a:tableStyleId>
              </a:tblPr>
              <a:tblGrid>
                <a:gridCol w="3552206">
                  <a:extLst>
                    <a:ext uri="{9D8B030D-6E8A-4147-A177-3AD203B41FA5}">
                      <a16:colId xmlns:a16="http://schemas.microsoft.com/office/drawing/2014/main" val="2259256711"/>
                    </a:ext>
                  </a:extLst>
                </a:gridCol>
                <a:gridCol w="902525">
                  <a:extLst>
                    <a:ext uri="{9D8B030D-6E8A-4147-A177-3AD203B41FA5}">
                      <a16:colId xmlns:a16="http://schemas.microsoft.com/office/drawing/2014/main" val="3725519834"/>
                    </a:ext>
                  </a:extLst>
                </a:gridCol>
                <a:gridCol w="688769">
                  <a:extLst>
                    <a:ext uri="{9D8B030D-6E8A-4147-A177-3AD203B41FA5}">
                      <a16:colId xmlns:a16="http://schemas.microsoft.com/office/drawing/2014/main" val="2916451015"/>
                    </a:ext>
                  </a:extLst>
                </a:gridCol>
                <a:gridCol w="609598">
                  <a:extLst>
                    <a:ext uri="{9D8B030D-6E8A-4147-A177-3AD203B41FA5}">
                      <a16:colId xmlns:a16="http://schemas.microsoft.com/office/drawing/2014/main" val="3505433091"/>
                    </a:ext>
                  </a:extLst>
                </a:gridCol>
              </a:tblGrid>
              <a:tr h="367244">
                <a:tc>
                  <a:txBody>
                    <a:bodyPr/>
                    <a:lstStyle/>
                    <a:p>
                      <a:r>
                        <a:rPr lang="en-US" b="1" dirty="0" smtClean="0">
                          <a:solidFill>
                            <a:schemeClr val="tx2"/>
                          </a:solidFill>
                        </a:rPr>
                        <a:t>Course</a:t>
                      </a:r>
                      <a:r>
                        <a:rPr lang="en-US" b="1" baseline="0" dirty="0" smtClean="0">
                          <a:solidFill>
                            <a:schemeClr val="tx2"/>
                          </a:solidFill>
                        </a:rPr>
                        <a:t> Name</a:t>
                      </a:r>
                      <a:endParaRPr lang="en-US" b="1" dirty="0">
                        <a:solidFill>
                          <a:schemeClr val="tx2"/>
                        </a:solidFill>
                      </a:endParaRPr>
                    </a:p>
                  </a:txBody>
                  <a:tcPr>
                    <a:solidFill>
                      <a:srgbClr val="FBEBD5"/>
                    </a:solidFill>
                  </a:tcPr>
                </a:tc>
                <a:tc>
                  <a:txBody>
                    <a:bodyPr/>
                    <a:lstStyle/>
                    <a:p>
                      <a:r>
                        <a:rPr lang="en-US" dirty="0" smtClean="0">
                          <a:solidFill>
                            <a:schemeClr val="tx2"/>
                          </a:solidFill>
                        </a:rPr>
                        <a:t>CEUs</a:t>
                      </a:r>
                      <a:endParaRPr lang="en-US" dirty="0">
                        <a:solidFill>
                          <a:schemeClr val="tx2"/>
                        </a:solidFill>
                      </a:endParaRPr>
                    </a:p>
                  </a:txBody>
                  <a:tcPr>
                    <a:solidFill>
                      <a:srgbClr val="FBEBD5"/>
                    </a:solidFill>
                  </a:tcPr>
                </a:tc>
                <a:tc>
                  <a:txBody>
                    <a:bodyPr/>
                    <a:lstStyle/>
                    <a:p>
                      <a:r>
                        <a:rPr lang="en-US" dirty="0" smtClean="0">
                          <a:solidFill>
                            <a:schemeClr val="tx2"/>
                          </a:solidFill>
                        </a:rPr>
                        <a:t>AIA</a:t>
                      </a:r>
                      <a:endParaRPr lang="en-US" dirty="0">
                        <a:solidFill>
                          <a:schemeClr val="tx2"/>
                        </a:solidFill>
                      </a:endParaRPr>
                    </a:p>
                  </a:txBody>
                  <a:tcPr>
                    <a:solidFill>
                      <a:srgbClr val="FBEBD5"/>
                    </a:solidFill>
                  </a:tcPr>
                </a:tc>
                <a:tc>
                  <a:txBody>
                    <a:bodyPr/>
                    <a:lstStyle/>
                    <a:p>
                      <a:r>
                        <a:rPr lang="en-US" dirty="0" smtClean="0">
                          <a:solidFill>
                            <a:schemeClr val="tx2"/>
                          </a:solidFill>
                        </a:rPr>
                        <a:t>ICC</a:t>
                      </a:r>
                      <a:endParaRPr lang="en-US" dirty="0">
                        <a:solidFill>
                          <a:schemeClr val="tx2"/>
                        </a:solidFill>
                      </a:endParaRPr>
                    </a:p>
                  </a:txBody>
                  <a:tcPr>
                    <a:solidFill>
                      <a:srgbClr val="FBEBD5"/>
                    </a:solidFill>
                  </a:tcPr>
                </a:tc>
                <a:extLst>
                  <a:ext uri="{0D108BD9-81ED-4DB2-BD59-A6C34878D82A}">
                    <a16:rowId xmlns:a16="http://schemas.microsoft.com/office/drawing/2014/main" val="1586458345"/>
                  </a:ext>
                </a:extLst>
              </a:tr>
              <a:tr h="367244">
                <a:tc>
                  <a:txBody>
                    <a:bodyPr/>
                    <a:lstStyle/>
                    <a:p>
                      <a:r>
                        <a:rPr lang="en-US" sz="1400" dirty="0" smtClean="0">
                          <a:solidFill>
                            <a:schemeClr val="tx2"/>
                          </a:solidFill>
                        </a:rPr>
                        <a:t>Introduction to Deck</a:t>
                      </a:r>
                      <a:r>
                        <a:rPr lang="en-US" sz="1400" baseline="0" dirty="0" smtClean="0">
                          <a:solidFill>
                            <a:schemeClr val="tx2"/>
                          </a:solidFill>
                        </a:rPr>
                        <a:t> Design</a:t>
                      </a:r>
                      <a:endParaRPr lang="en-US" sz="1400" dirty="0">
                        <a:solidFill>
                          <a:schemeClr val="tx2"/>
                        </a:solidFill>
                      </a:endParaRPr>
                    </a:p>
                  </a:txBody>
                  <a:tcPr/>
                </a:tc>
                <a:tc>
                  <a:txBody>
                    <a:bodyPr/>
                    <a:lstStyle/>
                    <a:p>
                      <a:r>
                        <a:rPr lang="en-US" sz="1400" dirty="0" smtClean="0">
                          <a:solidFill>
                            <a:schemeClr val="tx2"/>
                          </a:solidFill>
                        </a:rPr>
                        <a:t>0.1</a:t>
                      </a:r>
                      <a:endParaRPr lang="en-US" sz="1400" dirty="0">
                        <a:solidFill>
                          <a:schemeClr val="tx2"/>
                        </a:solidFill>
                      </a:endParaRPr>
                    </a:p>
                  </a:txBody>
                  <a:tcPr/>
                </a:tc>
                <a:tc>
                  <a:txBody>
                    <a:bodyPr/>
                    <a:lstStyle/>
                    <a:p>
                      <a:pPr algn="ctr"/>
                      <a:r>
                        <a:rPr lang="en-US" sz="1800" b="0" i="0" kern="1200" dirty="0" smtClean="0">
                          <a:solidFill>
                            <a:srgbClr val="00B050"/>
                          </a:solidFill>
                          <a:effectLst/>
                          <a:latin typeface="+mn-lt"/>
                          <a:ea typeface="+mn-ea"/>
                          <a:cs typeface="+mn-cs"/>
                        </a:rPr>
                        <a:t>✔</a:t>
                      </a:r>
                      <a:endParaRPr lang="en-US" dirty="0">
                        <a:solidFill>
                          <a:srgbClr val="00B050"/>
                        </a:solidFill>
                      </a:endParaRPr>
                    </a:p>
                  </a:txBody>
                  <a:tcPr/>
                </a:tc>
                <a:tc>
                  <a:txBody>
                    <a:bodyPr/>
                    <a:lstStyle/>
                    <a:p>
                      <a:pPr algn="ctr"/>
                      <a:r>
                        <a:rPr lang="en-US" sz="1800" b="0" i="0" kern="1200" dirty="0" smtClean="0">
                          <a:solidFill>
                            <a:srgbClr val="00B050"/>
                          </a:solidFill>
                          <a:effectLst/>
                          <a:latin typeface="+mn-lt"/>
                          <a:ea typeface="+mn-ea"/>
                          <a:cs typeface="+mn-cs"/>
                        </a:rPr>
                        <a:t>✔</a:t>
                      </a:r>
                      <a:endParaRPr lang="en-US" dirty="0">
                        <a:solidFill>
                          <a:srgbClr val="00B050"/>
                        </a:solidFill>
                      </a:endParaRPr>
                    </a:p>
                  </a:txBody>
                  <a:tcPr/>
                </a:tc>
                <a:extLst>
                  <a:ext uri="{0D108BD9-81ED-4DB2-BD59-A6C34878D82A}">
                    <a16:rowId xmlns:a16="http://schemas.microsoft.com/office/drawing/2014/main" val="2322473799"/>
                  </a:ext>
                </a:extLst>
              </a:tr>
              <a:tr h="367244">
                <a:tc>
                  <a:txBody>
                    <a:bodyPr/>
                    <a:lstStyle/>
                    <a:p>
                      <a:r>
                        <a:rPr lang="en-US" sz="1400" dirty="0" smtClean="0">
                          <a:solidFill>
                            <a:schemeClr val="tx2"/>
                          </a:solidFill>
                        </a:rPr>
                        <a:t>Introduction to Wind</a:t>
                      </a:r>
                      <a:r>
                        <a:rPr lang="en-US" sz="1400" baseline="0" dirty="0" smtClean="0">
                          <a:solidFill>
                            <a:schemeClr val="tx2"/>
                          </a:solidFill>
                        </a:rPr>
                        <a:t> Design and the Wood Frame Construction Manual</a:t>
                      </a:r>
                      <a:endParaRPr lang="en-US" sz="1400" dirty="0">
                        <a:solidFill>
                          <a:schemeClr val="tx2"/>
                        </a:solidFill>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dirty="0" smtClean="0">
                          <a:solidFill>
                            <a:schemeClr val="tx2"/>
                          </a:solidFill>
                        </a:rPr>
                        <a:t>0.1</a:t>
                      </a:r>
                    </a:p>
                  </a:txBody>
                  <a:tcPr/>
                </a:tc>
                <a:tc>
                  <a:txBody>
                    <a:bodyPr/>
                    <a:lstStyle/>
                    <a:p>
                      <a:pPr algn="ctr"/>
                      <a:r>
                        <a:rPr lang="en-US" sz="1800" b="0" i="0" kern="1200" dirty="0" smtClean="0">
                          <a:solidFill>
                            <a:srgbClr val="00B050"/>
                          </a:solidFill>
                          <a:effectLst/>
                          <a:latin typeface="+mn-lt"/>
                          <a:ea typeface="+mn-ea"/>
                          <a:cs typeface="+mn-cs"/>
                        </a:rPr>
                        <a:t>✔</a:t>
                      </a:r>
                      <a:endParaRPr lang="en-US" dirty="0">
                        <a:solidFill>
                          <a:srgbClr val="00B050"/>
                        </a:solidFill>
                      </a:endParaRPr>
                    </a:p>
                  </a:txBody>
                  <a:tcPr/>
                </a:tc>
                <a:tc>
                  <a:txBody>
                    <a:bodyPr/>
                    <a:lstStyle/>
                    <a:p>
                      <a:pPr algn="ctr"/>
                      <a:r>
                        <a:rPr lang="en-US" sz="1800" b="0" i="0" kern="1200" dirty="0" smtClean="0">
                          <a:solidFill>
                            <a:srgbClr val="00B050"/>
                          </a:solidFill>
                          <a:effectLst/>
                          <a:latin typeface="+mn-lt"/>
                          <a:ea typeface="+mn-ea"/>
                          <a:cs typeface="+mn-cs"/>
                        </a:rPr>
                        <a:t>✔</a:t>
                      </a:r>
                      <a:endParaRPr lang="en-US" dirty="0">
                        <a:solidFill>
                          <a:srgbClr val="00B050"/>
                        </a:solidFill>
                      </a:endParaRPr>
                    </a:p>
                  </a:txBody>
                  <a:tcPr/>
                </a:tc>
                <a:extLst>
                  <a:ext uri="{0D108BD9-81ED-4DB2-BD59-A6C34878D82A}">
                    <a16:rowId xmlns:a16="http://schemas.microsoft.com/office/drawing/2014/main" val="540969009"/>
                  </a:ext>
                </a:extLst>
              </a:tr>
              <a:tr h="367244">
                <a:tc>
                  <a:txBody>
                    <a:bodyPr/>
                    <a:lstStyle/>
                    <a:p>
                      <a:r>
                        <a:rPr lang="en-US" sz="1400" dirty="0" smtClean="0">
                          <a:solidFill>
                            <a:schemeClr val="tx2"/>
                          </a:solidFill>
                        </a:rPr>
                        <a:t>Shear Walls and Lateral Bracing</a:t>
                      </a:r>
                      <a:r>
                        <a:rPr lang="en-US" sz="1400" baseline="0" dirty="0" smtClean="0">
                          <a:solidFill>
                            <a:schemeClr val="tx2"/>
                          </a:solidFill>
                        </a:rPr>
                        <a:t> in Light Frame Construction</a:t>
                      </a:r>
                      <a:endParaRPr lang="en-US" sz="1400" dirty="0">
                        <a:solidFill>
                          <a:schemeClr val="tx2"/>
                        </a:solidFill>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dirty="0" smtClean="0">
                          <a:solidFill>
                            <a:schemeClr val="tx2"/>
                          </a:solidFill>
                        </a:rPr>
                        <a:t>0.1</a:t>
                      </a:r>
                    </a:p>
                  </a:txBody>
                  <a:tcPr/>
                </a:tc>
                <a:tc>
                  <a:txBody>
                    <a:bodyPr/>
                    <a:lstStyle/>
                    <a:p>
                      <a:pPr algn="ctr"/>
                      <a:r>
                        <a:rPr lang="en-US" sz="1800" b="0" i="0" kern="1200" dirty="0" smtClean="0">
                          <a:solidFill>
                            <a:srgbClr val="00B050"/>
                          </a:solidFill>
                          <a:effectLst/>
                          <a:latin typeface="+mn-lt"/>
                          <a:ea typeface="+mn-ea"/>
                          <a:cs typeface="+mn-cs"/>
                        </a:rPr>
                        <a:t>✔</a:t>
                      </a:r>
                      <a:endParaRPr lang="en-US" dirty="0">
                        <a:solidFill>
                          <a:srgbClr val="00B050"/>
                        </a:solidFill>
                      </a:endParaRPr>
                    </a:p>
                  </a:txBody>
                  <a:tcPr/>
                </a:tc>
                <a:tc>
                  <a:txBody>
                    <a:bodyPr/>
                    <a:lstStyle/>
                    <a:p>
                      <a:pPr algn="ctr"/>
                      <a:r>
                        <a:rPr lang="en-US" sz="1800" b="0" i="0" kern="1200" dirty="0" smtClean="0">
                          <a:solidFill>
                            <a:srgbClr val="00B050"/>
                          </a:solidFill>
                          <a:effectLst/>
                          <a:latin typeface="+mn-lt"/>
                          <a:ea typeface="+mn-ea"/>
                          <a:cs typeface="+mn-cs"/>
                        </a:rPr>
                        <a:t>✔</a:t>
                      </a:r>
                      <a:endParaRPr lang="en-US" dirty="0">
                        <a:solidFill>
                          <a:srgbClr val="00B050"/>
                        </a:solidFill>
                      </a:endParaRPr>
                    </a:p>
                  </a:txBody>
                  <a:tcPr/>
                </a:tc>
                <a:extLst>
                  <a:ext uri="{0D108BD9-81ED-4DB2-BD59-A6C34878D82A}">
                    <a16:rowId xmlns:a16="http://schemas.microsoft.com/office/drawing/2014/main" val="4250044656"/>
                  </a:ext>
                </a:extLst>
              </a:tr>
              <a:tr h="367244">
                <a:tc>
                  <a:txBody>
                    <a:bodyPr/>
                    <a:lstStyle/>
                    <a:p>
                      <a:r>
                        <a:rPr lang="en-US" sz="1400" dirty="0" smtClean="0">
                          <a:solidFill>
                            <a:schemeClr val="tx2"/>
                          </a:solidFill>
                        </a:rPr>
                        <a:t>Understanding Restraint Rod Systems</a:t>
                      </a:r>
                      <a:endParaRPr lang="en-US" sz="1400" dirty="0">
                        <a:solidFill>
                          <a:schemeClr val="tx2"/>
                        </a:solidFill>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dirty="0" smtClean="0">
                          <a:solidFill>
                            <a:schemeClr val="tx2"/>
                          </a:solidFill>
                        </a:rPr>
                        <a:t>0.1</a:t>
                      </a:r>
                    </a:p>
                  </a:txBody>
                  <a:tcPr/>
                </a:tc>
                <a:tc>
                  <a:txBody>
                    <a:bodyPr/>
                    <a:lstStyle/>
                    <a:p>
                      <a:pPr algn="ctr"/>
                      <a:r>
                        <a:rPr lang="en-US" sz="1800" b="0" i="0" kern="1200" dirty="0" smtClean="0">
                          <a:solidFill>
                            <a:srgbClr val="00B050"/>
                          </a:solidFill>
                          <a:effectLst/>
                          <a:latin typeface="+mn-lt"/>
                          <a:ea typeface="+mn-ea"/>
                          <a:cs typeface="+mn-cs"/>
                        </a:rPr>
                        <a:t>✔</a:t>
                      </a:r>
                      <a:endParaRPr lang="en-US" dirty="0">
                        <a:solidFill>
                          <a:srgbClr val="00B050"/>
                        </a:solidFill>
                      </a:endParaRPr>
                    </a:p>
                  </a:txBody>
                  <a:tcPr/>
                </a:tc>
                <a:tc>
                  <a:txBody>
                    <a:bodyPr/>
                    <a:lstStyle/>
                    <a:p>
                      <a:pPr algn="ctr"/>
                      <a:r>
                        <a:rPr lang="en-US" sz="1800" b="0" i="0" kern="1200" dirty="0" smtClean="0">
                          <a:solidFill>
                            <a:srgbClr val="00B050"/>
                          </a:solidFill>
                          <a:effectLst/>
                          <a:latin typeface="+mn-lt"/>
                          <a:ea typeface="+mn-ea"/>
                          <a:cs typeface="+mn-cs"/>
                        </a:rPr>
                        <a:t>✔</a:t>
                      </a:r>
                      <a:endParaRPr lang="en-US" dirty="0">
                        <a:solidFill>
                          <a:srgbClr val="00B050"/>
                        </a:solidFill>
                      </a:endParaRPr>
                    </a:p>
                  </a:txBody>
                  <a:tcPr/>
                </a:tc>
                <a:extLst>
                  <a:ext uri="{0D108BD9-81ED-4DB2-BD59-A6C34878D82A}">
                    <a16:rowId xmlns:a16="http://schemas.microsoft.com/office/drawing/2014/main" val="458162553"/>
                  </a:ext>
                </a:extLst>
              </a:tr>
              <a:tr h="367244">
                <a:tc>
                  <a:txBody>
                    <a:bodyPr/>
                    <a:lstStyle/>
                    <a:p>
                      <a:r>
                        <a:rPr lang="en-US" sz="1400" dirty="0" smtClean="0">
                          <a:solidFill>
                            <a:schemeClr val="tx2"/>
                          </a:solidFill>
                        </a:rPr>
                        <a:t>Cracking the Concrete</a:t>
                      </a:r>
                      <a:r>
                        <a:rPr lang="en-US" sz="1400" baseline="0" dirty="0" smtClean="0">
                          <a:solidFill>
                            <a:schemeClr val="tx2"/>
                          </a:solidFill>
                        </a:rPr>
                        <a:t> Anchor Codes</a:t>
                      </a:r>
                      <a:endParaRPr lang="en-US" sz="1400" dirty="0">
                        <a:solidFill>
                          <a:schemeClr val="tx2"/>
                        </a:solidFill>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dirty="0" smtClean="0">
                          <a:solidFill>
                            <a:schemeClr val="tx2"/>
                          </a:solidFill>
                        </a:rPr>
                        <a:t>0.1</a:t>
                      </a:r>
                    </a:p>
                  </a:txBody>
                  <a:tcPr/>
                </a:tc>
                <a:tc>
                  <a:txBody>
                    <a:bodyPr/>
                    <a:lstStyle/>
                    <a:p>
                      <a:pPr algn="ctr"/>
                      <a:r>
                        <a:rPr lang="en-US" sz="1800" b="0" i="0" kern="1200" dirty="0" smtClean="0">
                          <a:solidFill>
                            <a:srgbClr val="00B050"/>
                          </a:solidFill>
                          <a:effectLst/>
                          <a:latin typeface="+mn-lt"/>
                          <a:ea typeface="+mn-ea"/>
                          <a:cs typeface="+mn-cs"/>
                        </a:rPr>
                        <a:t>✔</a:t>
                      </a:r>
                      <a:endParaRPr lang="en-US" dirty="0">
                        <a:solidFill>
                          <a:srgbClr val="00B050"/>
                        </a:solidFill>
                      </a:endParaRPr>
                    </a:p>
                  </a:txBody>
                  <a:tcPr/>
                </a:tc>
                <a:tc>
                  <a:txBody>
                    <a:bodyPr/>
                    <a:lstStyle/>
                    <a:p>
                      <a:pPr algn="ctr"/>
                      <a:r>
                        <a:rPr lang="en-US" sz="1800" b="0" i="0" kern="1200" dirty="0" smtClean="0">
                          <a:solidFill>
                            <a:srgbClr val="00B050"/>
                          </a:solidFill>
                          <a:effectLst/>
                          <a:latin typeface="+mn-lt"/>
                          <a:ea typeface="+mn-ea"/>
                          <a:cs typeface="+mn-cs"/>
                        </a:rPr>
                        <a:t>✔</a:t>
                      </a:r>
                      <a:endParaRPr lang="en-US" dirty="0">
                        <a:solidFill>
                          <a:srgbClr val="00B050"/>
                        </a:solidFill>
                      </a:endParaRPr>
                    </a:p>
                  </a:txBody>
                  <a:tcPr/>
                </a:tc>
                <a:extLst>
                  <a:ext uri="{0D108BD9-81ED-4DB2-BD59-A6C34878D82A}">
                    <a16:rowId xmlns:a16="http://schemas.microsoft.com/office/drawing/2014/main" val="1296403420"/>
                  </a:ext>
                </a:extLst>
              </a:tr>
              <a:tr h="367244">
                <a:tc>
                  <a:txBody>
                    <a:bodyPr/>
                    <a:lstStyle/>
                    <a:p>
                      <a:r>
                        <a:rPr lang="en-US" sz="1400" dirty="0" smtClean="0">
                          <a:solidFill>
                            <a:schemeClr val="tx2"/>
                          </a:solidFill>
                        </a:rPr>
                        <a:t>Concrete Deterioration</a:t>
                      </a:r>
                      <a:endParaRPr lang="en-US" sz="1400" dirty="0">
                        <a:solidFill>
                          <a:schemeClr val="tx2"/>
                        </a:solidFill>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dirty="0" smtClean="0">
                          <a:solidFill>
                            <a:schemeClr val="tx2"/>
                          </a:solidFill>
                        </a:rPr>
                        <a:t>0.1</a:t>
                      </a:r>
                    </a:p>
                  </a:txBody>
                  <a:tcPr/>
                </a:tc>
                <a:tc>
                  <a:txBody>
                    <a:bodyPr/>
                    <a:lstStyle/>
                    <a:p>
                      <a:pPr algn="ctr"/>
                      <a:r>
                        <a:rPr lang="en-US" sz="1800" b="0" i="0" kern="1200" dirty="0" smtClean="0">
                          <a:solidFill>
                            <a:srgbClr val="00B050"/>
                          </a:solidFill>
                          <a:effectLst/>
                          <a:latin typeface="+mn-lt"/>
                          <a:ea typeface="+mn-ea"/>
                          <a:cs typeface="+mn-cs"/>
                        </a:rPr>
                        <a:t>✔</a:t>
                      </a:r>
                      <a:endParaRPr lang="en-US" dirty="0">
                        <a:solidFill>
                          <a:srgbClr val="00B050"/>
                        </a:solidFill>
                      </a:endParaRPr>
                    </a:p>
                  </a:txBody>
                  <a:tcPr/>
                </a:tc>
                <a:tc>
                  <a:txBody>
                    <a:bodyPr/>
                    <a:lstStyle/>
                    <a:p>
                      <a:pPr algn="ctr"/>
                      <a:r>
                        <a:rPr lang="en-US" sz="1800" b="0" i="0" kern="1200" dirty="0" smtClean="0">
                          <a:solidFill>
                            <a:srgbClr val="00B050"/>
                          </a:solidFill>
                          <a:effectLst/>
                          <a:latin typeface="+mn-lt"/>
                          <a:ea typeface="+mn-ea"/>
                          <a:cs typeface="+mn-cs"/>
                        </a:rPr>
                        <a:t>✔</a:t>
                      </a:r>
                      <a:endParaRPr lang="en-US" dirty="0">
                        <a:solidFill>
                          <a:srgbClr val="00B050"/>
                        </a:solidFill>
                      </a:endParaRPr>
                    </a:p>
                  </a:txBody>
                  <a:tcPr/>
                </a:tc>
                <a:extLst>
                  <a:ext uri="{0D108BD9-81ED-4DB2-BD59-A6C34878D82A}">
                    <a16:rowId xmlns:a16="http://schemas.microsoft.com/office/drawing/2014/main" val="3282687141"/>
                  </a:ext>
                </a:extLst>
              </a:tr>
              <a:tr h="367244">
                <a:tc>
                  <a:txBody>
                    <a:bodyPr/>
                    <a:lstStyle/>
                    <a:p>
                      <a:r>
                        <a:rPr lang="en-US" sz="1400" dirty="0" smtClean="0">
                          <a:solidFill>
                            <a:schemeClr val="tx2"/>
                          </a:solidFill>
                        </a:rPr>
                        <a:t>Moment Frame Design</a:t>
                      </a:r>
                      <a:endParaRPr lang="en-US" sz="1400" dirty="0">
                        <a:solidFill>
                          <a:schemeClr val="tx2"/>
                        </a:solidFill>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dirty="0" smtClean="0">
                          <a:solidFill>
                            <a:schemeClr val="tx2"/>
                          </a:solidFill>
                        </a:rPr>
                        <a:t>0.1</a:t>
                      </a:r>
                    </a:p>
                  </a:txBody>
                  <a:tcPr/>
                </a:tc>
                <a:tc>
                  <a:txBody>
                    <a:bodyPr/>
                    <a:lstStyle/>
                    <a:p>
                      <a:pPr algn="ctr"/>
                      <a:r>
                        <a:rPr lang="en-US" sz="1800" b="0" i="0" kern="1200" dirty="0" smtClean="0">
                          <a:solidFill>
                            <a:srgbClr val="00B050"/>
                          </a:solidFill>
                          <a:effectLst/>
                          <a:latin typeface="+mn-lt"/>
                          <a:ea typeface="+mn-ea"/>
                          <a:cs typeface="+mn-cs"/>
                        </a:rPr>
                        <a:t>✔</a:t>
                      </a:r>
                      <a:endParaRPr lang="en-US" dirty="0">
                        <a:solidFill>
                          <a:srgbClr val="00B050"/>
                        </a:solidFill>
                      </a:endParaRPr>
                    </a:p>
                  </a:txBody>
                  <a:tcPr/>
                </a:tc>
                <a:tc>
                  <a:txBody>
                    <a:bodyPr/>
                    <a:lstStyle/>
                    <a:p>
                      <a:pPr algn="ctr"/>
                      <a:r>
                        <a:rPr lang="en-US" sz="1800" b="0" i="0" kern="1200" dirty="0" smtClean="0">
                          <a:solidFill>
                            <a:srgbClr val="00B050"/>
                          </a:solidFill>
                          <a:effectLst/>
                          <a:latin typeface="+mn-lt"/>
                          <a:ea typeface="+mn-ea"/>
                          <a:cs typeface="+mn-cs"/>
                        </a:rPr>
                        <a:t>✔</a:t>
                      </a:r>
                      <a:endParaRPr lang="en-US" dirty="0">
                        <a:solidFill>
                          <a:srgbClr val="00B050"/>
                        </a:solidFill>
                      </a:endParaRPr>
                    </a:p>
                  </a:txBody>
                  <a:tcPr/>
                </a:tc>
                <a:extLst>
                  <a:ext uri="{0D108BD9-81ED-4DB2-BD59-A6C34878D82A}">
                    <a16:rowId xmlns:a16="http://schemas.microsoft.com/office/drawing/2014/main" val="852815169"/>
                  </a:ext>
                </a:extLst>
              </a:tr>
              <a:tr h="367244">
                <a:tc>
                  <a:txBody>
                    <a:bodyPr/>
                    <a:lstStyle/>
                    <a:p>
                      <a:r>
                        <a:rPr lang="en-US" sz="1400" dirty="0" smtClean="0">
                          <a:solidFill>
                            <a:schemeClr val="tx2"/>
                          </a:solidFill>
                        </a:rPr>
                        <a:t>Introduction to Wind Code Provisions and Meteorological Concepts</a:t>
                      </a:r>
                      <a:endParaRPr lang="en-US" sz="1400" dirty="0">
                        <a:solidFill>
                          <a:schemeClr val="tx2"/>
                        </a:solidFill>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dirty="0" smtClean="0">
                          <a:solidFill>
                            <a:schemeClr val="tx2"/>
                          </a:solidFill>
                        </a:rPr>
                        <a:t>0.1</a:t>
                      </a:r>
                    </a:p>
                  </a:txBody>
                  <a:tcPr/>
                </a:tc>
                <a:tc>
                  <a:txBody>
                    <a:bodyPr/>
                    <a:lstStyle/>
                    <a:p>
                      <a:pPr algn="ctr"/>
                      <a:r>
                        <a:rPr lang="en-US" sz="1800" b="0" i="0" kern="1200" dirty="0" smtClean="0">
                          <a:solidFill>
                            <a:srgbClr val="00B050"/>
                          </a:solidFill>
                          <a:effectLst/>
                          <a:latin typeface="+mn-lt"/>
                          <a:ea typeface="+mn-ea"/>
                          <a:cs typeface="+mn-cs"/>
                        </a:rPr>
                        <a:t>✔</a:t>
                      </a:r>
                      <a:endParaRPr lang="en-US" dirty="0">
                        <a:solidFill>
                          <a:srgbClr val="00B050"/>
                        </a:solidFill>
                      </a:endParaRPr>
                    </a:p>
                  </a:txBody>
                  <a:tcPr/>
                </a:tc>
                <a:tc>
                  <a:txBody>
                    <a:bodyPr/>
                    <a:lstStyle/>
                    <a:p>
                      <a:pPr algn="ctr"/>
                      <a:r>
                        <a:rPr lang="en-US" sz="1800" b="0" i="0" kern="1200" dirty="0" smtClean="0">
                          <a:solidFill>
                            <a:srgbClr val="00B050"/>
                          </a:solidFill>
                          <a:effectLst/>
                          <a:latin typeface="+mn-lt"/>
                          <a:ea typeface="+mn-ea"/>
                          <a:cs typeface="+mn-cs"/>
                        </a:rPr>
                        <a:t>✔</a:t>
                      </a:r>
                      <a:endParaRPr lang="en-US" dirty="0">
                        <a:solidFill>
                          <a:srgbClr val="00B050"/>
                        </a:solidFill>
                      </a:endParaRPr>
                    </a:p>
                  </a:txBody>
                  <a:tcPr/>
                </a:tc>
                <a:extLst>
                  <a:ext uri="{0D108BD9-81ED-4DB2-BD59-A6C34878D82A}">
                    <a16:rowId xmlns:a16="http://schemas.microsoft.com/office/drawing/2014/main" val="3513889307"/>
                  </a:ext>
                </a:extLst>
              </a:tr>
              <a:tr h="367244">
                <a:tc>
                  <a:txBody>
                    <a:bodyPr/>
                    <a:lstStyle/>
                    <a:p>
                      <a:r>
                        <a:rPr lang="en-US" sz="1400" dirty="0" smtClean="0">
                          <a:solidFill>
                            <a:schemeClr val="tx2"/>
                          </a:solidFill>
                        </a:rPr>
                        <a:t>Wind Design</a:t>
                      </a:r>
                      <a:r>
                        <a:rPr lang="en-US" sz="1400" baseline="0" dirty="0" smtClean="0">
                          <a:solidFill>
                            <a:schemeClr val="tx2"/>
                          </a:solidFill>
                        </a:rPr>
                        <a:t> in Accordance with ASCE 7-10</a:t>
                      </a:r>
                      <a:endParaRPr lang="en-US" sz="1400" dirty="0">
                        <a:solidFill>
                          <a:schemeClr val="tx2"/>
                        </a:solidFill>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dirty="0" smtClean="0">
                          <a:solidFill>
                            <a:schemeClr val="tx2"/>
                          </a:solidFill>
                        </a:rPr>
                        <a:t>0.1</a:t>
                      </a:r>
                    </a:p>
                  </a:txBody>
                  <a:tcPr/>
                </a:tc>
                <a:tc>
                  <a:txBody>
                    <a:bodyPr/>
                    <a:lstStyle/>
                    <a:p>
                      <a:pPr algn="ctr"/>
                      <a:r>
                        <a:rPr lang="en-US" sz="1800" b="0" i="0" kern="1200" dirty="0" smtClean="0">
                          <a:solidFill>
                            <a:srgbClr val="00B050"/>
                          </a:solidFill>
                          <a:effectLst/>
                          <a:latin typeface="+mn-lt"/>
                          <a:ea typeface="+mn-ea"/>
                          <a:cs typeface="+mn-cs"/>
                        </a:rPr>
                        <a:t>✔</a:t>
                      </a:r>
                      <a:endParaRPr lang="en-US" dirty="0">
                        <a:solidFill>
                          <a:srgbClr val="00B050"/>
                        </a:solidFill>
                      </a:endParaRPr>
                    </a:p>
                  </a:txBody>
                  <a:tcPr/>
                </a:tc>
                <a:tc>
                  <a:txBody>
                    <a:bodyPr/>
                    <a:lstStyle/>
                    <a:p>
                      <a:pPr algn="ctr"/>
                      <a:r>
                        <a:rPr lang="en-US" sz="1800" b="0" i="0" kern="1200" dirty="0" smtClean="0">
                          <a:solidFill>
                            <a:srgbClr val="00B050"/>
                          </a:solidFill>
                          <a:effectLst/>
                          <a:latin typeface="+mn-lt"/>
                          <a:ea typeface="+mn-ea"/>
                          <a:cs typeface="+mn-cs"/>
                        </a:rPr>
                        <a:t>✔</a:t>
                      </a:r>
                      <a:endParaRPr lang="en-US" dirty="0">
                        <a:solidFill>
                          <a:srgbClr val="00B050"/>
                        </a:solidFill>
                      </a:endParaRPr>
                    </a:p>
                  </a:txBody>
                  <a:tcPr/>
                </a:tc>
                <a:extLst>
                  <a:ext uri="{0D108BD9-81ED-4DB2-BD59-A6C34878D82A}">
                    <a16:rowId xmlns:a16="http://schemas.microsoft.com/office/drawing/2014/main" val="44024530"/>
                  </a:ext>
                </a:extLst>
              </a:tr>
              <a:tr h="367244">
                <a:tc>
                  <a:txBody>
                    <a:bodyPr/>
                    <a:lstStyle/>
                    <a:p>
                      <a:r>
                        <a:rPr lang="en-US" sz="1400" dirty="0" smtClean="0">
                          <a:solidFill>
                            <a:schemeClr val="tx2"/>
                          </a:solidFill>
                        </a:rPr>
                        <a:t>Wood Framed Seismic Design 1: Code Provisions,</a:t>
                      </a:r>
                      <a:r>
                        <a:rPr lang="en-US" sz="1400" baseline="0" dirty="0" smtClean="0">
                          <a:solidFill>
                            <a:schemeClr val="tx2"/>
                          </a:solidFill>
                        </a:rPr>
                        <a:t> Design Parameters </a:t>
                      </a:r>
                      <a:endParaRPr lang="en-US" sz="1400" dirty="0">
                        <a:solidFill>
                          <a:schemeClr val="tx2"/>
                        </a:solidFill>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dirty="0" smtClean="0">
                          <a:solidFill>
                            <a:schemeClr val="tx2"/>
                          </a:solidFill>
                        </a:rPr>
                        <a:t>0.1</a:t>
                      </a:r>
                    </a:p>
                  </a:txBody>
                  <a:tcPr/>
                </a:tc>
                <a:tc>
                  <a:txBody>
                    <a:bodyPr/>
                    <a:lstStyle/>
                    <a:p>
                      <a:pPr algn="ctr"/>
                      <a:r>
                        <a:rPr lang="en-US" sz="1800" b="0" i="0" kern="1200" dirty="0" smtClean="0">
                          <a:solidFill>
                            <a:srgbClr val="00B050"/>
                          </a:solidFill>
                          <a:effectLst/>
                          <a:latin typeface="+mn-lt"/>
                          <a:ea typeface="+mn-ea"/>
                          <a:cs typeface="+mn-cs"/>
                        </a:rPr>
                        <a:t>✔</a:t>
                      </a:r>
                      <a:endParaRPr lang="en-US" dirty="0">
                        <a:solidFill>
                          <a:srgbClr val="00B050"/>
                        </a:solidFill>
                      </a:endParaRPr>
                    </a:p>
                  </a:txBody>
                  <a:tcPr/>
                </a:tc>
                <a:tc>
                  <a:txBody>
                    <a:bodyPr/>
                    <a:lstStyle/>
                    <a:p>
                      <a:pPr algn="ctr"/>
                      <a:r>
                        <a:rPr lang="en-US" sz="1800" b="0" i="0" kern="1200" dirty="0" smtClean="0">
                          <a:solidFill>
                            <a:srgbClr val="00B050"/>
                          </a:solidFill>
                          <a:effectLst/>
                          <a:latin typeface="+mn-lt"/>
                          <a:ea typeface="+mn-ea"/>
                          <a:cs typeface="+mn-cs"/>
                        </a:rPr>
                        <a:t>✔</a:t>
                      </a:r>
                      <a:endParaRPr lang="en-US" dirty="0">
                        <a:solidFill>
                          <a:srgbClr val="00B050"/>
                        </a:solidFill>
                      </a:endParaRPr>
                    </a:p>
                  </a:txBody>
                  <a:tcPr/>
                </a:tc>
                <a:extLst>
                  <a:ext uri="{0D108BD9-81ED-4DB2-BD59-A6C34878D82A}">
                    <a16:rowId xmlns:a16="http://schemas.microsoft.com/office/drawing/2014/main" val="2533447444"/>
                  </a:ext>
                </a:extLst>
              </a:tr>
            </a:tbl>
          </a:graphicData>
        </a:graphic>
      </p:graphicFrame>
    </p:spTree>
    <p:custDataLst>
      <p:tags r:id="rId1"/>
    </p:custDataLst>
    <p:extLst>
      <p:ext uri="{BB962C8B-B14F-4D97-AF65-F5344CB8AC3E}">
        <p14:creationId xmlns:p14="http://schemas.microsoft.com/office/powerpoint/2010/main" val="613360784"/>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Application Installation Photos: Multi-Family</a:t>
            </a:r>
            <a:endParaRPr lang="en-US" dirty="0"/>
          </a:p>
        </p:txBody>
      </p:sp>
      <p:pic>
        <p:nvPicPr>
          <p:cNvPr id="3" name="Picture 2"/>
          <p:cNvPicPr>
            <a:picLocks noChangeAspect="1"/>
          </p:cNvPicPr>
          <p:nvPr/>
        </p:nvPicPr>
        <p:blipFill rotWithShape="1">
          <a:blip r:embed="rId4">
            <a:extLst>
              <a:ext uri="{28A0092B-C50C-407E-A947-70E740481C1C}">
                <a14:useLocalDpi xmlns:a14="http://schemas.microsoft.com/office/drawing/2010/main" val="0"/>
              </a:ext>
            </a:extLst>
          </a:blip>
          <a:srcRect t="9923" b="15241"/>
          <a:stretch/>
        </p:blipFill>
        <p:spPr>
          <a:xfrm>
            <a:off x="1903547" y="1409700"/>
            <a:ext cx="8398933" cy="4724400"/>
          </a:xfrm>
          <a:prstGeom prst="rect">
            <a:avLst/>
          </a:prstGeom>
        </p:spPr>
      </p:pic>
    </p:spTree>
    <p:custDataLst>
      <p:tags r:id="rId1"/>
    </p:custDataLst>
    <p:extLst>
      <p:ext uri="{BB962C8B-B14F-4D97-AF65-F5344CB8AC3E}">
        <p14:creationId xmlns:p14="http://schemas.microsoft.com/office/powerpoint/2010/main" val="2113118127"/>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Application Installation Photos: Residential Seismic Upgrades</a:t>
            </a:r>
            <a:endParaRPr lang="en-US" dirty="0"/>
          </a:p>
        </p:txBody>
      </p:sp>
      <p:pic>
        <p:nvPicPr>
          <p:cNvPr id="4" name="Picture 3"/>
          <p:cNvPicPr>
            <a:picLocks noChangeAspect="1"/>
          </p:cNvPicPr>
          <p:nvPr/>
        </p:nvPicPr>
        <p:blipFill rotWithShape="1">
          <a:blip r:embed="rId4">
            <a:extLst>
              <a:ext uri="{28A0092B-C50C-407E-A947-70E740481C1C}">
                <a14:useLocalDpi xmlns:a14="http://schemas.microsoft.com/office/drawing/2010/main" val="0"/>
              </a:ext>
            </a:extLst>
          </a:blip>
          <a:srcRect t="24192" b="808"/>
          <a:stretch/>
        </p:blipFill>
        <p:spPr>
          <a:xfrm>
            <a:off x="1910689" y="1406431"/>
            <a:ext cx="8404746" cy="4727669"/>
          </a:xfrm>
          <a:prstGeom prst="rect">
            <a:avLst/>
          </a:prstGeom>
        </p:spPr>
      </p:pic>
      <p:sp>
        <p:nvSpPr>
          <p:cNvPr id="3" name="Rectangle 2"/>
          <p:cNvSpPr/>
          <p:nvPr/>
        </p:nvSpPr>
        <p:spPr>
          <a:xfrm>
            <a:off x="5233737" y="3140242"/>
            <a:ext cx="862263" cy="192505"/>
          </a:xfrm>
          <a:prstGeom prst="rect">
            <a:avLst/>
          </a:prstGeom>
          <a:solidFill>
            <a:srgbClr val="1717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2832296008"/>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Application Installation Photos: Retail and Fast Food</a:t>
            </a:r>
            <a:endParaRPr lang="en-US" dirty="0"/>
          </a:p>
        </p:txBody>
      </p:sp>
      <p:pic>
        <p:nvPicPr>
          <p:cNvPr id="3" name="Picture 2"/>
          <p:cNvPicPr>
            <a:picLocks noChangeAspect="1"/>
          </p:cNvPicPr>
          <p:nvPr/>
        </p:nvPicPr>
        <p:blipFill rotWithShape="1">
          <a:blip r:embed="rId4">
            <a:extLst>
              <a:ext uri="{28A0092B-C50C-407E-A947-70E740481C1C}">
                <a14:useLocalDpi xmlns:a14="http://schemas.microsoft.com/office/drawing/2010/main" val="0"/>
              </a:ext>
            </a:extLst>
          </a:blip>
          <a:srcRect t="12532" b="12532"/>
          <a:stretch/>
        </p:blipFill>
        <p:spPr>
          <a:xfrm>
            <a:off x="1914627" y="1409700"/>
            <a:ext cx="8398933" cy="4724400"/>
          </a:xfrm>
          <a:prstGeom prst="rect">
            <a:avLst/>
          </a:prstGeom>
        </p:spPr>
      </p:pic>
    </p:spTree>
    <p:custDataLst>
      <p:tags r:id="rId1"/>
    </p:custDataLst>
    <p:extLst>
      <p:ext uri="{BB962C8B-B14F-4D97-AF65-F5344CB8AC3E}">
        <p14:creationId xmlns:p14="http://schemas.microsoft.com/office/powerpoint/2010/main" val="919367519"/>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Application Installation Photos: RV Garage</a:t>
            </a:r>
            <a:endParaRPr lang="en-US" dirty="0"/>
          </a:p>
        </p:txBody>
      </p:sp>
      <p:pic>
        <p:nvPicPr>
          <p:cNvPr id="4" name="Picture 3"/>
          <p:cNvPicPr>
            <a:picLocks noChangeAspect="1"/>
          </p:cNvPicPr>
          <p:nvPr/>
        </p:nvPicPr>
        <p:blipFill rotWithShape="1">
          <a:blip r:embed="rId4">
            <a:extLst>
              <a:ext uri="{28A0092B-C50C-407E-A947-70E740481C1C}">
                <a14:useLocalDpi xmlns:a14="http://schemas.microsoft.com/office/drawing/2010/main" val="0"/>
              </a:ext>
            </a:extLst>
          </a:blip>
          <a:srcRect t="12582" b="12582"/>
          <a:stretch/>
        </p:blipFill>
        <p:spPr>
          <a:xfrm>
            <a:off x="1908297" y="1409700"/>
            <a:ext cx="8398933" cy="4724400"/>
          </a:xfrm>
          <a:prstGeom prst="rect">
            <a:avLst/>
          </a:prstGeom>
        </p:spPr>
      </p:pic>
    </p:spTree>
    <p:custDataLst>
      <p:tags r:id="rId1"/>
    </p:custDataLst>
    <p:extLst>
      <p:ext uri="{BB962C8B-B14F-4D97-AF65-F5344CB8AC3E}">
        <p14:creationId xmlns:p14="http://schemas.microsoft.com/office/powerpoint/2010/main" val="3909256664"/>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Application Installation Photos: Soft Story Retrofit</a:t>
            </a:r>
            <a:endParaRPr lang="en-US" dirty="0"/>
          </a:p>
        </p:txBody>
      </p:sp>
      <p:pic>
        <p:nvPicPr>
          <p:cNvPr id="3" name="Picture 2"/>
          <p:cNvPicPr>
            <a:picLocks noChangeAspect="1"/>
          </p:cNvPicPr>
          <p:nvPr/>
        </p:nvPicPr>
        <p:blipFill rotWithShape="1">
          <a:blip r:embed="rId4">
            <a:extLst>
              <a:ext uri="{28A0092B-C50C-407E-A947-70E740481C1C}">
                <a14:useLocalDpi xmlns:a14="http://schemas.microsoft.com/office/drawing/2010/main" val="0"/>
              </a:ext>
            </a:extLst>
          </a:blip>
          <a:srcRect t="19437" b="5681"/>
          <a:stretch/>
        </p:blipFill>
        <p:spPr>
          <a:xfrm>
            <a:off x="1903769" y="1409700"/>
            <a:ext cx="8398933" cy="4724400"/>
          </a:xfrm>
          <a:prstGeom prst="rect">
            <a:avLst/>
          </a:prstGeom>
        </p:spPr>
      </p:pic>
    </p:spTree>
    <p:custDataLst>
      <p:tags r:id="rId1"/>
    </p:custDataLst>
    <p:extLst>
      <p:ext uri="{BB962C8B-B14F-4D97-AF65-F5344CB8AC3E}">
        <p14:creationId xmlns:p14="http://schemas.microsoft.com/office/powerpoint/2010/main" val="861167090"/>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Results of Lacking First Story Strength</a:t>
            </a:r>
            <a:endParaRPr lang="en-US" dirty="0"/>
          </a:p>
        </p:txBody>
      </p:sp>
      <p:pic>
        <p:nvPicPr>
          <p:cNvPr id="4" name="Content Placeholder 3"/>
          <p:cNvPicPr>
            <a:picLocks noGrp="1" noChangeAspect="1"/>
          </p:cNvPicPr>
          <p:nvPr>
            <p:ph idx="1"/>
          </p:nvPr>
        </p:nvPicPr>
        <p:blipFill rotWithShape="1">
          <a:blip r:embed="rId4">
            <a:extLst>
              <a:ext uri="{28A0092B-C50C-407E-A947-70E740481C1C}">
                <a14:useLocalDpi xmlns:a14="http://schemas.microsoft.com/office/drawing/2010/main" val="0"/>
              </a:ext>
            </a:extLst>
          </a:blip>
          <a:srcRect b="7677"/>
          <a:stretch/>
        </p:blipFill>
        <p:spPr>
          <a:xfrm>
            <a:off x="0" y="1544189"/>
            <a:ext cx="12192000" cy="5334283"/>
          </a:xfrm>
        </p:spPr>
      </p:pic>
    </p:spTree>
    <p:custDataLst>
      <p:tags r:id="rId1"/>
    </p:custDataLst>
    <p:extLst>
      <p:ext uri="{BB962C8B-B14F-4D97-AF65-F5344CB8AC3E}">
        <p14:creationId xmlns:p14="http://schemas.microsoft.com/office/powerpoint/2010/main" val="1126107756"/>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Autofit/>
          </a:bodyPr>
          <a:lstStyle/>
          <a:p>
            <a:pPr marL="0" indent="0">
              <a:lnSpc>
                <a:spcPct val="120000"/>
              </a:lnSpc>
              <a:buNone/>
            </a:pPr>
            <a:r>
              <a:rPr lang="en-US" sz="2400" b="1" dirty="0" smtClean="0">
                <a:solidFill>
                  <a:srgbClr val="FF773D"/>
                </a:solidFill>
              </a:rPr>
              <a:t>Are moment frames cost effective?</a:t>
            </a:r>
          </a:p>
          <a:p>
            <a:pPr marL="0" indent="0">
              <a:lnSpc>
                <a:spcPct val="120000"/>
              </a:lnSpc>
              <a:buNone/>
            </a:pPr>
            <a:r>
              <a:rPr lang="en-US" sz="2000" b="1" dirty="0" smtClean="0">
                <a:solidFill>
                  <a:schemeClr val="tx2"/>
                </a:solidFill>
              </a:rPr>
              <a:t>Engineer will need to: </a:t>
            </a:r>
            <a:r>
              <a:rPr lang="en-US" sz="2000" dirty="0" smtClean="0">
                <a:solidFill>
                  <a:schemeClr val="tx2"/>
                </a:solidFill>
              </a:rPr>
              <a:t>design </a:t>
            </a:r>
            <a:r>
              <a:rPr lang="en-US" sz="2000" dirty="0">
                <a:solidFill>
                  <a:schemeClr val="tx2"/>
                </a:solidFill>
              </a:rPr>
              <a:t>the foundation anchorage, </a:t>
            </a:r>
            <a:r>
              <a:rPr lang="en-US" sz="2000" dirty="0" smtClean="0">
                <a:solidFill>
                  <a:schemeClr val="tx2"/>
                </a:solidFill>
              </a:rPr>
              <a:t>produce </a:t>
            </a:r>
            <a:r>
              <a:rPr lang="en-US" sz="2000" dirty="0">
                <a:solidFill>
                  <a:schemeClr val="tx2"/>
                </a:solidFill>
              </a:rPr>
              <a:t>steel and welding specifications, </a:t>
            </a:r>
            <a:r>
              <a:rPr lang="en-US" sz="2000" dirty="0" smtClean="0">
                <a:solidFill>
                  <a:schemeClr val="tx2"/>
                </a:solidFill>
              </a:rPr>
              <a:t>and </a:t>
            </a:r>
            <a:r>
              <a:rPr lang="en-US" sz="2000" dirty="0">
                <a:solidFill>
                  <a:schemeClr val="tx2"/>
                </a:solidFill>
              </a:rPr>
              <a:t>review steel shop drawings and welding procedure </a:t>
            </a:r>
            <a:r>
              <a:rPr lang="en-US" sz="2000" dirty="0" smtClean="0">
                <a:solidFill>
                  <a:schemeClr val="tx2"/>
                </a:solidFill>
              </a:rPr>
              <a:t>specifications</a:t>
            </a:r>
          </a:p>
          <a:p>
            <a:pPr marL="0" indent="0">
              <a:lnSpc>
                <a:spcPct val="120000"/>
              </a:lnSpc>
              <a:buNone/>
            </a:pPr>
            <a:r>
              <a:rPr lang="en-US" sz="2000" b="1" dirty="0">
                <a:solidFill>
                  <a:schemeClr val="tx2"/>
                </a:solidFill>
              </a:rPr>
              <a:t>S</a:t>
            </a:r>
            <a:r>
              <a:rPr lang="en-US" sz="2000" b="1" dirty="0" smtClean="0">
                <a:solidFill>
                  <a:schemeClr val="tx2"/>
                </a:solidFill>
              </a:rPr>
              <a:t>teel </a:t>
            </a:r>
            <a:r>
              <a:rPr lang="en-US" sz="2000" b="1" dirty="0">
                <a:solidFill>
                  <a:schemeClr val="tx2"/>
                </a:solidFill>
              </a:rPr>
              <a:t>sub-contractor will need </a:t>
            </a:r>
            <a:r>
              <a:rPr lang="en-US" sz="2000" b="1" dirty="0" smtClean="0">
                <a:solidFill>
                  <a:schemeClr val="tx2"/>
                </a:solidFill>
              </a:rPr>
              <a:t>to: </a:t>
            </a:r>
            <a:r>
              <a:rPr lang="en-US" sz="2000" dirty="0">
                <a:solidFill>
                  <a:schemeClr val="tx2"/>
                </a:solidFill>
              </a:rPr>
              <a:t>install the </a:t>
            </a:r>
            <a:r>
              <a:rPr lang="en-US" sz="2000" dirty="0" smtClean="0">
                <a:solidFill>
                  <a:schemeClr val="tx2"/>
                </a:solidFill>
              </a:rPr>
              <a:t>frame</a:t>
            </a:r>
          </a:p>
          <a:p>
            <a:pPr marL="0" indent="0">
              <a:lnSpc>
                <a:spcPct val="120000"/>
              </a:lnSpc>
              <a:buNone/>
            </a:pPr>
            <a:r>
              <a:rPr lang="en-US" sz="2000" b="1" dirty="0">
                <a:solidFill>
                  <a:schemeClr val="tx2"/>
                </a:solidFill>
              </a:rPr>
              <a:t>G</a:t>
            </a:r>
            <a:r>
              <a:rPr lang="en-US" sz="2000" b="1" dirty="0" smtClean="0">
                <a:solidFill>
                  <a:schemeClr val="tx2"/>
                </a:solidFill>
              </a:rPr>
              <a:t>eneral </a:t>
            </a:r>
            <a:r>
              <a:rPr lang="en-US" sz="2000" b="1" dirty="0">
                <a:solidFill>
                  <a:schemeClr val="tx2"/>
                </a:solidFill>
              </a:rPr>
              <a:t>contractor will need </a:t>
            </a:r>
            <a:r>
              <a:rPr lang="en-US" sz="2000" b="1" dirty="0" smtClean="0">
                <a:solidFill>
                  <a:schemeClr val="tx2"/>
                </a:solidFill>
              </a:rPr>
              <a:t>to: </a:t>
            </a:r>
            <a:r>
              <a:rPr lang="en-US" sz="2000" dirty="0">
                <a:solidFill>
                  <a:schemeClr val="tx2"/>
                </a:solidFill>
              </a:rPr>
              <a:t>coordinate between the iron workers, the framers, and the special inspectors to </a:t>
            </a:r>
            <a:r>
              <a:rPr lang="en-US" sz="2000" dirty="0" smtClean="0">
                <a:solidFill>
                  <a:schemeClr val="tx2"/>
                </a:solidFill>
              </a:rPr>
              <a:t>ensure fitment</a:t>
            </a:r>
            <a:endParaRPr lang="en-US" sz="2000" dirty="0">
              <a:solidFill>
                <a:schemeClr val="tx2"/>
              </a:solidFill>
            </a:endParaRPr>
          </a:p>
        </p:txBody>
      </p:sp>
      <p:sp>
        <p:nvSpPr>
          <p:cNvPr id="2" name="Title 1"/>
          <p:cNvSpPr>
            <a:spLocks noGrp="1"/>
          </p:cNvSpPr>
          <p:nvPr>
            <p:ph type="title"/>
          </p:nvPr>
        </p:nvSpPr>
        <p:spPr/>
        <p:txBody>
          <a:bodyPr>
            <a:normAutofit/>
          </a:bodyPr>
          <a:lstStyle/>
          <a:p>
            <a:r>
              <a:rPr lang="en-US" dirty="0" smtClean="0"/>
              <a:t>Cost Effectiveness</a:t>
            </a:r>
            <a:endParaRPr lang="en-US" dirty="0"/>
          </a:p>
        </p:txBody>
      </p:sp>
      <p:pic>
        <p:nvPicPr>
          <p:cNvPr id="6" name="Content Placeholder 5"/>
          <p:cNvPicPr>
            <a:picLocks noGrp="1" noChangeAspect="1"/>
          </p:cNvPicPr>
          <p:nvPr>
            <p:ph idx="10"/>
          </p:nvPr>
        </p:nvPicPr>
        <p:blipFill>
          <a:blip r:embed="rId4">
            <a:extLst>
              <a:ext uri="{28A0092B-C50C-407E-A947-70E740481C1C}">
                <a14:useLocalDpi xmlns:a14="http://schemas.microsoft.com/office/drawing/2010/main" val="0"/>
              </a:ext>
            </a:extLst>
          </a:blip>
          <a:stretch>
            <a:fillRect/>
          </a:stretch>
        </p:blipFill>
        <p:spPr>
          <a:xfrm>
            <a:off x="6362700" y="1496043"/>
            <a:ext cx="5105400" cy="3405301"/>
          </a:xfrm>
          <a:prstGeom prst="rect">
            <a:avLst/>
          </a:prstGeom>
        </p:spPr>
      </p:pic>
    </p:spTree>
    <p:custDataLst>
      <p:tags r:id="rId1"/>
    </p:custDataLst>
    <p:extLst>
      <p:ext uri="{BB962C8B-B14F-4D97-AF65-F5344CB8AC3E}">
        <p14:creationId xmlns:p14="http://schemas.microsoft.com/office/powerpoint/2010/main" val="610584345"/>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Autofit/>
          </a:bodyPr>
          <a:lstStyle/>
          <a:p>
            <a:pPr marL="0" indent="0">
              <a:lnSpc>
                <a:spcPct val="120000"/>
              </a:lnSpc>
              <a:buNone/>
            </a:pPr>
            <a:r>
              <a:rPr lang="en-US" sz="2400" b="1" dirty="0" smtClean="0">
                <a:solidFill>
                  <a:srgbClr val="FF773D"/>
                </a:solidFill>
              </a:rPr>
              <a:t>Benefits of prefabricated </a:t>
            </a:r>
            <a:r>
              <a:rPr lang="en-US" sz="2400" b="1" dirty="0">
                <a:solidFill>
                  <a:srgbClr val="FF773D"/>
                </a:solidFill>
              </a:rPr>
              <a:t>f</a:t>
            </a:r>
            <a:r>
              <a:rPr lang="en-US" sz="2400" b="1" dirty="0" smtClean="0">
                <a:solidFill>
                  <a:srgbClr val="FF773D"/>
                </a:solidFill>
              </a:rPr>
              <a:t>rames</a:t>
            </a:r>
          </a:p>
          <a:p>
            <a:pPr marL="0" indent="0">
              <a:lnSpc>
                <a:spcPct val="120000"/>
              </a:lnSpc>
              <a:buNone/>
            </a:pPr>
            <a:r>
              <a:rPr lang="en-US" sz="2000" dirty="0">
                <a:solidFill>
                  <a:schemeClr val="tx2"/>
                </a:solidFill>
              </a:rPr>
              <a:t>To save all this additional design work for the engineer and coordination effort for the general contractor, several manufacturers are now selling </a:t>
            </a:r>
            <a:r>
              <a:rPr lang="en-US" sz="2000" dirty="0" smtClean="0">
                <a:solidFill>
                  <a:schemeClr val="tx2"/>
                </a:solidFill>
              </a:rPr>
              <a:t>prefabricated </a:t>
            </a:r>
            <a:r>
              <a:rPr lang="en-US" sz="2000" dirty="0">
                <a:solidFill>
                  <a:schemeClr val="tx2"/>
                </a:solidFill>
              </a:rPr>
              <a:t>moment </a:t>
            </a:r>
            <a:r>
              <a:rPr lang="en-US" sz="2000" dirty="0" smtClean="0">
                <a:solidFill>
                  <a:schemeClr val="tx2"/>
                </a:solidFill>
              </a:rPr>
              <a:t>frames.</a:t>
            </a:r>
            <a:endParaRPr lang="en-US" sz="2000" dirty="0">
              <a:solidFill>
                <a:schemeClr val="tx2"/>
              </a:solidFill>
            </a:endParaRPr>
          </a:p>
          <a:p>
            <a:pPr marL="0" indent="0">
              <a:lnSpc>
                <a:spcPct val="120000"/>
              </a:lnSpc>
              <a:buNone/>
            </a:pPr>
            <a:r>
              <a:rPr lang="en-US" sz="2000" dirty="0">
                <a:solidFill>
                  <a:schemeClr val="tx2"/>
                </a:solidFill>
              </a:rPr>
              <a:t>The specification of </a:t>
            </a:r>
            <a:r>
              <a:rPr lang="en-US" sz="2000" dirty="0" err="1" smtClean="0">
                <a:solidFill>
                  <a:schemeClr val="tx2"/>
                </a:solidFill>
              </a:rPr>
              <a:t>premanufactured</a:t>
            </a:r>
            <a:r>
              <a:rPr lang="en-US" sz="2000" dirty="0" smtClean="0">
                <a:solidFill>
                  <a:schemeClr val="tx2"/>
                </a:solidFill>
              </a:rPr>
              <a:t> </a:t>
            </a:r>
            <a:r>
              <a:rPr lang="en-US" sz="2000" dirty="0">
                <a:solidFill>
                  <a:schemeClr val="tx2"/>
                </a:solidFill>
              </a:rPr>
              <a:t>moment frames can </a:t>
            </a:r>
            <a:r>
              <a:rPr lang="en-US" sz="2000" b="1" dirty="0">
                <a:solidFill>
                  <a:schemeClr val="tx2"/>
                </a:solidFill>
              </a:rPr>
              <a:t>be simplified to selecting a frame model from a catalog that meets the vertical and lateral loading requirements</a:t>
            </a:r>
            <a:r>
              <a:rPr lang="en-US" sz="2000" dirty="0" smtClean="0">
                <a:solidFill>
                  <a:schemeClr val="tx2"/>
                </a:solidFill>
              </a:rPr>
              <a:t>.</a:t>
            </a:r>
            <a:endParaRPr lang="en-US" sz="2000" dirty="0">
              <a:solidFill>
                <a:schemeClr val="tx2"/>
              </a:solidFill>
            </a:endParaRPr>
          </a:p>
        </p:txBody>
      </p:sp>
      <p:sp>
        <p:nvSpPr>
          <p:cNvPr id="2" name="Title 1"/>
          <p:cNvSpPr>
            <a:spLocks noGrp="1"/>
          </p:cNvSpPr>
          <p:nvPr>
            <p:ph type="title"/>
          </p:nvPr>
        </p:nvSpPr>
        <p:spPr/>
        <p:txBody>
          <a:bodyPr>
            <a:normAutofit/>
          </a:bodyPr>
          <a:lstStyle/>
          <a:p>
            <a:r>
              <a:rPr lang="en-US" dirty="0" smtClean="0"/>
              <a:t>Prefabricated Moment Frames</a:t>
            </a:r>
            <a:endParaRPr lang="en-US" dirty="0"/>
          </a:p>
        </p:txBody>
      </p:sp>
      <p:pic>
        <p:nvPicPr>
          <p:cNvPr id="6" name="Picture 5"/>
          <p:cNvPicPr>
            <a:picLocks noChangeAspect="1"/>
          </p:cNvPicPr>
          <p:nvPr/>
        </p:nvPicPr>
        <p:blipFill rotWithShape="1">
          <a:blip r:embed="rId4">
            <a:extLst>
              <a:ext uri="{28A0092B-C50C-407E-A947-70E740481C1C}">
                <a14:useLocalDpi xmlns:a14="http://schemas.microsoft.com/office/drawing/2010/main" val="0"/>
              </a:ext>
            </a:extLst>
          </a:blip>
          <a:srcRect l="14648" r="15696"/>
          <a:stretch/>
        </p:blipFill>
        <p:spPr>
          <a:xfrm>
            <a:off x="6358270" y="1791837"/>
            <a:ext cx="5114260" cy="3487479"/>
          </a:xfrm>
          <a:prstGeom prst="rect">
            <a:avLst/>
          </a:prstGeom>
        </p:spPr>
      </p:pic>
    </p:spTree>
    <p:custDataLst>
      <p:tags r:id="rId1"/>
    </p:custDataLst>
    <p:extLst>
      <p:ext uri="{BB962C8B-B14F-4D97-AF65-F5344CB8AC3E}">
        <p14:creationId xmlns:p14="http://schemas.microsoft.com/office/powerpoint/2010/main" val="4290151460"/>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Lesson Three Complete</a:t>
            </a:r>
            <a:endParaRPr lang="en-US" dirty="0"/>
          </a:p>
        </p:txBody>
      </p:sp>
      <p:sp>
        <p:nvSpPr>
          <p:cNvPr id="3" name="Content Placeholder 2"/>
          <p:cNvSpPr>
            <a:spLocks noGrp="1"/>
          </p:cNvSpPr>
          <p:nvPr>
            <p:ph idx="1"/>
          </p:nvPr>
        </p:nvSpPr>
        <p:spPr/>
        <p:txBody>
          <a:bodyPr/>
          <a:lstStyle/>
          <a:p>
            <a:r>
              <a:rPr lang="en-US" dirty="0" smtClean="0">
                <a:solidFill>
                  <a:srgbClr val="FF773D"/>
                </a:solidFill>
              </a:rPr>
              <a:t>Now that you’ve completed this lesson, you should be able to:</a:t>
            </a:r>
          </a:p>
          <a:p>
            <a:pPr marL="233363" indent="-233363">
              <a:spcAft>
                <a:spcPts val="600"/>
              </a:spcAft>
              <a:buFont typeface="Arial" panose="020B0604020202020204" pitchFamily="34" charset="0"/>
              <a:buChar char="•"/>
            </a:pPr>
            <a:r>
              <a:rPr lang="en-US" dirty="0" smtClean="0">
                <a:solidFill>
                  <a:schemeClr val="bg1">
                    <a:lumMod val="95000"/>
                  </a:schemeClr>
                </a:solidFill>
              </a:rPr>
              <a:t>Explain the proper application of ordinary moment frames and special moment frames</a:t>
            </a:r>
            <a:endParaRPr lang="en-US" dirty="0">
              <a:solidFill>
                <a:schemeClr val="bg1">
                  <a:lumMod val="95000"/>
                </a:schemeClr>
              </a:solidFill>
            </a:endParaRPr>
          </a:p>
        </p:txBody>
      </p:sp>
    </p:spTree>
    <p:custDataLst>
      <p:tags r:id="rId1"/>
    </p:custDataLst>
    <p:extLst>
      <p:ext uri="{BB962C8B-B14F-4D97-AF65-F5344CB8AC3E}">
        <p14:creationId xmlns:p14="http://schemas.microsoft.com/office/powerpoint/2010/main" val="188116568"/>
      </p:ext>
    </p:extLst>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LESSON 4</a:t>
            </a:r>
            <a:endParaRPr lang="en-US" dirty="0"/>
          </a:p>
        </p:txBody>
      </p:sp>
      <p:sp>
        <p:nvSpPr>
          <p:cNvPr id="3" name="Text Placeholder 2"/>
          <p:cNvSpPr>
            <a:spLocks noGrp="1"/>
          </p:cNvSpPr>
          <p:nvPr>
            <p:ph type="body" sz="quarter" idx="10"/>
          </p:nvPr>
        </p:nvSpPr>
        <p:spPr/>
        <p:txBody>
          <a:bodyPr/>
          <a:lstStyle/>
          <a:p>
            <a:r>
              <a:rPr lang="en-US" b="1" dirty="0" smtClean="0"/>
              <a:t>Moment Frame Design Solutions</a:t>
            </a:r>
            <a:endParaRPr lang="en-US" b="1" dirty="0"/>
          </a:p>
        </p:txBody>
      </p:sp>
      <p:sp>
        <p:nvSpPr>
          <p:cNvPr id="4" name="Snip and Round Single Corner Rectangle 3"/>
          <p:cNvSpPr/>
          <p:nvPr/>
        </p:nvSpPr>
        <p:spPr>
          <a:xfrm flipH="1">
            <a:off x="6362700" y="3429000"/>
            <a:ext cx="5372100" cy="2589028"/>
          </a:xfrm>
          <a:prstGeom prst="snipRoundRect">
            <a:avLst>
              <a:gd name="adj1" fmla="val 0"/>
              <a:gd name="adj2" fmla="val 16667"/>
            </a:avLst>
          </a:prstGeom>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Snip and Round Single Corner Rectangle 4"/>
          <p:cNvSpPr/>
          <p:nvPr/>
        </p:nvSpPr>
        <p:spPr>
          <a:xfrm flipH="1">
            <a:off x="6464591" y="3530008"/>
            <a:ext cx="5178060" cy="744280"/>
          </a:xfrm>
          <a:prstGeom prst="snipRoundRect">
            <a:avLst>
              <a:gd name="adj1" fmla="val 0"/>
              <a:gd name="adj2" fmla="val 50000"/>
            </a:avLst>
          </a:prstGeom>
          <a:solidFill>
            <a:schemeClr val="bg1"/>
          </a:solidFill>
          <a:ln>
            <a:noFill/>
          </a:ln>
          <a:effectLst>
            <a:outerShdw blurRad="50800" dist="38100" dir="2700000" algn="tl" rotWithShape="0">
              <a:prstClr val="black">
                <a:alpha val="40000"/>
              </a:prstClr>
            </a:outerShdw>
          </a:effectLst>
        </p:spPr>
        <p:style>
          <a:lnRef idx="2">
            <a:schemeClr val="accent4">
              <a:shade val="50000"/>
            </a:schemeClr>
          </a:lnRef>
          <a:fillRef idx="1">
            <a:schemeClr val="accent4"/>
          </a:fillRef>
          <a:effectRef idx="0">
            <a:schemeClr val="accent4"/>
          </a:effectRef>
          <a:fontRef idx="minor">
            <a:schemeClr val="lt1"/>
          </a:fontRef>
        </p:style>
        <p:txBody>
          <a:bodyPr lIns="164592" tIns="228600" rtlCol="0" anchor="t"/>
          <a:lstStyle/>
          <a:p>
            <a:r>
              <a:rPr lang="en-US" sz="1600" dirty="0" smtClean="0">
                <a:solidFill>
                  <a:srgbClr val="2B4C76"/>
                </a:solidFill>
                <a:latin typeface="Arial" panose="020B0604020202020204" pitchFamily="34" charset="0"/>
                <a:cs typeface="Arial" panose="020B0604020202020204" pitchFamily="34" charset="0"/>
              </a:rPr>
              <a:t>After completing this lesson, you will be able to:</a:t>
            </a:r>
            <a:endParaRPr lang="en-US" sz="1600" dirty="0">
              <a:solidFill>
                <a:srgbClr val="2B4C76"/>
              </a:solidFill>
              <a:latin typeface="Arial" panose="020B0604020202020204" pitchFamily="34" charset="0"/>
              <a:cs typeface="Arial" panose="020B0604020202020204" pitchFamily="34" charset="0"/>
            </a:endParaRPr>
          </a:p>
        </p:txBody>
      </p:sp>
      <p:cxnSp>
        <p:nvCxnSpPr>
          <p:cNvPr id="7" name="Straight Connector 6"/>
          <p:cNvCxnSpPr/>
          <p:nvPr/>
        </p:nvCxnSpPr>
        <p:spPr>
          <a:xfrm>
            <a:off x="6464591" y="4167962"/>
            <a:ext cx="5175504" cy="0"/>
          </a:xfrm>
          <a:prstGeom prst="line">
            <a:avLst/>
          </a:prstGeom>
          <a:ln w="38100">
            <a:solidFill>
              <a:srgbClr val="2B4C76"/>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6464591" y="4401875"/>
            <a:ext cx="4899695" cy="1520460"/>
          </a:xfrm>
          <a:prstGeom prst="rect">
            <a:avLst/>
          </a:prstGeom>
          <a:noFill/>
        </p:spPr>
        <p:txBody>
          <a:bodyPr wrap="square" rtlCol="0">
            <a:noAutofit/>
          </a:bodyPr>
          <a:lstStyle/>
          <a:p>
            <a:pPr marL="233363" indent="-233363">
              <a:lnSpc>
                <a:spcPct val="120000"/>
              </a:lnSpc>
              <a:spcAft>
                <a:spcPts val="600"/>
              </a:spcAft>
              <a:buFont typeface="Arial" panose="020B0604020202020204" pitchFamily="34" charset="0"/>
              <a:buChar char="•"/>
            </a:pPr>
            <a:r>
              <a:rPr lang="en-US" dirty="0">
                <a:solidFill>
                  <a:schemeClr val="bg1"/>
                </a:solidFill>
                <a:latin typeface="Arial" panose="020B0604020202020204" pitchFamily="34" charset="0"/>
                <a:cs typeface="Arial" panose="020B0604020202020204" pitchFamily="34" charset="0"/>
              </a:rPr>
              <a:t>Explain the advantages of using a predesigned and manufactured steel moment frame</a:t>
            </a:r>
          </a:p>
        </p:txBody>
      </p:sp>
    </p:spTree>
    <p:custDataLst>
      <p:tags r:id="rId1"/>
    </p:custDataLst>
    <p:extLst>
      <p:ext uri="{BB962C8B-B14F-4D97-AF65-F5344CB8AC3E}">
        <p14:creationId xmlns:p14="http://schemas.microsoft.com/office/powerpoint/2010/main" val="138402622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Course Description</a:t>
            </a:r>
            <a:endParaRPr lang="en-US" dirty="0"/>
          </a:p>
        </p:txBody>
      </p:sp>
      <p:sp>
        <p:nvSpPr>
          <p:cNvPr id="5" name="Rectangle 60"/>
          <p:cNvSpPr txBox="1">
            <a:spLocks noChangeArrowheads="1"/>
          </p:cNvSpPr>
          <p:nvPr/>
        </p:nvSpPr>
        <p:spPr bwMode="auto">
          <a:xfrm>
            <a:off x="1641285" y="1409700"/>
            <a:ext cx="8909429" cy="1579160"/>
          </a:xfrm>
          <a:prstGeom prst="rect">
            <a:avLst/>
          </a:prstGeom>
          <a:noFill/>
          <a:ln w="9525">
            <a:noFill/>
            <a:miter lim="800000"/>
            <a:headEnd/>
            <a:tailEnd/>
          </a:ln>
        </p:spPr>
        <p:txBody>
          <a:bodyPr vert="horz" lIns="0" tIns="0" rIns="0" bIns="0" rtlCol="0">
            <a:noAutofit/>
          </a:bodyPr>
          <a:lstStyle>
            <a:lvl1pPr marL="182875" indent="-182875" algn="l" defTabSz="914377" rtl="0" eaLnBrk="1" latinLnBrk="0" hangingPunct="1">
              <a:spcBef>
                <a:spcPct val="20000"/>
              </a:spcBef>
              <a:buFont typeface="Arial" panose="020B0604020202020204" pitchFamily="34" charset="0"/>
              <a:buChar char="•"/>
              <a:defRPr sz="2200" kern="1200">
                <a:solidFill>
                  <a:schemeClr val="bg2"/>
                </a:solidFill>
                <a:latin typeface="Arial" panose="020B0604020202020204" pitchFamily="34" charset="0"/>
                <a:ea typeface="+mn-ea"/>
                <a:cs typeface="Arial" panose="020B0604020202020204" pitchFamily="34" charset="0"/>
              </a:defRPr>
            </a:lvl1pPr>
            <a:lvl2pPr marL="594345" indent="-285744" algn="l" defTabSz="914377" rtl="0" eaLnBrk="1" latinLnBrk="0" hangingPunct="1">
              <a:spcBef>
                <a:spcPct val="20000"/>
              </a:spcBef>
              <a:buFont typeface="Arial" panose="020B0604020202020204" pitchFamily="34" charset="0"/>
              <a:buChar char="–"/>
              <a:defRPr sz="2000" kern="1200">
                <a:solidFill>
                  <a:schemeClr val="bg2"/>
                </a:solidFill>
                <a:latin typeface="Arial" panose="020B0604020202020204" pitchFamily="34" charset="0"/>
                <a:ea typeface="+mn-ea"/>
                <a:cs typeface="Arial" panose="020B0604020202020204" pitchFamily="34" charset="0"/>
              </a:defRPr>
            </a:lvl2pPr>
            <a:lvl3pPr marL="914377" indent="-182875" algn="l" defTabSz="914377" rtl="0" eaLnBrk="1" latinLnBrk="0" hangingPunct="1">
              <a:spcBef>
                <a:spcPct val="20000"/>
              </a:spcBef>
              <a:buFont typeface="Arial" panose="020B0604020202020204" pitchFamily="34" charset="0"/>
              <a:buChar char="•"/>
              <a:defRPr sz="1800" kern="1200">
                <a:solidFill>
                  <a:schemeClr val="bg2"/>
                </a:solidFill>
                <a:latin typeface="Arial" panose="020B0604020202020204" pitchFamily="34" charset="0"/>
                <a:ea typeface="+mn-ea"/>
                <a:cs typeface="Arial" panose="020B0604020202020204" pitchFamily="34" charset="0"/>
              </a:defRPr>
            </a:lvl3pPr>
            <a:lvl4pPr marL="1371566" indent="-182875" algn="l" defTabSz="914377" rtl="0" eaLnBrk="1" latinLnBrk="0" hangingPunct="1">
              <a:spcBef>
                <a:spcPct val="20000"/>
              </a:spcBef>
              <a:buFont typeface="Arial" panose="020B0604020202020204" pitchFamily="34" charset="0"/>
              <a:buChar char="–"/>
              <a:defRPr sz="1600" kern="1200">
                <a:solidFill>
                  <a:schemeClr val="bg2"/>
                </a:solidFill>
                <a:latin typeface="Arial" panose="020B0604020202020204" pitchFamily="34" charset="0"/>
                <a:ea typeface="+mn-ea"/>
                <a:cs typeface="Arial" panose="020B0604020202020204" pitchFamily="34" charset="0"/>
              </a:defRPr>
            </a:lvl4pPr>
            <a:lvl5pPr marL="1828754" indent="-182875" algn="l" defTabSz="914377" rtl="0" eaLnBrk="1" latinLnBrk="0" hangingPunct="1">
              <a:spcBef>
                <a:spcPct val="20000"/>
              </a:spcBef>
              <a:buFont typeface="Arial" panose="020B0604020202020204" pitchFamily="34" charset="0"/>
              <a:buChar char="»"/>
              <a:defRPr sz="1600" kern="1200">
                <a:solidFill>
                  <a:schemeClr val="bg2"/>
                </a:solidFill>
                <a:latin typeface="Arial" panose="020B0604020202020204" pitchFamily="34" charset="0"/>
                <a:ea typeface="+mn-ea"/>
                <a:cs typeface="Arial" panose="020B0604020202020204" pitchFamily="34" charset="0"/>
              </a:defRPr>
            </a:lvl5pPr>
            <a:lvl6pPr marL="2514537" indent="-228594" algn="l" defTabSz="91437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726" indent="-228594" algn="l" defTabSz="91437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8914" indent="-228594" algn="l" defTabSz="91437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103" indent="-228594" algn="l" defTabSz="91437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lvl="0" indent="0" algn="ctr">
              <a:lnSpc>
                <a:spcPct val="120000"/>
              </a:lnSpc>
              <a:spcBef>
                <a:spcPts val="600"/>
              </a:spcBef>
              <a:buNone/>
            </a:pPr>
            <a:r>
              <a:rPr lang="en-US" altLang="en-US" sz="2000" dirty="0" smtClean="0">
                <a:solidFill>
                  <a:srgbClr val="666666"/>
                </a:solidFill>
                <a:latin typeface="Arial"/>
                <a:ea typeface="Calibri" pitchFamily="34" charset="0"/>
              </a:rPr>
              <a:t>This </a:t>
            </a:r>
            <a:r>
              <a:rPr lang="en-US" altLang="en-US" sz="2000" dirty="0">
                <a:solidFill>
                  <a:srgbClr val="666666"/>
                </a:solidFill>
                <a:latin typeface="Arial"/>
                <a:ea typeface="Calibri" pitchFamily="34" charset="0"/>
              </a:rPr>
              <a:t>is a </a:t>
            </a:r>
            <a:r>
              <a:rPr lang="en-US" altLang="en-US" sz="2000" dirty="0" smtClean="0">
                <a:solidFill>
                  <a:srgbClr val="666666"/>
                </a:solidFill>
                <a:latin typeface="Arial"/>
                <a:ea typeface="Calibri" pitchFamily="34" charset="0"/>
              </a:rPr>
              <a:t>technical </a:t>
            </a:r>
            <a:r>
              <a:rPr lang="en-US" altLang="en-US" sz="2000" dirty="0">
                <a:solidFill>
                  <a:srgbClr val="666666"/>
                </a:solidFill>
                <a:latin typeface="Arial"/>
                <a:ea typeface="Calibri" pitchFamily="34" charset="0"/>
              </a:rPr>
              <a:t>course intended primarily for structural engineers and designers interested in understanding and designing steel moment frames. This course reviews the types and applications of steel moment frames and walks through a design solution for pre-fabricated moment frame solutions.</a:t>
            </a:r>
            <a:endParaRPr kumimoji="0" lang="en-US" altLang="en-US" sz="2000" b="0" i="0" u="none" strike="noStrike" kern="1200" cap="none" spc="0" normalizeH="0" baseline="0" noProof="0" dirty="0">
              <a:ln>
                <a:noFill/>
              </a:ln>
              <a:solidFill>
                <a:srgbClr val="666666"/>
              </a:solidFill>
              <a:effectLst/>
              <a:uLnTx/>
              <a:uFillTx/>
              <a:latin typeface="Arial"/>
              <a:ea typeface="Calibri" pitchFamily="34" charset="0"/>
            </a:endParaRPr>
          </a:p>
        </p:txBody>
      </p:sp>
      <p:graphicFrame>
        <p:nvGraphicFramePr>
          <p:cNvPr id="7" name="Content Placeholder 3"/>
          <p:cNvGraphicFramePr>
            <a:graphicFrameLocks/>
          </p:cNvGraphicFramePr>
          <p:nvPr>
            <p:extLst>
              <p:ext uri="{D42A27DB-BD31-4B8C-83A1-F6EECF244321}">
                <p14:modId xmlns:p14="http://schemas.microsoft.com/office/powerpoint/2010/main" val="2292150565"/>
              </p:ext>
            </p:extLst>
          </p:nvPr>
        </p:nvGraphicFramePr>
        <p:xfrm>
          <a:off x="1641285" y="3144729"/>
          <a:ext cx="8949062" cy="2989371"/>
        </p:xfrm>
        <a:graphic>
          <a:graphicData uri="http://schemas.openxmlformats.org/drawingml/2006/table">
            <a:tbl>
              <a:tblPr firstRow="1" bandRow="1"/>
              <a:tblGrid>
                <a:gridCol w="8949062">
                  <a:extLst>
                    <a:ext uri="{9D8B030D-6E8A-4147-A177-3AD203B41FA5}">
                      <a16:colId xmlns:a16="http://schemas.microsoft.com/office/drawing/2014/main" val="20000"/>
                    </a:ext>
                  </a:extLst>
                </a:gridCol>
              </a:tblGrid>
              <a:tr h="429051">
                <a:tc>
                  <a:txBody>
                    <a:bodyPr/>
                    <a:lstStyle>
                      <a:lvl1pPr marL="0" algn="l" defTabSz="914400" rtl="0" eaLnBrk="1" latinLnBrk="0" hangingPunct="1">
                        <a:defRPr sz="1800" b="1" kern="1200">
                          <a:solidFill>
                            <a:schemeClr val="bg1"/>
                          </a:solidFill>
                          <a:latin typeface="Calibri"/>
                        </a:defRPr>
                      </a:lvl1pPr>
                      <a:lvl2pPr marL="457200" algn="l" defTabSz="914400" rtl="0" eaLnBrk="1" latinLnBrk="0" hangingPunct="1">
                        <a:defRPr sz="1800" b="1" kern="1200">
                          <a:solidFill>
                            <a:schemeClr val="bg1"/>
                          </a:solidFill>
                          <a:latin typeface="Calibri"/>
                        </a:defRPr>
                      </a:lvl2pPr>
                      <a:lvl3pPr marL="914400" algn="l" defTabSz="914400" rtl="0" eaLnBrk="1" latinLnBrk="0" hangingPunct="1">
                        <a:defRPr sz="1800" b="1" kern="1200">
                          <a:solidFill>
                            <a:schemeClr val="bg1"/>
                          </a:solidFill>
                          <a:latin typeface="Calibri"/>
                        </a:defRPr>
                      </a:lvl3pPr>
                      <a:lvl4pPr marL="1371600" algn="l" defTabSz="914400" rtl="0" eaLnBrk="1" latinLnBrk="0" hangingPunct="1">
                        <a:defRPr sz="1800" b="1" kern="1200">
                          <a:solidFill>
                            <a:schemeClr val="bg1"/>
                          </a:solidFill>
                          <a:latin typeface="Calibri"/>
                        </a:defRPr>
                      </a:lvl4pPr>
                      <a:lvl5pPr marL="1828800" algn="l" defTabSz="914400" rtl="0" eaLnBrk="1" latinLnBrk="0" hangingPunct="1">
                        <a:defRPr sz="1800" b="1" kern="1200">
                          <a:solidFill>
                            <a:schemeClr val="bg1"/>
                          </a:solidFill>
                          <a:latin typeface="Calibri"/>
                        </a:defRPr>
                      </a:lvl5pPr>
                      <a:lvl6pPr marL="2286000" algn="l" defTabSz="914400" rtl="0" eaLnBrk="1" latinLnBrk="0" hangingPunct="1">
                        <a:defRPr sz="1800" b="1" kern="1200">
                          <a:solidFill>
                            <a:schemeClr val="bg1"/>
                          </a:solidFill>
                          <a:latin typeface="Calibri"/>
                        </a:defRPr>
                      </a:lvl6pPr>
                      <a:lvl7pPr marL="2743200" algn="l" defTabSz="914400" rtl="0" eaLnBrk="1" latinLnBrk="0" hangingPunct="1">
                        <a:defRPr sz="1800" b="1" kern="1200">
                          <a:solidFill>
                            <a:schemeClr val="bg1"/>
                          </a:solidFill>
                          <a:latin typeface="Calibri"/>
                        </a:defRPr>
                      </a:lvl7pPr>
                      <a:lvl8pPr marL="3200400" algn="l" defTabSz="914400" rtl="0" eaLnBrk="1" latinLnBrk="0" hangingPunct="1">
                        <a:defRPr sz="1800" b="1" kern="1200">
                          <a:solidFill>
                            <a:schemeClr val="bg1"/>
                          </a:solidFill>
                          <a:latin typeface="Calibri"/>
                        </a:defRPr>
                      </a:lvl8pPr>
                      <a:lvl9pPr marL="3657600" algn="l" defTabSz="914400" rtl="0" eaLnBrk="1" latinLnBrk="0" hangingPunct="1">
                        <a:defRPr sz="1800" b="1" kern="1200">
                          <a:solidFill>
                            <a:schemeClr val="bg1"/>
                          </a:solidFill>
                          <a:latin typeface="Calibri"/>
                        </a:defRPr>
                      </a:lvl9pPr>
                    </a:lstStyle>
                    <a:p>
                      <a:pPr algn="ctr"/>
                      <a:r>
                        <a:rPr lang="en-US" sz="2000" b="0" dirty="0" smtClean="0">
                          <a:solidFill>
                            <a:srgbClr val="FFFFFF"/>
                          </a:solidFill>
                          <a:effectLst>
                            <a:outerShdw blurRad="38100" dist="38100" dir="2700000" algn="tl">
                              <a:srgbClr val="000000">
                                <a:alpha val="43137"/>
                              </a:srgbClr>
                            </a:outerShdw>
                          </a:effectLst>
                          <a:latin typeface="Arial Black" panose="020B0A04020102020204" pitchFamily="34" charset="0"/>
                          <a:cs typeface="Arial" panose="020B0604020202020204" pitchFamily="34" charset="0"/>
                        </a:rPr>
                        <a:t>Course Contents</a:t>
                      </a:r>
                      <a:endParaRPr lang="en-US" sz="2000" b="0" dirty="0">
                        <a:solidFill>
                          <a:srgbClr val="FFFFFF"/>
                        </a:solidFill>
                        <a:effectLst>
                          <a:outerShdw blurRad="38100" dist="38100" dir="2700000" algn="tl">
                            <a:srgbClr val="000000">
                              <a:alpha val="43137"/>
                            </a:srgbClr>
                          </a:outerShdw>
                        </a:effectLst>
                        <a:latin typeface="Arial Black" panose="020B0A04020102020204" pitchFamily="34" charset="0"/>
                        <a:cs typeface="Arial" panose="020B0604020202020204" pitchFamily="34" charset="0"/>
                      </a:endParaRPr>
                    </a:p>
                  </a:txBody>
                  <a:tcPr marL="121920" marR="121920" marT="60960" marB="60960" anchor="ctr">
                    <a:lnL w="12700" cap="flat" cmpd="sng" algn="ctr">
                      <a:solidFill>
                        <a:srgbClr val="2C2C2C">
                          <a:lumMod val="50000"/>
                          <a:lumOff val="50000"/>
                        </a:srgbClr>
                      </a:solidFill>
                      <a:prstDash val="solid"/>
                      <a:round/>
                      <a:headEnd type="none" w="med" len="med"/>
                      <a:tailEnd type="none" w="med" len="med"/>
                    </a:lnL>
                    <a:lnR w="12700" cap="flat" cmpd="sng" algn="ctr">
                      <a:solidFill>
                        <a:srgbClr val="2C2C2C">
                          <a:lumMod val="50000"/>
                          <a:lumOff val="50000"/>
                        </a:srgbClr>
                      </a:solidFill>
                      <a:prstDash val="solid"/>
                      <a:round/>
                      <a:headEnd type="none" w="med" len="med"/>
                      <a:tailEnd type="none" w="med" len="med"/>
                    </a:lnR>
                    <a:lnT w="12700" cap="flat" cmpd="sng" algn="ctr">
                      <a:solidFill>
                        <a:srgbClr val="2C2C2C">
                          <a:lumMod val="50000"/>
                          <a:lumOff val="50000"/>
                        </a:srgbClr>
                      </a:solidFill>
                      <a:prstDash val="solid"/>
                      <a:round/>
                      <a:headEnd type="none" w="med" len="med"/>
                      <a:tailEnd type="none" w="med" len="med"/>
                    </a:lnT>
                    <a:lnB w="12700" cap="flat" cmpd="sng" algn="ctr">
                      <a:solidFill>
                        <a:srgbClr val="2C2C2C">
                          <a:lumMod val="50000"/>
                          <a:lumOff val="50000"/>
                        </a:srgbClr>
                      </a:solidFill>
                      <a:prstDash val="solid"/>
                      <a:round/>
                      <a:headEnd type="none" w="med" len="med"/>
                      <a:tailEnd type="none" w="med" len="med"/>
                    </a:lnB>
                    <a:lnTlToBr w="12700" cmpd="sng">
                      <a:noFill/>
                      <a:prstDash val="solid"/>
                    </a:lnTlToBr>
                    <a:lnBlToTr w="12700" cmpd="sng">
                      <a:noFill/>
                      <a:prstDash val="solid"/>
                    </a:lnBlToTr>
                    <a:solidFill>
                      <a:srgbClr val="ABABAB"/>
                    </a:solidFill>
                  </a:tcPr>
                </a:tc>
                <a:extLst>
                  <a:ext uri="{0D108BD9-81ED-4DB2-BD59-A6C34878D82A}">
                    <a16:rowId xmlns:a16="http://schemas.microsoft.com/office/drawing/2014/main" val="10000"/>
                  </a:ext>
                </a:extLst>
              </a:tr>
              <a:tr h="416560">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sz="2000" dirty="0" smtClean="0">
                          <a:solidFill>
                            <a:srgbClr val="666666"/>
                          </a:solidFill>
                          <a:latin typeface="Arial" panose="020B0604020202020204" pitchFamily="34" charset="0"/>
                          <a:cs typeface="Arial" panose="020B0604020202020204" pitchFamily="34" charset="0"/>
                        </a:rPr>
                        <a:t>Introduction / Learning Objectives</a:t>
                      </a:r>
                      <a:endParaRPr lang="en-US" sz="2000" b="0" dirty="0">
                        <a:solidFill>
                          <a:srgbClr val="666666"/>
                        </a:solidFill>
                        <a:latin typeface="Arial" panose="020B0604020202020204" pitchFamily="34" charset="0"/>
                        <a:cs typeface="Arial" panose="020B0604020202020204" pitchFamily="34" charset="0"/>
                      </a:endParaRPr>
                    </a:p>
                  </a:txBody>
                  <a:tcPr marL="121920" marR="121920" marT="60960" marB="60960" anchor="ctr">
                    <a:lnL w="12700" cap="flat" cmpd="sng" algn="ctr">
                      <a:solidFill>
                        <a:srgbClr val="2C2C2C">
                          <a:lumMod val="50000"/>
                          <a:lumOff val="50000"/>
                        </a:srgbClr>
                      </a:solidFill>
                      <a:prstDash val="solid"/>
                      <a:round/>
                      <a:headEnd type="none" w="med" len="med"/>
                      <a:tailEnd type="none" w="med" len="med"/>
                    </a:lnL>
                    <a:lnR w="12700" cap="flat" cmpd="sng" algn="ctr">
                      <a:solidFill>
                        <a:srgbClr val="2C2C2C">
                          <a:lumMod val="50000"/>
                          <a:lumOff val="50000"/>
                        </a:srgbClr>
                      </a:solidFill>
                      <a:prstDash val="solid"/>
                      <a:round/>
                      <a:headEnd type="none" w="med" len="med"/>
                      <a:tailEnd type="none" w="med" len="med"/>
                    </a:lnR>
                    <a:lnT w="12700" cap="flat" cmpd="sng" algn="ctr">
                      <a:solidFill>
                        <a:srgbClr val="2C2C2C">
                          <a:lumMod val="50000"/>
                          <a:lumOff val="50000"/>
                        </a:srgbClr>
                      </a:solidFill>
                      <a:prstDash val="solid"/>
                      <a:round/>
                      <a:headEnd type="none" w="med" len="med"/>
                      <a:tailEnd type="none" w="med" len="med"/>
                    </a:lnT>
                    <a:lnB w="12700" cap="flat" cmpd="sng" algn="ctr">
                      <a:solidFill>
                        <a:srgbClr val="2C2C2C">
                          <a:lumMod val="50000"/>
                          <a:lumOff val="50000"/>
                        </a:srgb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1"/>
                  </a:ext>
                </a:extLst>
              </a:tr>
              <a:tr h="416560">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sz="2000" dirty="0" smtClean="0">
                          <a:solidFill>
                            <a:srgbClr val="666666"/>
                          </a:solidFill>
                          <a:latin typeface="Arial" panose="020B0604020202020204" pitchFamily="34" charset="0"/>
                          <a:cs typeface="Arial" panose="020B0604020202020204" pitchFamily="34" charset="0"/>
                        </a:rPr>
                        <a:t>Lesson 1: Moment Frame Design Background</a:t>
                      </a:r>
                      <a:endParaRPr lang="en-US" sz="2000" dirty="0">
                        <a:solidFill>
                          <a:srgbClr val="666666"/>
                        </a:solidFill>
                        <a:latin typeface="Arial" panose="020B0604020202020204" pitchFamily="34" charset="0"/>
                        <a:cs typeface="Arial" panose="020B0604020202020204" pitchFamily="34" charset="0"/>
                      </a:endParaRPr>
                    </a:p>
                  </a:txBody>
                  <a:tcPr marL="121920" marR="121920" marT="60960" marB="60960" anchor="ctr">
                    <a:lnL w="12700" cap="flat" cmpd="sng" algn="ctr">
                      <a:solidFill>
                        <a:srgbClr val="2C2C2C">
                          <a:lumMod val="50000"/>
                          <a:lumOff val="50000"/>
                        </a:srgbClr>
                      </a:solidFill>
                      <a:prstDash val="solid"/>
                      <a:round/>
                      <a:headEnd type="none" w="med" len="med"/>
                      <a:tailEnd type="none" w="med" len="med"/>
                    </a:lnL>
                    <a:lnR w="12700" cap="flat" cmpd="sng" algn="ctr">
                      <a:solidFill>
                        <a:srgbClr val="2C2C2C">
                          <a:lumMod val="50000"/>
                          <a:lumOff val="50000"/>
                        </a:srgbClr>
                      </a:solidFill>
                      <a:prstDash val="solid"/>
                      <a:round/>
                      <a:headEnd type="none" w="med" len="med"/>
                      <a:tailEnd type="none" w="med" len="med"/>
                    </a:lnR>
                    <a:lnT w="12700" cap="flat" cmpd="sng" algn="ctr">
                      <a:solidFill>
                        <a:srgbClr val="2C2C2C">
                          <a:lumMod val="50000"/>
                          <a:lumOff val="50000"/>
                        </a:srgbClr>
                      </a:solidFill>
                      <a:prstDash val="solid"/>
                      <a:round/>
                      <a:headEnd type="none" w="med" len="med"/>
                      <a:tailEnd type="none" w="med" len="med"/>
                    </a:lnT>
                    <a:lnB w="12700" cap="flat" cmpd="sng" algn="ctr">
                      <a:solidFill>
                        <a:srgbClr val="2C2C2C">
                          <a:lumMod val="50000"/>
                          <a:lumOff val="50000"/>
                        </a:srgb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2"/>
                  </a:ext>
                </a:extLst>
              </a:tr>
              <a:tr h="416560">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sz="2000" dirty="0" smtClean="0">
                          <a:solidFill>
                            <a:srgbClr val="666666"/>
                          </a:solidFill>
                          <a:latin typeface="Arial" panose="020B0604020202020204" pitchFamily="34" charset="0"/>
                          <a:cs typeface="Arial" panose="020B0604020202020204" pitchFamily="34" charset="0"/>
                        </a:rPr>
                        <a:t>Lesson 2: Code Limitations and Requirements</a:t>
                      </a:r>
                      <a:endParaRPr lang="en-US" sz="2000" dirty="0">
                        <a:solidFill>
                          <a:srgbClr val="666666"/>
                        </a:solidFill>
                        <a:latin typeface="Arial" panose="020B0604020202020204" pitchFamily="34" charset="0"/>
                        <a:cs typeface="Arial" panose="020B0604020202020204" pitchFamily="34" charset="0"/>
                      </a:endParaRPr>
                    </a:p>
                  </a:txBody>
                  <a:tcPr marL="121920" marR="121920" marT="60960" marB="60960" anchor="ctr">
                    <a:lnL w="12700" cap="flat" cmpd="sng" algn="ctr">
                      <a:solidFill>
                        <a:srgbClr val="2C2C2C">
                          <a:lumMod val="50000"/>
                          <a:lumOff val="50000"/>
                        </a:srgbClr>
                      </a:solidFill>
                      <a:prstDash val="solid"/>
                      <a:round/>
                      <a:headEnd type="none" w="med" len="med"/>
                      <a:tailEnd type="none" w="med" len="med"/>
                    </a:lnL>
                    <a:lnR w="12700" cap="flat" cmpd="sng" algn="ctr">
                      <a:solidFill>
                        <a:srgbClr val="2C2C2C">
                          <a:lumMod val="50000"/>
                          <a:lumOff val="50000"/>
                        </a:srgbClr>
                      </a:solidFill>
                      <a:prstDash val="solid"/>
                      <a:round/>
                      <a:headEnd type="none" w="med" len="med"/>
                      <a:tailEnd type="none" w="med" len="med"/>
                    </a:lnR>
                    <a:lnT w="12700" cap="flat" cmpd="sng" algn="ctr">
                      <a:solidFill>
                        <a:srgbClr val="2C2C2C">
                          <a:lumMod val="50000"/>
                          <a:lumOff val="50000"/>
                        </a:srgbClr>
                      </a:solidFill>
                      <a:prstDash val="solid"/>
                      <a:round/>
                      <a:headEnd type="none" w="med" len="med"/>
                      <a:tailEnd type="none" w="med" len="med"/>
                    </a:lnT>
                    <a:lnB w="12700" cap="flat" cmpd="sng" algn="ctr">
                      <a:solidFill>
                        <a:srgbClr val="2C2C2C">
                          <a:lumMod val="50000"/>
                          <a:lumOff val="50000"/>
                        </a:srgb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4"/>
                  </a:ext>
                </a:extLst>
              </a:tr>
              <a:tr h="416560">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sz="2000" dirty="0" smtClean="0">
                          <a:solidFill>
                            <a:srgbClr val="666666"/>
                          </a:solidFill>
                          <a:latin typeface="Arial" panose="020B0604020202020204" pitchFamily="34" charset="0"/>
                          <a:cs typeface="Arial" panose="020B0604020202020204" pitchFamily="34" charset="0"/>
                        </a:rPr>
                        <a:t>Lesson 3: Moment Frame Applications</a:t>
                      </a:r>
                      <a:endParaRPr lang="en-US" sz="2000" dirty="0">
                        <a:solidFill>
                          <a:srgbClr val="666666"/>
                        </a:solidFill>
                        <a:latin typeface="Arial" panose="020B0604020202020204" pitchFamily="34" charset="0"/>
                        <a:cs typeface="Arial" panose="020B0604020202020204" pitchFamily="34" charset="0"/>
                      </a:endParaRPr>
                    </a:p>
                  </a:txBody>
                  <a:tcPr marL="121920" marR="121920" marT="60960" marB="60960" anchor="ctr">
                    <a:lnL w="12700" cap="flat" cmpd="sng" algn="ctr">
                      <a:solidFill>
                        <a:srgbClr val="2C2C2C">
                          <a:lumMod val="50000"/>
                          <a:lumOff val="50000"/>
                        </a:srgbClr>
                      </a:solidFill>
                      <a:prstDash val="solid"/>
                      <a:round/>
                      <a:headEnd type="none" w="med" len="med"/>
                      <a:tailEnd type="none" w="med" len="med"/>
                    </a:lnL>
                    <a:lnR w="12700" cap="flat" cmpd="sng" algn="ctr">
                      <a:solidFill>
                        <a:srgbClr val="2C2C2C">
                          <a:lumMod val="50000"/>
                          <a:lumOff val="50000"/>
                        </a:srgbClr>
                      </a:solidFill>
                      <a:prstDash val="solid"/>
                      <a:round/>
                      <a:headEnd type="none" w="med" len="med"/>
                      <a:tailEnd type="none" w="med" len="med"/>
                    </a:lnR>
                    <a:lnT w="12700" cap="flat" cmpd="sng" algn="ctr">
                      <a:solidFill>
                        <a:srgbClr val="2C2C2C">
                          <a:lumMod val="50000"/>
                          <a:lumOff val="50000"/>
                        </a:srgbClr>
                      </a:solidFill>
                      <a:prstDash val="solid"/>
                      <a:round/>
                      <a:headEnd type="none" w="med" len="med"/>
                      <a:tailEnd type="none" w="med" len="med"/>
                    </a:lnT>
                    <a:lnB w="12700" cap="flat" cmpd="sng" algn="ctr">
                      <a:solidFill>
                        <a:srgbClr val="2C2C2C">
                          <a:lumMod val="50000"/>
                          <a:lumOff val="50000"/>
                        </a:srgb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5"/>
                  </a:ext>
                </a:extLst>
              </a:tr>
              <a:tr h="416560">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sz="2000" dirty="0" smtClean="0">
                          <a:solidFill>
                            <a:srgbClr val="666666"/>
                          </a:solidFill>
                          <a:latin typeface="Arial" panose="020B0604020202020204" pitchFamily="34" charset="0"/>
                          <a:cs typeface="Arial" panose="020B0604020202020204" pitchFamily="34" charset="0"/>
                        </a:rPr>
                        <a:t>Lesson 4: Moment Frame Design Solutions</a:t>
                      </a:r>
                      <a:endParaRPr lang="en-US" sz="2000" dirty="0">
                        <a:solidFill>
                          <a:srgbClr val="666666"/>
                        </a:solidFill>
                        <a:latin typeface="Arial" panose="020B0604020202020204" pitchFamily="34" charset="0"/>
                        <a:cs typeface="Arial" panose="020B0604020202020204" pitchFamily="34" charset="0"/>
                      </a:endParaRPr>
                    </a:p>
                  </a:txBody>
                  <a:tcPr marL="121920" marR="121920" marT="60960" marB="60960" anchor="ctr">
                    <a:lnL w="12700" cap="flat" cmpd="sng" algn="ctr">
                      <a:solidFill>
                        <a:srgbClr val="2C2C2C">
                          <a:lumMod val="50000"/>
                          <a:lumOff val="50000"/>
                        </a:srgbClr>
                      </a:solidFill>
                      <a:prstDash val="solid"/>
                      <a:round/>
                      <a:headEnd type="none" w="med" len="med"/>
                      <a:tailEnd type="none" w="med" len="med"/>
                    </a:lnL>
                    <a:lnR w="12700" cap="flat" cmpd="sng" algn="ctr">
                      <a:solidFill>
                        <a:srgbClr val="2C2C2C">
                          <a:lumMod val="50000"/>
                          <a:lumOff val="50000"/>
                        </a:srgbClr>
                      </a:solidFill>
                      <a:prstDash val="solid"/>
                      <a:round/>
                      <a:headEnd type="none" w="med" len="med"/>
                      <a:tailEnd type="none" w="med" len="med"/>
                    </a:lnR>
                    <a:lnT w="12700" cap="flat" cmpd="sng" algn="ctr">
                      <a:solidFill>
                        <a:srgbClr val="2C2C2C">
                          <a:lumMod val="50000"/>
                          <a:lumOff val="50000"/>
                        </a:srgbClr>
                      </a:solidFill>
                      <a:prstDash val="solid"/>
                      <a:round/>
                      <a:headEnd type="none" w="med" len="med"/>
                      <a:tailEnd type="none" w="med" len="med"/>
                    </a:lnT>
                    <a:lnB w="12700" cap="flat" cmpd="sng" algn="ctr">
                      <a:solidFill>
                        <a:srgbClr val="2C2C2C">
                          <a:lumMod val="50000"/>
                          <a:lumOff val="50000"/>
                        </a:srgb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6"/>
                  </a:ext>
                </a:extLst>
              </a:tr>
              <a:tr h="416560">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sz="2000" dirty="0" smtClean="0">
                          <a:solidFill>
                            <a:srgbClr val="666666"/>
                          </a:solidFill>
                          <a:latin typeface="Arial" panose="020B0604020202020204" pitchFamily="34" charset="0"/>
                          <a:cs typeface="Arial" panose="020B0604020202020204" pitchFamily="34" charset="0"/>
                        </a:rPr>
                        <a:t>Lesson 5: Design Example</a:t>
                      </a:r>
                      <a:endParaRPr lang="en-US" sz="2000" dirty="0">
                        <a:solidFill>
                          <a:srgbClr val="666666"/>
                        </a:solidFill>
                        <a:latin typeface="Arial" panose="020B0604020202020204" pitchFamily="34" charset="0"/>
                        <a:cs typeface="Arial" panose="020B0604020202020204" pitchFamily="34" charset="0"/>
                      </a:endParaRPr>
                    </a:p>
                  </a:txBody>
                  <a:tcPr marL="121920" marR="121920" marT="60960" marB="60960" anchor="ctr">
                    <a:lnL w="12700" cap="flat" cmpd="sng" algn="ctr">
                      <a:solidFill>
                        <a:srgbClr val="2C2C2C">
                          <a:lumMod val="50000"/>
                          <a:lumOff val="50000"/>
                        </a:srgbClr>
                      </a:solidFill>
                      <a:prstDash val="solid"/>
                      <a:round/>
                      <a:headEnd type="none" w="med" len="med"/>
                      <a:tailEnd type="none" w="med" len="med"/>
                    </a:lnL>
                    <a:lnR w="12700" cap="flat" cmpd="sng" algn="ctr">
                      <a:solidFill>
                        <a:srgbClr val="2C2C2C">
                          <a:lumMod val="50000"/>
                          <a:lumOff val="50000"/>
                        </a:srgbClr>
                      </a:solidFill>
                      <a:prstDash val="solid"/>
                      <a:round/>
                      <a:headEnd type="none" w="med" len="med"/>
                      <a:tailEnd type="none" w="med" len="med"/>
                    </a:lnR>
                    <a:lnT w="12700" cap="flat" cmpd="sng" algn="ctr">
                      <a:solidFill>
                        <a:srgbClr val="2C2C2C">
                          <a:lumMod val="50000"/>
                          <a:lumOff val="50000"/>
                        </a:srgbClr>
                      </a:solidFill>
                      <a:prstDash val="solid"/>
                      <a:round/>
                      <a:headEnd type="none" w="med" len="med"/>
                      <a:tailEnd type="none" w="med" len="med"/>
                    </a:lnT>
                    <a:lnB w="12700" cap="flat" cmpd="sng" algn="ctr">
                      <a:solidFill>
                        <a:srgbClr val="2C2C2C">
                          <a:lumMod val="50000"/>
                          <a:lumOff val="50000"/>
                        </a:srgb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7"/>
                  </a:ext>
                </a:extLst>
              </a:tr>
            </a:tbl>
          </a:graphicData>
        </a:graphic>
      </p:graphicFrame>
    </p:spTree>
    <p:custDataLst>
      <p:tags r:id="rId1"/>
    </p:custDataLst>
    <p:extLst>
      <p:ext uri="{BB962C8B-B14F-4D97-AF65-F5344CB8AC3E}">
        <p14:creationId xmlns:p14="http://schemas.microsoft.com/office/powerpoint/2010/main" val="59324441"/>
      </p:ext>
    </p:extLst>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p:cNvPicPr>
            <a:picLocks noGrp="1" noChangeAspect="1"/>
          </p:cNvPicPr>
          <p:nvPr>
            <p:ph idx="1"/>
          </p:nvPr>
        </p:nvPicPr>
        <p:blipFill rotWithShape="1">
          <a:blip r:embed="rId4">
            <a:extLst>
              <a:ext uri="{28A0092B-C50C-407E-A947-70E740481C1C}">
                <a14:useLocalDpi xmlns:a14="http://schemas.microsoft.com/office/drawing/2010/main" val="0"/>
              </a:ext>
            </a:extLst>
          </a:blip>
          <a:stretch/>
        </p:blipFill>
        <p:spPr>
          <a:xfrm>
            <a:off x="6362700" y="1409701"/>
            <a:ext cx="5105400" cy="3841856"/>
          </a:xfrm>
        </p:spPr>
      </p:pic>
      <p:sp>
        <p:nvSpPr>
          <p:cNvPr id="4" name="Content Placeholder 3"/>
          <p:cNvSpPr>
            <a:spLocks noGrp="1"/>
          </p:cNvSpPr>
          <p:nvPr>
            <p:ph idx="10"/>
          </p:nvPr>
        </p:nvSpPr>
        <p:spPr>
          <a:xfrm>
            <a:off x="723899" y="1409701"/>
            <a:ext cx="5105401" cy="4724398"/>
          </a:xfrm>
        </p:spPr>
        <p:txBody>
          <a:bodyPr>
            <a:normAutofit/>
          </a:bodyPr>
          <a:lstStyle/>
          <a:p>
            <a:pPr marL="0" indent="0">
              <a:lnSpc>
                <a:spcPct val="120000"/>
              </a:lnSpc>
              <a:buNone/>
            </a:pPr>
            <a:r>
              <a:rPr lang="en-US" sz="2000" b="1" dirty="0" smtClean="0">
                <a:solidFill>
                  <a:srgbClr val="FF773D"/>
                </a:solidFill>
              </a:rPr>
              <a:t> </a:t>
            </a:r>
          </a:p>
          <a:p>
            <a:pPr>
              <a:lnSpc>
                <a:spcPct val="120000"/>
              </a:lnSpc>
              <a:spcBef>
                <a:spcPts val="1200"/>
              </a:spcBef>
            </a:pPr>
            <a:r>
              <a:rPr lang="en-US" sz="2000" dirty="0" smtClean="0">
                <a:solidFill>
                  <a:schemeClr val="tx2"/>
                </a:solidFill>
              </a:rPr>
              <a:t>Most flexible in detailing and shape</a:t>
            </a:r>
          </a:p>
          <a:p>
            <a:pPr>
              <a:lnSpc>
                <a:spcPct val="120000"/>
              </a:lnSpc>
              <a:spcBef>
                <a:spcPts val="600"/>
              </a:spcBef>
            </a:pPr>
            <a:r>
              <a:rPr lang="en-US" sz="2000" dirty="0">
                <a:solidFill>
                  <a:schemeClr val="tx2"/>
                </a:solidFill>
              </a:rPr>
              <a:t>M</a:t>
            </a:r>
            <a:r>
              <a:rPr lang="en-US" sz="2000" dirty="0" smtClean="0">
                <a:solidFill>
                  <a:schemeClr val="tx2"/>
                </a:solidFill>
              </a:rPr>
              <a:t>aximize load capacity with AISC shapes</a:t>
            </a:r>
          </a:p>
          <a:p>
            <a:pPr>
              <a:lnSpc>
                <a:spcPct val="120000"/>
              </a:lnSpc>
              <a:spcBef>
                <a:spcPts val="600"/>
              </a:spcBef>
            </a:pPr>
            <a:r>
              <a:rPr lang="en-US" sz="2000" dirty="0" smtClean="0">
                <a:solidFill>
                  <a:schemeClr val="tx2"/>
                </a:solidFill>
              </a:rPr>
              <a:t>Open bidding to multiple shops</a:t>
            </a:r>
          </a:p>
          <a:p>
            <a:pPr marL="0" indent="0">
              <a:lnSpc>
                <a:spcPct val="120000"/>
              </a:lnSpc>
              <a:buNone/>
            </a:pPr>
            <a:r>
              <a:rPr lang="en-US" sz="2000" b="1" dirty="0" smtClean="0">
                <a:solidFill>
                  <a:srgbClr val="FF773D"/>
                </a:solidFill>
              </a:rPr>
              <a:t> </a:t>
            </a:r>
          </a:p>
          <a:p>
            <a:pPr>
              <a:lnSpc>
                <a:spcPct val="120000"/>
              </a:lnSpc>
              <a:spcBef>
                <a:spcPts val="1200"/>
              </a:spcBef>
            </a:pPr>
            <a:r>
              <a:rPr lang="en-US" sz="2000" dirty="0">
                <a:solidFill>
                  <a:schemeClr val="tx2"/>
                </a:solidFill>
              </a:rPr>
              <a:t>L</a:t>
            </a:r>
            <a:r>
              <a:rPr lang="en-US" sz="2000" dirty="0" smtClean="0">
                <a:solidFill>
                  <a:schemeClr val="tx2"/>
                </a:solidFill>
              </a:rPr>
              <a:t>abor and time intensive</a:t>
            </a:r>
          </a:p>
          <a:p>
            <a:pPr>
              <a:lnSpc>
                <a:spcPct val="120000"/>
              </a:lnSpc>
              <a:spcBef>
                <a:spcPts val="600"/>
              </a:spcBef>
            </a:pPr>
            <a:r>
              <a:rPr lang="en-US" sz="2000" dirty="0" smtClean="0">
                <a:solidFill>
                  <a:schemeClr val="tx2"/>
                </a:solidFill>
              </a:rPr>
              <a:t>Additional </a:t>
            </a:r>
            <a:r>
              <a:rPr lang="en-US" sz="2000" dirty="0" err="1" smtClean="0">
                <a:solidFill>
                  <a:schemeClr val="tx2"/>
                </a:solidFill>
              </a:rPr>
              <a:t>subtrade</a:t>
            </a:r>
            <a:r>
              <a:rPr lang="en-US" sz="2000" dirty="0" smtClean="0">
                <a:solidFill>
                  <a:schemeClr val="tx2"/>
                </a:solidFill>
              </a:rPr>
              <a:t> involved</a:t>
            </a:r>
          </a:p>
          <a:p>
            <a:pPr>
              <a:lnSpc>
                <a:spcPct val="120000"/>
              </a:lnSpc>
              <a:spcBef>
                <a:spcPts val="600"/>
              </a:spcBef>
            </a:pPr>
            <a:r>
              <a:rPr lang="en-US" sz="2000" dirty="0" smtClean="0">
                <a:solidFill>
                  <a:schemeClr val="tx2"/>
                </a:solidFill>
              </a:rPr>
              <a:t>Inconsistent quality</a:t>
            </a:r>
          </a:p>
          <a:p>
            <a:pPr>
              <a:lnSpc>
                <a:spcPct val="120000"/>
              </a:lnSpc>
              <a:spcBef>
                <a:spcPts val="600"/>
              </a:spcBef>
            </a:pPr>
            <a:r>
              <a:rPr lang="en-US" sz="2000" dirty="0" smtClean="0">
                <a:solidFill>
                  <a:schemeClr val="tx2"/>
                </a:solidFill>
              </a:rPr>
              <a:t>Additional inspection costs</a:t>
            </a:r>
          </a:p>
          <a:p>
            <a:pPr>
              <a:lnSpc>
                <a:spcPct val="120000"/>
              </a:lnSpc>
              <a:spcBef>
                <a:spcPts val="600"/>
              </a:spcBef>
            </a:pPr>
            <a:r>
              <a:rPr lang="en-US" sz="2000" dirty="0" smtClean="0">
                <a:solidFill>
                  <a:schemeClr val="tx2"/>
                </a:solidFill>
              </a:rPr>
              <a:t>Labor intensive to install</a:t>
            </a:r>
            <a:endParaRPr lang="en-US" sz="2000" dirty="0">
              <a:solidFill>
                <a:schemeClr val="tx2"/>
              </a:solidFill>
            </a:endParaRPr>
          </a:p>
        </p:txBody>
      </p:sp>
      <p:sp>
        <p:nvSpPr>
          <p:cNvPr id="2" name="Title 1"/>
          <p:cNvSpPr>
            <a:spLocks noGrp="1"/>
          </p:cNvSpPr>
          <p:nvPr>
            <p:ph type="title"/>
          </p:nvPr>
        </p:nvSpPr>
        <p:spPr/>
        <p:txBody>
          <a:bodyPr>
            <a:normAutofit/>
          </a:bodyPr>
          <a:lstStyle/>
          <a:p>
            <a:r>
              <a:rPr lang="en-US" dirty="0" smtClean="0"/>
              <a:t>Pros and Cons of Traditional Moment Frames</a:t>
            </a:r>
            <a:endParaRPr lang="en-US" dirty="0"/>
          </a:p>
        </p:txBody>
      </p:sp>
      <p:sp>
        <p:nvSpPr>
          <p:cNvPr id="6" name="Rectangle 5"/>
          <p:cNvSpPr/>
          <p:nvPr/>
        </p:nvSpPr>
        <p:spPr>
          <a:xfrm>
            <a:off x="723900" y="1414815"/>
            <a:ext cx="5105400" cy="384121"/>
          </a:xfrm>
          <a:prstGeom prst="rect">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en-US" sz="2000" b="1" dirty="0" smtClean="0">
                <a:latin typeface="Arial" panose="020B0604020202020204" pitchFamily="34" charset="0"/>
                <a:cs typeface="Arial" panose="020B0604020202020204" pitchFamily="34" charset="0"/>
              </a:rPr>
              <a:t>Pros</a:t>
            </a:r>
            <a:endParaRPr lang="en-US" sz="2000" b="1" dirty="0">
              <a:latin typeface="Arial" panose="020B0604020202020204" pitchFamily="34" charset="0"/>
              <a:cs typeface="Arial" panose="020B0604020202020204" pitchFamily="34" charset="0"/>
            </a:endParaRPr>
          </a:p>
        </p:txBody>
      </p:sp>
      <p:sp>
        <p:nvSpPr>
          <p:cNvPr id="7" name="Rectangle 6"/>
          <p:cNvSpPr/>
          <p:nvPr/>
        </p:nvSpPr>
        <p:spPr>
          <a:xfrm>
            <a:off x="723900" y="3318827"/>
            <a:ext cx="5105400" cy="384121"/>
          </a:xfrm>
          <a:prstGeom prst="rect">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en-US" sz="2000" b="1" dirty="0" smtClean="0">
                <a:latin typeface="Arial" panose="020B0604020202020204" pitchFamily="34" charset="0"/>
                <a:cs typeface="Arial" panose="020B0604020202020204" pitchFamily="34" charset="0"/>
              </a:rPr>
              <a:t>Cons</a:t>
            </a:r>
            <a:endParaRPr lang="en-US" sz="2000" b="1" dirty="0">
              <a:latin typeface="Arial" panose="020B0604020202020204" pitchFamily="34" charset="0"/>
              <a:cs typeface="Arial" panose="020B0604020202020204" pitchFamily="34" charset="0"/>
            </a:endParaRPr>
          </a:p>
        </p:txBody>
      </p:sp>
      <p:pic>
        <p:nvPicPr>
          <p:cNvPr id="8" name="Picture 7"/>
          <p:cNvPicPr>
            <a:picLocks noChangeAspect="1"/>
          </p:cNvPicPr>
          <p:nvPr/>
        </p:nvPicPr>
        <p:blipFill>
          <a:blip r:embed="rId5" cstate="print">
            <a:duotone>
              <a:srgbClr val="FF5308">
                <a:shade val="45000"/>
                <a:satMod val="135000"/>
              </a:srgbClr>
              <a:prstClr val="white"/>
            </a:duotone>
            <a:extLst>
              <a:ext uri="{28A0092B-C50C-407E-A947-70E740481C1C}">
                <a14:useLocalDpi xmlns:a14="http://schemas.microsoft.com/office/drawing/2010/main" val="0"/>
              </a:ext>
            </a:extLst>
          </a:blip>
          <a:stretch>
            <a:fillRect/>
          </a:stretch>
        </p:blipFill>
        <p:spPr>
          <a:xfrm>
            <a:off x="11468099" y="6459220"/>
            <a:ext cx="264160" cy="264160"/>
          </a:xfrm>
          <a:prstGeom prst="rect">
            <a:avLst/>
          </a:prstGeom>
        </p:spPr>
      </p:pic>
    </p:spTree>
    <p:custDataLst>
      <p:tags r:id="rId1"/>
    </p:custDataLst>
    <p:extLst>
      <p:ext uri="{BB962C8B-B14F-4D97-AF65-F5344CB8AC3E}">
        <p14:creationId xmlns:p14="http://schemas.microsoft.com/office/powerpoint/2010/main" val="3583634591"/>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Autofit/>
          </a:bodyPr>
          <a:lstStyle/>
          <a:p>
            <a:pPr marL="0" indent="0">
              <a:lnSpc>
                <a:spcPct val="120000"/>
              </a:lnSpc>
              <a:buNone/>
            </a:pPr>
            <a:r>
              <a:rPr lang="en-US" sz="2400" b="1" dirty="0" smtClean="0">
                <a:solidFill>
                  <a:srgbClr val="FF773D"/>
                </a:solidFill>
              </a:rPr>
              <a:t>A cost effective alternative</a:t>
            </a:r>
          </a:p>
          <a:p>
            <a:pPr marL="0" indent="0">
              <a:lnSpc>
                <a:spcPct val="120000"/>
              </a:lnSpc>
              <a:buNone/>
            </a:pPr>
            <a:r>
              <a:rPr lang="en-US" sz="2000" dirty="0">
                <a:solidFill>
                  <a:schemeClr val="tx2"/>
                </a:solidFill>
              </a:rPr>
              <a:t>Predesigned and manufactured moment frames are a cost-effective alternative to traditional moment frames. They are available in columns from </a:t>
            </a:r>
            <a:r>
              <a:rPr lang="en-US" sz="2000" dirty="0" smtClean="0">
                <a:solidFill>
                  <a:schemeClr val="tx2"/>
                </a:solidFill>
              </a:rPr>
              <a:t>6’ to 35’ </a:t>
            </a:r>
            <a:r>
              <a:rPr lang="en-US" sz="2000" dirty="0">
                <a:solidFill>
                  <a:schemeClr val="tx2"/>
                </a:solidFill>
              </a:rPr>
              <a:t>tall, and beams from </a:t>
            </a:r>
            <a:r>
              <a:rPr lang="en-US" sz="2000" dirty="0" smtClean="0">
                <a:solidFill>
                  <a:schemeClr val="tx2"/>
                </a:solidFill>
              </a:rPr>
              <a:t>6’ </a:t>
            </a:r>
            <a:r>
              <a:rPr lang="en-US" sz="2000" dirty="0">
                <a:solidFill>
                  <a:schemeClr val="tx2"/>
                </a:solidFill>
              </a:rPr>
              <a:t>to </a:t>
            </a:r>
            <a:r>
              <a:rPr lang="en-US" sz="2000" dirty="0" smtClean="0">
                <a:solidFill>
                  <a:schemeClr val="tx2"/>
                </a:solidFill>
              </a:rPr>
              <a:t>35’ wide.</a:t>
            </a:r>
          </a:p>
          <a:p>
            <a:pPr marL="0" indent="0">
              <a:lnSpc>
                <a:spcPct val="120000"/>
              </a:lnSpc>
              <a:buNone/>
            </a:pPr>
            <a:r>
              <a:rPr lang="en-US" sz="2000" dirty="0" smtClean="0">
                <a:solidFill>
                  <a:schemeClr val="tx2"/>
                </a:solidFill>
              </a:rPr>
              <a:t>Some </a:t>
            </a:r>
            <a:r>
              <a:rPr lang="en-US" sz="2000" dirty="0">
                <a:solidFill>
                  <a:schemeClr val="tx2"/>
                </a:solidFill>
              </a:rPr>
              <a:t>manufacturers offer a multi-story and/or multi-bay moment frames, which can </a:t>
            </a:r>
            <a:r>
              <a:rPr lang="en-US" sz="2000" b="1" dirty="0">
                <a:solidFill>
                  <a:schemeClr val="tx2"/>
                </a:solidFill>
              </a:rPr>
              <a:t>accommodate wider openings and up to four stories in light-frame construction</a:t>
            </a:r>
            <a:r>
              <a:rPr lang="en-US" sz="2000" dirty="0">
                <a:solidFill>
                  <a:schemeClr val="tx2"/>
                </a:solidFill>
              </a:rPr>
              <a:t>.</a:t>
            </a:r>
          </a:p>
        </p:txBody>
      </p:sp>
      <p:sp>
        <p:nvSpPr>
          <p:cNvPr id="2" name="Title 1"/>
          <p:cNvSpPr>
            <a:spLocks noGrp="1"/>
          </p:cNvSpPr>
          <p:nvPr>
            <p:ph type="title"/>
          </p:nvPr>
        </p:nvSpPr>
        <p:spPr/>
        <p:txBody>
          <a:bodyPr>
            <a:normAutofit/>
          </a:bodyPr>
          <a:lstStyle/>
          <a:p>
            <a:r>
              <a:rPr lang="en-US" dirty="0" smtClean="0"/>
              <a:t>Predesigned and Manufactured Moment Frames</a:t>
            </a:r>
            <a:endParaRPr lang="en-US" dirty="0"/>
          </a:p>
        </p:txBody>
      </p:sp>
      <p:pic>
        <p:nvPicPr>
          <p:cNvPr id="7" name="Content Placeholder 6"/>
          <p:cNvPicPr>
            <a:picLocks noGrp="1" noChangeAspect="1"/>
          </p:cNvPicPr>
          <p:nvPr>
            <p:ph idx="10"/>
          </p:nvPr>
        </p:nvPicPr>
        <p:blipFill>
          <a:blip r:embed="rId4" cstate="print">
            <a:extLst>
              <a:ext uri="{28A0092B-C50C-407E-A947-70E740481C1C}">
                <a14:useLocalDpi xmlns:a14="http://schemas.microsoft.com/office/drawing/2010/main" val="0"/>
              </a:ext>
            </a:extLst>
          </a:blip>
          <a:stretch>
            <a:fillRect/>
          </a:stretch>
        </p:blipFill>
        <p:spPr>
          <a:xfrm>
            <a:off x="6650978" y="1542196"/>
            <a:ext cx="4485595" cy="4416821"/>
          </a:xfrm>
          <a:prstGeom prst="rect">
            <a:avLst/>
          </a:prstGeom>
        </p:spPr>
      </p:pic>
    </p:spTree>
    <p:custDataLst>
      <p:tags r:id="rId1"/>
    </p:custDataLst>
    <p:extLst>
      <p:ext uri="{BB962C8B-B14F-4D97-AF65-F5344CB8AC3E}">
        <p14:creationId xmlns:p14="http://schemas.microsoft.com/office/powerpoint/2010/main" val="3596695099"/>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p:cNvPicPr>
            <a:picLocks noGrp="1" noChangeAspect="1"/>
          </p:cNvPicPr>
          <p:nvPr>
            <p:ph idx="1"/>
          </p:nvPr>
        </p:nvPicPr>
        <p:blipFill>
          <a:blip r:embed="rId4">
            <a:extLst>
              <a:ext uri="{28A0092B-C50C-407E-A947-70E740481C1C}">
                <a14:useLocalDpi xmlns:a14="http://schemas.microsoft.com/office/drawing/2010/main" val="0"/>
              </a:ext>
            </a:extLst>
          </a:blip>
          <a:stretch>
            <a:fillRect/>
          </a:stretch>
        </p:blipFill>
        <p:spPr>
          <a:xfrm>
            <a:off x="1460311" y="2768884"/>
            <a:ext cx="3768488" cy="3249112"/>
          </a:xfrm>
        </p:spPr>
      </p:pic>
      <p:pic>
        <p:nvPicPr>
          <p:cNvPr id="6" name="Content Placeholder 5"/>
          <p:cNvPicPr>
            <a:picLocks noGrp="1" noChangeAspect="1"/>
          </p:cNvPicPr>
          <p:nvPr>
            <p:ph idx="10"/>
          </p:nvPr>
        </p:nvPicPr>
        <p:blipFill>
          <a:blip r:embed="rId5">
            <a:extLst>
              <a:ext uri="{28A0092B-C50C-407E-A947-70E740481C1C}">
                <a14:useLocalDpi xmlns:a14="http://schemas.microsoft.com/office/drawing/2010/main" val="0"/>
              </a:ext>
            </a:extLst>
          </a:blip>
          <a:stretch>
            <a:fillRect/>
          </a:stretch>
        </p:blipFill>
        <p:spPr>
          <a:xfrm>
            <a:off x="6362700" y="3232649"/>
            <a:ext cx="5105400" cy="1924145"/>
          </a:xfrm>
        </p:spPr>
      </p:pic>
      <p:sp>
        <p:nvSpPr>
          <p:cNvPr id="2" name="Title 1"/>
          <p:cNvSpPr>
            <a:spLocks noGrp="1"/>
          </p:cNvSpPr>
          <p:nvPr>
            <p:ph type="title"/>
          </p:nvPr>
        </p:nvSpPr>
        <p:spPr/>
        <p:txBody>
          <a:bodyPr>
            <a:normAutofit/>
          </a:bodyPr>
          <a:lstStyle/>
          <a:p>
            <a:r>
              <a:rPr lang="en-US" dirty="0" smtClean="0"/>
              <a:t>Installation of Predesigned and Manufactured Moment Frames</a:t>
            </a:r>
            <a:endParaRPr lang="en-US" dirty="0"/>
          </a:p>
        </p:txBody>
      </p:sp>
      <p:sp>
        <p:nvSpPr>
          <p:cNvPr id="7" name="TextBox 6"/>
          <p:cNvSpPr txBox="1"/>
          <p:nvPr/>
        </p:nvSpPr>
        <p:spPr>
          <a:xfrm>
            <a:off x="723900" y="1524000"/>
            <a:ext cx="10744200" cy="886397"/>
          </a:xfrm>
          <a:prstGeom prst="rect">
            <a:avLst/>
          </a:prstGeom>
          <a:noFill/>
        </p:spPr>
        <p:txBody>
          <a:bodyPr wrap="square" lIns="0" tIns="0" rIns="0" bIns="0" rtlCol="0">
            <a:spAutoFit/>
          </a:bodyPr>
          <a:lstStyle/>
          <a:p>
            <a:pPr algn="ctr">
              <a:lnSpc>
                <a:spcPct val="120000"/>
              </a:lnSpc>
            </a:pPr>
            <a:r>
              <a:rPr lang="en-US" sz="2400" dirty="0" smtClean="0">
                <a:solidFill>
                  <a:srgbClr val="FF773D"/>
                </a:solidFill>
                <a:latin typeface="Arial" panose="020B0604020202020204" pitchFamily="34" charset="0"/>
                <a:cs typeface="Arial" panose="020B0604020202020204" pitchFamily="34" charset="0"/>
              </a:rPr>
              <a:t>Many of the predesigned and manufactured moment frames are</a:t>
            </a:r>
            <a:br>
              <a:rPr lang="en-US" sz="2400" dirty="0" smtClean="0">
                <a:solidFill>
                  <a:srgbClr val="FF773D"/>
                </a:solidFill>
                <a:latin typeface="Arial" panose="020B0604020202020204" pitchFamily="34" charset="0"/>
                <a:cs typeface="Arial" panose="020B0604020202020204" pitchFamily="34" charset="0"/>
              </a:rPr>
            </a:br>
            <a:r>
              <a:rPr lang="en-US" sz="2400" dirty="0" smtClean="0">
                <a:solidFill>
                  <a:srgbClr val="FF773D"/>
                </a:solidFill>
                <a:latin typeface="Arial" panose="020B0604020202020204" pitchFamily="34" charset="0"/>
                <a:cs typeface="Arial" panose="020B0604020202020204" pitchFamily="34" charset="0"/>
              </a:rPr>
              <a:t>bolted connection allowing for easy and efficient installation</a:t>
            </a:r>
            <a:endParaRPr lang="en-US" sz="2400" dirty="0">
              <a:solidFill>
                <a:srgbClr val="FF773D"/>
              </a:solidFill>
              <a:latin typeface="Arial" panose="020B0604020202020204" pitchFamily="34" charset="0"/>
              <a:cs typeface="Arial" panose="020B0604020202020204" pitchFamily="34" charset="0"/>
            </a:endParaRPr>
          </a:p>
        </p:txBody>
      </p:sp>
    </p:spTree>
    <p:custDataLst>
      <p:tags r:id="rId1"/>
    </p:custDataLst>
    <p:extLst>
      <p:ext uri="{BB962C8B-B14F-4D97-AF65-F5344CB8AC3E}">
        <p14:creationId xmlns:p14="http://schemas.microsoft.com/office/powerpoint/2010/main" val="2253041788"/>
      </p:ext>
    </p:extLst>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Advantages of Predesigned and Manufactured Moment Frames</a:t>
            </a:r>
            <a:endParaRPr lang="en-US" dirty="0"/>
          </a:p>
        </p:txBody>
      </p:sp>
      <p:sp>
        <p:nvSpPr>
          <p:cNvPr id="6" name="Time saver"/>
          <p:cNvSpPr txBox="1">
            <a:spLocks/>
          </p:cNvSpPr>
          <p:nvPr/>
        </p:nvSpPr>
        <p:spPr>
          <a:xfrm>
            <a:off x="723899" y="1536034"/>
            <a:ext cx="10744201" cy="4610099"/>
          </a:xfrm>
          <a:prstGeom prst="rect">
            <a:avLst/>
          </a:prstGeom>
        </p:spPr>
        <p:txBody>
          <a:bodyPr vert="horz" lIns="0" tIns="0" rIns="0" bIns="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20000"/>
              </a:lnSpc>
              <a:spcAft>
                <a:spcPts val="2400"/>
              </a:spcAft>
              <a:buFont typeface="Arial" panose="020B0604020202020204" pitchFamily="34" charset="0"/>
              <a:buNone/>
            </a:pPr>
            <a:r>
              <a:rPr lang="en-US" sz="3600" dirty="0" smtClean="0">
                <a:solidFill>
                  <a:srgbClr val="FF773D"/>
                </a:solidFill>
              </a:rPr>
              <a:t>Time saver in design</a:t>
            </a:r>
          </a:p>
          <a:p>
            <a:pPr marL="0" indent="0" algn="ctr">
              <a:lnSpc>
                <a:spcPct val="120000"/>
              </a:lnSpc>
              <a:spcAft>
                <a:spcPts val="600"/>
              </a:spcAft>
              <a:buFont typeface="Arial" panose="020B0604020202020204" pitchFamily="34" charset="0"/>
              <a:buNone/>
            </a:pPr>
            <a:r>
              <a:rPr lang="en-US" dirty="0" smtClean="0">
                <a:solidFill>
                  <a:schemeClr val="tx2"/>
                </a:solidFill>
              </a:rPr>
              <a:t>New code requirements are tedious and time consuming:</a:t>
            </a:r>
          </a:p>
          <a:p>
            <a:pPr marL="0" indent="0" algn="ctr">
              <a:lnSpc>
                <a:spcPct val="120000"/>
              </a:lnSpc>
              <a:spcAft>
                <a:spcPts val="600"/>
              </a:spcAft>
              <a:buFont typeface="Arial" panose="020B0604020202020204" pitchFamily="34" charset="0"/>
              <a:buNone/>
            </a:pPr>
            <a:r>
              <a:rPr lang="en-US" sz="2400" dirty="0" smtClean="0">
                <a:solidFill>
                  <a:schemeClr val="bg2">
                    <a:lumMod val="50000"/>
                  </a:schemeClr>
                </a:solidFill>
              </a:rPr>
              <a:t>Design and detailing required</a:t>
            </a:r>
          </a:p>
          <a:p>
            <a:pPr marL="0" indent="0" algn="ctr">
              <a:lnSpc>
                <a:spcPct val="120000"/>
              </a:lnSpc>
              <a:spcAft>
                <a:spcPts val="600"/>
              </a:spcAft>
              <a:buFont typeface="Arial" panose="020B0604020202020204" pitchFamily="34" charset="0"/>
              <a:buNone/>
            </a:pPr>
            <a:r>
              <a:rPr lang="en-US" sz="2400" dirty="0" smtClean="0">
                <a:solidFill>
                  <a:schemeClr val="bg2">
                    <a:lumMod val="50000"/>
                  </a:schemeClr>
                </a:solidFill>
              </a:rPr>
              <a:t>Production of steel and welding specifications</a:t>
            </a:r>
          </a:p>
          <a:p>
            <a:pPr marL="0" indent="0" algn="ctr">
              <a:lnSpc>
                <a:spcPct val="120000"/>
              </a:lnSpc>
              <a:spcAft>
                <a:spcPts val="600"/>
              </a:spcAft>
              <a:buFont typeface="Arial" panose="020B0604020202020204" pitchFamily="34" charset="0"/>
              <a:buNone/>
            </a:pPr>
            <a:r>
              <a:rPr lang="en-US" sz="2400" dirty="0" smtClean="0">
                <a:solidFill>
                  <a:schemeClr val="bg2">
                    <a:lumMod val="50000"/>
                  </a:schemeClr>
                </a:solidFill>
              </a:rPr>
              <a:t>Review of steel shop drawings and welding procedure specifications</a:t>
            </a:r>
            <a:endParaRPr lang="en-US" sz="2400" dirty="0">
              <a:solidFill>
                <a:schemeClr val="bg2">
                  <a:lumMod val="50000"/>
                </a:schemeClr>
              </a:solidFill>
            </a:endParaRPr>
          </a:p>
        </p:txBody>
      </p:sp>
      <p:sp>
        <p:nvSpPr>
          <p:cNvPr id="8" name="Widely used White Box"/>
          <p:cNvSpPr/>
          <p:nvPr/>
        </p:nvSpPr>
        <p:spPr>
          <a:xfrm>
            <a:off x="721893" y="1536033"/>
            <a:ext cx="10744200" cy="46101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Widely used"/>
          <p:cNvSpPr txBox="1">
            <a:spLocks/>
          </p:cNvSpPr>
          <p:nvPr/>
        </p:nvSpPr>
        <p:spPr>
          <a:xfrm>
            <a:off x="747962" y="1536034"/>
            <a:ext cx="10744201" cy="4610099"/>
          </a:xfrm>
          <a:prstGeom prst="rect">
            <a:avLst/>
          </a:prstGeom>
        </p:spPr>
        <p:txBody>
          <a:bodyPr vert="horz" lIns="0" tIns="0" rIns="0" bIns="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20000"/>
              </a:lnSpc>
              <a:spcAft>
                <a:spcPts val="2400"/>
              </a:spcAft>
              <a:buFont typeface="Arial" panose="020B0604020202020204" pitchFamily="34" charset="0"/>
              <a:buNone/>
            </a:pPr>
            <a:r>
              <a:rPr lang="en-US" sz="3600" dirty="0" smtClean="0">
                <a:solidFill>
                  <a:srgbClr val="FF773D"/>
                </a:solidFill>
              </a:rPr>
              <a:t>Widely used</a:t>
            </a:r>
          </a:p>
          <a:p>
            <a:pPr marL="0" indent="0" algn="ctr">
              <a:lnSpc>
                <a:spcPct val="120000"/>
              </a:lnSpc>
              <a:spcAft>
                <a:spcPts val="2400"/>
              </a:spcAft>
              <a:buFont typeface="Arial" panose="020B0604020202020204" pitchFamily="34" charset="0"/>
              <a:buNone/>
            </a:pPr>
            <a:r>
              <a:rPr lang="en-US" sz="3600" dirty="0" smtClean="0">
                <a:solidFill>
                  <a:srgbClr val="FF773D"/>
                </a:solidFill>
              </a:rPr>
              <a:t>Ease of construction</a:t>
            </a:r>
          </a:p>
        </p:txBody>
      </p:sp>
      <p:sp>
        <p:nvSpPr>
          <p:cNvPr id="7" name="Architectual White Box"/>
          <p:cNvSpPr/>
          <p:nvPr/>
        </p:nvSpPr>
        <p:spPr>
          <a:xfrm>
            <a:off x="747962" y="1536033"/>
            <a:ext cx="10744200" cy="46101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Architectural"/>
          <p:cNvSpPr>
            <a:spLocks noGrp="1"/>
          </p:cNvSpPr>
          <p:nvPr>
            <p:ph idx="1"/>
          </p:nvPr>
        </p:nvSpPr>
        <p:spPr>
          <a:xfrm>
            <a:off x="749967" y="1548063"/>
            <a:ext cx="10744201" cy="4610099"/>
          </a:xfrm>
        </p:spPr>
        <p:txBody>
          <a:bodyPr anchor="ctr">
            <a:normAutofit/>
          </a:bodyPr>
          <a:lstStyle/>
          <a:p>
            <a:pPr marL="0" indent="0" algn="ctr">
              <a:lnSpc>
                <a:spcPct val="120000"/>
              </a:lnSpc>
              <a:spcAft>
                <a:spcPts val="2400"/>
              </a:spcAft>
              <a:buNone/>
            </a:pPr>
            <a:r>
              <a:rPr lang="en-US" sz="3600" dirty="0" smtClean="0">
                <a:solidFill>
                  <a:srgbClr val="FF773D"/>
                </a:solidFill>
              </a:rPr>
              <a:t>Architectural and functional versatility</a:t>
            </a:r>
          </a:p>
          <a:p>
            <a:pPr marL="0" indent="0" algn="ctr">
              <a:lnSpc>
                <a:spcPct val="120000"/>
              </a:lnSpc>
              <a:spcAft>
                <a:spcPts val="2400"/>
              </a:spcAft>
              <a:buNone/>
            </a:pPr>
            <a:r>
              <a:rPr lang="en-US" dirty="0" smtClean="0">
                <a:solidFill>
                  <a:schemeClr val="tx2"/>
                </a:solidFill>
              </a:rPr>
              <a:t>Open spaces without interruption</a:t>
            </a:r>
          </a:p>
          <a:p>
            <a:pPr marL="0" indent="0" algn="ctr">
              <a:lnSpc>
                <a:spcPct val="120000"/>
              </a:lnSpc>
              <a:spcAft>
                <a:spcPts val="2400"/>
              </a:spcAft>
              <a:buNone/>
            </a:pPr>
            <a:r>
              <a:rPr lang="en-US" dirty="0" smtClean="0">
                <a:solidFill>
                  <a:schemeClr val="tx2"/>
                </a:solidFill>
              </a:rPr>
              <a:t>Used where space is limited</a:t>
            </a:r>
            <a:endParaRPr lang="en-US" dirty="0">
              <a:solidFill>
                <a:schemeClr val="tx2"/>
              </a:solidFill>
            </a:endParaRPr>
          </a:p>
        </p:txBody>
      </p:sp>
    </p:spTree>
    <p:custDataLst>
      <p:tags r:id="rId1"/>
    </p:custDataLst>
    <p:extLst>
      <p:ext uri="{BB962C8B-B14F-4D97-AF65-F5344CB8AC3E}">
        <p14:creationId xmlns:p14="http://schemas.microsoft.com/office/powerpoint/2010/main" val="24970156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par>
                                <p:cTn id="8" presetID="10" presetClass="exit" presetSubtype="0" fill="hold" grpId="0" nodeType="withEffect">
                                  <p:stCondLst>
                                    <p:cond delay="0"/>
                                  </p:stCondLst>
                                  <p:childTnLst>
                                    <p:animEffect transition="out" filter="fade">
                                      <p:cBhvr>
                                        <p:cTn id="9" dur="500"/>
                                        <p:tgtEl>
                                          <p:spTgt spid="7"/>
                                        </p:tgtEl>
                                      </p:cBhvr>
                                    </p:animEffect>
                                    <p:set>
                                      <p:cBhvr>
                                        <p:cTn id="10" dur="1" fill="hold">
                                          <p:stCondLst>
                                            <p:cond delay="499"/>
                                          </p:stCondLst>
                                        </p:cTn>
                                        <p:tgtEl>
                                          <p:spTgt spid="7"/>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0" presetClass="exit" presetSubtype="0" fill="hold" grpId="0" nodeType="clickEffect">
                                  <p:stCondLst>
                                    <p:cond delay="0"/>
                                  </p:stCondLst>
                                  <p:childTnLst>
                                    <p:animEffect transition="out" filter="fade">
                                      <p:cBhvr>
                                        <p:cTn id="14" dur="500"/>
                                        <p:tgtEl>
                                          <p:spTgt spid="4"/>
                                        </p:tgtEl>
                                      </p:cBhvr>
                                    </p:animEffect>
                                    <p:set>
                                      <p:cBhvr>
                                        <p:cTn id="15" dur="1" fill="hold">
                                          <p:stCondLst>
                                            <p:cond delay="499"/>
                                          </p:stCondLst>
                                        </p:cTn>
                                        <p:tgtEl>
                                          <p:spTgt spid="4"/>
                                        </p:tgtEl>
                                        <p:attrNameLst>
                                          <p:attrName>style.visibility</p:attrName>
                                        </p:attrNameLst>
                                      </p:cBhvr>
                                      <p:to>
                                        <p:strVal val="hidden"/>
                                      </p:to>
                                    </p:set>
                                  </p:childTnLst>
                                </p:cTn>
                              </p:par>
                              <p:par>
                                <p:cTn id="16" presetID="10" presetClass="exit" presetSubtype="0" fill="hold" grpId="0" nodeType="withEffect">
                                  <p:stCondLst>
                                    <p:cond delay="0"/>
                                  </p:stCondLst>
                                  <p:childTnLst>
                                    <p:animEffect transition="out" filter="fade">
                                      <p:cBhvr>
                                        <p:cTn id="17" dur="500"/>
                                        <p:tgtEl>
                                          <p:spTgt spid="8"/>
                                        </p:tgtEl>
                                      </p:cBhvr>
                                    </p:animEffect>
                                    <p:set>
                                      <p:cBhvr>
                                        <p:cTn id="18"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4" grpId="0"/>
      <p:bldP spid="7" grpId="0" animBg="1"/>
      <p:bldP spid="3" grpId="0"/>
    </p:bld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Predesigned and Manufactured vs. Traditional Moment Frame</a:t>
            </a:r>
            <a:endParaRPr lang="en-US"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2197983311"/>
              </p:ext>
            </p:extLst>
          </p:nvPr>
        </p:nvGraphicFramePr>
        <p:xfrm>
          <a:off x="1043739" y="1524000"/>
          <a:ext cx="10104522" cy="4572000"/>
        </p:xfrm>
        <a:graphic>
          <a:graphicData uri="http://schemas.openxmlformats.org/drawingml/2006/table">
            <a:tbl>
              <a:tblPr firstRow="1" bandRow="1">
                <a:tableStyleId>{8EC20E35-A176-4012-BC5E-935CFFF8708E}</a:tableStyleId>
              </a:tblPr>
              <a:tblGrid>
                <a:gridCol w="2549692">
                  <a:extLst>
                    <a:ext uri="{9D8B030D-6E8A-4147-A177-3AD203B41FA5}">
                      <a16:colId xmlns:a16="http://schemas.microsoft.com/office/drawing/2014/main" val="20000"/>
                    </a:ext>
                  </a:extLst>
                </a:gridCol>
                <a:gridCol w="2549692">
                  <a:extLst>
                    <a:ext uri="{9D8B030D-6E8A-4147-A177-3AD203B41FA5}">
                      <a16:colId xmlns:a16="http://schemas.microsoft.com/office/drawing/2014/main" val="20001"/>
                    </a:ext>
                  </a:extLst>
                </a:gridCol>
                <a:gridCol w="5005138">
                  <a:extLst>
                    <a:ext uri="{9D8B030D-6E8A-4147-A177-3AD203B41FA5}">
                      <a16:colId xmlns:a16="http://schemas.microsoft.com/office/drawing/2014/main" val="20002"/>
                    </a:ext>
                  </a:extLst>
                </a:gridCol>
              </a:tblGrid>
              <a:tr h="457200">
                <a:tc>
                  <a:txBody>
                    <a:bodyPr/>
                    <a:lstStyle/>
                    <a:p>
                      <a:pPr algn="ctr"/>
                      <a:r>
                        <a:rPr lang="en-US" sz="2000" dirty="0" smtClean="0">
                          <a:latin typeface="Arial" panose="020B0604020202020204" pitchFamily="34" charset="0"/>
                          <a:cs typeface="Arial" panose="020B0604020202020204" pitchFamily="34" charset="0"/>
                        </a:rPr>
                        <a:t>Prefabricated</a:t>
                      </a:r>
                      <a:endParaRPr lang="en-US" sz="2000" dirty="0">
                        <a:latin typeface="Arial" panose="020B0604020202020204" pitchFamily="34" charset="0"/>
                        <a:cs typeface="Arial" panose="020B0604020202020204" pitchFamily="34" charset="0"/>
                      </a:endParaRPr>
                    </a:p>
                  </a:txBody>
                  <a:tcPr anchor="ctr">
                    <a:lnT w="28575" cap="flat" cmpd="sng" algn="ctr">
                      <a:solidFill>
                        <a:schemeClr val="tx2"/>
                      </a:solidFill>
                      <a:prstDash val="solid"/>
                      <a:round/>
                      <a:headEnd type="none" w="med" len="med"/>
                      <a:tailEnd type="none" w="med" len="med"/>
                    </a:lnT>
                    <a:lnB w="28575" cap="flat" cmpd="sng" algn="ctr">
                      <a:solidFill>
                        <a:schemeClr val="tx2"/>
                      </a:solidFill>
                      <a:prstDash val="solid"/>
                      <a:round/>
                      <a:headEnd type="none" w="med" len="med"/>
                      <a:tailEnd type="none" w="med" len="med"/>
                    </a:lnB>
                    <a:solidFill>
                      <a:schemeClr val="tx1">
                        <a:lumMod val="50000"/>
                        <a:lumOff val="50000"/>
                      </a:schemeClr>
                    </a:solidFill>
                  </a:tcPr>
                </a:tc>
                <a:tc>
                  <a:txBody>
                    <a:bodyPr/>
                    <a:lstStyle/>
                    <a:p>
                      <a:pPr algn="ctr"/>
                      <a:r>
                        <a:rPr lang="en-US" sz="2000" dirty="0" smtClean="0">
                          <a:latin typeface="Arial" panose="020B0604020202020204" pitchFamily="34" charset="0"/>
                          <a:cs typeface="Arial" panose="020B0604020202020204" pitchFamily="34" charset="0"/>
                        </a:rPr>
                        <a:t>Site-built</a:t>
                      </a:r>
                      <a:endParaRPr lang="en-US" sz="2000" dirty="0">
                        <a:latin typeface="Arial" panose="020B0604020202020204" pitchFamily="34" charset="0"/>
                        <a:cs typeface="Arial" panose="020B0604020202020204" pitchFamily="34" charset="0"/>
                      </a:endParaRPr>
                    </a:p>
                  </a:txBody>
                  <a:tcPr anchor="ctr">
                    <a:lnT w="28575" cap="flat" cmpd="sng" algn="ctr">
                      <a:solidFill>
                        <a:schemeClr val="tx2"/>
                      </a:solidFill>
                      <a:prstDash val="solid"/>
                      <a:round/>
                      <a:headEnd type="none" w="med" len="med"/>
                      <a:tailEnd type="none" w="med" len="med"/>
                    </a:lnT>
                    <a:lnB w="28575" cap="flat" cmpd="sng" algn="ctr">
                      <a:solidFill>
                        <a:schemeClr val="tx2"/>
                      </a:solidFill>
                      <a:prstDash val="solid"/>
                      <a:round/>
                      <a:headEnd type="none" w="med" len="med"/>
                      <a:tailEnd type="none" w="med" len="med"/>
                    </a:lnB>
                    <a:solidFill>
                      <a:schemeClr val="tx1">
                        <a:lumMod val="50000"/>
                        <a:lumOff val="50000"/>
                      </a:schemeClr>
                    </a:solidFill>
                  </a:tcPr>
                </a:tc>
                <a:tc>
                  <a:txBody>
                    <a:bodyPr/>
                    <a:lstStyle/>
                    <a:p>
                      <a:pPr algn="ctr"/>
                      <a:r>
                        <a:rPr lang="en-US" sz="2000" dirty="0" smtClean="0">
                          <a:latin typeface="Arial" panose="020B0604020202020204" pitchFamily="34" charset="0"/>
                          <a:cs typeface="Arial" panose="020B0604020202020204" pitchFamily="34" charset="0"/>
                        </a:rPr>
                        <a:t>Attribute</a:t>
                      </a:r>
                      <a:endParaRPr lang="en-US" sz="2000" dirty="0">
                        <a:latin typeface="Arial" panose="020B0604020202020204" pitchFamily="34" charset="0"/>
                        <a:cs typeface="Arial" panose="020B0604020202020204" pitchFamily="34" charset="0"/>
                      </a:endParaRPr>
                    </a:p>
                  </a:txBody>
                  <a:tcPr anchor="ctr">
                    <a:lnT w="28575" cap="flat" cmpd="sng" algn="ctr">
                      <a:solidFill>
                        <a:schemeClr val="tx2"/>
                      </a:solidFill>
                      <a:prstDash val="solid"/>
                      <a:round/>
                      <a:headEnd type="none" w="med" len="med"/>
                      <a:tailEnd type="none" w="med" len="med"/>
                    </a:lnT>
                    <a:lnB w="28575" cap="flat" cmpd="sng" algn="ctr">
                      <a:solidFill>
                        <a:schemeClr val="tx2"/>
                      </a:solidFill>
                      <a:prstDash val="solid"/>
                      <a:round/>
                      <a:headEnd type="none" w="med" len="med"/>
                      <a:tailEnd type="none" w="med" len="med"/>
                    </a:lnB>
                    <a:solidFill>
                      <a:schemeClr val="tx1">
                        <a:lumMod val="50000"/>
                        <a:lumOff val="50000"/>
                      </a:schemeClr>
                    </a:solidFill>
                  </a:tcPr>
                </a:tc>
                <a:extLst>
                  <a:ext uri="{0D108BD9-81ED-4DB2-BD59-A6C34878D82A}">
                    <a16:rowId xmlns:a16="http://schemas.microsoft.com/office/drawing/2014/main" val="10000"/>
                  </a:ext>
                </a:extLst>
              </a:tr>
              <a:tr h="457200">
                <a:tc>
                  <a:txBody>
                    <a:bodyPr/>
                    <a:lstStyle/>
                    <a:p>
                      <a:pPr algn="ctr"/>
                      <a:r>
                        <a:rPr lang="en-US" sz="2000" dirty="0" smtClean="0">
                          <a:solidFill>
                            <a:schemeClr val="tx2"/>
                          </a:solidFill>
                          <a:latin typeface="Arial" panose="020B0604020202020204" pitchFamily="34" charset="0"/>
                          <a:cs typeface="Arial" panose="020B0604020202020204" pitchFamily="34" charset="0"/>
                        </a:rPr>
                        <a:t>X</a:t>
                      </a:r>
                      <a:endParaRPr lang="en-US" sz="2000" dirty="0">
                        <a:solidFill>
                          <a:schemeClr val="tx2"/>
                        </a:solidFill>
                        <a:latin typeface="Arial" panose="020B0604020202020204" pitchFamily="34" charset="0"/>
                        <a:cs typeface="Arial" panose="020B0604020202020204" pitchFamily="34" charset="0"/>
                      </a:endParaRPr>
                    </a:p>
                  </a:txBody>
                  <a:tcPr anchor="ctr">
                    <a:lnT w="28575" cap="flat" cmpd="sng" algn="ctr">
                      <a:solidFill>
                        <a:schemeClr val="tx2"/>
                      </a:solidFill>
                      <a:prstDash val="solid"/>
                      <a:round/>
                      <a:headEnd type="none" w="med" len="med"/>
                      <a:tailEnd type="none" w="med" len="med"/>
                    </a:lnT>
                    <a:solidFill>
                      <a:schemeClr val="bg1">
                        <a:lumMod val="95000"/>
                      </a:schemeClr>
                    </a:solidFill>
                  </a:tcPr>
                </a:tc>
                <a:tc>
                  <a:txBody>
                    <a:bodyPr/>
                    <a:lstStyle/>
                    <a:p>
                      <a:pPr algn="ctr"/>
                      <a:endParaRPr lang="en-US" sz="2000" dirty="0">
                        <a:solidFill>
                          <a:schemeClr val="tx2"/>
                        </a:solidFill>
                        <a:latin typeface="Arial" panose="020B0604020202020204" pitchFamily="34" charset="0"/>
                        <a:cs typeface="Arial" panose="020B0604020202020204" pitchFamily="34" charset="0"/>
                      </a:endParaRPr>
                    </a:p>
                  </a:txBody>
                  <a:tcPr anchor="ctr">
                    <a:lnT w="28575" cap="flat" cmpd="sng" algn="ctr">
                      <a:solidFill>
                        <a:schemeClr val="tx2"/>
                      </a:solidFill>
                      <a:prstDash val="solid"/>
                      <a:round/>
                      <a:headEnd type="none" w="med" len="med"/>
                      <a:tailEnd type="none" w="med" len="med"/>
                    </a:lnT>
                    <a:solidFill>
                      <a:schemeClr val="bg1">
                        <a:lumMod val="95000"/>
                      </a:schemeClr>
                    </a:solidFill>
                  </a:tcPr>
                </a:tc>
                <a:tc>
                  <a:txBody>
                    <a:bodyPr/>
                    <a:lstStyle/>
                    <a:p>
                      <a:r>
                        <a:rPr lang="en-US" sz="2000" dirty="0" smtClean="0">
                          <a:solidFill>
                            <a:schemeClr val="tx2"/>
                          </a:solidFill>
                          <a:latin typeface="Arial" panose="020B0604020202020204" pitchFamily="34" charset="0"/>
                          <a:cs typeface="Arial" panose="020B0604020202020204" pitchFamily="34" charset="0"/>
                        </a:rPr>
                        <a:t>Design and detailing (frame and anchors)</a:t>
                      </a:r>
                      <a:endParaRPr lang="en-US" sz="2000" dirty="0">
                        <a:solidFill>
                          <a:schemeClr val="tx2"/>
                        </a:solidFill>
                        <a:latin typeface="Arial" panose="020B0604020202020204" pitchFamily="34" charset="0"/>
                        <a:cs typeface="Arial" panose="020B0604020202020204" pitchFamily="34" charset="0"/>
                      </a:endParaRPr>
                    </a:p>
                  </a:txBody>
                  <a:tcPr anchor="ctr">
                    <a:lnT w="28575" cap="flat" cmpd="sng" algn="ctr">
                      <a:solidFill>
                        <a:schemeClr val="tx2"/>
                      </a:solidFill>
                      <a:prstDash val="solid"/>
                      <a:round/>
                      <a:headEnd type="none" w="med" len="med"/>
                      <a:tailEnd type="none" w="med" len="med"/>
                    </a:lnT>
                    <a:solidFill>
                      <a:schemeClr val="bg1">
                        <a:lumMod val="95000"/>
                      </a:schemeClr>
                    </a:solidFill>
                  </a:tcPr>
                </a:tc>
                <a:extLst>
                  <a:ext uri="{0D108BD9-81ED-4DB2-BD59-A6C34878D82A}">
                    <a16:rowId xmlns:a16="http://schemas.microsoft.com/office/drawing/2014/main" val="10001"/>
                  </a:ext>
                </a:extLst>
              </a:tr>
              <a:tr h="457200">
                <a:tc>
                  <a:txBody>
                    <a:bodyPr/>
                    <a:lstStyle/>
                    <a:p>
                      <a:pPr algn="ctr"/>
                      <a:endParaRPr lang="en-US" sz="2000">
                        <a:solidFill>
                          <a:schemeClr val="tx2"/>
                        </a:solidFill>
                        <a:latin typeface="Arial" panose="020B0604020202020204" pitchFamily="34" charset="0"/>
                        <a:cs typeface="Arial" panose="020B0604020202020204" pitchFamily="34" charset="0"/>
                      </a:endParaRPr>
                    </a:p>
                  </a:txBody>
                  <a:tcPr anchor="ctr"/>
                </a:tc>
                <a:tc>
                  <a:txBody>
                    <a:bodyPr/>
                    <a:lstStyle/>
                    <a:p>
                      <a:pPr algn="ctr"/>
                      <a:r>
                        <a:rPr lang="en-US" sz="2000" dirty="0" smtClean="0">
                          <a:solidFill>
                            <a:schemeClr val="tx2"/>
                          </a:solidFill>
                          <a:latin typeface="Arial" panose="020B0604020202020204" pitchFamily="34" charset="0"/>
                          <a:cs typeface="Arial" panose="020B0604020202020204" pitchFamily="34" charset="0"/>
                        </a:rPr>
                        <a:t>X</a:t>
                      </a:r>
                      <a:endParaRPr lang="en-US" sz="2000" dirty="0">
                        <a:solidFill>
                          <a:schemeClr val="tx2"/>
                        </a:solidFill>
                        <a:latin typeface="Arial" panose="020B0604020202020204" pitchFamily="34" charset="0"/>
                        <a:cs typeface="Arial" panose="020B0604020202020204" pitchFamily="34" charset="0"/>
                      </a:endParaRPr>
                    </a:p>
                  </a:txBody>
                  <a:tcPr anchor="ctr"/>
                </a:tc>
                <a:tc>
                  <a:txBody>
                    <a:bodyPr/>
                    <a:lstStyle/>
                    <a:p>
                      <a:r>
                        <a:rPr lang="en-US" sz="2000" dirty="0" smtClean="0">
                          <a:solidFill>
                            <a:schemeClr val="tx2"/>
                          </a:solidFill>
                          <a:latin typeface="Arial" panose="020B0604020202020204" pitchFamily="34" charset="0"/>
                          <a:cs typeface="Arial" panose="020B0604020202020204" pitchFamily="34" charset="0"/>
                        </a:rPr>
                        <a:t>Flexibility in shape and configuration</a:t>
                      </a:r>
                      <a:endParaRPr lang="en-US" sz="2000" dirty="0">
                        <a:solidFill>
                          <a:schemeClr val="tx2"/>
                        </a:solidFill>
                        <a:latin typeface="Arial" panose="020B0604020202020204" pitchFamily="34" charset="0"/>
                        <a:cs typeface="Arial" panose="020B0604020202020204" pitchFamily="34" charset="0"/>
                      </a:endParaRPr>
                    </a:p>
                  </a:txBody>
                  <a:tcPr anchor="ctr"/>
                </a:tc>
                <a:extLst>
                  <a:ext uri="{0D108BD9-81ED-4DB2-BD59-A6C34878D82A}">
                    <a16:rowId xmlns:a16="http://schemas.microsoft.com/office/drawing/2014/main" val="10002"/>
                  </a:ext>
                </a:extLst>
              </a:tr>
              <a:tr h="457200">
                <a:tc>
                  <a:txBody>
                    <a:bodyPr/>
                    <a:lstStyle/>
                    <a:p>
                      <a:pPr algn="ctr"/>
                      <a:r>
                        <a:rPr lang="en-US" sz="2000" dirty="0" smtClean="0">
                          <a:solidFill>
                            <a:schemeClr val="tx2"/>
                          </a:solidFill>
                          <a:latin typeface="Arial" panose="020B0604020202020204" pitchFamily="34" charset="0"/>
                          <a:cs typeface="Arial" panose="020B0604020202020204" pitchFamily="34" charset="0"/>
                        </a:rPr>
                        <a:t>X</a:t>
                      </a:r>
                      <a:endParaRPr lang="en-US" sz="2000" dirty="0">
                        <a:solidFill>
                          <a:schemeClr val="tx2"/>
                        </a:solidFill>
                        <a:latin typeface="Arial" panose="020B0604020202020204" pitchFamily="34" charset="0"/>
                        <a:cs typeface="Arial" panose="020B0604020202020204" pitchFamily="34" charset="0"/>
                      </a:endParaRPr>
                    </a:p>
                  </a:txBody>
                  <a:tcPr anchor="ctr">
                    <a:solidFill>
                      <a:schemeClr val="bg1">
                        <a:lumMod val="95000"/>
                      </a:schemeClr>
                    </a:solidFill>
                  </a:tcPr>
                </a:tc>
                <a:tc>
                  <a:txBody>
                    <a:bodyPr/>
                    <a:lstStyle/>
                    <a:p>
                      <a:pPr algn="ctr"/>
                      <a:endParaRPr lang="en-US" sz="2000">
                        <a:solidFill>
                          <a:schemeClr val="tx2"/>
                        </a:solidFill>
                        <a:latin typeface="Arial" panose="020B0604020202020204" pitchFamily="34" charset="0"/>
                        <a:cs typeface="Arial" panose="020B0604020202020204" pitchFamily="34" charset="0"/>
                      </a:endParaRPr>
                    </a:p>
                  </a:txBody>
                  <a:tcPr anchor="ctr">
                    <a:solidFill>
                      <a:schemeClr val="bg1">
                        <a:lumMod val="95000"/>
                      </a:schemeClr>
                    </a:solidFill>
                  </a:tcPr>
                </a:tc>
                <a:tc>
                  <a:txBody>
                    <a:bodyPr/>
                    <a:lstStyle/>
                    <a:p>
                      <a:r>
                        <a:rPr lang="en-US" sz="2000" dirty="0" smtClean="0">
                          <a:solidFill>
                            <a:schemeClr val="tx2"/>
                          </a:solidFill>
                          <a:latin typeface="Arial" panose="020B0604020202020204" pitchFamily="34" charset="0"/>
                          <a:cs typeface="Arial" panose="020B0604020202020204" pitchFamily="34" charset="0"/>
                        </a:rPr>
                        <a:t>Ease and speed of construction</a:t>
                      </a:r>
                      <a:endParaRPr lang="en-US" sz="2000" dirty="0">
                        <a:solidFill>
                          <a:schemeClr val="tx2"/>
                        </a:solidFill>
                        <a:latin typeface="Arial" panose="020B0604020202020204" pitchFamily="34" charset="0"/>
                        <a:cs typeface="Arial" panose="020B0604020202020204" pitchFamily="34" charset="0"/>
                      </a:endParaRPr>
                    </a:p>
                  </a:txBody>
                  <a:tcPr anchor="ctr">
                    <a:solidFill>
                      <a:schemeClr val="bg1">
                        <a:lumMod val="95000"/>
                      </a:schemeClr>
                    </a:solidFill>
                  </a:tcPr>
                </a:tc>
                <a:extLst>
                  <a:ext uri="{0D108BD9-81ED-4DB2-BD59-A6C34878D82A}">
                    <a16:rowId xmlns:a16="http://schemas.microsoft.com/office/drawing/2014/main" val="10003"/>
                  </a:ext>
                </a:extLst>
              </a:tr>
              <a:tr h="457200">
                <a:tc>
                  <a:txBody>
                    <a:bodyPr/>
                    <a:lstStyle/>
                    <a:p>
                      <a:pPr algn="ctr"/>
                      <a:r>
                        <a:rPr lang="en-US" sz="2000" dirty="0" smtClean="0">
                          <a:solidFill>
                            <a:schemeClr val="tx2"/>
                          </a:solidFill>
                          <a:latin typeface="Arial" panose="020B0604020202020204" pitchFamily="34" charset="0"/>
                          <a:cs typeface="Arial" panose="020B0604020202020204" pitchFamily="34" charset="0"/>
                        </a:rPr>
                        <a:t>X</a:t>
                      </a:r>
                      <a:endParaRPr lang="en-US" sz="2000" dirty="0">
                        <a:solidFill>
                          <a:schemeClr val="tx2"/>
                        </a:solidFill>
                        <a:latin typeface="Arial" panose="020B0604020202020204" pitchFamily="34" charset="0"/>
                        <a:cs typeface="Arial" panose="020B0604020202020204" pitchFamily="34" charset="0"/>
                      </a:endParaRPr>
                    </a:p>
                  </a:txBody>
                  <a:tcPr anchor="ctr"/>
                </a:tc>
                <a:tc>
                  <a:txBody>
                    <a:bodyPr/>
                    <a:lstStyle/>
                    <a:p>
                      <a:pPr algn="ctr"/>
                      <a:endParaRPr lang="en-US" sz="2000">
                        <a:solidFill>
                          <a:schemeClr val="tx2"/>
                        </a:solidFill>
                        <a:latin typeface="Arial" panose="020B0604020202020204" pitchFamily="34" charset="0"/>
                        <a:cs typeface="Arial" panose="020B0604020202020204" pitchFamily="34" charset="0"/>
                      </a:endParaRPr>
                    </a:p>
                  </a:txBody>
                  <a:tcPr anchor="ctr"/>
                </a:tc>
                <a:tc>
                  <a:txBody>
                    <a:bodyPr/>
                    <a:lstStyle/>
                    <a:p>
                      <a:r>
                        <a:rPr lang="en-US" sz="2000" dirty="0" smtClean="0">
                          <a:solidFill>
                            <a:schemeClr val="tx2"/>
                          </a:solidFill>
                          <a:latin typeface="Arial" panose="020B0604020202020204" pitchFamily="34" charset="0"/>
                          <a:cs typeface="Arial" panose="020B0604020202020204" pitchFamily="34" charset="0"/>
                        </a:rPr>
                        <a:t>Field inspection</a:t>
                      </a:r>
                      <a:endParaRPr lang="en-US" sz="2000" dirty="0">
                        <a:solidFill>
                          <a:schemeClr val="tx2"/>
                        </a:solidFill>
                        <a:latin typeface="Arial" panose="020B0604020202020204" pitchFamily="34" charset="0"/>
                        <a:cs typeface="Arial" panose="020B0604020202020204" pitchFamily="34" charset="0"/>
                      </a:endParaRPr>
                    </a:p>
                  </a:txBody>
                  <a:tcPr anchor="ctr"/>
                </a:tc>
                <a:extLst>
                  <a:ext uri="{0D108BD9-81ED-4DB2-BD59-A6C34878D82A}">
                    <a16:rowId xmlns:a16="http://schemas.microsoft.com/office/drawing/2014/main" val="10004"/>
                  </a:ext>
                </a:extLst>
              </a:tr>
              <a:tr h="457200">
                <a:tc>
                  <a:txBody>
                    <a:bodyPr/>
                    <a:lstStyle/>
                    <a:p>
                      <a:pPr algn="ctr"/>
                      <a:r>
                        <a:rPr lang="en-US" sz="2000" dirty="0" smtClean="0">
                          <a:solidFill>
                            <a:schemeClr val="tx2"/>
                          </a:solidFill>
                          <a:latin typeface="Arial" panose="020B0604020202020204" pitchFamily="34" charset="0"/>
                          <a:cs typeface="Arial" panose="020B0604020202020204" pitchFamily="34" charset="0"/>
                        </a:rPr>
                        <a:t>X</a:t>
                      </a:r>
                      <a:endParaRPr lang="en-US" sz="2000" dirty="0">
                        <a:solidFill>
                          <a:schemeClr val="tx2"/>
                        </a:solidFill>
                        <a:latin typeface="Arial" panose="020B0604020202020204" pitchFamily="34" charset="0"/>
                        <a:cs typeface="Arial" panose="020B0604020202020204" pitchFamily="34" charset="0"/>
                      </a:endParaRPr>
                    </a:p>
                  </a:txBody>
                  <a:tcPr anchor="ctr">
                    <a:solidFill>
                      <a:schemeClr val="bg1">
                        <a:lumMod val="95000"/>
                      </a:schemeClr>
                    </a:solidFill>
                  </a:tcPr>
                </a:tc>
                <a:tc>
                  <a:txBody>
                    <a:bodyPr/>
                    <a:lstStyle/>
                    <a:p>
                      <a:pPr algn="ctr"/>
                      <a:endParaRPr lang="en-US" sz="2000">
                        <a:solidFill>
                          <a:schemeClr val="tx2"/>
                        </a:solidFill>
                        <a:latin typeface="Arial" panose="020B0604020202020204" pitchFamily="34" charset="0"/>
                        <a:cs typeface="Arial" panose="020B0604020202020204" pitchFamily="34" charset="0"/>
                      </a:endParaRPr>
                    </a:p>
                  </a:txBody>
                  <a:tcPr anchor="ctr">
                    <a:solidFill>
                      <a:schemeClr val="bg1">
                        <a:lumMod val="95000"/>
                      </a:schemeClr>
                    </a:solidFill>
                  </a:tcPr>
                </a:tc>
                <a:tc>
                  <a:txBody>
                    <a:bodyPr/>
                    <a:lstStyle/>
                    <a:p>
                      <a:r>
                        <a:rPr lang="en-US" sz="2000" dirty="0" smtClean="0">
                          <a:solidFill>
                            <a:schemeClr val="tx2"/>
                          </a:solidFill>
                          <a:latin typeface="Arial" panose="020B0604020202020204" pitchFamily="34" charset="0"/>
                          <a:cs typeface="Arial" panose="020B0604020202020204" pitchFamily="34" charset="0"/>
                        </a:rPr>
                        <a:t>Attaching to light-framed structure</a:t>
                      </a:r>
                      <a:endParaRPr lang="en-US" sz="2000" dirty="0">
                        <a:solidFill>
                          <a:schemeClr val="tx2"/>
                        </a:solidFill>
                        <a:latin typeface="Arial" panose="020B0604020202020204" pitchFamily="34" charset="0"/>
                        <a:cs typeface="Arial" panose="020B0604020202020204" pitchFamily="34" charset="0"/>
                      </a:endParaRPr>
                    </a:p>
                  </a:txBody>
                  <a:tcPr anchor="ctr">
                    <a:solidFill>
                      <a:schemeClr val="bg1">
                        <a:lumMod val="95000"/>
                      </a:schemeClr>
                    </a:solidFill>
                  </a:tcPr>
                </a:tc>
                <a:extLst>
                  <a:ext uri="{0D108BD9-81ED-4DB2-BD59-A6C34878D82A}">
                    <a16:rowId xmlns:a16="http://schemas.microsoft.com/office/drawing/2014/main" val="10005"/>
                  </a:ext>
                </a:extLst>
              </a:tr>
              <a:tr h="457200">
                <a:tc>
                  <a:txBody>
                    <a:bodyPr/>
                    <a:lstStyle/>
                    <a:p>
                      <a:pPr algn="ctr"/>
                      <a:r>
                        <a:rPr lang="en-US" sz="2000" dirty="0" smtClean="0">
                          <a:solidFill>
                            <a:schemeClr val="tx2"/>
                          </a:solidFill>
                          <a:latin typeface="Arial" panose="020B0604020202020204" pitchFamily="34" charset="0"/>
                          <a:cs typeface="Arial" panose="020B0604020202020204" pitchFamily="34" charset="0"/>
                        </a:rPr>
                        <a:t>X</a:t>
                      </a:r>
                      <a:endParaRPr lang="en-US" sz="2000" dirty="0">
                        <a:solidFill>
                          <a:schemeClr val="tx2"/>
                        </a:solidFill>
                        <a:latin typeface="Arial" panose="020B0604020202020204" pitchFamily="34" charset="0"/>
                        <a:cs typeface="Arial" panose="020B0604020202020204" pitchFamily="34" charset="0"/>
                      </a:endParaRPr>
                    </a:p>
                  </a:txBody>
                  <a:tcPr anchor="ctr"/>
                </a:tc>
                <a:tc>
                  <a:txBody>
                    <a:bodyPr/>
                    <a:lstStyle/>
                    <a:p>
                      <a:pPr algn="ctr"/>
                      <a:endParaRPr lang="en-US" sz="2000">
                        <a:solidFill>
                          <a:schemeClr val="tx2"/>
                        </a:solidFill>
                        <a:latin typeface="Arial" panose="020B0604020202020204" pitchFamily="34" charset="0"/>
                        <a:cs typeface="Arial" panose="020B0604020202020204" pitchFamily="34" charset="0"/>
                      </a:endParaRPr>
                    </a:p>
                  </a:txBody>
                  <a:tcPr anchor="ctr"/>
                </a:tc>
                <a:tc>
                  <a:txBody>
                    <a:bodyPr/>
                    <a:lstStyle/>
                    <a:p>
                      <a:r>
                        <a:rPr lang="en-US" sz="2000" dirty="0" smtClean="0">
                          <a:solidFill>
                            <a:schemeClr val="tx2"/>
                          </a:solidFill>
                          <a:latin typeface="Arial" panose="020B0604020202020204" pitchFamily="34" charset="0"/>
                          <a:cs typeface="Arial" panose="020B0604020202020204" pitchFamily="34" charset="0"/>
                        </a:rPr>
                        <a:t>Handling on jobsite</a:t>
                      </a:r>
                      <a:endParaRPr lang="en-US" sz="2000" dirty="0">
                        <a:solidFill>
                          <a:schemeClr val="tx2"/>
                        </a:solidFill>
                        <a:latin typeface="Arial" panose="020B0604020202020204" pitchFamily="34" charset="0"/>
                        <a:cs typeface="Arial" panose="020B0604020202020204" pitchFamily="34" charset="0"/>
                      </a:endParaRPr>
                    </a:p>
                  </a:txBody>
                  <a:tcPr anchor="ctr"/>
                </a:tc>
                <a:extLst>
                  <a:ext uri="{0D108BD9-81ED-4DB2-BD59-A6C34878D82A}">
                    <a16:rowId xmlns:a16="http://schemas.microsoft.com/office/drawing/2014/main" val="10006"/>
                  </a:ext>
                </a:extLst>
              </a:tr>
              <a:tr h="457200">
                <a:tc>
                  <a:txBody>
                    <a:bodyPr/>
                    <a:lstStyle/>
                    <a:p>
                      <a:pPr algn="ctr"/>
                      <a:endParaRPr lang="en-US" sz="2000">
                        <a:solidFill>
                          <a:schemeClr val="tx2"/>
                        </a:solidFill>
                        <a:latin typeface="Arial" panose="020B0604020202020204" pitchFamily="34" charset="0"/>
                        <a:cs typeface="Arial" panose="020B0604020202020204" pitchFamily="34" charset="0"/>
                      </a:endParaRPr>
                    </a:p>
                  </a:txBody>
                  <a:tcPr anchor="ctr">
                    <a:solidFill>
                      <a:schemeClr val="bg1">
                        <a:lumMod val="95000"/>
                      </a:schemeClr>
                    </a:solidFill>
                  </a:tcPr>
                </a:tc>
                <a:tc>
                  <a:txBody>
                    <a:bodyPr/>
                    <a:lstStyle/>
                    <a:p>
                      <a:pPr algn="ctr"/>
                      <a:r>
                        <a:rPr lang="en-US" sz="2000" dirty="0" smtClean="0">
                          <a:solidFill>
                            <a:schemeClr val="tx2"/>
                          </a:solidFill>
                          <a:latin typeface="Arial" panose="020B0604020202020204" pitchFamily="34" charset="0"/>
                          <a:cs typeface="Arial" panose="020B0604020202020204" pitchFamily="34" charset="0"/>
                        </a:rPr>
                        <a:t>X</a:t>
                      </a:r>
                      <a:endParaRPr lang="en-US" sz="2000" dirty="0">
                        <a:solidFill>
                          <a:schemeClr val="tx2"/>
                        </a:solidFill>
                        <a:latin typeface="Arial" panose="020B0604020202020204" pitchFamily="34" charset="0"/>
                        <a:cs typeface="Arial" panose="020B0604020202020204" pitchFamily="34" charset="0"/>
                      </a:endParaRPr>
                    </a:p>
                  </a:txBody>
                  <a:tcPr anchor="ctr">
                    <a:solidFill>
                      <a:schemeClr val="bg1">
                        <a:lumMod val="95000"/>
                      </a:schemeClr>
                    </a:solidFill>
                  </a:tcPr>
                </a:tc>
                <a:tc>
                  <a:txBody>
                    <a:bodyPr/>
                    <a:lstStyle/>
                    <a:p>
                      <a:r>
                        <a:rPr lang="en-US" sz="2000" dirty="0" smtClean="0">
                          <a:solidFill>
                            <a:schemeClr val="tx2"/>
                          </a:solidFill>
                          <a:latin typeface="Arial" panose="020B0604020202020204" pitchFamily="34" charset="0"/>
                          <a:cs typeface="Arial" panose="020B0604020202020204" pitchFamily="34" charset="0"/>
                        </a:rPr>
                        <a:t>Cost of materials</a:t>
                      </a:r>
                      <a:endParaRPr lang="en-US" sz="2000" dirty="0">
                        <a:solidFill>
                          <a:schemeClr val="tx2"/>
                        </a:solidFill>
                        <a:latin typeface="Arial" panose="020B0604020202020204" pitchFamily="34" charset="0"/>
                        <a:cs typeface="Arial" panose="020B0604020202020204" pitchFamily="34" charset="0"/>
                      </a:endParaRPr>
                    </a:p>
                  </a:txBody>
                  <a:tcPr anchor="ctr">
                    <a:solidFill>
                      <a:schemeClr val="bg1">
                        <a:lumMod val="95000"/>
                      </a:schemeClr>
                    </a:solidFill>
                  </a:tcPr>
                </a:tc>
                <a:extLst>
                  <a:ext uri="{0D108BD9-81ED-4DB2-BD59-A6C34878D82A}">
                    <a16:rowId xmlns:a16="http://schemas.microsoft.com/office/drawing/2014/main" val="10007"/>
                  </a:ext>
                </a:extLst>
              </a:tr>
              <a:tr h="457200">
                <a:tc>
                  <a:txBody>
                    <a:bodyPr/>
                    <a:lstStyle/>
                    <a:p>
                      <a:pPr algn="ctr"/>
                      <a:r>
                        <a:rPr lang="en-US" sz="2000" dirty="0" smtClean="0">
                          <a:solidFill>
                            <a:schemeClr val="tx2"/>
                          </a:solidFill>
                          <a:latin typeface="Arial" panose="020B0604020202020204" pitchFamily="34" charset="0"/>
                          <a:cs typeface="Arial" panose="020B0604020202020204" pitchFamily="34" charset="0"/>
                        </a:rPr>
                        <a:t>X</a:t>
                      </a:r>
                      <a:endParaRPr lang="en-US" sz="2000" dirty="0">
                        <a:solidFill>
                          <a:schemeClr val="tx2"/>
                        </a:solidFill>
                        <a:latin typeface="Arial" panose="020B0604020202020204" pitchFamily="34" charset="0"/>
                        <a:cs typeface="Arial" panose="020B0604020202020204" pitchFamily="34" charset="0"/>
                      </a:endParaRPr>
                    </a:p>
                  </a:txBody>
                  <a:tcPr anchor="ctr"/>
                </a:tc>
                <a:tc>
                  <a:txBody>
                    <a:bodyPr/>
                    <a:lstStyle/>
                    <a:p>
                      <a:pPr algn="ctr"/>
                      <a:endParaRPr lang="en-US" sz="2000">
                        <a:solidFill>
                          <a:schemeClr val="tx2"/>
                        </a:solidFill>
                        <a:latin typeface="Arial" panose="020B0604020202020204" pitchFamily="34" charset="0"/>
                        <a:cs typeface="Arial" panose="020B0604020202020204" pitchFamily="34" charset="0"/>
                      </a:endParaRPr>
                    </a:p>
                  </a:txBody>
                  <a:tcPr anchor="ctr"/>
                </a:tc>
                <a:tc>
                  <a:txBody>
                    <a:bodyPr/>
                    <a:lstStyle/>
                    <a:p>
                      <a:r>
                        <a:rPr lang="en-US" sz="2000" dirty="0" smtClean="0">
                          <a:solidFill>
                            <a:schemeClr val="tx2"/>
                          </a:solidFill>
                          <a:latin typeface="Arial" panose="020B0604020202020204" pitchFamily="34" charset="0"/>
                          <a:cs typeface="Arial" panose="020B0604020202020204" pitchFamily="34" charset="0"/>
                        </a:rPr>
                        <a:t>Installation cost</a:t>
                      </a:r>
                      <a:endParaRPr lang="en-US" sz="2000" dirty="0">
                        <a:solidFill>
                          <a:schemeClr val="tx2"/>
                        </a:solidFill>
                        <a:latin typeface="Arial" panose="020B0604020202020204" pitchFamily="34" charset="0"/>
                        <a:cs typeface="Arial" panose="020B0604020202020204" pitchFamily="34" charset="0"/>
                      </a:endParaRPr>
                    </a:p>
                  </a:txBody>
                  <a:tcPr anchor="ctr"/>
                </a:tc>
                <a:extLst>
                  <a:ext uri="{0D108BD9-81ED-4DB2-BD59-A6C34878D82A}">
                    <a16:rowId xmlns:a16="http://schemas.microsoft.com/office/drawing/2014/main" val="10008"/>
                  </a:ext>
                </a:extLst>
              </a:tr>
              <a:tr h="457200">
                <a:tc>
                  <a:txBody>
                    <a:bodyPr/>
                    <a:lstStyle/>
                    <a:p>
                      <a:pPr algn="ctr"/>
                      <a:r>
                        <a:rPr lang="en-US" sz="2000" dirty="0" smtClean="0">
                          <a:solidFill>
                            <a:schemeClr val="tx2"/>
                          </a:solidFill>
                          <a:latin typeface="Arial" panose="020B0604020202020204" pitchFamily="34" charset="0"/>
                          <a:cs typeface="Arial" panose="020B0604020202020204" pitchFamily="34" charset="0"/>
                        </a:rPr>
                        <a:t>X</a:t>
                      </a:r>
                      <a:endParaRPr lang="en-US" sz="2000" dirty="0">
                        <a:solidFill>
                          <a:schemeClr val="tx2"/>
                        </a:solidFill>
                        <a:latin typeface="Arial" panose="020B0604020202020204" pitchFamily="34" charset="0"/>
                        <a:cs typeface="Arial" panose="020B0604020202020204" pitchFamily="34" charset="0"/>
                      </a:endParaRPr>
                    </a:p>
                  </a:txBody>
                  <a:tcPr anchor="ctr">
                    <a:lnB w="28575" cap="flat" cmpd="sng" algn="ctr">
                      <a:solidFill>
                        <a:schemeClr val="tx1">
                          <a:lumMod val="50000"/>
                          <a:lumOff val="50000"/>
                        </a:schemeClr>
                      </a:solidFill>
                      <a:prstDash val="solid"/>
                      <a:round/>
                      <a:headEnd type="none" w="med" len="med"/>
                      <a:tailEnd type="none" w="med" len="med"/>
                    </a:lnB>
                    <a:solidFill>
                      <a:schemeClr val="bg1">
                        <a:lumMod val="95000"/>
                      </a:schemeClr>
                    </a:solidFill>
                  </a:tcPr>
                </a:tc>
                <a:tc>
                  <a:txBody>
                    <a:bodyPr/>
                    <a:lstStyle/>
                    <a:p>
                      <a:pPr algn="ctr"/>
                      <a:endParaRPr lang="en-US" sz="2000" dirty="0">
                        <a:solidFill>
                          <a:schemeClr val="tx2"/>
                        </a:solidFill>
                        <a:latin typeface="Arial" panose="020B0604020202020204" pitchFamily="34" charset="0"/>
                        <a:cs typeface="Arial" panose="020B0604020202020204" pitchFamily="34" charset="0"/>
                      </a:endParaRPr>
                    </a:p>
                  </a:txBody>
                  <a:tcPr anchor="ctr">
                    <a:lnB w="28575" cap="flat" cmpd="sng" algn="ctr">
                      <a:solidFill>
                        <a:schemeClr val="tx1">
                          <a:lumMod val="50000"/>
                          <a:lumOff val="50000"/>
                        </a:schemeClr>
                      </a:solidFill>
                      <a:prstDash val="solid"/>
                      <a:round/>
                      <a:headEnd type="none" w="med" len="med"/>
                      <a:tailEnd type="none" w="med" len="med"/>
                    </a:lnB>
                    <a:solidFill>
                      <a:schemeClr val="bg1">
                        <a:lumMod val="95000"/>
                      </a:schemeClr>
                    </a:solidFill>
                  </a:tcPr>
                </a:tc>
                <a:tc>
                  <a:txBody>
                    <a:bodyPr/>
                    <a:lstStyle/>
                    <a:p>
                      <a:r>
                        <a:rPr lang="en-US" sz="2000" dirty="0" smtClean="0">
                          <a:solidFill>
                            <a:schemeClr val="tx2"/>
                          </a:solidFill>
                          <a:latin typeface="Arial" panose="020B0604020202020204" pitchFamily="34" charset="0"/>
                          <a:cs typeface="Arial" panose="020B0604020202020204" pitchFamily="34" charset="0"/>
                        </a:rPr>
                        <a:t>Quality assurance</a:t>
                      </a:r>
                      <a:endParaRPr lang="en-US" sz="2000" dirty="0">
                        <a:solidFill>
                          <a:schemeClr val="tx2"/>
                        </a:solidFill>
                        <a:latin typeface="Arial" panose="020B0604020202020204" pitchFamily="34" charset="0"/>
                        <a:cs typeface="Arial" panose="020B0604020202020204" pitchFamily="34" charset="0"/>
                      </a:endParaRPr>
                    </a:p>
                  </a:txBody>
                  <a:tcPr anchor="ctr">
                    <a:lnB w="28575" cap="flat" cmpd="sng" algn="ctr">
                      <a:solidFill>
                        <a:schemeClr val="tx1">
                          <a:lumMod val="50000"/>
                          <a:lumOff val="50000"/>
                        </a:schemeClr>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0009"/>
                  </a:ext>
                </a:extLst>
              </a:tr>
            </a:tbl>
          </a:graphicData>
        </a:graphic>
      </p:graphicFrame>
      <p:pic>
        <p:nvPicPr>
          <p:cNvPr id="5" name="Picture 4"/>
          <p:cNvPicPr>
            <a:picLocks noChangeAspect="1"/>
          </p:cNvPicPr>
          <p:nvPr/>
        </p:nvPicPr>
        <p:blipFill>
          <a:blip r:embed="rId4" cstate="print">
            <a:duotone>
              <a:srgbClr val="FF5308">
                <a:shade val="45000"/>
                <a:satMod val="135000"/>
              </a:srgbClr>
              <a:prstClr val="white"/>
            </a:duotone>
            <a:extLst>
              <a:ext uri="{28A0092B-C50C-407E-A947-70E740481C1C}">
                <a14:useLocalDpi xmlns:a14="http://schemas.microsoft.com/office/drawing/2010/main" val="0"/>
              </a:ext>
            </a:extLst>
          </a:blip>
          <a:stretch>
            <a:fillRect/>
          </a:stretch>
        </p:blipFill>
        <p:spPr>
          <a:xfrm>
            <a:off x="11468099" y="6459220"/>
            <a:ext cx="264160" cy="264160"/>
          </a:xfrm>
          <a:prstGeom prst="rect">
            <a:avLst/>
          </a:prstGeom>
        </p:spPr>
      </p:pic>
    </p:spTree>
    <p:custDataLst>
      <p:tags r:id="rId1"/>
    </p:custDataLst>
    <p:extLst>
      <p:ext uri="{BB962C8B-B14F-4D97-AF65-F5344CB8AC3E}">
        <p14:creationId xmlns:p14="http://schemas.microsoft.com/office/powerpoint/2010/main" val="4257230900"/>
      </p:ext>
    </p:extLst>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When to Use What?</a:t>
            </a:r>
            <a:endParaRPr lang="en-US"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2511867196"/>
              </p:ext>
            </p:extLst>
          </p:nvPr>
        </p:nvGraphicFramePr>
        <p:xfrm>
          <a:off x="1043740" y="2269958"/>
          <a:ext cx="10104524" cy="2935224"/>
        </p:xfrm>
        <a:graphic>
          <a:graphicData uri="http://schemas.openxmlformats.org/drawingml/2006/table">
            <a:tbl>
              <a:tblPr firstRow="1" bandRow="1">
                <a:tableStyleId>{8EC20E35-A176-4012-BC5E-935CFFF8708E}</a:tableStyleId>
              </a:tblPr>
              <a:tblGrid>
                <a:gridCol w="2950744">
                  <a:extLst>
                    <a:ext uri="{9D8B030D-6E8A-4147-A177-3AD203B41FA5}">
                      <a16:colId xmlns:a16="http://schemas.microsoft.com/office/drawing/2014/main" val="20000"/>
                    </a:ext>
                  </a:extLst>
                </a:gridCol>
                <a:gridCol w="1788445">
                  <a:extLst>
                    <a:ext uri="{9D8B030D-6E8A-4147-A177-3AD203B41FA5}">
                      <a16:colId xmlns:a16="http://schemas.microsoft.com/office/drawing/2014/main" val="20001"/>
                    </a:ext>
                  </a:extLst>
                </a:gridCol>
                <a:gridCol w="1788445">
                  <a:extLst>
                    <a:ext uri="{9D8B030D-6E8A-4147-A177-3AD203B41FA5}">
                      <a16:colId xmlns:a16="http://schemas.microsoft.com/office/drawing/2014/main" val="20002"/>
                    </a:ext>
                  </a:extLst>
                </a:gridCol>
                <a:gridCol w="1788445">
                  <a:extLst>
                    <a:ext uri="{9D8B030D-6E8A-4147-A177-3AD203B41FA5}">
                      <a16:colId xmlns:a16="http://schemas.microsoft.com/office/drawing/2014/main" val="20003"/>
                    </a:ext>
                  </a:extLst>
                </a:gridCol>
                <a:gridCol w="1788445">
                  <a:extLst>
                    <a:ext uri="{9D8B030D-6E8A-4147-A177-3AD203B41FA5}">
                      <a16:colId xmlns:a16="http://schemas.microsoft.com/office/drawing/2014/main" val="20004"/>
                    </a:ext>
                  </a:extLst>
                </a:gridCol>
              </a:tblGrid>
              <a:tr h="603504">
                <a:tc>
                  <a:txBody>
                    <a:bodyPr/>
                    <a:lstStyle/>
                    <a:p>
                      <a:pPr algn="ctr"/>
                      <a:r>
                        <a:rPr lang="en-US" sz="2000" dirty="0" smtClean="0">
                          <a:latin typeface="Arial" panose="020B0604020202020204" pitchFamily="34" charset="0"/>
                          <a:cs typeface="Arial" panose="020B0604020202020204" pitchFamily="34" charset="0"/>
                        </a:rPr>
                        <a:t>Type</a:t>
                      </a:r>
                      <a:endParaRPr lang="en-US" sz="2000" dirty="0">
                        <a:latin typeface="Arial" panose="020B0604020202020204" pitchFamily="34" charset="0"/>
                        <a:cs typeface="Arial" panose="020B0604020202020204" pitchFamily="34" charset="0"/>
                      </a:endParaRPr>
                    </a:p>
                  </a:txBody>
                  <a:tcPr anchor="ctr">
                    <a:lnT w="28575" cap="flat" cmpd="sng" algn="ctr">
                      <a:solidFill>
                        <a:schemeClr val="tx2"/>
                      </a:solidFill>
                      <a:prstDash val="solid"/>
                      <a:round/>
                      <a:headEnd type="none" w="med" len="med"/>
                      <a:tailEnd type="none" w="med" len="med"/>
                    </a:lnT>
                    <a:lnB w="28575" cap="flat" cmpd="sng" algn="ctr">
                      <a:solidFill>
                        <a:schemeClr val="tx2"/>
                      </a:solidFill>
                      <a:prstDash val="solid"/>
                      <a:round/>
                      <a:headEnd type="none" w="med" len="med"/>
                      <a:tailEnd type="none" w="med" len="med"/>
                    </a:lnB>
                    <a:solidFill>
                      <a:schemeClr val="tx1">
                        <a:lumMod val="50000"/>
                        <a:lumOff val="50000"/>
                      </a:schemeClr>
                    </a:solidFill>
                  </a:tcPr>
                </a:tc>
                <a:tc>
                  <a:txBody>
                    <a:bodyPr/>
                    <a:lstStyle/>
                    <a:p>
                      <a:pPr algn="ctr"/>
                      <a:r>
                        <a:rPr lang="en-US" sz="2000" dirty="0" smtClean="0">
                          <a:latin typeface="Arial" panose="020B0604020202020204" pitchFamily="34" charset="0"/>
                          <a:cs typeface="Arial" panose="020B0604020202020204" pitchFamily="34" charset="0"/>
                        </a:rPr>
                        <a:t>Cost</a:t>
                      </a:r>
                      <a:endParaRPr lang="en-US" sz="2000" dirty="0">
                        <a:latin typeface="Arial" panose="020B0604020202020204" pitchFamily="34" charset="0"/>
                        <a:cs typeface="Arial" panose="020B0604020202020204" pitchFamily="34" charset="0"/>
                      </a:endParaRPr>
                    </a:p>
                  </a:txBody>
                  <a:tcPr anchor="ctr">
                    <a:lnT w="28575" cap="flat" cmpd="sng" algn="ctr">
                      <a:solidFill>
                        <a:schemeClr val="tx2"/>
                      </a:solidFill>
                      <a:prstDash val="solid"/>
                      <a:round/>
                      <a:headEnd type="none" w="med" len="med"/>
                      <a:tailEnd type="none" w="med" len="med"/>
                    </a:lnT>
                    <a:lnB w="28575" cap="flat" cmpd="sng" algn="ctr">
                      <a:solidFill>
                        <a:schemeClr val="tx2"/>
                      </a:solidFill>
                      <a:prstDash val="solid"/>
                      <a:round/>
                      <a:headEnd type="none" w="med" len="med"/>
                      <a:tailEnd type="none" w="med" len="med"/>
                    </a:lnB>
                    <a:solidFill>
                      <a:schemeClr val="tx1">
                        <a:lumMod val="50000"/>
                        <a:lumOff val="50000"/>
                      </a:schemeClr>
                    </a:solidFill>
                  </a:tcPr>
                </a:tc>
                <a:tc>
                  <a:txBody>
                    <a:bodyPr/>
                    <a:lstStyle/>
                    <a:p>
                      <a:pPr algn="ctr"/>
                      <a:r>
                        <a:rPr lang="en-US" sz="2000" dirty="0" smtClean="0">
                          <a:latin typeface="Arial" panose="020B0604020202020204" pitchFamily="34" charset="0"/>
                          <a:cs typeface="Arial" panose="020B0604020202020204" pitchFamily="34" charset="0"/>
                        </a:rPr>
                        <a:t>Strength</a:t>
                      </a:r>
                      <a:endParaRPr lang="en-US" sz="2000" dirty="0">
                        <a:latin typeface="Arial" panose="020B0604020202020204" pitchFamily="34" charset="0"/>
                        <a:cs typeface="Arial" panose="020B0604020202020204" pitchFamily="34" charset="0"/>
                      </a:endParaRPr>
                    </a:p>
                  </a:txBody>
                  <a:tcPr anchor="ctr">
                    <a:lnT w="28575" cap="flat" cmpd="sng" algn="ctr">
                      <a:solidFill>
                        <a:schemeClr val="tx2"/>
                      </a:solidFill>
                      <a:prstDash val="solid"/>
                      <a:round/>
                      <a:headEnd type="none" w="med" len="med"/>
                      <a:tailEnd type="none" w="med" len="med"/>
                    </a:lnT>
                    <a:lnB w="28575" cap="flat" cmpd="sng" algn="ctr">
                      <a:solidFill>
                        <a:schemeClr val="tx2"/>
                      </a:solidFill>
                      <a:prstDash val="solid"/>
                      <a:round/>
                      <a:headEnd type="none" w="med" len="med"/>
                      <a:tailEnd type="none" w="med" len="med"/>
                    </a:lnB>
                    <a:solidFill>
                      <a:schemeClr val="tx1">
                        <a:lumMod val="50000"/>
                        <a:lumOff val="50000"/>
                      </a:schemeClr>
                    </a:solidFill>
                  </a:tcPr>
                </a:tc>
                <a:tc>
                  <a:txBody>
                    <a:bodyPr/>
                    <a:lstStyle/>
                    <a:p>
                      <a:pPr algn="ctr"/>
                      <a:r>
                        <a:rPr lang="en-US" sz="2000" dirty="0" smtClean="0">
                          <a:latin typeface="Arial" panose="020B0604020202020204" pitchFamily="34" charset="0"/>
                          <a:cs typeface="Arial" panose="020B0604020202020204" pitchFamily="34" charset="0"/>
                        </a:rPr>
                        <a:t>Anchorage</a:t>
                      </a:r>
                      <a:endParaRPr lang="en-US" sz="2000" dirty="0">
                        <a:latin typeface="Arial" panose="020B0604020202020204" pitchFamily="34" charset="0"/>
                        <a:cs typeface="Arial" panose="020B0604020202020204" pitchFamily="34" charset="0"/>
                      </a:endParaRPr>
                    </a:p>
                  </a:txBody>
                  <a:tcPr anchor="ctr">
                    <a:lnT w="28575" cap="flat" cmpd="sng" algn="ctr">
                      <a:solidFill>
                        <a:schemeClr val="tx2"/>
                      </a:solidFill>
                      <a:prstDash val="solid"/>
                      <a:round/>
                      <a:headEnd type="none" w="med" len="med"/>
                      <a:tailEnd type="none" w="med" len="med"/>
                    </a:lnT>
                    <a:lnB w="28575" cap="flat" cmpd="sng" algn="ctr">
                      <a:solidFill>
                        <a:schemeClr val="tx2"/>
                      </a:solidFill>
                      <a:prstDash val="solid"/>
                      <a:round/>
                      <a:headEnd type="none" w="med" len="med"/>
                      <a:tailEnd type="none" w="med" len="med"/>
                    </a:lnB>
                    <a:solidFill>
                      <a:schemeClr val="tx1">
                        <a:lumMod val="50000"/>
                        <a:lumOff val="50000"/>
                      </a:schemeClr>
                    </a:solidFill>
                  </a:tcPr>
                </a:tc>
                <a:tc>
                  <a:txBody>
                    <a:bodyPr/>
                    <a:lstStyle/>
                    <a:p>
                      <a:pPr algn="ctr"/>
                      <a:r>
                        <a:rPr lang="en-US" sz="2000" dirty="0" smtClean="0">
                          <a:latin typeface="Arial" panose="020B0604020202020204" pitchFamily="34" charset="0"/>
                          <a:cs typeface="Arial" panose="020B0604020202020204" pitchFamily="34" charset="0"/>
                        </a:rPr>
                        <a:t>Aspect Ratio</a:t>
                      </a:r>
                      <a:endParaRPr lang="en-US" sz="2000" dirty="0">
                        <a:latin typeface="Arial" panose="020B0604020202020204" pitchFamily="34" charset="0"/>
                        <a:cs typeface="Arial" panose="020B0604020202020204" pitchFamily="34" charset="0"/>
                      </a:endParaRPr>
                    </a:p>
                  </a:txBody>
                  <a:tcPr anchor="ctr">
                    <a:lnT w="28575" cap="flat" cmpd="sng" algn="ctr">
                      <a:solidFill>
                        <a:schemeClr val="tx2"/>
                      </a:solidFill>
                      <a:prstDash val="solid"/>
                      <a:round/>
                      <a:headEnd type="none" w="med" len="med"/>
                      <a:tailEnd type="none" w="med" len="med"/>
                    </a:lnT>
                    <a:lnB w="28575" cap="flat" cmpd="sng" algn="ctr">
                      <a:solidFill>
                        <a:schemeClr val="tx2"/>
                      </a:solidFill>
                      <a:prstDash val="solid"/>
                      <a:round/>
                      <a:headEnd type="none" w="med" len="med"/>
                      <a:tailEnd type="none" w="med" len="med"/>
                    </a:lnB>
                    <a:solidFill>
                      <a:schemeClr val="tx1">
                        <a:lumMod val="50000"/>
                        <a:lumOff val="50000"/>
                      </a:schemeClr>
                    </a:solidFill>
                  </a:tcPr>
                </a:tc>
                <a:extLst>
                  <a:ext uri="{0D108BD9-81ED-4DB2-BD59-A6C34878D82A}">
                    <a16:rowId xmlns:a16="http://schemas.microsoft.com/office/drawing/2014/main" val="10000"/>
                  </a:ext>
                </a:extLst>
              </a:tr>
              <a:tr h="777240">
                <a:tc>
                  <a:txBody>
                    <a:bodyPr/>
                    <a:lstStyle/>
                    <a:p>
                      <a:pPr algn="ctr"/>
                      <a:r>
                        <a:rPr lang="en-US" dirty="0" smtClean="0">
                          <a:solidFill>
                            <a:schemeClr val="tx2"/>
                          </a:solidFill>
                          <a:latin typeface="Arial" panose="020B0604020202020204" pitchFamily="34" charset="0"/>
                          <a:cs typeface="Arial" panose="020B0604020202020204" pitchFamily="34" charset="0"/>
                        </a:rPr>
                        <a:t>Shear Walls</a:t>
                      </a:r>
                      <a:endParaRPr lang="en-US" dirty="0">
                        <a:solidFill>
                          <a:schemeClr val="tx2"/>
                        </a:solidFill>
                        <a:latin typeface="Arial" panose="020B0604020202020204" pitchFamily="34" charset="0"/>
                        <a:cs typeface="Arial" panose="020B0604020202020204" pitchFamily="34" charset="0"/>
                      </a:endParaRPr>
                    </a:p>
                  </a:txBody>
                  <a:tcPr anchor="ctr">
                    <a:lnT w="28575" cap="flat" cmpd="sng" algn="ctr">
                      <a:solidFill>
                        <a:schemeClr val="tx2"/>
                      </a:solidFill>
                      <a:prstDash val="solid"/>
                      <a:round/>
                      <a:headEnd type="none" w="med" len="med"/>
                      <a:tailEnd type="none" w="med" len="med"/>
                    </a:lnT>
                    <a:solidFill>
                      <a:schemeClr val="bg1">
                        <a:lumMod val="95000"/>
                      </a:schemeClr>
                    </a:solidFill>
                  </a:tcPr>
                </a:tc>
                <a:tc>
                  <a:txBody>
                    <a:bodyPr/>
                    <a:lstStyle/>
                    <a:p>
                      <a:pPr algn="ctr"/>
                      <a:r>
                        <a:rPr lang="en-US" dirty="0" smtClean="0">
                          <a:solidFill>
                            <a:schemeClr val="tx2"/>
                          </a:solidFill>
                          <a:latin typeface="Arial" panose="020B0604020202020204" pitchFamily="34" charset="0"/>
                          <a:cs typeface="Arial" panose="020B0604020202020204" pitchFamily="34" charset="0"/>
                        </a:rPr>
                        <a:t>Low</a:t>
                      </a:r>
                      <a:endParaRPr lang="en-US" dirty="0">
                        <a:solidFill>
                          <a:schemeClr val="tx2"/>
                        </a:solidFill>
                        <a:latin typeface="Arial" panose="020B0604020202020204" pitchFamily="34" charset="0"/>
                        <a:cs typeface="Arial" panose="020B0604020202020204" pitchFamily="34" charset="0"/>
                      </a:endParaRPr>
                    </a:p>
                  </a:txBody>
                  <a:tcPr anchor="ctr">
                    <a:lnT w="28575" cap="flat" cmpd="sng" algn="ctr">
                      <a:solidFill>
                        <a:schemeClr val="tx2"/>
                      </a:solidFill>
                      <a:prstDash val="solid"/>
                      <a:round/>
                      <a:headEnd type="none" w="med" len="med"/>
                      <a:tailEnd type="none" w="med" len="med"/>
                    </a:lnT>
                    <a:solidFill>
                      <a:schemeClr val="bg1">
                        <a:lumMod val="95000"/>
                      </a:schemeClr>
                    </a:solidFill>
                  </a:tcPr>
                </a:tc>
                <a:tc>
                  <a:txBody>
                    <a:bodyPr/>
                    <a:lstStyle/>
                    <a:p>
                      <a:pPr algn="ctr"/>
                      <a:r>
                        <a:rPr lang="en-US" dirty="0" smtClean="0">
                          <a:solidFill>
                            <a:schemeClr val="tx2"/>
                          </a:solidFill>
                          <a:latin typeface="Arial" panose="020B0604020202020204" pitchFamily="34" charset="0"/>
                          <a:cs typeface="Arial" panose="020B0604020202020204" pitchFamily="34" charset="0"/>
                        </a:rPr>
                        <a:t>Low</a:t>
                      </a:r>
                      <a:endParaRPr lang="en-US" dirty="0">
                        <a:solidFill>
                          <a:schemeClr val="tx2"/>
                        </a:solidFill>
                        <a:latin typeface="Arial" panose="020B0604020202020204" pitchFamily="34" charset="0"/>
                        <a:cs typeface="Arial" panose="020B0604020202020204" pitchFamily="34" charset="0"/>
                      </a:endParaRPr>
                    </a:p>
                  </a:txBody>
                  <a:tcPr anchor="ctr">
                    <a:lnT w="28575" cap="flat" cmpd="sng" algn="ctr">
                      <a:solidFill>
                        <a:schemeClr val="tx2"/>
                      </a:solidFill>
                      <a:prstDash val="solid"/>
                      <a:round/>
                      <a:headEnd type="none" w="med" len="med"/>
                      <a:tailEnd type="none" w="med" len="med"/>
                    </a:lnT>
                    <a:solidFill>
                      <a:schemeClr val="bg1">
                        <a:lumMod val="95000"/>
                      </a:schemeClr>
                    </a:solidFill>
                  </a:tcPr>
                </a:tc>
                <a:tc>
                  <a:txBody>
                    <a:bodyPr/>
                    <a:lstStyle/>
                    <a:p>
                      <a:pPr algn="ctr"/>
                      <a:r>
                        <a:rPr lang="en-US" sz="2000" dirty="0" smtClean="0">
                          <a:solidFill>
                            <a:schemeClr val="tx2"/>
                          </a:solidFill>
                          <a:latin typeface="Arial" panose="020B0604020202020204" pitchFamily="34" charset="0"/>
                          <a:cs typeface="Arial" panose="020B0604020202020204" pitchFamily="34" charset="0"/>
                        </a:rPr>
                        <a:t>Low</a:t>
                      </a:r>
                      <a:endParaRPr lang="en-US" sz="2000" dirty="0">
                        <a:solidFill>
                          <a:schemeClr val="tx2"/>
                        </a:solidFill>
                        <a:latin typeface="Arial" panose="020B0604020202020204" pitchFamily="34" charset="0"/>
                        <a:cs typeface="Arial" panose="020B0604020202020204" pitchFamily="34" charset="0"/>
                      </a:endParaRPr>
                    </a:p>
                  </a:txBody>
                  <a:tcPr anchor="ctr">
                    <a:lnT w="28575" cap="flat" cmpd="sng" algn="ctr">
                      <a:solidFill>
                        <a:schemeClr val="tx2"/>
                      </a:solidFill>
                      <a:prstDash val="solid"/>
                      <a:round/>
                      <a:headEnd type="none" w="med" len="med"/>
                      <a:tailEnd type="none" w="med" len="med"/>
                    </a:lnT>
                    <a:solidFill>
                      <a:schemeClr val="bg1">
                        <a:lumMod val="95000"/>
                      </a:schemeClr>
                    </a:solidFill>
                  </a:tcPr>
                </a:tc>
                <a:tc>
                  <a:txBody>
                    <a:bodyPr/>
                    <a:lstStyle/>
                    <a:p>
                      <a:pPr algn="ctr"/>
                      <a:r>
                        <a:rPr lang="en-US" sz="2000" dirty="0" smtClean="0">
                          <a:solidFill>
                            <a:schemeClr val="tx2"/>
                          </a:solidFill>
                          <a:latin typeface="Arial" panose="020B0604020202020204" pitchFamily="34" charset="0"/>
                          <a:cs typeface="Arial" panose="020B0604020202020204" pitchFamily="34" charset="0"/>
                        </a:rPr>
                        <a:t>Low</a:t>
                      </a:r>
                      <a:endParaRPr lang="en-US" sz="2000" dirty="0">
                        <a:solidFill>
                          <a:schemeClr val="tx2"/>
                        </a:solidFill>
                        <a:latin typeface="Arial" panose="020B0604020202020204" pitchFamily="34" charset="0"/>
                        <a:cs typeface="Arial" panose="020B0604020202020204" pitchFamily="34" charset="0"/>
                      </a:endParaRPr>
                    </a:p>
                  </a:txBody>
                  <a:tcPr anchor="ctr">
                    <a:lnT w="28575" cap="flat" cmpd="sng" algn="ctr">
                      <a:solidFill>
                        <a:schemeClr val="tx2"/>
                      </a:solidFill>
                      <a:prstDash val="solid"/>
                      <a:round/>
                      <a:headEnd type="none" w="med" len="med"/>
                      <a:tailEnd type="none" w="med" len="med"/>
                    </a:lnT>
                    <a:solidFill>
                      <a:schemeClr val="bg1">
                        <a:lumMod val="95000"/>
                      </a:schemeClr>
                    </a:solidFill>
                  </a:tcPr>
                </a:tc>
                <a:extLst>
                  <a:ext uri="{0D108BD9-81ED-4DB2-BD59-A6C34878D82A}">
                    <a16:rowId xmlns:a16="http://schemas.microsoft.com/office/drawing/2014/main" val="10001"/>
                  </a:ext>
                </a:extLst>
              </a:tr>
              <a:tr h="777240">
                <a:tc>
                  <a:txBody>
                    <a:bodyPr/>
                    <a:lstStyle/>
                    <a:p>
                      <a:pPr algn="ctr"/>
                      <a:r>
                        <a:rPr lang="en-US" dirty="0" smtClean="0">
                          <a:solidFill>
                            <a:schemeClr val="tx2"/>
                          </a:solidFill>
                          <a:latin typeface="Arial" panose="020B0604020202020204" pitchFamily="34" charset="0"/>
                          <a:cs typeface="Arial" panose="020B0604020202020204" pitchFamily="34" charset="0"/>
                        </a:rPr>
                        <a:t>Prefabricated Wood</a:t>
                      </a:r>
                      <a:br>
                        <a:rPr lang="en-US" dirty="0" smtClean="0">
                          <a:solidFill>
                            <a:schemeClr val="tx2"/>
                          </a:solidFill>
                          <a:latin typeface="Arial" panose="020B0604020202020204" pitchFamily="34" charset="0"/>
                          <a:cs typeface="Arial" panose="020B0604020202020204" pitchFamily="34" charset="0"/>
                        </a:rPr>
                      </a:br>
                      <a:r>
                        <a:rPr lang="en-US" dirty="0" smtClean="0">
                          <a:solidFill>
                            <a:schemeClr val="tx2"/>
                          </a:solidFill>
                          <a:latin typeface="Arial" panose="020B0604020202020204" pitchFamily="34" charset="0"/>
                          <a:cs typeface="Arial" panose="020B0604020202020204" pitchFamily="34" charset="0"/>
                        </a:rPr>
                        <a:t>or Steel Shear Walls</a:t>
                      </a:r>
                      <a:endParaRPr lang="en-US" dirty="0">
                        <a:solidFill>
                          <a:schemeClr val="tx2"/>
                        </a:solidFill>
                        <a:latin typeface="Arial" panose="020B0604020202020204" pitchFamily="34" charset="0"/>
                        <a:cs typeface="Arial" panose="020B0604020202020204" pitchFamily="34" charset="0"/>
                      </a:endParaRPr>
                    </a:p>
                  </a:txBody>
                  <a:tcPr anchor="ctr"/>
                </a:tc>
                <a:tc>
                  <a:txBody>
                    <a:bodyPr/>
                    <a:lstStyle/>
                    <a:p>
                      <a:pPr algn="ctr"/>
                      <a:r>
                        <a:rPr lang="en-US" dirty="0" smtClean="0">
                          <a:solidFill>
                            <a:schemeClr val="tx2"/>
                          </a:solidFill>
                          <a:latin typeface="Arial" panose="020B0604020202020204" pitchFamily="34" charset="0"/>
                          <a:cs typeface="Arial" panose="020B0604020202020204" pitchFamily="34" charset="0"/>
                        </a:rPr>
                        <a:t>Medium</a:t>
                      </a:r>
                      <a:endParaRPr lang="en-US" dirty="0">
                        <a:solidFill>
                          <a:schemeClr val="tx2"/>
                        </a:solidFill>
                        <a:latin typeface="Arial" panose="020B0604020202020204" pitchFamily="34" charset="0"/>
                        <a:cs typeface="Arial" panose="020B0604020202020204" pitchFamily="34" charset="0"/>
                      </a:endParaRPr>
                    </a:p>
                  </a:txBody>
                  <a:tcPr anchor="ctr"/>
                </a:tc>
                <a:tc>
                  <a:txBody>
                    <a:bodyPr/>
                    <a:lstStyle/>
                    <a:p>
                      <a:pPr algn="ctr"/>
                      <a:r>
                        <a:rPr lang="en-US" dirty="0" smtClean="0">
                          <a:solidFill>
                            <a:schemeClr val="tx2"/>
                          </a:solidFill>
                          <a:latin typeface="Arial" panose="020B0604020202020204" pitchFamily="34" charset="0"/>
                          <a:cs typeface="Arial" panose="020B0604020202020204" pitchFamily="34" charset="0"/>
                        </a:rPr>
                        <a:t>Medium</a:t>
                      </a:r>
                      <a:endParaRPr lang="en-US" dirty="0">
                        <a:solidFill>
                          <a:schemeClr val="tx2"/>
                        </a:solidFill>
                        <a:latin typeface="Arial" panose="020B0604020202020204" pitchFamily="34" charset="0"/>
                        <a:cs typeface="Arial" panose="020B0604020202020204" pitchFamily="34" charset="0"/>
                      </a:endParaRPr>
                    </a:p>
                  </a:txBody>
                  <a:tcPr anchor="ctr"/>
                </a:tc>
                <a:tc>
                  <a:txBody>
                    <a:bodyPr/>
                    <a:lstStyle/>
                    <a:p>
                      <a:pPr algn="ctr"/>
                      <a:r>
                        <a:rPr lang="en-US" sz="2000" dirty="0" smtClean="0">
                          <a:solidFill>
                            <a:schemeClr val="tx2"/>
                          </a:solidFill>
                          <a:latin typeface="Arial" panose="020B0604020202020204" pitchFamily="34" charset="0"/>
                          <a:cs typeface="Arial" panose="020B0604020202020204" pitchFamily="34" charset="0"/>
                        </a:rPr>
                        <a:t>High</a:t>
                      </a:r>
                      <a:endParaRPr lang="en-US" sz="2000" dirty="0">
                        <a:solidFill>
                          <a:schemeClr val="tx2"/>
                        </a:solidFill>
                        <a:latin typeface="Arial" panose="020B0604020202020204" pitchFamily="34" charset="0"/>
                        <a:cs typeface="Arial" panose="020B0604020202020204" pitchFamily="34" charset="0"/>
                      </a:endParaRPr>
                    </a:p>
                  </a:txBody>
                  <a:tcPr anchor="ctr"/>
                </a:tc>
                <a:tc>
                  <a:txBody>
                    <a:bodyPr/>
                    <a:lstStyle/>
                    <a:p>
                      <a:pPr algn="ctr"/>
                      <a:r>
                        <a:rPr lang="en-US" sz="2000" dirty="0" smtClean="0">
                          <a:solidFill>
                            <a:schemeClr val="tx2"/>
                          </a:solidFill>
                          <a:latin typeface="Arial" panose="020B0604020202020204" pitchFamily="34" charset="0"/>
                          <a:cs typeface="Arial" panose="020B0604020202020204" pitchFamily="34" charset="0"/>
                        </a:rPr>
                        <a:t>High</a:t>
                      </a:r>
                      <a:endParaRPr lang="en-US" sz="2000" dirty="0">
                        <a:solidFill>
                          <a:schemeClr val="tx2"/>
                        </a:solidFill>
                        <a:latin typeface="Arial" panose="020B0604020202020204" pitchFamily="34" charset="0"/>
                        <a:cs typeface="Arial" panose="020B0604020202020204" pitchFamily="34" charset="0"/>
                      </a:endParaRPr>
                    </a:p>
                  </a:txBody>
                  <a:tcPr anchor="ctr"/>
                </a:tc>
                <a:extLst>
                  <a:ext uri="{0D108BD9-81ED-4DB2-BD59-A6C34878D82A}">
                    <a16:rowId xmlns:a16="http://schemas.microsoft.com/office/drawing/2014/main" val="10002"/>
                  </a:ext>
                </a:extLst>
              </a:tr>
              <a:tr h="777240">
                <a:tc>
                  <a:txBody>
                    <a:bodyPr/>
                    <a:lstStyle/>
                    <a:p>
                      <a:pPr algn="ctr"/>
                      <a:r>
                        <a:rPr lang="en-US" dirty="0" smtClean="0">
                          <a:solidFill>
                            <a:schemeClr val="tx2"/>
                          </a:solidFill>
                          <a:latin typeface="Arial" panose="020B0604020202020204" pitchFamily="34" charset="0"/>
                          <a:cs typeface="Arial" panose="020B0604020202020204" pitchFamily="34" charset="0"/>
                        </a:rPr>
                        <a:t>Steel Moment Frames</a:t>
                      </a:r>
                      <a:endParaRPr lang="en-US" dirty="0">
                        <a:solidFill>
                          <a:schemeClr val="tx2"/>
                        </a:solidFill>
                        <a:latin typeface="Arial" panose="020B0604020202020204" pitchFamily="34" charset="0"/>
                        <a:cs typeface="Arial" panose="020B0604020202020204" pitchFamily="34" charset="0"/>
                      </a:endParaRPr>
                    </a:p>
                  </a:txBody>
                  <a:tcPr anchor="ctr">
                    <a:solidFill>
                      <a:schemeClr val="bg1">
                        <a:lumMod val="95000"/>
                      </a:schemeClr>
                    </a:solidFill>
                  </a:tcPr>
                </a:tc>
                <a:tc>
                  <a:txBody>
                    <a:bodyPr/>
                    <a:lstStyle/>
                    <a:p>
                      <a:pPr algn="ctr"/>
                      <a:r>
                        <a:rPr lang="en-US" dirty="0" smtClean="0">
                          <a:solidFill>
                            <a:schemeClr val="tx2"/>
                          </a:solidFill>
                          <a:latin typeface="Arial" panose="020B0604020202020204" pitchFamily="34" charset="0"/>
                          <a:cs typeface="Arial" panose="020B0604020202020204" pitchFamily="34" charset="0"/>
                        </a:rPr>
                        <a:t>High</a:t>
                      </a:r>
                      <a:endParaRPr lang="en-US" dirty="0">
                        <a:solidFill>
                          <a:schemeClr val="tx2"/>
                        </a:solidFill>
                        <a:latin typeface="Arial" panose="020B0604020202020204" pitchFamily="34" charset="0"/>
                        <a:cs typeface="Arial" panose="020B0604020202020204" pitchFamily="34" charset="0"/>
                      </a:endParaRPr>
                    </a:p>
                  </a:txBody>
                  <a:tcPr anchor="ctr">
                    <a:solidFill>
                      <a:schemeClr val="bg1">
                        <a:lumMod val="95000"/>
                      </a:schemeClr>
                    </a:solidFill>
                  </a:tcPr>
                </a:tc>
                <a:tc>
                  <a:txBody>
                    <a:bodyPr/>
                    <a:lstStyle/>
                    <a:p>
                      <a:pPr algn="ctr"/>
                      <a:r>
                        <a:rPr lang="en-US" dirty="0" smtClean="0">
                          <a:solidFill>
                            <a:schemeClr val="tx2"/>
                          </a:solidFill>
                          <a:latin typeface="Arial" panose="020B0604020202020204" pitchFamily="34" charset="0"/>
                          <a:cs typeface="Arial" panose="020B0604020202020204" pitchFamily="34" charset="0"/>
                        </a:rPr>
                        <a:t>High</a:t>
                      </a:r>
                      <a:endParaRPr lang="en-US" dirty="0">
                        <a:solidFill>
                          <a:schemeClr val="tx2"/>
                        </a:solidFill>
                        <a:latin typeface="Arial" panose="020B0604020202020204" pitchFamily="34" charset="0"/>
                        <a:cs typeface="Arial" panose="020B0604020202020204" pitchFamily="34" charset="0"/>
                      </a:endParaRPr>
                    </a:p>
                  </a:txBody>
                  <a:tcPr anchor="ctr">
                    <a:solidFill>
                      <a:schemeClr val="bg1">
                        <a:lumMod val="95000"/>
                      </a:schemeClr>
                    </a:solidFill>
                  </a:tcPr>
                </a:tc>
                <a:tc>
                  <a:txBody>
                    <a:bodyPr/>
                    <a:lstStyle/>
                    <a:p>
                      <a:pPr algn="ctr"/>
                      <a:r>
                        <a:rPr lang="en-US" sz="2000" dirty="0" smtClean="0">
                          <a:solidFill>
                            <a:schemeClr val="tx2"/>
                          </a:solidFill>
                          <a:latin typeface="Arial" panose="020B0604020202020204" pitchFamily="34" charset="0"/>
                          <a:cs typeface="Arial" panose="020B0604020202020204" pitchFamily="34" charset="0"/>
                        </a:rPr>
                        <a:t>Low</a:t>
                      </a:r>
                      <a:endParaRPr lang="en-US" sz="2000" dirty="0">
                        <a:solidFill>
                          <a:schemeClr val="tx2"/>
                        </a:solidFill>
                        <a:latin typeface="Arial" panose="020B0604020202020204" pitchFamily="34" charset="0"/>
                        <a:cs typeface="Arial" panose="020B0604020202020204" pitchFamily="34" charset="0"/>
                      </a:endParaRPr>
                    </a:p>
                  </a:txBody>
                  <a:tcPr anchor="ctr">
                    <a:solidFill>
                      <a:schemeClr val="bg1">
                        <a:lumMod val="95000"/>
                      </a:schemeClr>
                    </a:solidFill>
                  </a:tcPr>
                </a:tc>
                <a:tc>
                  <a:txBody>
                    <a:bodyPr/>
                    <a:lstStyle/>
                    <a:p>
                      <a:pPr algn="ctr"/>
                      <a:r>
                        <a:rPr lang="en-US" sz="2000" dirty="0" smtClean="0">
                          <a:solidFill>
                            <a:schemeClr val="tx2"/>
                          </a:solidFill>
                          <a:latin typeface="Arial" panose="020B0604020202020204" pitchFamily="34" charset="0"/>
                          <a:cs typeface="Arial" panose="020B0604020202020204" pitchFamily="34" charset="0"/>
                        </a:rPr>
                        <a:t>Highest</a:t>
                      </a:r>
                      <a:endParaRPr lang="en-US" sz="2000" dirty="0">
                        <a:solidFill>
                          <a:schemeClr val="tx2"/>
                        </a:solidFill>
                        <a:latin typeface="Arial" panose="020B0604020202020204" pitchFamily="34" charset="0"/>
                        <a:cs typeface="Arial" panose="020B0604020202020204" pitchFamily="34" charset="0"/>
                      </a:endParaRPr>
                    </a:p>
                  </a:txBody>
                  <a:tcPr anchor="ctr">
                    <a:solidFill>
                      <a:schemeClr val="bg1">
                        <a:lumMod val="95000"/>
                      </a:schemeClr>
                    </a:solidFill>
                  </a:tcPr>
                </a:tc>
                <a:extLst>
                  <a:ext uri="{0D108BD9-81ED-4DB2-BD59-A6C34878D82A}">
                    <a16:rowId xmlns:a16="http://schemas.microsoft.com/office/drawing/2014/main" val="10003"/>
                  </a:ext>
                </a:extLst>
              </a:tr>
            </a:tbl>
          </a:graphicData>
        </a:graphic>
      </p:graphicFrame>
      <p:pic>
        <p:nvPicPr>
          <p:cNvPr id="5" name="Picture 4"/>
          <p:cNvPicPr>
            <a:picLocks noChangeAspect="1"/>
          </p:cNvPicPr>
          <p:nvPr/>
        </p:nvPicPr>
        <p:blipFill>
          <a:blip r:embed="rId4" cstate="print">
            <a:duotone>
              <a:srgbClr val="FF5308">
                <a:shade val="45000"/>
                <a:satMod val="135000"/>
              </a:srgbClr>
              <a:prstClr val="white"/>
            </a:duotone>
            <a:extLst>
              <a:ext uri="{28A0092B-C50C-407E-A947-70E740481C1C}">
                <a14:useLocalDpi xmlns:a14="http://schemas.microsoft.com/office/drawing/2010/main" val="0"/>
              </a:ext>
            </a:extLst>
          </a:blip>
          <a:stretch>
            <a:fillRect/>
          </a:stretch>
        </p:blipFill>
        <p:spPr>
          <a:xfrm>
            <a:off x="11468099" y="6459220"/>
            <a:ext cx="264160" cy="264160"/>
          </a:xfrm>
          <a:prstGeom prst="rect">
            <a:avLst/>
          </a:prstGeom>
        </p:spPr>
      </p:pic>
    </p:spTree>
    <p:custDataLst>
      <p:tags r:id="rId1"/>
    </p:custDataLst>
    <p:extLst>
      <p:ext uri="{BB962C8B-B14F-4D97-AF65-F5344CB8AC3E}">
        <p14:creationId xmlns:p14="http://schemas.microsoft.com/office/powerpoint/2010/main" val="3514630053"/>
      </p:ext>
    </p:extLst>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p:cNvPicPr>
            <a:picLocks noGrp="1" noChangeAspect="1"/>
          </p:cNvPicPr>
          <p:nvPr>
            <p:ph idx="1"/>
          </p:nvPr>
        </p:nvPicPr>
        <p:blipFill>
          <a:blip r:embed="rId4">
            <a:extLst>
              <a:ext uri="{28A0092B-C50C-407E-A947-70E740481C1C}">
                <a14:useLocalDpi xmlns:a14="http://schemas.microsoft.com/office/drawing/2010/main" val="0"/>
              </a:ext>
            </a:extLst>
          </a:blip>
          <a:stretch>
            <a:fillRect/>
          </a:stretch>
        </p:blipFill>
        <p:spPr>
          <a:xfrm>
            <a:off x="6362700" y="1488058"/>
            <a:ext cx="5105400" cy="3829050"/>
          </a:xfrm>
        </p:spPr>
      </p:pic>
      <p:sp>
        <p:nvSpPr>
          <p:cNvPr id="4" name="Content Placeholder 3"/>
          <p:cNvSpPr>
            <a:spLocks noGrp="1"/>
          </p:cNvSpPr>
          <p:nvPr>
            <p:ph idx="10"/>
          </p:nvPr>
        </p:nvSpPr>
        <p:spPr>
          <a:xfrm>
            <a:off x="723898" y="1409701"/>
            <a:ext cx="5105401" cy="4724398"/>
          </a:xfrm>
        </p:spPr>
        <p:txBody>
          <a:bodyPr>
            <a:normAutofit/>
          </a:bodyPr>
          <a:lstStyle/>
          <a:p>
            <a:pPr>
              <a:lnSpc>
                <a:spcPct val="120000"/>
              </a:lnSpc>
            </a:pPr>
            <a:r>
              <a:rPr lang="en-US" sz="2400" dirty="0" smtClean="0">
                <a:solidFill>
                  <a:schemeClr val="tx2"/>
                </a:solidFill>
              </a:rPr>
              <a:t>Helps select frame for a project’s given geometry and loading</a:t>
            </a:r>
          </a:p>
          <a:p>
            <a:pPr>
              <a:lnSpc>
                <a:spcPct val="120000"/>
              </a:lnSpc>
            </a:pPr>
            <a:r>
              <a:rPr lang="en-US" sz="2400" dirty="0">
                <a:solidFill>
                  <a:schemeClr val="tx2"/>
                </a:solidFill>
              </a:rPr>
              <a:t>O</a:t>
            </a:r>
            <a:r>
              <a:rPr lang="en-US" sz="2400" dirty="0" smtClean="0">
                <a:solidFill>
                  <a:schemeClr val="tx2"/>
                </a:solidFill>
              </a:rPr>
              <a:t>nly minimum input geometries are required for the software to select frame for available space</a:t>
            </a:r>
          </a:p>
          <a:p>
            <a:pPr>
              <a:lnSpc>
                <a:spcPct val="120000"/>
              </a:lnSpc>
            </a:pPr>
            <a:r>
              <a:rPr lang="en-US" sz="2400" dirty="0" smtClean="0">
                <a:solidFill>
                  <a:schemeClr val="tx2"/>
                </a:solidFill>
              </a:rPr>
              <a:t>Narrows down available stock frames based on input geometry</a:t>
            </a:r>
          </a:p>
          <a:p>
            <a:pPr>
              <a:lnSpc>
                <a:spcPct val="120000"/>
              </a:lnSpc>
            </a:pPr>
            <a:r>
              <a:rPr lang="en-US" sz="2400" dirty="0" smtClean="0">
                <a:solidFill>
                  <a:schemeClr val="tx2"/>
                </a:solidFill>
              </a:rPr>
              <a:t>Provides possible custom solutions</a:t>
            </a:r>
            <a:endParaRPr lang="en-US" sz="2400" dirty="0">
              <a:solidFill>
                <a:schemeClr val="tx2"/>
              </a:solidFill>
            </a:endParaRPr>
          </a:p>
        </p:txBody>
      </p:sp>
      <p:sp>
        <p:nvSpPr>
          <p:cNvPr id="2" name="Title 1"/>
          <p:cNvSpPr>
            <a:spLocks noGrp="1"/>
          </p:cNvSpPr>
          <p:nvPr>
            <p:ph type="title"/>
          </p:nvPr>
        </p:nvSpPr>
        <p:spPr/>
        <p:txBody>
          <a:bodyPr>
            <a:normAutofit/>
          </a:bodyPr>
          <a:lstStyle/>
          <a:p>
            <a:r>
              <a:rPr lang="en-US" dirty="0" smtClean="0"/>
              <a:t>Moment Frame Software</a:t>
            </a:r>
            <a:endParaRPr lang="en-US" dirty="0"/>
          </a:p>
        </p:txBody>
      </p:sp>
    </p:spTree>
    <p:custDataLst>
      <p:tags r:id="rId1"/>
    </p:custDataLst>
    <p:extLst>
      <p:ext uri="{BB962C8B-B14F-4D97-AF65-F5344CB8AC3E}">
        <p14:creationId xmlns:p14="http://schemas.microsoft.com/office/powerpoint/2010/main" val="911192407"/>
      </p:ext>
    </p:extLst>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idx="10"/>
          </p:nvPr>
        </p:nvSpPr>
        <p:spPr>
          <a:xfrm>
            <a:off x="723899" y="1409702"/>
            <a:ext cx="5105401" cy="575016"/>
          </a:xfrm>
        </p:spPr>
        <p:txBody>
          <a:bodyPr>
            <a:normAutofit/>
          </a:bodyPr>
          <a:lstStyle/>
          <a:p>
            <a:pPr marL="0" indent="0">
              <a:lnSpc>
                <a:spcPct val="120000"/>
              </a:lnSpc>
              <a:buNone/>
            </a:pPr>
            <a:r>
              <a:rPr lang="en-US" sz="2400" b="1" dirty="0" smtClean="0">
                <a:solidFill>
                  <a:srgbClr val="FF773D"/>
                </a:solidFill>
              </a:rPr>
              <a:t>Key features and benefits</a:t>
            </a:r>
          </a:p>
        </p:txBody>
      </p:sp>
      <p:sp>
        <p:nvSpPr>
          <p:cNvPr id="2" name="Title 1"/>
          <p:cNvSpPr>
            <a:spLocks noGrp="1"/>
          </p:cNvSpPr>
          <p:nvPr>
            <p:ph type="title"/>
          </p:nvPr>
        </p:nvSpPr>
        <p:spPr/>
        <p:txBody>
          <a:bodyPr>
            <a:normAutofit/>
          </a:bodyPr>
          <a:lstStyle/>
          <a:p>
            <a:r>
              <a:rPr lang="en-US" dirty="0" smtClean="0"/>
              <a:t>Moment Frame Software</a:t>
            </a:r>
            <a:endParaRPr lang="en-US" dirty="0"/>
          </a:p>
        </p:txBody>
      </p:sp>
      <p:graphicFrame>
        <p:nvGraphicFramePr>
          <p:cNvPr id="3" name="Table 2"/>
          <p:cNvGraphicFramePr>
            <a:graphicFrameLocks noGrp="1"/>
          </p:cNvGraphicFramePr>
          <p:nvPr>
            <p:extLst>
              <p:ext uri="{D42A27DB-BD31-4B8C-83A1-F6EECF244321}">
                <p14:modId xmlns:p14="http://schemas.microsoft.com/office/powerpoint/2010/main" val="3504072450"/>
              </p:ext>
            </p:extLst>
          </p:nvPr>
        </p:nvGraphicFramePr>
        <p:xfrm>
          <a:off x="723900" y="1984718"/>
          <a:ext cx="10744200" cy="3200400"/>
        </p:xfrm>
        <a:graphic>
          <a:graphicData uri="http://schemas.openxmlformats.org/drawingml/2006/table">
            <a:tbl>
              <a:tblPr firstRow="1" bandRow="1">
                <a:tableStyleId>{2D5ABB26-0587-4C30-8999-92F81FD0307C}</a:tableStyleId>
              </a:tblPr>
              <a:tblGrid>
                <a:gridCol w="5123447">
                  <a:extLst>
                    <a:ext uri="{9D8B030D-6E8A-4147-A177-3AD203B41FA5}">
                      <a16:colId xmlns:a16="http://schemas.microsoft.com/office/drawing/2014/main" val="20000"/>
                    </a:ext>
                  </a:extLst>
                </a:gridCol>
                <a:gridCol w="529390">
                  <a:extLst>
                    <a:ext uri="{9D8B030D-6E8A-4147-A177-3AD203B41FA5}">
                      <a16:colId xmlns:a16="http://schemas.microsoft.com/office/drawing/2014/main" val="20001"/>
                    </a:ext>
                  </a:extLst>
                </a:gridCol>
                <a:gridCol w="5091363">
                  <a:extLst>
                    <a:ext uri="{9D8B030D-6E8A-4147-A177-3AD203B41FA5}">
                      <a16:colId xmlns:a16="http://schemas.microsoft.com/office/drawing/2014/main" val="20002"/>
                    </a:ext>
                  </a:extLst>
                </a:gridCol>
              </a:tblGrid>
              <a:tr h="1352252">
                <a:tc>
                  <a:txBody>
                    <a:bodyPr/>
                    <a:lstStyle/>
                    <a:p>
                      <a:pPr marL="228600" indent="-228600">
                        <a:lnSpc>
                          <a:spcPct val="120000"/>
                        </a:lnSpc>
                        <a:spcAft>
                          <a:spcPts val="0"/>
                        </a:spcAft>
                        <a:buFont typeface="Arial" panose="020B0604020202020204" pitchFamily="34" charset="0"/>
                        <a:buChar char="•"/>
                      </a:pPr>
                      <a:r>
                        <a:rPr lang="en-US" sz="2000" dirty="0" smtClean="0">
                          <a:solidFill>
                            <a:schemeClr val="tx2"/>
                          </a:solidFill>
                          <a:latin typeface="Arial" panose="020B0604020202020204" pitchFamily="34" charset="0"/>
                          <a:cs typeface="Arial" panose="020B0604020202020204" pitchFamily="34" charset="0"/>
                        </a:rPr>
                        <a:t>Requires only</a:t>
                      </a:r>
                      <a:r>
                        <a:rPr lang="en-US" sz="2000" baseline="0" dirty="0" smtClean="0">
                          <a:solidFill>
                            <a:schemeClr val="tx2"/>
                          </a:solidFill>
                          <a:latin typeface="Arial" panose="020B0604020202020204" pitchFamily="34" charset="0"/>
                          <a:cs typeface="Arial" panose="020B0604020202020204" pitchFamily="34" charset="0"/>
                        </a:rPr>
                        <a:t> minimal input to help Designers quickly select an appropriate ordinary moment frame</a:t>
                      </a:r>
                      <a:endParaRPr lang="en-US" sz="2000" dirty="0">
                        <a:solidFill>
                          <a:schemeClr val="tx2"/>
                        </a:solidFill>
                        <a:latin typeface="Arial" panose="020B0604020202020204" pitchFamily="34" charset="0"/>
                        <a:cs typeface="Arial" panose="020B0604020202020204" pitchFamily="34" charset="0"/>
                      </a:endParaRPr>
                    </a:p>
                  </a:txBody>
                  <a:tcPr marL="0"/>
                </a:tc>
                <a:tc>
                  <a:txBody>
                    <a:bodyPr/>
                    <a:lstStyle/>
                    <a:p>
                      <a:pPr marL="228600" indent="-228600">
                        <a:lnSpc>
                          <a:spcPct val="120000"/>
                        </a:lnSpc>
                        <a:spcAft>
                          <a:spcPts val="0"/>
                        </a:spcAft>
                        <a:buFont typeface="Arial" panose="020B0604020202020204" pitchFamily="34" charset="0"/>
                        <a:buChar char="•"/>
                      </a:pPr>
                      <a:endParaRPr lang="en-US" sz="2000" dirty="0">
                        <a:solidFill>
                          <a:schemeClr val="tx2"/>
                        </a:solidFill>
                        <a:latin typeface="Arial" panose="020B0604020202020204" pitchFamily="34" charset="0"/>
                        <a:cs typeface="Arial" panose="020B0604020202020204" pitchFamily="34" charset="0"/>
                      </a:endParaRPr>
                    </a:p>
                  </a:txBody>
                  <a:tcPr marL="0"/>
                </a:tc>
                <a:tc>
                  <a:txBody>
                    <a:bodyPr/>
                    <a:lstStyle/>
                    <a:p>
                      <a:pPr marL="228600" indent="-228600">
                        <a:lnSpc>
                          <a:spcPct val="120000"/>
                        </a:lnSpc>
                        <a:spcAft>
                          <a:spcPts val="0"/>
                        </a:spcAft>
                        <a:buFont typeface="Arial" panose="020B0604020202020204" pitchFamily="34" charset="0"/>
                        <a:buChar char="•"/>
                      </a:pPr>
                      <a:r>
                        <a:rPr lang="en-US" sz="2000" dirty="0" smtClean="0">
                          <a:solidFill>
                            <a:schemeClr val="tx2"/>
                          </a:solidFill>
                          <a:latin typeface="Arial" panose="020B0604020202020204" pitchFamily="34" charset="0"/>
                          <a:cs typeface="Arial" panose="020B0604020202020204" pitchFamily="34" charset="0"/>
                        </a:rPr>
                        <a:t>Accommodates uniform, partial uniform, and point loads placed anywhere along span</a:t>
                      </a:r>
                      <a:r>
                        <a:rPr lang="en-US" sz="2000" baseline="0" dirty="0" smtClean="0">
                          <a:solidFill>
                            <a:schemeClr val="tx2"/>
                          </a:solidFill>
                          <a:latin typeface="Arial" panose="020B0604020202020204" pitchFamily="34" charset="0"/>
                          <a:cs typeface="Arial" panose="020B0604020202020204" pitchFamily="34" charset="0"/>
                        </a:rPr>
                        <a:t> of beam</a:t>
                      </a:r>
                      <a:endParaRPr lang="en-US" sz="2000" dirty="0">
                        <a:solidFill>
                          <a:schemeClr val="tx2"/>
                        </a:solidFill>
                        <a:latin typeface="Arial" panose="020B0604020202020204" pitchFamily="34" charset="0"/>
                        <a:cs typeface="Arial" panose="020B0604020202020204" pitchFamily="34" charset="0"/>
                      </a:endParaRPr>
                    </a:p>
                  </a:txBody>
                  <a:tcPr marL="0"/>
                </a:tc>
                <a:extLst>
                  <a:ext uri="{0D108BD9-81ED-4DB2-BD59-A6C34878D82A}">
                    <a16:rowId xmlns:a16="http://schemas.microsoft.com/office/drawing/2014/main" val="10000"/>
                  </a:ext>
                </a:extLst>
              </a:tr>
              <a:tr h="924074">
                <a:tc>
                  <a:txBody>
                    <a:bodyPr/>
                    <a:lstStyle/>
                    <a:p>
                      <a:pPr marL="228600" indent="-228600">
                        <a:lnSpc>
                          <a:spcPct val="120000"/>
                        </a:lnSpc>
                        <a:spcAft>
                          <a:spcPts val="0"/>
                        </a:spcAft>
                        <a:buFont typeface="Arial" panose="020B0604020202020204" pitchFamily="34" charset="0"/>
                        <a:buChar char="•"/>
                      </a:pPr>
                      <a:r>
                        <a:rPr lang="en-US" sz="2000" dirty="0" smtClean="0">
                          <a:solidFill>
                            <a:schemeClr val="tx2"/>
                          </a:solidFill>
                          <a:latin typeface="Arial" panose="020B0604020202020204" pitchFamily="34" charset="0"/>
                          <a:cs typeface="Arial" panose="020B0604020202020204" pitchFamily="34" charset="0"/>
                        </a:rPr>
                        <a:t>Design frames with custom opening dimensions</a:t>
                      </a:r>
                      <a:endParaRPr lang="en-US" sz="2000" dirty="0">
                        <a:solidFill>
                          <a:schemeClr val="tx2"/>
                        </a:solidFill>
                        <a:latin typeface="Arial" panose="020B0604020202020204" pitchFamily="34" charset="0"/>
                        <a:cs typeface="Arial" panose="020B0604020202020204" pitchFamily="34" charset="0"/>
                      </a:endParaRPr>
                    </a:p>
                  </a:txBody>
                  <a:tcPr marL="0"/>
                </a:tc>
                <a:tc>
                  <a:txBody>
                    <a:bodyPr/>
                    <a:lstStyle/>
                    <a:p>
                      <a:pPr marL="228600" indent="-228600">
                        <a:lnSpc>
                          <a:spcPct val="120000"/>
                        </a:lnSpc>
                        <a:spcAft>
                          <a:spcPts val="0"/>
                        </a:spcAft>
                        <a:buFont typeface="Arial" panose="020B0604020202020204" pitchFamily="34" charset="0"/>
                        <a:buChar char="•"/>
                      </a:pPr>
                      <a:endParaRPr lang="en-US" sz="2000" dirty="0">
                        <a:solidFill>
                          <a:schemeClr val="tx2"/>
                        </a:solidFill>
                        <a:latin typeface="Arial" panose="020B0604020202020204" pitchFamily="34" charset="0"/>
                        <a:cs typeface="Arial" panose="020B0604020202020204" pitchFamily="34" charset="0"/>
                      </a:endParaRPr>
                    </a:p>
                  </a:txBody>
                  <a:tcPr marL="0"/>
                </a:tc>
                <a:tc>
                  <a:txBody>
                    <a:bodyPr/>
                    <a:lstStyle/>
                    <a:p>
                      <a:pPr marL="228600" indent="-228600">
                        <a:lnSpc>
                          <a:spcPct val="120000"/>
                        </a:lnSpc>
                        <a:spcAft>
                          <a:spcPts val="0"/>
                        </a:spcAft>
                        <a:buFont typeface="Arial" panose="020B0604020202020204" pitchFamily="34" charset="0"/>
                        <a:buChar char="•"/>
                      </a:pPr>
                      <a:r>
                        <a:rPr lang="en-US" sz="2000" dirty="0" smtClean="0">
                          <a:solidFill>
                            <a:schemeClr val="tx2"/>
                          </a:solidFill>
                          <a:latin typeface="Arial" panose="020B0604020202020204" pitchFamily="34" charset="0"/>
                          <a:cs typeface="Arial" panose="020B0604020202020204" pitchFamily="34" charset="0"/>
                        </a:rPr>
                        <a:t>Provides output in concise format (option for detailed output)</a:t>
                      </a:r>
                      <a:endParaRPr lang="en-US" sz="2000" dirty="0">
                        <a:solidFill>
                          <a:schemeClr val="tx2"/>
                        </a:solidFill>
                        <a:latin typeface="Arial" panose="020B0604020202020204" pitchFamily="34" charset="0"/>
                        <a:cs typeface="Arial" panose="020B0604020202020204" pitchFamily="34" charset="0"/>
                      </a:endParaRPr>
                    </a:p>
                  </a:txBody>
                  <a:tcPr marL="0"/>
                </a:tc>
                <a:extLst>
                  <a:ext uri="{0D108BD9-81ED-4DB2-BD59-A6C34878D82A}">
                    <a16:rowId xmlns:a16="http://schemas.microsoft.com/office/drawing/2014/main" val="10001"/>
                  </a:ext>
                </a:extLst>
              </a:tr>
              <a:tr h="924074">
                <a:tc>
                  <a:txBody>
                    <a:bodyPr/>
                    <a:lstStyle/>
                    <a:p>
                      <a:pPr marL="228600" indent="-228600">
                        <a:lnSpc>
                          <a:spcPct val="120000"/>
                        </a:lnSpc>
                        <a:spcAft>
                          <a:spcPts val="0"/>
                        </a:spcAft>
                        <a:buFont typeface="Arial" panose="020B0604020202020204" pitchFamily="34" charset="0"/>
                        <a:buChar char="•"/>
                      </a:pPr>
                      <a:r>
                        <a:rPr lang="en-US" sz="2000" dirty="0" smtClean="0">
                          <a:solidFill>
                            <a:schemeClr val="tx2"/>
                          </a:solidFill>
                          <a:latin typeface="Arial" panose="020B0604020202020204" pitchFamily="34" charset="0"/>
                          <a:cs typeface="Arial" panose="020B0604020202020204" pitchFamily="34" charset="0"/>
                        </a:rPr>
                        <a:t>Input screen makes it easy to key in design information and loads</a:t>
                      </a:r>
                      <a:endParaRPr lang="en-US" sz="2000" dirty="0">
                        <a:solidFill>
                          <a:schemeClr val="tx2"/>
                        </a:solidFill>
                        <a:latin typeface="Arial" panose="020B0604020202020204" pitchFamily="34" charset="0"/>
                        <a:cs typeface="Arial" panose="020B0604020202020204" pitchFamily="34" charset="0"/>
                      </a:endParaRPr>
                    </a:p>
                  </a:txBody>
                  <a:tcPr marL="0"/>
                </a:tc>
                <a:tc>
                  <a:txBody>
                    <a:bodyPr/>
                    <a:lstStyle/>
                    <a:p>
                      <a:pPr marL="228600" indent="-228600">
                        <a:lnSpc>
                          <a:spcPct val="120000"/>
                        </a:lnSpc>
                        <a:spcAft>
                          <a:spcPts val="0"/>
                        </a:spcAft>
                        <a:buFont typeface="Arial" panose="020B0604020202020204" pitchFamily="34" charset="0"/>
                        <a:buChar char="•"/>
                      </a:pPr>
                      <a:endParaRPr lang="en-US" sz="2000" dirty="0">
                        <a:solidFill>
                          <a:schemeClr val="tx2"/>
                        </a:solidFill>
                        <a:latin typeface="Arial" panose="020B0604020202020204" pitchFamily="34" charset="0"/>
                        <a:cs typeface="Arial" panose="020B0604020202020204" pitchFamily="34" charset="0"/>
                      </a:endParaRPr>
                    </a:p>
                  </a:txBody>
                  <a:tcPr marL="0"/>
                </a:tc>
                <a:tc>
                  <a:txBody>
                    <a:bodyPr/>
                    <a:lstStyle/>
                    <a:p>
                      <a:pPr marL="228600" indent="-228600">
                        <a:lnSpc>
                          <a:spcPct val="120000"/>
                        </a:lnSpc>
                        <a:spcAft>
                          <a:spcPts val="0"/>
                        </a:spcAft>
                        <a:buFont typeface="Arial" panose="020B0604020202020204" pitchFamily="34" charset="0"/>
                        <a:buChar char="•"/>
                      </a:pPr>
                      <a:r>
                        <a:rPr lang="en-US" sz="2000" dirty="0" smtClean="0">
                          <a:solidFill>
                            <a:schemeClr val="tx2"/>
                          </a:solidFill>
                          <a:latin typeface="Arial" panose="020B0604020202020204" pitchFamily="34" charset="0"/>
                          <a:cs typeface="Arial" panose="020B0604020202020204" pitchFamily="34" charset="0"/>
                        </a:rPr>
                        <a:t>Provides anchorage design for selected frame</a:t>
                      </a:r>
                      <a:endParaRPr lang="en-US" sz="2000" dirty="0">
                        <a:solidFill>
                          <a:schemeClr val="tx2"/>
                        </a:solidFill>
                        <a:latin typeface="Arial" panose="020B0604020202020204" pitchFamily="34" charset="0"/>
                        <a:cs typeface="Arial" panose="020B0604020202020204" pitchFamily="34" charset="0"/>
                      </a:endParaRPr>
                    </a:p>
                  </a:txBody>
                  <a:tcPr marL="0"/>
                </a:tc>
                <a:extLst>
                  <a:ext uri="{0D108BD9-81ED-4DB2-BD59-A6C34878D82A}">
                    <a16:rowId xmlns:a16="http://schemas.microsoft.com/office/drawing/2014/main" val="10002"/>
                  </a:ext>
                </a:extLst>
              </a:tr>
            </a:tbl>
          </a:graphicData>
        </a:graphic>
      </p:graphicFrame>
    </p:spTree>
    <p:custDataLst>
      <p:tags r:id="rId1"/>
    </p:custDataLst>
    <p:extLst>
      <p:ext uri="{BB962C8B-B14F-4D97-AF65-F5344CB8AC3E}">
        <p14:creationId xmlns:p14="http://schemas.microsoft.com/office/powerpoint/2010/main" val="3719493128"/>
      </p:ext>
    </p:extLst>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Lesson Four Complete</a:t>
            </a:r>
            <a:endParaRPr lang="en-US" dirty="0"/>
          </a:p>
        </p:txBody>
      </p:sp>
      <p:sp>
        <p:nvSpPr>
          <p:cNvPr id="3" name="Content Placeholder 2"/>
          <p:cNvSpPr>
            <a:spLocks noGrp="1"/>
          </p:cNvSpPr>
          <p:nvPr>
            <p:ph idx="1"/>
          </p:nvPr>
        </p:nvSpPr>
        <p:spPr/>
        <p:txBody>
          <a:bodyPr/>
          <a:lstStyle/>
          <a:p>
            <a:r>
              <a:rPr lang="en-US" dirty="0" smtClean="0">
                <a:solidFill>
                  <a:srgbClr val="FF773D"/>
                </a:solidFill>
              </a:rPr>
              <a:t>Now that you’ve completed this lesson, you should be able to:</a:t>
            </a:r>
          </a:p>
          <a:p>
            <a:pPr marL="233363" indent="-233363">
              <a:spcAft>
                <a:spcPts val="600"/>
              </a:spcAft>
              <a:buFont typeface="Arial" panose="020B0604020202020204" pitchFamily="34" charset="0"/>
              <a:buChar char="•"/>
            </a:pPr>
            <a:r>
              <a:rPr lang="en-US" dirty="0" smtClean="0">
                <a:solidFill>
                  <a:schemeClr val="bg1">
                    <a:lumMod val="95000"/>
                  </a:schemeClr>
                </a:solidFill>
              </a:rPr>
              <a:t>Explain the advantages of using a predesigned and manufactured steel moment frame</a:t>
            </a:r>
            <a:endParaRPr lang="en-US" dirty="0">
              <a:solidFill>
                <a:schemeClr val="bg1">
                  <a:lumMod val="95000"/>
                </a:schemeClr>
              </a:solidFill>
            </a:endParaRPr>
          </a:p>
        </p:txBody>
      </p:sp>
    </p:spTree>
    <p:custDataLst>
      <p:tags r:id="rId1"/>
    </p:custDataLst>
    <p:extLst>
      <p:ext uri="{BB962C8B-B14F-4D97-AF65-F5344CB8AC3E}">
        <p14:creationId xmlns:p14="http://schemas.microsoft.com/office/powerpoint/2010/main" val="3770659040"/>
      </p:ext>
    </p:extLst>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LESSON </a:t>
            </a:r>
            <a:r>
              <a:rPr lang="en-US" dirty="0"/>
              <a:t>5</a:t>
            </a:r>
          </a:p>
        </p:txBody>
      </p:sp>
      <p:sp>
        <p:nvSpPr>
          <p:cNvPr id="3" name="Text Placeholder 2"/>
          <p:cNvSpPr>
            <a:spLocks noGrp="1"/>
          </p:cNvSpPr>
          <p:nvPr>
            <p:ph type="body" sz="quarter" idx="10"/>
          </p:nvPr>
        </p:nvSpPr>
        <p:spPr/>
        <p:txBody>
          <a:bodyPr/>
          <a:lstStyle/>
          <a:p>
            <a:r>
              <a:rPr lang="en-US" dirty="0" smtClean="0"/>
              <a:t>Design Example</a:t>
            </a:r>
            <a:endParaRPr lang="en-US" b="1" dirty="0"/>
          </a:p>
        </p:txBody>
      </p:sp>
      <p:sp>
        <p:nvSpPr>
          <p:cNvPr id="4" name="Snip and Round Single Corner Rectangle 3"/>
          <p:cNvSpPr/>
          <p:nvPr/>
        </p:nvSpPr>
        <p:spPr>
          <a:xfrm flipH="1">
            <a:off x="6362700" y="3429000"/>
            <a:ext cx="5372100" cy="2589028"/>
          </a:xfrm>
          <a:prstGeom prst="snipRoundRect">
            <a:avLst>
              <a:gd name="adj1" fmla="val 0"/>
              <a:gd name="adj2" fmla="val 16667"/>
            </a:avLst>
          </a:prstGeom>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Snip and Round Single Corner Rectangle 4"/>
          <p:cNvSpPr/>
          <p:nvPr/>
        </p:nvSpPr>
        <p:spPr>
          <a:xfrm flipH="1">
            <a:off x="6464591" y="3530008"/>
            <a:ext cx="5178060" cy="744280"/>
          </a:xfrm>
          <a:prstGeom prst="snipRoundRect">
            <a:avLst>
              <a:gd name="adj1" fmla="val 0"/>
              <a:gd name="adj2" fmla="val 50000"/>
            </a:avLst>
          </a:prstGeom>
          <a:solidFill>
            <a:schemeClr val="bg1"/>
          </a:solidFill>
          <a:ln>
            <a:noFill/>
          </a:ln>
          <a:effectLst>
            <a:outerShdw blurRad="50800" dist="38100" dir="2700000" algn="tl" rotWithShape="0">
              <a:prstClr val="black">
                <a:alpha val="40000"/>
              </a:prstClr>
            </a:outerShdw>
          </a:effectLst>
        </p:spPr>
        <p:style>
          <a:lnRef idx="2">
            <a:schemeClr val="accent4">
              <a:shade val="50000"/>
            </a:schemeClr>
          </a:lnRef>
          <a:fillRef idx="1">
            <a:schemeClr val="accent4"/>
          </a:fillRef>
          <a:effectRef idx="0">
            <a:schemeClr val="accent4"/>
          </a:effectRef>
          <a:fontRef idx="minor">
            <a:schemeClr val="lt1"/>
          </a:fontRef>
        </p:style>
        <p:txBody>
          <a:bodyPr lIns="164592" tIns="228600" rtlCol="0" anchor="t"/>
          <a:lstStyle/>
          <a:p>
            <a:r>
              <a:rPr lang="en-US" sz="1600" dirty="0" smtClean="0">
                <a:solidFill>
                  <a:srgbClr val="2B4C76"/>
                </a:solidFill>
                <a:latin typeface="Arial" panose="020B0604020202020204" pitchFamily="34" charset="0"/>
                <a:cs typeface="Arial" panose="020B0604020202020204" pitchFamily="34" charset="0"/>
              </a:rPr>
              <a:t>After completing this lesson, you will be able to:</a:t>
            </a:r>
            <a:endParaRPr lang="en-US" sz="1600" dirty="0">
              <a:solidFill>
                <a:srgbClr val="2B4C76"/>
              </a:solidFill>
              <a:latin typeface="Arial" panose="020B0604020202020204" pitchFamily="34" charset="0"/>
              <a:cs typeface="Arial" panose="020B0604020202020204" pitchFamily="34" charset="0"/>
            </a:endParaRPr>
          </a:p>
        </p:txBody>
      </p:sp>
      <p:cxnSp>
        <p:nvCxnSpPr>
          <p:cNvPr id="7" name="Straight Connector 6"/>
          <p:cNvCxnSpPr/>
          <p:nvPr/>
        </p:nvCxnSpPr>
        <p:spPr>
          <a:xfrm>
            <a:off x="6464591" y="4167962"/>
            <a:ext cx="5175504" cy="0"/>
          </a:xfrm>
          <a:prstGeom prst="line">
            <a:avLst/>
          </a:prstGeom>
          <a:ln w="38100">
            <a:solidFill>
              <a:srgbClr val="2B4C76"/>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6464591" y="4401875"/>
            <a:ext cx="4899695" cy="1520460"/>
          </a:xfrm>
          <a:prstGeom prst="rect">
            <a:avLst/>
          </a:prstGeom>
          <a:noFill/>
        </p:spPr>
        <p:txBody>
          <a:bodyPr wrap="square" rtlCol="0">
            <a:noAutofit/>
          </a:bodyPr>
          <a:lstStyle/>
          <a:p>
            <a:pPr marL="233363" indent="-233363">
              <a:lnSpc>
                <a:spcPct val="120000"/>
              </a:lnSpc>
              <a:spcAft>
                <a:spcPts val="600"/>
              </a:spcAft>
              <a:buFont typeface="Arial" panose="020B0604020202020204" pitchFamily="34" charset="0"/>
              <a:buChar char="•"/>
            </a:pPr>
            <a:r>
              <a:rPr lang="en-US" dirty="0" smtClean="0">
                <a:solidFill>
                  <a:schemeClr val="bg1"/>
                </a:solidFill>
                <a:latin typeface="Arial" panose="020B0604020202020204" pitchFamily="34" charset="0"/>
                <a:cs typeface="Arial" panose="020B0604020202020204" pitchFamily="34" charset="0"/>
              </a:rPr>
              <a:t>Demonstrate how to determine the necessary specifications for an ordinary moment frame application</a:t>
            </a:r>
            <a:endParaRPr lang="en-US" dirty="0">
              <a:solidFill>
                <a:schemeClr val="bg1"/>
              </a:solidFill>
              <a:latin typeface="Arial" panose="020B0604020202020204" pitchFamily="34" charset="0"/>
              <a:cs typeface="Arial" panose="020B0604020202020204" pitchFamily="34" charset="0"/>
            </a:endParaRPr>
          </a:p>
        </p:txBody>
      </p:sp>
    </p:spTree>
    <p:custDataLst>
      <p:tags r:id="rId1"/>
    </p:custDataLst>
    <p:extLst>
      <p:ext uri="{BB962C8B-B14F-4D97-AF65-F5344CB8AC3E}">
        <p14:creationId xmlns:p14="http://schemas.microsoft.com/office/powerpoint/2010/main" val="359988071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Learning Objectives</a:t>
            </a:r>
            <a:endParaRPr lang="en-US" dirty="0"/>
          </a:p>
        </p:txBody>
      </p:sp>
      <p:sp>
        <p:nvSpPr>
          <p:cNvPr id="5" name="Content Placeholder 2"/>
          <p:cNvSpPr txBox="1">
            <a:spLocks/>
          </p:cNvSpPr>
          <p:nvPr/>
        </p:nvSpPr>
        <p:spPr>
          <a:xfrm>
            <a:off x="728993" y="1409701"/>
            <a:ext cx="7777054" cy="4724400"/>
          </a:xfrm>
          <a:prstGeom prst="rect">
            <a:avLst/>
          </a:prstGeom>
        </p:spPr>
        <p:txBody>
          <a:bodyPr vert="horz" lIns="0" tIns="0" rIns="0" bIns="0" rtlCol="0">
            <a:noAutofit/>
          </a:bodyPr>
          <a:lstStyle>
            <a:lvl1pPr marL="182875" indent="-182875" algn="l" defTabSz="914377" rtl="0" eaLnBrk="1" latinLnBrk="0" hangingPunct="1">
              <a:spcBef>
                <a:spcPct val="20000"/>
              </a:spcBef>
              <a:buFont typeface="Arial" panose="020B0604020202020204" pitchFamily="34" charset="0"/>
              <a:buChar char="•"/>
              <a:defRPr sz="2200" kern="1200">
                <a:solidFill>
                  <a:schemeClr val="bg2"/>
                </a:solidFill>
                <a:latin typeface="Arial" panose="020B0604020202020204" pitchFamily="34" charset="0"/>
                <a:ea typeface="+mn-ea"/>
                <a:cs typeface="Arial" panose="020B0604020202020204" pitchFamily="34" charset="0"/>
              </a:defRPr>
            </a:lvl1pPr>
            <a:lvl2pPr marL="594345" indent="-285744" algn="l" defTabSz="914377" rtl="0" eaLnBrk="1" latinLnBrk="0" hangingPunct="1">
              <a:spcBef>
                <a:spcPct val="20000"/>
              </a:spcBef>
              <a:buFont typeface="Arial" panose="020B0604020202020204" pitchFamily="34" charset="0"/>
              <a:buChar char="–"/>
              <a:defRPr sz="2000" kern="1200">
                <a:solidFill>
                  <a:schemeClr val="bg2"/>
                </a:solidFill>
                <a:latin typeface="Arial" panose="020B0604020202020204" pitchFamily="34" charset="0"/>
                <a:ea typeface="+mn-ea"/>
                <a:cs typeface="Arial" panose="020B0604020202020204" pitchFamily="34" charset="0"/>
              </a:defRPr>
            </a:lvl2pPr>
            <a:lvl3pPr marL="914377" indent="-182875" algn="l" defTabSz="914377" rtl="0" eaLnBrk="1" latinLnBrk="0" hangingPunct="1">
              <a:spcBef>
                <a:spcPct val="20000"/>
              </a:spcBef>
              <a:buFont typeface="Arial" panose="020B0604020202020204" pitchFamily="34" charset="0"/>
              <a:buChar char="•"/>
              <a:defRPr sz="1800" kern="1200">
                <a:solidFill>
                  <a:schemeClr val="bg2"/>
                </a:solidFill>
                <a:latin typeface="Arial" panose="020B0604020202020204" pitchFamily="34" charset="0"/>
                <a:ea typeface="+mn-ea"/>
                <a:cs typeface="Arial" panose="020B0604020202020204" pitchFamily="34" charset="0"/>
              </a:defRPr>
            </a:lvl3pPr>
            <a:lvl4pPr marL="1371566" indent="-182875" algn="l" defTabSz="914377" rtl="0" eaLnBrk="1" latinLnBrk="0" hangingPunct="1">
              <a:spcBef>
                <a:spcPct val="20000"/>
              </a:spcBef>
              <a:buFont typeface="Arial" panose="020B0604020202020204" pitchFamily="34" charset="0"/>
              <a:buChar char="–"/>
              <a:defRPr sz="1600" kern="1200">
                <a:solidFill>
                  <a:schemeClr val="bg2"/>
                </a:solidFill>
                <a:latin typeface="Arial" panose="020B0604020202020204" pitchFamily="34" charset="0"/>
                <a:ea typeface="+mn-ea"/>
                <a:cs typeface="Arial" panose="020B0604020202020204" pitchFamily="34" charset="0"/>
              </a:defRPr>
            </a:lvl4pPr>
            <a:lvl5pPr marL="1828754" indent="-182875" algn="l" defTabSz="914377" rtl="0" eaLnBrk="1" latinLnBrk="0" hangingPunct="1">
              <a:spcBef>
                <a:spcPct val="20000"/>
              </a:spcBef>
              <a:buFont typeface="Arial" panose="020B0604020202020204" pitchFamily="34" charset="0"/>
              <a:buChar char="»"/>
              <a:defRPr sz="1600" kern="1200">
                <a:solidFill>
                  <a:schemeClr val="bg2"/>
                </a:solidFill>
                <a:latin typeface="Arial" panose="020B0604020202020204" pitchFamily="34" charset="0"/>
                <a:ea typeface="+mn-ea"/>
                <a:cs typeface="Arial" panose="020B0604020202020204" pitchFamily="34" charset="0"/>
              </a:defRPr>
            </a:lvl5pPr>
            <a:lvl6pPr marL="2514537" indent="-228594" algn="l" defTabSz="91437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726" indent="-228594" algn="l" defTabSz="91437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8914" indent="-228594" algn="l" defTabSz="91437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103" indent="-228594" algn="l" defTabSz="91437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182875" marR="0" lvl="0" indent="-182875" algn="l" defTabSz="914377" rtl="0" eaLnBrk="1" fontAlgn="auto" latinLnBrk="0" hangingPunct="1">
              <a:lnSpc>
                <a:spcPct val="120000"/>
              </a:lnSpc>
              <a:spcBef>
                <a:spcPct val="20000"/>
              </a:spcBef>
              <a:spcAft>
                <a:spcPts val="0"/>
              </a:spcAft>
              <a:buClrTx/>
              <a:buSzTx/>
              <a:buFont typeface="Arial" charset="0"/>
              <a:buNone/>
              <a:tabLst/>
              <a:defRPr/>
            </a:pPr>
            <a:r>
              <a:rPr kumimoji="0" lang="en-US" sz="2000" b="0" i="0" u="none" strike="noStrike" kern="1200" cap="none" spc="0" normalizeH="0" baseline="0" noProof="0" dirty="0" smtClean="0">
                <a:ln>
                  <a:noFill/>
                </a:ln>
                <a:solidFill>
                  <a:srgbClr val="FF773D"/>
                </a:solidFill>
                <a:effectLst/>
                <a:uLnTx/>
                <a:uFillTx/>
                <a:latin typeface="Arial Black" panose="020B0A04020102020204" pitchFamily="34" charset="0"/>
              </a:rPr>
              <a:t>Upon completion of this seminar, you will be able to:</a:t>
            </a:r>
            <a:endParaRPr kumimoji="0" lang="en-US" altLang="en-US" sz="2000" b="0" i="0" u="none" strike="noStrike" kern="1200" cap="none" spc="0" normalizeH="0" baseline="0" noProof="0" dirty="0" smtClean="0">
              <a:ln>
                <a:noFill/>
              </a:ln>
              <a:solidFill>
                <a:srgbClr val="FF773D"/>
              </a:solidFill>
              <a:effectLst/>
              <a:uLnTx/>
              <a:uFillTx/>
              <a:latin typeface="Arial Black" panose="020B0A04020102020204" pitchFamily="34" charset="0"/>
            </a:endParaRPr>
          </a:p>
          <a:p>
            <a:pPr marL="225420" lvl="0" indent="-225420">
              <a:lnSpc>
                <a:spcPct val="120000"/>
              </a:lnSpc>
              <a:spcBef>
                <a:spcPts val="1800"/>
              </a:spcBef>
            </a:pPr>
            <a:r>
              <a:rPr lang="en-US" altLang="en-US" sz="2400" dirty="0">
                <a:solidFill>
                  <a:srgbClr val="666666"/>
                </a:solidFill>
              </a:rPr>
              <a:t>Describe the differences between the types of steel moment </a:t>
            </a:r>
            <a:r>
              <a:rPr lang="en-US" altLang="en-US" sz="2400" dirty="0" smtClean="0">
                <a:solidFill>
                  <a:srgbClr val="666666"/>
                </a:solidFill>
              </a:rPr>
              <a:t>frames</a:t>
            </a:r>
          </a:p>
          <a:p>
            <a:pPr marL="225420" lvl="0" indent="-225420">
              <a:lnSpc>
                <a:spcPct val="120000"/>
              </a:lnSpc>
              <a:spcBef>
                <a:spcPts val="1800"/>
              </a:spcBef>
            </a:pPr>
            <a:r>
              <a:rPr lang="en-US" altLang="en-US" sz="2400" dirty="0" smtClean="0">
                <a:solidFill>
                  <a:srgbClr val="666666"/>
                </a:solidFill>
              </a:rPr>
              <a:t>Summarize </a:t>
            </a:r>
            <a:r>
              <a:rPr lang="en-US" altLang="en-US" sz="2400" dirty="0">
                <a:solidFill>
                  <a:srgbClr val="666666"/>
                </a:solidFill>
              </a:rPr>
              <a:t>how steel moment frames are used in the field for new and existing </a:t>
            </a:r>
            <a:r>
              <a:rPr lang="en-US" altLang="en-US" sz="2400" dirty="0" smtClean="0">
                <a:solidFill>
                  <a:srgbClr val="666666"/>
                </a:solidFill>
              </a:rPr>
              <a:t>construction</a:t>
            </a:r>
          </a:p>
          <a:p>
            <a:pPr marL="225420" lvl="0" indent="-225420">
              <a:lnSpc>
                <a:spcPct val="120000"/>
              </a:lnSpc>
              <a:spcBef>
                <a:spcPts val="1800"/>
              </a:spcBef>
            </a:pPr>
            <a:r>
              <a:rPr lang="en-US" altLang="en-US" sz="2400" dirty="0" smtClean="0">
                <a:solidFill>
                  <a:srgbClr val="666666"/>
                </a:solidFill>
              </a:rPr>
              <a:t>Articulate </a:t>
            </a:r>
            <a:r>
              <a:rPr lang="en-US" altLang="en-US" sz="2400" dirty="0">
                <a:solidFill>
                  <a:srgbClr val="666666"/>
                </a:solidFill>
              </a:rPr>
              <a:t>the code limitations and requirements for steel moment </a:t>
            </a:r>
            <a:r>
              <a:rPr lang="en-US" altLang="en-US" sz="2400" dirty="0" smtClean="0">
                <a:solidFill>
                  <a:srgbClr val="666666"/>
                </a:solidFill>
              </a:rPr>
              <a:t>frames</a:t>
            </a:r>
          </a:p>
        </p:txBody>
      </p:sp>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537405" y="1502734"/>
            <a:ext cx="2654595" cy="4849425"/>
          </a:xfrm>
          <a:prstGeom prst="rect">
            <a:avLst/>
          </a:prstGeom>
        </p:spPr>
      </p:pic>
    </p:spTree>
    <p:custDataLst>
      <p:tags r:id="rId1"/>
    </p:custDataLst>
    <p:extLst>
      <p:ext uri="{BB962C8B-B14F-4D97-AF65-F5344CB8AC3E}">
        <p14:creationId xmlns:p14="http://schemas.microsoft.com/office/powerpoint/2010/main" val="684695427"/>
      </p:ext>
    </p:extLst>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Garage-Front Low-Seismic Application: Scenario</a:t>
            </a:r>
            <a:endParaRPr lang="en-US" dirty="0"/>
          </a:p>
        </p:txBody>
      </p:sp>
      <p:sp>
        <p:nvSpPr>
          <p:cNvPr id="3" name="Content Placeholder 2"/>
          <p:cNvSpPr>
            <a:spLocks noGrp="1"/>
          </p:cNvSpPr>
          <p:nvPr>
            <p:ph idx="1"/>
          </p:nvPr>
        </p:nvSpPr>
        <p:spPr/>
        <p:txBody>
          <a:bodyPr>
            <a:normAutofit/>
          </a:bodyPr>
          <a:lstStyle/>
          <a:p>
            <a:pPr marL="0" indent="0">
              <a:lnSpc>
                <a:spcPct val="100000"/>
              </a:lnSpc>
              <a:buNone/>
            </a:pPr>
            <a:r>
              <a:rPr lang="en-US" sz="2400" b="1" dirty="0" smtClean="0">
                <a:solidFill>
                  <a:srgbClr val="FF773D"/>
                </a:solidFill>
              </a:rPr>
              <a:t>Based on the following scenario:</a:t>
            </a:r>
          </a:p>
          <a:p>
            <a:pPr>
              <a:lnSpc>
                <a:spcPct val="100000"/>
              </a:lnSpc>
            </a:pPr>
            <a:r>
              <a:rPr lang="en-US" sz="1800" dirty="0" smtClean="0">
                <a:solidFill>
                  <a:schemeClr val="tx2"/>
                </a:solidFill>
              </a:rPr>
              <a:t>2012 </a:t>
            </a:r>
            <a:r>
              <a:rPr lang="en-US" sz="1800" dirty="0">
                <a:solidFill>
                  <a:schemeClr val="tx2"/>
                </a:solidFill>
              </a:rPr>
              <a:t>or 2015 IBC, </a:t>
            </a:r>
            <a:r>
              <a:rPr lang="en-US" sz="1800" dirty="0" smtClean="0">
                <a:solidFill>
                  <a:schemeClr val="tx2"/>
                </a:solidFill>
              </a:rPr>
              <a:t>Low-Seismic </a:t>
            </a:r>
            <a:r>
              <a:rPr lang="en-US" sz="1800" dirty="0">
                <a:solidFill>
                  <a:schemeClr val="tx2"/>
                </a:solidFill>
              </a:rPr>
              <a:t>Design, 2,500 psi concrete</a:t>
            </a:r>
          </a:p>
          <a:p>
            <a:pPr>
              <a:lnSpc>
                <a:spcPct val="100000"/>
              </a:lnSpc>
            </a:pPr>
            <a:r>
              <a:rPr lang="en-US" sz="1800" dirty="0">
                <a:solidFill>
                  <a:schemeClr val="tx2"/>
                </a:solidFill>
              </a:rPr>
              <a:t>Seismic Design Category A, R = 3</a:t>
            </a:r>
          </a:p>
          <a:p>
            <a:pPr>
              <a:lnSpc>
                <a:spcPct val="100000"/>
              </a:lnSpc>
            </a:pPr>
            <a:r>
              <a:rPr lang="en-US" sz="1800" dirty="0">
                <a:solidFill>
                  <a:schemeClr val="tx2"/>
                </a:solidFill>
              </a:rPr>
              <a:t>20’-0” Floor and 30’-0” Roof Span Tributary to Frame</a:t>
            </a:r>
          </a:p>
          <a:p>
            <a:pPr>
              <a:lnSpc>
                <a:spcPct val="100000"/>
              </a:lnSpc>
            </a:pPr>
            <a:r>
              <a:rPr lang="en-US" sz="1800" dirty="0">
                <a:solidFill>
                  <a:schemeClr val="tx2"/>
                </a:solidFill>
              </a:rPr>
              <a:t>Vertical </a:t>
            </a:r>
            <a:r>
              <a:rPr lang="en-US" sz="1800" dirty="0" smtClean="0">
                <a:solidFill>
                  <a:schemeClr val="tx2"/>
                </a:solidFill>
              </a:rPr>
              <a:t>Roof Loads = 20 </a:t>
            </a:r>
            <a:r>
              <a:rPr lang="en-US" sz="1800" dirty="0" err="1">
                <a:solidFill>
                  <a:schemeClr val="tx2"/>
                </a:solidFill>
              </a:rPr>
              <a:t>psf</a:t>
            </a:r>
            <a:r>
              <a:rPr lang="en-US" sz="1800" dirty="0">
                <a:solidFill>
                  <a:schemeClr val="tx2"/>
                </a:solidFill>
              </a:rPr>
              <a:t> Dead, 20 </a:t>
            </a:r>
            <a:r>
              <a:rPr lang="en-US" sz="1800" dirty="0" err="1">
                <a:solidFill>
                  <a:schemeClr val="tx2"/>
                </a:solidFill>
              </a:rPr>
              <a:t>psf</a:t>
            </a:r>
            <a:r>
              <a:rPr lang="en-US" sz="1800" dirty="0">
                <a:solidFill>
                  <a:schemeClr val="tx2"/>
                </a:solidFill>
              </a:rPr>
              <a:t> Live</a:t>
            </a:r>
          </a:p>
          <a:p>
            <a:pPr>
              <a:lnSpc>
                <a:spcPct val="100000"/>
              </a:lnSpc>
            </a:pPr>
            <a:r>
              <a:rPr lang="en-US" sz="1800" dirty="0" smtClean="0">
                <a:solidFill>
                  <a:schemeClr val="tx2"/>
                </a:solidFill>
              </a:rPr>
              <a:t>Vertical Floor Loads = </a:t>
            </a:r>
            <a:r>
              <a:rPr lang="en-US" sz="1800" dirty="0">
                <a:solidFill>
                  <a:schemeClr val="tx2"/>
                </a:solidFill>
              </a:rPr>
              <a:t>15 </a:t>
            </a:r>
            <a:r>
              <a:rPr lang="en-US" sz="1800" dirty="0" err="1">
                <a:solidFill>
                  <a:schemeClr val="tx2"/>
                </a:solidFill>
              </a:rPr>
              <a:t>psf</a:t>
            </a:r>
            <a:r>
              <a:rPr lang="en-US" sz="1800" dirty="0">
                <a:solidFill>
                  <a:schemeClr val="tx2"/>
                </a:solidFill>
              </a:rPr>
              <a:t> Dead, 40 </a:t>
            </a:r>
            <a:r>
              <a:rPr lang="en-US" sz="1800" dirty="0" err="1">
                <a:solidFill>
                  <a:schemeClr val="tx2"/>
                </a:solidFill>
              </a:rPr>
              <a:t>psf</a:t>
            </a:r>
            <a:r>
              <a:rPr lang="en-US" sz="1800" dirty="0">
                <a:solidFill>
                  <a:schemeClr val="tx2"/>
                </a:solidFill>
              </a:rPr>
              <a:t> Live</a:t>
            </a:r>
          </a:p>
          <a:p>
            <a:pPr>
              <a:lnSpc>
                <a:spcPct val="100000"/>
              </a:lnSpc>
            </a:pPr>
            <a:r>
              <a:rPr lang="en-US" sz="1800" dirty="0">
                <a:solidFill>
                  <a:schemeClr val="tx2"/>
                </a:solidFill>
              </a:rPr>
              <a:t>Wall Weight = 12 </a:t>
            </a:r>
            <a:r>
              <a:rPr lang="en-US" sz="1800" dirty="0" err="1">
                <a:solidFill>
                  <a:schemeClr val="tx2"/>
                </a:solidFill>
              </a:rPr>
              <a:t>psf</a:t>
            </a:r>
            <a:endParaRPr lang="en-US" sz="1800" dirty="0">
              <a:solidFill>
                <a:schemeClr val="tx2"/>
              </a:solidFill>
            </a:endParaRPr>
          </a:p>
          <a:p>
            <a:pPr>
              <a:lnSpc>
                <a:spcPct val="100000"/>
              </a:lnSpc>
            </a:pPr>
            <a:r>
              <a:rPr lang="en-US" sz="1800" dirty="0">
                <a:solidFill>
                  <a:schemeClr val="tx2"/>
                </a:solidFill>
              </a:rPr>
              <a:t>Nominal Top Plate Height = 8’-0”</a:t>
            </a:r>
          </a:p>
          <a:p>
            <a:pPr>
              <a:lnSpc>
                <a:spcPct val="100000"/>
              </a:lnSpc>
            </a:pPr>
            <a:r>
              <a:rPr lang="en-US" sz="1800" dirty="0">
                <a:solidFill>
                  <a:schemeClr val="tx2"/>
                </a:solidFill>
              </a:rPr>
              <a:t>Garage Opening = 16’-0” wide x 7’-0” tall</a:t>
            </a:r>
          </a:p>
          <a:p>
            <a:pPr>
              <a:lnSpc>
                <a:spcPct val="100000"/>
              </a:lnSpc>
            </a:pPr>
            <a:r>
              <a:rPr lang="en-US" sz="1800" dirty="0">
                <a:solidFill>
                  <a:schemeClr val="tx2"/>
                </a:solidFill>
              </a:rPr>
              <a:t>Total ASD Force to Frame (seismic load, wind does not control</a:t>
            </a:r>
            <a:r>
              <a:rPr lang="en-US" sz="1800" dirty="0" smtClean="0">
                <a:solidFill>
                  <a:schemeClr val="tx2"/>
                </a:solidFill>
              </a:rPr>
              <a:t>), </a:t>
            </a:r>
            <a:r>
              <a:rPr lang="en-US" sz="1800" dirty="0" err="1" smtClean="0">
                <a:solidFill>
                  <a:schemeClr val="tx2"/>
                </a:solidFill>
              </a:rPr>
              <a:t>V</a:t>
            </a:r>
            <a:r>
              <a:rPr lang="en-US" sz="1800" baseline="-25000" dirty="0" err="1" smtClean="0">
                <a:solidFill>
                  <a:schemeClr val="tx2"/>
                </a:solidFill>
              </a:rPr>
              <a:t>frame</a:t>
            </a:r>
            <a:r>
              <a:rPr lang="en-US" sz="1800" dirty="0" smtClean="0">
                <a:solidFill>
                  <a:schemeClr val="tx2"/>
                </a:solidFill>
              </a:rPr>
              <a:t> </a:t>
            </a:r>
            <a:r>
              <a:rPr lang="en-US" sz="1800" dirty="0">
                <a:solidFill>
                  <a:schemeClr val="tx2"/>
                </a:solidFill>
              </a:rPr>
              <a:t>= 3,000 + 5,000 = 8,000 lb.</a:t>
            </a:r>
          </a:p>
          <a:p>
            <a:pPr>
              <a:lnSpc>
                <a:spcPct val="100000"/>
              </a:lnSpc>
            </a:pPr>
            <a:r>
              <a:rPr lang="en-US" sz="1800" dirty="0">
                <a:solidFill>
                  <a:schemeClr val="tx2"/>
                </a:solidFill>
              </a:rPr>
              <a:t>10” Wide x 6” Tall Curb with 12” Tall Step (height above footing</a:t>
            </a:r>
            <a:r>
              <a:rPr lang="en-US" sz="1800" dirty="0" smtClean="0">
                <a:solidFill>
                  <a:schemeClr val="tx2"/>
                </a:solidFill>
              </a:rPr>
              <a:t>)</a:t>
            </a:r>
            <a:endParaRPr lang="en-US" sz="1800" dirty="0">
              <a:solidFill>
                <a:schemeClr val="tx2"/>
              </a:solidFill>
            </a:endParaRPr>
          </a:p>
        </p:txBody>
      </p:sp>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388567" y="1524000"/>
            <a:ext cx="3346233" cy="2916905"/>
          </a:xfrm>
          <a:prstGeom prst="rect">
            <a:avLst/>
          </a:prstGeom>
        </p:spPr>
      </p:pic>
    </p:spTree>
    <p:custDataLst>
      <p:tags r:id="rId1"/>
    </p:custDataLst>
    <p:extLst>
      <p:ext uri="{BB962C8B-B14F-4D97-AF65-F5344CB8AC3E}">
        <p14:creationId xmlns:p14="http://schemas.microsoft.com/office/powerpoint/2010/main" val="3714745717"/>
      </p:ext>
    </p:extLst>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Garage-Front Low-Seismic Application: Goals</a:t>
            </a:r>
            <a:endParaRPr lang="en-US" dirty="0"/>
          </a:p>
        </p:txBody>
      </p:sp>
      <p:sp>
        <p:nvSpPr>
          <p:cNvPr id="3" name="Content Placeholder 2"/>
          <p:cNvSpPr>
            <a:spLocks noGrp="1"/>
          </p:cNvSpPr>
          <p:nvPr>
            <p:ph idx="1"/>
          </p:nvPr>
        </p:nvSpPr>
        <p:spPr/>
        <p:txBody>
          <a:bodyPr>
            <a:normAutofit/>
          </a:bodyPr>
          <a:lstStyle/>
          <a:p>
            <a:pPr marL="0" indent="0">
              <a:lnSpc>
                <a:spcPct val="100000"/>
              </a:lnSpc>
              <a:buNone/>
            </a:pPr>
            <a:r>
              <a:rPr lang="en-US" sz="2400" b="1" dirty="0" smtClean="0">
                <a:solidFill>
                  <a:srgbClr val="FF773D"/>
                </a:solidFill>
              </a:rPr>
              <a:t>Determining the following:</a:t>
            </a:r>
          </a:p>
          <a:p>
            <a:pPr>
              <a:lnSpc>
                <a:spcPct val="100000"/>
              </a:lnSpc>
            </a:pPr>
            <a:r>
              <a:rPr lang="en-US" sz="2400" dirty="0" smtClean="0">
                <a:solidFill>
                  <a:schemeClr val="tx2"/>
                </a:solidFill>
              </a:rPr>
              <a:t>Moment </a:t>
            </a:r>
            <a:r>
              <a:rPr lang="en-US" sz="2400" dirty="0">
                <a:solidFill>
                  <a:schemeClr val="tx2"/>
                </a:solidFill>
              </a:rPr>
              <a:t>Frame Model</a:t>
            </a:r>
          </a:p>
          <a:p>
            <a:pPr>
              <a:lnSpc>
                <a:spcPct val="100000"/>
              </a:lnSpc>
            </a:pPr>
            <a:r>
              <a:rPr lang="en-US" sz="2400" dirty="0">
                <a:solidFill>
                  <a:schemeClr val="tx2"/>
                </a:solidFill>
              </a:rPr>
              <a:t>End-Plate Bolts</a:t>
            </a:r>
          </a:p>
          <a:p>
            <a:pPr>
              <a:lnSpc>
                <a:spcPct val="100000"/>
              </a:lnSpc>
            </a:pPr>
            <a:r>
              <a:rPr lang="en-US" sz="2400" dirty="0">
                <a:solidFill>
                  <a:schemeClr val="tx2"/>
                </a:solidFill>
              </a:rPr>
              <a:t>Top-Plate Fasteners</a:t>
            </a:r>
          </a:p>
          <a:p>
            <a:pPr>
              <a:lnSpc>
                <a:spcPct val="100000"/>
              </a:lnSpc>
            </a:pPr>
            <a:r>
              <a:rPr lang="en-US" sz="2400" dirty="0">
                <a:solidFill>
                  <a:schemeClr val="tx2"/>
                </a:solidFill>
              </a:rPr>
              <a:t>Anchorage Assembly</a:t>
            </a:r>
          </a:p>
          <a:p>
            <a:pPr>
              <a:lnSpc>
                <a:spcPct val="100000"/>
              </a:lnSpc>
            </a:pPr>
            <a:r>
              <a:rPr lang="en-US" sz="2400" dirty="0">
                <a:solidFill>
                  <a:schemeClr val="tx2"/>
                </a:solidFill>
              </a:rPr>
              <a:t>Outside End Distance</a:t>
            </a:r>
          </a:p>
          <a:p>
            <a:pPr>
              <a:lnSpc>
                <a:spcPct val="100000"/>
              </a:lnSpc>
            </a:pPr>
            <a:r>
              <a:rPr lang="en-US" sz="2400" dirty="0">
                <a:solidFill>
                  <a:schemeClr val="tx2"/>
                </a:solidFill>
              </a:rPr>
              <a:t>Inside End Distance</a:t>
            </a:r>
          </a:p>
          <a:p>
            <a:pPr>
              <a:lnSpc>
                <a:spcPct val="100000"/>
              </a:lnSpc>
            </a:pPr>
            <a:r>
              <a:rPr lang="en-US" sz="2400" dirty="0">
                <a:solidFill>
                  <a:schemeClr val="tx2"/>
                </a:solidFill>
              </a:rPr>
              <a:t>Minimum Footing Size for Anchorage</a:t>
            </a:r>
          </a:p>
        </p:txBody>
      </p:sp>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388567" y="1524000"/>
            <a:ext cx="3346233" cy="2916905"/>
          </a:xfrm>
          <a:prstGeom prst="rect">
            <a:avLst/>
          </a:prstGeom>
        </p:spPr>
      </p:pic>
    </p:spTree>
    <p:custDataLst>
      <p:tags r:id="rId1"/>
    </p:custDataLst>
    <p:extLst>
      <p:ext uri="{BB962C8B-B14F-4D97-AF65-F5344CB8AC3E}">
        <p14:creationId xmlns:p14="http://schemas.microsoft.com/office/powerpoint/2010/main" val="1473697648"/>
      </p:ext>
    </p:extLst>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Frame Selection, Step One</a:t>
            </a:r>
            <a:endParaRPr lang="en-US" dirty="0"/>
          </a:p>
        </p:txBody>
      </p:sp>
      <p:sp>
        <p:nvSpPr>
          <p:cNvPr id="3" name="Content Placeholder 2"/>
          <p:cNvSpPr>
            <a:spLocks noGrp="1"/>
          </p:cNvSpPr>
          <p:nvPr>
            <p:ph idx="1"/>
          </p:nvPr>
        </p:nvSpPr>
        <p:spPr>
          <a:xfrm>
            <a:off x="723900" y="1409700"/>
            <a:ext cx="8432132" cy="2849479"/>
          </a:xfrm>
        </p:spPr>
        <p:txBody>
          <a:bodyPr>
            <a:normAutofit/>
          </a:bodyPr>
          <a:lstStyle/>
          <a:p>
            <a:pPr marL="0" indent="0">
              <a:lnSpc>
                <a:spcPct val="120000"/>
              </a:lnSpc>
              <a:buNone/>
            </a:pPr>
            <a:r>
              <a:rPr lang="en-US" sz="2400" dirty="0" smtClean="0">
                <a:solidFill>
                  <a:srgbClr val="FF773D"/>
                </a:solidFill>
                <a:latin typeface="Segoe UI" panose="020B0502040204020203" pitchFamily="34" charset="0"/>
                <a:ea typeface="Segoe UI" panose="020B0502040204020203" pitchFamily="34" charset="0"/>
                <a:cs typeface="Segoe UI" panose="020B0502040204020203" pitchFamily="34" charset="0"/>
              </a:rPr>
              <a:t>❶</a:t>
            </a:r>
            <a:r>
              <a:rPr lang="en-US" sz="2400" dirty="0" smtClean="0">
                <a:solidFill>
                  <a:srgbClr val="FF773D"/>
                </a:solidFill>
              </a:rPr>
              <a:t> </a:t>
            </a:r>
            <a:r>
              <a:rPr lang="en-US" sz="2400" b="1" dirty="0" smtClean="0">
                <a:solidFill>
                  <a:srgbClr val="FF773D"/>
                </a:solidFill>
              </a:rPr>
              <a:t>Check if an ordinary frame is permitted</a:t>
            </a:r>
          </a:p>
          <a:p>
            <a:pPr>
              <a:lnSpc>
                <a:spcPct val="120000"/>
              </a:lnSpc>
            </a:pPr>
            <a:r>
              <a:rPr lang="en-US" sz="2000" dirty="0">
                <a:solidFill>
                  <a:schemeClr val="tx2"/>
                </a:solidFill>
              </a:rPr>
              <a:t>Ordinary steel moment frames may be used in Seismic Design Categories A, B and C without limitations</a:t>
            </a:r>
          </a:p>
          <a:p>
            <a:pPr>
              <a:lnSpc>
                <a:spcPct val="120000"/>
              </a:lnSpc>
            </a:pPr>
            <a:r>
              <a:rPr lang="en-US" sz="2000" dirty="0">
                <a:solidFill>
                  <a:schemeClr val="tx2"/>
                </a:solidFill>
              </a:rPr>
              <a:t>Ordinary steel moment frames may be used in Seismic Design Categories D, E and F subject to limitations set forth in Sections 12.2.5.6, 12.2.5.7 and 12.2.5.8</a:t>
            </a:r>
          </a:p>
        </p:txBody>
      </p:sp>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506953" y="1524001"/>
            <a:ext cx="2227847" cy="1942010"/>
          </a:xfrm>
          <a:prstGeom prst="rect">
            <a:avLst/>
          </a:prstGeom>
        </p:spPr>
      </p:pic>
      <p:sp>
        <p:nvSpPr>
          <p:cNvPr id="5" name="Rectangle 4"/>
          <p:cNvSpPr/>
          <p:nvPr/>
        </p:nvSpPr>
        <p:spPr>
          <a:xfrm>
            <a:off x="723900" y="4259179"/>
            <a:ext cx="10744200" cy="1874921"/>
          </a:xfrm>
          <a:prstGeom prst="rect">
            <a:avLst/>
          </a:prstGeom>
          <a:solidFill>
            <a:schemeClr val="bg1">
              <a:lumMod val="9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nSpc>
                <a:spcPct val="120000"/>
              </a:lnSpc>
              <a:spcAft>
                <a:spcPts val="600"/>
              </a:spcAft>
            </a:pPr>
            <a:r>
              <a:rPr lang="en-US" sz="2000" dirty="0" smtClean="0">
                <a:solidFill>
                  <a:srgbClr val="FF773D"/>
                </a:solidFill>
                <a:latin typeface="Arial" panose="020B0604020202020204" pitchFamily="34" charset="0"/>
                <a:cs typeface="Arial" panose="020B0604020202020204" pitchFamily="34" charset="0"/>
              </a:rPr>
              <a:t>In our example…</a:t>
            </a:r>
          </a:p>
          <a:p>
            <a:pPr>
              <a:lnSpc>
                <a:spcPct val="120000"/>
              </a:lnSpc>
            </a:pPr>
            <a:r>
              <a:rPr lang="en-US" sz="2000" dirty="0">
                <a:solidFill>
                  <a:schemeClr val="tx2"/>
                </a:solidFill>
                <a:latin typeface="Arial" panose="020B0604020202020204" pitchFamily="34" charset="0"/>
                <a:cs typeface="Arial" panose="020B0604020202020204" pitchFamily="34" charset="0"/>
              </a:rPr>
              <a:t>Seismic Design Category A – no limit on use of an Ordinary Moment Frame, </a:t>
            </a:r>
            <a:r>
              <a:rPr lang="en-US" sz="2000" b="1" u="sng" dirty="0">
                <a:solidFill>
                  <a:schemeClr val="tx2"/>
                </a:solidFill>
                <a:latin typeface="Arial" panose="020B0604020202020204" pitchFamily="34" charset="0"/>
                <a:cs typeface="Arial" panose="020B0604020202020204" pitchFamily="34" charset="0"/>
              </a:rPr>
              <a:t>OK</a:t>
            </a:r>
            <a:r>
              <a:rPr lang="en-US" sz="2000" b="1" dirty="0">
                <a:solidFill>
                  <a:schemeClr val="tx2"/>
                </a:solidFill>
                <a:latin typeface="Arial" panose="020B0604020202020204" pitchFamily="34" charset="0"/>
                <a:cs typeface="Arial" panose="020B0604020202020204" pitchFamily="34" charset="0"/>
              </a:rPr>
              <a:t> ✓</a:t>
            </a:r>
          </a:p>
        </p:txBody>
      </p:sp>
    </p:spTree>
    <p:custDataLst>
      <p:tags r:id="rId1"/>
    </p:custDataLst>
    <p:extLst>
      <p:ext uri="{BB962C8B-B14F-4D97-AF65-F5344CB8AC3E}">
        <p14:creationId xmlns:p14="http://schemas.microsoft.com/office/powerpoint/2010/main" val="2503634874"/>
      </p:ext>
    </p:extLst>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Frame Selection, Step Two</a:t>
            </a:r>
            <a:endParaRPr lang="en-US" dirty="0"/>
          </a:p>
        </p:txBody>
      </p:sp>
      <p:sp>
        <p:nvSpPr>
          <p:cNvPr id="3" name="Content Placeholder 2"/>
          <p:cNvSpPr>
            <a:spLocks noGrp="1"/>
          </p:cNvSpPr>
          <p:nvPr>
            <p:ph idx="1"/>
          </p:nvPr>
        </p:nvSpPr>
        <p:spPr>
          <a:xfrm>
            <a:off x="723900" y="1409700"/>
            <a:ext cx="8432132" cy="2849479"/>
          </a:xfrm>
        </p:spPr>
        <p:txBody>
          <a:bodyPr>
            <a:normAutofit/>
          </a:bodyPr>
          <a:lstStyle/>
          <a:p>
            <a:pPr marL="0" indent="0">
              <a:lnSpc>
                <a:spcPct val="120000"/>
              </a:lnSpc>
              <a:buNone/>
            </a:pPr>
            <a:r>
              <a:rPr lang="en-US" sz="2400" dirty="0">
                <a:solidFill>
                  <a:srgbClr val="FF773D"/>
                </a:solidFill>
                <a:latin typeface="Segoe UI" panose="020B0502040204020203" pitchFamily="34" charset="0"/>
                <a:ea typeface="Segoe UI" panose="020B0502040204020203" pitchFamily="34" charset="0"/>
                <a:cs typeface="Segoe UI" panose="020B0502040204020203" pitchFamily="34" charset="0"/>
              </a:rPr>
              <a:t>❷</a:t>
            </a:r>
            <a:r>
              <a:rPr lang="en-US" sz="2400" dirty="0" smtClean="0">
                <a:solidFill>
                  <a:srgbClr val="FF773D"/>
                </a:solidFill>
              </a:rPr>
              <a:t> </a:t>
            </a:r>
            <a:r>
              <a:rPr lang="en-US" sz="2400" b="1" dirty="0" smtClean="0">
                <a:solidFill>
                  <a:srgbClr val="FF773D"/>
                </a:solidFill>
              </a:rPr>
              <a:t>Check R-Value</a:t>
            </a:r>
          </a:p>
          <a:p>
            <a:pPr>
              <a:lnSpc>
                <a:spcPct val="120000"/>
              </a:lnSpc>
            </a:pPr>
            <a:r>
              <a:rPr lang="en-US" sz="2000" dirty="0">
                <a:solidFill>
                  <a:schemeClr val="tx2"/>
                </a:solidFill>
              </a:rPr>
              <a:t>If seismic loads are calculated using R &gt; 3.5, convert loads by multiplying by the R used in design and dividing by 3.5.</a:t>
            </a:r>
          </a:p>
        </p:txBody>
      </p:sp>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506953" y="1524001"/>
            <a:ext cx="2227847" cy="1942010"/>
          </a:xfrm>
          <a:prstGeom prst="rect">
            <a:avLst/>
          </a:prstGeom>
        </p:spPr>
      </p:pic>
      <p:sp>
        <p:nvSpPr>
          <p:cNvPr id="5" name="Rectangle 4"/>
          <p:cNvSpPr/>
          <p:nvPr/>
        </p:nvSpPr>
        <p:spPr>
          <a:xfrm>
            <a:off x="723900" y="4259179"/>
            <a:ext cx="10744200" cy="1874921"/>
          </a:xfrm>
          <a:prstGeom prst="rect">
            <a:avLst/>
          </a:prstGeom>
          <a:solidFill>
            <a:schemeClr val="bg1">
              <a:lumMod val="9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nSpc>
                <a:spcPct val="120000"/>
              </a:lnSpc>
              <a:spcAft>
                <a:spcPts val="600"/>
              </a:spcAft>
            </a:pPr>
            <a:r>
              <a:rPr lang="en-US" sz="2000" dirty="0" smtClean="0">
                <a:solidFill>
                  <a:srgbClr val="FF773D"/>
                </a:solidFill>
                <a:latin typeface="Arial" panose="020B0604020202020204" pitchFamily="34" charset="0"/>
                <a:cs typeface="Arial" panose="020B0604020202020204" pitchFamily="34" charset="0"/>
              </a:rPr>
              <a:t>In our example…</a:t>
            </a:r>
          </a:p>
          <a:p>
            <a:pPr>
              <a:lnSpc>
                <a:spcPct val="120000"/>
              </a:lnSpc>
            </a:pPr>
            <a:r>
              <a:rPr lang="en-US" sz="2000" dirty="0">
                <a:solidFill>
                  <a:schemeClr val="tx2"/>
                </a:solidFill>
                <a:latin typeface="Arial" panose="020B0604020202020204" pitchFamily="34" charset="0"/>
                <a:cs typeface="Arial" panose="020B0604020202020204" pitchFamily="34" charset="0"/>
              </a:rPr>
              <a:t>Seismic shear forces were determined using R = 3 – Loads do not need to be converted </a:t>
            </a:r>
          </a:p>
          <a:p>
            <a:pPr>
              <a:lnSpc>
                <a:spcPct val="120000"/>
              </a:lnSpc>
            </a:pPr>
            <a:r>
              <a:rPr lang="en-US" sz="2000" dirty="0">
                <a:solidFill>
                  <a:schemeClr val="tx2"/>
                </a:solidFill>
                <a:latin typeface="Arial" panose="020B0604020202020204" pitchFamily="34" charset="0"/>
                <a:cs typeface="Arial" panose="020B0604020202020204" pitchFamily="34" charset="0"/>
              </a:rPr>
              <a:t>when selecting the OMF, </a:t>
            </a:r>
            <a:r>
              <a:rPr lang="en-US" sz="2000" b="1" u="sng" dirty="0">
                <a:solidFill>
                  <a:schemeClr val="tx2"/>
                </a:solidFill>
                <a:latin typeface="Arial" panose="020B0604020202020204" pitchFamily="34" charset="0"/>
                <a:cs typeface="Arial" panose="020B0604020202020204" pitchFamily="34" charset="0"/>
              </a:rPr>
              <a:t>OK</a:t>
            </a:r>
            <a:r>
              <a:rPr lang="en-US" sz="2000" b="1" dirty="0">
                <a:solidFill>
                  <a:schemeClr val="tx2"/>
                </a:solidFill>
                <a:latin typeface="Arial" panose="020B0604020202020204" pitchFamily="34" charset="0"/>
                <a:cs typeface="Arial" panose="020B0604020202020204" pitchFamily="34" charset="0"/>
              </a:rPr>
              <a:t> ✓</a:t>
            </a:r>
          </a:p>
        </p:txBody>
      </p:sp>
    </p:spTree>
    <p:custDataLst>
      <p:tags r:id="rId1"/>
    </p:custDataLst>
    <p:extLst>
      <p:ext uri="{BB962C8B-B14F-4D97-AF65-F5344CB8AC3E}">
        <p14:creationId xmlns:p14="http://schemas.microsoft.com/office/powerpoint/2010/main" val="4010269616"/>
      </p:ext>
    </p:extLst>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Frame Selection, Step Three</a:t>
            </a:r>
            <a:endParaRPr lang="en-US" dirty="0"/>
          </a:p>
        </p:txBody>
      </p:sp>
      <p:sp>
        <p:nvSpPr>
          <p:cNvPr id="3" name="Content Placeholder 2"/>
          <p:cNvSpPr>
            <a:spLocks noGrp="1"/>
          </p:cNvSpPr>
          <p:nvPr>
            <p:ph idx="1"/>
          </p:nvPr>
        </p:nvSpPr>
        <p:spPr>
          <a:xfrm>
            <a:off x="723900" y="1409700"/>
            <a:ext cx="8432132" cy="2849479"/>
          </a:xfrm>
        </p:spPr>
        <p:txBody>
          <a:bodyPr>
            <a:normAutofit/>
          </a:bodyPr>
          <a:lstStyle/>
          <a:p>
            <a:pPr marL="0" indent="0">
              <a:lnSpc>
                <a:spcPct val="120000"/>
              </a:lnSpc>
              <a:buNone/>
            </a:pPr>
            <a:r>
              <a:rPr lang="en-US" sz="2400" dirty="0">
                <a:solidFill>
                  <a:srgbClr val="FF773D"/>
                </a:solidFill>
                <a:latin typeface="Segoe UI" panose="020B0502040204020203" pitchFamily="34" charset="0"/>
                <a:ea typeface="Segoe UI" panose="020B0502040204020203" pitchFamily="34" charset="0"/>
                <a:cs typeface="Segoe UI" panose="020B0502040204020203" pitchFamily="34" charset="0"/>
              </a:rPr>
              <a:t>❸</a:t>
            </a:r>
            <a:r>
              <a:rPr lang="en-US" sz="2400" dirty="0" smtClean="0">
                <a:solidFill>
                  <a:srgbClr val="FF773D"/>
                </a:solidFill>
              </a:rPr>
              <a:t> </a:t>
            </a:r>
            <a:r>
              <a:rPr lang="en-US" sz="2400" b="1" dirty="0" smtClean="0">
                <a:solidFill>
                  <a:srgbClr val="FF773D"/>
                </a:solidFill>
              </a:rPr>
              <a:t>Select nominal height and width</a:t>
            </a:r>
          </a:p>
          <a:p>
            <a:pPr>
              <a:lnSpc>
                <a:spcPct val="120000"/>
              </a:lnSpc>
            </a:pPr>
            <a:r>
              <a:rPr lang="en-US" sz="2000" dirty="0">
                <a:solidFill>
                  <a:schemeClr val="tx2"/>
                </a:solidFill>
              </a:rPr>
              <a:t>Select the nominal height for your structure where the frame will be installed and find the corresponding allowable load table (8’, 9’, 10’, 12’, 14’, 16’, 18’, or 19’). Next, select the frame clear-opening width that will accommodate the required wall penetration (8’-2”, 10’-2”, 12’-4”, 14’-4”, 16’-4”, 18’-4”, or 20’-4”).</a:t>
            </a:r>
          </a:p>
        </p:txBody>
      </p:sp>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506953" y="1524001"/>
            <a:ext cx="2227847" cy="1942010"/>
          </a:xfrm>
          <a:prstGeom prst="rect">
            <a:avLst/>
          </a:prstGeom>
        </p:spPr>
      </p:pic>
      <p:sp>
        <p:nvSpPr>
          <p:cNvPr id="5" name="Rectangle 4"/>
          <p:cNvSpPr/>
          <p:nvPr/>
        </p:nvSpPr>
        <p:spPr>
          <a:xfrm>
            <a:off x="723900" y="4259179"/>
            <a:ext cx="10744200" cy="1874921"/>
          </a:xfrm>
          <a:prstGeom prst="rect">
            <a:avLst/>
          </a:prstGeom>
          <a:solidFill>
            <a:schemeClr val="bg1">
              <a:lumMod val="9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nSpc>
                <a:spcPct val="120000"/>
              </a:lnSpc>
              <a:spcAft>
                <a:spcPts val="600"/>
              </a:spcAft>
            </a:pPr>
            <a:r>
              <a:rPr lang="en-US" sz="2000" dirty="0" smtClean="0">
                <a:solidFill>
                  <a:srgbClr val="FF773D"/>
                </a:solidFill>
                <a:latin typeface="Arial" panose="020B0604020202020204" pitchFamily="34" charset="0"/>
                <a:cs typeface="Arial" panose="020B0604020202020204" pitchFamily="34" charset="0"/>
              </a:rPr>
              <a:t>In our example…</a:t>
            </a:r>
          </a:p>
          <a:p>
            <a:pPr>
              <a:lnSpc>
                <a:spcPct val="120000"/>
              </a:lnSpc>
            </a:pPr>
            <a:r>
              <a:rPr lang="en-US" sz="2000" dirty="0">
                <a:solidFill>
                  <a:schemeClr val="tx2"/>
                </a:solidFill>
                <a:latin typeface="Arial" panose="020B0604020202020204" pitchFamily="34" charset="0"/>
                <a:cs typeface="Arial" panose="020B0604020202020204" pitchFamily="34" charset="0"/>
              </a:rPr>
              <a:t>Nominal frame height: 8 ft.</a:t>
            </a:r>
          </a:p>
          <a:p>
            <a:pPr>
              <a:lnSpc>
                <a:spcPct val="120000"/>
              </a:lnSpc>
            </a:pPr>
            <a:r>
              <a:rPr lang="en-US" sz="2000" dirty="0">
                <a:solidFill>
                  <a:schemeClr val="tx2"/>
                </a:solidFill>
                <a:latin typeface="Arial" panose="020B0604020202020204" pitchFamily="34" charset="0"/>
                <a:cs typeface="Arial" panose="020B0604020202020204" pitchFamily="34" charset="0"/>
              </a:rPr>
              <a:t>Nominal frame width: 16 ft.</a:t>
            </a:r>
            <a:endParaRPr lang="en-US" sz="2000" b="1" dirty="0">
              <a:solidFill>
                <a:schemeClr val="tx2"/>
              </a:solidFill>
              <a:latin typeface="Arial" panose="020B0604020202020204" pitchFamily="34" charset="0"/>
              <a:cs typeface="Arial" panose="020B0604020202020204" pitchFamily="34" charset="0"/>
            </a:endParaRPr>
          </a:p>
        </p:txBody>
      </p:sp>
    </p:spTree>
    <p:custDataLst>
      <p:tags r:id="rId1"/>
    </p:custDataLst>
    <p:extLst>
      <p:ext uri="{BB962C8B-B14F-4D97-AF65-F5344CB8AC3E}">
        <p14:creationId xmlns:p14="http://schemas.microsoft.com/office/powerpoint/2010/main" val="267178552"/>
      </p:ext>
    </p:extLst>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Frame Selection, Step Four</a:t>
            </a:r>
            <a:endParaRPr lang="en-US" dirty="0"/>
          </a:p>
        </p:txBody>
      </p:sp>
      <p:sp>
        <p:nvSpPr>
          <p:cNvPr id="3" name="Content Placeholder 2"/>
          <p:cNvSpPr>
            <a:spLocks noGrp="1"/>
          </p:cNvSpPr>
          <p:nvPr>
            <p:ph idx="1"/>
          </p:nvPr>
        </p:nvSpPr>
        <p:spPr>
          <a:xfrm>
            <a:off x="723900" y="1409700"/>
            <a:ext cx="8432132" cy="4724400"/>
          </a:xfrm>
        </p:spPr>
        <p:txBody>
          <a:bodyPr>
            <a:normAutofit/>
          </a:bodyPr>
          <a:lstStyle/>
          <a:p>
            <a:pPr marL="0" indent="0">
              <a:lnSpc>
                <a:spcPct val="120000"/>
              </a:lnSpc>
              <a:buNone/>
            </a:pPr>
            <a:r>
              <a:rPr lang="en-US" sz="2400" dirty="0">
                <a:solidFill>
                  <a:srgbClr val="FF773D"/>
                </a:solidFill>
                <a:latin typeface="Segoe UI" panose="020B0502040204020203" pitchFamily="34" charset="0"/>
                <a:ea typeface="Segoe UI" panose="020B0502040204020203" pitchFamily="34" charset="0"/>
                <a:cs typeface="Segoe UI" panose="020B0502040204020203" pitchFamily="34" charset="0"/>
              </a:rPr>
              <a:t>❹</a:t>
            </a:r>
            <a:r>
              <a:rPr lang="en-US" sz="2400" dirty="0" smtClean="0">
                <a:solidFill>
                  <a:srgbClr val="FF773D"/>
                </a:solidFill>
              </a:rPr>
              <a:t> </a:t>
            </a:r>
            <a:r>
              <a:rPr lang="en-US" sz="2400" b="1" dirty="0" smtClean="0">
                <a:solidFill>
                  <a:srgbClr val="FF773D"/>
                </a:solidFill>
              </a:rPr>
              <a:t>Check vertical loading</a:t>
            </a:r>
          </a:p>
          <a:p>
            <a:pPr>
              <a:lnSpc>
                <a:spcPct val="120000"/>
              </a:lnSpc>
            </a:pPr>
            <a:r>
              <a:rPr lang="en-US" sz="2000" dirty="0">
                <a:solidFill>
                  <a:schemeClr val="tx2"/>
                </a:solidFill>
              </a:rPr>
              <a:t>If the beam is loaded with only uniformly distributed vertical loads and the allowable stress design (ASD) uniform loads are all less than the limits listed in footnote 2, use “Maximum Shear” values. If SDS &gt; 1.0, check if uniform dead load must include additional vertical seismic load effects (see allowable load tables, footnote 2</a:t>
            </a:r>
            <a:r>
              <a:rPr lang="en-US" sz="2000" dirty="0" smtClean="0">
                <a:solidFill>
                  <a:schemeClr val="tx2"/>
                </a:solidFill>
              </a:rPr>
              <a:t>).</a:t>
            </a:r>
          </a:p>
          <a:p>
            <a:pPr>
              <a:lnSpc>
                <a:spcPct val="120000"/>
              </a:lnSpc>
            </a:pPr>
            <a:r>
              <a:rPr lang="en-US" sz="2000" dirty="0" smtClean="0">
                <a:solidFill>
                  <a:schemeClr val="tx2"/>
                </a:solidFill>
              </a:rPr>
              <a:t>If </a:t>
            </a:r>
            <a:r>
              <a:rPr lang="en-US" sz="2000" dirty="0">
                <a:solidFill>
                  <a:schemeClr val="tx2"/>
                </a:solidFill>
              </a:rPr>
              <a:t>the beam is loaded with uniform vertical loads that exceed the limits, a single vertical point load at mid-span, or multiple point loads applied symmetrically about mid-span, use “Minimum Shear”.</a:t>
            </a:r>
          </a:p>
        </p:txBody>
      </p:sp>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506953" y="1524001"/>
            <a:ext cx="2227847" cy="1942010"/>
          </a:xfrm>
          <a:prstGeom prst="rect">
            <a:avLst/>
          </a:prstGeom>
        </p:spPr>
      </p:pic>
    </p:spTree>
    <p:custDataLst>
      <p:tags r:id="rId1"/>
    </p:custDataLst>
    <p:extLst>
      <p:ext uri="{BB962C8B-B14F-4D97-AF65-F5344CB8AC3E}">
        <p14:creationId xmlns:p14="http://schemas.microsoft.com/office/powerpoint/2010/main" val="1922999055"/>
      </p:ext>
    </p:extLst>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Frame Selection, Step Four</a:t>
            </a:r>
            <a:endParaRPr lang="en-US" dirty="0"/>
          </a:p>
        </p:txBody>
      </p:sp>
      <p:sp>
        <p:nvSpPr>
          <p:cNvPr id="3" name="Content Placeholder 2"/>
          <p:cNvSpPr>
            <a:spLocks noGrp="1"/>
          </p:cNvSpPr>
          <p:nvPr>
            <p:ph idx="1"/>
          </p:nvPr>
        </p:nvSpPr>
        <p:spPr>
          <a:xfrm>
            <a:off x="723900" y="1409700"/>
            <a:ext cx="8432132" cy="683795"/>
          </a:xfrm>
        </p:spPr>
        <p:txBody>
          <a:bodyPr>
            <a:normAutofit/>
          </a:bodyPr>
          <a:lstStyle/>
          <a:p>
            <a:pPr marL="0" indent="0">
              <a:lnSpc>
                <a:spcPct val="120000"/>
              </a:lnSpc>
              <a:buNone/>
            </a:pPr>
            <a:r>
              <a:rPr lang="en-US" sz="2400" dirty="0" smtClean="0">
                <a:solidFill>
                  <a:srgbClr val="FF773D"/>
                </a:solidFill>
                <a:latin typeface="Segoe UI" panose="020B0502040204020203" pitchFamily="34" charset="0"/>
                <a:ea typeface="Segoe UI" panose="020B0502040204020203" pitchFamily="34" charset="0"/>
                <a:cs typeface="Segoe UI" panose="020B0502040204020203" pitchFamily="34" charset="0"/>
              </a:rPr>
              <a:t>❹</a:t>
            </a:r>
            <a:r>
              <a:rPr lang="en-US" sz="2400" dirty="0" smtClean="0">
                <a:solidFill>
                  <a:srgbClr val="FF773D"/>
                </a:solidFill>
              </a:rPr>
              <a:t> </a:t>
            </a:r>
            <a:r>
              <a:rPr lang="en-US" sz="2400" b="1" dirty="0" smtClean="0">
                <a:solidFill>
                  <a:srgbClr val="FF773D"/>
                </a:solidFill>
              </a:rPr>
              <a:t>Check vertical loading, cont.</a:t>
            </a:r>
          </a:p>
        </p:txBody>
      </p:sp>
      <p:sp>
        <p:nvSpPr>
          <p:cNvPr id="5" name="Rectangle 4"/>
          <p:cNvSpPr/>
          <p:nvPr/>
        </p:nvSpPr>
        <p:spPr>
          <a:xfrm>
            <a:off x="723900" y="2249904"/>
            <a:ext cx="10744200" cy="3224464"/>
          </a:xfrm>
          <a:prstGeom prst="rect">
            <a:avLst/>
          </a:prstGeom>
          <a:solidFill>
            <a:schemeClr val="bg1">
              <a:lumMod val="9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nSpc>
                <a:spcPct val="120000"/>
              </a:lnSpc>
              <a:spcAft>
                <a:spcPts val="600"/>
              </a:spcAft>
            </a:pPr>
            <a:r>
              <a:rPr lang="en-US" sz="2000" dirty="0" smtClean="0">
                <a:solidFill>
                  <a:srgbClr val="FF773D"/>
                </a:solidFill>
                <a:latin typeface="Arial" panose="020B0604020202020204" pitchFamily="34" charset="0"/>
                <a:cs typeface="Arial" panose="020B0604020202020204" pitchFamily="34" charset="0"/>
              </a:rPr>
              <a:t>In our example…</a:t>
            </a:r>
          </a:p>
          <a:p>
            <a:pPr marL="228600" indent="-228600">
              <a:lnSpc>
                <a:spcPct val="120000"/>
              </a:lnSpc>
              <a:spcAft>
                <a:spcPts val="1200"/>
              </a:spcAft>
              <a:buFont typeface="Arial" panose="020B0604020202020204" pitchFamily="34" charset="0"/>
              <a:buChar char="•"/>
            </a:pPr>
            <a:r>
              <a:rPr lang="en-US" sz="2000" dirty="0" smtClean="0">
                <a:solidFill>
                  <a:schemeClr val="tx2"/>
                </a:solidFill>
                <a:latin typeface="Arial" panose="020B0604020202020204" pitchFamily="34" charset="0"/>
                <a:cs typeface="Arial" panose="020B0604020202020204" pitchFamily="34" charset="0"/>
              </a:rPr>
              <a:t>WDL = 20 </a:t>
            </a:r>
            <a:r>
              <a:rPr lang="en-US" sz="2000" dirty="0" err="1" smtClean="0">
                <a:solidFill>
                  <a:schemeClr val="tx2"/>
                </a:solidFill>
                <a:latin typeface="Arial" panose="020B0604020202020204" pitchFamily="34" charset="0"/>
                <a:cs typeface="Arial" panose="020B0604020202020204" pitchFamily="34" charset="0"/>
              </a:rPr>
              <a:t>psf</a:t>
            </a:r>
            <a:r>
              <a:rPr lang="en-US" sz="2000" dirty="0" smtClean="0">
                <a:solidFill>
                  <a:schemeClr val="tx2"/>
                </a:solidFill>
                <a:latin typeface="Arial" panose="020B0604020202020204" pitchFamily="34" charset="0"/>
                <a:cs typeface="Arial" panose="020B0604020202020204" pitchFamily="34" charset="0"/>
              </a:rPr>
              <a:t> x 30’ / 2 + 15 </a:t>
            </a:r>
            <a:r>
              <a:rPr lang="en-US" sz="2000" dirty="0" err="1" smtClean="0">
                <a:solidFill>
                  <a:schemeClr val="tx2"/>
                </a:solidFill>
                <a:latin typeface="Arial" panose="020B0604020202020204" pitchFamily="34" charset="0"/>
                <a:cs typeface="Arial" panose="020B0604020202020204" pitchFamily="34" charset="0"/>
              </a:rPr>
              <a:t>psf</a:t>
            </a:r>
            <a:r>
              <a:rPr lang="en-US" sz="2000" dirty="0" smtClean="0">
                <a:solidFill>
                  <a:schemeClr val="tx2"/>
                </a:solidFill>
                <a:latin typeface="Arial" panose="020B0604020202020204" pitchFamily="34" charset="0"/>
                <a:cs typeface="Arial" panose="020B0604020202020204" pitchFamily="34" charset="0"/>
              </a:rPr>
              <a:t> x 20’ / 2 + 12 </a:t>
            </a:r>
            <a:r>
              <a:rPr lang="en-US" sz="2000" dirty="0" err="1" smtClean="0">
                <a:solidFill>
                  <a:schemeClr val="tx2"/>
                </a:solidFill>
                <a:latin typeface="Arial" panose="020B0604020202020204" pitchFamily="34" charset="0"/>
                <a:cs typeface="Arial" panose="020B0604020202020204" pitchFamily="34" charset="0"/>
              </a:rPr>
              <a:t>psf</a:t>
            </a:r>
            <a:r>
              <a:rPr lang="en-US" sz="2000" dirty="0" smtClean="0">
                <a:solidFill>
                  <a:schemeClr val="tx2"/>
                </a:solidFill>
                <a:latin typeface="Arial" panose="020B0604020202020204" pitchFamily="34" charset="0"/>
                <a:cs typeface="Arial" panose="020B0604020202020204" pitchFamily="34" charset="0"/>
              </a:rPr>
              <a:t> x 8’ = 546 </a:t>
            </a:r>
            <a:r>
              <a:rPr lang="en-US" sz="2000" dirty="0" err="1" smtClean="0">
                <a:solidFill>
                  <a:schemeClr val="tx2"/>
                </a:solidFill>
                <a:latin typeface="Arial" panose="020B0604020202020204" pitchFamily="34" charset="0"/>
                <a:cs typeface="Arial" panose="020B0604020202020204" pitchFamily="34" charset="0"/>
              </a:rPr>
              <a:t>plf</a:t>
            </a:r>
            <a:r>
              <a:rPr lang="en-US" sz="2000" dirty="0" smtClean="0">
                <a:solidFill>
                  <a:schemeClr val="tx2"/>
                </a:solidFill>
                <a:latin typeface="Arial" panose="020B0604020202020204" pitchFamily="34" charset="0"/>
                <a:cs typeface="Arial" panose="020B0604020202020204" pitchFamily="34" charset="0"/>
              </a:rPr>
              <a:t>  | |  &lt; 800 </a:t>
            </a:r>
            <a:r>
              <a:rPr lang="en-US" sz="2000" dirty="0" err="1" smtClean="0">
                <a:solidFill>
                  <a:schemeClr val="tx2"/>
                </a:solidFill>
                <a:latin typeface="Arial" panose="020B0604020202020204" pitchFamily="34" charset="0"/>
                <a:cs typeface="Arial" panose="020B0604020202020204" pitchFamily="34" charset="0"/>
              </a:rPr>
              <a:t>plf</a:t>
            </a:r>
            <a:r>
              <a:rPr lang="en-US" sz="2000" dirty="0" smtClean="0">
                <a:solidFill>
                  <a:schemeClr val="tx2"/>
                </a:solidFill>
                <a:latin typeface="Arial" panose="020B0604020202020204" pitchFamily="34" charset="0"/>
                <a:cs typeface="Arial" panose="020B0604020202020204" pitchFamily="34" charset="0"/>
              </a:rPr>
              <a:t>,  </a:t>
            </a:r>
            <a:r>
              <a:rPr lang="en-US" sz="2000" b="1" u="sng" dirty="0" smtClean="0">
                <a:solidFill>
                  <a:schemeClr val="tx2"/>
                </a:solidFill>
                <a:latin typeface="Arial" panose="020B0604020202020204" pitchFamily="34" charset="0"/>
                <a:cs typeface="Arial" panose="020B0604020202020204" pitchFamily="34" charset="0"/>
              </a:rPr>
              <a:t>OK</a:t>
            </a:r>
            <a:r>
              <a:rPr lang="en-US" sz="2000" b="1" dirty="0" smtClean="0">
                <a:solidFill>
                  <a:schemeClr val="tx2"/>
                </a:solidFill>
                <a:latin typeface="Arial" panose="020B0604020202020204" pitchFamily="34" charset="0"/>
                <a:cs typeface="Arial" panose="020B0604020202020204" pitchFamily="34" charset="0"/>
              </a:rPr>
              <a:t> ✓</a:t>
            </a:r>
          </a:p>
          <a:p>
            <a:pPr marL="228600" indent="-228600">
              <a:lnSpc>
                <a:spcPct val="120000"/>
              </a:lnSpc>
              <a:spcAft>
                <a:spcPts val="1200"/>
              </a:spcAft>
              <a:buFont typeface="Arial" panose="020B0604020202020204" pitchFamily="34" charset="0"/>
              <a:buChar char="•"/>
            </a:pPr>
            <a:r>
              <a:rPr lang="en-US" sz="2000" dirty="0" smtClean="0">
                <a:solidFill>
                  <a:schemeClr val="tx2"/>
                </a:solidFill>
                <a:latin typeface="Arial" panose="020B0604020202020204" pitchFamily="34" charset="0"/>
                <a:cs typeface="Arial" panose="020B0604020202020204" pitchFamily="34" charset="0"/>
              </a:rPr>
              <a:t>WRLL = 20 </a:t>
            </a:r>
            <a:r>
              <a:rPr lang="en-US" sz="2000" dirty="0" err="1" smtClean="0">
                <a:solidFill>
                  <a:schemeClr val="tx2"/>
                </a:solidFill>
                <a:latin typeface="Arial" panose="020B0604020202020204" pitchFamily="34" charset="0"/>
                <a:cs typeface="Arial" panose="020B0604020202020204" pitchFamily="34" charset="0"/>
              </a:rPr>
              <a:t>psf</a:t>
            </a:r>
            <a:r>
              <a:rPr lang="en-US" sz="2000" dirty="0" smtClean="0">
                <a:solidFill>
                  <a:schemeClr val="tx2"/>
                </a:solidFill>
                <a:latin typeface="Arial" panose="020B0604020202020204" pitchFamily="34" charset="0"/>
                <a:cs typeface="Arial" panose="020B0604020202020204" pitchFamily="34" charset="0"/>
              </a:rPr>
              <a:t> x 30’ / 2  = 300 </a:t>
            </a:r>
            <a:r>
              <a:rPr lang="en-US" sz="2000" dirty="0" err="1" smtClean="0">
                <a:solidFill>
                  <a:schemeClr val="tx2"/>
                </a:solidFill>
                <a:latin typeface="Arial" panose="020B0604020202020204" pitchFamily="34" charset="0"/>
                <a:cs typeface="Arial" panose="020B0604020202020204" pitchFamily="34" charset="0"/>
              </a:rPr>
              <a:t>plf</a:t>
            </a:r>
            <a:r>
              <a:rPr lang="en-US" sz="2000" dirty="0" smtClean="0">
                <a:solidFill>
                  <a:schemeClr val="tx2"/>
                </a:solidFill>
                <a:latin typeface="Arial" panose="020B0604020202020204" pitchFamily="34" charset="0"/>
                <a:cs typeface="Arial" panose="020B0604020202020204" pitchFamily="34" charset="0"/>
              </a:rPr>
              <a:t>  | |  &lt; 400 </a:t>
            </a:r>
            <a:r>
              <a:rPr lang="en-US" sz="2000" dirty="0" err="1" smtClean="0">
                <a:solidFill>
                  <a:schemeClr val="tx2"/>
                </a:solidFill>
                <a:latin typeface="Arial" panose="020B0604020202020204" pitchFamily="34" charset="0"/>
                <a:cs typeface="Arial" panose="020B0604020202020204" pitchFamily="34" charset="0"/>
              </a:rPr>
              <a:t>plf</a:t>
            </a:r>
            <a:r>
              <a:rPr lang="en-US" sz="2000" dirty="0" smtClean="0">
                <a:solidFill>
                  <a:schemeClr val="tx2"/>
                </a:solidFill>
                <a:latin typeface="Arial" panose="020B0604020202020204" pitchFamily="34" charset="0"/>
                <a:cs typeface="Arial" panose="020B0604020202020204" pitchFamily="34" charset="0"/>
              </a:rPr>
              <a:t>,  </a:t>
            </a:r>
            <a:r>
              <a:rPr lang="en-US" sz="2000" b="1" u="sng" dirty="0" smtClean="0">
                <a:solidFill>
                  <a:schemeClr val="tx2"/>
                </a:solidFill>
                <a:latin typeface="Arial" panose="020B0604020202020204" pitchFamily="34" charset="0"/>
                <a:cs typeface="Arial" panose="020B0604020202020204" pitchFamily="34" charset="0"/>
              </a:rPr>
              <a:t>OK</a:t>
            </a:r>
            <a:r>
              <a:rPr lang="en-US" sz="2000" b="1" dirty="0" smtClean="0">
                <a:solidFill>
                  <a:schemeClr val="tx2"/>
                </a:solidFill>
                <a:latin typeface="Arial" panose="020B0604020202020204" pitchFamily="34" charset="0"/>
                <a:cs typeface="Arial" panose="020B0604020202020204" pitchFamily="34" charset="0"/>
              </a:rPr>
              <a:t> ✓</a:t>
            </a:r>
          </a:p>
          <a:p>
            <a:pPr marL="228600" indent="-228600">
              <a:lnSpc>
                <a:spcPct val="120000"/>
              </a:lnSpc>
              <a:spcAft>
                <a:spcPts val="1200"/>
              </a:spcAft>
              <a:buFont typeface="Arial" panose="020B0604020202020204" pitchFamily="34" charset="0"/>
              <a:buChar char="•"/>
            </a:pPr>
            <a:r>
              <a:rPr lang="en-US" sz="2000" dirty="0" smtClean="0">
                <a:solidFill>
                  <a:schemeClr val="tx2"/>
                </a:solidFill>
                <a:latin typeface="Arial" panose="020B0604020202020204" pitchFamily="34" charset="0"/>
                <a:cs typeface="Arial" panose="020B0604020202020204" pitchFamily="34" charset="0"/>
              </a:rPr>
              <a:t>WFLL = 40 </a:t>
            </a:r>
            <a:r>
              <a:rPr lang="en-US" sz="2000" dirty="0" err="1" smtClean="0">
                <a:solidFill>
                  <a:schemeClr val="tx2"/>
                </a:solidFill>
                <a:latin typeface="Arial" panose="020B0604020202020204" pitchFamily="34" charset="0"/>
                <a:cs typeface="Arial" panose="020B0604020202020204" pitchFamily="34" charset="0"/>
              </a:rPr>
              <a:t>psf</a:t>
            </a:r>
            <a:r>
              <a:rPr lang="en-US" sz="2000" dirty="0" smtClean="0">
                <a:solidFill>
                  <a:schemeClr val="tx2"/>
                </a:solidFill>
                <a:latin typeface="Arial" panose="020B0604020202020204" pitchFamily="34" charset="0"/>
                <a:cs typeface="Arial" panose="020B0604020202020204" pitchFamily="34" charset="0"/>
              </a:rPr>
              <a:t> x 20’ / 2 = 400 </a:t>
            </a:r>
            <a:r>
              <a:rPr lang="en-US" sz="2000" dirty="0" err="1" smtClean="0">
                <a:solidFill>
                  <a:schemeClr val="tx2"/>
                </a:solidFill>
                <a:latin typeface="Arial" panose="020B0604020202020204" pitchFamily="34" charset="0"/>
                <a:cs typeface="Arial" panose="020B0604020202020204" pitchFamily="34" charset="0"/>
              </a:rPr>
              <a:t>plf</a:t>
            </a:r>
            <a:r>
              <a:rPr lang="en-US" sz="2000" dirty="0" smtClean="0">
                <a:solidFill>
                  <a:schemeClr val="tx2"/>
                </a:solidFill>
                <a:latin typeface="Arial" panose="020B0604020202020204" pitchFamily="34" charset="0"/>
                <a:cs typeface="Arial" panose="020B0604020202020204" pitchFamily="34" charset="0"/>
              </a:rPr>
              <a:t>  | |  = 400 </a:t>
            </a:r>
            <a:r>
              <a:rPr lang="en-US" sz="2000" dirty="0" err="1" smtClean="0">
                <a:solidFill>
                  <a:schemeClr val="tx2"/>
                </a:solidFill>
                <a:latin typeface="Arial" panose="020B0604020202020204" pitchFamily="34" charset="0"/>
                <a:cs typeface="Arial" panose="020B0604020202020204" pitchFamily="34" charset="0"/>
              </a:rPr>
              <a:t>plf</a:t>
            </a:r>
            <a:r>
              <a:rPr lang="en-US" sz="2000" dirty="0" smtClean="0">
                <a:solidFill>
                  <a:schemeClr val="tx2"/>
                </a:solidFill>
                <a:latin typeface="Arial" panose="020B0604020202020204" pitchFamily="34" charset="0"/>
                <a:cs typeface="Arial" panose="020B0604020202020204" pitchFamily="34" charset="0"/>
              </a:rPr>
              <a:t>,  </a:t>
            </a:r>
            <a:r>
              <a:rPr lang="en-US" sz="2000" b="1" u="sng" dirty="0" smtClean="0">
                <a:solidFill>
                  <a:schemeClr val="tx2"/>
                </a:solidFill>
                <a:latin typeface="Arial" panose="020B0604020202020204" pitchFamily="34" charset="0"/>
                <a:cs typeface="Arial" panose="020B0604020202020204" pitchFamily="34" charset="0"/>
              </a:rPr>
              <a:t>OK</a:t>
            </a:r>
            <a:r>
              <a:rPr lang="en-US" sz="2000" b="1" dirty="0" smtClean="0">
                <a:solidFill>
                  <a:schemeClr val="tx2"/>
                </a:solidFill>
                <a:latin typeface="Arial" panose="020B0604020202020204" pitchFamily="34" charset="0"/>
                <a:cs typeface="Arial" panose="020B0604020202020204" pitchFamily="34" charset="0"/>
              </a:rPr>
              <a:t> ✓</a:t>
            </a:r>
          </a:p>
          <a:p>
            <a:pPr>
              <a:lnSpc>
                <a:spcPct val="120000"/>
              </a:lnSpc>
              <a:spcBef>
                <a:spcPts val="600"/>
              </a:spcBef>
              <a:spcAft>
                <a:spcPts val="1200"/>
              </a:spcAft>
            </a:pPr>
            <a:r>
              <a:rPr lang="en-US" sz="2000" dirty="0" smtClean="0">
                <a:solidFill>
                  <a:schemeClr val="tx2"/>
                </a:solidFill>
                <a:latin typeface="Arial" panose="020B0604020202020204" pitchFamily="34" charset="0"/>
                <a:cs typeface="Arial" panose="020B0604020202020204" pitchFamily="34" charset="0"/>
              </a:rPr>
              <a:t>Vertical loads are less than frame design uniform load.</a:t>
            </a:r>
          </a:p>
          <a:p>
            <a:pPr>
              <a:lnSpc>
                <a:spcPct val="120000"/>
              </a:lnSpc>
              <a:spcAft>
                <a:spcPts val="1200"/>
              </a:spcAft>
            </a:pPr>
            <a:r>
              <a:rPr lang="en-US" sz="2000" dirty="0" smtClean="0">
                <a:solidFill>
                  <a:schemeClr val="tx2"/>
                </a:solidFill>
                <a:latin typeface="Arial" panose="020B0604020202020204" pitchFamily="34" charset="0"/>
                <a:cs typeface="Arial" panose="020B0604020202020204" pitchFamily="34" charset="0"/>
              </a:rPr>
              <a:t>Therefore, use Maximum Shear values.</a:t>
            </a:r>
            <a:endParaRPr lang="en-US" sz="2000" b="1" dirty="0">
              <a:solidFill>
                <a:schemeClr val="tx2"/>
              </a:solidFill>
              <a:latin typeface="Arial" panose="020B0604020202020204" pitchFamily="34" charset="0"/>
              <a:cs typeface="Arial" panose="020B0604020202020204" pitchFamily="34" charset="0"/>
            </a:endParaRPr>
          </a:p>
        </p:txBody>
      </p:sp>
    </p:spTree>
    <p:custDataLst>
      <p:tags r:id="rId1"/>
    </p:custDataLst>
    <p:extLst>
      <p:ext uri="{BB962C8B-B14F-4D97-AF65-F5344CB8AC3E}">
        <p14:creationId xmlns:p14="http://schemas.microsoft.com/office/powerpoint/2010/main" val="3472768294"/>
      </p:ext>
    </p:extLst>
  </p:cSld>
  <p:clrMapOvr>
    <a:masterClrMapping/>
  </p:clrMapOvr>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Frame Selection, Step Five</a:t>
            </a:r>
            <a:endParaRPr lang="en-US" dirty="0"/>
          </a:p>
        </p:txBody>
      </p:sp>
      <p:sp>
        <p:nvSpPr>
          <p:cNvPr id="3" name="Content Placeholder 2"/>
          <p:cNvSpPr>
            <a:spLocks noGrp="1"/>
          </p:cNvSpPr>
          <p:nvPr>
            <p:ph idx="1"/>
          </p:nvPr>
        </p:nvSpPr>
        <p:spPr>
          <a:xfrm>
            <a:off x="723900" y="1409700"/>
            <a:ext cx="8432132" cy="4724400"/>
          </a:xfrm>
        </p:spPr>
        <p:txBody>
          <a:bodyPr>
            <a:normAutofit/>
          </a:bodyPr>
          <a:lstStyle/>
          <a:p>
            <a:pPr marL="0" indent="0">
              <a:lnSpc>
                <a:spcPct val="120000"/>
              </a:lnSpc>
              <a:buNone/>
            </a:pPr>
            <a:r>
              <a:rPr lang="en-US" sz="2400" dirty="0">
                <a:solidFill>
                  <a:srgbClr val="FF773D"/>
                </a:solidFill>
                <a:latin typeface="Segoe UI" panose="020B0502040204020203" pitchFamily="34" charset="0"/>
                <a:ea typeface="Segoe UI" panose="020B0502040204020203" pitchFamily="34" charset="0"/>
                <a:cs typeface="Segoe UI" panose="020B0502040204020203" pitchFamily="34" charset="0"/>
              </a:rPr>
              <a:t>❺</a:t>
            </a:r>
            <a:r>
              <a:rPr lang="en-US" sz="2400" dirty="0" smtClean="0">
                <a:solidFill>
                  <a:srgbClr val="FF773D"/>
                </a:solidFill>
              </a:rPr>
              <a:t> </a:t>
            </a:r>
            <a:r>
              <a:rPr lang="en-US" sz="2400" b="1" dirty="0" smtClean="0">
                <a:solidFill>
                  <a:srgbClr val="FF773D"/>
                </a:solidFill>
              </a:rPr>
              <a:t>Select Ordinary Moment Frame model</a:t>
            </a:r>
          </a:p>
          <a:p>
            <a:pPr>
              <a:lnSpc>
                <a:spcPct val="120000"/>
              </a:lnSpc>
            </a:pPr>
            <a:r>
              <a:rPr lang="en-US" sz="2000" dirty="0">
                <a:solidFill>
                  <a:schemeClr val="tx2"/>
                </a:solidFill>
              </a:rPr>
              <a:t>Using allowable load table for 8’ nominal height frames on catalog pages 64 to 65, select 16’ wide frame with a Maximum Shear greater than applied shear.</a:t>
            </a:r>
          </a:p>
        </p:txBody>
      </p:sp>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506953" y="1524001"/>
            <a:ext cx="2227847" cy="1942010"/>
          </a:xfrm>
          <a:prstGeom prst="rect">
            <a:avLst/>
          </a:prstGeom>
        </p:spPr>
      </p:pic>
      <p:pic>
        <p:nvPicPr>
          <p:cNvPr id="5" name="Picture 4"/>
          <p:cNvPicPr>
            <a:picLocks noChangeAspect="1"/>
          </p:cNvPicPr>
          <p:nvPr/>
        </p:nvPicPr>
        <p:blipFill rotWithShape="1">
          <a:blip r:embed="rId5">
            <a:extLst>
              <a:ext uri="{28A0092B-C50C-407E-A947-70E740481C1C}">
                <a14:useLocalDpi xmlns:a14="http://schemas.microsoft.com/office/drawing/2010/main" val="0"/>
              </a:ext>
            </a:extLst>
          </a:blip>
          <a:srcRect b="12517"/>
          <a:stretch/>
        </p:blipFill>
        <p:spPr>
          <a:xfrm>
            <a:off x="699836" y="3562266"/>
            <a:ext cx="8901364" cy="2585875"/>
          </a:xfrm>
          <a:prstGeom prst="rect">
            <a:avLst/>
          </a:prstGeom>
        </p:spPr>
      </p:pic>
      <p:sp>
        <p:nvSpPr>
          <p:cNvPr id="6" name="TextBox 5"/>
          <p:cNvSpPr txBox="1"/>
          <p:nvPr/>
        </p:nvSpPr>
        <p:spPr>
          <a:xfrm>
            <a:off x="9877929" y="3839540"/>
            <a:ext cx="1172116" cy="2108269"/>
          </a:xfrm>
          <a:prstGeom prst="rect">
            <a:avLst/>
          </a:prstGeom>
          <a:noFill/>
        </p:spPr>
        <p:txBody>
          <a:bodyPr wrap="none" rtlCol="0">
            <a:spAutoFit/>
          </a:bodyPr>
          <a:lstStyle/>
          <a:p>
            <a:r>
              <a:rPr lang="en-US" dirty="0" smtClean="0">
                <a:solidFill>
                  <a:srgbClr val="FF773D"/>
                </a:solidFill>
                <a:latin typeface="Arial" panose="020B0604020202020204" pitchFamily="34" charset="0"/>
                <a:cs typeface="Arial" panose="020B0604020202020204" pitchFamily="34" charset="0"/>
              </a:rPr>
              <a:t>OMF 8 ft.</a:t>
            </a:r>
            <a:br>
              <a:rPr lang="en-US" dirty="0" smtClean="0">
                <a:solidFill>
                  <a:srgbClr val="FF773D"/>
                </a:solidFill>
                <a:latin typeface="Arial" panose="020B0604020202020204" pitchFamily="34" charset="0"/>
                <a:cs typeface="Arial" panose="020B0604020202020204" pitchFamily="34" charset="0"/>
              </a:rPr>
            </a:br>
            <a:r>
              <a:rPr lang="en-US" dirty="0" smtClean="0">
                <a:solidFill>
                  <a:srgbClr val="FF773D"/>
                </a:solidFill>
                <a:latin typeface="Arial" panose="020B0604020202020204" pitchFamily="34" charset="0"/>
                <a:cs typeface="Arial" panose="020B0604020202020204" pitchFamily="34" charset="0"/>
              </a:rPr>
              <a:t>Nominal</a:t>
            </a:r>
            <a:br>
              <a:rPr lang="en-US" dirty="0" smtClean="0">
                <a:solidFill>
                  <a:srgbClr val="FF773D"/>
                </a:solidFill>
                <a:latin typeface="Arial" panose="020B0604020202020204" pitchFamily="34" charset="0"/>
                <a:cs typeface="Arial" panose="020B0604020202020204" pitchFamily="34" charset="0"/>
              </a:rPr>
            </a:br>
            <a:r>
              <a:rPr lang="en-US" dirty="0" smtClean="0">
                <a:solidFill>
                  <a:srgbClr val="FF773D"/>
                </a:solidFill>
                <a:latin typeface="Arial" panose="020B0604020202020204" pitchFamily="34" charset="0"/>
                <a:cs typeface="Arial" panose="020B0604020202020204" pitchFamily="34" charset="0"/>
              </a:rPr>
              <a:t>Heights:</a:t>
            </a:r>
            <a:br>
              <a:rPr lang="en-US" dirty="0" smtClean="0">
                <a:solidFill>
                  <a:srgbClr val="FF773D"/>
                </a:solidFill>
                <a:latin typeface="Arial" panose="020B0604020202020204" pitchFamily="34" charset="0"/>
                <a:cs typeface="Arial" panose="020B0604020202020204" pitchFamily="34" charset="0"/>
              </a:rPr>
            </a:br>
            <a:r>
              <a:rPr lang="en-US" dirty="0" smtClean="0">
                <a:solidFill>
                  <a:srgbClr val="FF773D"/>
                </a:solidFill>
                <a:latin typeface="Arial" panose="020B0604020202020204" pitchFamily="34" charset="0"/>
                <a:cs typeface="Arial" panose="020B0604020202020204" pitchFamily="34" charset="0"/>
              </a:rPr>
              <a:t>Allowable</a:t>
            </a:r>
            <a:br>
              <a:rPr lang="en-US" dirty="0" smtClean="0">
                <a:solidFill>
                  <a:srgbClr val="FF773D"/>
                </a:solidFill>
                <a:latin typeface="Arial" panose="020B0604020202020204" pitchFamily="34" charset="0"/>
                <a:cs typeface="Arial" panose="020B0604020202020204" pitchFamily="34" charset="0"/>
              </a:rPr>
            </a:br>
            <a:r>
              <a:rPr lang="en-US" dirty="0" smtClean="0">
                <a:solidFill>
                  <a:srgbClr val="FF773D"/>
                </a:solidFill>
                <a:latin typeface="Arial" panose="020B0604020202020204" pitchFamily="34" charset="0"/>
                <a:cs typeface="Arial" panose="020B0604020202020204" pitchFamily="34" charset="0"/>
              </a:rPr>
              <a:t>Loads</a:t>
            </a:r>
          </a:p>
          <a:p>
            <a:pPr>
              <a:spcBef>
                <a:spcPts val="600"/>
              </a:spcBef>
            </a:pPr>
            <a:r>
              <a:rPr lang="en-US" dirty="0" smtClean="0">
                <a:solidFill>
                  <a:schemeClr val="tx2"/>
                </a:solidFill>
                <a:latin typeface="Arial" panose="020B0604020202020204" pitchFamily="34" charset="0"/>
                <a:cs typeface="Arial" panose="020B0604020202020204" pitchFamily="34" charset="0"/>
              </a:rPr>
              <a:t>C-SF13,</a:t>
            </a:r>
          </a:p>
          <a:p>
            <a:r>
              <a:rPr lang="en-US" dirty="0" smtClean="0">
                <a:solidFill>
                  <a:schemeClr val="tx2"/>
                </a:solidFill>
                <a:latin typeface="Arial" panose="020B0604020202020204" pitchFamily="34" charset="0"/>
                <a:cs typeface="Arial" panose="020B0604020202020204" pitchFamily="34" charset="0"/>
              </a:rPr>
              <a:t>page 64</a:t>
            </a:r>
            <a:endParaRPr lang="en-US" dirty="0">
              <a:solidFill>
                <a:schemeClr val="tx2"/>
              </a:solidFill>
              <a:latin typeface="Arial" panose="020B0604020202020204" pitchFamily="34" charset="0"/>
              <a:cs typeface="Arial" panose="020B0604020202020204" pitchFamily="34" charset="0"/>
            </a:endParaRPr>
          </a:p>
        </p:txBody>
      </p:sp>
    </p:spTree>
    <p:custDataLst>
      <p:tags r:id="rId1"/>
    </p:custDataLst>
    <p:extLst>
      <p:ext uri="{BB962C8B-B14F-4D97-AF65-F5344CB8AC3E}">
        <p14:creationId xmlns:p14="http://schemas.microsoft.com/office/powerpoint/2010/main" val="1939389175"/>
      </p:ext>
    </p:extLst>
  </p:cSld>
  <p:clrMapOvr>
    <a:masterClrMapping/>
  </p:clrMapOvr>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Frame Selection, Step Five</a:t>
            </a:r>
            <a:endParaRPr lang="en-US" dirty="0"/>
          </a:p>
        </p:txBody>
      </p:sp>
      <p:sp>
        <p:nvSpPr>
          <p:cNvPr id="3" name="Content Placeholder 2"/>
          <p:cNvSpPr>
            <a:spLocks noGrp="1"/>
          </p:cNvSpPr>
          <p:nvPr>
            <p:ph idx="1"/>
          </p:nvPr>
        </p:nvSpPr>
        <p:spPr>
          <a:xfrm>
            <a:off x="723900" y="1409700"/>
            <a:ext cx="8432132" cy="683795"/>
          </a:xfrm>
        </p:spPr>
        <p:txBody>
          <a:bodyPr>
            <a:normAutofit/>
          </a:bodyPr>
          <a:lstStyle/>
          <a:p>
            <a:pPr marL="0" indent="0">
              <a:lnSpc>
                <a:spcPct val="120000"/>
              </a:lnSpc>
              <a:buNone/>
            </a:pPr>
            <a:r>
              <a:rPr lang="en-US" sz="2400" dirty="0">
                <a:solidFill>
                  <a:srgbClr val="FF773D"/>
                </a:solidFill>
                <a:latin typeface="Segoe UI" panose="020B0502040204020203" pitchFamily="34" charset="0"/>
                <a:ea typeface="Segoe UI" panose="020B0502040204020203" pitchFamily="34" charset="0"/>
                <a:cs typeface="Segoe UI" panose="020B0502040204020203" pitchFamily="34" charset="0"/>
              </a:rPr>
              <a:t>❺</a:t>
            </a:r>
            <a:r>
              <a:rPr lang="en-US" sz="2400" dirty="0">
                <a:solidFill>
                  <a:srgbClr val="FF773D"/>
                </a:solidFill>
              </a:rPr>
              <a:t> </a:t>
            </a:r>
            <a:r>
              <a:rPr lang="en-US" sz="2400" b="1" dirty="0">
                <a:solidFill>
                  <a:srgbClr val="FF773D"/>
                </a:solidFill>
              </a:rPr>
              <a:t>Select Ordinary Moment Frame </a:t>
            </a:r>
            <a:r>
              <a:rPr lang="en-US" sz="2400" b="1" dirty="0" smtClean="0">
                <a:solidFill>
                  <a:srgbClr val="FF773D"/>
                </a:solidFill>
              </a:rPr>
              <a:t>model, cont.</a:t>
            </a:r>
          </a:p>
        </p:txBody>
      </p:sp>
      <p:sp>
        <p:nvSpPr>
          <p:cNvPr id="5" name="Rectangle 4"/>
          <p:cNvSpPr/>
          <p:nvPr/>
        </p:nvSpPr>
        <p:spPr>
          <a:xfrm>
            <a:off x="723900" y="2249905"/>
            <a:ext cx="10744200" cy="1010654"/>
          </a:xfrm>
          <a:prstGeom prst="rect">
            <a:avLst/>
          </a:prstGeom>
          <a:solidFill>
            <a:schemeClr val="bg1">
              <a:lumMod val="9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nSpc>
                <a:spcPct val="120000"/>
              </a:lnSpc>
              <a:spcAft>
                <a:spcPts val="600"/>
              </a:spcAft>
            </a:pPr>
            <a:r>
              <a:rPr lang="en-US" sz="2000" dirty="0" smtClean="0">
                <a:solidFill>
                  <a:srgbClr val="FF773D"/>
                </a:solidFill>
                <a:latin typeface="Arial" panose="020B0604020202020204" pitchFamily="34" charset="0"/>
                <a:cs typeface="Arial" panose="020B0604020202020204" pitchFamily="34" charset="0"/>
              </a:rPr>
              <a:t>In our example…</a:t>
            </a:r>
          </a:p>
          <a:p>
            <a:pPr>
              <a:lnSpc>
                <a:spcPct val="120000"/>
              </a:lnSpc>
              <a:spcAft>
                <a:spcPts val="1200"/>
              </a:spcAft>
            </a:pPr>
            <a:r>
              <a:rPr lang="en-US" sz="2000" dirty="0">
                <a:solidFill>
                  <a:schemeClr val="tx2"/>
                </a:solidFill>
                <a:latin typeface="Arial" panose="020B0604020202020204" pitchFamily="34" charset="0"/>
                <a:cs typeface="Arial" panose="020B0604020202020204" pitchFamily="34" charset="0"/>
              </a:rPr>
              <a:t>For OMF912-16X8: Allowable ASD shear = 11,045 lb.  | |  &gt; 8,000 lb., Shear </a:t>
            </a:r>
            <a:r>
              <a:rPr lang="en-US" sz="2000" b="1" u="sng" dirty="0">
                <a:solidFill>
                  <a:schemeClr val="tx2"/>
                </a:solidFill>
                <a:latin typeface="Arial" panose="020B0604020202020204" pitchFamily="34" charset="0"/>
                <a:cs typeface="Arial" panose="020B0604020202020204" pitchFamily="34" charset="0"/>
              </a:rPr>
              <a:t>OK</a:t>
            </a:r>
            <a:r>
              <a:rPr lang="en-US" sz="2000" b="1" dirty="0">
                <a:solidFill>
                  <a:schemeClr val="tx2"/>
                </a:solidFill>
                <a:latin typeface="Arial" panose="020B0604020202020204" pitchFamily="34" charset="0"/>
                <a:cs typeface="Arial" panose="020B0604020202020204" pitchFamily="34" charset="0"/>
              </a:rPr>
              <a:t> ✓</a:t>
            </a:r>
          </a:p>
        </p:txBody>
      </p:sp>
      <p:pic>
        <p:nvPicPr>
          <p:cNvPr id="6" name="Picture 5"/>
          <p:cNvPicPr>
            <a:picLocks noChangeAspect="1"/>
          </p:cNvPicPr>
          <p:nvPr/>
        </p:nvPicPr>
        <p:blipFill rotWithShape="1">
          <a:blip r:embed="rId4">
            <a:extLst>
              <a:ext uri="{28A0092B-C50C-407E-A947-70E740481C1C}">
                <a14:useLocalDpi xmlns:a14="http://schemas.microsoft.com/office/drawing/2010/main" val="0"/>
              </a:ext>
            </a:extLst>
          </a:blip>
          <a:srcRect b="12517"/>
          <a:stretch/>
        </p:blipFill>
        <p:spPr>
          <a:xfrm>
            <a:off x="699836" y="3562266"/>
            <a:ext cx="8901364" cy="2585875"/>
          </a:xfrm>
          <a:prstGeom prst="rect">
            <a:avLst/>
          </a:prstGeom>
        </p:spPr>
      </p:pic>
      <p:sp>
        <p:nvSpPr>
          <p:cNvPr id="7" name="TextBox 6"/>
          <p:cNvSpPr txBox="1"/>
          <p:nvPr/>
        </p:nvSpPr>
        <p:spPr>
          <a:xfrm>
            <a:off x="9877929" y="3839540"/>
            <a:ext cx="1172116" cy="2108269"/>
          </a:xfrm>
          <a:prstGeom prst="rect">
            <a:avLst/>
          </a:prstGeom>
          <a:noFill/>
        </p:spPr>
        <p:txBody>
          <a:bodyPr wrap="none" rtlCol="0">
            <a:spAutoFit/>
          </a:bodyPr>
          <a:lstStyle/>
          <a:p>
            <a:r>
              <a:rPr lang="en-US" dirty="0" smtClean="0">
                <a:solidFill>
                  <a:srgbClr val="FF773D"/>
                </a:solidFill>
                <a:latin typeface="Arial" panose="020B0604020202020204" pitchFamily="34" charset="0"/>
                <a:cs typeface="Arial" panose="020B0604020202020204" pitchFamily="34" charset="0"/>
              </a:rPr>
              <a:t>OMF 8 ft.</a:t>
            </a:r>
            <a:br>
              <a:rPr lang="en-US" dirty="0" smtClean="0">
                <a:solidFill>
                  <a:srgbClr val="FF773D"/>
                </a:solidFill>
                <a:latin typeface="Arial" panose="020B0604020202020204" pitchFamily="34" charset="0"/>
                <a:cs typeface="Arial" panose="020B0604020202020204" pitchFamily="34" charset="0"/>
              </a:rPr>
            </a:br>
            <a:r>
              <a:rPr lang="en-US" dirty="0" smtClean="0">
                <a:solidFill>
                  <a:srgbClr val="FF773D"/>
                </a:solidFill>
                <a:latin typeface="Arial" panose="020B0604020202020204" pitchFamily="34" charset="0"/>
                <a:cs typeface="Arial" panose="020B0604020202020204" pitchFamily="34" charset="0"/>
              </a:rPr>
              <a:t>Nominal</a:t>
            </a:r>
            <a:br>
              <a:rPr lang="en-US" dirty="0" smtClean="0">
                <a:solidFill>
                  <a:srgbClr val="FF773D"/>
                </a:solidFill>
                <a:latin typeface="Arial" panose="020B0604020202020204" pitchFamily="34" charset="0"/>
                <a:cs typeface="Arial" panose="020B0604020202020204" pitchFamily="34" charset="0"/>
              </a:rPr>
            </a:br>
            <a:r>
              <a:rPr lang="en-US" dirty="0" smtClean="0">
                <a:solidFill>
                  <a:srgbClr val="FF773D"/>
                </a:solidFill>
                <a:latin typeface="Arial" panose="020B0604020202020204" pitchFamily="34" charset="0"/>
                <a:cs typeface="Arial" panose="020B0604020202020204" pitchFamily="34" charset="0"/>
              </a:rPr>
              <a:t>Heights:</a:t>
            </a:r>
            <a:br>
              <a:rPr lang="en-US" dirty="0" smtClean="0">
                <a:solidFill>
                  <a:srgbClr val="FF773D"/>
                </a:solidFill>
                <a:latin typeface="Arial" panose="020B0604020202020204" pitchFamily="34" charset="0"/>
                <a:cs typeface="Arial" panose="020B0604020202020204" pitchFamily="34" charset="0"/>
              </a:rPr>
            </a:br>
            <a:r>
              <a:rPr lang="en-US" dirty="0" smtClean="0">
                <a:solidFill>
                  <a:srgbClr val="FF773D"/>
                </a:solidFill>
                <a:latin typeface="Arial" panose="020B0604020202020204" pitchFamily="34" charset="0"/>
                <a:cs typeface="Arial" panose="020B0604020202020204" pitchFamily="34" charset="0"/>
              </a:rPr>
              <a:t>Allowable</a:t>
            </a:r>
            <a:br>
              <a:rPr lang="en-US" dirty="0" smtClean="0">
                <a:solidFill>
                  <a:srgbClr val="FF773D"/>
                </a:solidFill>
                <a:latin typeface="Arial" panose="020B0604020202020204" pitchFamily="34" charset="0"/>
                <a:cs typeface="Arial" panose="020B0604020202020204" pitchFamily="34" charset="0"/>
              </a:rPr>
            </a:br>
            <a:r>
              <a:rPr lang="en-US" dirty="0" smtClean="0">
                <a:solidFill>
                  <a:srgbClr val="FF773D"/>
                </a:solidFill>
                <a:latin typeface="Arial" panose="020B0604020202020204" pitchFamily="34" charset="0"/>
                <a:cs typeface="Arial" panose="020B0604020202020204" pitchFamily="34" charset="0"/>
              </a:rPr>
              <a:t>Loads</a:t>
            </a:r>
          </a:p>
          <a:p>
            <a:pPr>
              <a:spcBef>
                <a:spcPts val="600"/>
              </a:spcBef>
            </a:pPr>
            <a:r>
              <a:rPr lang="en-US" dirty="0" smtClean="0">
                <a:solidFill>
                  <a:schemeClr val="tx2"/>
                </a:solidFill>
                <a:latin typeface="Arial" panose="020B0604020202020204" pitchFamily="34" charset="0"/>
                <a:cs typeface="Arial" panose="020B0604020202020204" pitchFamily="34" charset="0"/>
              </a:rPr>
              <a:t>C-SF13,</a:t>
            </a:r>
          </a:p>
          <a:p>
            <a:r>
              <a:rPr lang="en-US" dirty="0" smtClean="0">
                <a:solidFill>
                  <a:schemeClr val="tx2"/>
                </a:solidFill>
                <a:latin typeface="Arial" panose="020B0604020202020204" pitchFamily="34" charset="0"/>
                <a:cs typeface="Arial" panose="020B0604020202020204" pitchFamily="34" charset="0"/>
              </a:rPr>
              <a:t>page 64</a:t>
            </a:r>
            <a:endParaRPr lang="en-US" dirty="0">
              <a:solidFill>
                <a:schemeClr val="tx2"/>
              </a:solidFill>
              <a:latin typeface="Arial" panose="020B0604020202020204" pitchFamily="34" charset="0"/>
              <a:cs typeface="Arial" panose="020B0604020202020204" pitchFamily="34" charset="0"/>
            </a:endParaRPr>
          </a:p>
        </p:txBody>
      </p:sp>
      <p:sp>
        <p:nvSpPr>
          <p:cNvPr id="8" name="Rectangle 7"/>
          <p:cNvSpPr/>
          <p:nvPr/>
        </p:nvSpPr>
        <p:spPr>
          <a:xfrm>
            <a:off x="735932" y="5747772"/>
            <a:ext cx="2212848" cy="192024"/>
          </a:xfrm>
          <a:prstGeom prst="rect">
            <a:avLst/>
          </a:prstGeom>
          <a:solidFill>
            <a:schemeClr val="accent5">
              <a:alpha val="25000"/>
            </a:schemeClr>
          </a:solidFill>
          <a:ln w="28575">
            <a:solidFill>
              <a:schemeClr val="accent5"/>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25445112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100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Frame Selection, Step Six</a:t>
            </a:r>
            <a:endParaRPr lang="en-US" dirty="0"/>
          </a:p>
        </p:txBody>
      </p:sp>
      <p:sp>
        <p:nvSpPr>
          <p:cNvPr id="3" name="Content Placeholder 2"/>
          <p:cNvSpPr>
            <a:spLocks noGrp="1"/>
          </p:cNvSpPr>
          <p:nvPr>
            <p:ph idx="1"/>
          </p:nvPr>
        </p:nvSpPr>
        <p:spPr>
          <a:xfrm>
            <a:off x="723900" y="1409700"/>
            <a:ext cx="8432132" cy="2849479"/>
          </a:xfrm>
        </p:spPr>
        <p:txBody>
          <a:bodyPr>
            <a:normAutofit/>
          </a:bodyPr>
          <a:lstStyle/>
          <a:p>
            <a:pPr marL="0" indent="0">
              <a:lnSpc>
                <a:spcPct val="120000"/>
              </a:lnSpc>
              <a:buNone/>
            </a:pPr>
            <a:r>
              <a:rPr lang="en-US" sz="2400" dirty="0">
                <a:solidFill>
                  <a:srgbClr val="FF773D"/>
                </a:solidFill>
                <a:latin typeface="Segoe UI" panose="020B0502040204020203" pitchFamily="34" charset="0"/>
                <a:ea typeface="Segoe UI" panose="020B0502040204020203" pitchFamily="34" charset="0"/>
                <a:cs typeface="Segoe UI" panose="020B0502040204020203" pitchFamily="34" charset="0"/>
              </a:rPr>
              <a:t>❻ </a:t>
            </a:r>
            <a:r>
              <a:rPr lang="en-US" sz="2400" b="1" dirty="0">
                <a:solidFill>
                  <a:srgbClr val="FF773D"/>
                </a:solidFill>
                <a:ea typeface="Segoe UI" panose="020B0502040204020203" pitchFamily="34" charset="0"/>
              </a:rPr>
              <a:t>Check </a:t>
            </a:r>
            <a:r>
              <a:rPr lang="en-US" sz="2400" b="1" dirty="0" err="1" smtClean="0">
                <a:solidFill>
                  <a:srgbClr val="FF773D"/>
                </a:solidFill>
                <a:ea typeface="Segoe UI" panose="020B0502040204020203" pitchFamily="34" charset="0"/>
              </a:rPr>
              <a:t>W</a:t>
            </a:r>
            <a:r>
              <a:rPr lang="en-US" sz="2400" b="1" baseline="-25000" dirty="0" err="1" smtClean="0">
                <a:solidFill>
                  <a:srgbClr val="FF773D"/>
                </a:solidFill>
                <a:ea typeface="Segoe UI" panose="020B0502040204020203" pitchFamily="34" charset="0"/>
              </a:rPr>
              <a:t>max</a:t>
            </a:r>
            <a:endParaRPr lang="en-US" sz="2400" b="1" baseline="-25000" dirty="0" smtClean="0">
              <a:solidFill>
                <a:srgbClr val="FF773D"/>
              </a:solidFill>
              <a:ea typeface="Segoe UI" panose="020B0502040204020203" pitchFamily="34" charset="0"/>
            </a:endParaRPr>
          </a:p>
          <a:p>
            <a:pPr marL="0" indent="0">
              <a:lnSpc>
                <a:spcPct val="120000"/>
              </a:lnSpc>
              <a:buNone/>
            </a:pPr>
            <a:r>
              <a:rPr lang="en-US" sz="2000" dirty="0">
                <a:solidFill>
                  <a:schemeClr val="tx2"/>
                </a:solidFill>
              </a:rPr>
              <a:t>For frames selected using Minimum Shear values, check that the maximum total vertical load based on ASD load combinations is less than the tabulated value of </a:t>
            </a:r>
            <a:r>
              <a:rPr lang="en-US" sz="2000" dirty="0" err="1">
                <a:solidFill>
                  <a:schemeClr val="tx2"/>
                </a:solidFill>
              </a:rPr>
              <a:t>W</a:t>
            </a:r>
            <a:r>
              <a:rPr lang="en-US" sz="2000" baseline="-25000" dirty="0" err="1">
                <a:solidFill>
                  <a:schemeClr val="tx2"/>
                </a:solidFill>
              </a:rPr>
              <a:t>max</a:t>
            </a:r>
            <a:r>
              <a:rPr lang="en-US" sz="2000" dirty="0" smtClean="0">
                <a:solidFill>
                  <a:schemeClr val="tx2"/>
                </a:solidFill>
              </a:rPr>
              <a:t>.</a:t>
            </a:r>
            <a:endParaRPr lang="en-US" sz="2000" dirty="0">
              <a:solidFill>
                <a:schemeClr val="tx2"/>
              </a:solidFill>
            </a:endParaRPr>
          </a:p>
          <a:p>
            <a:pPr marL="0" indent="0">
              <a:lnSpc>
                <a:spcPct val="120000"/>
              </a:lnSpc>
              <a:buNone/>
            </a:pPr>
            <a:r>
              <a:rPr lang="en-US" sz="2000" dirty="0">
                <a:solidFill>
                  <a:schemeClr val="tx2"/>
                </a:solidFill>
              </a:rPr>
              <a:t>If not, select a different frame and re-check.</a:t>
            </a:r>
          </a:p>
        </p:txBody>
      </p:sp>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506953" y="1524001"/>
            <a:ext cx="2227847" cy="1942010"/>
          </a:xfrm>
          <a:prstGeom prst="rect">
            <a:avLst/>
          </a:prstGeom>
        </p:spPr>
      </p:pic>
      <p:sp>
        <p:nvSpPr>
          <p:cNvPr id="5" name="Rectangle 4"/>
          <p:cNvSpPr/>
          <p:nvPr/>
        </p:nvSpPr>
        <p:spPr>
          <a:xfrm>
            <a:off x="723900" y="4259179"/>
            <a:ext cx="10744200" cy="1874921"/>
          </a:xfrm>
          <a:prstGeom prst="rect">
            <a:avLst/>
          </a:prstGeom>
          <a:solidFill>
            <a:schemeClr val="bg1">
              <a:lumMod val="9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nSpc>
                <a:spcPct val="120000"/>
              </a:lnSpc>
              <a:spcAft>
                <a:spcPts val="600"/>
              </a:spcAft>
            </a:pPr>
            <a:r>
              <a:rPr lang="en-US" sz="2000" dirty="0" smtClean="0">
                <a:solidFill>
                  <a:srgbClr val="FF773D"/>
                </a:solidFill>
                <a:latin typeface="Arial" panose="020B0604020202020204" pitchFamily="34" charset="0"/>
                <a:cs typeface="Arial" panose="020B0604020202020204" pitchFamily="34" charset="0"/>
              </a:rPr>
              <a:t>In our example…</a:t>
            </a:r>
          </a:p>
          <a:p>
            <a:pPr>
              <a:lnSpc>
                <a:spcPct val="120000"/>
              </a:lnSpc>
            </a:pPr>
            <a:r>
              <a:rPr lang="en-US" sz="2000" dirty="0">
                <a:solidFill>
                  <a:schemeClr val="tx2"/>
                </a:solidFill>
                <a:latin typeface="Arial" panose="020B0604020202020204" pitchFamily="34" charset="0"/>
                <a:cs typeface="Arial" panose="020B0604020202020204" pitchFamily="34" charset="0"/>
              </a:rPr>
              <a:t>Check of </a:t>
            </a:r>
            <a:r>
              <a:rPr lang="en-US" sz="2000" dirty="0" err="1">
                <a:solidFill>
                  <a:schemeClr val="tx2"/>
                </a:solidFill>
                <a:latin typeface="Arial" panose="020B0604020202020204" pitchFamily="34" charset="0"/>
                <a:cs typeface="Arial" panose="020B0604020202020204" pitchFamily="34" charset="0"/>
              </a:rPr>
              <a:t>W</a:t>
            </a:r>
            <a:r>
              <a:rPr lang="en-US" sz="2000" baseline="-25000" dirty="0" err="1">
                <a:solidFill>
                  <a:schemeClr val="tx2"/>
                </a:solidFill>
                <a:latin typeface="Arial" panose="020B0604020202020204" pitchFamily="34" charset="0"/>
                <a:cs typeface="Arial" panose="020B0604020202020204" pitchFamily="34" charset="0"/>
              </a:rPr>
              <a:t>max</a:t>
            </a:r>
            <a:r>
              <a:rPr lang="en-US" sz="2000" dirty="0">
                <a:solidFill>
                  <a:schemeClr val="tx2"/>
                </a:solidFill>
                <a:latin typeface="Arial" panose="020B0604020202020204" pitchFamily="34" charset="0"/>
                <a:cs typeface="Arial" panose="020B0604020202020204" pitchFamily="34" charset="0"/>
              </a:rPr>
              <a:t> is not required when the frame is selected using Maximum Shear, </a:t>
            </a:r>
            <a:r>
              <a:rPr lang="en-US" sz="2000" b="1" u="sng" dirty="0">
                <a:solidFill>
                  <a:schemeClr val="tx2"/>
                </a:solidFill>
                <a:latin typeface="Arial" panose="020B0604020202020204" pitchFamily="34" charset="0"/>
                <a:cs typeface="Arial" panose="020B0604020202020204" pitchFamily="34" charset="0"/>
              </a:rPr>
              <a:t>OK</a:t>
            </a:r>
            <a:r>
              <a:rPr lang="en-US" sz="2000" b="1" dirty="0">
                <a:solidFill>
                  <a:schemeClr val="tx2"/>
                </a:solidFill>
                <a:latin typeface="Arial" panose="020B0604020202020204" pitchFamily="34" charset="0"/>
                <a:cs typeface="Arial" panose="020B0604020202020204" pitchFamily="34" charset="0"/>
              </a:rPr>
              <a:t> ✓</a:t>
            </a:r>
          </a:p>
        </p:txBody>
      </p:sp>
    </p:spTree>
    <p:custDataLst>
      <p:tags r:id="rId1"/>
    </p:custDataLst>
    <p:extLst>
      <p:ext uri="{BB962C8B-B14F-4D97-AF65-F5344CB8AC3E}">
        <p14:creationId xmlns:p14="http://schemas.microsoft.com/office/powerpoint/2010/main" val="1470146627"/>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ARTICULATE_SLIDE_THUMBNAIL_REFRESH" val="1"/>
  <p:tag name="ARTICULATE_DESIGN_ID_SRS THEME" val="ZF6HElCE"/>
  <p:tag name="ARTICULATE_SLIDE_COUNT" val="132"/>
  <p:tag name="ARTICULATE_PROJECT_OPEN" val="0"/>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0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0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0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0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0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0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0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0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0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0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8.xml><?xml version="1.0" encoding="utf-8"?>
<p:tagLst xmlns:a="http://schemas.openxmlformats.org/drawingml/2006/main" xmlns:r="http://schemas.openxmlformats.org/officeDocument/2006/relationships" xmlns:p="http://schemas.openxmlformats.org/presentationml/2006/main">
  <p:tag name="ARTICULATE_PUBLISH_MODE" val="2"/>
  <p:tag name="ARTICULATE_SOURCE_IMAGE" val="C:\Users\CCOUGH~1\AppData\Local\Temp\articulate\presenter\imgtemp\GQH4Hsfz_files\slide0001_image001.emz"/>
</p:tagLst>
</file>

<file path=ppt/tags/tag1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0.xml><?xml version="1.0" encoding="utf-8"?>
<p:tagLst xmlns:a="http://schemas.openxmlformats.org/drawingml/2006/main" xmlns:r="http://schemas.openxmlformats.org/officeDocument/2006/relationships" xmlns:p="http://schemas.openxmlformats.org/presentationml/2006/main">
  <p:tag name="ARTICULATE_PUBLISH_MODE" val="2"/>
  <p:tag name="ARTICULATE_SOURCE_IMAGE" val="C:\Users\CCOUGH~1\AppData\Local\Temp\articulate\presenter\imgtemp\GQH4Hsfz_files\slide0001_image001.emz"/>
</p:tagLst>
</file>

<file path=ppt/tags/tag2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SRS Theme">
  <a:themeElements>
    <a:clrScheme name="Strong-Tie Secondaries">
      <a:dk1>
        <a:sysClr val="windowText" lastClr="000000"/>
      </a:dk1>
      <a:lt1>
        <a:sysClr val="window" lastClr="FFFFFF"/>
      </a:lt1>
      <a:dk2>
        <a:srgbClr val="595959"/>
      </a:dk2>
      <a:lt2>
        <a:srgbClr val="E7E6E6"/>
      </a:lt2>
      <a:accent1>
        <a:srgbClr val="2B4C76"/>
      </a:accent1>
      <a:accent2>
        <a:srgbClr val="2998AE"/>
      </a:accent2>
      <a:accent3>
        <a:srgbClr val="84B8A1"/>
      </a:accent3>
      <a:accent4>
        <a:srgbClr val="D7CB9F"/>
      </a:accent4>
      <a:accent5>
        <a:srgbClr val="EA9251"/>
      </a:accent5>
      <a:accent6>
        <a:srgbClr val="CF5E1B"/>
      </a:accent6>
      <a:hlink>
        <a:srgbClr val="F37735"/>
      </a:hlink>
      <a:folHlink>
        <a:srgbClr val="7E8083"/>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36914</TotalTime>
  <Words>14945</Words>
  <Application>Microsoft Office PowerPoint</Application>
  <PresentationFormat>Widescreen</PresentationFormat>
  <Paragraphs>1711</Paragraphs>
  <Slides>132</Slides>
  <Notes>127</Notes>
  <HiddenSlides>6</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132</vt:i4>
      </vt:variant>
    </vt:vector>
  </HeadingPairs>
  <TitlesOfParts>
    <vt:vector size="138" baseType="lpstr">
      <vt:lpstr>Arial</vt:lpstr>
      <vt:lpstr>Arial Black</vt:lpstr>
      <vt:lpstr>Calibri</vt:lpstr>
      <vt:lpstr>Georgia</vt:lpstr>
      <vt:lpstr>Segoe UI</vt:lpstr>
      <vt:lpstr>SRS Theme</vt:lpstr>
      <vt:lpstr>PowerPoint Presentation</vt:lpstr>
      <vt:lpstr>Welcome!</vt:lpstr>
      <vt:lpstr>Understanding Moment Frames</vt:lpstr>
      <vt:lpstr>Credit Information</vt:lpstr>
      <vt:lpstr>Credit Information</vt:lpstr>
      <vt:lpstr>Credit Information, cont.</vt:lpstr>
      <vt:lpstr>Additional Credit Offerings</vt:lpstr>
      <vt:lpstr>Course Description</vt:lpstr>
      <vt:lpstr>Learning Objectives</vt:lpstr>
      <vt:lpstr>Learning Objectives, cont.</vt:lpstr>
      <vt:lpstr>LESSON 1</vt:lpstr>
      <vt:lpstr>What is a Moment Frame?</vt:lpstr>
      <vt:lpstr>Introduction to Moment Frames</vt:lpstr>
      <vt:lpstr>Introduction to Moment Frames, cont.</vt:lpstr>
      <vt:lpstr>Introduction to Moment Frames, cont.</vt:lpstr>
      <vt:lpstr>Brief History of Moment Frames</vt:lpstr>
      <vt:lpstr>Brief History of Moment Frames, cont.</vt:lpstr>
      <vt:lpstr>Brief History of Moment Frames, cont.</vt:lpstr>
      <vt:lpstr>Brief History of Moment Frames, cont.</vt:lpstr>
      <vt:lpstr>Brief History of Moment Frames, cont.</vt:lpstr>
      <vt:lpstr>Brief History of Moment Frames, cont.</vt:lpstr>
      <vt:lpstr>Brief History of Moment Frames, cont.</vt:lpstr>
      <vt:lpstr>Brief History of Moment Frames, cont.</vt:lpstr>
      <vt:lpstr>Types of Moment Frames</vt:lpstr>
      <vt:lpstr>Types of Moment Frames, cont.</vt:lpstr>
      <vt:lpstr>Types of Moment Frames, cont.</vt:lpstr>
      <vt:lpstr>Moment Frame Uses</vt:lpstr>
      <vt:lpstr>Overview of Connection Types</vt:lpstr>
      <vt:lpstr>Connection Type: Welded</vt:lpstr>
      <vt:lpstr>Connection Type: Welded, cont.</vt:lpstr>
      <vt:lpstr>Connection Type: Welded, cont.</vt:lpstr>
      <vt:lpstr>Connection Type: Welded, cont.</vt:lpstr>
      <vt:lpstr>Connection Type: Bolted</vt:lpstr>
      <vt:lpstr>Connection Type: Bolted, cont.</vt:lpstr>
      <vt:lpstr>Connection Type: Bolted, cont.</vt:lpstr>
      <vt:lpstr>Connection Type: Bolted, cont.</vt:lpstr>
      <vt:lpstr>Connection Type: Proprietary</vt:lpstr>
      <vt:lpstr>Connection Type: Proprietary, cont.</vt:lpstr>
      <vt:lpstr>Connection Type: Proprietary, cont.</vt:lpstr>
      <vt:lpstr>Inelastic Deformation</vt:lpstr>
      <vt:lpstr>The Importance of Ductility</vt:lpstr>
      <vt:lpstr>Ductility Comparison</vt:lpstr>
      <vt:lpstr>Response Modification Coefficients (R-Values)</vt:lpstr>
      <vt:lpstr>Response Modification Coefficients (R-Values), cont.</vt:lpstr>
      <vt:lpstr>Moment Frame Requirements Comparison</vt:lpstr>
      <vt:lpstr>Lesson One Complete</vt:lpstr>
      <vt:lpstr>LESSON 2</vt:lpstr>
      <vt:lpstr>Moment Frames and Building Codes</vt:lpstr>
      <vt:lpstr>Moment Frames and Building Codes, cont.</vt:lpstr>
      <vt:lpstr>Moment Frames and Building Codes, cont.</vt:lpstr>
      <vt:lpstr>Moment Frames and Building Codes, cont.</vt:lpstr>
      <vt:lpstr>Moment Frames and Building Codes, cont.</vt:lpstr>
      <vt:lpstr>Introduction to Moment Frame Limitations</vt:lpstr>
      <vt:lpstr>Limitations in High Seismic Areas</vt:lpstr>
      <vt:lpstr>Limitations in High Seismic Areas, cont.</vt:lpstr>
      <vt:lpstr>Limitations in High Seismic Areas, cont.</vt:lpstr>
      <vt:lpstr>Limitations in High Seismic Areas, cont.</vt:lpstr>
      <vt:lpstr>Additional Limitations</vt:lpstr>
      <vt:lpstr>Additional Limitations, cont.</vt:lpstr>
      <vt:lpstr>Additional Limitations, cont.</vt:lpstr>
      <vt:lpstr>Lesson Two Complete</vt:lpstr>
      <vt:lpstr>LESSON 3</vt:lpstr>
      <vt:lpstr>Challenges with Modern Design</vt:lpstr>
      <vt:lpstr>Two-Story Applications</vt:lpstr>
      <vt:lpstr>Two-Story Applications, cont.</vt:lpstr>
      <vt:lpstr>Two-Story Applications, cont.</vt:lpstr>
      <vt:lpstr>Application Installation Photos: Garage Fronts</vt:lpstr>
      <vt:lpstr>Application Installation Photos: Grand Entryways</vt:lpstr>
      <vt:lpstr>Application Installation Photos: Interior</vt:lpstr>
      <vt:lpstr>Application Installation Photos: Multi-Family</vt:lpstr>
      <vt:lpstr>Application Installation Photos: Residential Seismic Upgrades</vt:lpstr>
      <vt:lpstr>Application Installation Photos: Retail and Fast Food</vt:lpstr>
      <vt:lpstr>Application Installation Photos: RV Garage</vt:lpstr>
      <vt:lpstr>Application Installation Photos: Soft Story Retrofit</vt:lpstr>
      <vt:lpstr>Results of Lacking First Story Strength</vt:lpstr>
      <vt:lpstr>Cost Effectiveness</vt:lpstr>
      <vt:lpstr>Prefabricated Moment Frames</vt:lpstr>
      <vt:lpstr>Lesson Three Complete</vt:lpstr>
      <vt:lpstr>LESSON 4</vt:lpstr>
      <vt:lpstr>Pros and Cons of Traditional Moment Frames</vt:lpstr>
      <vt:lpstr>Predesigned and Manufactured Moment Frames</vt:lpstr>
      <vt:lpstr>Installation of Predesigned and Manufactured Moment Frames</vt:lpstr>
      <vt:lpstr>Advantages of Predesigned and Manufactured Moment Frames</vt:lpstr>
      <vt:lpstr>Predesigned and Manufactured vs. Traditional Moment Frame</vt:lpstr>
      <vt:lpstr>When to Use What?</vt:lpstr>
      <vt:lpstr>Moment Frame Software</vt:lpstr>
      <vt:lpstr>Moment Frame Software</vt:lpstr>
      <vt:lpstr>Lesson Four Complete</vt:lpstr>
      <vt:lpstr>LESSON 5</vt:lpstr>
      <vt:lpstr>Garage-Front Low-Seismic Application: Scenario</vt:lpstr>
      <vt:lpstr>Garage-Front Low-Seismic Application: Goals</vt:lpstr>
      <vt:lpstr>Frame Selection, Step One</vt:lpstr>
      <vt:lpstr>Frame Selection, Step Two</vt:lpstr>
      <vt:lpstr>Frame Selection, Step Three</vt:lpstr>
      <vt:lpstr>Frame Selection, Step Four</vt:lpstr>
      <vt:lpstr>Frame Selection, Step Four</vt:lpstr>
      <vt:lpstr>Frame Selection, Step Five</vt:lpstr>
      <vt:lpstr>Frame Selection, Step Five</vt:lpstr>
      <vt:lpstr>Frame Selection, Step Six</vt:lpstr>
      <vt:lpstr>Frame Selection, Step Seven</vt:lpstr>
      <vt:lpstr>Frame Selection, Step Seven</vt:lpstr>
      <vt:lpstr>Frame Selection, Step Eight</vt:lpstr>
      <vt:lpstr>Frame Selection, Step Nine</vt:lpstr>
      <vt:lpstr>Frame Selection, Step Nine</vt:lpstr>
      <vt:lpstr>Tension Anchorage Design, Step One</vt:lpstr>
      <vt:lpstr>Tension Anchorage Design, Step Two</vt:lpstr>
      <vt:lpstr>Tension Anchorage Design, Step Three</vt:lpstr>
      <vt:lpstr>Tension Anchorage Design, Step Four</vt:lpstr>
      <vt:lpstr>Tension Anchorage Design, Step Four</vt:lpstr>
      <vt:lpstr>Tension Anchorage Design, Step Five</vt:lpstr>
      <vt:lpstr>Tension Anchorage Design, Step Six</vt:lpstr>
      <vt:lpstr>Shear Anchorage Design, Step One</vt:lpstr>
      <vt:lpstr>Shear Anchorage Design, Step Two</vt:lpstr>
      <vt:lpstr>Shear Anchorage Design, Step Three</vt:lpstr>
      <vt:lpstr>Shear Anchorage Design, Step Four</vt:lpstr>
      <vt:lpstr>Shear Anchorage Design, Step Four</vt:lpstr>
      <vt:lpstr>Shear Anchorage Design, Step Five</vt:lpstr>
      <vt:lpstr>Shear Anchorage Design, Step Five</vt:lpstr>
      <vt:lpstr>Shear Anchorage Design, Step Six</vt:lpstr>
      <vt:lpstr>Shear Anchorage Design, Step Six</vt:lpstr>
      <vt:lpstr>Design Summary</vt:lpstr>
      <vt:lpstr>Design Summary, cont.</vt:lpstr>
      <vt:lpstr>Lesson Five Complete</vt:lpstr>
      <vt:lpstr>Course Summary: Lesson 1</vt:lpstr>
      <vt:lpstr>Course Summary: Lesson 2</vt:lpstr>
      <vt:lpstr>Course Summary: Lesson 3</vt:lpstr>
      <vt:lpstr>Course Summary: Lesson 4</vt:lpstr>
      <vt:lpstr>Course Summary: Lesson 5</vt:lpstr>
      <vt:lpstr>Course Completion</vt:lpstr>
      <vt:lpstr>Course Completion</vt:lpstr>
      <vt:lpstr>Next Steps!</vt:lpstr>
      <vt:lpstr>Next Steps!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Ryan Welch</dc:creator>
  <cp:lastModifiedBy>Justin Gary Baffico</cp:lastModifiedBy>
  <cp:revision>500</cp:revision>
  <dcterms:created xsi:type="dcterms:W3CDTF">2016-08-03T20:19:59Z</dcterms:created>
  <dcterms:modified xsi:type="dcterms:W3CDTF">2018-10-01T16:07:54Z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rticulateGUID">
    <vt:lpwstr>A00FFD23-A1CE-4BA6-8866-7B33ED4094A5</vt:lpwstr>
  </property>
  <property fmtid="{D5CDD505-2E9C-101B-9397-08002B2CF9AE}" pid="3" name="ArticulatePath">
    <vt:lpwstr>Presentation1</vt:lpwstr>
  </property>
</Properties>
</file>